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80" r:id="rId8"/>
    <p:sldId id="281" r:id="rId9"/>
    <p:sldId id="267" r:id="rId10"/>
    <p:sldId id="268" r:id="rId11"/>
    <p:sldId id="270" r:id="rId12"/>
    <p:sldId id="271" r:id="rId13"/>
    <p:sldId id="286" r:id="rId14"/>
    <p:sldId id="287" r:id="rId15"/>
    <p:sldId id="288" r:id="rId16"/>
    <p:sldId id="272" r:id="rId17"/>
    <p:sldId id="284" r:id="rId18"/>
    <p:sldId id="285" r:id="rId19"/>
    <p:sldId id="282" r:id="rId20"/>
    <p:sldId id="283" r:id="rId21"/>
    <p:sldId id="276" r:id="rId22"/>
    <p:sldId id="28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61" d="100"/>
          <a:sy n="61" d="100"/>
        </p:scale>
        <p:origin x="140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1FBDA-4EEB-48D5-BD9E-8DC581449738}"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F9465E2-392C-4099-9762-7164087530E8}">
      <dgm:prSet/>
      <dgm:spPr/>
      <dgm:t>
        <a:bodyPr/>
        <a:lstStyle/>
        <a:p>
          <a:r>
            <a:rPr lang="en-US" b="1"/>
            <a:t>Module 1: </a:t>
          </a:r>
          <a:r>
            <a:rPr lang="en-US"/>
            <a:t> Preprocessing  of  Data</a:t>
          </a:r>
        </a:p>
      </dgm:t>
    </dgm:pt>
    <dgm:pt modelId="{AE3FA90B-FF2D-4964-B71F-34CA7DA4492E}" type="parTrans" cxnId="{ABBF502D-653B-48B6-8C0C-3E51CBBE9D83}">
      <dgm:prSet/>
      <dgm:spPr/>
      <dgm:t>
        <a:bodyPr/>
        <a:lstStyle/>
        <a:p>
          <a:endParaRPr lang="en-US"/>
        </a:p>
      </dgm:t>
    </dgm:pt>
    <dgm:pt modelId="{24904B27-7C75-4849-B5DB-BF6CFCF9A739}" type="sibTrans" cxnId="{ABBF502D-653B-48B6-8C0C-3E51CBBE9D83}">
      <dgm:prSet/>
      <dgm:spPr/>
      <dgm:t>
        <a:bodyPr/>
        <a:lstStyle/>
        <a:p>
          <a:endParaRPr lang="en-US"/>
        </a:p>
      </dgm:t>
    </dgm:pt>
    <dgm:pt modelId="{8ED16E21-DD1D-4E9A-86CB-8B7A6314C7E1}">
      <dgm:prSet/>
      <dgm:spPr/>
      <dgm:t>
        <a:bodyPr/>
        <a:lstStyle/>
        <a:p>
          <a:r>
            <a:rPr lang="en-US" b="1" dirty="0"/>
            <a:t>Module 2 :</a:t>
          </a:r>
        </a:p>
        <a:p>
          <a:r>
            <a:rPr lang="en-US" b="0" dirty="0"/>
            <a:t>Train Model</a:t>
          </a:r>
        </a:p>
      </dgm:t>
    </dgm:pt>
    <dgm:pt modelId="{02ED3CB5-D3B8-4B87-9F12-060C154ABC58}" type="parTrans" cxnId="{1E024158-1F7C-42BD-ACF2-4F3D6061A89A}">
      <dgm:prSet/>
      <dgm:spPr/>
      <dgm:t>
        <a:bodyPr/>
        <a:lstStyle/>
        <a:p>
          <a:endParaRPr lang="en-US"/>
        </a:p>
      </dgm:t>
    </dgm:pt>
    <dgm:pt modelId="{4CB1FD0C-9D27-4A94-83E1-945251A3A618}" type="sibTrans" cxnId="{1E024158-1F7C-42BD-ACF2-4F3D6061A89A}">
      <dgm:prSet/>
      <dgm:spPr/>
      <dgm:t>
        <a:bodyPr/>
        <a:lstStyle/>
        <a:p>
          <a:endParaRPr lang="en-US"/>
        </a:p>
      </dgm:t>
    </dgm:pt>
    <dgm:pt modelId="{3FBD8632-CBEE-479D-B052-474B145910E4}">
      <dgm:prSet/>
      <dgm:spPr/>
      <dgm:t>
        <a:bodyPr/>
        <a:lstStyle/>
        <a:p>
          <a:r>
            <a:rPr lang="en-US" b="1" dirty="0"/>
            <a:t>Module 3: </a:t>
          </a:r>
          <a:r>
            <a:rPr lang="en-US" dirty="0"/>
            <a:t>Suggestion of Crop</a:t>
          </a:r>
        </a:p>
      </dgm:t>
    </dgm:pt>
    <dgm:pt modelId="{1362A0CB-DA69-4A9C-A48C-E655D77F3B50}" type="parTrans" cxnId="{B3A11D5F-0C3B-4D97-8B5B-BF7B8B83701D}">
      <dgm:prSet/>
      <dgm:spPr/>
      <dgm:t>
        <a:bodyPr/>
        <a:lstStyle/>
        <a:p>
          <a:endParaRPr lang="en-US"/>
        </a:p>
      </dgm:t>
    </dgm:pt>
    <dgm:pt modelId="{3DE2DF4D-936A-4372-9A04-39171574AE2B}" type="sibTrans" cxnId="{B3A11D5F-0C3B-4D97-8B5B-BF7B8B83701D}">
      <dgm:prSet/>
      <dgm:spPr/>
      <dgm:t>
        <a:bodyPr/>
        <a:lstStyle/>
        <a:p>
          <a:endParaRPr lang="en-US"/>
        </a:p>
      </dgm:t>
    </dgm:pt>
    <dgm:pt modelId="{2EB73DCE-A656-4852-88FA-243BF83A3227}" type="pres">
      <dgm:prSet presAssocID="{E5D1FBDA-4EEB-48D5-BD9E-8DC581449738}" presName="root" presStyleCnt="0">
        <dgm:presLayoutVars>
          <dgm:dir/>
          <dgm:resizeHandles val="exact"/>
        </dgm:presLayoutVars>
      </dgm:prSet>
      <dgm:spPr/>
    </dgm:pt>
    <dgm:pt modelId="{1F31A734-A751-479C-B04C-2106A8DBB5E3}" type="pres">
      <dgm:prSet presAssocID="{4F9465E2-392C-4099-9762-7164087530E8}" presName="compNode" presStyleCnt="0"/>
      <dgm:spPr/>
    </dgm:pt>
    <dgm:pt modelId="{F3290FC9-9575-4B12-A3EC-97C6D3B1E5FE}" type="pres">
      <dgm:prSet presAssocID="{4F9465E2-392C-4099-9762-7164087530E8}" presName="bgRect" presStyleLbl="bgShp" presStyleIdx="0" presStyleCnt="3"/>
      <dgm:spPr/>
    </dgm:pt>
    <dgm:pt modelId="{917DABE7-DCFD-469F-965F-4C48A16D8F21}" type="pres">
      <dgm:prSet presAssocID="{4F9465E2-392C-4099-9762-7164087530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7E6E5BA-CE6C-41D3-89A7-B676A99684C5}" type="pres">
      <dgm:prSet presAssocID="{4F9465E2-392C-4099-9762-7164087530E8}" presName="spaceRect" presStyleCnt="0"/>
      <dgm:spPr/>
    </dgm:pt>
    <dgm:pt modelId="{CBC04C02-25AA-4EAB-89E3-E631D1A94E7C}" type="pres">
      <dgm:prSet presAssocID="{4F9465E2-392C-4099-9762-7164087530E8}" presName="parTx" presStyleLbl="revTx" presStyleIdx="0" presStyleCnt="3">
        <dgm:presLayoutVars>
          <dgm:chMax val="0"/>
          <dgm:chPref val="0"/>
        </dgm:presLayoutVars>
      </dgm:prSet>
      <dgm:spPr/>
    </dgm:pt>
    <dgm:pt modelId="{9B839A1D-A123-47C9-BAED-57AD75DAAC1F}" type="pres">
      <dgm:prSet presAssocID="{24904B27-7C75-4849-B5DB-BF6CFCF9A739}" presName="sibTrans" presStyleCnt="0"/>
      <dgm:spPr/>
    </dgm:pt>
    <dgm:pt modelId="{8C0769DC-8E9D-4E6A-94F3-FBC5A3876E8B}" type="pres">
      <dgm:prSet presAssocID="{8ED16E21-DD1D-4E9A-86CB-8B7A6314C7E1}" presName="compNode" presStyleCnt="0"/>
      <dgm:spPr/>
    </dgm:pt>
    <dgm:pt modelId="{DADD324C-B4D5-4C1C-8233-2303D088919C}" type="pres">
      <dgm:prSet presAssocID="{8ED16E21-DD1D-4E9A-86CB-8B7A6314C7E1}" presName="bgRect" presStyleLbl="bgShp" presStyleIdx="1" presStyleCnt="3" custLinFactNeighborX="-17977" custLinFactNeighborY="332"/>
      <dgm:spPr/>
    </dgm:pt>
    <dgm:pt modelId="{022C53F8-4455-4D67-B3D2-63270BD3E83F}" type="pres">
      <dgm:prSet presAssocID="{8ED16E21-DD1D-4E9A-86CB-8B7A6314C7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54F12CEE-AB18-4F75-95C1-A186F8112243}" type="pres">
      <dgm:prSet presAssocID="{8ED16E21-DD1D-4E9A-86CB-8B7A6314C7E1}" presName="spaceRect" presStyleCnt="0"/>
      <dgm:spPr/>
    </dgm:pt>
    <dgm:pt modelId="{DA12F6F4-54EB-42D8-BBF3-9DE40C3CBA43}" type="pres">
      <dgm:prSet presAssocID="{8ED16E21-DD1D-4E9A-86CB-8B7A6314C7E1}" presName="parTx" presStyleLbl="revTx" presStyleIdx="1" presStyleCnt="3">
        <dgm:presLayoutVars>
          <dgm:chMax val="0"/>
          <dgm:chPref val="0"/>
        </dgm:presLayoutVars>
      </dgm:prSet>
      <dgm:spPr/>
    </dgm:pt>
    <dgm:pt modelId="{B4EDD690-2D97-46C8-955F-C974F901DDAA}" type="pres">
      <dgm:prSet presAssocID="{4CB1FD0C-9D27-4A94-83E1-945251A3A618}" presName="sibTrans" presStyleCnt="0"/>
      <dgm:spPr/>
    </dgm:pt>
    <dgm:pt modelId="{5A361902-DACE-4DA7-A7C5-2045C7CDFBF6}" type="pres">
      <dgm:prSet presAssocID="{3FBD8632-CBEE-479D-B052-474B145910E4}" presName="compNode" presStyleCnt="0"/>
      <dgm:spPr/>
    </dgm:pt>
    <dgm:pt modelId="{DD288902-F597-44AF-8706-431CEF08B2F6}" type="pres">
      <dgm:prSet presAssocID="{3FBD8632-CBEE-479D-B052-474B145910E4}" presName="bgRect" presStyleLbl="bgShp" presStyleIdx="2" presStyleCnt="3"/>
      <dgm:spPr/>
    </dgm:pt>
    <dgm:pt modelId="{4B2CE6E1-5B25-4B9A-9726-5BED676CD9EF}" type="pres">
      <dgm:prSet presAssocID="{3FBD8632-CBEE-479D-B052-474B145910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4747DEE4-B0E7-46F7-A1FB-7775B4E1B1C3}" type="pres">
      <dgm:prSet presAssocID="{3FBD8632-CBEE-479D-B052-474B145910E4}" presName="spaceRect" presStyleCnt="0"/>
      <dgm:spPr/>
    </dgm:pt>
    <dgm:pt modelId="{D8596203-9896-4AC8-8145-40AF9EA7CA60}" type="pres">
      <dgm:prSet presAssocID="{3FBD8632-CBEE-479D-B052-474B145910E4}" presName="parTx" presStyleLbl="revTx" presStyleIdx="2" presStyleCnt="3">
        <dgm:presLayoutVars>
          <dgm:chMax val="0"/>
          <dgm:chPref val="0"/>
        </dgm:presLayoutVars>
      </dgm:prSet>
      <dgm:spPr/>
    </dgm:pt>
  </dgm:ptLst>
  <dgm:cxnLst>
    <dgm:cxn modelId="{BAC17512-85C7-47B7-AE62-329EAB323E10}" type="presOf" srcId="{3FBD8632-CBEE-479D-B052-474B145910E4}" destId="{D8596203-9896-4AC8-8145-40AF9EA7CA60}" srcOrd="0" destOrd="0" presId="urn:microsoft.com/office/officeart/2018/2/layout/IconVerticalSolidList"/>
    <dgm:cxn modelId="{ABBF502D-653B-48B6-8C0C-3E51CBBE9D83}" srcId="{E5D1FBDA-4EEB-48D5-BD9E-8DC581449738}" destId="{4F9465E2-392C-4099-9762-7164087530E8}" srcOrd="0" destOrd="0" parTransId="{AE3FA90B-FF2D-4964-B71F-34CA7DA4492E}" sibTransId="{24904B27-7C75-4849-B5DB-BF6CFCF9A739}"/>
    <dgm:cxn modelId="{B3A11D5F-0C3B-4D97-8B5B-BF7B8B83701D}" srcId="{E5D1FBDA-4EEB-48D5-BD9E-8DC581449738}" destId="{3FBD8632-CBEE-479D-B052-474B145910E4}" srcOrd="2" destOrd="0" parTransId="{1362A0CB-DA69-4A9C-A48C-E655D77F3B50}" sibTransId="{3DE2DF4D-936A-4372-9A04-39171574AE2B}"/>
    <dgm:cxn modelId="{CBE4B576-1848-4297-80A5-50BAC9BFC7F8}" type="presOf" srcId="{E5D1FBDA-4EEB-48D5-BD9E-8DC581449738}" destId="{2EB73DCE-A656-4852-88FA-243BF83A3227}" srcOrd="0" destOrd="0" presId="urn:microsoft.com/office/officeart/2018/2/layout/IconVerticalSolidList"/>
    <dgm:cxn modelId="{1E024158-1F7C-42BD-ACF2-4F3D6061A89A}" srcId="{E5D1FBDA-4EEB-48D5-BD9E-8DC581449738}" destId="{8ED16E21-DD1D-4E9A-86CB-8B7A6314C7E1}" srcOrd="1" destOrd="0" parTransId="{02ED3CB5-D3B8-4B87-9F12-060C154ABC58}" sibTransId="{4CB1FD0C-9D27-4A94-83E1-945251A3A618}"/>
    <dgm:cxn modelId="{B3D9A1DD-8AA7-4C5B-9F1A-0C2BC670B9F8}" type="presOf" srcId="{8ED16E21-DD1D-4E9A-86CB-8B7A6314C7E1}" destId="{DA12F6F4-54EB-42D8-BBF3-9DE40C3CBA43}" srcOrd="0" destOrd="0" presId="urn:microsoft.com/office/officeart/2018/2/layout/IconVerticalSolidList"/>
    <dgm:cxn modelId="{7582A4DD-AC7B-45FF-891E-7914742846A6}" type="presOf" srcId="{4F9465E2-392C-4099-9762-7164087530E8}" destId="{CBC04C02-25AA-4EAB-89E3-E631D1A94E7C}" srcOrd="0" destOrd="0" presId="urn:microsoft.com/office/officeart/2018/2/layout/IconVerticalSolidList"/>
    <dgm:cxn modelId="{6609ECEA-5CC1-41F3-A0AD-DAD191F35FCF}" type="presParOf" srcId="{2EB73DCE-A656-4852-88FA-243BF83A3227}" destId="{1F31A734-A751-479C-B04C-2106A8DBB5E3}" srcOrd="0" destOrd="0" presId="urn:microsoft.com/office/officeart/2018/2/layout/IconVerticalSolidList"/>
    <dgm:cxn modelId="{4869EF2C-771B-4B4C-A42D-C95E5DDCD47B}" type="presParOf" srcId="{1F31A734-A751-479C-B04C-2106A8DBB5E3}" destId="{F3290FC9-9575-4B12-A3EC-97C6D3B1E5FE}" srcOrd="0" destOrd="0" presId="urn:microsoft.com/office/officeart/2018/2/layout/IconVerticalSolidList"/>
    <dgm:cxn modelId="{6075ECCC-D17C-4B97-A0B6-0A4FC1520942}" type="presParOf" srcId="{1F31A734-A751-479C-B04C-2106A8DBB5E3}" destId="{917DABE7-DCFD-469F-965F-4C48A16D8F21}" srcOrd="1" destOrd="0" presId="urn:microsoft.com/office/officeart/2018/2/layout/IconVerticalSolidList"/>
    <dgm:cxn modelId="{3D5387EC-49FA-4851-935A-39FC6EE7B6CE}" type="presParOf" srcId="{1F31A734-A751-479C-B04C-2106A8DBB5E3}" destId="{C7E6E5BA-CE6C-41D3-89A7-B676A99684C5}" srcOrd="2" destOrd="0" presId="urn:microsoft.com/office/officeart/2018/2/layout/IconVerticalSolidList"/>
    <dgm:cxn modelId="{A83E2C4F-019B-444B-8959-9494A61EB3C4}" type="presParOf" srcId="{1F31A734-A751-479C-B04C-2106A8DBB5E3}" destId="{CBC04C02-25AA-4EAB-89E3-E631D1A94E7C}" srcOrd="3" destOrd="0" presId="urn:microsoft.com/office/officeart/2018/2/layout/IconVerticalSolidList"/>
    <dgm:cxn modelId="{149EED92-0595-4801-9595-04BF461296E9}" type="presParOf" srcId="{2EB73DCE-A656-4852-88FA-243BF83A3227}" destId="{9B839A1D-A123-47C9-BAED-57AD75DAAC1F}" srcOrd="1" destOrd="0" presId="urn:microsoft.com/office/officeart/2018/2/layout/IconVerticalSolidList"/>
    <dgm:cxn modelId="{FDC6E29F-A888-494A-9373-7BDED8BC9B15}" type="presParOf" srcId="{2EB73DCE-A656-4852-88FA-243BF83A3227}" destId="{8C0769DC-8E9D-4E6A-94F3-FBC5A3876E8B}" srcOrd="2" destOrd="0" presId="urn:microsoft.com/office/officeart/2018/2/layout/IconVerticalSolidList"/>
    <dgm:cxn modelId="{CAF4A197-353C-45F7-A76A-9DDF9D8290C8}" type="presParOf" srcId="{8C0769DC-8E9D-4E6A-94F3-FBC5A3876E8B}" destId="{DADD324C-B4D5-4C1C-8233-2303D088919C}" srcOrd="0" destOrd="0" presId="urn:microsoft.com/office/officeart/2018/2/layout/IconVerticalSolidList"/>
    <dgm:cxn modelId="{BE12385B-8CCB-4594-8839-DE4E88CF1B33}" type="presParOf" srcId="{8C0769DC-8E9D-4E6A-94F3-FBC5A3876E8B}" destId="{022C53F8-4455-4D67-B3D2-63270BD3E83F}" srcOrd="1" destOrd="0" presId="urn:microsoft.com/office/officeart/2018/2/layout/IconVerticalSolidList"/>
    <dgm:cxn modelId="{541F0B61-63F3-42D9-AB59-AE185EE9CBC1}" type="presParOf" srcId="{8C0769DC-8E9D-4E6A-94F3-FBC5A3876E8B}" destId="{54F12CEE-AB18-4F75-95C1-A186F8112243}" srcOrd="2" destOrd="0" presId="urn:microsoft.com/office/officeart/2018/2/layout/IconVerticalSolidList"/>
    <dgm:cxn modelId="{0A2D0747-719F-438F-A844-FC391AAAC07F}" type="presParOf" srcId="{8C0769DC-8E9D-4E6A-94F3-FBC5A3876E8B}" destId="{DA12F6F4-54EB-42D8-BBF3-9DE40C3CBA43}" srcOrd="3" destOrd="0" presId="urn:microsoft.com/office/officeart/2018/2/layout/IconVerticalSolidList"/>
    <dgm:cxn modelId="{F3ECAE05-0BE4-4E5A-86E3-D000ED79DEF6}" type="presParOf" srcId="{2EB73DCE-A656-4852-88FA-243BF83A3227}" destId="{B4EDD690-2D97-46C8-955F-C974F901DDAA}" srcOrd="3" destOrd="0" presId="urn:microsoft.com/office/officeart/2018/2/layout/IconVerticalSolidList"/>
    <dgm:cxn modelId="{674286A1-CE3A-48D8-8431-DC3A2CC22846}" type="presParOf" srcId="{2EB73DCE-A656-4852-88FA-243BF83A3227}" destId="{5A361902-DACE-4DA7-A7C5-2045C7CDFBF6}" srcOrd="4" destOrd="0" presId="urn:microsoft.com/office/officeart/2018/2/layout/IconVerticalSolidList"/>
    <dgm:cxn modelId="{35CAA729-6390-4EB9-9E9B-50D2E6E41B88}" type="presParOf" srcId="{5A361902-DACE-4DA7-A7C5-2045C7CDFBF6}" destId="{DD288902-F597-44AF-8706-431CEF08B2F6}" srcOrd="0" destOrd="0" presId="urn:microsoft.com/office/officeart/2018/2/layout/IconVerticalSolidList"/>
    <dgm:cxn modelId="{78D27D7E-F125-4ADF-AEC4-627E74AF48FF}" type="presParOf" srcId="{5A361902-DACE-4DA7-A7C5-2045C7CDFBF6}" destId="{4B2CE6E1-5B25-4B9A-9726-5BED676CD9EF}" srcOrd="1" destOrd="0" presId="urn:microsoft.com/office/officeart/2018/2/layout/IconVerticalSolidList"/>
    <dgm:cxn modelId="{862BCC2F-541C-4F2A-885A-DBA78143EAC6}" type="presParOf" srcId="{5A361902-DACE-4DA7-A7C5-2045C7CDFBF6}" destId="{4747DEE4-B0E7-46F7-A1FB-7775B4E1B1C3}" srcOrd="2" destOrd="0" presId="urn:microsoft.com/office/officeart/2018/2/layout/IconVerticalSolidList"/>
    <dgm:cxn modelId="{D0C8D7AF-B034-439B-B454-A7A48EE24DB5}" type="presParOf" srcId="{5A361902-DACE-4DA7-A7C5-2045C7CDFBF6}" destId="{D8596203-9896-4AC8-8145-40AF9EA7CA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B97C-61D0-48DB-A3AB-90C0862EE612}"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AA3B726-533D-43DC-B8FB-715EDBEE0A4B}">
      <dgm:prSet/>
      <dgm:spPr/>
      <dgm:t>
        <a:bodyPr/>
        <a:lstStyle/>
        <a:p>
          <a:r>
            <a:rPr lang="en-US" b="1" dirty="0"/>
            <a:t>Module 1: </a:t>
          </a:r>
          <a:r>
            <a:rPr lang="en-US" dirty="0"/>
            <a:t>Preprocessing of Data</a:t>
          </a:r>
        </a:p>
      </dgm:t>
    </dgm:pt>
    <dgm:pt modelId="{13304D93-7181-4F86-A8E7-FD98B5CB94D7}" type="parTrans" cxnId="{EC82EA89-4DAB-4D48-A9AE-1527CC9FAEAA}">
      <dgm:prSet/>
      <dgm:spPr/>
      <dgm:t>
        <a:bodyPr/>
        <a:lstStyle/>
        <a:p>
          <a:endParaRPr lang="en-US"/>
        </a:p>
      </dgm:t>
    </dgm:pt>
    <dgm:pt modelId="{2CD05B9D-F2FE-4C11-A5A1-15F95B3AF0D4}" type="sibTrans" cxnId="{EC82EA89-4DAB-4D48-A9AE-1527CC9FAEAA}">
      <dgm:prSet/>
      <dgm:spPr/>
      <dgm:t>
        <a:bodyPr/>
        <a:lstStyle/>
        <a:p>
          <a:endParaRPr lang="en-US"/>
        </a:p>
      </dgm:t>
    </dgm:pt>
    <dgm:pt modelId="{52DEEDA3-4AF9-489A-8D37-759D89CD3692}">
      <dgm:prSet/>
      <dgm:spPr/>
      <dgm:t>
        <a:bodyPr/>
        <a:lstStyle/>
        <a:p>
          <a:r>
            <a:rPr lang="en-US" b="1"/>
            <a:t>Input: </a:t>
          </a:r>
          <a:r>
            <a:rPr lang="en-US"/>
            <a:t>Training &amp; Testing  Data</a:t>
          </a:r>
        </a:p>
      </dgm:t>
    </dgm:pt>
    <dgm:pt modelId="{BE708715-88A0-4257-9C82-52D3A31851F2}" type="parTrans" cxnId="{5234D034-8A33-4D98-8300-29A7DD71FB95}">
      <dgm:prSet/>
      <dgm:spPr/>
      <dgm:t>
        <a:bodyPr/>
        <a:lstStyle/>
        <a:p>
          <a:endParaRPr lang="en-US"/>
        </a:p>
      </dgm:t>
    </dgm:pt>
    <dgm:pt modelId="{0B0299E5-2E31-48F3-BB72-9047F3498F9B}" type="sibTrans" cxnId="{5234D034-8A33-4D98-8300-29A7DD71FB95}">
      <dgm:prSet/>
      <dgm:spPr/>
      <dgm:t>
        <a:bodyPr/>
        <a:lstStyle/>
        <a:p>
          <a:endParaRPr lang="en-US"/>
        </a:p>
      </dgm:t>
    </dgm:pt>
    <dgm:pt modelId="{D2FE7638-8395-4B55-9E32-C0FA2CD1C860}">
      <dgm:prSet/>
      <dgm:spPr/>
      <dgm:t>
        <a:bodyPr/>
        <a:lstStyle/>
        <a:p>
          <a:r>
            <a:rPr lang="en-US" b="1" dirty="0"/>
            <a:t>Output</a:t>
          </a:r>
          <a:r>
            <a:rPr lang="en-US" dirty="0"/>
            <a:t>: Required data for the prediction</a:t>
          </a:r>
        </a:p>
      </dgm:t>
    </dgm:pt>
    <dgm:pt modelId="{5ECF86B5-4482-40A5-98AA-2268F6A336AC}" type="parTrans" cxnId="{2FC5C0FC-D899-4374-9C11-454719F591FB}">
      <dgm:prSet/>
      <dgm:spPr/>
      <dgm:t>
        <a:bodyPr/>
        <a:lstStyle/>
        <a:p>
          <a:endParaRPr lang="en-US"/>
        </a:p>
      </dgm:t>
    </dgm:pt>
    <dgm:pt modelId="{152CA6A3-0551-43E8-9331-7EDA6B9B7AF6}" type="sibTrans" cxnId="{2FC5C0FC-D899-4374-9C11-454719F591FB}">
      <dgm:prSet/>
      <dgm:spPr/>
      <dgm:t>
        <a:bodyPr/>
        <a:lstStyle/>
        <a:p>
          <a:endParaRPr lang="en-US"/>
        </a:p>
      </dgm:t>
    </dgm:pt>
    <dgm:pt modelId="{0815CC52-97BA-4FF7-998C-000047E1354C}" type="pres">
      <dgm:prSet presAssocID="{033BB97C-61D0-48DB-A3AB-90C0862EE612}" presName="root" presStyleCnt="0">
        <dgm:presLayoutVars>
          <dgm:dir/>
          <dgm:resizeHandles val="exact"/>
        </dgm:presLayoutVars>
      </dgm:prSet>
      <dgm:spPr/>
    </dgm:pt>
    <dgm:pt modelId="{A9271537-4AE7-480C-8A0D-6F3D82BD9D66}" type="pres">
      <dgm:prSet presAssocID="{CAA3B726-533D-43DC-B8FB-715EDBEE0A4B}" presName="compNode" presStyleCnt="0"/>
      <dgm:spPr/>
    </dgm:pt>
    <dgm:pt modelId="{C83A91DA-0FFC-4BD3-92AB-6ACF93C292E4}" type="pres">
      <dgm:prSet presAssocID="{CAA3B726-533D-43DC-B8FB-715EDBEE0A4B}" presName="bgRect" presStyleLbl="bgShp" presStyleIdx="0" presStyleCnt="3"/>
      <dgm:spPr/>
    </dgm:pt>
    <dgm:pt modelId="{F3ED7253-1FEC-4438-8D9F-513BD37319A8}" type="pres">
      <dgm:prSet presAssocID="{CAA3B726-533D-43DC-B8FB-715EDBEE0A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B81AE7DA-BB18-4917-9DFE-AEC5A573EB34}" type="pres">
      <dgm:prSet presAssocID="{CAA3B726-533D-43DC-B8FB-715EDBEE0A4B}" presName="spaceRect" presStyleCnt="0"/>
      <dgm:spPr/>
    </dgm:pt>
    <dgm:pt modelId="{5C2498BC-A8A3-4845-979E-1AC1F76E3DB3}" type="pres">
      <dgm:prSet presAssocID="{CAA3B726-533D-43DC-B8FB-715EDBEE0A4B}" presName="parTx" presStyleLbl="revTx" presStyleIdx="0" presStyleCnt="3">
        <dgm:presLayoutVars>
          <dgm:chMax val="0"/>
          <dgm:chPref val="0"/>
        </dgm:presLayoutVars>
      </dgm:prSet>
      <dgm:spPr/>
    </dgm:pt>
    <dgm:pt modelId="{B4FB8311-448A-484E-A32D-D187E990F724}" type="pres">
      <dgm:prSet presAssocID="{2CD05B9D-F2FE-4C11-A5A1-15F95B3AF0D4}" presName="sibTrans" presStyleCnt="0"/>
      <dgm:spPr/>
    </dgm:pt>
    <dgm:pt modelId="{F73D8251-1432-46F9-AD85-1E29ED9E1B78}" type="pres">
      <dgm:prSet presAssocID="{52DEEDA3-4AF9-489A-8D37-759D89CD3692}" presName="compNode" presStyleCnt="0"/>
      <dgm:spPr/>
    </dgm:pt>
    <dgm:pt modelId="{15BDF5E0-B79A-42AE-9DE4-B004F20ACAF9}" type="pres">
      <dgm:prSet presAssocID="{52DEEDA3-4AF9-489A-8D37-759D89CD3692}" presName="bgRect" presStyleLbl="bgShp" presStyleIdx="1" presStyleCnt="3"/>
      <dgm:spPr/>
    </dgm:pt>
    <dgm:pt modelId="{E3F46243-22C2-4800-82FD-BC72686804F8}" type="pres">
      <dgm:prSet presAssocID="{52DEEDA3-4AF9-489A-8D37-759D89CD36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BB8F0F36-CCBE-4B58-A362-7A0FB016CB2E}" type="pres">
      <dgm:prSet presAssocID="{52DEEDA3-4AF9-489A-8D37-759D89CD3692}" presName="spaceRect" presStyleCnt="0"/>
      <dgm:spPr/>
    </dgm:pt>
    <dgm:pt modelId="{390FA42B-4FE0-49E8-B794-F0161CA27FB5}" type="pres">
      <dgm:prSet presAssocID="{52DEEDA3-4AF9-489A-8D37-759D89CD3692}" presName="parTx" presStyleLbl="revTx" presStyleIdx="1" presStyleCnt="3">
        <dgm:presLayoutVars>
          <dgm:chMax val="0"/>
          <dgm:chPref val="0"/>
        </dgm:presLayoutVars>
      </dgm:prSet>
      <dgm:spPr/>
    </dgm:pt>
    <dgm:pt modelId="{BED4CE57-7286-498E-AE99-D2BD399F9D91}" type="pres">
      <dgm:prSet presAssocID="{0B0299E5-2E31-48F3-BB72-9047F3498F9B}" presName="sibTrans" presStyleCnt="0"/>
      <dgm:spPr/>
    </dgm:pt>
    <dgm:pt modelId="{4A8320FB-C377-4A24-AC09-430757F796B0}" type="pres">
      <dgm:prSet presAssocID="{D2FE7638-8395-4B55-9E32-C0FA2CD1C860}" presName="compNode" presStyleCnt="0"/>
      <dgm:spPr/>
    </dgm:pt>
    <dgm:pt modelId="{16835947-953D-4F99-8AF3-2D33C989D8F3}" type="pres">
      <dgm:prSet presAssocID="{D2FE7638-8395-4B55-9E32-C0FA2CD1C860}" presName="bgRect" presStyleLbl="bgShp" presStyleIdx="2" presStyleCnt="3"/>
      <dgm:spPr/>
    </dgm:pt>
    <dgm:pt modelId="{604CAFC0-DB9C-4561-B9B5-C2061E653490}" type="pres">
      <dgm:prSet presAssocID="{D2FE7638-8395-4B55-9E32-C0FA2CD1C8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3CE2B2A-8DB3-453B-B177-C47255DF755A}" type="pres">
      <dgm:prSet presAssocID="{D2FE7638-8395-4B55-9E32-C0FA2CD1C860}" presName="spaceRect" presStyleCnt="0"/>
      <dgm:spPr/>
    </dgm:pt>
    <dgm:pt modelId="{A6AAF3FB-888A-4719-8A88-7C56A6F4BC09}" type="pres">
      <dgm:prSet presAssocID="{D2FE7638-8395-4B55-9E32-C0FA2CD1C860}" presName="parTx" presStyleLbl="revTx" presStyleIdx="2" presStyleCnt="3">
        <dgm:presLayoutVars>
          <dgm:chMax val="0"/>
          <dgm:chPref val="0"/>
        </dgm:presLayoutVars>
      </dgm:prSet>
      <dgm:spPr/>
    </dgm:pt>
  </dgm:ptLst>
  <dgm:cxnLst>
    <dgm:cxn modelId="{00C63424-DC2F-4855-8193-EBBDEA7F8AEE}" type="presOf" srcId="{033BB97C-61D0-48DB-A3AB-90C0862EE612}" destId="{0815CC52-97BA-4FF7-998C-000047E1354C}" srcOrd="0" destOrd="0" presId="urn:microsoft.com/office/officeart/2018/2/layout/IconVerticalSolidList"/>
    <dgm:cxn modelId="{5234D034-8A33-4D98-8300-29A7DD71FB95}" srcId="{033BB97C-61D0-48DB-A3AB-90C0862EE612}" destId="{52DEEDA3-4AF9-489A-8D37-759D89CD3692}" srcOrd="1" destOrd="0" parTransId="{BE708715-88A0-4257-9C82-52D3A31851F2}" sibTransId="{0B0299E5-2E31-48F3-BB72-9047F3498F9B}"/>
    <dgm:cxn modelId="{A8CB3B3E-E3A6-448E-A6D9-C3DDAAEF2813}" type="presOf" srcId="{D2FE7638-8395-4B55-9E32-C0FA2CD1C860}" destId="{A6AAF3FB-888A-4719-8A88-7C56A6F4BC09}" srcOrd="0" destOrd="0" presId="urn:microsoft.com/office/officeart/2018/2/layout/IconVerticalSolidList"/>
    <dgm:cxn modelId="{B15E5D53-9CE3-4718-9283-55E7BD6B1335}" type="presOf" srcId="{CAA3B726-533D-43DC-B8FB-715EDBEE0A4B}" destId="{5C2498BC-A8A3-4845-979E-1AC1F76E3DB3}" srcOrd="0" destOrd="0" presId="urn:microsoft.com/office/officeart/2018/2/layout/IconVerticalSolidList"/>
    <dgm:cxn modelId="{EC82EA89-4DAB-4D48-A9AE-1527CC9FAEAA}" srcId="{033BB97C-61D0-48DB-A3AB-90C0862EE612}" destId="{CAA3B726-533D-43DC-B8FB-715EDBEE0A4B}" srcOrd="0" destOrd="0" parTransId="{13304D93-7181-4F86-A8E7-FD98B5CB94D7}" sibTransId="{2CD05B9D-F2FE-4C11-A5A1-15F95B3AF0D4}"/>
    <dgm:cxn modelId="{DCC065D7-5BAE-43DE-99B4-80E8D0AB977C}" type="presOf" srcId="{52DEEDA3-4AF9-489A-8D37-759D89CD3692}" destId="{390FA42B-4FE0-49E8-B794-F0161CA27FB5}" srcOrd="0" destOrd="0" presId="urn:microsoft.com/office/officeart/2018/2/layout/IconVerticalSolidList"/>
    <dgm:cxn modelId="{2FC5C0FC-D899-4374-9C11-454719F591FB}" srcId="{033BB97C-61D0-48DB-A3AB-90C0862EE612}" destId="{D2FE7638-8395-4B55-9E32-C0FA2CD1C860}" srcOrd="2" destOrd="0" parTransId="{5ECF86B5-4482-40A5-98AA-2268F6A336AC}" sibTransId="{152CA6A3-0551-43E8-9331-7EDA6B9B7AF6}"/>
    <dgm:cxn modelId="{86EB07DE-50C4-48F0-BA39-6F5CBFF7D440}" type="presParOf" srcId="{0815CC52-97BA-4FF7-998C-000047E1354C}" destId="{A9271537-4AE7-480C-8A0D-6F3D82BD9D66}" srcOrd="0" destOrd="0" presId="urn:microsoft.com/office/officeart/2018/2/layout/IconVerticalSolidList"/>
    <dgm:cxn modelId="{C886B57B-6C96-44D3-BDD6-C3F4795B9656}" type="presParOf" srcId="{A9271537-4AE7-480C-8A0D-6F3D82BD9D66}" destId="{C83A91DA-0FFC-4BD3-92AB-6ACF93C292E4}" srcOrd="0" destOrd="0" presId="urn:microsoft.com/office/officeart/2018/2/layout/IconVerticalSolidList"/>
    <dgm:cxn modelId="{D1D29537-C389-4363-9184-4B353803013C}" type="presParOf" srcId="{A9271537-4AE7-480C-8A0D-6F3D82BD9D66}" destId="{F3ED7253-1FEC-4438-8D9F-513BD37319A8}" srcOrd="1" destOrd="0" presId="urn:microsoft.com/office/officeart/2018/2/layout/IconVerticalSolidList"/>
    <dgm:cxn modelId="{A8C2B279-C37B-447F-82D9-4F1D80A8362D}" type="presParOf" srcId="{A9271537-4AE7-480C-8A0D-6F3D82BD9D66}" destId="{B81AE7DA-BB18-4917-9DFE-AEC5A573EB34}" srcOrd="2" destOrd="0" presId="urn:microsoft.com/office/officeart/2018/2/layout/IconVerticalSolidList"/>
    <dgm:cxn modelId="{4209F483-3DDB-473E-A096-B9151FFAEA78}" type="presParOf" srcId="{A9271537-4AE7-480C-8A0D-6F3D82BD9D66}" destId="{5C2498BC-A8A3-4845-979E-1AC1F76E3DB3}" srcOrd="3" destOrd="0" presId="urn:microsoft.com/office/officeart/2018/2/layout/IconVerticalSolidList"/>
    <dgm:cxn modelId="{F1ABE7FE-CC7F-4BD4-9F44-FA40CEB3DC0E}" type="presParOf" srcId="{0815CC52-97BA-4FF7-998C-000047E1354C}" destId="{B4FB8311-448A-484E-A32D-D187E990F724}" srcOrd="1" destOrd="0" presId="urn:microsoft.com/office/officeart/2018/2/layout/IconVerticalSolidList"/>
    <dgm:cxn modelId="{F1148040-FD77-4476-848A-E951DA2A051F}" type="presParOf" srcId="{0815CC52-97BA-4FF7-998C-000047E1354C}" destId="{F73D8251-1432-46F9-AD85-1E29ED9E1B78}" srcOrd="2" destOrd="0" presId="urn:microsoft.com/office/officeart/2018/2/layout/IconVerticalSolidList"/>
    <dgm:cxn modelId="{329ADFD3-5CE1-4B59-B69D-E2AC4EC05DA4}" type="presParOf" srcId="{F73D8251-1432-46F9-AD85-1E29ED9E1B78}" destId="{15BDF5E0-B79A-42AE-9DE4-B004F20ACAF9}" srcOrd="0" destOrd="0" presId="urn:microsoft.com/office/officeart/2018/2/layout/IconVerticalSolidList"/>
    <dgm:cxn modelId="{8290FBCD-8453-46E8-A4F6-1D16E7B391CA}" type="presParOf" srcId="{F73D8251-1432-46F9-AD85-1E29ED9E1B78}" destId="{E3F46243-22C2-4800-82FD-BC72686804F8}" srcOrd="1" destOrd="0" presId="urn:microsoft.com/office/officeart/2018/2/layout/IconVerticalSolidList"/>
    <dgm:cxn modelId="{200A20B5-1749-4458-940B-C7769C646F17}" type="presParOf" srcId="{F73D8251-1432-46F9-AD85-1E29ED9E1B78}" destId="{BB8F0F36-CCBE-4B58-A362-7A0FB016CB2E}" srcOrd="2" destOrd="0" presId="urn:microsoft.com/office/officeart/2018/2/layout/IconVerticalSolidList"/>
    <dgm:cxn modelId="{F00F9ECC-CBE2-41D8-935B-7D149FF09AA9}" type="presParOf" srcId="{F73D8251-1432-46F9-AD85-1E29ED9E1B78}" destId="{390FA42B-4FE0-49E8-B794-F0161CA27FB5}" srcOrd="3" destOrd="0" presId="urn:microsoft.com/office/officeart/2018/2/layout/IconVerticalSolidList"/>
    <dgm:cxn modelId="{A7E9C59F-83DB-43DA-9B91-B55CAB5B2235}" type="presParOf" srcId="{0815CC52-97BA-4FF7-998C-000047E1354C}" destId="{BED4CE57-7286-498E-AE99-D2BD399F9D91}" srcOrd="3" destOrd="0" presId="urn:microsoft.com/office/officeart/2018/2/layout/IconVerticalSolidList"/>
    <dgm:cxn modelId="{97236ECC-4D20-4F5F-BC6D-7EEEF439C043}" type="presParOf" srcId="{0815CC52-97BA-4FF7-998C-000047E1354C}" destId="{4A8320FB-C377-4A24-AC09-430757F796B0}" srcOrd="4" destOrd="0" presId="urn:microsoft.com/office/officeart/2018/2/layout/IconVerticalSolidList"/>
    <dgm:cxn modelId="{3D449DF9-F0A4-4EED-AF36-23A16FE17351}" type="presParOf" srcId="{4A8320FB-C377-4A24-AC09-430757F796B0}" destId="{16835947-953D-4F99-8AF3-2D33C989D8F3}" srcOrd="0" destOrd="0" presId="urn:microsoft.com/office/officeart/2018/2/layout/IconVerticalSolidList"/>
    <dgm:cxn modelId="{0FC8B021-B800-40D8-A8C3-58B1F4ED9FCE}" type="presParOf" srcId="{4A8320FB-C377-4A24-AC09-430757F796B0}" destId="{604CAFC0-DB9C-4561-B9B5-C2061E653490}" srcOrd="1" destOrd="0" presId="urn:microsoft.com/office/officeart/2018/2/layout/IconVerticalSolidList"/>
    <dgm:cxn modelId="{9535A4FA-DA6F-41C9-A891-7393784EB37F}" type="presParOf" srcId="{4A8320FB-C377-4A24-AC09-430757F796B0}" destId="{A3CE2B2A-8DB3-453B-B177-C47255DF755A}" srcOrd="2" destOrd="0" presId="urn:microsoft.com/office/officeart/2018/2/layout/IconVerticalSolidList"/>
    <dgm:cxn modelId="{6CEC0A79-295F-4356-B565-F1F787BBFA47}" type="presParOf" srcId="{4A8320FB-C377-4A24-AC09-430757F796B0}" destId="{A6AAF3FB-888A-4719-8A88-7C56A6F4BC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E5E876-6798-4B45-9446-6C0E786909C8}"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2129703-A858-406D-AA46-591E6E0C9D1C}">
      <dgm:prSet/>
      <dgm:spPr/>
      <dgm:t>
        <a:bodyPr/>
        <a:lstStyle/>
        <a:p>
          <a:r>
            <a:rPr lang="en-US" b="1" dirty="0"/>
            <a:t>Module 1: </a:t>
          </a:r>
          <a:r>
            <a:rPr lang="en-US" dirty="0"/>
            <a:t>Train Model</a:t>
          </a:r>
        </a:p>
      </dgm:t>
    </dgm:pt>
    <dgm:pt modelId="{2F3FE594-7A0F-4D09-B1B5-2F8908EA3941}" type="parTrans" cxnId="{CB976A88-9872-4301-A08C-07519D5CB21B}">
      <dgm:prSet/>
      <dgm:spPr/>
      <dgm:t>
        <a:bodyPr/>
        <a:lstStyle/>
        <a:p>
          <a:endParaRPr lang="en-US"/>
        </a:p>
      </dgm:t>
    </dgm:pt>
    <dgm:pt modelId="{2C47ADA4-CFF3-4979-9A4A-D23104A44F8D}" type="sibTrans" cxnId="{CB976A88-9872-4301-A08C-07519D5CB21B}">
      <dgm:prSet/>
      <dgm:spPr/>
      <dgm:t>
        <a:bodyPr/>
        <a:lstStyle/>
        <a:p>
          <a:endParaRPr lang="en-US"/>
        </a:p>
      </dgm:t>
    </dgm:pt>
    <dgm:pt modelId="{B45BC7DA-D317-485D-AA3D-1AF4BF19A661}">
      <dgm:prSet/>
      <dgm:spPr/>
      <dgm:t>
        <a:bodyPr/>
        <a:lstStyle/>
        <a:p>
          <a:r>
            <a:rPr lang="en-US" b="1"/>
            <a:t>Input: </a:t>
          </a:r>
          <a:r>
            <a:rPr lang="en-US"/>
            <a:t>Different soil attributes</a:t>
          </a:r>
        </a:p>
      </dgm:t>
    </dgm:pt>
    <dgm:pt modelId="{38D6E350-8756-4C70-AA41-69F68063C3B4}" type="parTrans" cxnId="{32865529-9E66-4337-A313-61A6FE56B2E1}">
      <dgm:prSet/>
      <dgm:spPr/>
      <dgm:t>
        <a:bodyPr/>
        <a:lstStyle/>
        <a:p>
          <a:endParaRPr lang="en-US"/>
        </a:p>
      </dgm:t>
    </dgm:pt>
    <dgm:pt modelId="{D8A0EFC9-D73C-4812-943A-9A199850AB3A}" type="sibTrans" cxnId="{32865529-9E66-4337-A313-61A6FE56B2E1}">
      <dgm:prSet/>
      <dgm:spPr/>
      <dgm:t>
        <a:bodyPr/>
        <a:lstStyle/>
        <a:p>
          <a:endParaRPr lang="en-US"/>
        </a:p>
      </dgm:t>
    </dgm:pt>
    <dgm:pt modelId="{4F463427-E55D-4145-840A-FEFF80428ABE}">
      <dgm:prSet/>
      <dgm:spPr/>
      <dgm:t>
        <a:bodyPr/>
        <a:lstStyle/>
        <a:p>
          <a:r>
            <a:rPr lang="en-US" b="1"/>
            <a:t>Output</a:t>
          </a:r>
          <a:r>
            <a:rPr lang="en-US"/>
            <a:t>: Trained model to predict the crop</a:t>
          </a:r>
        </a:p>
      </dgm:t>
    </dgm:pt>
    <dgm:pt modelId="{3C1D024F-FA93-4BF9-B0EE-024EBE3015E0}" type="parTrans" cxnId="{6DC1F0B0-E38F-464C-BE8D-CD17E221C86D}">
      <dgm:prSet/>
      <dgm:spPr/>
      <dgm:t>
        <a:bodyPr/>
        <a:lstStyle/>
        <a:p>
          <a:endParaRPr lang="en-US"/>
        </a:p>
      </dgm:t>
    </dgm:pt>
    <dgm:pt modelId="{C574FDB3-0E0E-43EA-A364-1881DDE59B44}" type="sibTrans" cxnId="{6DC1F0B0-E38F-464C-BE8D-CD17E221C86D}">
      <dgm:prSet/>
      <dgm:spPr/>
      <dgm:t>
        <a:bodyPr/>
        <a:lstStyle/>
        <a:p>
          <a:endParaRPr lang="en-US"/>
        </a:p>
      </dgm:t>
    </dgm:pt>
    <dgm:pt modelId="{91B09BEE-F82A-4A12-BD33-75EE167E7DF0}" type="pres">
      <dgm:prSet presAssocID="{1AE5E876-6798-4B45-9446-6C0E786909C8}" presName="root" presStyleCnt="0">
        <dgm:presLayoutVars>
          <dgm:dir/>
          <dgm:resizeHandles val="exact"/>
        </dgm:presLayoutVars>
      </dgm:prSet>
      <dgm:spPr/>
    </dgm:pt>
    <dgm:pt modelId="{5E1F4546-518A-4711-A64C-E40B48BEE87B}" type="pres">
      <dgm:prSet presAssocID="{12129703-A858-406D-AA46-591E6E0C9D1C}" presName="compNode" presStyleCnt="0"/>
      <dgm:spPr/>
    </dgm:pt>
    <dgm:pt modelId="{DECB93EA-5C6F-40E3-B6C2-852647ABEEC0}" type="pres">
      <dgm:prSet presAssocID="{12129703-A858-406D-AA46-591E6E0C9D1C}" presName="bgRect" presStyleLbl="bgShp" presStyleIdx="0" presStyleCnt="3"/>
      <dgm:spPr/>
    </dgm:pt>
    <dgm:pt modelId="{7B220D89-9AD9-4920-88BD-0A4C5ED33AD3}" type="pres">
      <dgm:prSet presAssocID="{12129703-A858-406D-AA46-591E6E0C9D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A094A605-F064-4AA3-8930-0BF6A5462522}" type="pres">
      <dgm:prSet presAssocID="{12129703-A858-406D-AA46-591E6E0C9D1C}" presName="spaceRect" presStyleCnt="0"/>
      <dgm:spPr/>
    </dgm:pt>
    <dgm:pt modelId="{92454CFD-5404-422F-80FB-8AE66267B5E9}" type="pres">
      <dgm:prSet presAssocID="{12129703-A858-406D-AA46-591E6E0C9D1C}" presName="parTx" presStyleLbl="revTx" presStyleIdx="0" presStyleCnt="3">
        <dgm:presLayoutVars>
          <dgm:chMax val="0"/>
          <dgm:chPref val="0"/>
        </dgm:presLayoutVars>
      </dgm:prSet>
      <dgm:spPr/>
    </dgm:pt>
    <dgm:pt modelId="{0C6DC95F-13B5-462B-B11B-2B13B0BA002B}" type="pres">
      <dgm:prSet presAssocID="{2C47ADA4-CFF3-4979-9A4A-D23104A44F8D}" presName="sibTrans" presStyleCnt="0"/>
      <dgm:spPr/>
    </dgm:pt>
    <dgm:pt modelId="{08BFCA16-37DA-49EC-A69E-FE8FFE18450E}" type="pres">
      <dgm:prSet presAssocID="{B45BC7DA-D317-485D-AA3D-1AF4BF19A661}" presName="compNode" presStyleCnt="0"/>
      <dgm:spPr/>
    </dgm:pt>
    <dgm:pt modelId="{B0860E7B-43D7-4F78-8C46-9F0A697A74BC}" type="pres">
      <dgm:prSet presAssocID="{B45BC7DA-D317-485D-AA3D-1AF4BF19A661}" presName="bgRect" presStyleLbl="bgShp" presStyleIdx="1" presStyleCnt="3"/>
      <dgm:spPr/>
    </dgm:pt>
    <dgm:pt modelId="{C28B0E20-BE31-4AF4-A5D2-7A86D7371E5F}" type="pres">
      <dgm:prSet presAssocID="{B45BC7DA-D317-485D-AA3D-1AF4BF19A6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0AFFB9BC-7BFD-437B-9CCB-72A834AACAFD}" type="pres">
      <dgm:prSet presAssocID="{B45BC7DA-D317-485D-AA3D-1AF4BF19A661}" presName="spaceRect" presStyleCnt="0"/>
      <dgm:spPr/>
    </dgm:pt>
    <dgm:pt modelId="{BC47DA21-623E-4033-ACDB-237E6FB004FF}" type="pres">
      <dgm:prSet presAssocID="{B45BC7DA-D317-485D-AA3D-1AF4BF19A661}" presName="parTx" presStyleLbl="revTx" presStyleIdx="1" presStyleCnt="3">
        <dgm:presLayoutVars>
          <dgm:chMax val="0"/>
          <dgm:chPref val="0"/>
        </dgm:presLayoutVars>
      </dgm:prSet>
      <dgm:spPr/>
    </dgm:pt>
    <dgm:pt modelId="{E1D4F694-2041-4FE6-871D-B9E8EA4A6EDF}" type="pres">
      <dgm:prSet presAssocID="{D8A0EFC9-D73C-4812-943A-9A199850AB3A}" presName="sibTrans" presStyleCnt="0"/>
      <dgm:spPr/>
    </dgm:pt>
    <dgm:pt modelId="{7389FE2F-AB09-4F3C-8B36-07BC768C46AC}" type="pres">
      <dgm:prSet presAssocID="{4F463427-E55D-4145-840A-FEFF80428ABE}" presName="compNode" presStyleCnt="0"/>
      <dgm:spPr/>
    </dgm:pt>
    <dgm:pt modelId="{20752AB2-12BE-4C34-9A47-E25F85C9E027}" type="pres">
      <dgm:prSet presAssocID="{4F463427-E55D-4145-840A-FEFF80428ABE}" presName="bgRect" presStyleLbl="bgShp" presStyleIdx="2" presStyleCnt="3"/>
      <dgm:spPr/>
    </dgm:pt>
    <dgm:pt modelId="{C6F6EB0C-ED38-45F7-AE49-B126AEAE9807}" type="pres">
      <dgm:prSet presAssocID="{4F463427-E55D-4145-840A-FEFF80428A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ctor"/>
        </a:ext>
      </dgm:extLst>
    </dgm:pt>
    <dgm:pt modelId="{8FF58259-9C31-47DB-9187-A8EB37C7CEC8}" type="pres">
      <dgm:prSet presAssocID="{4F463427-E55D-4145-840A-FEFF80428ABE}" presName="spaceRect" presStyleCnt="0"/>
      <dgm:spPr/>
    </dgm:pt>
    <dgm:pt modelId="{63D6BA5B-67D0-4324-8059-337FCA635140}" type="pres">
      <dgm:prSet presAssocID="{4F463427-E55D-4145-840A-FEFF80428ABE}" presName="parTx" presStyleLbl="revTx" presStyleIdx="2" presStyleCnt="3">
        <dgm:presLayoutVars>
          <dgm:chMax val="0"/>
          <dgm:chPref val="0"/>
        </dgm:presLayoutVars>
      </dgm:prSet>
      <dgm:spPr/>
    </dgm:pt>
  </dgm:ptLst>
  <dgm:cxnLst>
    <dgm:cxn modelId="{32865529-9E66-4337-A313-61A6FE56B2E1}" srcId="{1AE5E876-6798-4B45-9446-6C0E786909C8}" destId="{B45BC7DA-D317-485D-AA3D-1AF4BF19A661}" srcOrd="1" destOrd="0" parTransId="{38D6E350-8756-4C70-AA41-69F68063C3B4}" sibTransId="{D8A0EFC9-D73C-4812-943A-9A199850AB3A}"/>
    <dgm:cxn modelId="{CBFFFC3F-BAAB-4172-91DC-8DD6BC507F10}" type="presOf" srcId="{B45BC7DA-D317-485D-AA3D-1AF4BF19A661}" destId="{BC47DA21-623E-4033-ACDB-237E6FB004FF}" srcOrd="0" destOrd="0" presId="urn:microsoft.com/office/officeart/2018/2/layout/IconVerticalSolidList"/>
    <dgm:cxn modelId="{BCC35D67-CBD4-4125-843C-48FEBB46731C}" type="presOf" srcId="{4F463427-E55D-4145-840A-FEFF80428ABE}" destId="{63D6BA5B-67D0-4324-8059-337FCA635140}" srcOrd="0" destOrd="0" presId="urn:microsoft.com/office/officeart/2018/2/layout/IconVerticalSolidList"/>
    <dgm:cxn modelId="{CB976A88-9872-4301-A08C-07519D5CB21B}" srcId="{1AE5E876-6798-4B45-9446-6C0E786909C8}" destId="{12129703-A858-406D-AA46-591E6E0C9D1C}" srcOrd="0" destOrd="0" parTransId="{2F3FE594-7A0F-4D09-B1B5-2F8908EA3941}" sibTransId="{2C47ADA4-CFF3-4979-9A4A-D23104A44F8D}"/>
    <dgm:cxn modelId="{6DC1F0B0-E38F-464C-BE8D-CD17E221C86D}" srcId="{1AE5E876-6798-4B45-9446-6C0E786909C8}" destId="{4F463427-E55D-4145-840A-FEFF80428ABE}" srcOrd="2" destOrd="0" parTransId="{3C1D024F-FA93-4BF9-B0EE-024EBE3015E0}" sibTransId="{C574FDB3-0E0E-43EA-A364-1881DDE59B44}"/>
    <dgm:cxn modelId="{2BAF17CD-868D-4219-9908-7ABA6EBC0760}" type="presOf" srcId="{12129703-A858-406D-AA46-591E6E0C9D1C}" destId="{92454CFD-5404-422F-80FB-8AE66267B5E9}" srcOrd="0" destOrd="0" presId="urn:microsoft.com/office/officeart/2018/2/layout/IconVerticalSolidList"/>
    <dgm:cxn modelId="{68E205D6-628A-4FAE-B758-D954EA3BF84D}" type="presOf" srcId="{1AE5E876-6798-4B45-9446-6C0E786909C8}" destId="{91B09BEE-F82A-4A12-BD33-75EE167E7DF0}" srcOrd="0" destOrd="0" presId="urn:microsoft.com/office/officeart/2018/2/layout/IconVerticalSolidList"/>
    <dgm:cxn modelId="{AB812393-038B-493C-AF4F-DEFD012A3AFB}" type="presParOf" srcId="{91B09BEE-F82A-4A12-BD33-75EE167E7DF0}" destId="{5E1F4546-518A-4711-A64C-E40B48BEE87B}" srcOrd="0" destOrd="0" presId="urn:microsoft.com/office/officeart/2018/2/layout/IconVerticalSolidList"/>
    <dgm:cxn modelId="{880AEB11-3E55-4795-962E-29C1764516D0}" type="presParOf" srcId="{5E1F4546-518A-4711-A64C-E40B48BEE87B}" destId="{DECB93EA-5C6F-40E3-B6C2-852647ABEEC0}" srcOrd="0" destOrd="0" presId="urn:microsoft.com/office/officeart/2018/2/layout/IconVerticalSolidList"/>
    <dgm:cxn modelId="{F769C8DA-7507-4E42-9CD9-A32B6CC17339}" type="presParOf" srcId="{5E1F4546-518A-4711-A64C-E40B48BEE87B}" destId="{7B220D89-9AD9-4920-88BD-0A4C5ED33AD3}" srcOrd="1" destOrd="0" presId="urn:microsoft.com/office/officeart/2018/2/layout/IconVerticalSolidList"/>
    <dgm:cxn modelId="{99B7DF6E-1ED0-46A8-9AC8-5190DAB58CE6}" type="presParOf" srcId="{5E1F4546-518A-4711-A64C-E40B48BEE87B}" destId="{A094A605-F064-4AA3-8930-0BF6A5462522}" srcOrd="2" destOrd="0" presId="urn:microsoft.com/office/officeart/2018/2/layout/IconVerticalSolidList"/>
    <dgm:cxn modelId="{A420A03F-BC7D-4F3A-93FD-7E9A0BDDEBB7}" type="presParOf" srcId="{5E1F4546-518A-4711-A64C-E40B48BEE87B}" destId="{92454CFD-5404-422F-80FB-8AE66267B5E9}" srcOrd="3" destOrd="0" presId="urn:microsoft.com/office/officeart/2018/2/layout/IconVerticalSolidList"/>
    <dgm:cxn modelId="{FF759C2F-8E8F-46A3-9049-4C07F49C98FD}" type="presParOf" srcId="{91B09BEE-F82A-4A12-BD33-75EE167E7DF0}" destId="{0C6DC95F-13B5-462B-B11B-2B13B0BA002B}" srcOrd="1" destOrd="0" presId="urn:microsoft.com/office/officeart/2018/2/layout/IconVerticalSolidList"/>
    <dgm:cxn modelId="{7E3AEC27-945D-4B8E-9088-23F53644E0B5}" type="presParOf" srcId="{91B09BEE-F82A-4A12-BD33-75EE167E7DF0}" destId="{08BFCA16-37DA-49EC-A69E-FE8FFE18450E}" srcOrd="2" destOrd="0" presId="urn:microsoft.com/office/officeart/2018/2/layout/IconVerticalSolidList"/>
    <dgm:cxn modelId="{923E6EF2-0F25-49E2-880B-D39A4310AA66}" type="presParOf" srcId="{08BFCA16-37DA-49EC-A69E-FE8FFE18450E}" destId="{B0860E7B-43D7-4F78-8C46-9F0A697A74BC}" srcOrd="0" destOrd="0" presId="urn:microsoft.com/office/officeart/2018/2/layout/IconVerticalSolidList"/>
    <dgm:cxn modelId="{467161E9-AB76-4D84-9B49-FACB6D07D463}" type="presParOf" srcId="{08BFCA16-37DA-49EC-A69E-FE8FFE18450E}" destId="{C28B0E20-BE31-4AF4-A5D2-7A86D7371E5F}" srcOrd="1" destOrd="0" presId="urn:microsoft.com/office/officeart/2018/2/layout/IconVerticalSolidList"/>
    <dgm:cxn modelId="{8EEB5D71-68F6-4D7B-A54C-D2C57204CE94}" type="presParOf" srcId="{08BFCA16-37DA-49EC-A69E-FE8FFE18450E}" destId="{0AFFB9BC-7BFD-437B-9CCB-72A834AACAFD}" srcOrd="2" destOrd="0" presId="urn:microsoft.com/office/officeart/2018/2/layout/IconVerticalSolidList"/>
    <dgm:cxn modelId="{284A7C59-5D4B-4FA0-97F0-127E62DB75D2}" type="presParOf" srcId="{08BFCA16-37DA-49EC-A69E-FE8FFE18450E}" destId="{BC47DA21-623E-4033-ACDB-237E6FB004FF}" srcOrd="3" destOrd="0" presId="urn:microsoft.com/office/officeart/2018/2/layout/IconVerticalSolidList"/>
    <dgm:cxn modelId="{FF0C8A1A-3CBE-4257-952A-CF624761B0D4}" type="presParOf" srcId="{91B09BEE-F82A-4A12-BD33-75EE167E7DF0}" destId="{E1D4F694-2041-4FE6-871D-B9E8EA4A6EDF}" srcOrd="3" destOrd="0" presId="urn:microsoft.com/office/officeart/2018/2/layout/IconVerticalSolidList"/>
    <dgm:cxn modelId="{B40C77FE-9440-4B96-87AD-61081BBFEBA6}" type="presParOf" srcId="{91B09BEE-F82A-4A12-BD33-75EE167E7DF0}" destId="{7389FE2F-AB09-4F3C-8B36-07BC768C46AC}" srcOrd="4" destOrd="0" presId="urn:microsoft.com/office/officeart/2018/2/layout/IconVerticalSolidList"/>
    <dgm:cxn modelId="{6002EC78-8D67-4FA7-ABC0-494CCE88B903}" type="presParOf" srcId="{7389FE2F-AB09-4F3C-8B36-07BC768C46AC}" destId="{20752AB2-12BE-4C34-9A47-E25F85C9E027}" srcOrd="0" destOrd="0" presId="urn:microsoft.com/office/officeart/2018/2/layout/IconVerticalSolidList"/>
    <dgm:cxn modelId="{938299C1-054B-4431-B676-D12467ADCD0C}" type="presParOf" srcId="{7389FE2F-AB09-4F3C-8B36-07BC768C46AC}" destId="{C6F6EB0C-ED38-45F7-AE49-B126AEAE9807}" srcOrd="1" destOrd="0" presId="urn:microsoft.com/office/officeart/2018/2/layout/IconVerticalSolidList"/>
    <dgm:cxn modelId="{5855EB0C-C7FB-4C9B-B49F-E3B9A9E99013}" type="presParOf" srcId="{7389FE2F-AB09-4F3C-8B36-07BC768C46AC}" destId="{8FF58259-9C31-47DB-9187-A8EB37C7CEC8}" srcOrd="2" destOrd="0" presId="urn:microsoft.com/office/officeart/2018/2/layout/IconVerticalSolidList"/>
    <dgm:cxn modelId="{C0207F22-1B86-4577-A86E-7A08526BE1B2}" type="presParOf" srcId="{7389FE2F-AB09-4F3C-8B36-07BC768C46AC}" destId="{63D6BA5B-67D0-4324-8059-337FCA6351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994E55-2B69-4A9E-816F-1325D006A6C4}"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30DFE70-3EF4-480C-B61A-9BDC38047515}">
      <dgm:prSet/>
      <dgm:spPr/>
      <dgm:t>
        <a:bodyPr/>
        <a:lstStyle/>
        <a:p>
          <a:r>
            <a:rPr lang="en-US" b="1"/>
            <a:t>Module 1: </a:t>
          </a:r>
          <a:r>
            <a:rPr lang="en-US"/>
            <a:t>Suggestion of Crop</a:t>
          </a:r>
        </a:p>
      </dgm:t>
    </dgm:pt>
    <dgm:pt modelId="{829A00DD-F168-4700-8771-23AA75D9C9BA}" type="parTrans" cxnId="{460C764E-EB86-447C-BB18-513BDC6A2D91}">
      <dgm:prSet/>
      <dgm:spPr/>
      <dgm:t>
        <a:bodyPr/>
        <a:lstStyle/>
        <a:p>
          <a:endParaRPr lang="en-US"/>
        </a:p>
      </dgm:t>
    </dgm:pt>
    <dgm:pt modelId="{77EF477F-3E99-4D30-9B92-6D1DE3FA8A59}" type="sibTrans" cxnId="{460C764E-EB86-447C-BB18-513BDC6A2D91}">
      <dgm:prSet/>
      <dgm:spPr/>
      <dgm:t>
        <a:bodyPr/>
        <a:lstStyle/>
        <a:p>
          <a:endParaRPr lang="en-US"/>
        </a:p>
      </dgm:t>
    </dgm:pt>
    <dgm:pt modelId="{BDFC0433-C7F6-4357-AA16-35EC4B7BF381}">
      <dgm:prSet/>
      <dgm:spPr/>
      <dgm:t>
        <a:bodyPr/>
        <a:lstStyle/>
        <a:p>
          <a:r>
            <a:rPr lang="en-US" b="1"/>
            <a:t>Input: </a:t>
          </a:r>
          <a:r>
            <a:rPr lang="en-US"/>
            <a:t>Soil condition attributes from  user</a:t>
          </a:r>
        </a:p>
      </dgm:t>
    </dgm:pt>
    <dgm:pt modelId="{192EA484-F922-4021-A06E-7303E4B0E09E}" type="parTrans" cxnId="{030D5CF8-ADB9-4034-B257-CB10CA3AFE1F}">
      <dgm:prSet/>
      <dgm:spPr/>
      <dgm:t>
        <a:bodyPr/>
        <a:lstStyle/>
        <a:p>
          <a:endParaRPr lang="en-US"/>
        </a:p>
      </dgm:t>
    </dgm:pt>
    <dgm:pt modelId="{650A2FE4-B127-4A1E-B535-B350FB26E5CB}" type="sibTrans" cxnId="{030D5CF8-ADB9-4034-B257-CB10CA3AFE1F}">
      <dgm:prSet/>
      <dgm:spPr/>
      <dgm:t>
        <a:bodyPr/>
        <a:lstStyle/>
        <a:p>
          <a:endParaRPr lang="en-US"/>
        </a:p>
      </dgm:t>
    </dgm:pt>
    <dgm:pt modelId="{0775B150-38A9-4969-99B5-AE59C95ECF06}">
      <dgm:prSet/>
      <dgm:spPr/>
      <dgm:t>
        <a:bodyPr/>
        <a:lstStyle/>
        <a:p>
          <a:r>
            <a:rPr lang="en-US" b="1"/>
            <a:t>Output</a:t>
          </a:r>
          <a:r>
            <a:rPr lang="en-US"/>
            <a:t>: Prediction of suitable crop to grow in farm</a:t>
          </a:r>
        </a:p>
      </dgm:t>
    </dgm:pt>
    <dgm:pt modelId="{1201136D-0B2F-4332-9EF7-280BD86D3BC9}" type="parTrans" cxnId="{BE573948-00FA-4470-9369-BFC43C35F34E}">
      <dgm:prSet/>
      <dgm:spPr/>
      <dgm:t>
        <a:bodyPr/>
        <a:lstStyle/>
        <a:p>
          <a:endParaRPr lang="en-US"/>
        </a:p>
      </dgm:t>
    </dgm:pt>
    <dgm:pt modelId="{7E6F8C5A-7560-4568-B3A7-5B39079D4F9A}" type="sibTrans" cxnId="{BE573948-00FA-4470-9369-BFC43C35F34E}">
      <dgm:prSet/>
      <dgm:spPr/>
      <dgm:t>
        <a:bodyPr/>
        <a:lstStyle/>
        <a:p>
          <a:endParaRPr lang="en-US"/>
        </a:p>
      </dgm:t>
    </dgm:pt>
    <dgm:pt modelId="{06A27643-9EBF-4735-9BE4-FF9A85B1DD92}" type="pres">
      <dgm:prSet presAssocID="{84994E55-2B69-4A9E-816F-1325D006A6C4}" presName="root" presStyleCnt="0">
        <dgm:presLayoutVars>
          <dgm:dir/>
          <dgm:resizeHandles val="exact"/>
        </dgm:presLayoutVars>
      </dgm:prSet>
      <dgm:spPr/>
    </dgm:pt>
    <dgm:pt modelId="{F4FE86EB-5843-4A8C-AF79-2E8233F8CDEC}" type="pres">
      <dgm:prSet presAssocID="{C30DFE70-3EF4-480C-B61A-9BDC38047515}" presName="compNode" presStyleCnt="0"/>
      <dgm:spPr/>
    </dgm:pt>
    <dgm:pt modelId="{7F2B70DF-121B-4593-9AE7-7BA9765939FC}" type="pres">
      <dgm:prSet presAssocID="{C30DFE70-3EF4-480C-B61A-9BDC38047515}" presName="bgRect" presStyleLbl="bgShp" presStyleIdx="0" presStyleCnt="3"/>
      <dgm:spPr/>
    </dgm:pt>
    <dgm:pt modelId="{E140E165-AEE5-4EE9-BCA2-9AA2B6568042}" type="pres">
      <dgm:prSet presAssocID="{C30DFE70-3EF4-480C-B61A-9BDC380475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rvest Basket"/>
        </a:ext>
      </dgm:extLst>
    </dgm:pt>
    <dgm:pt modelId="{27725389-4E22-4F5A-A480-FEEEC18017C8}" type="pres">
      <dgm:prSet presAssocID="{C30DFE70-3EF4-480C-B61A-9BDC38047515}" presName="spaceRect" presStyleCnt="0"/>
      <dgm:spPr/>
    </dgm:pt>
    <dgm:pt modelId="{33C80CAA-5241-49F1-A403-B97B7B070D70}" type="pres">
      <dgm:prSet presAssocID="{C30DFE70-3EF4-480C-B61A-9BDC38047515}" presName="parTx" presStyleLbl="revTx" presStyleIdx="0" presStyleCnt="3">
        <dgm:presLayoutVars>
          <dgm:chMax val="0"/>
          <dgm:chPref val="0"/>
        </dgm:presLayoutVars>
      </dgm:prSet>
      <dgm:spPr/>
    </dgm:pt>
    <dgm:pt modelId="{F7760063-3A4C-491F-8B7C-91F5888F3210}" type="pres">
      <dgm:prSet presAssocID="{77EF477F-3E99-4D30-9B92-6D1DE3FA8A59}" presName="sibTrans" presStyleCnt="0"/>
      <dgm:spPr/>
    </dgm:pt>
    <dgm:pt modelId="{F3D286FE-AF61-4A1A-9DA8-1BE47988BEE6}" type="pres">
      <dgm:prSet presAssocID="{BDFC0433-C7F6-4357-AA16-35EC4B7BF381}" presName="compNode" presStyleCnt="0"/>
      <dgm:spPr/>
    </dgm:pt>
    <dgm:pt modelId="{C3C30700-37F8-4665-B892-D6057F39F157}" type="pres">
      <dgm:prSet presAssocID="{BDFC0433-C7F6-4357-AA16-35EC4B7BF381}" presName="bgRect" presStyleLbl="bgShp" presStyleIdx="1" presStyleCnt="3"/>
      <dgm:spPr/>
    </dgm:pt>
    <dgm:pt modelId="{AE0B3740-020B-490D-ACB0-9E7EF6853AA4}" type="pres">
      <dgm:prSet presAssocID="{BDFC0433-C7F6-4357-AA16-35EC4B7BF3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57283033-8234-4A40-96DE-851BCAEBE2EC}" type="pres">
      <dgm:prSet presAssocID="{BDFC0433-C7F6-4357-AA16-35EC4B7BF381}" presName="spaceRect" presStyleCnt="0"/>
      <dgm:spPr/>
    </dgm:pt>
    <dgm:pt modelId="{524DCCFA-8174-4777-96B3-29E91C9518A8}" type="pres">
      <dgm:prSet presAssocID="{BDFC0433-C7F6-4357-AA16-35EC4B7BF381}" presName="parTx" presStyleLbl="revTx" presStyleIdx="1" presStyleCnt="3">
        <dgm:presLayoutVars>
          <dgm:chMax val="0"/>
          <dgm:chPref val="0"/>
        </dgm:presLayoutVars>
      </dgm:prSet>
      <dgm:spPr/>
    </dgm:pt>
    <dgm:pt modelId="{78E645F7-3619-4B0A-8B7E-0150F20CC84E}" type="pres">
      <dgm:prSet presAssocID="{650A2FE4-B127-4A1E-B535-B350FB26E5CB}" presName="sibTrans" presStyleCnt="0"/>
      <dgm:spPr/>
    </dgm:pt>
    <dgm:pt modelId="{F9853E15-FAAC-4E28-8B42-2D7E5E17C544}" type="pres">
      <dgm:prSet presAssocID="{0775B150-38A9-4969-99B5-AE59C95ECF06}" presName="compNode" presStyleCnt="0"/>
      <dgm:spPr/>
    </dgm:pt>
    <dgm:pt modelId="{D65CFF3E-FAF5-4BA8-9D12-4AFFA34FA94D}" type="pres">
      <dgm:prSet presAssocID="{0775B150-38A9-4969-99B5-AE59C95ECF06}" presName="bgRect" presStyleLbl="bgShp" presStyleIdx="2" presStyleCnt="3"/>
      <dgm:spPr/>
    </dgm:pt>
    <dgm:pt modelId="{35ABFF51-8BD7-4B79-884E-D0EF0706E40A}" type="pres">
      <dgm:prSet presAssocID="{0775B150-38A9-4969-99B5-AE59C95ECF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ctor"/>
        </a:ext>
      </dgm:extLst>
    </dgm:pt>
    <dgm:pt modelId="{9BEFD92B-4995-440F-8022-C3E8A904639C}" type="pres">
      <dgm:prSet presAssocID="{0775B150-38A9-4969-99B5-AE59C95ECF06}" presName="spaceRect" presStyleCnt="0"/>
      <dgm:spPr/>
    </dgm:pt>
    <dgm:pt modelId="{F1D76451-66C6-4CAF-9827-DC8234DFCF48}" type="pres">
      <dgm:prSet presAssocID="{0775B150-38A9-4969-99B5-AE59C95ECF06}" presName="parTx" presStyleLbl="revTx" presStyleIdx="2" presStyleCnt="3">
        <dgm:presLayoutVars>
          <dgm:chMax val="0"/>
          <dgm:chPref val="0"/>
        </dgm:presLayoutVars>
      </dgm:prSet>
      <dgm:spPr/>
    </dgm:pt>
  </dgm:ptLst>
  <dgm:cxnLst>
    <dgm:cxn modelId="{BE573948-00FA-4470-9369-BFC43C35F34E}" srcId="{84994E55-2B69-4A9E-816F-1325D006A6C4}" destId="{0775B150-38A9-4969-99B5-AE59C95ECF06}" srcOrd="2" destOrd="0" parTransId="{1201136D-0B2F-4332-9EF7-280BD86D3BC9}" sibTransId="{7E6F8C5A-7560-4568-B3A7-5B39079D4F9A}"/>
    <dgm:cxn modelId="{460C764E-EB86-447C-BB18-513BDC6A2D91}" srcId="{84994E55-2B69-4A9E-816F-1325D006A6C4}" destId="{C30DFE70-3EF4-480C-B61A-9BDC38047515}" srcOrd="0" destOrd="0" parTransId="{829A00DD-F168-4700-8771-23AA75D9C9BA}" sibTransId="{77EF477F-3E99-4D30-9B92-6D1DE3FA8A59}"/>
    <dgm:cxn modelId="{BD388571-06D9-4556-BF78-C7BC55E2AEB5}" type="presOf" srcId="{84994E55-2B69-4A9E-816F-1325D006A6C4}" destId="{06A27643-9EBF-4735-9BE4-FF9A85B1DD92}" srcOrd="0" destOrd="0" presId="urn:microsoft.com/office/officeart/2018/2/layout/IconVerticalSolidList"/>
    <dgm:cxn modelId="{47037093-1C54-4620-9DDC-E5001555EA76}" type="presOf" srcId="{0775B150-38A9-4969-99B5-AE59C95ECF06}" destId="{F1D76451-66C6-4CAF-9827-DC8234DFCF48}" srcOrd="0" destOrd="0" presId="urn:microsoft.com/office/officeart/2018/2/layout/IconVerticalSolidList"/>
    <dgm:cxn modelId="{663F46AC-120B-4137-AE2F-B5D224131AFD}" type="presOf" srcId="{C30DFE70-3EF4-480C-B61A-9BDC38047515}" destId="{33C80CAA-5241-49F1-A403-B97B7B070D70}" srcOrd="0" destOrd="0" presId="urn:microsoft.com/office/officeart/2018/2/layout/IconVerticalSolidList"/>
    <dgm:cxn modelId="{BC81C5D7-E7D3-4A9A-9BB1-906D2DAA832D}" type="presOf" srcId="{BDFC0433-C7F6-4357-AA16-35EC4B7BF381}" destId="{524DCCFA-8174-4777-96B3-29E91C9518A8}" srcOrd="0" destOrd="0" presId="urn:microsoft.com/office/officeart/2018/2/layout/IconVerticalSolidList"/>
    <dgm:cxn modelId="{030D5CF8-ADB9-4034-B257-CB10CA3AFE1F}" srcId="{84994E55-2B69-4A9E-816F-1325D006A6C4}" destId="{BDFC0433-C7F6-4357-AA16-35EC4B7BF381}" srcOrd="1" destOrd="0" parTransId="{192EA484-F922-4021-A06E-7303E4B0E09E}" sibTransId="{650A2FE4-B127-4A1E-B535-B350FB26E5CB}"/>
    <dgm:cxn modelId="{33D1FB88-D868-469C-B190-3DFB09BE060D}" type="presParOf" srcId="{06A27643-9EBF-4735-9BE4-FF9A85B1DD92}" destId="{F4FE86EB-5843-4A8C-AF79-2E8233F8CDEC}" srcOrd="0" destOrd="0" presId="urn:microsoft.com/office/officeart/2018/2/layout/IconVerticalSolidList"/>
    <dgm:cxn modelId="{D74EB0DC-C07E-4BC7-85C3-3E5E63FA5A76}" type="presParOf" srcId="{F4FE86EB-5843-4A8C-AF79-2E8233F8CDEC}" destId="{7F2B70DF-121B-4593-9AE7-7BA9765939FC}" srcOrd="0" destOrd="0" presId="urn:microsoft.com/office/officeart/2018/2/layout/IconVerticalSolidList"/>
    <dgm:cxn modelId="{0497E970-BB1D-4FD2-805C-96EF5FE0B2A7}" type="presParOf" srcId="{F4FE86EB-5843-4A8C-AF79-2E8233F8CDEC}" destId="{E140E165-AEE5-4EE9-BCA2-9AA2B6568042}" srcOrd="1" destOrd="0" presId="urn:microsoft.com/office/officeart/2018/2/layout/IconVerticalSolidList"/>
    <dgm:cxn modelId="{C048414C-34D5-4802-A0F2-B85599A90D1E}" type="presParOf" srcId="{F4FE86EB-5843-4A8C-AF79-2E8233F8CDEC}" destId="{27725389-4E22-4F5A-A480-FEEEC18017C8}" srcOrd="2" destOrd="0" presId="urn:microsoft.com/office/officeart/2018/2/layout/IconVerticalSolidList"/>
    <dgm:cxn modelId="{B9652630-BC0D-497B-8BD3-CE4799C8F8D4}" type="presParOf" srcId="{F4FE86EB-5843-4A8C-AF79-2E8233F8CDEC}" destId="{33C80CAA-5241-49F1-A403-B97B7B070D70}" srcOrd="3" destOrd="0" presId="urn:microsoft.com/office/officeart/2018/2/layout/IconVerticalSolidList"/>
    <dgm:cxn modelId="{D18BBFA0-EDBE-4E1F-AFC2-1F546866CE72}" type="presParOf" srcId="{06A27643-9EBF-4735-9BE4-FF9A85B1DD92}" destId="{F7760063-3A4C-491F-8B7C-91F5888F3210}" srcOrd="1" destOrd="0" presId="urn:microsoft.com/office/officeart/2018/2/layout/IconVerticalSolidList"/>
    <dgm:cxn modelId="{240D1757-070A-4EB0-9418-2C5780B59848}" type="presParOf" srcId="{06A27643-9EBF-4735-9BE4-FF9A85B1DD92}" destId="{F3D286FE-AF61-4A1A-9DA8-1BE47988BEE6}" srcOrd="2" destOrd="0" presId="urn:microsoft.com/office/officeart/2018/2/layout/IconVerticalSolidList"/>
    <dgm:cxn modelId="{F93658E9-03B2-48E5-85CE-0053BFB3D146}" type="presParOf" srcId="{F3D286FE-AF61-4A1A-9DA8-1BE47988BEE6}" destId="{C3C30700-37F8-4665-B892-D6057F39F157}" srcOrd="0" destOrd="0" presId="urn:microsoft.com/office/officeart/2018/2/layout/IconVerticalSolidList"/>
    <dgm:cxn modelId="{A74A720C-DECE-446D-B945-FBBA1353C2ED}" type="presParOf" srcId="{F3D286FE-AF61-4A1A-9DA8-1BE47988BEE6}" destId="{AE0B3740-020B-490D-ACB0-9E7EF6853AA4}" srcOrd="1" destOrd="0" presId="urn:microsoft.com/office/officeart/2018/2/layout/IconVerticalSolidList"/>
    <dgm:cxn modelId="{E7847656-DDCC-4394-8C5F-29D177A86D42}" type="presParOf" srcId="{F3D286FE-AF61-4A1A-9DA8-1BE47988BEE6}" destId="{57283033-8234-4A40-96DE-851BCAEBE2EC}" srcOrd="2" destOrd="0" presId="urn:microsoft.com/office/officeart/2018/2/layout/IconVerticalSolidList"/>
    <dgm:cxn modelId="{38F63215-D070-490A-BCC2-B409F5E65E57}" type="presParOf" srcId="{F3D286FE-AF61-4A1A-9DA8-1BE47988BEE6}" destId="{524DCCFA-8174-4777-96B3-29E91C9518A8}" srcOrd="3" destOrd="0" presId="urn:microsoft.com/office/officeart/2018/2/layout/IconVerticalSolidList"/>
    <dgm:cxn modelId="{DA51DDF5-223A-4710-837B-7C6D1707612A}" type="presParOf" srcId="{06A27643-9EBF-4735-9BE4-FF9A85B1DD92}" destId="{78E645F7-3619-4B0A-8B7E-0150F20CC84E}" srcOrd="3" destOrd="0" presId="urn:microsoft.com/office/officeart/2018/2/layout/IconVerticalSolidList"/>
    <dgm:cxn modelId="{47EE8FE6-FFE7-46A7-9018-7CD5747B9DA5}" type="presParOf" srcId="{06A27643-9EBF-4735-9BE4-FF9A85B1DD92}" destId="{F9853E15-FAAC-4E28-8B42-2D7E5E17C544}" srcOrd="4" destOrd="0" presId="urn:microsoft.com/office/officeart/2018/2/layout/IconVerticalSolidList"/>
    <dgm:cxn modelId="{3EC8451F-809D-483A-A46B-92BDC9C47292}" type="presParOf" srcId="{F9853E15-FAAC-4E28-8B42-2D7E5E17C544}" destId="{D65CFF3E-FAF5-4BA8-9D12-4AFFA34FA94D}" srcOrd="0" destOrd="0" presId="urn:microsoft.com/office/officeart/2018/2/layout/IconVerticalSolidList"/>
    <dgm:cxn modelId="{FF95661A-DEAE-43BA-AB42-00EA326E8B1B}" type="presParOf" srcId="{F9853E15-FAAC-4E28-8B42-2D7E5E17C544}" destId="{35ABFF51-8BD7-4B79-884E-D0EF0706E40A}" srcOrd="1" destOrd="0" presId="urn:microsoft.com/office/officeart/2018/2/layout/IconVerticalSolidList"/>
    <dgm:cxn modelId="{BEAFFBE1-C59C-494C-9579-C22039D83AE3}" type="presParOf" srcId="{F9853E15-FAAC-4E28-8B42-2D7E5E17C544}" destId="{9BEFD92B-4995-440F-8022-C3E8A904639C}" srcOrd="2" destOrd="0" presId="urn:microsoft.com/office/officeart/2018/2/layout/IconVerticalSolidList"/>
    <dgm:cxn modelId="{C9537993-A139-4BE3-92F5-E91071589E36}" type="presParOf" srcId="{F9853E15-FAAC-4E28-8B42-2D7E5E17C544}" destId="{F1D76451-66C6-4CAF-9827-DC8234DFCF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C8A88F-17C0-4C08-A092-412CBC3A0F84}"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38025C0-C351-48C1-AFA4-C8A7B79D9B10}">
      <dgm:prSet/>
      <dgm:spPr/>
      <dgm:t>
        <a:bodyPr/>
        <a:lstStyle/>
        <a:p>
          <a:r>
            <a:rPr lang="en-US" b="1"/>
            <a:t>Random Forest Algorithm:</a:t>
          </a:r>
          <a:endParaRPr lang="en-US"/>
        </a:p>
      </dgm:t>
    </dgm:pt>
    <dgm:pt modelId="{32D50ED3-8867-44A6-8D48-AAF1488FA1A5}" type="parTrans" cxnId="{4B2782B6-4047-45E8-B834-066428803F71}">
      <dgm:prSet/>
      <dgm:spPr/>
      <dgm:t>
        <a:bodyPr/>
        <a:lstStyle/>
        <a:p>
          <a:endParaRPr lang="en-US"/>
        </a:p>
      </dgm:t>
    </dgm:pt>
    <dgm:pt modelId="{8DA29444-296C-4607-A8F1-B54AA5678FD7}" type="sibTrans" cxnId="{4B2782B6-4047-45E8-B834-066428803F71}">
      <dgm:prSet/>
      <dgm:spPr/>
      <dgm:t>
        <a:bodyPr/>
        <a:lstStyle/>
        <a:p>
          <a:endParaRPr lang="en-US"/>
        </a:p>
      </dgm:t>
    </dgm:pt>
    <dgm:pt modelId="{4727EAD9-C456-4381-BAD7-D79E73CBCCDA}">
      <dgm:prSet/>
      <dgm:spPr/>
      <dgm:t>
        <a:bodyPr/>
        <a:lstStyle/>
        <a:p>
          <a:r>
            <a:rPr lang="en-US"/>
            <a:t>Random Forest is a popular machine learning algorithm that belongs to the supervised learning technique. It can be used for both Classification and Regression problems in ML</a:t>
          </a:r>
        </a:p>
      </dgm:t>
    </dgm:pt>
    <dgm:pt modelId="{AE1AA03C-6166-4C22-A621-397EAC8CDA76}" type="parTrans" cxnId="{FBE23DB7-93F2-4AAE-B163-B18E68F32080}">
      <dgm:prSet/>
      <dgm:spPr/>
      <dgm:t>
        <a:bodyPr/>
        <a:lstStyle/>
        <a:p>
          <a:endParaRPr lang="en-US"/>
        </a:p>
      </dgm:t>
    </dgm:pt>
    <dgm:pt modelId="{3B020D49-8C36-4188-8533-6A1BB5BA22E6}" type="sibTrans" cxnId="{FBE23DB7-93F2-4AAE-B163-B18E68F32080}">
      <dgm:prSet/>
      <dgm:spPr/>
      <dgm:t>
        <a:bodyPr/>
        <a:lstStyle/>
        <a:p>
          <a:endParaRPr lang="en-US"/>
        </a:p>
      </dgm:t>
    </dgm:pt>
    <dgm:pt modelId="{10C37BF7-DF43-45F0-B949-B5B5E187F8C9}">
      <dgm:prSet/>
      <dgm:spPr/>
      <dgm:t>
        <a:bodyPr/>
        <a:lstStyle/>
        <a:p>
          <a:r>
            <a:rPr lang="en-US"/>
            <a:t>Random Forest is a classifier that contains a number of decision trees on various subsets of the given dataset and takes the average to improve the predictive accuracy of that dataset.</a:t>
          </a:r>
        </a:p>
      </dgm:t>
    </dgm:pt>
    <dgm:pt modelId="{6DAC4D7E-82D6-4264-B982-D7CF0D183C9F}" type="parTrans" cxnId="{D83AD26A-A5E8-46C5-940F-3D73CD199A31}">
      <dgm:prSet/>
      <dgm:spPr/>
      <dgm:t>
        <a:bodyPr/>
        <a:lstStyle/>
        <a:p>
          <a:endParaRPr lang="en-US"/>
        </a:p>
      </dgm:t>
    </dgm:pt>
    <dgm:pt modelId="{70B4BEA6-E592-44BF-AB13-F1B9F7E42EA5}" type="sibTrans" cxnId="{D83AD26A-A5E8-46C5-940F-3D73CD199A31}">
      <dgm:prSet/>
      <dgm:spPr/>
      <dgm:t>
        <a:bodyPr/>
        <a:lstStyle/>
        <a:p>
          <a:endParaRPr lang="en-US"/>
        </a:p>
      </dgm:t>
    </dgm:pt>
    <dgm:pt modelId="{CDF9D9F4-9E79-4C4F-9757-982266276C3E}">
      <dgm:prSet/>
      <dgm:spPr/>
      <dgm:t>
        <a:bodyPr/>
        <a:lstStyle/>
        <a:p>
          <a:r>
            <a:rPr lang="en-US"/>
            <a:t>Instead of relying on one decision tree, the random forest takes the prediction from each tree and based on the majority votes of predictions, and it predicts the final output.</a:t>
          </a:r>
        </a:p>
      </dgm:t>
    </dgm:pt>
    <dgm:pt modelId="{C5A6FDA2-AADB-4000-8848-3CBEC42EE4EE}" type="parTrans" cxnId="{E4B1B640-77F1-4841-BDCD-A02E6397757B}">
      <dgm:prSet/>
      <dgm:spPr/>
      <dgm:t>
        <a:bodyPr/>
        <a:lstStyle/>
        <a:p>
          <a:endParaRPr lang="en-US"/>
        </a:p>
      </dgm:t>
    </dgm:pt>
    <dgm:pt modelId="{FA37478D-5B01-4739-BA22-B6C273FCB685}" type="sibTrans" cxnId="{E4B1B640-77F1-4841-BDCD-A02E6397757B}">
      <dgm:prSet/>
      <dgm:spPr/>
      <dgm:t>
        <a:bodyPr/>
        <a:lstStyle/>
        <a:p>
          <a:endParaRPr lang="en-US"/>
        </a:p>
      </dgm:t>
    </dgm:pt>
    <dgm:pt modelId="{F0C372AE-709C-4309-B7FA-A96BAC37AE66}" type="pres">
      <dgm:prSet presAssocID="{A1C8A88F-17C0-4C08-A092-412CBC3A0F84}" presName="root" presStyleCnt="0">
        <dgm:presLayoutVars>
          <dgm:dir/>
          <dgm:resizeHandles val="exact"/>
        </dgm:presLayoutVars>
      </dgm:prSet>
      <dgm:spPr/>
    </dgm:pt>
    <dgm:pt modelId="{C09E70B3-1AF2-4774-AFA4-8BFF50869A98}" type="pres">
      <dgm:prSet presAssocID="{938025C0-C351-48C1-AFA4-C8A7B79D9B10}" presName="compNode" presStyleCnt="0"/>
      <dgm:spPr/>
    </dgm:pt>
    <dgm:pt modelId="{FE6BED29-127A-4C07-B4C7-C607A75C28F3}" type="pres">
      <dgm:prSet presAssocID="{938025C0-C351-48C1-AFA4-C8A7B79D9B10}" presName="bgRect" presStyleLbl="bgShp" presStyleIdx="0" presStyleCnt="4"/>
      <dgm:spPr/>
    </dgm:pt>
    <dgm:pt modelId="{A263E0C7-536D-44BC-BFD6-70C9BA6085AA}" type="pres">
      <dgm:prSet presAssocID="{938025C0-C351-48C1-AFA4-C8A7B79D9B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3957F130-40B7-47B9-AF8E-53EDF79735FE}" type="pres">
      <dgm:prSet presAssocID="{938025C0-C351-48C1-AFA4-C8A7B79D9B10}" presName="spaceRect" presStyleCnt="0"/>
      <dgm:spPr/>
    </dgm:pt>
    <dgm:pt modelId="{5FF0B1C7-D41B-4748-A587-65E98B896251}" type="pres">
      <dgm:prSet presAssocID="{938025C0-C351-48C1-AFA4-C8A7B79D9B10}" presName="parTx" presStyleLbl="revTx" presStyleIdx="0" presStyleCnt="4">
        <dgm:presLayoutVars>
          <dgm:chMax val="0"/>
          <dgm:chPref val="0"/>
        </dgm:presLayoutVars>
      </dgm:prSet>
      <dgm:spPr/>
    </dgm:pt>
    <dgm:pt modelId="{DB89C523-B7FE-4FB0-BC09-F0547E266DCD}" type="pres">
      <dgm:prSet presAssocID="{8DA29444-296C-4607-A8F1-B54AA5678FD7}" presName="sibTrans" presStyleCnt="0"/>
      <dgm:spPr/>
    </dgm:pt>
    <dgm:pt modelId="{25210E21-A207-4506-AE06-9CE946A0CB18}" type="pres">
      <dgm:prSet presAssocID="{4727EAD9-C456-4381-BAD7-D79E73CBCCDA}" presName="compNode" presStyleCnt="0"/>
      <dgm:spPr/>
    </dgm:pt>
    <dgm:pt modelId="{CBA9ABFE-FABE-4CAC-9452-A7271293E2BD}" type="pres">
      <dgm:prSet presAssocID="{4727EAD9-C456-4381-BAD7-D79E73CBCCDA}" presName="bgRect" presStyleLbl="bgShp" presStyleIdx="1" presStyleCnt="4"/>
      <dgm:spPr/>
    </dgm:pt>
    <dgm:pt modelId="{0CF1E260-0D02-43B9-8612-C9889FC18BE0}" type="pres">
      <dgm:prSet presAssocID="{4727EAD9-C456-4381-BAD7-D79E73CBCCD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97AB254-EA6A-4BCD-A8AD-45223B1F5FD0}" type="pres">
      <dgm:prSet presAssocID="{4727EAD9-C456-4381-BAD7-D79E73CBCCDA}" presName="spaceRect" presStyleCnt="0"/>
      <dgm:spPr/>
    </dgm:pt>
    <dgm:pt modelId="{3DEA45B6-DB73-4492-9899-4CC3EFCC29AD}" type="pres">
      <dgm:prSet presAssocID="{4727EAD9-C456-4381-BAD7-D79E73CBCCDA}" presName="parTx" presStyleLbl="revTx" presStyleIdx="1" presStyleCnt="4">
        <dgm:presLayoutVars>
          <dgm:chMax val="0"/>
          <dgm:chPref val="0"/>
        </dgm:presLayoutVars>
      </dgm:prSet>
      <dgm:spPr/>
    </dgm:pt>
    <dgm:pt modelId="{36C2EDDC-8846-4727-9A95-02A87A3D95D7}" type="pres">
      <dgm:prSet presAssocID="{3B020D49-8C36-4188-8533-6A1BB5BA22E6}" presName="sibTrans" presStyleCnt="0"/>
      <dgm:spPr/>
    </dgm:pt>
    <dgm:pt modelId="{1DA2A4DC-DF98-4529-A77A-845A2EB2A52A}" type="pres">
      <dgm:prSet presAssocID="{10C37BF7-DF43-45F0-B949-B5B5E187F8C9}" presName="compNode" presStyleCnt="0"/>
      <dgm:spPr/>
    </dgm:pt>
    <dgm:pt modelId="{E9609B9F-25A9-4F66-916B-24AD1C9241EE}" type="pres">
      <dgm:prSet presAssocID="{10C37BF7-DF43-45F0-B949-B5B5E187F8C9}" presName="bgRect" presStyleLbl="bgShp" presStyleIdx="2" presStyleCnt="4"/>
      <dgm:spPr/>
    </dgm:pt>
    <dgm:pt modelId="{272EE054-CF96-45B7-9B82-816974DB195A}" type="pres">
      <dgm:prSet presAssocID="{10C37BF7-DF43-45F0-B949-B5B5E187F8C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4B70215-D6DC-4508-96DE-5402CA42719E}" type="pres">
      <dgm:prSet presAssocID="{10C37BF7-DF43-45F0-B949-B5B5E187F8C9}" presName="spaceRect" presStyleCnt="0"/>
      <dgm:spPr/>
    </dgm:pt>
    <dgm:pt modelId="{D8031C64-282C-4A1A-B2BA-CB864E146F9F}" type="pres">
      <dgm:prSet presAssocID="{10C37BF7-DF43-45F0-B949-B5B5E187F8C9}" presName="parTx" presStyleLbl="revTx" presStyleIdx="2" presStyleCnt="4">
        <dgm:presLayoutVars>
          <dgm:chMax val="0"/>
          <dgm:chPref val="0"/>
        </dgm:presLayoutVars>
      </dgm:prSet>
      <dgm:spPr/>
    </dgm:pt>
    <dgm:pt modelId="{5A8499C8-FCC2-4B82-B15C-C30F34AFE995}" type="pres">
      <dgm:prSet presAssocID="{70B4BEA6-E592-44BF-AB13-F1B9F7E42EA5}" presName="sibTrans" presStyleCnt="0"/>
      <dgm:spPr/>
    </dgm:pt>
    <dgm:pt modelId="{21F97A87-058C-422E-9F7E-EF44CC764555}" type="pres">
      <dgm:prSet presAssocID="{CDF9D9F4-9E79-4C4F-9757-982266276C3E}" presName="compNode" presStyleCnt="0"/>
      <dgm:spPr/>
    </dgm:pt>
    <dgm:pt modelId="{E13CE581-2A2F-4888-AF3D-0B6C1B274749}" type="pres">
      <dgm:prSet presAssocID="{CDF9D9F4-9E79-4C4F-9757-982266276C3E}" presName="bgRect" presStyleLbl="bgShp" presStyleIdx="3" presStyleCnt="4"/>
      <dgm:spPr/>
    </dgm:pt>
    <dgm:pt modelId="{4A4D52EC-F544-4D13-B896-583F75A47067}" type="pres">
      <dgm:prSet presAssocID="{CDF9D9F4-9E79-4C4F-9757-982266276C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3A6E9512-D1E4-47DF-B64D-9437D6AA3366}" type="pres">
      <dgm:prSet presAssocID="{CDF9D9F4-9E79-4C4F-9757-982266276C3E}" presName="spaceRect" presStyleCnt="0"/>
      <dgm:spPr/>
    </dgm:pt>
    <dgm:pt modelId="{7FF2E8DA-FDA0-4876-A74A-CDDB62ADB694}" type="pres">
      <dgm:prSet presAssocID="{CDF9D9F4-9E79-4C4F-9757-982266276C3E}" presName="parTx" presStyleLbl="revTx" presStyleIdx="3" presStyleCnt="4">
        <dgm:presLayoutVars>
          <dgm:chMax val="0"/>
          <dgm:chPref val="0"/>
        </dgm:presLayoutVars>
      </dgm:prSet>
      <dgm:spPr/>
    </dgm:pt>
  </dgm:ptLst>
  <dgm:cxnLst>
    <dgm:cxn modelId="{81D6C338-8ED6-4D68-83CD-A932C33F48F9}" type="presOf" srcId="{A1C8A88F-17C0-4C08-A092-412CBC3A0F84}" destId="{F0C372AE-709C-4309-B7FA-A96BAC37AE66}" srcOrd="0" destOrd="0" presId="urn:microsoft.com/office/officeart/2018/2/layout/IconVerticalSolidList"/>
    <dgm:cxn modelId="{E4B1B640-77F1-4841-BDCD-A02E6397757B}" srcId="{A1C8A88F-17C0-4C08-A092-412CBC3A0F84}" destId="{CDF9D9F4-9E79-4C4F-9757-982266276C3E}" srcOrd="3" destOrd="0" parTransId="{C5A6FDA2-AADB-4000-8848-3CBEC42EE4EE}" sibTransId="{FA37478D-5B01-4739-BA22-B6C273FCB685}"/>
    <dgm:cxn modelId="{D83AD26A-A5E8-46C5-940F-3D73CD199A31}" srcId="{A1C8A88F-17C0-4C08-A092-412CBC3A0F84}" destId="{10C37BF7-DF43-45F0-B949-B5B5E187F8C9}" srcOrd="2" destOrd="0" parTransId="{6DAC4D7E-82D6-4264-B982-D7CF0D183C9F}" sibTransId="{70B4BEA6-E592-44BF-AB13-F1B9F7E42EA5}"/>
    <dgm:cxn modelId="{32D27978-23AE-4D63-8A81-C71DBEA2FF6B}" type="presOf" srcId="{10C37BF7-DF43-45F0-B949-B5B5E187F8C9}" destId="{D8031C64-282C-4A1A-B2BA-CB864E146F9F}" srcOrd="0" destOrd="0" presId="urn:microsoft.com/office/officeart/2018/2/layout/IconVerticalSolidList"/>
    <dgm:cxn modelId="{4B2782B6-4047-45E8-B834-066428803F71}" srcId="{A1C8A88F-17C0-4C08-A092-412CBC3A0F84}" destId="{938025C0-C351-48C1-AFA4-C8A7B79D9B10}" srcOrd="0" destOrd="0" parTransId="{32D50ED3-8867-44A6-8D48-AAF1488FA1A5}" sibTransId="{8DA29444-296C-4607-A8F1-B54AA5678FD7}"/>
    <dgm:cxn modelId="{FBE23DB7-93F2-4AAE-B163-B18E68F32080}" srcId="{A1C8A88F-17C0-4C08-A092-412CBC3A0F84}" destId="{4727EAD9-C456-4381-BAD7-D79E73CBCCDA}" srcOrd="1" destOrd="0" parTransId="{AE1AA03C-6166-4C22-A621-397EAC8CDA76}" sibTransId="{3B020D49-8C36-4188-8533-6A1BB5BA22E6}"/>
    <dgm:cxn modelId="{084454CF-DA8A-4203-99FD-DE2D54EC1E31}" type="presOf" srcId="{CDF9D9F4-9E79-4C4F-9757-982266276C3E}" destId="{7FF2E8DA-FDA0-4876-A74A-CDDB62ADB694}" srcOrd="0" destOrd="0" presId="urn:microsoft.com/office/officeart/2018/2/layout/IconVerticalSolidList"/>
    <dgm:cxn modelId="{EAB4D8DC-BA14-43A3-84FF-1788C88B7811}" type="presOf" srcId="{938025C0-C351-48C1-AFA4-C8A7B79D9B10}" destId="{5FF0B1C7-D41B-4748-A587-65E98B896251}" srcOrd="0" destOrd="0" presId="urn:microsoft.com/office/officeart/2018/2/layout/IconVerticalSolidList"/>
    <dgm:cxn modelId="{49C544E2-2A7F-4091-A5F1-368E50E4EDCB}" type="presOf" srcId="{4727EAD9-C456-4381-BAD7-D79E73CBCCDA}" destId="{3DEA45B6-DB73-4492-9899-4CC3EFCC29AD}" srcOrd="0" destOrd="0" presId="urn:microsoft.com/office/officeart/2018/2/layout/IconVerticalSolidList"/>
    <dgm:cxn modelId="{B03E3225-D790-49ED-BD89-7450A9BE3CE0}" type="presParOf" srcId="{F0C372AE-709C-4309-B7FA-A96BAC37AE66}" destId="{C09E70B3-1AF2-4774-AFA4-8BFF50869A98}" srcOrd="0" destOrd="0" presId="urn:microsoft.com/office/officeart/2018/2/layout/IconVerticalSolidList"/>
    <dgm:cxn modelId="{186BB43E-88B6-4C1F-ABD6-BFC7F6AEF255}" type="presParOf" srcId="{C09E70B3-1AF2-4774-AFA4-8BFF50869A98}" destId="{FE6BED29-127A-4C07-B4C7-C607A75C28F3}" srcOrd="0" destOrd="0" presId="urn:microsoft.com/office/officeart/2018/2/layout/IconVerticalSolidList"/>
    <dgm:cxn modelId="{0A449F95-89A0-4604-9031-D973F55A11AF}" type="presParOf" srcId="{C09E70B3-1AF2-4774-AFA4-8BFF50869A98}" destId="{A263E0C7-536D-44BC-BFD6-70C9BA6085AA}" srcOrd="1" destOrd="0" presId="urn:microsoft.com/office/officeart/2018/2/layout/IconVerticalSolidList"/>
    <dgm:cxn modelId="{E7D9137E-6A5C-4DFC-AE95-64DDB0F9AE50}" type="presParOf" srcId="{C09E70B3-1AF2-4774-AFA4-8BFF50869A98}" destId="{3957F130-40B7-47B9-AF8E-53EDF79735FE}" srcOrd="2" destOrd="0" presId="urn:microsoft.com/office/officeart/2018/2/layout/IconVerticalSolidList"/>
    <dgm:cxn modelId="{1949B757-685E-40D4-B0DB-E7413C5A04F7}" type="presParOf" srcId="{C09E70B3-1AF2-4774-AFA4-8BFF50869A98}" destId="{5FF0B1C7-D41B-4748-A587-65E98B896251}" srcOrd="3" destOrd="0" presId="urn:microsoft.com/office/officeart/2018/2/layout/IconVerticalSolidList"/>
    <dgm:cxn modelId="{470346F2-3D63-4C08-9854-C48F501F449B}" type="presParOf" srcId="{F0C372AE-709C-4309-B7FA-A96BAC37AE66}" destId="{DB89C523-B7FE-4FB0-BC09-F0547E266DCD}" srcOrd="1" destOrd="0" presId="urn:microsoft.com/office/officeart/2018/2/layout/IconVerticalSolidList"/>
    <dgm:cxn modelId="{8F29CFAA-D306-435B-96E7-7ABFC156A110}" type="presParOf" srcId="{F0C372AE-709C-4309-B7FA-A96BAC37AE66}" destId="{25210E21-A207-4506-AE06-9CE946A0CB18}" srcOrd="2" destOrd="0" presId="urn:microsoft.com/office/officeart/2018/2/layout/IconVerticalSolidList"/>
    <dgm:cxn modelId="{7E1ACD41-4E1A-4F04-915B-14F58823E9CB}" type="presParOf" srcId="{25210E21-A207-4506-AE06-9CE946A0CB18}" destId="{CBA9ABFE-FABE-4CAC-9452-A7271293E2BD}" srcOrd="0" destOrd="0" presId="urn:microsoft.com/office/officeart/2018/2/layout/IconVerticalSolidList"/>
    <dgm:cxn modelId="{198A577F-5B20-44CB-B094-C85BA560C3B7}" type="presParOf" srcId="{25210E21-A207-4506-AE06-9CE946A0CB18}" destId="{0CF1E260-0D02-43B9-8612-C9889FC18BE0}" srcOrd="1" destOrd="0" presId="urn:microsoft.com/office/officeart/2018/2/layout/IconVerticalSolidList"/>
    <dgm:cxn modelId="{F91E7C0B-3B0C-417E-8358-E7ECF4CB7A18}" type="presParOf" srcId="{25210E21-A207-4506-AE06-9CE946A0CB18}" destId="{797AB254-EA6A-4BCD-A8AD-45223B1F5FD0}" srcOrd="2" destOrd="0" presId="urn:microsoft.com/office/officeart/2018/2/layout/IconVerticalSolidList"/>
    <dgm:cxn modelId="{E30B4919-DFAB-48F8-91F2-6997AEB96392}" type="presParOf" srcId="{25210E21-A207-4506-AE06-9CE946A0CB18}" destId="{3DEA45B6-DB73-4492-9899-4CC3EFCC29AD}" srcOrd="3" destOrd="0" presId="urn:microsoft.com/office/officeart/2018/2/layout/IconVerticalSolidList"/>
    <dgm:cxn modelId="{A73F769E-DA9F-4455-B604-0DAA4EAD7766}" type="presParOf" srcId="{F0C372AE-709C-4309-B7FA-A96BAC37AE66}" destId="{36C2EDDC-8846-4727-9A95-02A87A3D95D7}" srcOrd="3" destOrd="0" presId="urn:microsoft.com/office/officeart/2018/2/layout/IconVerticalSolidList"/>
    <dgm:cxn modelId="{1A088B32-C937-4C16-B627-85FE17E1487A}" type="presParOf" srcId="{F0C372AE-709C-4309-B7FA-A96BAC37AE66}" destId="{1DA2A4DC-DF98-4529-A77A-845A2EB2A52A}" srcOrd="4" destOrd="0" presId="urn:microsoft.com/office/officeart/2018/2/layout/IconVerticalSolidList"/>
    <dgm:cxn modelId="{C99C4987-90F3-4DF6-BCBE-2266D478CE2F}" type="presParOf" srcId="{1DA2A4DC-DF98-4529-A77A-845A2EB2A52A}" destId="{E9609B9F-25A9-4F66-916B-24AD1C9241EE}" srcOrd="0" destOrd="0" presId="urn:microsoft.com/office/officeart/2018/2/layout/IconVerticalSolidList"/>
    <dgm:cxn modelId="{20F45549-014F-47B4-8DDB-45C4239EA57F}" type="presParOf" srcId="{1DA2A4DC-DF98-4529-A77A-845A2EB2A52A}" destId="{272EE054-CF96-45B7-9B82-816974DB195A}" srcOrd="1" destOrd="0" presId="urn:microsoft.com/office/officeart/2018/2/layout/IconVerticalSolidList"/>
    <dgm:cxn modelId="{E8D0C120-399A-4276-94F8-085EB7BDA62C}" type="presParOf" srcId="{1DA2A4DC-DF98-4529-A77A-845A2EB2A52A}" destId="{74B70215-D6DC-4508-96DE-5402CA42719E}" srcOrd="2" destOrd="0" presId="urn:microsoft.com/office/officeart/2018/2/layout/IconVerticalSolidList"/>
    <dgm:cxn modelId="{4206C8FC-1B3F-4DD1-B281-DE312C74B4F1}" type="presParOf" srcId="{1DA2A4DC-DF98-4529-A77A-845A2EB2A52A}" destId="{D8031C64-282C-4A1A-B2BA-CB864E146F9F}" srcOrd="3" destOrd="0" presId="urn:microsoft.com/office/officeart/2018/2/layout/IconVerticalSolidList"/>
    <dgm:cxn modelId="{DE955421-6603-4EF1-9B75-49D37BF9D174}" type="presParOf" srcId="{F0C372AE-709C-4309-B7FA-A96BAC37AE66}" destId="{5A8499C8-FCC2-4B82-B15C-C30F34AFE995}" srcOrd="5" destOrd="0" presId="urn:microsoft.com/office/officeart/2018/2/layout/IconVerticalSolidList"/>
    <dgm:cxn modelId="{191EE061-19C0-4AF3-AE03-86969C1D5D16}" type="presParOf" srcId="{F0C372AE-709C-4309-B7FA-A96BAC37AE66}" destId="{21F97A87-058C-422E-9F7E-EF44CC764555}" srcOrd="6" destOrd="0" presId="urn:microsoft.com/office/officeart/2018/2/layout/IconVerticalSolidList"/>
    <dgm:cxn modelId="{8EBFA58A-9D7E-42B7-9CC5-C82DA6819BAD}" type="presParOf" srcId="{21F97A87-058C-422E-9F7E-EF44CC764555}" destId="{E13CE581-2A2F-4888-AF3D-0B6C1B274749}" srcOrd="0" destOrd="0" presId="urn:microsoft.com/office/officeart/2018/2/layout/IconVerticalSolidList"/>
    <dgm:cxn modelId="{E3A9C27C-92AB-4C23-B4F6-AD72E25378D3}" type="presParOf" srcId="{21F97A87-058C-422E-9F7E-EF44CC764555}" destId="{4A4D52EC-F544-4D13-B896-583F75A47067}" srcOrd="1" destOrd="0" presId="urn:microsoft.com/office/officeart/2018/2/layout/IconVerticalSolidList"/>
    <dgm:cxn modelId="{478ADC0C-F30F-4678-9BCA-0680144D9319}" type="presParOf" srcId="{21F97A87-058C-422E-9F7E-EF44CC764555}" destId="{3A6E9512-D1E4-47DF-B64D-9437D6AA3366}" srcOrd="2" destOrd="0" presId="urn:microsoft.com/office/officeart/2018/2/layout/IconVerticalSolidList"/>
    <dgm:cxn modelId="{748DCD34-BD08-4DE1-A858-0236640CA337}" type="presParOf" srcId="{21F97A87-058C-422E-9F7E-EF44CC764555}" destId="{7FF2E8DA-FDA0-4876-A74A-CDDB62ADB6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90FC9-9575-4B12-A3EC-97C6D3B1E5FE}">
      <dsp:nvSpPr>
        <dsp:cNvPr id="0" name=""/>
        <dsp:cNvSpPr/>
      </dsp:nvSpPr>
      <dsp:spPr>
        <a:xfrm>
          <a:off x="0" y="695"/>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DABE7-DCFD-469F-965F-4C48A16D8F21}">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C04C02-25AA-4EAB-89E3-E631D1A94E7C}">
      <dsp:nvSpPr>
        <dsp:cNvPr id="0" name=""/>
        <dsp:cNvSpPr/>
      </dsp:nvSpPr>
      <dsp:spPr>
        <a:xfrm>
          <a:off x="1879455" y="695"/>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a:t>Module 1: </a:t>
          </a:r>
          <a:r>
            <a:rPr lang="en-US" sz="2500" kern="1200"/>
            <a:t> Preprocessing  of  Data</a:t>
          </a:r>
        </a:p>
      </dsp:txBody>
      <dsp:txXfrm>
        <a:off x="1879455" y="695"/>
        <a:ext cx="2708546" cy="1627234"/>
      </dsp:txXfrm>
    </dsp:sp>
    <dsp:sp modelId="{DADD324C-B4D5-4C1C-8233-2303D088919C}">
      <dsp:nvSpPr>
        <dsp:cNvPr id="0" name=""/>
        <dsp:cNvSpPr/>
      </dsp:nvSpPr>
      <dsp:spPr>
        <a:xfrm>
          <a:off x="0" y="204014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C53F8-4455-4D67-B3D2-63270BD3E83F}">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12F6F4-54EB-42D8-BBF3-9DE40C3CBA43}">
      <dsp:nvSpPr>
        <dsp:cNvPr id="0" name=""/>
        <dsp:cNvSpPr/>
      </dsp:nvSpPr>
      <dsp:spPr>
        <a:xfrm>
          <a:off x="1879455" y="2034738"/>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Module 2 :</a:t>
          </a:r>
        </a:p>
        <a:p>
          <a:pPr marL="0" lvl="0" indent="0" algn="l" defTabSz="1111250">
            <a:lnSpc>
              <a:spcPct val="90000"/>
            </a:lnSpc>
            <a:spcBef>
              <a:spcPct val="0"/>
            </a:spcBef>
            <a:spcAft>
              <a:spcPct val="35000"/>
            </a:spcAft>
            <a:buNone/>
          </a:pPr>
          <a:r>
            <a:rPr lang="en-US" sz="2500" b="0" kern="1200" dirty="0"/>
            <a:t>Train Model</a:t>
          </a:r>
        </a:p>
      </dsp:txBody>
      <dsp:txXfrm>
        <a:off x="1879455" y="2034738"/>
        <a:ext cx="2708546" cy="1627234"/>
      </dsp:txXfrm>
    </dsp:sp>
    <dsp:sp modelId="{DD288902-F597-44AF-8706-431CEF08B2F6}">
      <dsp:nvSpPr>
        <dsp:cNvPr id="0" name=""/>
        <dsp:cNvSpPr/>
      </dsp:nvSpPr>
      <dsp:spPr>
        <a:xfrm>
          <a:off x="0" y="406878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2CE6E1-5B25-4B9A-9726-5BED676CD9EF}">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596203-9896-4AC8-8145-40AF9EA7CA60}">
      <dsp:nvSpPr>
        <dsp:cNvPr id="0" name=""/>
        <dsp:cNvSpPr/>
      </dsp:nvSpPr>
      <dsp:spPr>
        <a:xfrm>
          <a:off x="1879455" y="4068781"/>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Module 3: </a:t>
          </a:r>
          <a:r>
            <a:rPr lang="en-US" sz="2500" kern="1200" dirty="0"/>
            <a:t>Suggestion of Crop</a:t>
          </a:r>
        </a:p>
      </dsp:txBody>
      <dsp:txXfrm>
        <a:off x="1879455" y="4068781"/>
        <a:ext cx="2708546" cy="1627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91DA-0FFC-4BD3-92AB-6ACF93C292E4}">
      <dsp:nvSpPr>
        <dsp:cNvPr id="0" name=""/>
        <dsp:cNvSpPr/>
      </dsp:nvSpPr>
      <dsp:spPr>
        <a:xfrm>
          <a:off x="0" y="695"/>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ED7253-1FEC-4438-8D9F-513BD37319A8}">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2498BC-A8A3-4845-979E-1AC1F76E3DB3}">
      <dsp:nvSpPr>
        <dsp:cNvPr id="0" name=""/>
        <dsp:cNvSpPr/>
      </dsp:nvSpPr>
      <dsp:spPr>
        <a:xfrm>
          <a:off x="1879455" y="695"/>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Module 1: </a:t>
          </a:r>
          <a:r>
            <a:rPr lang="en-US" sz="2500" kern="1200" dirty="0"/>
            <a:t>Preprocessing of Data</a:t>
          </a:r>
        </a:p>
      </dsp:txBody>
      <dsp:txXfrm>
        <a:off x="1879455" y="695"/>
        <a:ext cx="2708546" cy="1627234"/>
      </dsp:txXfrm>
    </dsp:sp>
    <dsp:sp modelId="{15BDF5E0-B79A-42AE-9DE4-B004F20ACAF9}">
      <dsp:nvSpPr>
        <dsp:cNvPr id="0" name=""/>
        <dsp:cNvSpPr/>
      </dsp:nvSpPr>
      <dsp:spPr>
        <a:xfrm>
          <a:off x="0" y="2034738"/>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46243-22C2-4800-82FD-BC72686804F8}">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0FA42B-4FE0-49E8-B794-F0161CA27FB5}">
      <dsp:nvSpPr>
        <dsp:cNvPr id="0" name=""/>
        <dsp:cNvSpPr/>
      </dsp:nvSpPr>
      <dsp:spPr>
        <a:xfrm>
          <a:off x="1879455" y="2034738"/>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a:t>Input: </a:t>
          </a:r>
          <a:r>
            <a:rPr lang="en-US" sz="2500" kern="1200"/>
            <a:t>Training &amp; Testing  Data</a:t>
          </a:r>
        </a:p>
      </dsp:txBody>
      <dsp:txXfrm>
        <a:off x="1879455" y="2034738"/>
        <a:ext cx="2708546" cy="1627234"/>
      </dsp:txXfrm>
    </dsp:sp>
    <dsp:sp modelId="{16835947-953D-4F99-8AF3-2D33C989D8F3}">
      <dsp:nvSpPr>
        <dsp:cNvPr id="0" name=""/>
        <dsp:cNvSpPr/>
      </dsp:nvSpPr>
      <dsp:spPr>
        <a:xfrm>
          <a:off x="0" y="406878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4CAFC0-DB9C-4561-B9B5-C2061E653490}">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AAF3FB-888A-4719-8A88-7C56A6F4BC09}">
      <dsp:nvSpPr>
        <dsp:cNvPr id="0" name=""/>
        <dsp:cNvSpPr/>
      </dsp:nvSpPr>
      <dsp:spPr>
        <a:xfrm>
          <a:off x="1879455" y="4068781"/>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Output</a:t>
          </a:r>
          <a:r>
            <a:rPr lang="en-US" sz="2500" kern="1200" dirty="0"/>
            <a:t>: Required data for the prediction</a:t>
          </a:r>
        </a:p>
      </dsp:txBody>
      <dsp:txXfrm>
        <a:off x="1879455" y="4068781"/>
        <a:ext cx="2708546" cy="1627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B93EA-5C6F-40E3-B6C2-852647ABEEC0}">
      <dsp:nvSpPr>
        <dsp:cNvPr id="0" name=""/>
        <dsp:cNvSpPr/>
      </dsp:nvSpPr>
      <dsp:spPr>
        <a:xfrm>
          <a:off x="0" y="695"/>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20D89-9AD9-4920-88BD-0A4C5ED33AD3}">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454CFD-5404-422F-80FB-8AE66267B5E9}">
      <dsp:nvSpPr>
        <dsp:cNvPr id="0" name=""/>
        <dsp:cNvSpPr/>
      </dsp:nvSpPr>
      <dsp:spPr>
        <a:xfrm>
          <a:off x="1879455" y="695"/>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dirty="0"/>
            <a:t>Module 1: </a:t>
          </a:r>
          <a:r>
            <a:rPr lang="en-US" sz="2500" kern="1200" dirty="0"/>
            <a:t>Train Model</a:t>
          </a:r>
        </a:p>
      </dsp:txBody>
      <dsp:txXfrm>
        <a:off x="1879455" y="695"/>
        <a:ext cx="2708546" cy="1627234"/>
      </dsp:txXfrm>
    </dsp:sp>
    <dsp:sp modelId="{B0860E7B-43D7-4F78-8C46-9F0A697A74BC}">
      <dsp:nvSpPr>
        <dsp:cNvPr id="0" name=""/>
        <dsp:cNvSpPr/>
      </dsp:nvSpPr>
      <dsp:spPr>
        <a:xfrm>
          <a:off x="0" y="2034738"/>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B0E20-BE31-4AF4-A5D2-7A86D7371E5F}">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47DA21-623E-4033-ACDB-237E6FB004FF}">
      <dsp:nvSpPr>
        <dsp:cNvPr id="0" name=""/>
        <dsp:cNvSpPr/>
      </dsp:nvSpPr>
      <dsp:spPr>
        <a:xfrm>
          <a:off x="1879455" y="2034738"/>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a:t>Input: </a:t>
          </a:r>
          <a:r>
            <a:rPr lang="en-US" sz="2500" kern="1200"/>
            <a:t>Different soil attributes</a:t>
          </a:r>
        </a:p>
      </dsp:txBody>
      <dsp:txXfrm>
        <a:off x="1879455" y="2034738"/>
        <a:ext cx="2708546" cy="1627234"/>
      </dsp:txXfrm>
    </dsp:sp>
    <dsp:sp modelId="{20752AB2-12BE-4C34-9A47-E25F85C9E027}">
      <dsp:nvSpPr>
        <dsp:cNvPr id="0" name=""/>
        <dsp:cNvSpPr/>
      </dsp:nvSpPr>
      <dsp:spPr>
        <a:xfrm>
          <a:off x="0" y="406878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6EB0C-ED38-45F7-AE49-B126AEAE9807}">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D6BA5B-67D0-4324-8059-337FCA635140}">
      <dsp:nvSpPr>
        <dsp:cNvPr id="0" name=""/>
        <dsp:cNvSpPr/>
      </dsp:nvSpPr>
      <dsp:spPr>
        <a:xfrm>
          <a:off x="1879455" y="4068781"/>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111250">
            <a:lnSpc>
              <a:spcPct val="90000"/>
            </a:lnSpc>
            <a:spcBef>
              <a:spcPct val="0"/>
            </a:spcBef>
            <a:spcAft>
              <a:spcPct val="35000"/>
            </a:spcAft>
            <a:buNone/>
          </a:pPr>
          <a:r>
            <a:rPr lang="en-US" sz="2500" b="1" kern="1200"/>
            <a:t>Output</a:t>
          </a:r>
          <a:r>
            <a:rPr lang="en-US" sz="2500" kern="1200"/>
            <a:t>: Trained model to predict the crop</a:t>
          </a:r>
        </a:p>
      </dsp:txBody>
      <dsp:txXfrm>
        <a:off x="1879455" y="4068781"/>
        <a:ext cx="2708546" cy="16272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B70DF-121B-4593-9AE7-7BA9765939FC}">
      <dsp:nvSpPr>
        <dsp:cNvPr id="0" name=""/>
        <dsp:cNvSpPr/>
      </dsp:nvSpPr>
      <dsp:spPr>
        <a:xfrm>
          <a:off x="0" y="695"/>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40E165-AEE5-4EE9-BCA2-9AA2B6568042}">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C80CAA-5241-49F1-A403-B97B7B070D70}">
      <dsp:nvSpPr>
        <dsp:cNvPr id="0" name=""/>
        <dsp:cNvSpPr/>
      </dsp:nvSpPr>
      <dsp:spPr>
        <a:xfrm>
          <a:off x="1879455" y="695"/>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022350">
            <a:lnSpc>
              <a:spcPct val="90000"/>
            </a:lnSpc>
            <a:spcBef>
              <a:spcPct val="0"/>
            </a:spcBef>
            <a:spcAft>
              <a:spcPct val="35000"/>
            </a:spcAft>
            <a:buNone/>
          </a:pPr>
          <a:r>
            <a:rPr lang="en-US" sz="2300" b="1" kern="1200"/>
            <a:t>Module 1: </a:t>
          </a:r>
          <a:r>
            <a:rPr lang="en-US" sz="2300" kern="1200"/>
            <a:t>Suggestion of Crop</a:t>
          </a:r>
        </a:p>
      </dsp:txBody>
      <dsp:txXfrm>
        <a:off x="1879455" y="695"/>
        <a:ext cx="2708546" cy="1627234"/>
      </dsp:txXfrm>
    </dsp:sp>
    <dsp:sp modelId="{C3C30700-37F8-4665-B892-D6057F39F157}">
      <dsp:nvSpPr>
        <dsp:cNvPr id="0" name=""/>
        <dsp:cNvSpPr/>
      </dsp:nvSpPr>
      <dsp:spPr>
        <a:xfrm>
          <a:off x="0" y="2034738"/>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B3740-020B-490D-ACB0-9E7EF6853AA4}">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4DCCFA-8174-4777-96B3-29E91C9518A8}">
      <dsp:nvSpPr>
        <dsp:cNvPr id="0" name=""/>
        <dsp:cNvSpPr/>
      </dsp:nvSpPr>
      <dsp:spPr>
        <a:xfrm>
          <a:off x="1879455" y="2034738"/>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022350">
            <a:lnSpc>
              <a:spcPct val="90000"/>
            </a:lnSpc>
            <a:spcBef>
              <a:spcPct val="0"/>
            </a:spcBef>
            <a:spcAft>
              <a:spcPct val="35000"/>
            </a:spcAft>
            <a:buNone/>
          </a:pPr>
          <a:r>
            <a:rPr lang="en-US" sz="2300" b="1" kern="1200"/>
            <a:t>Input: </a:t>
          </a:r>
          <a:r>
            <a:rPr lang="en-US" sz="2300" kern="1200"/>
            <a:t>Soil condition attributes from  user</a:t>
          </a:r>
        </a:p>
      </dsp:txBody>
      <dsp:txXfrm>
        <a:off x="1879455" y="2034738"/>
        <a:ext cx="2708546" cy="1627234"/>
      </dsp:txXfrm>
    </dsp:sp>
    <dsp:sp modelId="{D65CFF3E-FAF5-4BA8-9D12-4AFFA34FA94D}">
      <dsp:nvSpPr>
        <dsp:cNvPr id="0" name=""/>
        <dsp:cNvSpPr/>
      </dsp:nvSpPr>
      <dsp:spPr>
        <a:xfrm>
          <a:off x="0" y="4068781"/>
          <a:ext cx="4588002"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BFF51-8BD7-4B79-884E-D0EF0706E40A}">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D76451-66C6-4CAF-9827-DC8234DFCF48}">
      <dsp:nvSpPr>
        <dsp:cNvPr id="0" name=""/>
        <dsp:cNvSpPr/>
      </dsp:nvSpPr>
      <dsp:spPr>
        <a:xfrm>
          <a:off x="1879455" y="4068781"/>
          <a:ext cx="2708546"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1022350">
            <a:lnSpc>
              <a:spcPct val="90000"/>
            </a:lnSpc>
            <a:spcBef>
              <a:spcPct val="0"/>
            </a:spcBef>
            <a:spcAft>
              <a:spcPct val="35000"/>
            </a:spcAft>
            <a:buNone/>
          </a:pPr>
          <a:r>
            <a:rPr lang="en-US" sz="2300" b="1" kern="1200"/>
            <a:t>Output</a:t>
          </a:r>
          <a:r>
            <a:rPr lang="en-US" sz="2300" kern="1200"/>
            <a:t>: Prediction of suitable crop to grow in farm</a:t>
          </a:r>
        </a:p>
      </dsp:txBody>
      <dsp:txXfrm>
        <a:off x="1879455" y="4068781"/>
        <a:ext cx="2708546" cy="16272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BED29-127A-4C07-B4C7-C607A75C28F3}">
      <dsp:nvSpPr>
        <dsp:cNvPr id="0" name=""/>
        <dsp:cNvSpPr/>
      </dsp:nvSpPr>
      <dsp:spPr>
        <a:xfrm>
          <a:off x="0" y="3476"/>
          <a:ext cx="4588002" cy="1202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63E0C7-536D-44BC-BFD6-70C9BA6085AA}">
      <dsp:nvSpPr>
        <dsp:cNvPr id="0" name=""/>
        <dsp:cNvSpPr/>
      </dsp:nvSpPr>
      <dsp:spPr>
        <a:xfrm>
          <a:off x="363734" y="274022"/>
          <a:ext cx="661981" cy="661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F0B1C7-D41B-4748-A587-65E98B896251}">
      <dsp:nvSpPr>
        <dsp:cNvPr id="0" name=""/>
        <dsp:cNvSpPr/>
      </dsp:nvSpPr>
      <dsp:spPr>
        <a:xfrm>
          <a:off x="1389450" y="3476"/>
          <a:ext cx="2889779" cy="120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381" tIns="127381" rIns="127381" bIns="127381" numCol="1" spcCol="1270" anchor="ctr" anchorCtr="0">
          <a:noAutofit/>
        </a:bodyPr>
        <a:lstStyle/>
        <a:p>
          <a:pPr marL="0" lvl="0" indent="0" algn="l" defTabSz="622300">
            <a:lnSpc>
              <a:spcPct val="90000"/>
            </a:lnSpc>
            <a:spcBef>
              <a:spcPct val="0"/>
            </a:spcBef>
            <a:spcAft>
              <a:spcPct val="35000"/>
            </a:spcAft>
            <a:buNone/>
          </a:pPr>
          <a:r>
            <a:rPr lang="en-US" sz="1400" b="1" kern="1200"/>
            <a:t>Random Forest Algorithm:</a:t>
          </a:r>
          <a:endParaRPr lang="en-US" sz="1400" kern="1200"/>
        </a:p>
      </dsp:txBody>
      <dsp:txXfrm>
        <a:off x="1389450" y="3476"/>
        <a:ext cx="2889779" cy="1203602"/>
      </dsp:txXfrm>
    </dsp:sp>
    <dsp:sp modelId="{CBA9ABFE-FABE-4CAC-9452-A7271293E2BD}">
      <dsp:nvSpPr>
        <dsp:cNvPr id="0" name=""/>
        <dsp:cNvSpPr/>
      </dsp:nvSpPr>
      <dsp:spPr>
        <a:xfrm>
          <a:off x="0" y="1498861"/>
          <a:ext cx="4588002" cy="1202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1E260-0D02-43B9-8612-C9889FC18BE0}">
      <dsp:nvSpPr>
        <dsp:cNvPr id="0" name=""/>
        <dsp:cNvSpPr/>
      </dsp:nvSpPr>
      <dsp:spPr>
        <a:xfrm>
          <a:off x="363734" y="1769407"/>
          <a:ext cx="661981" cy="661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EA45B6-DB73-4492-9899-4CC3EFCC29AD}">
      <dsp:nvSpPr>
        <dsp:cNvPr id="0" name=""/>
        <dsp:cNvSpPr/>
      </dsp:nvSpPr>
      <dsp:spPr>
        <a:xfrm>
          <a:off x="1389450" y="1498861"/>
          <a:ext cx="2889779" cy="120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381" tIns="127381" rIns="127381" bIns="127381" numCol="1" spcCol="1270" anchor="ctr" anchorCtr="0">
          <a:noAutofit/>
        </a:bodyPr>
        <a:lstStyle/>
        <a:p>
          <a:pPr marL="0" lvl="0" indent="0" algn="l" defTabSz="622300">
            <a:lnSpc>
              <a:spcPct val="90000"/>
            </a:lnSpc>
            <a:spcBef>
              <a:spcPct val="0"/>
            </a:spcBef>
            <a:spcAft>
              <a:spcPct val="35000"/>
            </a:spcAft>
            <a:buNone/>
          </a:pPr>
          <a:r>
            <a:rPr lang="en-US" sz="1400" kern="1200"/>
            <a:t>Random Forest is a popular machine learning algorithm that belongs to the supervised learning technique. It can be used for both Classification and Regression problems in ML</a:t>
          </a:r>
        </a:p>
      </dsp:txBody>
      <dsp:txXfrm>
        <a:off x="1389450" y="1498861"/>
        <a:ext cx="2889779" cy="1203602"/>
      </dsp:txXfrm>
    </dsp:sp>
    <dsp:sp modelId="{E9609B9F-25A9-4F66-916B-24AD1C9241EE}">
      <dsp:nvSpPr>
        <dsp:cNvPr id="0" name=""/>
        <dsp:cNvSpPr/>
      </dsp:nvSpPr>
      <dsp:spPr>
        <a:xfrm>
          <a:off x="0" y="2994247"/>
          <a:ext cx="4588002" cy="1202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EE054-CF96-45B7-9B82-816974DB195A}">
      <dsp:nvSpPr>
        <dsp:cNvPr id="0" name=""/>
        <dsp:cNvSpPr/>
      </dsp:nvSpPr>
      <dsp:spPr>
        <a:xfrm>
          <a:off x="363734" y="3264793"/>
          <a:ext cx="661981" cy="661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031C64-282C-4A1A-B2BA-CB864E146F9F}">
      <dsp:nvSpPr>
        <dsp:cNvPr id="0" name=""/>
        <dsp:cNvSpPr/>
      </dsp:nvSpPr>
      <dsp:spPr>
        <a:xfrm>
          <a:off x="1389450" y="2994247"/>
          <a:ext cx="2889779" cy="120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381" tIns="127381" rIns="127381" bIns="127381" numCol="1" spcCol="1270" anchor="ctr" anchorCtr="0">
          <a:noAutofit/>
        </a:bodyPr>
        <a:lstStyle/>
        <a:p>
          <a:pPr marL="0" lvl="0" indent="0" algn="l" defTabSz="622300">
            <a:lnSpc>
              <a:spcPct val="90000"/>
            </a:lnSpc>
            <a:spcBef>
              <a:spcPct val="0"/>
            </a:spcBef>
            <a:spcAft>
              <a:spcPct val="35000"/>
            </a:spcAft>
            <a:buNone/>
          </a:pPr>
          <a:r>
            <a:rPr lang="en-US" sz="1400" kern="1200"/>
            <a:t>Random Forest is a classifier that contains a number of decision trees on various subsets of the given dataset and takes the average to improve the predictive accuracy of that dataset.</a:t>
          </a:r>
        </a:p>
      </dsp:txBody>
      <dsp:txXfrm>
        <a:off x="1389450" y="2994247"/>
        <a:ext cx="2889779" cy="1203602"/>
      </dsp:txXfrm>
    </dsp:sp>
    <dsp:sp modelId="{E13CE581-2A2F-4888-AF3D-0B6C1B274749}">
      <dsp:nvSpPr>
        <dsp:cNvPr id="0" name=""/>
        <dsp:cNvSpPr/>
      </dsp:nvSpPr>
      <dsp:spPr>
        <a:xfrm>
          <a:off x="0" y="4489632"/>
          <a:ext cx="4588002" cy="1202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4D52EC-F544-4D13-B896-583F75A47067}">
      <dsp:nvSpPr>
        <dsp:cNvPr id="0" name=""/>
        <dsp:cNvSpPr/>
      </dsp:nvSpPr>
      <dsp:spPr>
        <a:xfrm>
          <a:off x="363734" y="4760178"/>
          <a:ext cx="661981" cy="6613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F2E8DA-FDA0-4876-A74A-CDDB62ADB694}">
      <dsp:nvSpPr>
        <dsp:cNvPr id="0" name=""/>
        <dsp:cNvSpPr/>
      </dsp:nvSpPr>
      <dsp:spPr>
        <a:xfrm>
          <a:off x="1389450" y="4489632"/>
          <a:ext cx="2889779" cy="1203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381" tIns="127381" rIns="127381" bIns="127381" numCol="1" spcCol="1270" anchor="ctr" anchorCtr="0">
          <a:noAutofit/>
        </a:bodyPr>
        <a:lstStyle/>
        <a:p>
          <a:pPr marL="0" lvl="0" indent="0" algn="l" defTabSz="622300">
            <a:lnSpc>
              <a:spcPct val="90000"/>
            </a:lnSpc>
            <a:spcBef>
              <a:spcPct val="0"/>
            </a:spcBef>
            <a:spcAft>
              <a:spcPct val="35000"/>
            </a:spcAft>
            <a:buNone/>
          </a:pPr>
          <a:r>
            <a:rPr lang="en-US" sz="1400" kern="1200"/>
            <a:t>Instead of relying on one decision tree, the random forest takes the prediction from each tree and based on the majority votes of predictions, and it predicts the final output.</a:t>
          </a:r>
        </a:p>
      </dsp:txBody>
      <dsp:txXfrm>
        <a:off x="1389450" y="4489632"/>
        <a:ext cx="2889779" cy="12036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9CE74E-C2C0-428D-915A-A2C6A19BEFE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1699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CE74E-C2C0-428D-915A-A2C6A19BEFE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29955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CE74E-C2C0-428D-915A-A2C6A19BEFE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112290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CE74E-C2C0-428D-915A-A2C6A19BEFE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264057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CE74E-C2C0-428D-915A-A2C6A19BEFE7}" type="datetimeFigureOut">
              <a:rPr lang="en-US" smtClean="0"/>
              <a:pPr/>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415726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9CE74E-C2C0-428D-915A-A2C6A19BEFE7}" type="datetimeFigureOut">
              <a:rPr lang="en-US" smtClean="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75276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9CE74E-C2C0-428D-915A-A2C6A19BEFE7}" type="datetimeFigureOut">
              <a:rPr lang="en-US" smtClean="0"/>
              <a:pPr/>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55586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CE74E-C2C0-428D-915A-A2C6A19BEFE7}" type="datetimeFigureOut">
              <a:rPr lang="en-US" smtClean="0"/>
              <a:pPr/>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274170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CE74E-C2C0-428D-915A-A2C6A19BEFE7}" type="datetimeFigureOut">
              <a:rPr lang="en-US" smtClean="0"/>
              <a:pPr/>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337161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CE74E-C2C0-428D-915A-A2C6A19BEFE7}" type="datetimeFigureOut">
              <a:rPr lang="en-US" smtClean="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85479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CE74E-C2C0-428D-915A-A2C6A19BEFE7}" type="datetimeFigureOut">
              <a:rPr lang="en-US" smtClean="0"/>
              <a:pPr/>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B1FE7-6806-4C9A-9A1C-CB08DCD60F89}" type="slidenum">
              <a:rPr lang="en-US" smtClean="0"/>
              <a:pPr/>
              <a:t>‹#›</a:t>
            </a:fld>
            <a:endParaRPr lang="en-US"/>
          </a:p>
        </p:txBody>
      </p:sp>
    </p:spTree>
    <p:extLst>
      <p:ext uri="{BB962C8B-B14F-4D97-AF65-F5344CB8AC3E}">
        <p14:creationId xmlns:p14="http://schemas.microsoft.com/office/powerpoint/2010/main" val="361014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CE74E-C2C0-428D-915A-A2C6A19BEFE7}" type="datetimeFigureOut">
              <a:rPr lang="en-US" smtClean="0"/>
              <a:pPr/>
              <a:t>5/13/2022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B1FE7-6806-4C9A-9A1C-CB08DCD60F89}" type="slidenum">
              <a:rPr lang="en-US" smtClean="0"/>
              <a:pPr/>
              <a:t>‹#›</a:t>
            </a:fld>
            <a:endParaRPr lang="en-US"/>
          </a:p>
        </p:txBody>
      </p:sp>
    </p:spTree>
    <p:extLst>
      <p:ext uri="{BB962C8B-B14F-4D97-AF65-F5344CB8AC3E}">
        <p14:creationId xmlns:p14="http://schemas.microsoft.com/office/powerpoint/2010/main" val="70003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eeexplore.ieee.org/document/941835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2358"/>
            <a:ext cx="1407490" cy="1766008"/>
            <a:chOff x="-648769" y="2358"/>
            <a:chExt cx="1876653" cy="1766008"/>
          </a:xfrm>
        </p:grpSpPr>
        <p:sp>
          <p:nvSpPr>
            <p:cNvPr id="56" name="Freeform: Shape 55">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2600" y="642938"/>
            <a:ext cx="8177213" cy="3327400"/>
          </a:xfrm>
          <a:prstGeom prst="rect">
            <a:avLst/>
          </a:prstGeom>
        </p:spPr>
        <p:txBody>
          <a:bodyPr wrap="square" anchor="t">
            <a:normAutofit/>
          </a:bodyPr>
          <a:lstStyle/>
          <a:p>
            <a:pPr algn="ctr">
              <a:spcAft>
                <a:spcPts val="600"/>
              </a:spcAft>
            </a:pPr>
            <a:r>
              <a:rPr lang="en-US" sz="2800" b="1">
                <a:latin typeface="Times New Roman" pitchFamily="18" charset="0"/>
                <a:cs typeface="Times New Roman" pitchFamily="18" charset="0"/>
              </a:rPr>
              <a:t>JSPM’s</a:t>
            </a:r>
            <a:endParaRPr lang="en-US" sz="2800">
              <a:latin typeface="Times New Roman" pitchFamily="18" charset="0"/>
              <a:cs typeface="Times New Roman" pitchFamily="18" charset="0"/>
            </a:endParaRPr>
          </a:p>
          <a:p>
            <a:pPr algn="ctr">
              <a:spcAft>
                <a:spcPts val="600"/>
              </a:spcAft>
            </a:pPr>
            <a:r>
              <a:rPr lang="en-US" sz="2800" b="1">
                <a:latin typeface="Times New Roman" pitchFamily="18" charset="0"/>
                <a:cs typeface="Times New Roman" pitchFamily="18" charset="0"/>
              </a:rPr>
              <a:t>RAJARSHI SHAHU COLLEGE OF ENGINEERING</a:t>
            </a:r>
            <a:endParaRPr lang="en-US" sz="2800">
              <a:latin typeface="Times New Roman" pitchFamily="18" charset="0"/>
              <a:cs typeface="Times New Roman" pitchFamily="18" charset="0"/>
            </a:endParaRPr>
          </a:p>
          <a:p>
            <a:pPr algn="ctr">
              <a:spcAft>
                <a:spcPts val="600"/>
              </a:spcAft>
            </a:pPr>
            <a:r>
              <a:rPr lang="en-US" sz="2800" b="1">
                <a:latin typeface="Times New Roman" pitchFamily="18" charset="0"/>
                <a:cs typeface="Times New Roman" pitchFamily="18" charset="0"/>
              </a:rPr>
              <a:t>TATHAWADE, PUNE-33</a:t>
            </a:r>
            <a:endParaRPr lang="en-US" sz="2800">
              <a:latin typeface="Times New Roman" pitchFamily="18" charset="0"/>
              <a:cs typeface="Times New Roman" pitchFamily="18" charset="0"/>
            </a:endParaRPr>
          </a:p>
          <a:p>
            <a:pPr algn="ctr">
              <a:spcAft>
                <a:spcPts val="600"/>
              </a:spcAft>
            </a:pPr>
            <a:r>
              <a:rPr lang="en-US" sz="2800" b="1">
                <a:latin typeface="Times New Roman" pitchFamily="18" charset="0"/>
                <a:cs typeface="Times New Roman" pitchFamily="18" charset="0"/>
              </a:rPr>
              <a:t> </a:t>
            </a:r>
            <a:endParaRPr lang="en-US" sz="2800">
              <a:latin typeface="Times New Roman" pitchFamily="18" charset="0"/>
              <a:cs typeface="Times New Roman" pitchFamily="18" charset="0"/>
            </a:endParaRPr>
          </a:p>
          <a:p>
            <a:pPr algn="ctr">
              <a:spcAft>
                <a:spcPts val="600"/>
              </a:spcAft>
            </a:pPr>
            <a:r>
              <a:rPr lang="en-US" sz="2800">
                <a:latin typeface="Times New Roman" pitchFamily="18" charset="0"/>
                <a:cs typeface="Times New Roman" pitchFamily="18" charset="0"/>
              </a:rPr>
              <a:t>COMPUTER ENGINEERING DEPARTMENT</a:t>
            </a:r>
            <a:endParaRPr lang="en-US" sz="2800" dirty="0">
              <a:latin typeface="Times New Roman" pitchFamily="18" charset="0"/>
              <a:cs typeface="Times New Roman" pitchFamily="18" charset="0"/>
            </a:endParaRPr>
          </a:p>
        </p:txBody>
      </p:sp>
      <p:sp>
        <p:nvSpPr>
          <p:cNvPr id="5" name="TextBox 4"/>
          <p:cNvSpPr txBox="1"/>
          <p:nvPr/>
        </p:nvSpPr>
        <p:spPr>
          <a:xfrm>
            <a:off x="482600" y="4038600"/>
            <a:ext cx="8177213" cy="2176463"/>
          </a:xfrm>
          <a:prstGeom prst="rect">
            <a:avLst/>
          </a:prstGeom>
        </p:spPr>
        <p:txBody>
          <a:bodyPr vert="horz" wrap="square" lIns="91440" tIns="45720" rIns="91440" bIns="45720" rtlCol="0" anchor="t">
            <a:normAutofit/>
          </a:bodyPr>
          <a:lstStyle/>
          <a:p>
            <a:pPr algn="ctr">
              <a:lnSpc>
                <a:spcPct val="90000"/>
              </a:lnSpc>
              <a:spcBef>
                <a:spcPts val="1000"/>
              </a:spcBef>
            </a:pPr>
            <a:r>
              <a:rPr lang="en-US" sz="2800" kern="1200">
                <a:solidFill>
                  <a:schemeClr val="tx1"/>
                </a:solidFill>
                <a:latin typeface="+mn-lt"/>
                <a:ea typeface="+mn-ea"/>
                <a:cs typeface="+mn-cs"/>
              </a:rPr>
              <a:t>BE Computer Engineering</a:t>
            </a:r>
          </a:p>
          <a:p>
            <a:pPr algn="ctr">
              <a:lnSpc>
                <a:spcPct val="90000"/>
              </a:lnSpc>
              <a:spcBef>
                <a:spcPts val="1000"/>
              </a:spcBef>
            </a:pPr>
            <a:r>
              <a:rPr lang="en-US" sz="2800" kern="1200">
                <a:solidFill>
                  <a:schemeClr val="tx1"/>
                </a:solidFill>
                <a:latin typeface="+mn-lt"/>
                <a:ea typeface="+mn-ea"/>
                <a:cs typeface="+mn-cs"/>
              </a:rPr>
              <a:t>Project Presentation</a:t>
            </a:r>
          </a:p>
          <a:p>
            <a:pPr algn="ctr">
              <a:lnSpc>
                <a:spcPct val="90000"/>
              </a:lnSpc>
              <a:spcBef>
                <a:spcPts val="1000"/>
              </a:spcBef>
            </a:pPr>
            <a:r>
              <a:rPr lang="en-US" sz="2800" kern="1200">
                <a:solidFill>
                  <a:schemeClr val="tx1"/>
                </a:solidFill>
                <a:latin typeface="+mn-lt"/>
                <a:ea typeface="+mn-ea"/>
                <a:cs typeface="+mn-cs"/>
              </a:rPr>
              <a:t>2021-22</a:t>
            </a:r>
          </a:p>
          <a:p>
            <a:pPr algn="ctr">
              <a:lnSpc>
                <a:spcPct val="90000"/>
              </a:lnSpc>
              <a:spcBef>
                <a:spcPts val="1000"/>
              </a:spcBef>
            </a:pPr>
            <a:r>
              <a:rPr lang="en-US" sz="2800" kern="1200">
                <a:solidFill>
                  <a:schemeClr val="tx1"/>
                </a:solidFill>
                <a:latin typeface="+mn-lt"/>
                <a:ea typeface="+mn-ea"/>
                <a:cs typeface="+mn-cs"/>
              </a:rPr>
              <a:t>Semester-II</a:t>
            </a:r>
          </a:p>
        </p:txBody>
      </p:sp>
    </p:spTree>
    <p:extLst>
      <p:ext uri="{BB962C8B-B14F-4D97-AF65-F5344CB8AC3E}">
        <p14:creationId xmlns:p14="http://schemas.microsoft.com/office/powerpoint/2010/main" val="41849560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vert="horz" lIns="91440" tIns="45720" rIns="91440" bIns="45720" rtlCol="0" anchor="ctr">
            <a:normAutofit/>
          </a:bodyPr>
          <a:lstStyle/>
          <a:p>
            <a:pPr>
              <a:lnSpc>
                <a:spcPct val="90000"/>
              </a:lnSpc>
            </a:pPr>
            <a:r>
              <a:rPr lang="en-US" sz="3100" b="1" kern="1200">
                <a:solidFill>
                  <a:srgbClr val="FFFFFF"/>
                </a:solidFill>
                <a:latin typeface="+mj-lt"/>
                <a:ea typeface="+mj-ea"/>
                <a:cs typeface="+mj-cs"/>
              </a:rPr>
              <a:t>Proposed System</a:t>
            </a:r>
          </a:p>
        </p:txBody>
      </p:sp>
      <p:pic>
        <p:nvPicPr>
          <p:cNvPr id="6" name="Picture 5" descr="3-Figure1-1.png"/>
          <p:cNvPicPr>
            <a:picLocks noChangeAspect="1"/>
          </p:cNvPicPr>
          <p:nvPr/>
        </p:nvPicPr>
        <p:blipFill rotWithShape="1">
          <a:blip r:embed="rId2"/>
          <a:srcRect b="4047"/>
          <a:stretch/>
        </p:blipFill>
        <p:spPr>
          <a:xfrm>
            <a:off x="3582987" y="1546191"/>
            <a:ext cx="5085525" cy="3611001"/>
          </a:xfrm>
          <a:prstGeom prst="rect">
            <a:avLst/>
          </a:prstGeom>
        </p:spPr>
      </p:pic>
    </p:spTree>
    <p:extLst>
      <p:ext uri="{BB962C8B-B14F-4D97-AF65-F5344CB8AC3E}">
        <p14:creationId xmlns:p14="http://schemas.microsoft.com/office/powerpoint/2010/main" val="17762091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kern="1200">
                <a:solidFill>
                  <a:schemeClr val="tx1"/>
                </a:solidFill>
                <a:latin typeface="+mj-lt"/>
                <a:ea typeface="+mj-ea"/>
                <a:cs typeface="+mj-cs"/>
              </a:rPr>
              <a:t>Modules</a:t>
            </a: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91B6AA77-89A5-68C0-2B8B-A8F5681880FC}"/>
              </a:ext>
            </a:extLst>
          </p:cNvPr>
          <p:cNvGraphicFramePr/>
          <p:nvPr>
            <p:extLst>
              <p:ext uri="{D42A27DB-BD31-4B8C-83A1-F6EECF244321}">
                <p14:modId xmlns:p14="http://schemas.microsoft.com/office/powerpoint/2010/main" val="3338086185"/>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4040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b="1" kern="1200" dirty="0">
                <a:solidFill>
                  <a:schemeClr val="tx1"/>
                </a:solidFill>
                <a:latin typeface="+mj-lt"/>
                <a:ea typeface="+mj-ea"/>
                <a:cs typeface="+mj-cs"/>
              </a:rPr>
              <a:t>Description of Modules</a:t>
            </a:r>
          </a:p>
        </p:txBody>
      </p:sp>
      <p:grpSp>
        <p:nvGrpSpPr>
          <p:cNvPr id="40"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41"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2" name="TextBox 3">
            <a:extLst>
              <a:ext uri="{FF2B5EF4-FFF2-40B4-BE49-F238E27FC236}">
                <a16:creationId xmlns:a16="http://schemas.microsoft.com/office/drawing/2014/main" id="{3C9694B1-3290-DCDE-4856-229E2B8A429C}"/>
              </a:ext>
            </a:extLst>
          </p:cNvPr>
          <p:cNvGraphicFramePr/>
          <p:nvPr>
            <p:extLst>
              <p:ext uri="{D42A27DB-BD31-4B8C-83A1-F6EECF244321}">
                <p14:modId xmlns:p14="http://schemas.microsoft.com/office/powerpoint/2010/main" val="1806692694"/>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5941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b="1" kern="1200">
                <a:solidFill>
                  <a:schemeClr val="tx1"/>
                </a:solidFill>
                <a:latin typeface="+mj-lt"/>
                <a:ea typeface="+mj-ea"/>
                <a:cs typeface="+mj-cs"/>
              </a:rPr>
              <a:t>Description of Modules</a:t>
            </a: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TextBox 3">
            <a:extLst>
              <a:ext uri="{FF2B5EF4-FFF2-40B4-BE49-F238E27FC236}">
                <a16:creationId xmlns:a16="http://schemas.microsoft.com/office/drawing/2014/main" id="{2691BFB8-7D69-AC12-9404-E8922798A836}"/>
              </a:ext>
            </a:extLst>
          </p:cNvPr>
          <p:cNvGraphicFramePr/>
          <p:nvPr>
            <p:extLst>
              <p:ext uri="{D42A27DB-BD31-4B8C-83A1-F6EECF244321}">
                <p14:modId xmlns:p14="http://schemas.microsoft.com/office/powerpoint/2010/main" val="789680743"/>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547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b="1" kern="1200">
                <a:solidFill>
                  <a:schemeClr val="tx1"/>
                </a:solidFill>
                <a:latin typeface="+mj-lt"/>
                <a:ea typeface="+mj-ea"/>
                <a:cs typeface="+mj-cs"/>
              </a:rPr>
              <a:t>Description of Modules</a:t>
            </a: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9E4384B6-BEC1-BF6C-729B-1EBA8E3DB43B}"/>
              </a:ext>
            </a:extLst>
          </p:cNvPr>
          <p:cNvGraphicFramePr/>
          <p:nvPr>
            <p:extLst>
              <p:ext uri="{D42A27DB-BD31-4B8C-83A1-F6EECF244321}">
                <p14:modId xmlns:p14="http://schemas.microsoft.com/office/powerpoint/2010/main" val="997298832"/>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567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vert="horz" lIns="91440" tIns="45720" rIns="91440" bIns="45720" rtlCol="0" anchor="ctr">
            <a:normAutofit/>
          </a:bodyPr>
          <a:lstStyle/>
          <a:p>
            <a:pPr algn="l">
              <a:lnSpc>
                <a:spcPct val="90000"/>
              </a:lnSpc>
            </a:pPr>
            <a:r>
              <a:rPr lang="en-US" sz="3850" b="1" kern="1200">
                <a:solidFill>
                  <a:schemeClr val="tx1"/>
                </a:solidFill>
                <a:latin typeface="+mj-lt"/>
                <a:ea typeface="+mj-ea"/>
                <a:cs typeface="+mj-cs"/>
              </a:rPr>
              <a:t>Algorithm</a:t>
            </a:r>
          </a:p>
        </p:txBody>
      </p:sp>
      <p:sp>
        <p:nvSpPr>
          <p:cNvPr id="4" name="TextBox 3"/>
          <p:cNvSpPr txBox="1"/>
          <p:nvPr/>
        </p:nvSpPr>
        <p:spPr>
          <a:xfrm>
            <a:off x="852321" y="2227943"/>
            <a:ext cx="5033221" cy="378822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1" dirty="0"/>
              <a:t>Available Algorithms: </a:t>
            </a:r>
            <a:r>
              <a:rPr lang="en-US" sz="2100" dirty="0"/>
              <a:t>Decision Tree, Naïve Bayes, Random Forest, Logistic Regression.</a:t>
            </a:r>
          </a:p>
          <a:p>
            <a:pPr marL="285750" indent="-228600">
              <a:lnSpc>
                <a:spcPct val="90000"/>
              </a:lnSpc>
              <a:spcAft>
                <a:spcPts val="600"/>
              </a:spcAft>
              <a:buFont typeface="Arial" panose="020B0604020202020204" pitchFamily="34" charset="0"/>
              <a:buChar char="•"/>
            </a:pPr>
            <a:endParaRPr lang="en-US" sz="2100" b="1" dirty="0"/>
          </a:p>
          <a:p>
            <a:pPr marL="285750" indent="-228600">
              <a:lnSpc>
                <a:spcPct val="90000"/>
              </a:lnSpc>
              <a:spcAft>
                <a:spcPts val="600"/>
              </a:spcAft>
              <a:buFont typeface="Arial" panose="020B0604020202020204" pitchFamily="34" charset="0"/>
              <a:buChar char="•"/>
            </a:pPr>
            <a:r>
              <a:rPr lang="en-US" sz="2100" b="1" dirty="0"/>
              <a:t>Used Algorithm:</a:t>
            </a:r>
            <a:r>
              <a:rPr lang="en-US" sz="2100" dirty="0"/>
              <a:t> Random Forest</a:t>
            </a:r>
          </a:p>
          <a:p>
            <a:pPr marL="57150">
              <a:lnSpc>
                <a:spcPct val="90000"/>
              </a:lnSpc>
              <a:spcAft>
                <a:spcPts val="600"/>
              </a:spcAft>
            </a:pPr>
            <a:endParaRPr lang="en-US" sz="2100" dirty="0"/>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Graphic 7" descr="Statistics">
            <a:extLst>
              <a:ext uri="{FF2B5EF4-FFF2-40B4-BE49-F238E27FC236}">
                <a16:creationId xmlns:a16="http://schemas.microsoft.com/office/drawing/2014/main" id="{4ADE4D73-9A9A-A6A8-4E98-CE4A8D576B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3722950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vert="horz" lIns="91440" tIns="45720" rIns="91440" bIns="45720" rtlCol="0" anchor="ctr">
            <a:normAutofit/>
          </a:bodyPr>
          <a:lstStyle/>
          <a:p>
            <a:pPr algn="l">
              <a:lnSpc>
                <a:spcPct val="90000"/>
              </a:lnSpc>
            </a:pPr>
            <a:r>
              <a:rPr lang="en-US" b="1" kern="1200">
                <a:solidFill>
                  <a:schemeClr val="tx1"/>
                </a:solidFill>
                <a:latin typeface="+mj-lt"/>
                <a:ea typeface="+mj-ea"/>
                <a:cs typeface="+mj-cs"/>
              </a:rPr>
              <a:t>Algorithm</a:t>
            </a: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extBox 3">
            <a:extLst>
              <a:ext uri="{FF2B5EF4-FFF2-40B4-BE49-F238E27FC236}">
                <a16:creationId xmlns:a16="http://schemas.microsoft.com/office/drawing/2014/main" id="{09A30A41-5A94-D527-6F55-3B99B671D113}"/>
              </a:ext>
            </a:extLst>
          </p:cNvPr>
          <p:cNvGraphicFramePr/>
          <p:nvPr>
            <p:extLst>
              <p:ext uri="{D42A27DB-BD31-4B8C-83A1-F6EECF244321}">
                <p14:modId xmlns:p14="http://schemas.microsoft.com/office/powerpoint/2010/main" val="3055173954"/>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64896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2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5C37ABE-9F19-8B48-8DFD-137E7073F0E2}"/>
              </a:ext>
            </a:extLst>
          </p:cNvPr>
          <p:cNvSpPr>
            <a:spLocks noGrp="1"/>
          </p:cNvSpPr>
          <p:nvPr>
            <p:ph type="title"/>
          </p:nvPr>
        </p:nvSpPr>
        <p:spPr>
          <a:xfrm>
            <a:off x="785460" y="759805"/>
            <a:ext cx="7729890" cy="941003"/>
          </a:xfrm>
        </p:spPr>
        <p:txBody>
          <a:bodyPr>
            <a:normAutofit/>
          </a:bodyPr>
          <a:lstStyle/>
          <a:p>
            <a:r>
              <a:rPr lang="en-US" sz="3500" dirty="0">
                <a:solidFill>
                  <a:srgbClr val="FFFFFF"/>
                </a:solidFill>
              </a:rPr>
              <a:t>Workflow</a:t>
            </a:r>
          </a:p>
        </p:txBody>
      </p:sp>
      <p:sp>
        <p:nvSpPr>
          <p:cNvPr id="3" name="Content Placeholder 2">
            <a:extLst>
              <a:ext uri="{FF2B5EF4-FFF2-40B4-BE49-F238E27FC236}">
                <a16:creationId xmlns:a16="http://schemas.microsoft.com/office/drawing/2014/main" id="{320ECAEF-9535-514A-90B1-F0B20835DE3D}"/>
              </a:ext>
            </a:extLst>
          </p:cNvPr>
          <p:cNvSpPr>
            <a:spLocks noGrp="1"/>
          </p:cNvSpPr>
          <p:nvPr>
            <p:ph idx="1"/>
          </p:nvPr>
        </p:nvSpPr>
        <p:spPr>
          <a:xfrm>
            <a:off x="1068678" y="2494451"/>
            <a:ext cx="7446672" cy="623400"/>
          </a:xfrm>
        </p:spPr>
        <p:txBody>
          <a:bodyPr>
            <a:normAutofit fontScale="92500" lnSpcReduction="10000"/>
          </a:bodyPr>
          <a:lstStyle/>
          <a:p>
            <a:r>
              <a:rPr lang="en-US" sz="2100" dirty="0"/>
              <a:t>The below diagram explains the working of the Random Forest algorithm:</a:t>
            </a:r>
          </a:p>
          <a:p>
            <a:pPr marL="0" indent="0">
              <a:buNone/>
            </a:pPr>
            <a:endParaRPr lang="en-US" sz="2100" dirty="0"/>
          </a:p>
        </p:txBody>
      </p:sp>
      <p:pic>
        <p:nvPicPr>
          <p:cNvPr id="4" name="Picture 4">
            <a:extLst>
              <a:ext uri="{FF2B5EF4-FFF2-40B4-BE49-F238E27FC236}">
                <a16:creationId xmlns:a16="http://schemas.microsoft.com/office/drawing/2014/main" id="{74D01235-7456-6D4B-8F79-3D8FF112E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684" y="3284984"/>
            <a:ext cx="5688632" cy="3377024"/>
          </a:xfrm>
          <a:prstGeom prst="rect">
            <a:avLst/>
          </a:prstGeom>
        </p:spPr>
      </p:pic>
    </p:spTree>
    <p:extLst>
      <p:ext uri="{BB962C8B-B14F-4D97-AF65-F5344CB8AC3E}">
        <p14:creationId xmlns:p14="http://schemas.microsoft.com/office/powerpoint/2010/main" val="169542944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27321-62BA-41D8-9103-71E5BA7C28C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Working of Random Forest</a:t>
            </a:r>
          </a:p>
        </p:txBody>
      </p:sp>
      <p:pic>
        <p:nvPicPr>
          <p:cNvPr id="6" name="Content Placeholder 5" descr="Diagram&#10;&#10;Description automatically generated">
            <a:extLst>
              <a:ext uri="{FF2B5EF4-FFF2-40B4-BE49-F238E27FC236}">
                <a16:creationId xmlns:a16="http://schemas.microsoft.com/office/drawing/2014/main" id="{B0E30539-81AC-4B51-A4A2-CE1265475934}"/>
              </a:ext>
            </a:extLst>
          </p:cNvPr>
          <p:cNvPicPr>
            <a:picLocks noGrp="1" noChangeAspect="1"/>
          </p:cNvPicPr>
          <p:nvPr>
            <p:ph idx="1"/>
          </p:nvPr>
        </p:nvPicPr>
        <p:blipFill>
          <a:blip r:embed="rId2"/>
          <a:stretch>
            <a:fillRect/>
          </a:stretch>
        </p:blipFill>
        <p:spPr>
          <a:xfrm>
            <a:off x="1699974" y="1675227"/>
            <a:ext cx="5744050" cy="4394199"/>
          </a:xfrm>
          <a:prstGeom prst="rect">
            <a:avLst/>
          </a:prstGeom>
        </p:spPr>
      </p:pic>
    </p:spTree>
    <p:extLst>
      <p:ext uri="{BB962C8B-B14F-4D97-AF65-F5344CB8AC3E}">
        <p14:creationId xmlns:p14="http://schemas.microsoft.com/office/powerpoint/2010/main" val="169553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A61ED-2498-1440-85F8-E681DB481C86}"/>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a:solidFill>
                  <a:schemeClr val="bg1"/>
                </a:solidFill>
                <a:latin typeface="+mj-lt"/>
                <a:ea typeface="+mj-ea"/>
                <a:cs typeface="+mj-cs"/>
              </a:rPr>
              <a:t>Output screenshot</a:t>
            </a:r>
          </a:p>
        </p:txBody>
      </p:sp>
      <p:pic>
        <p:nvPicPr>
          <p:cNvPr id="12" name="Content Placeholder 11">
            <a:extLst>
              <a:ext uri="{FF2B5EF4-FFF2-40B4-BE49-F238E27FC236}">
                <a16:creationId xmlns:a16="http://schemas.microsoft.com/office/drawing/2014/main" id="{2B6608BC-5C53-4A21-B5F9-6F4942A8A572}"/>
              </a:ext>
            </a:extLst>
          </p:cNvPr>
          <p:cNvPicPr>
            <a:picLocks noGrp="1" noChangeAspect="1"/>
          </p:cNvPicPr>
          <p:nvPr>
            <p:ph idx="1"/>
          </p:nvPr>
        </p:nvPicPr>
        <p:blipFill rotWithShape="1">
          <a:blip r:embed="rId2"/>
          <a:srcRect t="4551"/>
          <a:stretch/>
        </p:blipFill>
        <p:spPr>
          <a:xfrm>
            <a:off x="548922" y="1844824"/>
            <a:ext cx="8046156" cy="4361424"/>
          </a:xfrm>
        </p:spPr>
      </p:pic>
    </p:spTree>
    <p:extLst>
      <p:ext uri="{BB962C8B-B14F-4D97-AF65-F5344CB8AC3E}">
        <p14:creationId xmlns:p14="http://schemas.microsoft.com/office/powerpoint/2010/main" val="34801647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vert="horz" lIns="91440" tIns="45720" rIns="91440" bIns="45720" rtlCol="0" anchor="ctr">
            <a:normAutofit/>
          </a:bodyPr>
          <a:lstStyle/>
          <a:p>
            <a:pPr algn="l">
              <a:lnSpc>
                <a:spcPct val="90000"/>
              </a:lnSpc>
            </a:pPr>
            <a:r>
              <a:rPr lang="en-US" sz="2600" b="1" kern="1200">
                <a:solidFill>
                  <a:schemeClr val="tx1"/>
                </a:solidFill>
                <a:latin typeface="+mj-lt"/>
                <a:ea typeface="+mj-ea"/>
                <a:cs typeface="+mj-cs"/>
              </a:rPr>
              <a:t>Crop Recommendation System</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p:cNvSpPr txBox="1"/>
          <p:nvPr/>
        </p:nvSpPr>
        <p:spPr>
          <a:xfrm>
            <a:off x="4013373" y="586822"/>
            <a:ext cx="4501977"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1"/>
              <a:t>Guided By</a:t>
            </a:r>
          </a:p>
          <a:p>
            <a:pPr indent="-228600">
              <a:lnSpc>
                <a:spcPct val="90000"/>
              </a:lnSpc>
              <a:spcAft>
                <a:spcPts val="600"/>
              </a:spcAft>
              <a:buFont typeface="Arial" panose="020B0604020202020204" pitchFamily="34" charset="0"/>
              <a:buChar char="•"/>
            </a:pPr>
            <a:r>
              <a:rPr lang="en-US" sz="1600" b="1"/>
              <a:t>-Prof. A. H. Hingmire</a:t>
            </a:r>
          </a:p>
        </p:txBody>
      </p:sp>
      <p:graphicFrame>
        <p:nvGraphicFramePr>
          <p:cNvPr id="4" name="Table 3"/>
          <p:cNvGraphicFramePr>
            <a:graphicFrameLocks noGrp="1"/>
          </p:cNvGraphicFramePr>
          <p:nvPr>
            <p:extLst>
              <p:ext uri="{D42A27DB-BD31-4B8C-83A1-F6EECF244321}">
                <p14:modId xmlns:p14="http://schemas.microsoft.com/office/powerpoint/2010/main" val="1765062416"/>
              </p:ext>
            </p:extLst>
          </p:nvPr>
        </p:nvGraphicFramePr>
        <p:xfrm>
          <a:off x="418338" y="2983803"/>
          <a:ext cx="8373618" cy="2984375"/>
        </p:xfrm>
        <a:graphic>
          <a:graphicData uri="http://schemas.openxmlformats.org/drawingml/2006/table">
            <a:tbl>
              <a:tblPr firstRow="1" bandRow="1">
                <a:tableStyleId>{5C22544A-7EE6-4342-B048-85BDC9FD1C3A}</a:tableStyleId>
              </a:tblPr>
              <a:tblGrid>
                <a:gridCol w="3851844">
                  <a:extLst>
                    <a:ext uri="{9D8B030D-6E8A-4147-A177-3AD203B41FA5}">
                      <a16:colId xmlns:a16="http://schemas.microsoft.com/office/drawing/2014/main" val="20000"/>
                    </a:ext>
                  </a:extLst>
                </a:gridCol>
                <a:gridCol w="4521774">
                  <a:extLst>
                    <a:ext uri="{9D8B030D-6E8A-4147-A177-3AD203B41FA5}">
                      <a16:colId xmlns:a16="http://schemas.microsoft.com/office/drawing/2014/main" val="20001"/>
                    </a:ext>
                  </a:extLst>
                </a:gridCol>
              </a:tblGrid>
              <a:tr h="596875">
                <a:tc>
                  <a:txBody>
                    <a:bodyPr/>
                    <a:lstStyle/>
                    <a:p>
                      <a:r>
                        <a:rPr lang="en-US" sz="2700"/>
                        <a:t>Exam Seat No</a:t>
                      </a:r>
                    </a:p>
                  </a:txBody>
                  <a:tcPr marL="135653" marR="135653" marT="67827" marB="67827"/>
                </a:tc>
                <a:tc>
                  <a:txBody>
                    <a:bodyPr/>
                    <a:lstStyle/>
                    <a:p>
                      <a:r>
                        <a:rPr lang="en-US" sz="2700"/>
                        <a:t>Name of Student</a:t>
                      </a:r>
                    </a:p>
                  </a:txBody>
                  <a:tcPr marL="135653" marR="135653" marT="67827" marB="67827"/>
                </a:tc>
                <a:extLst>
                  <a:ext uri="{0D108BD9-81ED-4DB2-BD59-A6C34878D82A}">
                    <a16:rowId xmlns:a16="http://schemas.microsoft.com/office/drawing/2014/main" val="10000"/>
                  </a:ext>
                </a:extLst>
              </a:tr>
              <a:tr h="596875">
                <a:tc>
                  <a:txBody>
                    <a:bodyPr/>
                    <a:lstStyle/>
                    <a:p>
                      <a:r>
                        <a:rPr lang="en-US" sz="2700"/>
                        <a:t>T150374226</a:t>
                      </a:r>
                    </a:p>
                  </a:txBody>
                  <a:tcPr marL="135653" marR="135653" marT="67827" marB="67827"/>
                </a:tc>
                <a:tc>
                  <a:txBody>
                    <a:bodyPr/>
                    <a:lstStyle/>
                    <a:p>
                      <a:r>
                        <a:rPr lang="en-US" sz="2700"/>
                        <a:t>Sujit</a:t>
                      </a:r>
                      <a:r>
                        <a:rPr lang="en-US" sz="2700" baseline="0"/>
                        <a:t> Hingane</a:t>
                      </a:r>
                      <a:endParaRPr lang="en-US" sz="2700"/>
                    </a:p>
                  </a:txBody>
                  <a:tcPr marL="135653" marR="135653" marT="67827" marB="67827"/>
                </a:tc>
                <a:extLst>
                  <a:ext uri="{0D108BD9-81ED-4DB2-BD59-A6C34878D82A}">
                    <a16:rowId xmlns:a16="http://schemas.microsoft.com/office/drawing/2014/main" val="10001"/>
                  </a:ext>
                </a:extLst>
              </a:tr>
              <a:tr h="596875">
                <a:tc>
                  <a:txBody>
                    <a:bodyPr/>
                    <a:lstStyle/>
                    <a:p>
                      <a:r>
                        <a:rPr lang="en-US" sz="2700"/>
                        <a:t>T150374219</a:t>
                      </a:r>
                    </a:p>
                  </a:txBody>
                  <a:tcPr marL="135653" marR="135653" marT="67827" marB="67827"/>
                </a:tc>
                <a:tc>
                  <a:txBody>
                    <a:bodyPr/>
                    <a:lstStyle/>
                    <a:p>
                      <a:r>
                        <a:rPr lang="en-US" sz="2700"/>
                        <a:t>Rohan Dhore </a:t>
                      </a:r>
                    </a:p>
                  </a:txBody>
                  <a:tcPr marL="135653" marR="135653" marT="67827" marB="67827"/>
                </a:tc>
                <a:extLst>
                  <a:ext uri="{0D108BD9-81ED-4DB2-BD59-A6C34878D82A}">
                    <a16:rowId xmlns:a16="http://schemas.microsoft.com/office/drawing/2014/main" val="10002"/>
                  </a:ext>
                </a:extLst>
              </a:tr>
              <a:tr h="596875">
                <a:tc>
                  <a:txBody>
                    <a:bodyPr/>
                    <a:lstStyle/>
                    <a:p>
                      <a:r>
                        <a:rPr lang="en-US" sz="2700"/>
                        <a:t>T150374210</a:t>
                      </a:r>
                    </a:p>
                  </a:txBody>
                  <a:tcPr marL="135653" marR="135653" marT="67827" marB="67827"/>
                </a:tc>
                <a:tc>
                  <a:txBody>
                    <a:bodyPr/>
                    <a:lstStyle/>
                    <a:p>
                      <a:r>
                        <a:rPr lang="en-US" sz="2700"/>
                        <a:t>Gaurav</a:t>
                      </a:r>
                      <a:r>
                        <a:rPr lang="en-US" sz="2700" baseline="0"/>
                        <a:t> Bhore</a:t>
                      </a:r>
                      <a:endParaRPr lang="en-US" sz="2700"/>
                    </a:p>
                  </a:txBody>
                  <a:tcPr marL="135653" marR="135653" marT="67827" marB="67827"/>
                </a:tc>
                <a:extLst>
                  <a:ext uri="{0D108BD9-81ED-4DB2-BD59-A6C34878D82A}">
                    <a16:rowId xmlns:a16="http://schemas.microsoft.com/office/drawing/2014/main" val="10003"/>
                  </a:ext>
                </a:extLst>
              </a:tr>
              <a:tr h="596875">
                <a:tc>
                  <a:txBody>
                    <a:bodyPr/>
                    <a:lstStyle/>
                    <a:p>
                      <a:r>
                        <a:rPr lang="en-US" sz="2700"/>
                        <a:t>T150374253</a:t>
                      </a:r>
                    </a:p>
                  </a:txBody>
                  <a:tcPr marL="135653" marR="135653" marT="67827" marB="67827"/>
                </a:tc>
                <a:tc>
                  <a:txBody>
                    <a:bodyPr/>
                    <a:lstStyle/>
                    <a:p>
                      <a:r>
                        <a:rPr lang="en-US" sz="2700"/>
                        <a:t>Tushar Pangare</a:t>
                      </a:r>
                    </a:p>
                  </a:txBody>
                  <a:tcPr marL="135653" marR="135653" marT="67827" marB="6782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411419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AE28BD-D3E4-E640-8388-AF69E97F267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Output Screenshot</a:t>
            </a:r>
          </a:p>
        </p:txBody>
      </p:sp>
      <p:pic>
        <p:nvPicPr>
          <p:cNvPr id="7" name="Content Placeholder 6">
            <a:extLst>
              <a:ext uri="{FF2B5EF4-FFF2-40B4-BE49-F238E27FC236}">
                <a16:creationId xmlns:a16="http://schemas.microsoft.com/office/drawing/2014/main" id="{7AA93AEB-1E94-4DF4-8EA1-D5A3DA1A220C}"/>
              </a:ext>
            </a:extLst>
          </p:cNvPr>
          <p:cNvPicPr>
            <a:picLocks noGrp="1" noChangeAspect="1"/>
          </p:cNvPicPr>
          <p:nvPr>
            <p:ph idx="1"/>
          </p:nvPr>
        </p:nvPicPr>
        <p:blipFill rotWithShape="1">
          <a:blip r:embed="rId2"/>
          <a:srcRect t="4017" b="-216"/>
          <a:stretch/>
        </p:blipFill>
        <p:spPr>
          <a:xfrm>
            <a:off x="511714" y="1675227"/>
            <a:ext cx="8120571" cy="4394199"/>
          </a:xfrm>
          <a:prstGeom prst="rect">
            <a:avLst/>
          </a:prstGeom>
        </p:spPr>
      </p:pic>
    </p:spTree>
    <p:extLst>
      <p:ext uri="{BB962C8B-B14F-4D97-AF65-F5344CB8AC3E}">
        <p14:creationId xmlns:p14="http://schemas.microsoft.com/office/powerpoint/2010/main" val="263768458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b">
            <a:normAutofit/>
          </a:bodyPr>
          <a:lstStyle/>
          <a:p>
            <a:pPr algn="l">
              <a:lnSpc>
                <a:spcPct val="90000"/>
              </a:lnSpc>
            </a:pPr>
            <a:r>
              <a:rPr lang="en-US" sz="1900" b="1" kern="1200" dirty="0">
                <a:solidFill>
                  <a:srgbClr val="FFFFFF"/>
                </a:solidFill>
                <a:latin typeface="+mj-lt"/>
                <a:ea typeface="+mj-ea"/>
                <a:cs typeface="+mj-cs"/>
              </a:rPr>
              <a:t>Future Scope</a:t>
            </a:r>
            <a:br>
              <a:rPr lang="en-US" sz="1900" b="1" kern="1200" dirty="0">
                <a:solidFill>
                  <a:srgbClr val="FFFFFF"/>
                </a:solidFill>
                <a:latin typeface="+mj-lt"/>
                <a:ea typeface="+mj-ea"/>
                <a:cs typeface="+mj-cs"/>
              </a:rPr>
            </a:br>
            <a:br>
              <a:rPr lang="en-US" sz="1900" b="1" kern="1200" dirty="0">
                <a:solidFill>
                  <a:srgbClr val="FFFFFF"/>
                </a:solidFill>
                <a:latin typeface="+mj-lt"/>
                <a:ea typeface="+mj-ea"/>
                <a:cs typeface="+mj-cs"/>
              </a:rPr>
            </a:br>
            <a:r>
              <a:rPr lang="en-US" sz="1900" kern="1200" dirty="0">
                <a:solidFill>
                  <a:srgbClr val="FFFFFF"/>
                </a:solidFill>
                <a:latin typeface="+mj-lt"/>
                <a:ea typeface="+mj-ea"/>
                <a:cs typeface="+mj-cs"/>
              </a:rPr>
              <a:t>Automated crop recommendation system has tremendous demand and potential for the future too. It is time-saving, leading to the elimination of human error in adjusting the available levels of soil moisture and optimizing net profits in terms of factors such as market price, product quality and production.  </a:t>
            </a:r>
            <a:br>
              <a:rPr lang="en-US" sz="1900" b="1" kern="1200" dirty="0">
                <a:solidFill>
                  <a:srgbClr val="FFFFFF"/>
                </a:solidFill>
                <a:latin typeface="+mj-lt"/>
                <a:ea typeface="+mj-ea"/>
                <a:cs typeface="+mj-cs"/>
              </a:rPr>
            </a:br>
            <a:br>
              <a:rPr lang="en-US" sz="1900" b="1" kern="1200" dirty="0">
                <a:solidFill>
                  <a:srgbClr val="FFFFFF"/>
                </a:solidFill>
                <a:latin typeface="+mj-lt"/>
                <a:ea typeface="+mj-ea"/>
                <a:cs typeface="+mj-cs"/>
              </a:rPr>
            </a:br>
            <a:br>
              <a:rPr lang="en-US" sz="1900" b="1" kern="1200" dirty="0">
                <a:solidFill>
                  <a:srgbClr val="FFFFFF"/>
                </a:solidFill>
                <a:latin typeface="+mj-lt"/>
                <a:ea typeface="+mj-ea"/>
                <a:cs typeface="+mj-cs"/>
              </a:rPr>
            </a:br>
            <a:endParaRPr lang="en-US" sz="1900" b="1" kern="1200" dirty="0">
              <a:solidFill>
                <a:srgbClr val="FFFFFF"/>
              </a:solidFill>
              <a:latin typeface="+mj-lt"/>
              <a:ea typeface="+mj-ea"/>
              <a:cs typeface="+mj-cs"/>
            </a:endParaRPr>
          </a:p>
        </p:txBody>
      </p:sp>
    </p:spTree>
    <p:extLst>
      <p:ext uri="{BB962C8B-B14F-4D97-AF65-F5344CB8AC3E}">
        <p14:creationId xmlns:p14="http://schemas.microsoft.com/office/powerpoint/2010/main" val="14701576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kern="1200">
                <a:solidFill>
                  <a:srgbClr val="FFFFFF"/>
                </a:solidFill>
                <a:latin typeface="+mj-lt"/>
                <a:ea typeface="+mj-ea"/>
                <a:cs typeface="+mj-cs"/>
              </a:rPr>
              <a:t>References</a:t>
            </a:r>
          </a:p>
        </p:txBody>
      </p:sp>
      <p:sp>
        <p:nvSpPr>
          <p:cNvPr id="3" name="TextBox 2"/>
          <p:cNvSpPr txBox="1"/>
          <p:nvPr/>
        </p:nvSpPr>
        <p:spPr>
          <a:xfrm>
            <a:off x="1025718" y="2490436"/>
            <a:ext cx="7281746" cy="3567173"/>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a:t>Crop Recommender System Using Machine Learning Approach(IEEE) (</a:t>
            </a:r>
            <a:r>
              <a:rPr lang="en-US" sz="1900">
                <a:hlinkClick r:id="rId2"/>
              </a:rPr>
              <a:t>https://ieeexplore.ieee.org/document/9418351</a:t>
            </a:r>
            <a:r>
              <a:rPr lang="en-US" sz="1900"/>
              <a:t>)</a:t>
            </a:r>
          </a:p>
          <a:p>
            <a:pPr marL="342900" indent="-228600">
              <a:lnSpc>
                <a:spcPct val="90000"/>
              </a:lnSpc>
              <a:spcAft>
                <a:spcPts val="600"/>
              </a:spcAft>
              <a:buFont typeface="Arial" panose="020B0604020202020204" pitchFamily="34" charset="0"/>
              <a:buChar char="•"/>
            </a:pPr>
            <a:r>
              <a:rPr lang="en-US" sz="1900"/>
              <a:t>Crop Monitoring and Recommendation System using Machine Learning and IOT (Published in (IJITEE))           by-R. Pallavi Reddy, B. Vinitha, K. Rishita, K. Pranavi   </a:t>
            </a:r>
          </a:p>
          <a:p>
            <a:pPr marL="342900" indent="-228600">
              <a:lnSpc>
                <a:spcPct val="90000"/>
              </a:lnSpc>
              <a:spcAft>
                <a:spcPts val="600"/>
              </a:spcAft>
              <a:buFont typeface="Arial" panose="020B0604020202020204" pitchFamily="34" charset="0"/>
              <a:buChar char="•"/>
            </a:pPr>
            <a:r>
              <a:rPr lang="en-US" sz="1900"/>
              <a:t>Demand Based Crop Recommender  System for Farmers (TIAR 2017) by – S. Kanaga Suba Raja              (https://www.researchgate.net/publication/322877007_Demand_based_crop_recommender_system_for_farmers)</a:t>
            </a:r>
          </a:p>
          <a:p>
            <a:pPr marL="342900" indent="-228600">
              <a:lnSpc>
                <a:spcPct val="90000"/>
              </a:lnSpc>
              <a:spcAft>
                <a:spcPts val="600"/>
              </a:spcAft>
              <a:buFont typeface="Arial" panose="020B0604020202020204" pitchFamily="34" charset="0"/>
              <a:buChar char="•"/>
            </a:pPr>
            <a:r>
              <a:rPr lang="en-US" sz="1900"/>
              <a:t>Crop Recommendation System for Precision Agriculture  (2016  IEEE Eighth International Conference on Advanced Computing (ICoAC) )             by- S. Pudumalar , E . Ramanujam, </a:t>
            </a:r>
          </a:p>
          <a:p>
            <a:pPr marL="342900"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endParaRPr lang="en-US" sz="1900"/>
          </a:p>
        </p:txBody>
      </p:sp>
    </p:spTree>
    <p:extLst>
      <p:ext uri="{BB962C8B-B14F-4D97-AF65-F5344CB8AC3E}">
        <p14:creationId xmlns:p14="http://schemas.microsoft.com/office/powerpoint/2010/main" val="1280065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1" y="0"/>
            <a:ext cx="9141618"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 name="TextBox 3"/>
          <p:cNvSpPr txBox="1"/>
          <p:nvPr/>
        </p:nvSpPr>
        <p:spPr>
          <a:xfrm>
            <a:off x="969769" y="713195"/>
            <a:ext cx="7204461" cy="23186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700" b="1" kern="1200">
                <a:solidFill>
                  <a:srgbClr val="FFFFFF"/>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E2611C66-D1BC-C9D6-3F80-755AF4777C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7650" y="4880925"/>
            <a:ext cx="1028700" cy="1028700"/>
          </a:xfrm>
          <a:prstGeom prst="rect">
            <a:avLst/>
          </a:prstGeom>
        </p:spPr>
      </p:pic>
    </p:spTree>
    <p:extLst>
      <p:ext uri="{BB962C8B-B14F-4D97-AF65-F5344CB8AC3E}">
        <p14:creationId xmlns:p14="http://schemas.microsoft.com/office/powerpoint/2010/main" val="6214139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7347" y="-531438"/>
            <a:ext cx="8249304" cy="7056774"/>
          </a:xfrm>
        </p:spPr>
        <p:txBody>
          <a:bodyPr vert="horz" lIns="91440" tIns="45720" rIns="91440" bIns="45720" rtlCol="0" anchor="ctr">
            <a:normAutofit/>
          </a:bodyPr>
          <a:lstStyle/>
          <a:p>
            <a:pPr>
              <a:lnSpc>
                <a:spcPct val="90000"/>
              </a:lnSpc>
            </a:pPr>
            <a:r>
              <a:rPr lang="en-US" sz="2400" b="1" kern="1200">
                <a:solidFill>
                  <a:schemeClr val="tx1"/>
                </a:solidFill>
                <a:latin typeface="+mj-lt"/>
                <a:ea typeface="+mj-ea"/>
                <a:cs typeface="+mj-cs"/>
              </a:rPr>
              <a:t>Introduction</a:t>
            </a:r>
            <a:br>
              <a:rPr lang="en-US" sz="1600" b="1" kern="1200">
                <a:solidFill>
                  <a:schemeClr val="tx1"/>
                </a:solidFill>
                <a:latin typeface="+mj-lt"/>
                <a:ea typeface="+mj-ea"/>
                <a:cs typeface="+mj-cs"/>
              </a:rPr>
            </a:br>
            <a:br>
              <a:rPr lang="en-US" sz="1600" b="1" kern="1200">
                <a:solidFill>
                  <a:schemeClr val="tx1"/>
                </a:solidFill>
                <a:latin typeface="+mj-lt"/>
                <a:ea typeface="+mj-ea"/>
                <a:cs typeface="+mj-cs"/>
              </a:rPr>
            </a:br>
            <a:r>
              <a:rPr lang="en-US" sz="2000" kern="1200">
                <a:solidFill>
                  <a:schemeClr val="tx1"/>
                </a:solidFill>
              </a:rPr>
              <a:t>Weather plays an important role in agriculture production. For optimal productivity crops must be such that their weather requirement match the current weather system. So we need to plan them according to the weather conditions and soil fertility. </a:t>
            </a:r>
            <a:br>
              <a:rPr lang="en-US" sz="2000" kern="1200">
                <a:solidFill>
                  <a:schemeClr val="tx1"/>
                </a:solidFill>
              </a:rPr>
            </a:br>
            <a:br>
              <a:rPr lang="en-US" sz="2000" b="1" kern="1200">
                <a:solidFill>
                  <a:schemeClr val="tx1"/>
                </a:solidFill>
              </a:rPr>
            </a:br>
            <a:r>
              <a:rPr lang="en-US" sz="2000" kern="1200">
                <a:solidFill>
                  <a:schemeClr val="tx1"/>
                </a:solidFill>
              </a:rPr>
              <a:t>This is a prototype for a crop recommendation algorithm in Python using Machine Learning and Data Analytics. This work presents a system, in form of a website. The business logic in Python uses Machine Learning techniques in order to predict the most profitable crop in the forecasted weather and soil conditions.</a:t>
            </a:r>
            <a:br>
              <a:rPr lang="en-US" sz="2000" kern="1200">
                <a:solidFill>
                  <a:schemeClr val="tx1"/>
                </a:solidFill>
              </a:rPr>
            </a:br>
            <a:br>
              <a:rPr lang="en-US" sz="2000" kern="1200">
                <a:solidFill>
                  <a:schemeClr val="tx1"/>
                </a:solidFill>
              </a:rPr>
            </a:br>
            <a:r>
              <a:rPr lang="en-US" sz="2000" kern="1200">
                <a:solidFill>
                  <a:schemeClr val="tx1"/>
                </a:solidFill>
              </a:rPr>
              <a:t> The proposed system will provide a suitable crop for particular soil and weather conditions</a:t>
            </a:r>
            <a:r>
              <a:rPr lang="en-US" sz="2000"/>
              <a:t>. </a:t>
            </a:r>
            <a:br>
              <a:rPr lang="en-US" sz="2000" b="1" kern="1200">
                <a:solidFill>
                  <a:schemeClr val="tx1"/>
                </a:solidFill>
              </a:rPr>
            </a:br>
            <a:br>
              <a:rPr lang="en-US" sz="1600" b="1" kern="1200">
                <a:solidFill>
                  <a:schemeClr val="tx1"/>
                </a:solidFill>
                <a:latin typeface="+mj-lt"/>
                <a:ea typeface="+mj-ea"/>
                <a:cs typeface="+mj-cs"/>
              </a:rPr>
            </a:br>
            <a:endParaRPr lang="en-US" sz="1600" b="1"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330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11449"/>
            <a:ext cx="3249230"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ka image.jpg"/>
          <p:cNvPicPr>
            <a:picLocks noChangeAspect="1"/>
          </p:cNvPicPr>
          <p:nvPr/>
        </p:nvPicPr>
        <p:blipFill>
          <a:blip r:embed="rId2"/>
          <a:stretch>
            <a:fillRect/>
          </a:stretch>
        </p:blipFill>
        <p:spPr>
          <a:xfrm>
            <a:off x="4080363" y="579715"/>
            <a:ext cx="4506426" cy="2516670"/>
          </a:xfrm>
          <a:prstGeom prst="roundRect">
            <a:avLst>
              <a:gd name="adj" fmla="val 8594"/>
            </a:avLst>
          </a:prstGeom>
        </p:spPr>
      </p:pic>
      <p:pic>
        <p:nvPicPr>
          <p:cNvPr id="3" name="Picture 2" descr="crops in ind.jpg"/>
          <p:cNvPicPr>
            <a:picLocks noChangeAspect="1"/>
          </p:cNvPicPr>
          <p:nvPr/>
        </p:nvPicPr>
        <p:blipFill>
          <a:blip r:embed="rId3"/>
          <a:stretch>
            <a:fillRect/>
          </a:stretch>
        </p:blipFill>
        <p:spPr>
          <a:xfrm>
            <a:off x="4117973" y="3429000"/>
            <a:ext cx="4436844" cy="2681310"/>
          </a:xfrm>
          <a:prstGeom prst="roundRect">
            <a:avLst>
              <a:gd name="adj" fmla="val 8594"/>
            </a:avLst>
          </a:prstGeom>
        </p:spPr>
      </p:pic>
      <p:sp>
        <p:nvSpPr>
          <p:cNvPr id="2" name="Title 1"/>
          <p:cNvSpPr>
            <a:spLocks noGrp="1"/>
          </p:cNvSpPr>
          <p:nvPr>
            <p:ph type="title"/>
          </p:nvPr>
        </p:nvSpPr>
        <p:spPr>
          <a:xfrm>
            <a:off x="557212" y="742951"/>
            <a:ext cx="2607469" cy="4962524"/>
          </a:xfrm>
        </p:spPr>
        <p:txBody>
          <a:bodyPr vert="horz" lIns="91440" tIns="45720" rIns="91440" bIns="45720" rtlCol="0" anchor="ctr">
            <a:normAutofit fontScale="90000"/>
          </a:bodyPr>
          <a:lstStyle/>
          <a:p>
            <a:pPr>
              <a:lnSpc>
                <a:spcPct val="90000"/>
              </a:lnSpc>
            </a:pPr>
            <a:r>
              <a:rPr lang="en-US" sz="4000" b="1" kern="1200" dirty="0">
                <a:solidFill>
                  <a:srgbClr val="FFFFFF"/>
                </a:solidFill>
                <a:latin typeface="+mj-lt"/>
                <a:ea typeface="+mj-ea"/>
                <a:cs typeface="+mj-cs"/>
              </a:rPr>
              <a:t>Problem Statement</a:t>
            </a:r>
            <a:br>
              <a:rPr lang="en-US" sz="2300" b="1" kern="1200" dirty="0">
                <a:solidFill>
                  <a:srgbClr val="FFFFFF"/>
                </a:solidFill>
                <a:latin typeface="+mj-lt"/>
                <a:ea typeface="+mj-ea"/>
                <a:cs typeface="+mj-cs"/>
              </a:rPr>
            </a:br>
            <a:br>
              <a:rPr lang="en-US" sz="2300" b="1" kern="1200" dirty="0">
                <a:solidFill>
                  <a:srgbClr val="FFFFFF"/>
                </a:solidFill>
                <a:latin typeface="+mj-lt"/>
                <a:ea typeface="+mj-ea"/>
                <a:cs typeface="+mj-cs"/>
              </a:rPr>
            </a:br>
            <a:br>
              <a:rPr lang="en-US" sz="2300" b="1" kern="1200" dirty="0">
                <a:solidFill>
                  <a:srgbClr val="FFFFFF"/>
                </a:solidFill>
                <a:latin typeface="+mj-lt"/>
                <a:ea typeface="+mj-ea"/>
                <a:cs typeface="+mj-cs"/>
              </a:rPr>
            </a:br>
            <a:r>
              <a:rPr lang="en-US" sz="2300" kern="1200" dirty="0">
                <a:solidFill>
                  <a:srgbClr val="FFFFFF"/>
                </a:solidFill>
                <a:latin typeface="+mj-lt"/>
                <a:ea typeface="+mj-ea"/>
                <a:cs typeface="+mj-cs"/>
              </a:rPr>
              <a:t>Design a useful tool which recommends the type of crop that should be cultivated based on certain aspects like temperature, humidity, rainfall, </a:t>
            </a:r>
            <a:r>
              <a:rPr lang="en-US" sz="2300" kern="1200" dirty="0" err="1">
                <a:solidFill>
                  <a:srgbClr val="FFFFFF"/>
                </a:solidFill>
                <a:latin typeface="+mj-lt"/>
                <a:ea typeface="+mj-ea"/>
                <a:cs typeface="+mj-cs"/>
              </a:rPr>
              <a:t>etc</a:t>
            </a:r>
            <a:br>
              <a:rPr lang="en-US" sz="2300" b="1" kern="1200" dirty="0">
                <a:solidFill>
                  <a:srgbClr val="FFFFFF"/>
                </a:solidFill>
                <a:latin typeface="+mj-lt"/>
                <a:ea typeface="+mj-ea"/>
                <a:cs typeface="+mj-cs"/>
              </a:rPr>
            </a:br>
            <a:br>
              <a:rPr lang="en-US" sz="2300" b="1" kern="1200" dirty="0">
                <a:solidFill>
                  <a:srgbClr val="FFFFFF"/>
                </a:solidFill>
                <a:latin typeface="+mj-lt"/>
                <a:ea typeface="+mj-ea"/>
                <a:cs typeface="+mj-cs"/>
              </a:rPr>
            </a:br>
            <a:endParaRPr lang="en-US" sz="2300" b="1" kern="1200" dirty="0">
              <a:solidFill>
                <a:srgbClr val="FFFFFF"/>
              </a:solidFill>
              <a:latin typeface="+mj-lt"/>
              <a:ea typeface="+mj-ea"/>
              <a:cs typeface="+mj-cs"/>
            </a:endParaRPr>
          </a:p>
        </p:txBody>
      </p:sp>
    </p:spTree>
    <p:extLst>
      <p:ext uri="{BB962C8B-B14F-4D97-AF65-F5344CB8AC3E}">
        <p14:creationId xmlns:p14="http://schemas.microsoft.com/office/powerpoint/2010/main" val="6231568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kern="1200">
                <a:solidFill>
                  <a:srgbClr val="FFFFFF"/>
                </a:solidFill>
                <a:latin typeface="+mj-lt"/>
                <a:ea typeface="+mj-ea"/>
                <a:cs typeface="+mj-cs"/>
              </a:rPr>
              <a:t>Scope</a:t>
            </a:r>
          </a:p>
        </p:txBody>
      </p:sp>
      <p:sp>
        <p:nvSpPr>
          <p:cNvPr id="4" name="TextBox 3"/>
          <p:cNvSpPr txBox="1"/>
          <p:nvPr/>
        </p:nvSpPr>
        <p:spPr>
          <a:xfrm>
            <a:off x="1025718" y="2490436"/>
            <a:ext cx="7281746" cy="356717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dirty="0"/>
              <a:t>Improving  crop productivity</a:t>
            </a:r>
          </a:p>
          <a:p>
            <a:pPr indent="-228600">
              <a:lnSpc>
                <a:spcPct val="90000"/>
              </a:lnSpc>
              <a:spcAft>
                <a:spcPts val="600"/>
              </a:spcAft>
              <a:buFont typeface="Arial" panose="020B0604020202020204" pitchFamily="34" charset="0"/>
              <a:buChar char="•"/>
            </a:pPr>
            <a:r>
              <a:rPr lang="en-US" sz="2100" dirty="0"/>
              <a:t>Efficient crop yield</a:t>
            </a:r>
          </a:p>
          <a:p>
            <a:pPr indent="-228600">
              <a:lnSpc>
                <a:spcPct val="90000"/>
              </a:lnSpc>
              <a:spcAft>
                <a:spcPts val="600"/>
              </a:spcAft>
              <a:buFont typeface="Arial" panose="020B0604020202020204" pitchFamily="34" charset="0"/>
              <a:buChar char="•"/>
            </a:pPr>
            <a:r>
              <a:rPr lang="en-US" sz="2100" dirty="0"/>
              <a:t>Smart and efficient crop management </a:t>
            </a:r>
          </a:p>
          <a:p>
            <a:pPr indent="-228600">
              <a:lnSpc>
                <a:spcPct val="90000"/>
              </a:lnSpc>
              <a:spcAft>
                <a:spcPts val="600"/>
              </a:spcAft>
              <a:buFont typeface="Arial" panose="020B0604020202020204" pitchFamily="34" charset="0"/>
              <a:buChar char="•"/>
            </a:pPr>
            <a:r>
              <a:rPr lang="en-US" sz="2100" dirty="0"/>
              <a:t>Time- saving</a:t>
            </a:r>
          </a:p>
          <a:p>
            <a:pPr indent="-228600">
              <a:lnSpc>
                <a:spcPct val="90000"/>
              </a:lnSpc>
              <a:spcAft>
                <a:spcPts val="600"/>
              </a:spcAft>
              <a:buFont typeface="Arial" panose="020B0604020202020204" pitchFamily="34" charset="0"/>
              <a:buChar char="•"/>
            </a:pPr>
            <a:r>
              <a:rPr lang="en-US" sz="2100" dirty="0"/>
              <a:t>Elimination of Human Errors</a:t>
            </a:r>
          </a:p>
        </p:txBody>
      </p:sp>
    </p:spTree>
    <p:extLst>
      <p:ext uri="{BB962C8B-B14F-4D97-AF65-F5344CB8AC3E}">
        <p14:creationId xmlns:p14="http://schemas.microsoft.com/office/powerpoint/2010/main" val="39099735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51520" y="548680"/>
            <a:ext cx="8229600" cy="958850"/>
          </a:xfrm>
        </p:spPr>
        <p:txBody>
          <a:bodyPr>
            <a:normAutofit fontScale="90000"/>
          </a:bodyPr>
          <a:lstStyle/>
          <a:p>
            <a:r>
              <a:rPr lang="en-US" sz="3200" b="1">
                <a:solidFill>
                  <a:srgbClr val="C00000"/>
                </a:solidFill>
                <a:latin typeface="Times New Roman" pitchFamily="18" charset="0"/>
                <a:cs typeface="Times New Roman" pitchFamily="18" charset="0"/>
              </a:rPr>
              <a:t>Literature Survey</a:t>
            </a:r>
            <a:br>
              <a:rPr lang="en-US" sz="3200" b="1">
                <a:solidFill>
                  <a:srgbClr val="C00000"/>
                </a:solidFill>
                <a:latin typeface="Times New Roman" pitchFamily="18" charset="0"/>
                <a:cs typeface="Times New Roman" pitchFamily="18" charset="0"/>
              </a:rPr>
            </a:br>
            <a:endParaRPr lang="en-IN" sz="3200" b="1">
              <a:solidFill>
                <a:srgbClr val="C00000"/>
              </a:solidFill>
              <a:latin typeface="Times New Roman" pitchFamily="18" charset="0"/>
              <a:cs typeface="Times New Roman"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889592485"/>
              </p:ext>
            </p:extLst>
          </p:nvPr>
        </p:nvGraphicFramePr>
        <p:xfrm>
          <a:off x="25330" y="1196752"/>
          <a:ext cx="9011162" cy="5507944"/>
        </p:xfrm>
        <a:graphic>
          <a:graphicData uri="http://schemas.openxmlformats.org/drawingml/2006/table">
            <a:tbl>
              <a:tblPr firstRow="1" bandRow="1">
                <a:tableStyleId>{5C22544A-7EE6-4342-B048-85BDC9FD1C3A}</a:tableStyleId>
              </a:tblPr>
              <a:tblGrid>
                <a:gridCol w="504622">
                  <a:extLst>
                    <a:ext uri="{9D8B030D-6E8A-4147-A177-3AD203B41FA5}">
                      <a16:colId xmlns:a16="http://schemas.microsoft.com/office/drawing/2014/main" val="3034652500"/>
                    </a:ext>
                  </a:extLst>
                </a:gridCol>
                <a:gridCol w="2264858">
                  <a:extLst>
                    <a:ext uri="{9D8B030D-6E8A-4147-A177-3AD203B41FA5}">
                      <a16:colId xmlns:a16="http://schemas.microsoft.com/office/drawing/2014/main" val="4135466174"/>
                    </a:ext>
                  </a:extLst>
                </a:gridCol>
                <a:gridCol w="2341228">
                  <a:extLst>
                    <a:ext uri="{9D8B030D-6E8A-4147-A177-3AD203B41FA5}">
                      <a16:colId xmlns:a16="http://schemas.microsoft.com/office/drawing/2014/main" val="3055608899"/>
                    </a:ext>
                  </a:extLst>
                </a:gridCol>
                <a:gridCol w="1500502">
                  <a:extLst>
                    <a:ext uri="{9D8B030D-6E8A-4147-A177-3AD203B41FA5}">
                      <a16:colId xmlns:a16="http://schemas.microsoft.com/office/drawing/2014/main" val="3854961685"/>
                    </a:ext>
                  </a:extLst>
                </a:gridCol>
                <a:gridCol w="2399952">
                  <a:extLst>
                    <a:ext uri="{9D8B030D-6E8A-4147-A177-3AD203B41FA5}">
                      <a16:colId xmlns:a16="http://schemas.microsoft.com/office/drawing/2014/main" val="3380582532"/>
                    </a:ext>
                  </a:extLst>
                </a:gridCol>
              </a:tblGrid>
              <a:tr h="801168">
                <a:tc>
                  <a:txBody>
                    <a:bodyPr/>
                    <a:lstStyle/>
                    <a:p>
                      <a:pPr algn="just"/>
                      <a:r>
                        <a:rPr lang="en-US" sz="1400" dirty="0" err="1">
                          <a:latin typeface="Times New Roman" panose="02020603050405020304" pitchFamily="18" charset="0"/>
                          <a:cs typeface="Times New Roman" panose="02020603050405020304" pitchFamily="18" charset="0"/>
                        </a:rPr>
                        <a:t>Sr.No</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just" rtl="0" eaLnBrk="1" fontAlgn="auto" latinLnBrk="0" hangingPunct="1">
                        <a:lnSpc>
                          <a:spcPct val="100000"/>
                        </a:lnSpc>
                        <a:spcBef>
                          <a:spcPts val="0"/>
                        </a:spcBef>
                        <a:spcAft>
                          <a:spcPts val="0"/>
                        </a:spcAft>
                        <a:buClrTx/>
                        <a:buSzTx/>
                        <a:buFontTx/>
                        <a:buNone/>
                      </a:pPr>
                      <a:r>
                        <a:rPr lang="en-US" sz="1400">
                          <a:latin typeface="Times New Roman"/>
                          <a:cs typeface="Times New Roman"/>
                        </a:rPr>
                        <a:t>Research paper</a:t>
                      </a:r>
                      <a:endParaRPr lang="en-US" sz="1400" dirty="0">
                        <a:latin typeface="Times New Roman"/>
                        <a:cs typeface="Times New Roman"/>
                      </a:endParaRPr>
                    </a:p>
                  </a:txBody>
                  <a:tcPr/>
                </a:tc>
                <a:tc>
                  <a:txBody>
                    <a:bodyPr/>
                    <a:lstStyle/>
                    <a:p>
                      <a:pPr algn="just"/>
                      <a:r>
                        <a:rPr lang="en-US" sz="1400">
                          <a:latin typeface="Times New Roman"/>
                          <a:cs typeface="Times New Roman"/>
                        </a:rPr>
                        <a:t>Date of Issue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a:latin typeface="Times New Roman"/>
                          <a:cs typeface="Times New Roman"/>
                        </a:rPr>
                        <a:t>Methodology</a:t>
                      </a:r>
                      <a:r>
                        <a:rPr lang="en-US" sz="1400" baseline="0">
                          <a:latin typeface="Times New Roman"/>
                          <a:cs typeface="Times New Roman"/>
                        </a:rPr>
                        <a:t> </a:t>
                      </a:r>
                    </a:p>
                  </a:txBody>
                  <a:tcPr/>
                </a:tc>
                <a:tc>
                  <a:txBody>
                    <a:bodyPr/>
                    <a:lstStyle/>
                    <a:p>
                      <a:pPr algn="just"/>
                      <a:r>
                        <a:rPr lang="en-US" sz="1400">
                          <a:latin typeface="Times New Roman"/>
                          <a:cs typeface="Times New Roman"/>
                        </a:rPr>
                        <a:t>Results</a:t>
                      </a:r>
                    </a:p>
                    <a:p>
                      <a:pPr algn="just"/>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8038958"/>
                  </a:ext>
                </a:extLst>
              </a:tr>
              <a:tr h="2376799">
                <a:tc>
                  <a:txBody>
                    <a:bodyPr/>
                    <a:lstStyle/>
                    <a:p>
                      <a:pPr algn="just"/>
                      <a:r>
                        <a:rPr lang="en-US" sz="1400">
                          <a:latin typeface="Times New Roman"/>
                          <a:cs typeface="Times New Roman"/>
                        </a:rPr>
                        <a:t>1</a:t>
                      </a:r>
                      <a:endParaRPr lang="en-US" sz="1400" dirty="0">
                        <a:latin typeface="Times New Roman"/>
                        <a:cs typeface="Times New Roman"/>
                      </a:endParaRPr>
                    </a:p>
                  </a:txBody>
                  <a:tcPr/>
                </a:tc>
                <a:tc>
                  <a:txBody>
                    <a:bodyPr/>
                    <a:lstStyle/>
                    <a:p>
                      <a:pPr algn="just"/>
                      <a:r>
                        <a:rPr lang="en-US" sz="1400" b="0" i="0" u="none" strike="noStrike" kern="1200" baseline="0" noProof="0" dirty="0"/>
                        <a:t>Crop Recommendation System for Precision Agriculture </a:t>
                      </a:r>
                    </a:p>
                    <a:p>
                      <a:pPr lvl="0" algn="just">
                        <a:buNone/>
                      </a:pPr>
                      <a:endParaRPr lang="en-US" sz="1400" b="0" i="0" u="none" strike="noStrike" kern="1200" baseline="0" noProof="0" dirty="0"/>
                    </a:p>
                    <a:p>
                      <a:pPr lvl="0" algn="just">
                        <a:lnSpc>
                          <a:spcPct val="100000"/>
                        </a:lnSpc>
                        <a:spcBef>
                          <a:spcPts val="0"/>
                        </a:spcBef>
                        <a:spcAft>
                          <a:spcPts val="0"/>
                        </a:spcAft>
                        <a:buNone/>
                      </a:pPr>
                      <a:r>
                        <a:rPr lang="en-US" sz="1400" b="0" i="0" u="none" strike="noStrike" kern="1200" baseline="0" noProof="0" dirty="0" err="1">
                          <a:latin typeface="Calibri"/>
                        </a:rPr>
                        <a:t>S.Pudumalar</a:t>
                      </a:r>
                      <a:r>
                        <a:rPr lang="en-US" sz="1400" b="0" i="0" u="none" strike="noStrike" kern="1200" baseline="0" noProof="0" dirty="0">
                          <a:latin typeface="Calibri"/>
                        </a:rPr>
                        <a:t>, </a:t>
                      </a:r>
                      <a:r>
                        <a:rPr lang="en-US" sz="1400" b="0" i="0" u="none" strike="noStrike" kern="1200" baseline="0" noProof="0" dirty="0" err="1">
                          <a:latin typeface="Calibri"/>
                        </a:rPr>
                        <a:t>E.Ramanujam</a:t>
                      </a:r>
                      <a:endParaRPr lang="en-US" sz="1400" b="0" i="0" u="none" strike="noStrike" kern="1200" baseline="0" noProof="0" dirty="0">
                        <a:latin typeface="Calibri"/>
                      </a:endParaRPr>
                    </a:p>
                    <a:p>
                      <a:pPr lvl="0" algn="just">
                        <a:lnSpc>
                          <a:spcPct val="100000"/>
                        </a:lnSpc>
                        <a:spcBef>
                          <a:spcPts val="0"/>
                        </a:spcBef>
                        <a:spcAft>
                          <a:spcPts val="0"/>
                        </a:spcAft>
                        <a:buNone/>
                      </a:pPr>
                      <a:endParaRPr lang="en-US" sz="1400" b="0" i="0" u="none" strike="noStrike" kern="1200" baseline="0" noProof="0" dirty="0">
                        <a:latin typeface="Calibri"/>
                      </a:endParaRPr>
                    </a:p>
                    <a:p>
                      <a:pPr lvl="0" algn="just">
                        <a:lnSpc>
                          <a:spcPct val="100000"/>
                        </a:lnSpc>
                        <a:spcBef>
                          <a:spcPts val="0"/>
                        </a:spcBef>
                        <a:spcAft>
                          <a:spcPts val="0"/>
                        </a:spcAft>
                        <a:buNone/>
                      </a:pPr>
                      <a:r>
                        <a:rPr lang="en-US" sz="1400" b="0" i="0" u="none" strike="noStrike" kern="1200" baseline="0" noProof="0" dirty="0"/>
                        <a:t>IEEE Eighth International Conference on Advanced Computing (</a:t>
                      </a:r>
                      <a:r>
                        <a:rPr lang="en-US" sz="1400" b="0" i="0" u="none" strike="noStrike" kern="1200" baseline="0" noProof="0" dirty="0" err="1"/>
                        <a:t>ICoAC</a:t>
                      </a:r>
                      <a:r>
                        <a:rPr lang="en-US" sz="1400" b="0" i="0" u="none" strike="noStrike" kern="1200" baseline="0" noProof="0" dirty="0"/>
                        <a:t>)</a:t>
                      </a:r>
                      <a:endParaRPr lang="en-US" dirty="0"/>
                    </a:p>
                    <a:p>
                      <a:pPr lvl="0" algn="just">
                        <a:buNone/>
                      </a:pPr>
                      <a:endParaRPr lang="en-US" sz="1400" b="0" i="0" u="none" strike="noStrike" kern="1200" baseline="0" noProof="0" dirty="0"/>
                    </a:p>
                    <a:p>
                      <a:pPr lvl="0" algn="just">
                        <a:buNone/>
                      </a:pPr>
                      <a:endParaRPr lang="en-US" sz="1400" b="0" i="0" u="none" strike="noStrike" kern="1200" baseline="0" noProof="0" dirty="0"/>
                    </a:p>
                  </a:txBody>
                  <a:tcPr/>
                </a:tc>
                <a:tc>
                  <a:txBody>
                    <a:bodyPr/>
                    <a:lstStyle/>
                    <a:p>
                      <a:pPr lvl="0" algn="just">
                        <a:buNone/>
                      </a:pPr>
                      <a:r>
                        <a:rPr lang="en-US" sz="1400" b="0" i="0" u="none" strike="noStrike" noProof="0" dirty="0"/>
                        <a:t>2016</a:t>
                      </a:r>
                    </a:p>
                  </a:txBody>
                  <a:tcPr/>
                </a:tc>
                <a:tc>
                  <a:txBody>
                    <a:bodyPr/>
                    <a:lstStyle/>
                    <a:p>
                      <a:pPr marL="0" marR="0" lvl="0" indent="0" algn="just">
                        <a:lnSpc>
                          <a:spcPct val="100000"/>
                        </a:lnSpc>
                        <a:spcBef>
                          <a:spcPts val="0"/>
                        </a:spcBef>
                        <a:spcAft>
                          <a:spcPts val="0"/>
                        </a:spcAft>
                        <a:buNone/>
                      </a:pPr>
                      <a:r>
                        <a:rPr lang="en-US" sz="1400" b="1" i="0" u="none" strike="noStrike" kern="1200" baseline="0" noProof="0">
                          <a:effectLst/>
                        </a:rPr>
                        <a:t>Model:</a:t>
                      </a:r>
                      <a:endParaRPr lang="en-US" b="1"/>
                    </a:p>
                    <a:p>
                      <a:pPr marL="0" marR="0" lvl="0" indent="0" algn="just">
                        <a:lnSpc>
                          <a:spcPct val="100000"/>
                        </a:lnSpc>
                        <a:spcBef>
                          <a:spcPts val="0"/>
                        </a:spcBef>
                        <a:spcAft>
                          <a:spcPts val="0"/>
                        </a:spcAft>
                        <a:buNone/>
                      </a:pPr>
                      <a:r>
                        <a:rPr lang="en-US" sz="1400" b="0" i="0" u="none" strike="noStrike" kern="1200" baseline="0" noProof="0">
                          <a:effectLst/>
                        </a:rPr>
                        <a:t>Support Vector Machine, Random Forest,</a:t>
                      </a:r>
                      <a:endParaRPr lang="en-US"/>
                    </a:p>
                    <a:p>
                      <a:pPr marL="0" marR="0" lvl="0" indent="0" algn="just">
                        <a:lnSpc>
                          <a:spcPct val="100000"/>
                        </a:lnSpc>
                        <a:spcBef>
                          <a:spcPts val="0"/>
                        </a:spcBef>
                        <a:spcAft>
                          <a:spcPts val="0"/>
                        </a:spcAft>
                        <a:buNone/>
                      </a:pPr>
                      <a:endParaRPr lang="en-US" sz="1400" b="1" i="0" u="none" strike="noStrike" kern="1200" baseline="0" noProof="0">
                        <a:effectLst/>
                      </a:endParaRPr>
                    </a:p>
                    <a:p>
                      <a:pPr marL="0" marR="0" lvl="0" indent="0" algn="just">
                        <a:lnSpc>
                          <a:spcPct val="100000"/>
                        </a:lnSpc>
                        <a:spcBef>
                          <a:spcPts val="0"/>
                        </a:spcBef>
                        <a:spcAft>
                          <a:spcPts val="0"/>
                        </a:spcAft>
                        <a:buNone/>
                      </a:pPr>
                      <a:r>
                        <a:rPr lang="en-US" sz="1400" b="1" i="0" u="none" strike="noStrike" kern="1200" baseline="0" noProof="0">
                          <a:effectLst/>
                        </a:rPr>
                        <a:t>Accuracy</a:t>
                      </a:r>
                      <a:r>
                        <a:rPr lang="en-US" sz="1400" b="0" i="0" u="none" strike="noStrike" kern="1200" baseline="0" noProof="0">
                          <a:effectLst/>
                        </a:rPr>
                        <a:t>: 88%</a:t>
                      </a:r>
                      <a:endParaRPr lang="en-US" sz="1400" b="0" i="0" u="none" strike="noStrike" kern="1200" baseline="0" noProof="0" dirty="0">
                        <a:effectLst/>
                      </a:endParaRPr>
                    </a:p>
                  </a:txBody>
                  <a:tcPr/>
                </a:tc>
                <a:tc>
                  <a:txBody>
                    <a:bodyPr/>
                    <a:lstStyle/>
                    <a:p>
                      <a:pPr lvl="0" algn="just">
                        <a:buNone/>
                      </a:pPr>
                      <a:r>
                        <a:rPr lang="en-US" sz="1400" b="0" i="0" u="none" strike="noStrike" kern="1200" baseline="0" noProof="0"/>
                        <a:t>The prediction accuracy of the model accounts to 88%. </a:t>
                      </a:r>
                      <a:endParaRPr lang="en-US"/>
                    </a:p>
                    <a:p>
                      <a:pPr lvl="0" algn="just">
                        <a:buNone/>
                      </a:pPr>
                      <a:r>
                        <a:rPr lang="en-US" sz="1400" b="0" i="0" u="none" strike="noStrike" kern="1200" baseline="0" noProof="0">
                          <a:latin typeface="Calibri"/>
                        </a:rPr>
                        <a:t>Thus the </a:t>
                      </a:r>
                      <a:r>
                        <a:rPr lang="en-US" sz="1400" b="0" i="0" u="none" strike="noStrike" kern="1200" baseline="0" noProof="0" err="1">
                          <a:latin typeface="Calibri"/>
                        </a:rPr>
                        <a:t>farmer’s</a:t>
                      </a:r>
                      <a:r>
                        <a:rPr lang="en-US" sz="1400" b="0" i="0" u="none" strike="noStrike" kern="1200" baseline="0" noProof="0">
                          <a:latin typeface="Calibri"/>
                        </a:rPr>
                        <a:t> can plant the right crop increasing his yield and also increasing the overall productivity of the nation</a:t>
                      </a:r>
                      <a:endParaRPr lang="en-US"/>
                    </a:p>
                  </a:txBody>
                  <a:tcPr/>
                </a:tc>
                <a:extLst>
                  <a:ext uri="{0D108BD9-81ED-4DB2-BD59-A6C34878D82A}">
                    <a16:rowId xmlns:a16="http://schemas.microsoft.com/office/drawing/2014/main" val="3342137504"/>
                  </a:ext>
                </a:extLst>
              </a:tr>
              <a:tr h="2268376">
                <a:tc>
                  <a:txBody>
                    <a:bodyPr/>
                    <a:lstStyle/>
                    <a:p>
                      <a:pPr algn="just"/>
                      <a:r>
                        <a:rPr lang="en-US" sz="1400">
                          <a:latin typeface="Times New Roman"/>
                          <a:cs typeface="Times New Roman"/>
                        </a:rPr>
                        <a:t>2</a:t>
                      </a:r>
                      <a:endParaRPr lang="en-US" sz="1400" dirty="0">
                        <a:latin typeface="Times New Roman"/>
                        <a:cs typeface="Times New Roman"/>
                      </a:endParaRPr>
                    </a:p>
                  </a:txBody>
                  <a:tcPr/>
                </a:tc>
                <a:tc>
                  <a:txBody>
                    <a:bodyPr/>
                    <a:lstStyle/>
                    <a:p>
                      <a:pPr lvl="0" algn="l">
                        <a:lnSpc>
                          <a:spcPct val="100000"/>
                        </a:lnSpc>
                        <a:spcBef>
                          <a:spcPts val="0"/>
                        </a:spcBef>
                        <a:spcAft>
                          <a:spcPts val="0"/>
                        </a:spcAft>
                        <a:buNone/>
                      </a:pPr>
                      <a:r>
                        <a:rPr lang="en-US" b="0" i="0"/>
                        <a:t>Recommendation of Crop, Fertilizers and Crop Disease Detection System</a:t>
                      </a:r>
                      <a:endParaRPr lang="en-US"/>
                    </a:p>
                    <a:p>
                      <a:pPr lvl="0" algn="l">
                        <a:lnSpc>
                          <a:spcPct val="100000"/>
                        </a:lnSpc>
                        <a:spcBef>
                          <a:spcPts val="0"/>
                        </a:spcBef>
                        <a:spcAft>
                          <a:spcPts val="0"/>
                        </a:spcAft>
                        <a:buNone/>
                      </a:pPr>
                      <a:endParaRPr lang="en-US" b="0" i="0"/>
                    </a:p>
                    <a:p>
                      <a:pPr lvl="0" algn="l">
                        <a:lnSpc>
                          <a:spcPct val="100000"/>
                        </a:lnSpc>
                        <a:spcBef>
                          <a:spcPts val="0"/>
                        </a:spcBef>
                        <a:spcAft>
                          <a:spcPts val="0"/>
                        </a:spcAft>
                        <a:buNone/>
                      </a:pPr>
                      <a:r>
                        <a:rPr lang="en-US" b="0" i="0"/>
                        <a:t>S.N.Uke</a:t>
                      </a:r>
                    </a:p>
                    <a:p>
                      <a:pPr lvl="0" algn="just">
                        <a:buNone/>
                      </a:pPr>
                      <a:endParaRPr lang="en-US" sz="1400" b="1" i="0" u="none" strike="noStrike" kern="1200" baseline="0">
                        <a:solidFill>
                          <a:schemeClr val="dk1"/>
                        </a:solidFill>
                        <a:latin typeface="Times New Roman"/>
                        <a:ea typeface="+mn-ea"/>
                        <a:cs typeface="Times New Roman"/>
                      </a:endParaRPr>
                    </a:p>
                  </a:txBody>
                  <a:tcPr/>
                </a:tc>
                <a:tc>
                  <a:txBody>
                    <a:bodyPr/>
                    <a:lstStyle/>
                    <a:p>
                      <a:pPr lvl="0" algn="l">
                        <a:lnSpc>
                          <a:spcPct val="100000"/>
                        </a:lnSpc>
                        <a:spcBef>
                          <a:spcPts val="0"/>
                        </a:spcBef>
                        <a:spcAft>
                          <a:spcPts val="0"/>
                        </a:spcAft>
                        <a:buNone/>
                      </a:pPr>
                      <a:endParaRPr lang="en-US" sz="1400" b="1" i="0" u="sng" strike="noStrike" noProof="0"/>
                    </a:p>
                    <a:p>
                      <a:pPr lvl="0" algn="l">
                        <a:lnSpc>
                          <a:spcPct val="100000"/>
                        </a:lnSpc>
                        <a:spcBef>
                          <a:spcPts val="0"/>
                        </a:spcBef>
                        <a:spcAft>
                          <a:spcPts val="0"/>
                        </a:spcAft>
                        <a:buNone/>
                      </a:pPr>
                      <a:r>
                        <a:rPr lang="en-US"/>
                        <a:t>2018</a:t>
                      </a:r>
                      <a:br>
                        <a:rPr lang="en-US"/>
                      </a:br>
                      <a:endParaRPr lang="en-US"/>
                    </a:p>
                    <a:p>
                      <a:pPr lvl="0" algn="just" defTabSz="914400">
                        <a:buNone/>
                        <a:tabLst/>
                        <a:defRPr/>
                      </a:pPr>
                      <a:endParaRPr lang="en-US" sz="1400" b="0">
                        <a:latin typeface="Times New Roman"/>
                        <a:cs typeface="Times New Roman"/>
                      </a:endParaRPr>
                    </a:p>
                  </a:txBody>
                  <a:tcPr/>
                </a:tc>
                <a:tc>
                  <a:txBody>
                    <a:bodyPr/>
                    <a:lstStyle/>
                    <a:p>
                      <a:pPr marL="0" marR="0" lvl="0" indent="0" algn="just">
                        <a:lnSpc>
                          <a:spcPct val="100000"/>
                        </a:lnSpc>
                        <a:spcBef>
                          <a:spcPts val="0"/>
                        </a:spcBef>
                        <a:spcAft>
                          <a:spcPts val="0"/>
                        </a:spcAft>
                        <a:buNone/>
                      </a:pPr>
                      <a:r>
                        <a:rPr lang="en-US" sz="1400" b="1" i="0" u="none" strike="noStrike" kern="1200" noProof="0">
                          <a:effectLst/>
                        </a:rPr>
                        <a:t>Model</a:t>
                      </a:r>
                      <a:r>
                        <a:rPr lang="en-US" sz="1400" b="0" i="0" u="none" strike="noStrike" kern="1200" noProof="0">
                          <a:effectLst/>
                        </a:rPr>
                        <a:t>:RANDOM TREE,</a:t>
                      </a:r>
                      <a:r>
                        <a:rPr lang="en-US" sz="1400" b="0" i="0" u="none" strike="noStrike" kern="1200" noProof="0">
                          <a:effectLst/>
                          <a:latin typeface="Calibri"/>
                        </a:rPr>
                        <a:t>NAÏVE BAYES,</a:t>
                      </a:r>
                      <a:r>
                        <a:rPr lang="en-US" sz="1400" b="0" i="0" u="none" strike="noStrike" kern="1200" noProof="0">
                          <a:effectLst/>
                        </a:rPr>
                        <a:t>K-NEAREST NEIGHBOR</a:t>
                      </a:r>
                    </a:p>
                    <a:p>
                      <a:pPr marL="0" marR="0" lvl="0" indent="0" algn="just">
                        <a:lnSpc>
                          <a:spcPct val="100000"/>
                        </a:lnSpc>
                        <a:spcBef>
                          <a:spcPts val="0"/>
                        </a:spcBef>
                        <a:spcAft>
                          <a:spcPts val="0"/>
                        </a:spcAft>
                        <a:buNone/>
                      </a:pPr>
                      <a:endParaRPr lang="en-US" sz="1400" b="1" i="0" u="none" strike="noStrike" kern="1200" noProof="0">
                        <a:effectLst/>
                      </a:endParaRPr>
                    </a:p>
                    <a:p>
                      <a:pPr marL="0" marR="0" lvl="0" indent="0" algn="just">
                        <a:lnSpc>
                          <a:spcPct val="100000"/>
                        </a:lnSpc>
                        <a:spcBef>
                          <a:spcPts val="0"/>
                        </a:spcBef>
                        <a:spcAft>
                          <a:spcPts val="0"/>
                        </a:spcAft>
                        <a:buNone/>
                      </a:pPr>
                      <a:r>
                        <a:rPr lang="en-US" sz="1400" b="1" i="0" u="none" strike="noStrike" kern="1200" noProof="0">
                          <a:effectLst/>
                        </a:rPr>
                        <a:t>Accuracy</a:t>
                      </a:r>
                      <a:r>
                        <a:rPr lang="en-US" sz="1400" b="0" i="0" u="none" strike="noStrike" kern="1200" noProof="0">
                          <a:effectLst/>
                        </a:rPr>
                        <a:t>: 83%</a:t>
                      </a:r>
                    </a:p>
                  </a:txBody>
                  <a:tcPr/>
                </a:tc>
                <a:tc>
                  <a:txBody>
                    <a:bodyPr/>
                    <a:lstStyle/>
                    <a:p>
                      <a:pPr marL="0" marR="0" lvl="0" indent="0" algn="just">
                        <a:lnSpc>
                          <a:spcPct val="100000"/>
                        </a:lnSpc>
                        <a:spcBef>
                          <a:spcPts val="0"/>
                        </a:spcBef>
                        <a:spcAft>
                          <a:spcPts val="0"/>
                        </a:spcAft>
                        <a:buNone/>
                      </a:pPr>
                      <a:r>
                        <a:rPr lang="en-US" sz="1400" b="0" i="0" u="none" strike="noStrike" kern="1200" baseline="0" noProof="0" dirty="0"/>
                        <a:t>Algorithm has an average accuracy of 83% on the given dataset. </a:t>
                      </a:r>
                      <a:endParaRPr lang="en-US" dirty="0"/>
                    </a:p>
                  </a:txBody>
                  <a:tcPr/>
                </a:tc>
                <a:extLst>
                  <a:ext uri="{0D108BD9-81ED-4DB2-BD59-A6C34878D82A}">
                    <a16:rowId xmlns:a16="http://schemas.microsoft.com/office/drawing/2014/main" val="4051169211"/>
                  </a:ext>
                </a:extLst>
              </a:tr>
            </a:tbl>
          </a:graphicData>
        </a:graphic>
      </p:graphicFrame>
    </p:spTree>
    <p:extLst>
      <p:ext uri="{BB962C8B-B14F-4D97-AF65-F5344CB8AC3E}">
        <p14:creationId xmlns:p14="http://schemas.microsoft.com/office/powerpoint/2010/main" val="71083660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23528" y="896884"/>
            <a:ext cx="8229600" cy="958850"/>
          </a:xfrm>
        </p:spPr>
        <p:txBody>
          <a:bodyPr>
            <a:normAutofit fontScale="90000"/>
          </a:bodyPr>
          <a:lstStyle/>
          <a:p>
            <a:r>
              <a:rPr lang="en-US" sz="3200" b="1">
                <a:solidFill>
                  <a:srgbClr val="C00000"/>
                </a:solidFill>
                <a:latin typeface="Times New Roman" pitchFamily="18" charset="0"/>
                <a:cs typeface="Times New Roman" pitchFamily="18" charset="0"/>
              </a:rPr>
              <a:t>Literature Survey</a:t>
            </a:r>
            <a:br>
              <a:rPr lang="en-US" sz="3200" b="1">
                <a:solidFill>
                  <a:srgbClr val="C00000"/>
                </a:solidFill>
                <a:latin typeface="Times New Roman" pitchFamily="18" charset="0"/>
                <a:cs typeface="Times New Roman" pitchFamily="18" charset="0"/>
              </a:rPr>
            </a:br>
            <a:endParaRPr lang="en-IN" sz="3200" b="1">
              <a:solidFill>
                <a:srgbClr val="C0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8348062"/>
              </p:ext>
            </p:extLst>
          </p:nvPr>
        </p:nvGraphicFramePr>
        <p:xfrm>
          <a:off x="-86445" y="677902"/>
          <a:ext cx="9143998" cy="6461760"/>
        </p:xfrm>
        <a:graphic>
          <a:graphicData uri="http://schemas.openxmlformats.org/drawingml/2006/table">
            <a:tbl>
              <a:tblPr firstRow="1" bandRow="1">
                <a:tableStyleId>{5C22544A-7EE6-4342-B048-85BDC9FD1C3A}</a:tableStyleId>
              </a:tblPr>
              <a:tblGrid>
                <a:gridCol w="432226">
                  <a:extLst>
                    <a:ext uri="{9D8B030D-6E8A-4147-A177-3AD203B41FA5}">
                      <a16:colId xmlns:a16="http://schemas.microsoft.com/office/drawing/2014/main" val="3034652500"/>
                    </a:ext>
                  </a:extLst>
                </a:gridCol>
                <a:gridCol w="1921008">
                  <a:extLst>
                    <a:ext uri="{9D8B030D-6E8A-4147-A177-3AD203B41FA5}">
                      <a16:colId xmlns:a16="http://schemas.microsoft.com/office/drawing/2014/main" val="4135466174"/>
                    </a:ext>
                  </a:extLst>
                </a:gridCol>
                <a:gridCol w="2176284">
                  <a:extLst>
                    <a:ext uri="{9D8B030D-6E8A-4147-A177-3AD203B41FA5}">
                      <a16:colId xmlns:a16="http://schemas.microsoft.com/office/drawing/2014/main" val="834335533"/>
                    </a:ext>
                  </a:extLst>
                </a:gridCol>
                <a:gridCol w="2307240">
                  <a:extLst>
                    <a:ext uri="{9D8B030D-6E8A-4147-A177-3AD203B41FA5}">
                      <a16:colId xmlns:a16="http://schemas.microsoft.com/office/drawing/2014/main" val="3163518102"/>
                    </a:ext>
                  </a:extLst>
                </a:gridCol>
                <a:gridCol w="2307240">
                  <a:extLst>
                    <a:ext uri="{9D8B030D-6E8A-4147-A177-3AD203B41FA5}">
                      <a16:colId xmlns:a16="http://schemas.microsoft.com/office/drawing/2014/main" val="3380582532"/>
                    </a:ext>
                  </a:extLst>
                </a:gridCol>
              </a:tblGrid>
              <a:tr h="450454">
                <a:tc>
                  <a:txBody>
                    <a:bodyPr/>
                    <a:lstStyle/>
                    <a:p>
                      <a:pPr algn="just"/>
                      <a:r>
                        <a:rPr lang="en-US" sz="1400" err="1">
                          <a:latin typeface="Times New Roman" panose="02020603050405020304" pitchFamily="18" charset="0"/>
                          <a:cs typeface="Times New Roman" panose="02020603050405020304" pitchFamily="18" charset="0"/>
                        </a:rPr>
                        <a:t>Sr.No</a:t>
                      </a:r>
                      <a:endParaRPr lang="en-US" sz="140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a:cs typeface="Times New Roman"/>
                        </a:rPr>
                        <a:t>Title</a:t>
                      </a:r>
                    </a:p>
                    <a:p>
                      <a:pPr algn="just"/>
                      <a:endParaRPr lang="en-US" sz="1400">
                        <a:latin typeface="Times New Roman" panose="02020603050405020304" pitchFamily="18" charset="0"/>
                        <a:cs typeface="Times New Roman" panose="02020603050405020304" pitchFamily="18" charset="0"/>
                      </a:endParaRPr>
                    </a:p>
                  </a:txBody>
                  <a:tcPr/>
                </a:tc>
                <a:tc>
                  <a:txBody>
                    <a:bodyPr/>
                    <a:lstStyle/>
                    <a:p>
                      <a:pPr lvl="0" algn="just">
                        <a:buNone/>
                      </a:pPr>
                      <a:r>
                        <a:rPr lang="en-US" sz="1400" b="1" i="0" u="none" strike="noStrike" noProof="0"/>
                        <a:t>Date of Issue</a:t>
                      </a:r>
                      <a:endParaRPr lang="en-US" dirty="0"/>
                    </a:p>
                  </a:txBody>
                  <a:tcPr/>
                </a:tc>
                <a:tc>
                  <a:txBody>
                    <a:bodyPr/>
                    <a:lstStyle/>
                    <a:p>
                      <a:pPr algn="just"/>
                      <a:r>
                        <a:rPr lang="en-US" sz="1400" dirty="0">
                          <a:latin typeface="Times New Roman"/>
                          <a:cs typeface="Times New Roman"/>
                        </a:rPr>
                        <a:t>Methodology Used </a:t>
                      </a:r>
                      <a:endParaRPr lang="en-US" sz="140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a:cs typeface="Times New Roman"/>
                        </a:rPr>
                        <a:t>Results</a:t>
                      </a:r>
                    </a:p>
                    <a:p>
                      <a:pPr algn="just"/>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8038958"/>
                  </a:ext>
                </a:extLst>
              </a:tr>
              <a:tr h="2608885">
                <a:tc>
                  <a:txBody>
                    <a:bodyPr/>
                    <a:lstStyle/>
                    <a:p>
                      <a:pPr algn="just"/>
                      <a:r>
                        <a:rPr lang="en-US" sz="1400" dirty="0">
                          <a:latin typeface="Times New Roman"/>
                          <a:cs typeface="Times New Roman"/>
                        </a:rPr>
                        <a:t>3</a:t>
                      </a:r>
                    </a:p>
                  </a:txBody>
                  <a:tcPr/>
                </a:tc>
                <a:tc>
                  <a:txBody>
                    <a:bodyPr/>
                    <a:lstStyle/>
                    <a:p>
                      <a:pPr lvl="0" algn="just">
                        <a:lnSpc>
                          <a:spcPct val="100000"/>
                        </a:lnSpc>
                        <a:spcBef>
                          <a:spcPts val="0"/>
                        </a:spcBef>
                        <a:spcAft>
                          <a:spcPts val="0"/>
                        </a:spcAft>
                        <a:buNone/>
                      </a:pPr>
                      <a:r>
                        <a:rPr lang="en-US" sz="1400" b="0" i="0" u="none" strike="noStrike" kern="1200" baseline="0" noProof="0" dirty="0"/>
                        <a:t>Crop Recommendation System to Maximize Crop Yield using </a:t>
                      </a:r>
                      <a:r>
                        <a:rPr lang="en-US" sz="1400" b="0" i="0" u="none" strike="noStrike" kern="1200" baseline="0" noProof="0" dirty="0" err="1"/>
                        <a:t>MachineLearning</a:t>
                      </a:r>
                      <a:r>
                        <a:rPr lang="en-US" sz="1400" b="0" i="0" u="none" strike="noStrike" kern="1200" baseline="0" noProof="0" dirty="0"/>
                        <a:t> Technique</a:t>
                      </a:r>
                      <a:endParaRPr lang="en-US" dirty="0"/>
                    </a:p>
                    <a:p>
                      <a:pPr lvl="0" algn="just">
                        <a:buNone/>
                      </a:pPr>
                      <a:endParaRPr lang="en-US" sz="1400" b="0" i="0" u="none" strike="noStrike" kern="1200" baseline="0" noProof="0" dirty="0"/>
                    </a:p>
                    <a:p>
                      <a:pPr lvl="0" algn="just">
                        <a:buNone/>
                      </a:pPr>
                      <a:r>
                        <a:rPr lang="en-US" sz="1400" b="0" i="0" u="none" strike="noStrike" kern="1200" baseline="0" noProof="0" dirty="0" err="1">
                          <a:latin typeface="Calibri"/>
                        </a:rPr>
                        <a:t>D.Anantha</a:t>
                      </a:r>
                      <a:r>
                        <a:rPr lang="en-US" sz="1400" b="0" i="0" u="none" strike="noStrike" kern="1200" baseline="0" noProof="0" dirty="0">
                          <a:latin typeface="Calibri"/>
                        </a:rPr>
                        <a:t> Reddy, </a:t>
                      </a:r>
                      <a:r>
                        <a:rPr lang="en-US" sz="1400" b="0" i="0" u="none" strike="noStrike" kern="1200" baseline="0" noProof="0" dirty="0" err="1">
                          <a:latin typeface="Calibri"/>
                        </a:rPr>
                        <a:t>Bhagyashri</a:t>
                      </a:r>
                      <a:r>
                        <a:rPr lang="en-US" sz="1400" b="0" i="0" u="none" strike="noStrike" kern="1200" baseline="0" noProof="0" dirty="0">
                          <a:latin typeface="Calibri"/>
                        </a:rPr>
                        <a:t> </a:t>
                      </a:r>
                      <a:r>
                        <a:rPr lang="en-US" sz="1400" b="0" i="0" u="none" strike="noStrike" kern="1200" baseline="0" noProof="0" dirty="0" err="1">
                          <a:latin typeface="Calibri"/>
                        </a:rPr>
                        <a:t>Dadore</a:t>
                      </a:r>
                      <a:r>
                        <a:rPr lang="en-US" sz="1400" b="0" i="0" u="none" strike="noStrike" kern="1200" baseline="0" noProof="0" dirty="0">
                          <a:latin typeface="Calibri"/>
                        </a:rPr>
                        <a:t>, Aarti </a:t>
                      </a:r>
                      <a:r>
                        <a:rPr lang="en-US" sz="1400" b="0" i="0" u="none" strike="noStrike" kern="1200" baseline="0" noProof="0" dirty="0" err="1">
                          <a:latin typeface="Calibri"/>
                        </a:rPr>
                        <a:t>Watekar</a:t>
                      </a:r>
                      <a:endParaRPr lang="en-US" sz="1400" b="0" i="0" u="none" strike="noStrike" kern="1200" baseline="0" noProof="0" dirty="0">
                        <a:latin typeface="Calibri"/>
                      </a:endParaRPr>
                    </a:p>
                    <a:p>
                      <a:pPr lvl="0" algn="just">
                        <a:buNone/>
                      </a:pPr>
                      <a:endParaRPr lang="en-US" sz="1400" b="0" i="0" u="none" strike="noStrike" kern="1200" baseline="0" noProof="0" dirty="0">
                        <a:latin typeface="Calibri"/>
                      </a:endParaRPr>
                    </a:p>
                    <a:p>
                      <a:pPr lvl="0" algn="just">
                        <a:buNone/>
                      </a:pPr>
                      <a:r>
                        <a:rPr lang="en-US" sz="1400" b="0" i="0" u="none" strike="noStrike" kern="1200" baseline="0" noProof="0" dirty="0"/>
                        <a:t>International Journal of Scientific Research in Science and Technology</a:t>
                      </a:r>
                      <a:endParaRPr lang="en-US" dirty="0"/>
                    </a:p>
                    <a:p>
                      <a:pPr lvl="0" algn="just">
                        <a:buNone/>
                      </a:pPr>
                      <a:endParaRPr lang="en-US" sz="1400" b="0" i="0" u="none" strike="noStrike" kern="1200" baseline="0" noProof="0" dirty="0">
                        <a:latin typeface="Calibri"/>
                      </a:endParaRPr>
                    </a:p>
                    <a:p>
                      <a:pPr lvl="0" algn="just">
                        <a:buNone/>
                      </a:pPr>
                      <a:endParaRPr lang="en-US" sz="1400" b="0" i="0" u="none" strike="noStrike" kern="1200" baseline="0" noProof="0" dirty="0">
                        <a:latin typeface="Calibri"/>
                      </a:endParaRPr>
                    </a:p>
                  </a:txBody>
                  <a:tcPr/>
                </a:tc>
                <a:tc>
                  <a:txBody>
                    <a:bodyPr/>
                    <a:lstStyle/>
                    <a:p>
                      <a:pPr lvl="0" algn="just">
                        <a:lnSpc>
                          <a:spcPct val="100000"/>
                        </a:lnSpc>
                        <a:spcBef>
                          <a:spcPts val="0"/>
                        </a:spcBef>
                        <a:spcAft>
                          <a:spcPts val="0"/>
                        </a:spcAft>
                        <a:buNone/>
                      </a:pPr>
                      <a:r>
                        <a:rPr lang="en-US" sz="1400" b="0" i="0" u="none" strike="noStrike" noProof="0"/>
                        <a:t>2019</a:t>
                      </a:r>
                      <a:endParaRPr lang="en-US" sz="1400" b="0" i="0" u="none" strike="noStrike" noProof="0" dirty="0"/>
                    </a:p>
                  </a:txBody>
                  <a:tcPr/>
                </a:tc>
                <a:tc>
                  <a:txBody>
                    <a:bodyPr/>
                    <a:lstStyle/>
                    <a:p>
                      <a:pPr lvl="0" algn="just">
                        <a:buNone/>
                      </a:pPr>
                      <a:r>
                        <a:rPr lang="en-US" sz="1400" b="1" i="0" u="none" strike="noStrike" kern="1200" baseline="0" noProof="0">
                          <a:effectLst/>
                        </a:rPr>
                        <a:t>Model</a:t>
                      </a:r>
                      <a:r>
                        <a:rPr lang="en-US" sz="1400" b="0" i="0" u="none" strike="noStrike" kern="1200" baseline="0" noProof="0">
                          <a:effectLst/>
                        </a:rPr>
                        <a:t>:SupportVector machine(SVM),</a:t>
                      </a:r>
                    </a:p>
                    <a:p>
                      <a:pPr lvl="0" algn="just">
                        <a:lnSpc>
                          <a:spcPct val="100000"/>
                        </a:lnSpc>
                        <a:spcBef>
                          <a:spcPts val="0"/>
                        </a:spcBef>
                        <a:spcAft>
                          <a:spcPts val="0"/>
                        </a:spcAft>
                        <a:buNone/>
                      </a:pPr>
                      <a:r>
                        <a:rPr lang="en-US" sz="1400" b="0" i="0" u="none" strike="noStrike" kern="1200" baseline="0" noProof="0">
                          <a:effectLst/>
                          <a:latin typeface="Calibri"/>
                        </a:rPr>
                        <a:t>RandomForest, </a:t>
                      </a:r>
                      <a:r>
                        <a:rPr lang="en-US" sz="1400" b="0" i="0" u="none" strike="noStrike" kern="1200" baseline="0" noProof="0">
                          <a:effectLst/>
                        </a:rPr>
                        <a:t>Multi-layer Perceptron (Artificial Neural</a:t>
                      </a:r>
                      <a:endParaRPr lang="en-US"/>
                    </a:p>
                    <a:p>
                      <a:pPr lvl="0" algn="just">
                        <a:buNone/>
                      </a:pPr>
                      <a:r>
                        <a:rPr lang="en-US" sz="1400" b="0" i="0" u="none" strike="noStrike" kern="1200" baseline="0" noProof="0">
                          <a:effectLst/>
                        </a:rPr>
                        <a:t>Network)</a:t>
                      </a:r>
                    </a:p>
                    <a:p>
                      <a:pPr lvl="0" algn="just">
                        <a:buNone/>
                      </a:pPr>
                      <a:endParaRPr lang="en-US" sz="1400" b="0" i="0" u="none" strike="noStrike" kern="1200" baseline="0" noProof="0">
                        <a:effectLst/>
                      </a:endParaRPr>
                    </a:p>
                    <a:p>
                      <a:pPr lvl="0" algn="just">
                        <a:buNone/>
                      </a:pPr>
                      <a:r>
                        <a:rPr lang="en-US" sz="1400" b="1" i="0" u="none" strike="noStrike" kern="1200" baseline="0" noProof="0">
                          <a:effectLst/>
                          <a:latin typeface="Calibri"/>
                        </a:rPr>
                        <a:t>Accuracy: </a:t>
                      </a:r>
                      <a:r>
                        <a:rPr lang="en-US" sz="1400" b="0" i="0" u="none" strike="noStrike" kern="1200" baseline="0" noProof="0">
                          <a:effectLst/>
                          <a:latin typeface="Calibri"/>
                        </a:rPr>
                        <a:t>87%</a:t>
                      </a:r>
                      <a:endParaRPr lang="en-US"/>
                    </a:p>
                    <a:p>
                      <a:pPr lvl="0" algn="just">
                        <a:buNone/>
                      </a:pPr>
                      <a:endParaRPr lang="en-US" sz="1400" b="0" i="0" u="none" strike="noStrike" kern="1200" baseline="0" noProof="0">
                        <a:effectLst/>
                      </a:endParaRPr>
                    </a:p>
                    <a:p>
                      <a:pPr lvl="0" algn="just">
                        <a:buNone/>
                      </a:pPr>
                      <a:endParaRPr lang="en-US" sz="1400" b="0" i="0" u="none" strike="noStrike" kern="1200" baseline="0" noProof="0">
                        <a:effectLst/>
                      </a:endParaRPr>
                    </a:p>
                  </a:txBody>
                  <a:tcPr/>
                </a:tc>
                <a:tc>
                  <a:txBody>
                    <a:bodyPr/>
                    <a:lstStyle/>
                    <a:p>
                      <a:pPr lvl="0" algn="just">
                        <a:lnSpc>
                          <a:spcPct val="100000"/>
                        </a:lnSpc>
                        <a:spcBef>
                          <a:spcPts val="0"/>
                        </a:spcBef>
                        <a:spcAft>
                          <a:spcPts val="0"/>
                        </a:spcAft>
                        <a:buNone/>
                      </a:pPr>
                      <a:r>
                        <a:rPr lang="en-US" sz="1400" b="0" i="0" u="none" strike="noStrike" kern="1200" baseline="0" noProof="0" dirty="0"/>
                        <a:t>Our work would help farmers to increase productivity in</a:t>
                      </a:r>
                      <a:endParaRPr lang="en-US" dirty="0"/>
                    </a:p>
                    <a:p>
                      <a:pPr lvl="0" algn="just">
                        <a:lnSpc>
                          <a:spcPct val="100000"/>
                        </a:lnSpc>
                        <a:spcBef>
                          <a:spcPts val="0"/>
                        </a:spcBef>
                        <a:spcAft>
                          <a:spcPts val="0"/>
                        </a:spcAft>
                        <a:buNone/>
                      </a:pPr>
                      <a:r>
                        <a:rPr lang="en-US" sz="1400" b="0" i="0" u="none" strike="noStrike" kern="1200" baseline="0" noProof="0" dirty="0"/>
                        <a:t>agriculture, prevent soil degradation in cultivated </a:t>
                      </a:r>
                      <a:r>
                        <a:rPr lang="en-US" sz="1400" b="0" i="0" u="none" strike="noStrike" kern="1200" baseline="0" noProof="0" dirty="0" err="1"/>
                        <a:t>land,and</a:t>
                      </a:r>
                      <a:r>
                        <a:rPr lang="en-US" sz="1400" b="0" i="0" u="none" strike="noStrike" kern="1200" baseline="0" noProof="0" dirty="0"/>
                        <a:t> reduce chemical use in crop production and efficient use of water resources</a:t>
                      </a:r>
                      <a:endParaRPr lang="en-US" dirty="0"/>
                    </a:p>
                  </a:txBody>
                  <a:tcPr/>
                </a:tc>
                <a:extLst>
                  <a:ext uri="{0D108BD9-81ED-4DB2-BD59-A6C34878D82A}">
                    <a16:rowId xmlns:a16="http://schemas.microsoft.com/office/drawing/2014/main" val="144587610"/>
                  </a:ext>
                </a:extLst>
              </a:tr>
              <a:tr h="2092734">
                <a:tc>
                  <a:txBody>
                    <a:bodyPr/>
                    <a:lstStyle/>
                    <a:p>
                      <a:pPr algn="just"/>
                      <a:r>
                        <a:rPr lang="en-US" sz="1400" dirty="0">
                          <a:latin typeface="Times New Roman"/>
                          <a:cs typeface="Times New Roman"/>
                        </a:rPr>
                        <a:t>4</a:t>
                      </a:r>
                    </a:p>
                  </a:txBody>
                  <a:tcPr/>
                </a:tc>
                <a:tc>
                  <a:txBody>
                    <a:bodyPr/>
                    <a:lstStyle/>
                    <a:p>
                      <a:pPr lvl="0" algn="just">
                        <a:lnSpc>
                          <a:spcPct val="100000"/>
                        </a:lnSpc>
                        <a:spcBef>
                          <a:spcPts val="0"/>
                        </a:spcBef>
                        <a:spcAft>
                          <a:spcPts val="0"/>
                        </a:spcAft>
                        <a:buNone/>
                      </a:pPr>
                      <a:r>
                        <a:rPr lang="en-US" sz="1400" b="0" i="0" u="none" strike="noStrike" kern="1200" baseline="0" noProof="0"/>
                        <a:t>Agricultural recommendation system for crop</a:t>
                      </a:r>
                      <a:endParaRPr lang="en-US"/>
                    </a:p>
                    <a:p>
                      <a:pPr lvl="0" algn="just">
                        <a:buNone/>
                      </a:pPr>
                      <a:r>
                        <a:rPr lang="en-US" sz="1400" b="0" i="0" u="none" strike="noStrike" kern="1200" baseline="0" noProof="0"/>
                        <a:t>Protection</a:t>
                      </a:r>
                      <a:endParaRPr lang="en-US"/>
                    </a:p>
                    <a:p>
                      <a:pPr lvl="0" algn="just">
                        <a:buNone/>
                      </a:pPr>
                      <a:endParaRPr kumimoji="0" lang="en-US" sz="1400" b="0" i="0" u="none" strike="noStrike" kern="1200" baseline="0" noProof="0"/>
                    </a:p>
                    <a:p>
                      <a:pPr lvl="0" algn="just">
                        <a:buNone/>
                      </a:pPr>
                      <a:r>
                        <a:rPr lang="en-US" sz="1400" b="0" i="0" u="none" strike="noStrike" kern="1200" baseline="0" noProof="0">
                          <a:latin typeface="Calibri"/>
                        </a:rPr>
                        <a:t>Javier Lacasta, </a:t>
                      </a:r>
                      <a:endParaRPr lang="en-US"/>
                    </a:p>
                    <a:p>
                      <a:pPr lvl="0" algn="just">
                        <a:buNone/>
                      </a:pPr>
                      <a:r>
                        <a:rPr lang="en-US" sz="1400" b="0" i="0" u="none" strike="noStrike" kern="1200" baseline="0" noProof="0">
                          <a:latin typeface="Calibri"/>
                        </a:rPr>
                        <a:t>F. Javier Lopez-Pellicer</a:t>
                      </a:r>
                    </a:p>
                    <a:p>
                      <a:pPr lvl="0" algn="just">
                        <a:buNone/>
                      </a:pPr>
                      <a:endParaRPr lang="en-US" sz="1400" b="0" i="0" u="none" strike="noStrike" kern="1200" baseline="0" noProof="0">
                        <a:latin typeface="Calibri"/>
                      </a:endParaRPr>
                    </a:p>
                    <a:p>
                      <a:pPr lvl="0" algn="just">
                        <a:buNone/>
                      </a:pPr>
                      <a:r>
                        <a:rPr lang="en-US" sz="1400" b="0" i="0" u="none" strike="noStrike" kern="1200" baseline="0" noProof="0"/>
                        <a:t>Aragon Institute of Engineering Research (I3A), Universidad de Zaragoza, Spain</a:t>
                      </a:r>
                      <a:endParaRPr lang="en-US" dirty="0"/>
                    </a:p>
                  </a:txBody>
                  <a:tcPr/>
                </a:tc>
                <a:tc>
                  <a:txBody>
                    <a:bodyPr/>
                    <a:lstStyle/>
                    <a:p>
                      <a:pPr lvl="0" algn="just">
                        <a:buNone/>
                      </a:pPr>
                      <a:r>
                        <a:rPr lang="en-US" sz="1400" b="0" i="0" u="none" strike="noStrike" noProof="0"/>
                        <a:t>2020</a:t>
                      </a:r>
                      <a:endParaRPr lang="en-US" sz="1400" b="0" i="0" u="none" strike="noStrike" noProof="0" dirty="0"/>
                    </a:p>
                  </a:txBody>
                  <a:tcPr/>
                </a:tc>
                <a:tc>
                  <a:txBody>
                    <a:bodyPr/>
                    <a:lstStyle/>
                    <a:p>
                      <a:pPr lvl="0" algn="just">
                        <a:buNone/>
                      </a:pPr>
                      <a:r>
                        <a:rPr lang="en-US" sz="1400" b="1" i="0" u="none" strike="noStrike" noProof="0">
                          <a:latin typeface="Calibri"/>
                        </a:rPr>
                        <a:t>Model</a:t>
                      </a:r>
                      <a:r>
                        <a:rPr lang="en-US" sz="1400" b="0" i="0" u="none" strike="noStrike" noProof="0">
                          <a:latin typeface="Calibri"/>
                        </a:rPr>
                        <a:t> :Decision Tree,</a:t>
                      </a:r>
                      <a:endParaRPr lang="en-US"/>
                    </a:p>
                    <a:p>
                      <a:pPr lvl="0" algn="just">
                        <a:buNone/>
                      </a:pPr>
                      <a:r>
                        <a:rPr lang="en-US" sz="1400" b="0" i="0" u="none" strike="noStrike" noProof="0"/>
                        <a:t>SVM Algorithm</a:t>
                      </a:r>
                    </a:p>
                    <a:p>
                      <a:pPr lvl="0" algn="just">
                        <a:buNone/>
                      </a:pPr>
                      <a:endParaRPr lang="en-US" sz="1400" b="0" i="0" u="none" strike="noStrike" noProof="0"/>
                    </a:p>
                    <a:p>
                      <a:pPr lvl="0" algn="just">
                        <a:buNone/>
                      </a:pPr>
                      <a:r>
                        <a:rPr lang="en-US" sz="1400" b="1" i="0" u="none" strike="noStrike" noProof="0">
                          <a:latin typeface="Calibri"/>
                        </a:rPr>
                        <a:t>Accuracy : 85%</a:t>
                      </a:r>
                      <a:endParaRPr lang="en-US"/>
                    </a:p>
                    <a:p>
                      <a:pPr lvl="0" algn="just">
                        <a:buNone/>
                      </a:pPr>
                      <a:endParaRPr lang="en-US" sz="1400" b="0" i="0" u="none" strike="noStrike" noProof="0"/>
                    </a:p>
                    <a:p>
                      <a:pPr lvl="0" algn="just">
                        <a:buNone/>
                      </a:pPr>
                      <a:endParaRPr lang="en-US" sz="1400" b="0" i="0" u="none" strike="noStrike" noProof="0" dirty="0"/>
                    </a:p>
                  </a:txBody>
                  <a:tcPr/>
                </a:tc>
                <a:tc>
                  <a:txBody>
                    <a:bodyPr/>
                    <a:lstStyle/>
                    <a:p>
                      <a:pPr lvl="0" algn="just">
                        <a:buNone/>
                      </a:pPr>
                      <a:r>
                        <a:rPr lang="en-US" sz="1400" b="0" i="0" u="none" strike="noStrike" kern="1200" baseline="0" noProof="0" dirty="0"/>
                        <a:t>Our work would help farmers in sowing the right seed based on soil requirements to increase productivity of the nation. Our future work is aimed at an improved data set with large number of attributes and also implements yield prediction</a:t>
                      </a:r>
                      <a:endParaRPr lang="en-US" dirty="0"/>
                    </a:p>
                  </a:txBody>
                  <a:tcPr/>
                </a:tc>
                <a:extLst>
                  <a:ext uri="{0D108BD9-81ED-4DB2-BD59-A6C34878D82A}">
                    <a16:rowId xmlns:a16="http://schemas.microsoft.com/office/drawing/2014/main" val="3147228893"/>
                  </a:ext>
                </a:extLst>
              </a:tr>
            </a:tbl>
          </a:graphicData>
        </a:graphic>
      </p:graphicFrame>
    </p:spTree>
    <p:extLst>
      <p:ext uri="{BB962C8B-B14F-4D97-AF65-F5344CB8AC3E}">
        <p14:creationId xmlns:p14="http://schemas.microsoft.com/office/powerpoint/2010/main" val="33421708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07504" y="692696"/>
            <a:ext cx="8229600" cy="958850"/>
          </a:xfrm>
        </p:spPr>
        <p:txBody>
          <a:bodyPr>
            <a:normAutofit fontScale="90000"/>
          </a:bodyPr>
          <a:lstStyle/>
          <a:p>
            <a:r>
              <a:rPr lang="en-US" sz="3200" b="1">
                <a:solidFill>
                  <a:srgbClr val="C00000"/>
                </a:solidFill>
                <a:latin typeface="Times New Roman" pitchFamily="18" charset="0"/>
                <a:cs typeface="Times New Roman" pitchFamily="18" charset="0"/>
              </a:rPr>
              <a:t>Literature Survey</a:t>
            </a:r>
            <a:br>
              <a:rPr lang="en-US" sz="3200" b="1">
                <a:solidFill>
                  <a:srgbClr val="C00000"/>
                </a:solidFill>
                <a:latin typeface="Times New Roman" pitchFamily="18" charset="0"/>
                <a:cs typeface="Times New Roman" pitchFamily="18" charset="0"/>
              </a:rPr>
            </a:br>
            <a:endParaRPr lang="en-IN" sz="3200" b="1">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20069504"/>
              </p:ext>
            </p:extLst>
          </p:nvPr>
        </p:nvGraphicFramePr>
        <p:xfrm>
          <a:off x="35496" y="1196752"/>
          <a:ext cx="9036493" cy="6299411"/>
        </p:xfrm>
        <a:graphic>
          <a:graphicData uri="http://schemas.openxmlformats.org/drawingml/2006/table">
            <a:tbl>
              <a:tblPr firstRow="1" bandRow="1">
                <a:tableStyleId>{5C22544A-7EE6-4342-B048-85BDC9FD1C3A}</a:tableStyleId>
              </a:tblPr>
              <a:tblGrid>
                <a:gridCol w="562614">
                  <a:extLst>
                    <a:ext uri="{9D8B030D-6E8A-4147-A177-3AD203B41FA5}">
                      <a16:colId xmlns:a16="http://schemas.microsoft.com/office/drawing/2014/main" val="298361332"/>
                    </a:ext>
                  </a:extLst>
                </a:gridCol>
                <a:gridCol w="2186074">
                  <a:extLst>
                    <a:ext uri="{9D8B030D-6E8A-4147-A177-3AD203B41FA5}">
                      <a16:colId xmlns:a16="http://schemas.microsoft.com/office/drawing/2014/main" val="3777616889"/>
                    </a:ext>
                  </a:extLst>
                </a:gridCol>
                <a:gridCol w="1575911">
                  <a:extLst>
                    <a:ext uri="{9D8B030D-6E8A-4147-A177-3AD203B41FA5}">
                      <a16:colId xmlns:a16="http://schemas.microsoft.com/office/drawing/2014/main" val="3945766150"/>
                    </a:ext>
                  </a:extLst>
                </a:gridCol>
                <a:gridCol w="2005052">
                  <a:extLst>
                    <a:ext uri="{9D8B030D-6E8A-4147-A177-3AD203B41FA5}">
                      <a16:colId xmlns:a16="http://schemas.microsoft.com/office/drawing/2014/main" val="3500841145"/>
                    </a:ext>
                  </a:extLst>
                </a:gridCol>
                <a:gridCol w="2706842">
                  <a:extLst>
                    <a:ext uri="{9D8B030D-6E8A-4147-A177-3AD203B41FA5}">
                      <a16:colId xmlns:a16="http://schemas.microsoft.com/office/drawing/2014/main" val="1157075775"/>
                    </a:ext>
                  </a:extLst>
                </a:gridCol>
              </a:tblGrid>
              <a:tr h="569171">
                <a:tc>
                  <a:txBody>
                    <a:bodyPr/>
                    <a:lstStyle/>
                    <a:p>
                      <a:pPr algn="just"/>
                      <a:r>
                        <a:rPr lang="en-US" sz="1400" dirty="0">
                          <a:latin typeface="Times New Roman"/>
                          <a:cs typeface="Times New Roman"/>
                        </a:rPr>
                        <a:t>No</a:t>
                      </a:r>
                    </a:p>
                  </a:txBody>
                  <a:tcPr/>
                </a:tc>
                <a:tc>
                  <a:txBody>
                    <a:bodyPr/>
                    <a:lstStyle/>
                    <a:p>
                      <a:pPr algn="just"/>
                      <a:r>
                        <a:rPr lang="en-US" sz="1400" dirty="0">
                          <a:latin typeface="Times New Roman"/>
                          <a:cs typeface="Times New Roman"/>
                        </a:rPr>
                        <a:t>Title</a:t>
                      </a:r>
                    </a:p>
                  </a:txBody>
                  <a:tcPr/>
                </a:tc>
                <a:tc>
                  <a:txBody>
                    <a:bodyPr/>
                    <a:lstStyle/>
                    <a:p>
                      <a:pPr algn="just"/>
                      <a:r>
                        <a:rPr lang="en-US" sz="1400">
                          <a:latin typeface="Times New Roman"/>
                          <a:cs typeface="Times New Roman"/>
                        </a:rPr>
                        <a:t>Date of Issue</a:t>
                      </a:r>
                      <a:endParaRPr lang="en-US" sz="1400" dirty="0">
                        <a:latin typeface="Times New Roman"/>
                        <a:cs typeface="Times New Roman"/>
                      </a:endParaRPr>
                    </a:p>
                  </a:txBody>
                  <a:tcPr/>
                </a:tc>
                <a:tc>
                  <a:txBody>
                    <a:bodyPr/>
                    <a:lstStyle/>
                    <a:p>
                      <a:pPr algn="just"/>
                      <a:r>
                        <a:rPr lang="en-US" sz="1400">
                          <a:latin typeface="Times New Roman"/>
                          <a:cs typeface="Times New Roman"/>
                        </a:rPr>
                        <a:t>Methodology </a:t>
                      </a:r>
                      <a:endParaRPr lang="en-US" sz="140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a:cs typeface="Times New Roman"/>
                        </a:rPr>
                        <a:t>Result</a:t>
                      </a:r>
                    </a:p>
                    <a:p>
                      <a:pPr algn="just"/>
                      <a:endParaRPr lang="en-US"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4025010"/>
                  </a:ext>
                </a:extLst>
              </a:tr>
              <a:tr h="1728907">
                <a:tc>
                  <a:txBody>
                    <a:bodyPr/>
                    <a:lstStyle/>
                    <a:p>
                      <a:pPr algn="just"/>
                      <a:r>
                        <a:rPr lang="en-US" sz="1400" dirty="0">
                          <a:latin typeface="Times New Roman"/>
                          <a:cs typeface="Times New Roman"/>
                        </a:rPr>
                        <a:t>5</a:t>
                      </a:r>
                    </a:p>
                  </a:txBody>
                  <a:tcPr/>
                </a:tc>
                <a:tc>
                  <a:txBody>
                    <a:bodyPr/>
                    <a:lstStyle/>
                    <a:p>
                      <a:pPr lvl="0" algn="l">
                        <a:lnSpc>
                          <a:spcPct val="100000"/>
                        </a:lnSpc>
                        <a:spcBef>
                          <a:spcPts val="0"/>
                        </a:spcBef>
                        <a:spcAft>
                          <a:spcPts val="0"/>
                        </a:spcAft>
                        <a:buNone/>
                      </a:pPr>
                      <a:r>
                        <a:rPr lang="en-US" sz="1400" b="0" i="0" u="none" strike="noStrike" kern="1200" baseline="0" noProof="0"/>
                        <a:t>Recommendation System for Crop</a:t>
                      </a:r>
                      <a:endParaRPr lang="en-US"/>
                    </a:p>
                    <a:p>
                      <a:pPr lvl="0" algn="l">
                        <a:lnSpc>
                          <a:spcPct val="100000"/>
                        </a:lnSpc>
                        <a:spcBef>
                          <a:spcPts val="0"/>
                        </a:spcBef>
                        <a:spcAft>
                          <a:spcPts val="0"/>
                        </a:spcAft>
                        <a:buNone/>
                      </a:pPr>
                      <a:r>
                        <a:rPr lang="en-US" sz="1400" b="0" i="0" u="none" strike="noStrike" kern="1200" baseline="0" noProof="0"/>
                        <a:t>Identification and Pest Control Technique in</a:t>
                      </a:r>
                      <a:endParaRPr lang="en-US"/>
                    </a:p>
                    <a:p>
                      <a:pPr lvl="0">
                        <a:buNone/>
                      </a:pPr>
                      <a:r>
                        <a:rPr lang="en-US" sz="1400" b="0" i="0" u="none" strike="noStrike" kern="1200" baseline="0" noProof="0"/>
                        <a:t>Agriculture</a:t>
                      </a:r>
                      <a:endParaRPr lang="en-US"/>
                    </a:p>
                    <a:p>
                      <a:pPr lvl="0">
                        <a:buNone/>
                      </a:pPr>
                      <a:endParaRPr lang="en-US" sz="1400" b="0" i="0" u="none" strike="noStrike" kern="1200" baseline="0" noProof="0"/>
                    </a:p>
                    <a:p>
                      <a:pPr lvl="0">
                        <a:buNone/>
                      </a:pPr>
                      <a:r>
                        <a:rPr lang="en-US" sz="1400" b="0" i="0" u="none" strike="noStrike" kern="1200" baseline="0" noProof="0">
                          <a:latin typeface="Calibri"/>
                        </a:rPr>
                        <a:t>Avinash Kumar, Sobhangi Sarkar and Chittaranjan Pradhan</a:t>
                      </a:r>
                      <a:endParaRPr lang="en-US"/>
                    </a:p>
                    <a:p>
                      <a:pPr lvl="0">
                        <a:buNone/>
                      </a:pPr>
                      <a:endParaRPr lang="en-US" sz="1400" b="0" i="0" u="none" strike="noStrike" kern="1200" baseline="0" noProof="0">
                        <a:latin typeface="Calibri"/>
                      </a:endParaRPr>
                    </a:p>
                    <a:p>
                      <a:pPr lvl="0" algn="l">
                        <a:lnSpc>
                          <a:spcPct val="100000"/>
                        </a:lnSpc>
                        <a:spcBef>
                          <a:spcPts val="0"/>
                        </a:spcBef>
                        <a:spcAft>
                          <a:spcPts val="0"/>
                        </a:spcAft>
                        <a:buNone/>
                      </a:pPr>
                      <a:r>
                        <a:rPr lang="en-US" sz="1400" b="0" i="0" u="none" strike="noStrike" kern="1200" baseline="0" noProof="0"/>
                        <a:t> IEEE International Conference on Computation</a:t>
                      </a:r>
                      <a:r>
                        <a:rPr lang="en-US" sz="1400" b="0" i="0" u="none" strike="noStrike" kern="1200" baseline="0" noProof="0">
                          <a:latin typeface="Calibri"/>
                        </a:rPr>
                        <a:t>of Power</a:t>
                      </a:r>
                    </a:p>
                  </a:txBody>
                  <a:tcPr/>
                </a:tc>
                <a:tc>
                  <a:txBody>
                    <a:bodyPr/>
                    <a:lstStyle/>
                    <a:p>
                      <a:pPr marL="0" marR="0" lvl="0" indent="0" algn="l">
                        <a:lnSpc>
                          <a:spcPct val="100000"/>
                        </a:lnSpc>
                        <a:spcBef>
                          <a:spcPts val="0"/>
                        </a:spcBef>
                        <a:spcAft>
                          <a:spcPts val="0"/>
                        </a:spcAft>
                        <a:buNone/>
                      </a:pPr>
                      <a:r>
                        <a:rPr lang="en-US" sz="1400" b="0" i="0" u="none" strike="noStrike" kern="1200" baseline="0" noProof="0"/>
                        <a:t>2019</a:t>
                      </a:r>
                    </a:p>
                    <a:p>
                      <a:endParaRPr lang="en-US" sz="1400">
                        <a:latin typeface="Times New Roman" panose="02020603050405020304" pitchFamily="18" charset="0"/>
                        <a:cs typeface="Times New Roman" panose="02020603050405020304" pitchFamily="18" charset="0"/>
                      </a:endParaRPr>
                    </a:p>
                  </a:txBody>
                  <a:tcPr/>
                </a:tc>
                <a:tc>
                  <a:txBody>
                    <a:bodyPr/>
                    <a:lstStyle/>
                    <a:p>
                      <a:pPr lvl="0">
                        <a:buNone/>
                      </a:pPr>
                      <a:r>
                        <a:rPr lang="en-US" sz="1400" b="1" i="0" u="none" strike="noStrike" baseline="0" noProof="0"/>
                        <a:t>Model</a:t>
                      </a:r>
                      <a:r>
                        <a:rPr lang="en-US" sz="1400" b="0" i="0" u="none" strike="noStrike" baseline="0" noProof="0"/>
                        <a:t>:Logistic Regression,</a:t>
                      </a:r>
                    </a:p>
                    <a:p>
                      <a:pPr lvl="0">
                        <a:buNone/>
                      </a:pPr>
                      <a:r>
                        <a:rPr lang="en-US" sz="1400" b="0" i="0" u="none" strike="noStrike" baseline="0" noProof="0">
                          <a:latin typeface="Calibri"/>
                        </a:rPr>
                        <a:t>Decision Tree,</a:t>
                      </a:r>
                    </a:p>
                    <a:p>
                      <a:pPr lvl="0">
                        <a:buNone/>
                      </a:pPr>
                      <a:r>
                        <a:rPr lang="en-US" sz="1400" b="0" i="0" u="none" strike="noStrike" baseline="0" noProof="0"/>
                        <a:t>SVM Algorithm</a:t>
                      </a:r>
                    </a:p>
                    <a:p>
                      <a:pPr lvl="0">
                        <a:buNone/>
                      </a:pPr>
                      <a:endParaRPr lang="en-US" sz="1400" b="0" i="0" u="none" strike="noStrike" baseline="0" noProof="0"/>
                    </a:p>
                    <a:p>
                      <a:pPr lvl="0">
                        <a:buNone/>
                      </a:pPr>
                      <a:r>
                        <a:rPr lang="en-US" sz="1400" b="1" i="0" u="none" strike="noStrike" baseline="0" noProof="0">
                          <a:latin typeface="Calibri"/>
                        </a:rPr>
                        <a:t>Accuracy: </a:t>
                      </a:r>
                      <a:r>
                        <a:rPr lang="en-US" sz="1400" b="0" i="0" u="none" strike="noStrike" baseline="0" noProof="0">
                          <a:latin typeface="Calibri"/>
                        </a:rPr>
                        <a:t>89.66%</a:t>
                      </a:r>
                      <a:endParaRPr lang="en-US"/>
                    </a:p>
                    <a:p>
                      <a:pPr lvl="0">
                        <a:buNone/>
                      </a:pPr>
                      <a:endParaRPr lang="en-US" sz="1400" b="0" i="0" u="none" strike="noStrike" baseline="0" noProof="0"/>
                    </a:p>
                    <a:p>
                      <a:pPr lvl="0">
                        <a:buNone/>
                      </a:pPr>
                      <a:endParaRPr lang="en-US" sz="1400" b="0" i="0" u="none" strike="noStrike" baseline="0" noProof="0"/>
                    </a:p>
                  </a:txBody>
                  <a:tcPr/>
                </a:tc>
                <a:tc>
                  <a:txBody>
                    <a:bodyPr/>
                    <a:lstStyle/>
                    <a:p>
                      <a:pPr lvl="0" algn="l">
                        <a:lnSpc>
                          <a:spcPct val="100000"/>
                        </a:lnSpc>
                        <a:spcBef>
                          <a:spcPts val="0"/>
                        </a:spcBef>
                        <a:spcAft>
                          <a:spcPts val="0"/>
                        </a:spcAft>
                        <a:buNone/>
                      </a:pPr>
                      <a:r>
                        <a:rPr lang="en-US" sz="1400" b="0" i="0" u="none" strike="noStrike" kern="1200" baseline="0" noProof="0" dirty="0"/>
                        <a:t>Our model is designed by using Spyder IDE (ANACONDA</a:t>
                      </a:r>
                      <a:endParaRPr lang="en-US" dirty="0"/>
                    </a:p>
                    <a:p>
                      <a:pPr lvl="0">
                        <a:buNone/>
                      </a:pPr>
                      <a:r>
                        <a:rPr lang="en-US" sz="1400" b="0" i="0" u="none" strike="noStrike" kern="1200" baseline="0" noProof="0" dirty="0"/>
                        <a:t>3) and the accuracy of our accounts to 89.66%.</a:t>
                      </a:r>
                      <a:endParaRPr lang="en-US" dirty="0"/>
                    </a:p>
                  </a:txBody>
                  <a:tcPr/>
                </a:tc>
                <a:extLst>
                  <a:ext uri="{0D108BD9-81ED-4DB2-BD59-A6C34878D82A}">
                    <a16:rowId xmlns:a16="http://schemas.microsoft.com/office/drawing/2014/main" val="2913840081"/>
                  </a:ext>
                </a:extLst>
              </a:tr>
              <a:tr h="1824957">
                <a:tc>
                  <a:txBody>
                    <a:bodyPr/>
                    <a:lstStyle/>
                    <a:p>
                      <a:pPr algn="just"/>
                      <a:r>
                        <a:rPr lang="en-US" sz="1400" dirty="0">
                          <a:latin typeface="Times New Roman"/>
                          <a:cs typeface="Times New Roman"/>
                        </a:rPr>
                        <a:t>6</a:t>
                      </a:r>
                    </a:p>
                  </a:txBody>
                  <a:tcPr/>
                </a:tc>
                <a:tc>
                  <a:txBody>
                    <a:bodyPr/>
                    <a:lstStyle/>
                    <a:p>
                      <a:pPr lvl="0" algn="l">
                        <a:lnSpc>
                          <a:spcPct val="100000"/>
                        </a:lnSpc>
                        <a:spcBef>
                          <a:spcPts val="0"/>
                        </a:spcBef>
                        <a:spcAft>
                          <a:spcPts val="0"/>
                        </a:spcAft>
                        <a:buNone/>
                      </a:pPr>
                      <a:r>
                        <a:rPr lang="en-US" sz="1400" b="0" i="0" u="none" strike="noStrike" kern="1200" baseline="0" noProof="0"/>
                        <a:t>Web Based Recommendation System</a:t>
                      </a:r>
                      <a:endParaRPr lang="en-US"/>
                    </a:p>
                    <a:p>
                      <a:pPr lvl="0">
                        <a:buNone/>
                      </a:pPr>
                      <a:r>
                        <a:rPr lang="en-US" sz="1400" b="0" i="0" u="none" strike="noStrike" kern="1200" baseline="0" noProof="0"/>
                        <a:t>for Farmers</a:t>
                      </a:r>
                    </a:p>
                    <a:p>
                      <a:pPr lvl="0">
                        <a:buNone/>
                      </a:pPr>
                      <a:endParaRPr lang="en-US" sz="1400" b="0" i="0" u="none" strike="noStrike" kern="1200" baseline="0" noProof="0"/>
                    </a:p>
                    <a:p>
                      <a:pPr marL="0" marR="0" lvl="0" indent="0" algn="l">
                        <a:lnSpc>
                          <a:spcPct val="100000"/>
                        </a:lnSpc>
                        <a:spcBef>
                          <a:spcPts val="0"/>
                        </a:spcBef>
                        <a:spcAft>
                          <a:spcPts val="0"/>
                        </a:spcAft>
                        <a:buNone/>
                      </a:pPr>
                      <a:r>
                        <a:rPr lang="en-US" sz="1400" b="0" i="0" u="none" strike="noStrike" kern="1200" baseline="0" noProof="0">
                          <a:latin typeface="Calibri"/>
                        </a:rPr>
                        <a:t>Jerrin Andrei,</a:t>
                      </a:r>
                    </a:p>
                    <a:p>
                      <a:pPr marL="0" marR="0" lvl="0" indent="0" algn="l">
                        <a:lnSpc>
                          <a:spcPct val="100000"/>
                        </a:lnSpc>
                        <a:spcBef>
                          <a:spcPts val="0"/>
                        </a:spcBef>
                        <a:spcAft>
                          <a:spcPts val="0"/>
                        </a:spcAft>
                        <a:buNone/>
                      </a:pPr>
                      <a:r>
                        <a:rPr lang="en-US" sz="1400" b="0" i="0" u="none" strike="noStrike" kern="1200" baseline="0" noProof="0">
                          <a:latin typeface="Calibri"/>
                        </a:rPr>
                        <a:t>Amey Oke</a:t>
                      </a:r>
                    </a:p>
                    <a:p>
                      <a:pPr lvl="0">
                        <a:buNone/>
                      </a:pPr>
                      <a:endParaRPr lang="en-US" sz="1400" b="0" i="0" u="none" strike="noStrike" kern="1200" baseline="0" noProof="0"/>
                    </a:p>
                    <a:p>
                      <a:pPr lvl="0">
                        <a:buNone/>
                      </a:pPr>
                      <a:endParaRPr lang="en-US" sz="1400" b="0" i="0" u="none" strike="noStrike" kern="1200" baseline="0" noProof="0"/>
                    </a:p>
                    <a:p>
                      <a:pPr lvl="0">
                        <a:buNone/>
                      </a:pPr>
                      <a:r>
                        <a:rPr lang="en-US" sz="1400" b="0" i="0" u="none" strike="noStrike" kern="1200" baseline="0" noProof="0">
                          <a:latin typeface="Calibri"/>
                        </a:rPr>
                        <a:t>International Journal on Recent and Innovation Trends in Computing and Communication</a:t>
                      </a:r>
                      <a:endParaRPr lang="en-US"/>
                    </a:p>
                    <a:p>
                      <a:pPr lvl="0">
                        <a:buNone/>
                      </a:pPr>
                      <a:endParaRPr lang="en-US" sz="1400" b="0" i="0" u="none" strike="noStrike" kern="1200" baseline="0" noProof="0" dirty="0"/>
                    </a:p>
                  </a:txBody>
                  <a:tcPr/>
                </a:tc>
                <a:tc>
                  <a:txBody>
                    <a:bodyPr/>
                    <a:lstStyle/>
                    <a:p>
                      <a:pPr marL="0" marR="0" lvl="0" indent="0" algn="l">
                        <a:lnSpc>
                          <a:spcPct val="100000"/>
                        </a:lnSpc>
                        <a:spcBef>
                          <a:spcPts val="0"/>
                        </a:spcBef>
                        <a:spcAft>
                          <a:spcPts val="0"/>
                        </a:spcAft>
                        <a:buNone/>
                      </a:pPr>
                      <a:r>
                        <a:rPr lang="en-US" sz="1400" b="0" i="0" u="none" strike="noStrike" kern="1200" baseline="0" noProof="0"/>
                        <a:t>2020</a:t>
                      </a:r>
                      <a:endParaRPr lang="en-US" sz="1400" b="0" i="0" u="none" strike="noStrike" kern="1200" baseline="0" noProof="0" dirty="0"/>
                    </a:p>
                  </a:txBody>
                  <a:tcPr/>
                </a:tc>
                <a:tc>
                  <a:txBody>
                    <a:bodyPr/>
                    <a:lstStyle/>
                    <a:p>
                      <a:pPr lvl="0">
                        <a:buNone/>
                      </a:pPr>
                      <a:r>
                        <a:rPr lang="en-US" sz="1400" b="1" i="0" u="none" strike="noStrike" kern="1200" noProof="0">
                          <a:effectLst/>
                        </a:rPr>
                        <a:t>Model</a:t>
                      </a:r>
                      <a:r>
                        <a:rPr lang="en-US" sz="1400" b="0" i="0" u="none" strike="noStrike" kern="1200" noProof="0">
                          <a:effectLst/>
                        </a:rPr>
                        <a:t>:Random Forest Algorithm,</a:t>
                      </a:r>
                      <a:r>
                        <a:rPr lang="en-US" sz="1400" b="0" i="0" u="none" strike="noStrike" kern="1200" noProof="0">
                          <a:effectLst/>
                          <a:latin typeface="Calibri"/>
                        </a:rPr>
                        <a:t>Naive Bayes’ algorithm</a:t>
                      </a:r>
                    </a:p>
                    <a:p>
                      <a:pPr lvl="0">
                        <a:buNone/>
                      </a:pPr>
                      <a:endParaRPr lang="en-US" sz="1400" b="0" i="0" u="none" strike="noStrike" kern="1200" noProof="0">
                        <a:effectLst/>
                        <a:latin typeface="Calibri"/>
                      </a:endParaRPr>
                    </a:p>
                    <a:p>
                      <a:pPr lvl="0">
                        <a:buNone/>
                      </a:pPr>
                      <a:r>
                        <a:rPr lang="en-US" sz="1400" b="1" i="0" u="none" strike="noStrike" kern="1200" noProof="0">
                          <a:effectLst/>
                        </a:rPr>
                        <a:t>Accuracy: </a:t>
                      </a:r>
                      <a:r>
                        <a:rPr lang="en-US" sz="1400" b="0" i="0" u="none" strike="noStrike" kern="1200" noProof="0">
                          <a:effectLst/>
                        </a:rPr>
                        <a:t>86%</a:t>
                      </a:r>
                      <a:endParaRPr lang="en-US"/>
                    </a:p>
                    <a:p>
                      <a:pPr lvl="0">
                        <a:buNone/>
                      </a:pPr>
                      <a:endParaRPr lang="en-US" sz="1400" b="0" i="0" u="none" strike="noStrike" kern="1200" noProof="0">
                        <a:effectLst/>
                        <a:latin typeface="Calibri"/>
                      </a:endParaRPr>
                    </a:p>
                  </a:txBody>
                  <a:tcPr/>
                </a:tc>
                <a:tc>
                  <a:txBody>
                    <a:bodyPr/>
                    <a:lstStyle/>
                    <a:p>
                      <a:pPr lvl="0" algn="l">
                        <a:lnSpc>
                          <a:spcPct val="100000"/>
                        </a:lnSpc>
                        <a:spcBef>
                          <a:spcPts val="0"/>
                        </a:spcBef>
                        <a:spcAft>
                          <a:spcPts val="0"/>
                        </a:spcAft>
                        <a:buNone/>
                      </a:pPr>
                      <a:r>
                        <a:rPr lang="en-US" sz="1400" b="0" i="0" u="none" strike="noStrike" kern="1200" baseline="0" noProof="0" dirty="0"/>
                        <a:t>The paper proposes the use of data mining techniques to</a:t>
                      </a:r>
                      <a:endParaRPr lang="en-US"/>
                    </a:p>
                    <a:p>
                      <a:pPr lvl="0" algn="l">
                        <a:lnSpc>
                          <a:spcPct val="100000"/>
                        </a:lnSpc>
                        <a:spcBef>
                          <a:spcPts val="0"/>
                        </a:spcBef>
                        <a:spcAft>
                          <a:spcPts val="0"/>
                        </a:spcAft>
                        <a:buNone/>
                      </a:pPr>
                      <a:r>
                        <a:rPr lang="en-US" sz="1400" b="0" i="0" u="none" strike="noStrike" kern="1200" baseline="0" noProof="0" dirty="0"/>
                        <a:t>provide recommendations to farmers for crops, crop rotation</a:t>
                      </a:r>
                      <a:endParaRPr lang="en-US"/>
                    </a:p>
                    <a:p>
                      <a:pPr lvl="0">
                        <a:buNone/>
                      </a:pPr>
                      <a:r>
                        <a:rPr lang="en-US" sz="1400" b="0" i="0" u="none" strike="noStrike" kern="1200" baseline="0" noProof="0" dirty="0"/>
                        <a:t>and identification of appropriate fertilizer</a:t>
                      </a:r>
                      <a:endParaRPr lang="en-US" dirty="0"/>
                    </a:p>
                  </a:txBody>
                  <a:tcPr/>
                </a:tc>
                <a:extLst>
                  <a:ext uri="{0D108BD9-81ED-4DB2-BD59-A6C34878D82A}">
                    <a16:rowId xmlns:a16="http://schemas.microsoft.com/office/drawing/2014/main" val="3698481140"/>
                  </a:ext>
                </a:extLst>
              </a:tr>
            </a:tbl>
          </a:graphicData>
        </a:graphic>
      </p:graphicFrame>
    </p:spTree>
    <p:extLst>
      <p:ext uri="{BB962C8B-B14F-4D97-AF65-F5344CB8AC3E}">
        <p14:creationId xmlns:p14="http://schemas.microsoft.com/office/powerpoint/2010/main" val="8618494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vert="horz" lIns="91440" tIns="45720" rIns="91440" bIns="45720" rtlCol="0" anchor="ctr">
            <a:normAutofit/>
          </a:bodyPr>
          <a:lstStyle/>
          <a:p>
            <a:pPr algn="l">
              <a:lnSpc>
                <a:spcPct val="90000"/>
              </a:lnSpc>
            </a:pPr>
            <a:r>
              <a:rPr lang="en-US" sz="3500" b="1" kern="1200">
                <a:solidFill>
                  <a:srgbClr val="FFFFFF"/>
                </a:solidFill>
                <a:latin typeface="+mj-lt"/>
                <a:ea typeface="+mj-ea"/>
                <a:cs typeface="+mj-cs"/>
              </a:rPr>
              <a:t>Requirement Analysis</a:t>
            </a:r>
          </a:p>
        </p:txBody>
      </p:sp>
      <p:sp>
        <p:nvSpPr>
          <p:cNvPr id="4" name="TextBox 3"/>
          <p:cNvSpPr txBox="1"/>
          <p:nvPr/>
        </p:nvSpPr>
        <p:spPr>
          <a:xfrm>
            <a:off x="1025718" y="2490436"/>
            <a:ext cx="7281746" cy="356717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1" dirty="0"/>
              <a:t>Software Requirement:</a:t>
            </a:r>
          </a:p>
          <a:p>
            <a:pPr marL="342900" indent="-228600">
              <a:lnSpc>
                <a:spcPct val="90000"/>
              </a:lnSpc>
              <a:spcAft>
                <a:spcPts val="600"/>
              </a:spcAft>
              <a:buFont typeface="Arial" panose="020B0604020202020204" pitchFamily="34" charset="0"/>
              <a:buChar char="•"/>
            </a:pPr>
            <a:r>
              <a:rPr lang="en-US" sz="1900" dirty="0"/>
              <a:t>Python v3.5</a:t>
            </a:r>
          </a:p>
          <a:p>
            <a:pPr marL="342900" indent="-228600">
              <a:lnSpc>
                <a:spcPct val="90000"/>
              </a:lnSpc>
              <a:spcAft>
                <a:spcPts val="600"/>
              </a:spcAft>
              <a:buFont typeface="Arial" panose="020B0604020202020204" pitchFamily="34" charset="0"/>
              <a:buChar char="•"/>
            </a:pPr>
            <a:r>
              <a:rPr lang="en-US" sz="1900" dirty="0"/>
              <a:t>HTML 5</a:t>
            </a:r>
          </a:p>
          <a:p>
            <a:pPr marL="342900" indent="-228600">
              <a:lnSpc>
                <a:spcPct val="90000"/>
              </a:lnSpc>
              <a:spcAft>
                <a:spcPts val="600"/>
              </a:spcAft>
              <a:buFont typeface="Arial" panose="020B0604020202020204" pitchFamily="34" charset="0"/>
              <a:buChar char="•"/>
            </a:pPr>
            <a:r>
              <a:rPr lang="en-US" sz="1900" dirty="0"/>
              <a:t>Django v3</a:t>
            </a:r>
          </a:p>
          <a:p>
            <a:pPr marL="342900" indent="-228600">
              <a:lnSpc>
                <a:spcPct val="90000"/>
              </a:lnSpc>
              <a:spcAft>
                <a:spcPts val="600"/>
              </a:spcAft>
              <a:buFont typeface="Arial" panose="020B0604020202020204" pitchFamily="34" charset="0"/>
              <a:buChar char="•"/>
            </a:pPr>
            <a:r>
              <a:rPr lang="en-US" sz="1900" dirty="0"/>
              <a:t>CSS v3</a:t>
            </a:r>
          </a:p>
          <a:p>
            <a:pPr marL="342900" indent="-228600">
              <a:lnSpc>
                <a:spcPct val="90000"/>
              </a:lnSpc>
              <a:spcAft>
                <a:spcPts val="600"/>
              </a:spcAft>
              <a:buFont typeface="Arial" panose="020B0604020202020204" pitchFamily="34" charset="0"/>
              <a:buChar char="•"/>
            </a:pPr>
            <a:r>
              <a:rPr lang="en-US" sz="1900" b="1" dirty="0"/>
              <a:t> </a:t>
            </a:r>
          </a:p>
          <a:p>
            <a:pPr marL="342900" indent="-228600">
              <a:lnSpc>
                <a:spcPct val="90000"/>
              </a:lnSpc>
              <a:spcAft>
                <a:spcPts val="600"/>
              </a:spcAft>
              <a:buFont typeface="Arial" panose="020B0604020202020204" pitchFamily="34" charset="0"/>
              <a:buChar char="•"/>
            </a:pPr>
            <a:r>
              <a:rPr lang="en-US" sz="1900" b="1" dirty="0"/>
              <a:t>Hardware Requirement:</a:t>
            </a:r>
          </a:p>
          <a:p>
            <a:pPr marL="342900" indent="-228600">
              <a:lnSpc>
                <a:spcPct val="90000"/>
              </a:lnSpc>
              <a:spcAft>
                <a:spcPts val="600"/>
              </a:spcAft>
              <a:buFont typeface="Arial" panose="020B0604020202020204" pitchFamily="34" charset="0"/>
              <a:buChar char="•"/>
            </a:pPr>
            <a:r>
              <a:rPr lang="en-US" sz="1900" dirty="0"/>
              <a:t>Processor : 64bit , i5 or above</a:t>
            </a:r>
          </a:p>
          <a:p>
            <a:pPr marL="342900" indent="-228600">
              <a:lnSpc>
                <a:spcPct val="90000"/>
              </a:lnSpc>
              <a:spcAft>
                <a:spcPts val="600"/>
              </a:spcAft>
              <a:buFont typeface="Arial" panose="020B0604020202020204" pitchFamily="34" charset="0"/>
              <a:buChar char="•"/>
            </a:pPr>
            <a:r>
              <a:rPr lang="en-US" sz="1900" dirty="0"/>
              <a:t>RAM:  min 4GB</a:t>
            </a:r>
          </a:p>
          <a:p>
            <a:pPr marL="342900" indent="-228600">
              <a:lnSpc>
                <a:spcPct val="90000"/>
              </a:lnSpc>
              <a:spcAft>
                <a:spcPts val="600"/>
              </a:spcAft>
              <a:buFont typeface="Arial" panose="020B0604020202020204" pitchFamily="34" charset="0"/>
              <a:buChar char="•"/>
            </a:pPr>
            <a:r>
              <a:rPr lang="en-US" sz="1900" dirty="0"/>
              <a:t>Windows 10</a:t>
            </a:r>
          </a:p>
          <a:p>
            <a:pPr indent="-228600">
              <a:lnSpc>
                <a:spcPct val="90000"/>
              </a:lnSpc>
              <a:spcAft>
                <a:spcPts val="600"/>
              </a:spcAft>
              <a:buFont typeface="Arial" panose="020B0604020202020204" pitchFamily="34" charset="0"/>
              <a:buChar char="•"/>
            </a:pPr>
            <a:endParaRPr lang="en-US" sz="1900" b="1" dirty="0"/>
          </a:p>
        </p:txBody>
      </p:sp>
    </p:spTree>
    <p:extLst>
      <p:ext uri="{BB962C8B-B14F-4D97-AF65-F5344CB8AC3E}">
        <p14:creationId xmlns:p14="http://schemas.microsoft.com/office/powerpoint/2010/main" val="398963043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457</TotalTime>
  <Words>1107</Words>
  <Application>Microsoft Office PowerPoint</Application>
  <PresentationFormat>On-screen Show (4:3)</PresentationFormat>
  <Paragraphs>181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Crop Recommendation System</vt:lpstr>
      <vt:lpstr>Introduction  Weather plays an important role in agriculture production. For optimal productivity crops must be such that their weather requirement match the current weather system. So we need to plan them according to the weather conditions and soil fertility.   This is a prototype for a crop recommendation algorithm in Python using Machine Learning and Data Analytics. This work presents a system, in form of a website. The business logic in Python uses Machine Learning techniques in order to predict the most profitable crop in the forecasted weather and soil conditions.   The proposed system will provide a suitable crop for particular soil and weather conditions.   </vt:lpstr>
      <vt:lpstr>Problem Statement   Design a useful tool which recommends the type of crop that should be cultivated based on certain aspects like temperature, humidity, rainfall, etc  </vt:lpstr>
      <vt:lpstr>Scope</vt:lpstr>
      <vt:lpstr>Literature Survey </vt:lpstr>
      <vt:lpstr>Literature Survey </vt:lpstr>
      <vt:lpstr>Literature Survey </vt:lpstr>
      <vt:lpstr>Requirement Analysis</vt:lpstr>
      <vt:lpstr>Proposed System</vt:lpstr>
      <vt:lpstr>Modules</vt:lpstr>
      <vt:lpstr>Description of Modules</vt:lpstr>
      <vt:lpstr>Description of Modules</vt:lpstr>
      <vt:lpstr>Description of Modules</vt:lpstr>
      <vt:lpstr>Algorithm</vt:lpstr>
      <vt:lpstr>Algorithm</vt:lpstr>
      <vt:lpstr>Workflow</vt:lpstr>
      <vt:lpstr>Working of Random Forest</vt:lpstr>
      <vt:lpstr>Output screenshot</vt:lpstr>
      <vt:lpstr>Output Screenshot</vt:lpstr>
      <vt:lpstr>Future Scope  Automated crop recommendation system has tremendous demand and potential for the future too. It is time-saving, leading to the elimination of human error in adjusting the available levels of soil moisture and optimizing net profits in terms of factors such as market price, product quality and production.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jpk</dc:creator>
  <cp:lastModifiedBy>Tushar Pangare</cp:lastModifiedBy>
  <cp:revision>92</cp:revision>
  <dcterms:created xsi:type="dcterms:W3CDTF">2017-09-16T10:58:42Z</dcterms:created>
  <dcterms:modified xsi:type="dcterms:W3CDTF">2022-05-13T11:37:25Z</dcterms:modified>
</cp:coreProperties>
</file>