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2"/>
  </p:normalViewPr>
  <p:slideViewPr>
    <p:cSldViewPr snapToGrid="0">
      <p:cViewPr varScale="1">
        <p:scale>
          <a:sx n="134" d="100"/>
          <a:sy n="134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B829-E89F-3991-A1E2-250E5C192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43B82-F25E-308C-31F7-84F12BE34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24D1D-6CF5-DED3-EB67-0391C80E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492A-13DD-1F4B-B402-AEC84360D03E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CE3A-0E99-AEFC-B08D-646E1A4F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43BEC-9055-DB14-C6A9-16DDFCF7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FF72-0ABD-FE4D-893D-30ECC220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5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3842-8328-D11D-B40C-D8A837FF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F6744-EA95-4027-FD24-6CB09F78A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D7B27-2D40-4736-EFEC-76BF90F3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492A-13DD-1F4B-B402-AEC84360D03E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358D2-24AB-D1AE-B88C-6F7C2E9B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4B88C-08FF-8E4C-F0B0-8F1EF6A2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FF72-0ABD-FE4D-893D-30ECC220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5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923533-A9F0-B581-6C7E-53E4638D9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B8951-B5BC-B55C-DA86-6973975B3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A7BF1-D291-EA59-D37E-31DDFE228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492A-13DD-1F4B-B402-AEC84360D03E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705EF-408D-7377-59C5-850EB208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B781F-AF9F-3D20-BAAE-BDC46336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FF72-0ABD-FE4D-893D-30ECC220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2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6E99C-6A19-C017-BF02-1E06D6B5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B3283-0A26-7AA4-1EDC-648C22CE9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7A3C8-FDBA-ECB9-59EA-A246B9CC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492A-13DD-1F4B-B402-AEC84360D03E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0FF7A-3AD1-9ADC-BCC5-787A5848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9637E-CD79-F1D9-E8A1-D9317A8A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FF72-0ABD-FE4D-893D-30ECC220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A652-919E-62A6-0C19-E5B0DC6E6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E9377-6BF3-33D9-A972-1B10AA5EC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73CF5-7529-1DDE-0970-464DAB31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492A-13DD-1F4B-B402-AEC84360D03E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28C8E-1F6A-5124-93A0-7918B7FF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7C596-4DE1-B847-FAB4-EEEF0257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FF72-0ABD-FE4D-893D-30ECC220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8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86FA-BD5A-4AB2-439F-CBD1E7DA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2BD4-58BC-EDA4-C0A1-7C00AE3E0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636B0-8C44-714C-FF34-F6D7FED82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8748C-A2FC-CF2F-B9D7-7BBB2215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492A-13DD-1F4B-B402-AEC84360D03E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DB243-F55B-52A9-CC7C-19F42006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8F0F2-9BA5-257F-2841-A4D5A397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FF72-0ABD-FE4D-893D-30ECC220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4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DBB7-342B-DBDE-F5B0-E9F5D0B7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E9256-8F76-4866-2B8A-E338E47DE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3912C-7413-3D3F-BB68-FFF8E97C8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0806C-7A1E-4C9A-5077-B939C5988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C207D-6B42-284E-6674-82D9D6850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16CA90-AAEF-96F8-9CCB-08D5567A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492A-13DD-1F4B-B402-AEC84360D03E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B8F560-8058-6ED9-3EBC-C122EB0F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E75AB-9B40-21B4-1338-47C801EA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FF72-0ABD-FE4D-893D-30ECC220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0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7256-B39A-B6C5-DDE4-F497F88E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B2D5A-406A-6D40-B437-522A8899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492A-13DD-1F4B-B402-AEC84360D03E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5AA12-088A-E31E-D83E-B7E2759D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4416C-476C-A93A-880F-F98AB849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FF72-0ABD-FE4D-893D-30ECC220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0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2481D-44C3-C98D-0CAF-7F5644E07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492A-13DD-1F4B-B402-AEC84360D03E}" type="datetimeFigureOut">
              <a:rPr lang="en-US" smtClean="0"/>
              <a:t>4/29/24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CE1ED-3CC0-C688-97D2-3E2945C3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EFAD7-B222-B4BF-44EC-BC29BBB8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FF72-0ABD-FE4D-893D-30ECC220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8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C4C8-6A9D-0877-D0D1-1AD2C9F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5CEA2-85C2-57CC-1AE5-7669EFD7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69DDD-7DA8-90FC-A3B6-C57065044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6211F-CC6F-E5A5-C3E4-459337C7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492A-13DD-1F4B-B402-AEC84360D03E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8D435-B027-00A2-437B-92938892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B6AAC-25E5-3A8C-8EB1-1D07AFDE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FF72-0ABD-FE4D-893D-30ECC220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1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321D-EBB5-C904-25DB-74ACD23A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8B9B3E-8112-FA1B-A284-4AA63B8F0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3AE53-BB8F-177F-FB1D-322ADB036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ADDED-4759-AC9C-091C-7F6861ED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492A-13DD-1F4B-B402-AEC84360D03E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CFE99-6382-AFE1-16E7-F7E804CF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DF8E7-43AD-C082-2A8A-B2BA4D9E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FF72-0ABD-FE4D-893D-30ECC220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4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56AE3-C136-7E1D-4331-FA4E5F0A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1F830-9920-9791-27C9-DE723A36B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F3E42-C6C4-03CD-ABEF-43DA33B50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10492A-13DD-1F4B-B402-AEC84360D03E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A3CB2-BF7E-18F4-FF7E-AD7E7817F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A1D1E-8239-6BFD-69EB-B948071A6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0FF72-0ABD-FE4D-893D-30ECC220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8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Guide to the Four Main Methods of Mining">
            <a:extLst>
              <a:ext uri="{FF2B5EF4-FFF2-40B4-BE49-F238E27FC236}">
                <a16:creationId xmlns:a16="http://schemas.microsoft.com/office/drawing/2014/main" id="{4B4EBE44-F009-65B7-99DC-1AE8123546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" t="9091" r="29647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E66E30-B509-A258-4EDB-A9FCA01AC260}"/>
              </a:ext>
            </a:extLst>
          </p:cNvPr>
          <p:cNvSpPr/>
          <p:nvPr/>
        </p:nvSpPr>
        <p:spPr>
          <a:xfrm>
            <a:off x="268262" y="1204390"/>
            <a:ext cx="7719600" cy="268717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i="0" cap="none" spc="0" dirty="0">
                <a:ln/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Simulation of Mining Operations using </a:t>
            </a:r>
            <a:r>
              <a:rPr lang="en-US" sz="3200" b="1" i="0" cap="none" spc="0" dirty="0" err="1">
                <a:ln/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SimPy</a:t>
            </a:r>
            <a:endParaRPr lang="en-US" sz="3200" b="1" i="0" cap="none" spc="0" dirty="0">
              <a:ln/>
              <a:effectLst/>
              <a:highlight>
                <a:srgbClr val="FFFFFF"/>
              </a:highligh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b="1" dirty="0">
              <a:ln/>
              <a:highlight>
                <a:srgbClr val="FFFFFF"/>
              </a:highligh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cap="none" spc="0" dirty="0">
                <a:ln/>
                <a:solidFill>
                  <a:srgbClr val="00B0F0"/>
                </a:solidFill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Created By </a:t>
            </a:r>
            <a:br>
              <a:rPr lang="en-US" sz="3200" b="1" cap="none" spc="0" dirty="0">
                <a:ln/>
                <a:solidFill>
                  <a:srgbClr val="00B0F0"/>
                </a:solidFill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</a:br>
            <a:r>
              <a:rPr lang="en-US" sz="3200" b="1" cap="none" spc="0" dirty="0">
                <a:ln/>
                <a:solidFill>
                  <a:srgbClr val="00B0F0"/>
                </a:solidFill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Tushar Pant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n/>
                <a:solidFill>
                  <a:srgbClr val="00B0F0"/>
                </a:solidFill>
                <a:highlight>
                  <a:srgbClr val="FFFFFF"/>
                </a:highlight>
                <a:latin typeface="+mj-lt"/>
                <a:ea typeface="+mj-ea"/>
                <a:cs typeface="+mj-cs"/>
              </a:rPr>
              <a:t>Sr. Data Scientist</a:t>
            </a:r>
            <a:endParaRPr lang="en-US" sz="3200" b="1" cap="none" spc="0" dirty="0">
              <a:ln/>
              <a:solidFill>
                <a:srgbClr val="00B0F0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9889D-7312-571C-00A2-244DB71A6584}"/>
              </a:ext>
            </a:extLst>
          </p:cNvPr>
          <p:cNvSpPr txBox="1"/>
          <p:nvPr/>
        </p:nvSpPr>
        <p:spPr>
          <a:xfrm>
            <a:off x="477980" y="4872922"/>
            <a:ext cx="402335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0" i="0" dirty="0">
                <a:effectLst/>
                <a:highlight>
                  <a:srgbClr val="FFFFFF"/>
                </a:highlight>
              </a:rPr>
              <a:t>An Overview of </a:t>
            </a:r>
            <a:r>
              <a:rPr lang="en-US" sz="2000" b="0" i="0" dirty="0" err="1">
                <a:effectLst/>
                <a:highlight>
                  <a:srgbClr val="FFFFFF"/>
                </a:highlight>
              </a:rPr>
              <a:t>SimPy</a:t>
            </a:r>
            <a:r>
              <a:rPr lang="en-US" sz="2000" b="0" i="0" dirty="0">
                <a:effectLst/>
                <a:highlight>
                  <a:srgbClr val="FFFFFF"/>
                </a:highlight>
              </a:rPr>
              <a:t> Simulation Model for Mining Operations</a:t>
            </a:r>
            <a:endParaRPr lang="en-US" sz="2000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687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5953-D29C-4B06-0CC0-BB2B68F8F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 to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496B9-E807-D14A-4727-7B90D6765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SimPy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is a discrete-event simulation library for Python that allows modeling and simulation of complex systems.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SimPy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is a discrete-event simulation library for Python.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 allows modeling and simulation of complex systems by representing processes, resources, and events.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SimPy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supports both process-oriented and event-oriented simulation paradigms.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 provides a simple and intuitive API for defining simulation models and running simulations.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SimPy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offers various built-in components such as resources, processes, events, and monitors for collecting simulation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 supports random number generation for stochastic modeling and simulation.</a:t>
            </a:r>
          </a:p>
          <a:p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9437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B7FB4-2DEB-4F19-A7FC-8BAA26D5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0" i="0">
                <a:effectLst/>
                <a:highlight>
                  <a:srgbClr val="FFFFFF"/>
                </a:highlight>
                <a:latin typeface="Söhne"/>
              </a:rPr>
              <a:t>Simulation Scenario</a:t>
            </a:r>
            <a:endParaRPr lang="en-US" sz="5400"/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FFDF7-4F77-68C3-1C2C-4B9987440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000" b="0" i="0">
                <a:effectLst/>
                <a:highlight>
                  <a:srgbClr val="FFFFFF"/>
                </a:highlight>
                <a:latin typeface="Söhne"/>
              </a:rPr>
              <a:t>Simulating a mining operation with resource extraction, equipment failures, and transportation logistics.</a:t>
            </a:r>
          </a:p>
          <a:p>
            <a:endParaRPr lang="en-US" sz="2000">
              <a:highlight>
                <a:srgbClr val="FFFFFF"/>
              </a:highlight>
              <a:latin typeface="Söhne"/>
            </a:endParaRPr>
          </a:p>
          <a:p>
            <a:endParaRPr lang="en-US" sz="2000">
              <a:highlight>
                <a:srgbClr val="FFFFFF"/>
              </a:highlight>
              <a:latin typeface="Söhne"/>
            </a:endParaRPr>
          </a:p>
          <a:p>
            <a:r>
              <a:rPr lang="en-US" sz="2000" b="0" i="0">
                <a:effectLst/>
                <a:highlight>
                  <a:srgbClr val="FFFFFF"/>
                </a:highlight>
                <a:latin typeface="Söhne"/>
              </a:rPr>
              <a:t>To model resource depletion, equipment failures, and transportation logistics to optimize mining operations.</a:t>
            </a:r>
            <a:endParaRPr lang="en-US" sz="2000"/>
          </a:p>
        </p:txBody>
      </p:sp>
      <p:pic>
        <p:nvPicPr>
          <p:cNvPr id="1026" name="Picture 2" descr="Domain-specific Mining Simulation Software Tool for the World's Second  Largest Nickel Producer – AnyLogic Simulation Software">
            <a:extLst>
              <a:ext uri="{FF2B5EF4-FFF2-40B4-BE49-F238E27FC236}">
                <a16:creationId xmlns:a16="http://schemas.microsoft.com/office/drawing/2014/main" id="{146BBE5B-5764-527F-7F64-DD0B1D078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5" r="13099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13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C4E31-F2BA-FB28-31CA-5F7524820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 b="0" i="0">
                <a:effectLst/>
                <a:highlight>
                  <a:srgbClr val="FFFFFF"/>
                </a:highlight>
                <a:latin typeface="Söhne"/>
              </a:rPr>
              <a:t>Simulation Components</a:t>
            </a:r>
            <a:endParaRPr lang="en-US" sz="4600"/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EAE90-239E-FE71-942C-D3A46A983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highlight>
                  <a:srgbClr val="FFFFFF"/>
                </a:highlight>
                <a:latin typeface="Söhne"/>
              </a:rPr>
              <a:t>Resources: Representing mining equipment, trucks, and other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highlight>
                  <a:srgbClr val="FFFFFF"/>
                </a:highlight>
                <a:latin typeface="Söhne"/>
              </a:rPr>
              <a:t>Processes: Modeling mining activities, equipment failures, and transportation logistics.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highlight>
                  <a:srgbClr val="FFFFFF"/>
                </a:highlight>
                <a:latin typeface="Söhne"/>
              </a:rPr>
              <a:t>Events: Triggering resource depletion, equipment failures, and transportation events.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3074" name="Picture 2" descr="Clipart gratuit de mining | FreeImages">
            <a:extLst>
              <a:ext uri="{FF2B5EF4-FFF2-40B4-BE49-F238E27FC236}">
                <a16:creationId xmlns:a16="http://schemas.microsoft.com/office/drawing/2014/main" id="{50CD62B1-D080-A476-068B-E5D5F969E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6102" y="640080"/>
            <a:ext cx="6700108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13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9B954-B367-028C-47F7-EC2ABF2EC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b="0" i="0">
                <a:effectLst/>
                <a:highlight>
                  <a:srgbClr val="FFFFFF"/>
                </a:highlight>
                <a:latin typeface="Söhne"/>
              </a:rPr>
              <a:t>Code Overview</a:t>
            </a:r>
            <a:endParaRPr lang="en-US" sz="5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CD7D7-8A14-3C71-715D-DB5D145F0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4699329" cy="3446868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500" b="0" i="0" dirty="0">
                <a:effectLst/>
                <a:highlight>
                  <a:srgbClr val="FFFFFF"/>
                </a:highlight>
                <a:latin typeface="Söhne"/>
              </a:rPr>
              <a:t>To simulate mining locations using </a:t>
            </a:r>
            <a:r>
              <a:rPr lang="en-US" sz="1500" b="0" i="0" dirty="0" err="1">
                <a:effectLst/>
                <a:highlight>
                  <a:srgbClr val="FFFFFF"/>
                </a:highlight>
                <a:latin typeface="Söhne"/>
              </a:rPr>
              <a:t>SimPy</a:t>
            </a:r>
            <a:r>
              <a:rPr lang="en-US" sz="1500" b="0" i="0" dirty="0">
                <a:effectLst/>
                <a:highlight>
                  <a:srgbClr val="FFFFFF"/>
                </a:highlight>
                <a:latin typeface="Söhne"/>
              </a:rPr>
              <a:t>, I created a discrete-event simulation where miners arrive at different locations to extract resources.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mine_location</a:t>
            </a:r>
            <a:r>
              <a:rPr lang="en-US" sz="15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function defines the process for mining at a specific location. Miners arrive at the location, mine a random amount of resources for a random duration, and then repeat the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simulate_mining</a:t>
            </a:r>
            <a:r>
              <a:rPr lang="en-US" sz="15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function sets up the simulation environment, creates processes for each mining location, and runs the simulation for 24 hours.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SimPy's</a:t>
            </a:r>
            <a:r>
              <a:rPr lang="en-US" sz="15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Environment class is used to manage the simulation environment, and timeout is used to simulate the passage of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simulation output prints the mining activity at each location, including the resource mined and the duration of mining.</a:t>
            </a:r>
          </a:p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72BD9E-67F0-BBF7-FC87-FFBDEA88C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491" y="640080"/>
            <a:ext cx="469932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6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A470D-3F75-358F-8818-9DA2004B5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37" y="0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 b="0" i="0" dirty="0">
                <a:effectLst/>
                <a:highlight>
                  <a:srgbClr val="FFFFFF"/>
                </a:highlight>
                <a:latin typeface="Söhne"/>
              </a:rPr>
              <a:t>Results and Analysis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F7A8D-7B6F-5CB1-5331-CDE656D12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24" y="1650124"/>
            <a:ext cx="6936828" cy="5076497"/>
          </a:xfrm>
        </p:spPr>
        <p:txBody>
          <a:bodyPr>
            <a:normAutofit fontScale="92500"/>
          </a:bodyPr>
          <a:lstStyle/>
          <a:p>
            <a:pPr>
              <a:buFont typeface="+mj-lt"/>
              <a:buAutoNum type="arabicPeriod"/>
            </a:pPr>
            <a:r>
              <a:rPr lang="en-US" sz="1100" b="1" i="0" dirty="0">
                <a:effectLst/>
                <a:highlight>
                  <a:srgbClr val="FFFFFF"/>
                </a:highlight>
                <a:latin typeface="Söhne"/>
              </a:rPr>
              <a:t>Imports:</a:t>
            </a:r>
            <a:endParaRPr lang="en-US" sz="1100" b="0" i="0" dirty="0"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100" b="0" i="0" dirty="0">
                <a:effectLst/>
                <a:highlight>
                  <a:srgbClr val="FFFFFF"/>
                </a:highlight>
                <a:latin typeface="Söhne"/>
              </a:rPr>
              <a:t>The code imports necessary libraries, including </a:t>
            </a:r>
            <a:r>
              <a:rPr lang="en-US" sz="1100" b="0" i="0" dirty="0" err="1">
                <a:effectLst/>
                <a:highlight>
                  <a:srgbClr val="FFFFFF"/>
                </a:highlight>
                <a:latin typeface="Söhne"/>
              </a:rPr>
              <a:t>SimPy</a:t>
            </a:r>
            <a:r>
              <a:rPr lang="en-US" sz="1100" b="0" i="0" dirty="0">
                <a:effectLst/>
                <a:highlight>
                  <a:srgbClr val="FFFFFF"/>
                </a:highlight>
                <a:latin typeface="Söhne"/>
              </a:rPr>
              <a:t> for simulation and NumPy for numerical computations.</a:t>
            </a:r>
          </a:p>
          <a:p>
            <a:pPr>
              <a:buFont typeface="+mj-lt"/>
              <a:buAutoNum type="arabicPeriod"/>
            </a:pPr>
            <a:r>
              <a:rPr lang="en-US" sz="1100" b="1" i="0" dirty="0">
                <a:effectLst/>
                <a:highlight>
                  <a:srgbClr val="FFFFFF"/>
                </a:highlight>
                <a:latin typeface="Söhne"/>
              </a:rPr>
              <a:t>Parameters:</a:t>
            </a:r>
            <a:endParaRPr lang="en-US" sz="1100" b="0" i="0" dirty="0"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100" b="0" i="0" dirty="0">
                <a:effectLst/>
                <a:highlight>
                  <a:srgbClr val="FFFFFF"/>
                </a:highlight>
                <a:latin typeface="Söhne"/>
              </a:rPr>
              <a:t>Parameters such as NUM_MINERS, SIM_TIME, INTER_ARRIVAL_TIME, NUM_RESOURCES, and RESOURCE_CAPACITY are defined to configure the simulation environment.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100" b="0" i="0" dirty="0">
                <a:effectLst/>
                <a:highlight>
                  <a:srgbClr val="FFFFFF"/>
                </a:highlight>
                <a:latin typeface="Söhne"/>
              </a:rPr>
              <a:t>These parameters control the number of miners, simulation duration, inter-arrival time of miners, number of resources (ore deposits), and capacity of each resource.</a:t>
            </a:r>
          </a:p>
          <a:p>
            <a:pPr>
              <a:buFont typeface="+mj-lt"/>
              <a:buAutoNum type="arabicPeriod"/>
            </a:pPr>
            <a:r>
              <a:rPr lang="en-US" sz="1100" b="1" i="0" dirty="0">
                <a:effectLst/>
                <a:highlight>
                  <a:srgbClr val="FFFFFF"/>
                </a:highlight>
                <a:latin typeface="Söhne"/>
              </a:rPr>
              <a:t>Miner Process:</a:t>
            </a:r>
            <a:endParaRPr lang="en-US" sz="1100" b="0" i="0" dirty="0"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100" b="0" i="0" dirty="0">
                <a:effectLst/>
                <a:highlight>
                  <a:srgbClr val="FFFFFF"/>
                </a:highlight>
                <a:latin typeface="Söhne"/>
              </a:rPr>
              <a:t>The miner process function defines the behavior of each miner.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100" b="0" i="0" dirty="0">
                <a:effectLst/>
                <a:highlight>
                  <a:srgbClr val="FFFFFF"/>
                </a:highlight>
                <a:latin typeface="Söhne"/>
              </a:rPr>
              <a:t>Miners arrive at the mining site with a certain inter-arrival time (INTER_ARRIVAL_TIME).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100" b="0" i="0" dirty="0">
                <a:effectLst/>
                <a:highlight>
                  <a:srgbClr val="FFFFFF"/>
                </a:highlight>
                <a:latin typeface="Söhne"/>
              </a:rPr>
              <a:t>Upon arrival, miners request resources for mining and yield to the environment if resources are not available.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100" b="0" i="0" dirty="0">
                <a:effectLst/>
                <a:highlight>
                  <a:srgbClr val="FFFFFF"/>
                </a:highlight>
                <a:latin typeface="Söhne"/>
              </a:rPr>
              <a:t>Once resources are available, miners begin mining by consuming resources for a random duration.</a:t>
            </a:r>
          </a:p>
          <a:p>
            <a:pPr>
              <a:buFont typeface="+mj-lt"/>
              <a:buAutoNum type="arabicPeriod"/>
            </a:pPr>
            <a:r>
              <a:rPr lang="en-US" sz="1100" b="1" i="0" dirty="0">
                <a:effectLst/>
                <a:highlight>
                  <a:srgbClr val="FFFFFF"/>
                </a:highlight>
                <a:latin typeface="Söhne"/>
              </a:rPr>
              <a:t>Resource Depletion:</a:t>
            </a:r>
            <a:endParaRPr lang="en-US" sz="1100" b="0" i="0" dirty="0"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100" b="0" i="0" dirty="0">
                <a:effectLst/>
                <a:highlight>
                  <a:srgbClr val="FFFFFF"/>
                </a:highlight>
                <a:latin typeface="Söhne"/>
              </a:rPr>
              <a:t>Resources are represented as shared resources with a limited capacity (NUM_RESOURCES, RESOURCE_CAPACITY).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100" b="0" i="0" dirty="0">
                <a:effectLst/>
                <a:highlight>
                  <a:srgbClr val="FFFFFF"/>
                </a:highlight>
                <a:latin typeface="Söhne"/>
              </a:rPr>
              <a:t>Miners acquire resources for mining and release them once mining is complete.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100" b="0" i="0" dirty="0">
                <a:effectLst/>
                <a:highlight>
                  <a:srgbClr val="FFFFFF"/>
                </a:highlight>
                <a:latin typeface="Söhne"/>
              </a:rPr>
              <a:t>Resources get depleted as miners consume them, and miners yield if resources are not available.</a:t>
            </a:r>
          </a:p>
          <a:p>
            <a:pPr>
              <a:buFont typeface="+mj-lt"/>
              <a:buAutoNum type="arabicPeriod"/>
            </a:pPr>
            <a:r>
              <a:rPr lang="en-US" sz="1100" b="1" i="0" dirty="0">
                <a:effectLst/>
                <a:highlight>
                  <a:srgbClr val="FFFFFF"/>
                </a:highlight>
                <a:latin typeface="Söhne"/>
              </a:rPr>
              <a:t>Simulation Environment:</a:t>
            </a:r>
            <a:endParaRPr lang="en-US" sz="1100" b="0" i="0" dirty="0"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100" b="0" i="0" dirty="0">
                <a:effectLst/>
                <a:highlight>
                  <a:srgbClr val="FFFFFF"/>
                </a:highlight>
                <a:latin typeface="Söhne"/>
              </a:rPr>
              <a:t>The simulation environment is initialized with the desired parameters.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100" b="0" i="0" dirty="0">
                <a:effectLst/>
                <a:highlight>
                  <a:srgbClr val="FFFFFF"/>
                </a:highlight>
                <a:latin typeface="Söhne"/>
              </a:rPr>
              <a:t>Miners are generated as processes with inter-arrival times following an exponential distribution.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100" b="0" i="0" dirty="0">
                <a:effectLst/>
                <a:highlight>
                  <a:srgbClr val="FFFFFF"/>
                </a:highlight>
                <a:latin typeface="Söhne"/>
              </a:rPr>
              <a:t>The simulation is run for a specified duration (SIM_TIME).</a:t>
            </a:r>
          </a:p>
          <a:p>
            <a:pPr>
              <a:buFont typeface="+mj-lt"/>
              <a:buAutoNum type="arabicPeriod"/>
            </a:pPr>
            <a:r>
              <a:rPr lang="en-US" sz="1100" b="1" i="0" dirty="0">
                <a:effectLst/>
                <a:highlight>
                  <a:srgbClr val="FFFFFF"/>
                </a:highlight>
                <a:latin typeface="Söhne"/>
              </a:rPr>
              <a:t>Simulation Output:</a:t>
            </a:r>
            <a:endParaRPr lang="en-US" sz="1100" b="0" i="0" dirty="0"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100" b="0" i="0" dirty="0">
                <a:effectLst/>
                <a:highlight>
                  <a:srgbClr val="FFFFFF"/>
                </a:highlight>
                <a:latin typeface="Söhne"/>
              </a:rPr>
              <a:t>During the simulation, information about miner arrivals, mining activities, and resource usage is printed.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100" b="0" i="0" dirty="0">
                <a:effectLst/>
                <a:highlight>
                  <a:srgbClr val="FFFFFF"/>
                </a:highlight>
                <a:latin typeface="Söhne"/>
              </a:rPr>
              <a:t>The total amount of resources mined is calculated and printed at the end of the simulation.</a:t>
            </a:r>
          </a:p>
          <a:p>
            <a:endParaRPr lang="en-US" sz="5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8F945DB-91F2-6A21-9B1B-66C771186F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38"/>
          <a:stretch/>
        </p:blipFill>
        <p:spPr>
          <a:xfrm>
            <a:off x="6673922" y="10"/>
            <a:ext cx="5276339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04887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A583-7172-C5A3-84D5-BA819661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Feature Development: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9B99F-7AC5-ECC9-948C-B0F2DDEA0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 visualize the output of the simulation, we can use matplotlib, a popular Python library for creating static, animated, and interactive visualizations. We can create line plots to show the resource levels over time at each mining location.</a:t>
            </a:r>
          </a:p>
          <a:p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Overall, this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SimPy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code provides a basic simulation of a mining operation where miners arrive, consume resources for mining, and yield if resources are unavailable. It demonstrates the use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of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modeling complex systems with discrete-event simulation techniques.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03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7F4E1-8436-8513-71E7-B8519B4F3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hank you for listening' card by LyraEri">
            <a:extLst>
              <a:ext uri="{FF2B5EF4-FFF2-40B4-BE49-F238E27FC236}">
                <a16:creationId xmlns:a16="http://schemas.microsoft.com/office/drawing/2014/main" id="{D8A71433-D270-AF41-6A38-EAE8AFDE2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709802"/>
            <a:ext cx="7214616" cy="541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044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701</Words>
  <Application>Microsoft Macintosh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Söhne</vt:lpstr>
      <vt:lpstr>Office Theme</vt:lpstr>
      <vt:lpstr>PowerPoint Presentation</vt:lpstr>
      <vt:lpstr>Introduction to SimPy</vt:lpstr>
      <vt:lpstr>Simulation Scenario</vt:lpstr>
      <vt:lpstr>Simulation Components</vt:lpstr>
      <vt:lpstr>Code Overview</vt:lpstr>
      <vt:lpstr>Results and Analysis</vt:lpstr>
      <vt:lpstr>Possible Feature Development: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Pant</dc:creator>
  <cp:lastModifiedBy>Tushar Pant</cp:lastModifiedBy>
  <cp:revision>5</cp:revision>
  <dcterms:created xsi:type="dcterms:W3CDTF">2024-04-22T19:32:09Z</dcterms:created>
  <dcterms:modified xsi:type="dcterms:W3CDTF">2024-04-29T19:38:12Z</dcterms:modified>
</cp:coreProperties>
</file>