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63" r:id="rId4"/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7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3D965-51BC-4CD5-80D4-146AE33A2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6CFAC-162C-4374-95BF-3E80D4916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2A377-C964-4B77-8174-08FEA4EC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0889-3B1C-4B32-9FF4-104B83D20A7C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AE70A-17EC-4C5D-80DE-2C4E364C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0C4D0-68F0-48A5-B419-85EABDA9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19C7-0F3A-451E-A02E-8377602F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1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CBE4C-BC1A-4149-A2D4-C61CD8A4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53E2B-BECC-4745-AD14-A3263A1FC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12695-41C9-4DE5-9EE9-5E46A4AB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0889-3B1C-4B32-9FF4-104B83D20A7C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27955-F315-4A9E-A69C-0A56EC35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4F449-2037-440C-A745-D4D7153A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19C7-0F3A-451E-A02E-8377602F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8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95CD36-D204-4D9D-8FF1-D0FAC8D68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B50F6-EB9B-413E-BDE3-DBB15C1D4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47E83-9BB6-4073-B276-188A33C4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0889-3B1C-4B32-9FF4-104B83D20A7C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A12FE-E378-4B96-852F-674AADB9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66380-BF3F-464B-961D-C11429C9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19C7-0F3A-451E-A02E-8377602F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85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 userDrawn="1"/>
        </p:nvSpPr>
        <p:spPr>
          <a:xfrm>
            <a:off x="-3447" y="2507877"/>
            <a:ext cx="12195448" cy="4350123"/>
          </a:xfrm>
          <a:custGeom>
            <a:avLst/>
            <a:gdLst/>
            <a:ahLst/>
            <a:cxnLst/>
            <a:rect l="l" t="t" r="r" b="b"/>
            <a:pathLst>
              <a:path w="10919460" h="4979670">
                <a:moveTo>
                  <a:pt x="0" y="4979619"/>
                </a:moveTo>
                <a:lnTo>
                  <a:pt x="10919269" y="4979619"/>
                </a:lnTo>
                <a:lnTo>
                  <a:pt x="10919269" y="0"/>
                </a:lnTo>
                <a:lnTo>
                  <a:pt x="0" y="0"/>
                </a:lnTo>
                <a:lnTo>
                  <a:pt x="0" y="4979619"/>
                </a:lnTo>
                <a:close/>
              </a:path>
            </a:pathLst>
          </a:custGeom>
          <a:solidFill>
            <a:srgbClr val="00C81E"/>
          </a:solidFill>
          <a:ln>
            <a:noFill/>
          </a:ln>
        </p:spPr>
        <p:txBody>
          <a:bodyPr lIns="0" tIns="0" rIns="0" bIns="0"/>
          <a:lstStyle/>
          <a:p>
            <a:pPr eaLnBrk="1" hangingPunct="1">
              <a:lnSpc>
                <a:spcPct val="90000"/>
              </a:lnSpc>
              <a:defRPr/>
            </a:pPr>
            <a:endParaRPr sz="2048" dirty="0">
              <a:latin typeface="HelvNeue Light for IBM" pitchFamily="34" charset="0"/>
              <a:cs typeface="+mn-cs"/>
            </a:endParaRPr>
          </a:p>
        </p:txBody>
      </p:sp>
      <p:pic>
        <p:nvPicPr>
          <p:cNvPr id="7" name="Picture 30" descr="IBM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751" y="5536155"/>
            <a:ext cx="1077489" cy="30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607586" y="3431197"/>
            <a:ext cx="8976831" cy="338328"/>
          </a:xfrm>
        </p:spPr>
        <p:txBody>
          <a:bodyPr/>
          <a:lstStyle>
            <a:lvl1pPr marL="0" indent="0">
              <a:spcBef>
                <a:spcPts val="1115"/>
              </a:spcBef>
              <a:buNone/>
              <a:defRPr sz="1525">
                <a:solidFill>
                  <a:schemeClr val="bg1"/>
                </a:solidFill>
                <a:latin typeface="+mj-lt"/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713186" y="5535773"/>
            <a:ext cx="3871230" cy="36576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01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607586" y="3151830"/>
            <a:ext cx="8976831" cy="246488"/>
          </a:xfrm>
        </p:spPr>
        <p:txBody>
          <a:bodyPr anchor="b"/>
          <a:lstStyle>
            <a:lvl1pPr>
              <a:defRPr sz="2033">
                <a:solidFill>
                  <a:schemeClr val="bg1"/>
                </a:solidFill>
                <a:latin typeface="Lubalin Demi for IBM" panose="02060703020205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B1AEA81-C694-41B4-8D55-5E70C9AAC3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52638" y="775370"/>
            <a:ext cx="4458111" cy="107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2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64816-564F-4FE2-AA8E-48779A78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7E4EB-7735-40A2-B185-88B3AC26F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FF82C-2385-417A-9A89-EFC119FA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0889-3B1C-4B32-9FF4-104B83D20A7C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7A665-24D6-4742-815D-1AF4D4684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DAEDD-929F-44CA-9010-57FB5DF9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19C7-0F3A-451E-A02E-8377602F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0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6892-FFA8-4B74-B781-4B0CA0A1A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89C6C-6A75-4AB6-B733-559403322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4AD75-3D90-4F62-B678-24AFAFB5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0889-3B1C-4B32-9FF4-104B83D20A7C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322DE-44EA-43F2-B067-2A5763AC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439F4-984D-4CDC-BC09-7D1912EC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19C7-0F3A-451E-A02E-8377602F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D74A-E493-4737-A5BE-D61901E1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AE873-296B-4495-9D24-8F402D0D1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5E4CC-64FA-4D37-BC58-D658EEE42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668CC-B647-44E0-BA3E-9492D957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0889-3B1C-4B32-9FF4-104B83D20A7C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CA75F-4B75-4894-97ED-08B53D33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1FC81-4C7B-41FC-8D19-437FAFD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19C7-0F3A-451E-A02E-8377602F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2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382D-754E-4D09-99AB-5F55A5A8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53BA7-9F2E-4BBF-A2A6-90CC49A61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AF554-2852-43EB-89DB-5964D277E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EC8FB2-8384-47AB-9ABD-ECAE052DC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F8BA2-A7AF-41C1-934D-8C4987C63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55A06C-8160-420B-B5F2-5254BF4A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0889-3B1C-4B32-9FF4-104B83D20A7C}" type="datetimeFigureOut">
              <a:rPr lang="en-US" smtClean="0"/>
              <a:t>3/29/20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7AFFC-73DE-4617-AA9A-1B66E0097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60A444-2006-40F5-A51E-E9D1A1A5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19C7-0F3A-451E-A02E-8377602F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1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F14B8-C5F8-4882-8F7F-D39E3826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2150A-7B9E-4311-8246-E6B5CA5C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0889-3B1C-4B32-9FF4-104B83D20A7C}" type="datetimeFigureOut">
              <a:rPr lang="en-US" smtClean="0"/>
              <a:t>3/29/20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7D8A0-27A3-4817-A902-9B97B0F4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7C2AD-9400-46F8-A50E-44A0996E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19C7-0F3A-451E-A02E-8377602F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2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88632-4B04-4888-89BE-B6D65898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0889-3B1C-4B32-9FF4-104B83D20A7C}" type="datetimeFigureOut">
              <a:rPr lang="en-US" smtClean="0"/>
              <a:t>3/29/20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AE07B-4EAE-4403-8FC7-CA6B2EFE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A2185-CD8A-4178-A2FA-3898E440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19C7-0F3A-451E-A02E-8377602F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BFCA-99CA-4D6C-BD3B-56C064F8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1E41B-C868-4B39-970E-4F6580FEF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F73F7-D4E6-4FB6-B78D-E3F95025C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4B979-E8B8-4D8F-8AE5-DAA44F48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0889-3B1C-4B32-9FF4-104B83D20A7C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A08A1-F3EE-422B-92DA-136D9EE8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DDB41-3D8D-411E-A0DB-04505FD3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19C7-0F3A-451E-A02E-8377602F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8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5F53-DF2B-4220-A25C-27480310A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7427B6-392D-48C2-A518-75C5837A2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19357-C099-48EA-A379-B0B6E5B74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E0A85-1127-460D-9693-6A61C255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0889-3B1C-4B32-9FF4-104B83D20A7C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E7513-D8B0-4160-8CA1-B73BA8D83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1D2EA-3640-4FD9-AC28-8831086A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19C7-0F3A-451E-A02E-8377602F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3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25A72-4590-4AE9-9EBC-B487E1AD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29908-D97B-49CF-BF9A-6957053D8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7B8B4-5F90-4F5D-994A-B508B1E34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80889-3B1C-4B32-9FF4-104B83D20A7C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C74AD-666E-4744-A6C3-BFF410603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6EFDF-E085-4A78-975D-36DD50690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019C7-0F3A-451E-A02E-8377602F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2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594386" y="3431690"/>
            <a:ext cx="7003228" cy="337522"/>
          </a:xfrm>
        </p:spPr>
        <p:txBody>
          <a:bodyPr/>
          <a:lstStyle/>
          <a:p>
            <a:pPr>
              <a:spcBef>
                <a:spcPts val="1112"/>
              </a:spcBef>
            </a:pPr>
            <a:r>
              <a:rPr lang="en-US" altLang="en-US" dirty="0">
                <a:latin typeface="Lubalin Book for IBM"/>
                <a:ea typeface="Lubalin Book for IBM"/>
                <a:cs typeface="Lubalin Book for IBM"/>
              </a:rPr>
              <a:t>Ahold Delhaize and IBM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8772938" y="5986729"/>
            <a:ext cx="2931771" cy="6261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600" b="1" dirty="0"/>
              <a:t>Prepared By: </a:t>
            </a:r>
            <a:r>
              <a:rPr lang="en-US" sz="1600" dirty="0"/>
              <a:t>Tushar Saxena</a:t>
            </a:r>
          </a:p>
          <a:p>
            <a:pPr>
              <a:defRPr/>
            </a:pPr>
            <a:r>
              <a:rPr lang="en-US" sz="1600" dirty="0"/>
              <a:t>Tushar.saxena@in.ibm.com </a:t>
            </a:r>
          </a:p>
        </p:txBody>
      </p:sp>
      <p:sp>
        <p:nvSpPr>
          <p:cNvPr id="37892" name="Title 5"/>
          <p:cNvSpPr>
            <a:spLocks noGrp="1"/>
          </p:cNvSpPr>
          <p:nvPr>
            <p:ph type="title"/>
          </p:nvPr>
        </p:nvSpPr>
        <p:spPr>
          <a:xfrm>
            <a:off x="2594386" y="3117028"/>
            <a:ext cx="7003228" cy="281044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latin typeface="Lubalin Demi for IBM"/>
              </a:rPr>
              <a:t>RBS QA </a:t>
            </a:r>
            <a:r>
              <a:rPr lang="en-US" altLang="en-US" dirty="0" err="1">
                <a:latin typeface="Lubalin Demi for IBM"/>
              </a:rPr>
              <a:t>CoE</a:t>
            </a:r>
            <a:endParaRPr lang="en-US" altLang="en-US" dirty="0">
              <a:latin typeface="Lubalin Demi for IBM"/>
            </a:endParaRPr>
          </a:p>
        </p:txBody>
      </p:sp>
    </p:spTree>
    <p:extLst>
      <p:ext uri="{BB962C8B-B14F-4D97-AF65-F5344CB8AC3E}">
        <p14:creationId xmlns:p14="http://schemas.microsoft.com/office/powerpoint/2010/main" val="273539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3010E5-6DF6-436B-8403-992741D10666}"/>
              </a:ext>
            </a:extLst>
          </p:cNvPr>
          <p:cNvSpPr txBox="1"/>
          <p:nvPr/>
        </p:nvSpPr>
        <p:spPr>
          <a:xfrm>
            <a:off x="715617" y="993911"/>
            <a:ext cx="1065474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 Statement: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Large and moving team to follow manual processes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Issues in documents, calculations, formatting, naming conventions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Variance in following process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Not easy to onboard stakeholders (PM, Business, Leadership, New QA members)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High degrees of variations in Project Executions</a:t>
            </a:r>
          </a:p>
          <a:p>
            <a:endParaRPr lang="en-US" dirty="0"/>
          </a:p>
          <a:p>
            <a:r>
              <a:rPr lang="en-US" b="1" dirty="0"/>
              <a:t>Proposal:</a:t>
            </a:r>
          </a:p>
          <a:p>
            <a:r>
              <a:rPr lang="en-US" dirty="0"/>
              <a:t>Create QA Unified One Stop Shop (QAOSS) with three major components:</a:t>
            </a:r>
          </a:p>
          <a:p>
            <a:pPr marL="342900" indent="-342900">
              <a:buAutoNum type="arabicPeriod"/>
            </a:pPr>
            <a:r>
              <a:rPr lang="en-US" dirty="0"/>
              <a:t>QA Front Portal: Accessible to all, introduces world to QA CoE and it’s ways of working.  </a:t>
            </a:r>
          </a:p>
          <a:p>
            <a:pPr marL="342900" indent="-342900">
              <a:buAutoNum type="arabicPeriod"/>
            </a:pPr>
            <a:r>
              <a:rPr lang="en-US" dirty="0"/>
              <a:t>QA Unified Process (QAUP): Accessible to all, not documents but crisp workflow of process</a:t>
            </a:r>
          </a:p>
          <a:p>
            <a:pPr marL="342900" indent="-342900">
              <a:buAutoNum type="arabicPeriod"/>
            </a:pPr>
            <a:r>
              <a:rPr lang="en-US" dirty="0"/>
              <a:t>QA Unified Portal: Accessible to projects, automation applications that ensures minimum user inputs to carry out complete projects as per QAUP.</a:t>
            </a:r>
          </a:p>
          <a:p>
            <a:r>
              <a:rPr lang="en-US" dirty="0"/>
              <a:t>Build systems using REST APIs provided by Jira, QC, Tenrox and SharePoint</a:t>
            </a:r>
          </a:p>
          <a:p>
            <a:endParaRPr lang="en-US" dirty="0"/>
          </a:p>
          <a:p>
            <a:r>
              <a:rPr lang="en-US" b="1" dirty="0"/>
              <a:t>Benefits: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Seamless integration of processes, tools and people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Productivity benefits at large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Consistent and auto generation of reports by integrating Jira, QC, Tenrox, SharePoint and Internal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Automation of Project Executions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 sellable system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EFDAB-1F15-4B12-BEEE-C091BF32608F}"/>
              </a:ext>
            </a:extLst>
          </p:cNvPr>
          <p:cNvSpPr/>
          <p:nvPr/>
        </p:nvSpPr>
        <p:spPr>
          <a:xfrm>
            <a:off x="4356178" y="0"/>
            <a:ext cx="2313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QA CoE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89FA24-C035-4A5D-BF62-50DDE7C4830D}"/>
              </a:ext>
            </a:extLst>
          </p:cNvPr>
          <p:cNvSpPr/>
          <p:nvPr/>
        </p:nvSpPr>
        <p:spPr>
          <a:xfrm rot="20439036">
            <a:off x="5141952" y="446045"/>
            <a:ext cx="219964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lackadder ITC" panose="04020505050007020D02" pitchFamily="82" charset="0"/>
              </a:rPr>
              <a:t>Unified</a:t>
            </a:r>
          </a:p>
        </p:txBody>
      </p:sp>
    </p:spTree>
    <p:extLst>
      <p:ext uri="{BB962C8B-B14F-4D97-AF65-F5344CB8AC3E}">
        <p14:creationId xmlns:p14="http://schemas.microsoft.com/office/powerpoint/2010/main" val="38217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A89393E1-71C3-4EAC-894D-0184FAD66228}"/>
              </a:ext>
            </a:extLst>
          </p:cNvPr>
          <p:cNvSpPr/>
          <p:nvPr/>
        </p:nvSpPr>
        <p:spPr>
          <a:xfrm>
            <a:off x="6039000" y="3258"/>
            <a:ext cx="613792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C04F77-63AA-47D2-AE18-9C2F3B11182F}"/>
              </a:ext>
            </a:extLst>
          </p:cNvPr>
          <p:cNvSpPr/>
          <p:nvPr/>
        </p:nvSpPr>
        <p:spPr>
          <a:xfrm>
            <a:off x="1" y="26504"/>
            <a:ext cx="606638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EFDAB-1F15-4B12-BEEE-C091BF32608F}"/>
              </a:ext>
            </a:extLst>
          </p:cNvPr>
          <p:cNvSpPr/>
          <p:nvPr/>
        </p:nvSpPr>
        <p:spPr>
          <a:xfrm>
            <a:off x="4356178" y="0"/>
            <a:ext cx="2313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QA CoE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89FA24-C035-4A5D-BF62-50DDE7C4830D}"/>
              </a:ext>
            </a:extLst>
          </p:cNvPr>
          <p:cNvSpPr/>
          <p:nvPr/>
        </p:nvSpPr>
        <p:spPr>
          <a:xfrm rot="20439036">
            <a:off x="5141952" y="446045"/>
            <a:ext cx="219964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lackadder ITC" panose="04020505050007020D02" pitchFamily="82" charset="0"/>
              </a:rPr>
              <a:t>Unified</a:t>
            </a:r>
          </a:p>
        </p:txBody>
      </p:sp>
      <p:pic>
        <p:nvPicPr>
          <p:cNvPr id="1030" name="Picture 6" descr="Image result for sharepoint">
            <a:extLst>
              <a:ext uri="{FF2B5EF4-FFF2-40B4-BE49-F238E27FC236}">
                <a16:creationId xmlns:a16="http://schemas.microsoft.com/office/drawing/2014/main" id="{D6888D9B-55D5-4480-B711-3C76AF16A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393" y="3998027"/>
            <a:ext cx="1016953" cy="101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jira">
            <a:extLst>
              <a:ext uri="{FF2B5EF4-FFF2-40B4-BE49-F238E27FC236}">
                <a16:creationId xmlns:a16="http://schemas.microsoft.com/office/drawing/2014/main" id="{02CDBA5E-DD09-4913-A5EC-5DE3F7C7E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12" y="2524452"/>
            <a:ext cx="1220422" cy="81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tenrox">
            <a:extLst>
              <a:ext uri="{FF2B5EF4-FFF2-40B4-BE49-F238E27FC236}">
                <a16:creationId xmlns:a16="http://schemas.microsoft.com/office/drawing/2014/main" id="{C57302F5-87A6-4D38-9045-598FF4478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810" y="2668758"/>
            <a:ext cx="845771" cy="84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xebialabs.com/wp-content/uploads/files/tool-chest/hp-alm.jpg">
            <a:extLst>
              <a:ext uri="{FF2B5EF4-FFF2-40B4-BE49-F238E27FC236}">
                <a16:creationId xmlns:a16="http://schemas.microsoft.com/office/drawing/2014/main" id="{15556738-9D99-4A50-8B1C-65FEE25030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48" t="34630" r="36037" b="34666"/>
          <a:stretch/>
        </p:blipFill>
        <p:spPr bwMode="auto">
          <a:xfrm>
            <a:off x="3085324" y="1523287"/>
            <a:ext cx="689113" cy="76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FD948D-8170-420B-9BA0-42E40126A9BB}"/>
              </a:ext>
            </a:extLst>
          </p:cNvPr>
          <p:cNvSpPr/>
          <p:nvPr/>
        </p:nvSpPr>
        <p:spPr>
          <a:xfrm>
            <a:off x="1275524" y="1183378"/>
            <a:ext cx="1444487" cy="925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QA Processes</a:t>
            </a:r>
          </a:p>
          <a:p>
            <a:r>
              <a:rPr lang="en-US" sz="1400" dirty="0"/>
              <a:t>RFS, TRR</a:t>
            </a:r>
          </a:p>
          <a:p>
            <a:r>
              <a:rPr lang="en-US" sz="1400" dirty="0"/>
              <a:t>Test Lifecycle, Hygiene, </a:t>
            </a:r>
            <a:r>
              <a:rPr lang="en-US" sz="1400" dirty="0" err="1"/>
              <a:t>etc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A09879-F4FE-4CC6-899D-0FEE4FF6F802}"/>
              </a:ext>
            </a:extLst>
          </p:cNvPr>
          <p:cNvGrpSpPr/>
          <p:nvPr/>
        </p:nvGrpSpPr>
        <p:grpSpPr>
          <a:xfrm>
            <a:off x="996762" y="3901486"/>
            <a:ext cx="1325024" cy="998681"/>
            <a:chOff x="530087" y="4207226"/>
            <a:chExt cx="1563756" cy="1178615"/>
          </a:xfrm>
        </p:grpSpPr>
        <p:pic>
          <p:nvPicPr>
            <p:cNvPr id="1040" name="Picture 16" descr="Image result for excel">
              <a:extLst>
                <a:ext uri="{FF2B5EF4-FFF2-40B4-BE49-F238E27FC236}">
                  <a16:creationId xmlns:a16="http://schemas.microsoft.com/office/drawing/2014/main" id="{A4D8C2F0-61B5-4F42-BBB7-D243D3E15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304" y="4207226"/>
              <a:ext cx="972623" cy="972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B7D169-99BD-4113-BD2B-EEE41D9CD4A0}"/>
                </a:ext>
              </a:extLst>
            </p:cNvPr>
            <p:cNvSpPr txBox="1"/>
            <p:nvPr/>
          </p:nvSpPr>
          <p:spPr>
            <a:xfrm>
              <a:off x="530087" y="5047287"/>
              <a:ext cx="15637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Internal Data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D354D07B-0BDE-4C6A-8325-A502B99ABFEC}"/>
              </a:ext>
            </a:extLst>
          </p:cNvPr>
          <p:cNvSpPr/>
          <p:nvPr/>
        </p:nvSpPr>
        <p:spPr>
          <a:xfrm>
            <a:off x="1752856" y="2304738"/>
            <a:ext cx="1838484" cy="1790184"/>
          </a:xfrm>
          <a:prstGeom prst="ellipse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58D800-41FA-4BC0-960B-A315F4DB39A4}"/>
              </a:ext>
            </a:extLst>
          </p:cNvPr>
          <p:cNvGrpSpPr/>
          <p:nvPr/>
        </p:nvGrpSpPr>
        <p:grpSpPr>
          <a:xfrm>
            <a:off x="2172933" y="2746379"/>
            <a:ext cx="1038953" cy="1323135"/>
            <a:chOff x="2002425" y="3387528"/>
            <a:chExt cx="821660" cy="1139733"/>
          </a:xfrm>
        </p:grpSpPr>
        <p:pic>
          <p:nvPicPr>
            <p:cNvPr id="1026" name="Picture 2" descr="Related image">
              <a:extLst>
                <a:ext uri="{FF2B5EF4-FFF2-40B4-BE49-F238E27FC236}">
                  <a16:creationId xmlns:a16="http://schemas.microsoft.com/office/drawing/2014/main" id="{D7103921-4E09-4418-9FC2-C9EEE95FFE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05" t="8609" r="13417"/>
            <a:stretch/>
          </p:blipFill>
          <p:spPr bwMode="auto">
            <a:xfrm>
              <a:off x="2002425" y="3387528"/>
              <a:ext cx="821660" cy="793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AEB953-638F-4A3D-8F3D-28C09090FAD8}"/>
                </a:ext>
              </a:extLst>
            </p:cNvPr>
            <p:cNvSpPr txBox="1"/>
            <p:nvPr/>
          </p:nvSpPr>
          <p:spPr>
            <a:xfrm>
              <a:off x="2140056" y="4129588"/>
              <a:ext cx="536883" cy="397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QA</a:t>
              </a:r>
              <a:endParaRPr lang="en-US" sz="1600" b="1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A618ED6-0195-4CFC-8483-844A802C612D}"/>
              </a:ext>
            </a:extLst>
          </p:cNvPr>
          <p:cNvGrpSpPr/>
          <p:nvPr/>
        </p:nvGrpSpPr>
        <p:grpSpPr>
          <a:xfrm>
            <a:off x="1663097" y="5501820"/>
            <a:ext cx="2113827" cy="1353191"/>
            <a:chOff x="6669633" y="5286772"/>
            <a:chExt cx="2113827" cy="1353191"/>
          </a:xfrm>
        </p:grpSpPr>
        <p:pic>
          <p:nvPicPr>
            <p:cNvPr id="37" name="Picture 4" descr="Related image">
              <a:extLst>
                <a:ext uri="{FF2B5EF4-FFF2-40B4-BE49-F238E27FC236}">
                  <a16:creationId xmlns:a16="http://schemas.microsoft.com/office/drawing/2014/main" id="{EC3856D7-DE75-4D94-B55F-DB5263D47D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9633" y="5286772"/>
              <a:ext cx="2113827" cy="1014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FAFBE7-BBF4-4330-8AF4-CD8277FF7A07}"/>
                </a:ext>
              </a:extLst>
            </p:cNvPr>
            <p:cNvSpPr txBox="1"/>
            <p:nvPr/>
          </p:nvSpPr>
          <p:spPr>
            <a:xfrm>
              <a:off x="7219704" y="6301409"/>
              <a:ext cx="13279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Stakeholders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9C74975-EAC4-4983-8B80-476BB1036B8E}"/>
              </a:ext>
            </a:extLst>
          </p:cNvPr>
          <p:cNvGrpSpPr/>
          <p:nvPr/>
        </p:nvGrpSpPr>
        <p:grpSpPr>
          <a:xfrm>
            <a:off x="6782470" y="3259"/>
            <a:ext cx="5078226" cy="6890906"/>
            <a:chOff x="6782470" y="3259"/>
            <a:chExt cx="5078226" cy="689090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5806EC1-B358-4062-B67D-9E3E5EC896E4}"/>
                </a:ext>
              </a:extLst>
            </p:cNvPr>
            <p:cNvGrpSpPr/>
            <p:nvPr/>
          </p:nvGrpSpPr>
          <p:grpSpPr>
            <a:xfrm>
              <a:off x="8583162" y="5733425"/>
              <a:ext cx="1712887" cy="1160740"/>
              <a:chOff x="6669633" y="5286772"/>
              <a:chExt cx="2113827" cy="1432437"/>
            </a:xfrm>
          </p:grpSpPr>
          <p:pic>
            <p:nvPicPr>
              <p:cNvPr id="1028" name="Picture 4" descr="Related image">
                <a:extLst>
                  <a:ext uri="{FF2B5EF4-FFF2-40B4-BE49-F238E27FC236}">
                    <a16:creationId xmlns:a16="http://schemas.microsoft.com/office/drawing/2014/main" id="{5D8D7CFE-3049-424C-8C84-807A3A8B7C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9633" y="5286772"/>
                <a:ext cx="2113827" cy="10146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0731FF-09B1-43EB-88AB-FAD734AE2446}"/>
                  </a:ext>
                </a:extLst>
              </p:cNvPr>
              <p:cNvSpPr txBox="1"/>
              <p:nvPr/>
            </p:nvSpPr>
            <p:spPr>
              <a:xfrm>
                <a:off x="7018312" y="6301409"/>
                <a:ext cx="1765148" cy="417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Stakeholders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9DBEB97-3DC8-467D-8F2E-F07FAD1F4D37}"/>
                </a:ext>
              </a:extLst>
            </p:cNvPr>
            <p:cNvGrpSpPr/>
            <p:nvPr/>
          </p:nvGrpSpPr>
          <p:grpSpPr>
            <a:xfrm>
              <a:off x="6782470" y="952967"/>
              <a:ext cx="5078226" cy="4745468"/>
              <a:chOff x="6022285" y="225290"/>
              <a:chExt cx="6598596" cy="6200822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DD871D4-4EB8-49ED-8D46-A80CAFFB3D01}"/>
                  </a:ext>
                </a:extLst>
              </p:cNvPr>
              <p:cNvSpPr/>
              <p:nvPr/>
            </p:nvSpPr>
            <p:spPr>
              <a:xfrm>
                <a:off x="6022285" y="225290"/>
                <a:ext cx="6598596" cy="620082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5715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1288951-E58E-4B5B-B50E-E0D331C81244}"/>
                  </a:ext>
                </a:extLst>
              </p:cNvPr>
              <p:cNvGrpSpPr/>
              <p:nvPr/>
            </p:nvGrpSpPr>
            <p:grpSpPr>
              <a:xfrm>
                <a:off x="7209457" y="1232638"/>
                <a:ext cx="4300073" cy="4187103"/>
                <a:chOff x="6900837" y="771970"/>
                <a:chExt cx="4300073" cy="4187103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733B908D-1CC9-46A3-A99F-8B4F41A31A0B}"/>
                    </a:ext>
                  </a:extLst>
                </p:cNvPr>
                <p:cNvSpPr/>
                <p:nvPr/>
              </p:nvSpPr>
              <p:spPr>
                <a:xfrm>
                  <a:off x="6900837" y="771970"/>
                  <a:ext cx="4300073" cy="418710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24" name="Picture 6" descr="Image result for sharepoint">
                  <a:extLst>
                    <a:ext uri="{FF2B5EF4-FFF2-40B4-BE49-F238E27FC236}">
                      <a16:creationId xmlns:a16="http://schemas.microsoft.com/office/drawing/2014/main" id="{E0E0E65C-26EC-449F-9646-AEAA7ABEEBC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49887" y="3434267"/>
                  <a:ext cx="1016953" cy="10169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" name="Picture 8" descr="Image result for jira">
                  <a:extLst>
                    <a:ext uri="{FF2B5EF4-FFF2-40B4-BE49-F238E27FC236}">
                      <a16:creationId xmlns:a16="http://schemas.microsoft.com/office/drawing/2014/main" id="{D307F662-2E21-4A24-A1AF-F90B4E320B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60585" y="2348753"/>
                  <a:ext cx="1220422" cy="81361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" name="Picture 10" descr="Image result for tenrox">
                  <a:extLst>
                    <a:ext uri="{FF2B5EF4-FFF2-40B4-BE49-F238E27FC236}">
                      <a16:creationId xmlns:a16="http://schemas.microsoft.com/office/drawing/2014/main" id="{1791995D-508D-48A3-84F7-4067053D314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67799" y="2225787"/>
                  <a:ext cx="845770" cy="8457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" name="Picture 14" descr="https://xebialabs.com/wp-content/uploads/files/tool-chest/hp-alm.jpg">
                  <a:extLst>
                    <a:ext uri="{FF2B5EF4-FFF2-40B4-BE49-F238E27FC236}">
                      <a16:creationId xmlns:a16="http://schemas.microsoft.com/office/drawing/2014/main" id="{B63003D8-E8E2-4127-83D9-E7371D97176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248" t="34630" r="36037" b="34666"/>
                <a:stretch/>
              </p:blipFill>
              <p:spPr bwMode="auto">
                <a:xfrm>
                  <a:off x="9073348" y="2294123"/>
                  <a:ext cx="918774" cy="10178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70FF281-6F11-47AD-A5A1-75A80724BB52}"/>
                    </a:ext>
                  </a:extLst>
                </p:cNvPr>
                <p:cNvSpPr/>
                <p:nvPr/>
              </p:nvSpPr>
              <p:spPr>
                <a:xfrm>
                  <a:off x="8043620" y="1162647"/>
                  <a:ext cx="1444487" cy="92538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/>
                    <a:t>QA Processes</a:t>
                  </a:r>
                </a:p>
                <a:p>
                  <a:r>
                    <a:rPr lang="en-US" sz="1050" dirty="0"/>
                    <a:t>RFS, TRR</a:t>
                  </a:r>
                </a:p>
                <a:p>
                  <a:r>
                    <a:rPr lang="en-US" sz="1050" dirty="0"/>
                    <a:t>Test Lifecycle, Hygiene, </a:t>
                  </a:r>
                  <a:r>
                    <a:rPr lang="en-US" sz="1050" dirty="0" err="1"/>
                    <a:t>etc</a:t>
                  </a:r>
                  <a:endParaRPr lang="en-US" sz="1200" dirty="0"/>
                </a:p>
              </p:txBody>
            </p: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F25428BD-5CAC-48FF-9896-C1ECCA24D688}"/>
                    </a:ext>
                  </a:extLst>
                </p:cNvPr>
                <p:cNvGrpSpPr/>
                <p:nvPr/>
              </p:nvGrpSpPr>
              <p:grpSpPr>
                <a:xfrm>
                  <a:off x="7673728" y="3356406"/>
                  <a:ext cx="1325024" cy="1056695"/>
                  <a:chOff x="530087" y="4227369"/>
                  <a:chExt cx="1563756" cy="1247082"/>
                </a:xfrm>
              </p:grpSpPr>
              <p:pic>
                <p:nvPicPr>
                  <p:cNvPr id="30" name="Picture 16" descr="Image result for excel">
                    <a:extLst>
                      <a:ext uri="{FF2B5EF4-FFF2-40B4-BE49-F238E27FC236}">
                        <a16:creationId xmlns:a16="http://schemas.microsoft.com/office/drawing/2014/main" id="{043919FF-D8E4-4C3C-B7C7-0B32608DEC7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72248" y="4227369"/>
                    <a:ext cx="972623" cy="97262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EE1F0FE1-0752-46C6-8CEC-358212DD2D08}"/>
                      </a:ext>
                    </a:extLst>
                  </p:cNvPr>
                  <p:cNvSpPr txBox="1"/>
                  <p:nvPr/>
                </p:nvSpPr>
                <p:spPr>
                  <a:xfrm>
                    <a:off x="530087" y="5047288"/>
                    <a:ext cx="1563756" cy="4271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Internal Data</a:t>
                    </a:r>
                  </a:p>
                </p:txBody>
              </p:sp>
            </p:grpSp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D10AF44-D492-46B8-932A-67C4478DFB16}"/>
                </a:ext>
              </a:extLst>
            </p:cNvPr>
            <p:cNvGrpSpPr/>
            <p:nvPr/>
          </p:nvGrpSpPr>
          <p:grpSpPr>
            <a:xfrm>
              <a:off x="8699474" y="3259"/>
              <a:ext cx="1153589" cy="978908"/>
              <a:chOff x="1978833" y="3346159"/>
              <a:chExt cx="1106275" cy="1022483"/>
            </a:xfrm>
          </p:grpSpPr>
          <p:pic>
            <p:nvPicPr>
              <p:cNvPr id="34" name="Picture 2" descr="Related image">
                <a:extLst>
                  <a:ext uri="{FF2B5EF4-FFF2-40B4-BE49-F238E27FC236}">
                    <a16:creationId xmlns:a16="http://schemas.microsoft.com/office/drawing/2014/main" id="{499148A5-41A7-4986-9BCD-40441B1058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605" t="8609" r="13417"/>
              <a:stretch/>
            </p:blipFill>
            <p:spPr bwMode="auto">
              <a:xfrm>
                <a:off x="1978833" y="3346159"/>
                <a:ext cx="959968" cy="9272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40F7D2-C646-4939-810C-DF0FB809B8F6}"/>
                  </a:ext>
                </a:extLst>
              </p:cNvPr>
              <p:cNvSpPr txBox="1"/>
              <p:nvPr/>
            </p:nvSpPr>
            <p:spPr>
              <a:xfrm>
                <a:off x="2441398" y="3886426"/>
                <a:ext cx="643710" cy="482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QA</a:t>
                </a:r>
                <a:endParaRPr lang="en-US" sz="1600" b="1" dirty="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62224BF-327D-4A7D-B604-85E165F924AF}"/>
                </a:ext>
              </a:extLst>
            </p:cNvPr>
            <p:cNvSpPr/>
            <p:nvPr/>
          </p:nvSpPr>
          <p:spPr>
            <a:xfrm>
              <a:off x="7436130" y="1385631"/>
              <a:ext cx="3787068" cy="38449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6122832"/>
                </a:avLst>
              </a:prstTxWarp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QA Unified Process              QA Unified Portal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0267943-6D12-4D9B-8D6A-C658A75A0BBF}"/>
              </a:ext>
            </a:extLst>
          </p:cNvPr>
          <p:cNvSpPr txBox="1"/>
          <p:nvPr/>
        </p:nvSpPr>
        <p:spPr>
          <a:xfrm>
            <a:off x="4598506" y="6427303"/>
            <a:ext cx="3292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Now                     Future</a:t>
            </a:r>
          </a:p>
        </p:txBody>
      </p:sp>
    </p:spTree>
    <p:extLst>
      <p:ext uri="{BB962C8B-B14F-4D97-AF65-F5344CB8AC3E}">
        <p14:creationId xmlns:p14="http://schemas.microsoft.com/office/powerpoint/2010/main" val="195388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3EEC77-A124-4A8E-875E-CFAA91AEDCC5}"/>
              </a:ext>
            </a:extLst>
          </p:cNvPr>
          <p:cNvSpPr txBox="1"/>
          <p:nvPr/>
        </p:nvSpPr>
        <p:spPr>
          <a:xfrm>
            <a:off x="0" y="92765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QA CoE One Stop Shop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5D78CA-2AD2-44E9-8A73-7B0109F0DE0A}"/>
              </a:ext>
            </a:extLst>
          </p:cNvPr>
          <p:cNvSpPr/>
          <p:nvPr/>
        </p:nvSpPr>
        <p:spPr>
          <a:xfrm>
            <a:off x="4538868" y="569844"/>
            <a:ext cx="2809461" cy="1669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Leadership Message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E263F-AF8C-4597-BD9E-F33BF74049F8}"/>
              </a:ext>
            </a:extLst>
          </p:cNvPr>
          <p:cNvSpPr/>
          <p:nvPr/>
        </p:nvSpPr>
        <p:spPr>
          <a:xfrm>
            <a:off x="8050695" y="569844"/>
            <a:ext cx="2809461" cy="16697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QA CoE Unified Portal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4CEB13-8774-46ED-8973-901B0F3026BB}"/>
              </a:ext>
            </a:extLst>
          </p:cNvPr>
          <p:cNvSpPr/>
          <p:nvPr/>
        </p:nvSpPr>
        <p:spPr>
          <a:xfrm>
            <a:off x="1027041" y="569844"/>
            <a:ext cx="2809461" cy="16697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QA CoE Unified Process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8E5DFA-23EE-496E-8A04-F2541B9DD321}"/>
              </a:ext>
            </a:extLst>
          </p:cNvPr>
          <p:cNvSpPr/>
          <p:nvPr/>
        </p:nvSpPr>
        <p:spPr>
          <a:xfrm>
            <a:off x="1027040" y="2690192"/>
            <a:ext cx="2809461" cy="1669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C9F0CC-7C70-4163-8FB2-B6BA5A891131}"/>
              </a:ext>
            </a:extLst>
          </p:cNvPr>
          <p:cNvSpPr/>
          <p:nvPr/>
        </p:nvSpPr>
        <p:spPr>
          <a:xfrm>
            <a:off x="4538867" y="2690192"/>
            <a:ext cx="2809461" cy="1669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Organization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35335B-9636-4C70-813A-E6A109E2AF2C}"/>
              </a:ext>
            </a:extLst>
          </p:cNvPr>
          <p:cNvSpPr/>
          <p:nvPr/>
        </p:nvSpPr>
        <p:spPr>
          <a:xfrm>
            <a:off x="8050694" y="2690192"/>
            <a:ext cx="2809461" cy="1669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Recognitions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954B60-96BB-4DD7-A1EC-A342B527C8D0}"/>
              </a:ext>
            </a:extLst>
          </p:cNvPr>
          <p:cNvSpPr/>
          <p:nvPr/>
        </p:nvSpPr>
        <p:spPr>
          <a:xfrm>
            <a:off x="1027039" y="4691270"/>
            <a:ext cx="2809461" cy="1669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E3847B-9C08-463F-93AD-B095A9364FA9}"/>
              </a:ext>
            </a:extLst>
          </p:cNvPr>
          <p:cNvSpPr/>
          <p:nvPr/>
        </p:nvSpPr>
        <p:spPr>
          <a:xfrm>
            <a:off x="4538866" y="4691270"/>
            <a:ext cx="2809461" cy="1669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Success Stories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A23852-6850-4834-912F-4EA7354E3031}"/>
              </a:ext>
            </a:extLst>
          </p:cNvPr>
          <p:cNvSpPr/>
          <p:nvPr/>
        </p:nvSpPr>
        <p:spPr>
          <a:xfrm>
            <a:off x="8050693" y="4691270"/>
            <a:ext cx="2809461" cy="1669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On/Off Boarding</a:t>
            </a:r>
          </a:p>
        </p:txBody>
      </p:sp>
    </p:spTree>
    <p:extLst>
      <p:ext uri="{BB962C8B-B14F-4D97-AF65-F5344CB8AC3E}">
        <p14:creationId xmlns:p14="http://schemas.microsoft.com/office/powerpoint/2010/main" val="261898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3EEC77-A124-4A8E-875E-CFAA91AEDCC5}"/>
              </a:ext>
            </a:extLst>
          </p:cNvPr>
          <p:cNvSpPr txBox="1"/>
          <p:nvPr/>
        </p:nvSpPr>
        <p:spPr>
          <a:xfrm>
            <a:off x="4770783" y="92765"/>
            <a:ext cx="226612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QA CoE Unified Portal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5D78CA-2AD2-44E9-8A73-7B0109F0DE0A}"/>
              </a:ext>
            </a:extLst>
          </p:cNvPr>
          <p:cNvSpPr/>
          <p:nvPr/>
        </p:nvSpPr>
        <p:spPr>
          <a:xfrm>
            <a:off x="4538868" y="569844"/>
            <a:ext cx="2809461" cy="16697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C9F0CC-7C70-4163-8FB2-B6BA5A891131}"/>
              </a:ext>
            </a:extLst>
          </p:cNvPr>
          <p:cNvSpPr/>
          <p:nvPr/>
        </p:nvSpPr>
        <p:spPr>
          <a:xfrm>
            <a:off x="1729405" y="3021496"/>
            <a:ext cx="2809461" cy="16697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My Projects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E3847B-9C08-463F-93AD-B095A9364FA9}"/>
              </a:ext>
            </a:extLst>
          </p:cNvPr>
          <p:cNvSpPr/>
          <p:nvPr/>
        </p:nvSpPr>
        <p:spPr>
          <a:xfrm>
            <a:off x="7036904" y="3021496"/>
            <a:ext cx="2809461" cy="16697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Initiate Project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4DA636-3909-49A2-AE21-6E8FEE823E85}"/>
              </a:ext>
            </a:extLst>
          </p:cNvPr>
          <p:cNvSpPr/>
          <p:nvPr/>
        </p:nvSpPr>
        <p:spPr>
          <a:xfrm>
            <a:off x="4499112" y="4996070"/>
            <a:ext cx="2809461" cy="13493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Automated LIVE WSR Across Projects</a:t>
            </a:r>
          </a:p>
        </p:txBody>
      </p:sp>
    </p:spTree>
    <p:extLst>
      <p:ext uri="{BB962C8B-B14F-4D97-AF65-F5344CB8AC3E}">
        <p14:creationId xmlns:p14="http://schemas.microsoft.com/office/powerpoint/2010/main" val="290228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3EEC77-A124-4A8E-875E-CFAA91AEDCC5}"/>
              </a:ext>
            </a:extLst>
          </p:cNvPr>
          <p:cNvSpPr txBox="1"/>
          <p:nvPr/>
        </p:nvSpPr>
        <p:spPr>
          <a:xfrm>
            <a:off x="4770783" y="92765"/>
            <a:ext cx="226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QA CoE Unified Portal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E3847B-9C08-463F-93AD-B095A9364FA9}"/>
              </a:ext>
            </a:extLst>
          </p:cNvPr>
          <p:cNvSpPr/>
          <p:nvPr/>
        </p:nvSpPr>
        <p:spPr>
          <a:xfrm>
            <a:off x="4499112" y="742122"/>
            <a:ext cx="2809461" cy="16697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Initiate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71393C-9F1E-4F5E-A773-74091281963C}"/>
              </a:ext>
            </a:extLst>
          </p:cNvPr>
          <p:cNvSpPr txBox="1"/>
          <p:nvPr/>
        </p:nvSpPr>
        <p:spPr>
          <a:xfrm>
            <a:off x="1623391" y="2691921"/>
            <a:ext cx="6294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Templates</a:t>
            </a:r>
          </a:p>
          <a:p>
            <a:r>
              <a:rPr lang="en-US" dirty="0"/>
              <a:t>Drafts Versions</a:t>
            </a:r>
          </a:p>
          <a:p>
            <a:r>
              <a:rPr lang="en-US" dirty="0"/>
              <a:t>Baselined Docs</a:t>
            </a:r>
          </a:p>
          <a:p>
            <a:pPr lvl="1"/>
            <a:r>
              <a:rPr lang="en-US" dirty="0"/>
              <a:t>Initiate </a:t>
            </a:r>
            <a:r>
              <a:rPr lang="en-US" dirty="0">
                <a:sym typeface="Wingdings" panose="05000000000000000000" pitchFamily="2" charset="2"/>
              </a:rPr>
              <a:t> RFS App</a:t>
            </a:r>
            <a:endParaRPr lang="en-US" dirty="0"/>
          </a:p>
          <a:p>
            <a:pPr lvl="1"/>
            <a:r>
              <a:rPr lang="en-US" dirty="0"/>
              <a:t>Plan </a:t>
            </a:r>
            <a:r>
              <a:rPr lang="en-US" dirty="0">
                <a:sym typeface="Wingdings" panose="05000000000000000000" pitchFamily="2" charset="2"/>
              </a:rPr>
              <a:t> TRR App + Doc </a:t>
            </a:r>
            <a:r>
              <a:rPr lang="en-US" dirty="0" err="1">
                <a:sym typeface="Wingdings" panose="05000000000000000000" pitchFamily="2" charset="2"/>
              </a:rPr>
              <a:t>Mgmt</a:t>
            </a:r>
            <a:endParaRPr lang="en-US" dirty="0"/>
          </a:p>
          <a:p>
            <a:pPr lvl="1"/>
            <a:r>
              <a:rPr lang="en-US" dirty="0"/>
              <a:t>Design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Integration with Jira/HPQC/Internal Data</a:t>
            </a:r>
          </a:p>
          <a:p>
            <a:pPr lvl="1"/>
            <a:r>
              <a:rPr lang="en-US" dirty="0"/>
              <a:t>Execute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Integration with Jira/HPQC/ Internal Data</a:t>
            </a:r>
          </a:p>
          <a:p>
            <a:pPr lvl="1"/>
            <a:r>
              <a:rPr lang="en-US" dirty="0"/>
              <a:t>Closure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Integration with Jira/HPQC/ Internal Data</a:t>
            </a:r>
          </a:p>
          <a:p>
            <a:r>
              <a:rPr lang="en-US" dirty="0"/>
              <a:t>Reporting</a:t>
            </a:r>
          </a:p>
          <a:p>
            <a:r>
              <a:rPr lang="en-US" dirty="0"/>
              <a:t>	Integration with Jira, QA, Tenrox, Internal App Data</a:t>
            </a:r>
          </a:p>
          <a:p>
            <a:r>
              <a:rPr lang="en-US" dirty="0"/>
              <a:t>Schedule Management </a:t>
            </a:r>
            <a:r>
              <a:rPr lang="en-US" dirty="0">
                <a:sym typeface="Wingdings" panose="05000000000000000000" pitchFamily="2" charset="2"/>
              </a:rPr>
              <a:t> MPP</a:t>
            </a:r>
          </a:p>
          <a:p>
            <a:r>
              <a:rPr lang="en-US" dirty="0"/>
              <a:t>Download Repository, Version Control </a:t>
            </a:r>
            <a:r>
              <a:rPr lang="en-US" dirty="0">
                <a:sym typeface="Wingdings" panose="05000000000000000000" pitchFamily="2" charset="2"/>
              </a:rPr>
              <a:t> SharePoint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0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3EEC77-A124-4A8E-875E-CFAA91AEDCC5}"/>
              </a:ext>
            </a:extLst>
          </p:cNvPr>
          <p:cNvSpPr txBox="1"/>
          <p:nvPr/>
        </p:nvSpPr>
        <p:spPr>
          <a:xfrm>
            <a:off x="4770783" y="92765"/>
            <a:ext cx="226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QA CoE Unified Portal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E3847B-9C08-463F-93AD-B095A9364FA9}"/>
              </a:ext>
            </a:extLst>
          </p:cNvPr>
          <p:cNvSpPr/>
          <p:nvPr/>
        </p:nvSpPr>
        <p:spPr>
          <a:xfrm>
            <a:off x="4499112" y="742122"/>
            <a:ext cx="2809461" cy="16697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RFS App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 More Document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71393C-9F1E-4F5E-A773-74091281963C}"/>
              </a:ext>
            </a:extLst>
          </p:cNvPr>
          <p:cNvSpPr txBox="1"/>
          <p:nvPr/>
        </p:nvSpPr>
        <p:spPr>
          <a:xfrm>
            <a:off x="1775791" y="3034748"/>
            <a:ext cx="8507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 Populate As much info as possible</a:t>
            </a:r>
          </a:p>
          <a:p>
            <a:r>
              <a:rPr lang="en-US" dirty="0"/>
              <a:t>Pull People from Teams</a:t>
            </a:r>
          </a:p>
          <a:p>
            <a:r>
              <a:rPr lang="en-US" dirty="0"/>
              <a:t>Auto Calculate Rates</a:t>
            </a:r>
          </a:p>
          <a:p>
            <a:r>
              <a:rPr lang="en-US" dirty="0"/>
              <a:t>Intuitive/Auto populate Resource Loading</a:t>
            </a:r>
          </a:p>
          <a:p>
            <a:r>
              <a:rPr lang="en-US" dirty="0"/>
              <a:t>Review/Approval Workflow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91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3EEC77-A124-4A8E-875E-CFAA91AEDCC5}"/>
              </a:ext>
            </a:extLst>
          </p:cNvPr>
          <p:cNvSpPr txBox="1"/>
          <p:nvPr/>
        </p:nvSpPr>
        <p:spPr>
          <a:xfrm>
            <a:off x="4770783" y="92765"/>
            <a:ext cx="226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QA CoE Unified Portal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E3847B-9C08-463F-93AD-B095A9364FA9}"/>
              </a:ext>
            </a:extLst>
          </p:cNvPr>
          <p:cNvSpPr/>
          <p:nvPr/>
        </p:nvSpPr>
        <p:spPr>
          <a:xfrm>
            <a:off x="4499112" y="742122"/>
            <a:ext cx="2809461" cy="16697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TRR App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 More Document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71393C-9F1E-4F5E-A773-74091281963C}"/>
              </a:ext>
            </a:extLst>
          </p:cNvPr>
          <p:cNvSpPr txBox="1"/>
          <p:nvPr/>
        </p:nvSpPr>
        <p:spPr>
          <a:xfrm>
            <a:off x="1775791" y="3034748"/>
            <a:ext cx="8507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 Populate and configure TRR</a:t>
            </a:r>
          </a:p>
          <a:p>
            <a:r>
              <a:rPr lang="en-US" dirty="0"/>
              <a:t>Auto calculate TRR scores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64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3EEC77-A124-4A8E-875E-CFAA91AEDCC5}"/>
              </a:ext>
            </a:extLst>
          </p:cNvPr>
          <p:cNvSpPr txBox="1"/>
          <p:nvPr/>
        </p:nvSpPr>
        <p:spPr>
          <a:xfrm>
            <a:off x="4770783" y="92765"/>
            <a:ext cx="226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QA CoE Unified Portal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71393C-9F1E-4F5E-A773-74091281963C}"/>
              </a:ext>
            </a:extLst>
          </p:cNvPr>
          <p:cNvSpPr txBox="1"/>
          <p:nvPr/>
        </p:nvSpPr>
        <p:spPr>
          <a:xfrm>
            <a:off x="1775791" y="3034748"/>
            <a:ext cx="8507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 Generate Weekly Status for all current projects</a:t>
            </a:r>
          </a:p>
          <a:p>
            <a:r>
              <a:rPr lang="en-US" dirty="0"/>
              <a:t>Auto Assign Color</a:t>
            </a:r>
          </a:p>
          <a:p>
            <a:r>
              <a:rPr lang="en-US" dirty="0"/>
              <a:t>Integrate with Tenrox, Jira and QC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521B5F-5177-4379-8CAA-498139E72ADA}"/>
              </a:ext>
            </a:extLst>
          </p:cNvPr>
          <p:cNvSpPr/>
          <p:nvPr/>
        </p:nvSpPr>
        <p:spPr>
          <a:xfrm>
            <a:off x="4227443" y="1073766"/>
            <a:ext cx="2809461" cy="13493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Automated WSR Across Projects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LIVE</a:t>
            </a:r>
          </a:p>
        </p:txBody>
      </p:sp>
    </p:spTree>
    <p:extLst>
      <p:ext uri="{BB962C8B-B14F-4D97-AF65-F5344CB8AC3E}">
        <p14:creationId xmlns:p14="http://schemas.microsoft.com/office/powerpoint/2010/main" val="969233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6089</TotalTime>
  <Words>438</Words>
  <Application>Microsoft Macintosh PowerPoint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Blackadder ITC</vt:lpstr>
      <vt:lpstr>Calibri</vt:lpstr>
      <vt:lpstr>Calibri Light</vt:lpstr>
      <vt:lpstr>HelvNeue Light for IBM</vt:lpstr>
      <vt:lpstr>Lubalin Book for IBM</vt:lpstr>
      <vt:lpstr>Lubalin Demi for IBM</vt:lpstr>
      <vt:lpstr>Wingdings</vt:lpstr>
      <vt:lpstr>Office Theme</vt:lpstr>
      <vt:lpstr>RBS QA CoE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 Saxena - External</dc:creator>
  <cp:lastModifiedBy>Tushar Saxena</cp:lastModifiedBy>
  <cp:revision>43</cp:revision>
  <dcterms:created xsi:type="dcterms:W3CDTF">2019-07-02T14:50:12Z</dcterms:created>
  <dcterms:modified xsi:type="dcterms:W3CDTF">2020-03-29T19:29:38Z</dcterms:modified>
</cp:coreProperties>
</file>