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71" r:id="rId15"/>
    <p:sldId id="268" r:id="rId16"/>
    <p:sldId id="269" r:id="rId17"/>
    <p:sldId id="272" r:id="rId18"/>
    <p:sldId id="274" r:id="rId19"/>
    <p:sldId id="273" r:id="rId20"/>
    <p:sldId id="275" r:id="rId21"/>
    <p:sldId id="276" r:id="rId22"/>
    <p:sldId id="277" r:id="rId23"/>
    <p:sldId id="278" r:id="rId24"/>
    <p:sldId id="279" r:id="rId25"/>
    <p:sldId id="281" r:id="rId26"/>
    <p:sldId id="282" r:id="rId27"/>
    <p:sldId id="283" r:id="rId28"/>
    <p:sldId id="284" r:id="rId29"/>
    <p:sldId id="285" r:id="rId30"/>
    <p:sldId id="286" r:id="rId31"/>
    <p:sldId id="288" r:id="rId32"/>
    <p:sldId id="287"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ab7d41e6a00ade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656" autoAdjust="0"/>
  </p:normalViewPr>
  <p:slideViewPr>
    <p:cSldViewPr snapToGrid="0">
      <p:cViewPr>
        <p:scale>
          <a:sx n="80" d="100"/>
          <a:sy n="80" d="100"/>
        </p:scale>
        <p:origin x="1762"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Clustered_Customer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Clustered_Customer_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Clustered_Customer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Clustered_Customer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Clustered_Customer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esktop\Clustered_Customer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esktop\Clustered_Customer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esktop\Clustered_Customer_Data.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[Clustered_Customer_Data.xlsx]General_E_C_IN!PivotTable3</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General_E_C_IN!$B$3:$B$4</c:f>
              <c:strCache>
                <c:ptCount val="1"/>
                <c:pt idx="0">
                  <c:v>Asian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General_E_C_IN!$A$5:$A$24</c:f>
              <c:multiLvlStrCache>
                <c:ptCount val="17"/>
                <c:lvl>
                  <c:pt idx="0">
                    <c:v>1</c:v>
                  </c:pt>
                  <c:pt idx="1">
                    <c:v>6</c:v>
                  </c:pt>
                  <c:pt idx="2">
                    <c:v>21</c:v>
                  </c:pt>
                  <c:pt idx="3">
                    <c:v>41</c:v>
                  </c:pt>
                  <c:pt idx="4">
                    <c:v>46</c:v>
                  </c:pt>
                  <c:pt idx="5">
                    <c:v>52</c:v>
                  </c:pt>
                  <c:pt idx="6">
                    <c:v>1</c:v>
                  </c:pt>
                  <c:pt idx="7">
                    <c:v>21</c:v>
                  </c:pt>
                  <c:pt idx="8">
                    <c:v>46</c:v>
                  </c:pt>
                  <c:pt idx="9">
                    <c:v>64</c:v>
                  </c:pt>
                  <c:pt idx="10">
                    <c:v>1</c:v>
                  </c:pt>
                  <c:pt idx="11">
                    <c:v>6</c:v>
                  </c:pt>
                  <c:pt idx="12">
                    <c:v>21</c:v>
                  </c:pt>
                  <c:pt idx="13">
                    <c:v>41</c:v>
                  </c:pt>
                  <c:pt idx="14">
                    <c:v>46</c:v>
                  </c:pt>
                  <c:pt idx="15">
                    <c:v>52</c:v>
                  </c:pt>
                  <c:pt idx="16">
                    <c:v>64</c:v>
                  </c:pt>
                </c:lvl>
                <c:lvl>
                  <c:pt idx="0">
                    <c:v>Large Cluster</c:v>
                  </c:pt>
                  <c:pt idx="6">
                    <c:v>MidSize Cluster</c:v>
                  </c:pt>
                  <c:pt idx="10">
                    <c:v>Small Cluster</c:v>
                  </c:pt>
                </c:lvl>
              </c:multiLvlStrCache>
            </c:multiLvlStrRef>
          </c:cat>
          <c:val>
            <c:numRef>
              <c:f>General_E_C_IN!$B$5:$B$24</c:f>
              <c:numCache>
                <c:formatCode>General</c:formatCode>
                <c:ptCount val="17"/>
                <c:pt idx="8">
                  <c:v>1075</c:v>
                </c:pt>
                <c:pt idx="9">
                  <c:v>15256</c:v>
                </c:pt>
                <c:pt idx="14">
                  <c:v>1</c:v>
                </c:pt>
                <c:pt idx="16">
                  <c:v>625</c:v>
                </c:pt>
              </c:numCache>
            </c:numRef>
          </c:val>
        </c:ser>
        <c:ser>
          <c:idx val="1"/>
          <c:order val="1"/>
          <c:tx>
            <c:strRef>
              <c:f>General_E_C_IN!$C$3:$C$4</c:f>
              <c:strCache>
                <c:ptCount val="1"/>
                <c:pt idx="0">
                  <c:v>Hispanic</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General_E_C_IN!$A$5:$A$24</c:f>
              <c:multiLvlStrCache>
                <c:ptCount val="17"/>
                <c:lvl>
                  <c:pt idx="0">
                    <c:v>1</c:v>
                  </c:pt>
                  <c:pt idx="1">
                    <c:v>6</c:v>
                  </c:pt>
                  <c:pt idx="2">
                    <c:v>21</c:v>
                  </c:pt>
                  <c:pt idx="3">
                    <c:v>41</c:v>
                  </c:pt>
                  <c:pt idx="4">
                    <c:v>46</c:v>
                  </c:pt>
                  <c:pt idx="5">
                    <c:v>52</c:v>
                  </c:pt>
                  <c:pt idx="6">
                    <c:v>1</c:v>
                  </c:pt>
                  <c:pt idx="7">
                    <c:v>21</c:v>
                  </c:pt>
                  <c:pt idx="8">
                    <c:v>46</c:v>
                  </c:pt>
                  <c:pt idx="9">
                    <c:v>64</c:v>
                  </c:pt>
                  <c:pt idx="10">
                    <c:v>1</c:v>
                  </c:pt>
                  <c:pt idx="11">
                    <c:v>6</c:v>
                  </c:pt>
                  <c:pt idx="12">
                    <c:v>21</c:v>
                  </c:pt>
                  <c:pt idx="13">
                    <c:v>41</c:v>
                  </c:pt>
                  <c:pt idx="14">
                    <c:v>46</c:v>
                  </c:pt>
                  <c:pt idx="15">
                    <c:v>52</c:v>
                  </c:pt>
                  <c:pt idx="16">
                    <c:v>64</c:v>
                  </c:pt>
                </c:lvl>
                <c:lvl>
                  <c:pt idx="0">
                    <c:v>Large Cluster</c:v>
                  </c:pt>
                  <c:pt idx="6">
                    <c:v>MidSize Cluster</c:v>
                  </c:pt>
                  <c:pt idx="10">
                    <c:v>Small Cluster</c:v>
                  </c:pt>
                </c:lvl>
              </c:multiLvlStrCache>
            </c:multiLvlStrRef>
          </c:cat>
          <c:val>
            <c:numRef>
              <c:f>General_E_C_IN!$C$5:$C$24</c:f>
              <c:numCache>
                <c:formatCode>General</c:formatCode>
                <c:ptCount val="17"/>
                <c:pt idx="1">
                  <c:v>5508</c:v>
                </c:pt>
                <c:pt idx="4">
                  <c:v>13118</c:v>
                </c:pt>
                <c:pt idx="11">
                  <c:v>937</c:v>
                </c:pt>
                <c:pt idx="14">
                  <c:v>2960</c:v>
                </c:pt>
              </c:numCache>
            </c:numRef>
          </c:val>
        </c:ser>
        <c:ser>
          <c:idx val="2"/>
          <c:order val="2"/>
          <c:tx>
            <c:strRef>
              <c:f>General_E_C_IN!$D$3:$D$4</c:f>
              <c:strCache>
                <c:ptCount val="1"/>
                <c:pt idx="0">
                  <c:v>White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General_E_C_IN!$A$5:$A$24</c:f>
              <c:multiLvlStrCache>
                <c:ptCount val="17"/>
                <c:lvl>
                  <c:pt idx="0">
                    <c:v>1</c:v>
                  </c:pt>
                  <c:pt idx="1">
                    <c:v>6</c:v>
                  </c:pt>
                  <c:pt idx="2">
                    <c:v>21</c:v>
                  </c:pt>
                  <c:pt idx="3">
                    <c:v>41</c:v>
                  </c:pt>
                  <c:pt idx="4">
                    <c:v>46</c:v>
                  </c:pt>
                  <c:pt idx="5">
                    <c:v>52</c:v>
                  </c:pt>
                  <c:pt idx="6">
                    <c:v>1</c:v>
                  </c:pt>
                  <c:pt idx="7">
                    <c:v>21</c:v>
                  </c:pt>
                  <c:pt idx="8">
                    <c:v>46</c:v>
                  </c:pt>
                  <c:pt idx="9">
                    <c:v>64</c:v>
                  </c:pt>
                  <c:pt idx="10">
                    <c:v>1</c:v>
                  </c:pt>
                  <c:pt idx="11">
                    <c:v>6</c:v>
                  </c:pt>
                  <c:pt idx="12">
                    <c:v>21</c:v>
                  </c:pt>
                  <c:pt idx="13">
                    <c:v>41</c:v>
                  </c:pt>
                  <c:pt idx="14">
                    <c:v>46</c:v>
                  </c:pt>
                  <c:pt idx="15">
                    <c:v>52</c:v>
                  </c:pt>
                  <c:pt idx="16">
                    <c:v>64</c:v>
                  </c:pt>
                </c:lvl>
                <c:lvl>
                  <c:pt idx="0">
                    <c:v>Large Cluster</c:v>
                  </c:pt>
                  <c:pt idx="6">
                    <c:v>MidSize Cluster</c:v>
                  </c:pt>
                  <c:pt idx="10">
                    <c:v>Small Cluster</c:v>
                  </c:pt>
                </c:lvl>
              </c:multiLvlStrCache>
            </c:multiLvlStrRef>
          </c:cat>
          <c:val>
            <c:numRef>
              <c:f>General_E_C_IN!$D$5:$D$24</c:f>
              <c:numCache>
                <c:formatCode>General</c:formatCode>
                <c:ptCount val="17"/>
                <c:pt idx="0">
                  <c:v>7102</c:v>
                </c:pt>
                <c:pt idx="1">
                  <c:v>12552</c:v>
                </c:pt>
                <c:pt idx="2">
                  <c:v>2110</c:v>
                </c:pt>
                <c:pt idx="3">
                  <c:v>2013</c:v>
                </c:pt>
                <c:pt idx="4">
                  <c:v>21897</c:v>
                </c:pt>
                <c:pt idx="5">
                  <c:v>2131</c:v>
                </c:pt>
                <c:pt idx="6">
                  <c:v>7727</c:v>
                </c:pt>
                <c:pt idx="7">
                  <c:v>1031</c:v>
                </c:pt>
                <c:pt idx="9">
                  <c:v>1026</c:v>
                </c:pt>
                <c:pt idx="10">
                  <c:v>597</c:v>
                </c:pt>
                <c:pt idx="11">
                  <c:v>103</c:v>
                </c:pt>
                <c:pt idx="12">
                  <c:v>35</c:v>
                </c:pt>
                <c:pt idx="13">
                  <c:v>6</c:v>
                </c:pt>
                <c:pt idx="14">
                  <c:v>466</c:v>
                </c:pt>
                <c:pt idx="15">
                  <c:v>4</c:v>
                </c:pt>
                <c:pt idx="16">
                  <c:v>1</c:v>
                </c:pt>
              </c:numCache>
            </c:numRef>
          </c:val>
        </c:ser>
        <c:dLbls>
          <c:showLegendKey val="0"/>
          <c:showVal val="0"/>
          <c:showCatName val="0"/>
          <c:showSerName val="0"/>
          <c:showPercent val="0"/>
          <c:showBubbleSize val="0"/>
        </c:dLbls>
        <c:gapWidth val="100"/>
        <c:overlap val="-24"/>
        <c:axId val="436137808"/>
        <c:axId val="436138200"/>
      </c:barChart>
      <c:catAx>
        <c:axId val="4361378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6138200"/>
        <c:crosses val="autoZero"/>
        <c:auto val="1"/>
        <c:lblAlgn val="ctr"/>
        <c:lblOffset val="100"/>
        <c:noMultiLvlLbl val="0"/>
      </c:catAx>
      <c:valAx>
        <c:axId val="4361382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61378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[Clustered_Customer_Data.xlsx]General_E_C_IN!PivotTable4</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General_E_C_IN!$B$44:$B$45</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General_E_C_IN!$A$46:$A$48</c:f>
              <c:strCache>
                <c:ptCount val="3"/>
                <c:pt idx="0">
                  <c:v>Large Cluster</c:v>
                </c:pt>
                <c:pt idx="1">
                  <c:v>MidSize Cluster</c:v>
                </c:pt>
                <c:pt idx="2">
                  <c:v>Small Cluster</c:v>
                </c:pt>
              </c:strCache>
            </c:strRef>
          </c:cat>
          <c:val>
            <c:numRef>
              <c:f>General_E_C_IN!$B$46:$B$48</c:f>
              <c:numCache>
                <c:formatCode>General</c:formatCode>
                <c:ptCount val="3"/>
                <c:pt idx="0">
                  <c:v>13324</c:v>
                </c:pt>
                <c:pt idx="1">
                  <c:v>8287</c:v>
                </c:pt>
                <c:pt idx="2">
                  <c:v>22</c:v>
                </c:pt>
              </c:numCache>
            </c:numRef>
          </c:val>
        </c:ser>
        <c:ser>
          <c:idx val="1"/>
          <c:order val="1"/>
          <c:tx>
            <c:strRef>
              <c:f>General_E_C_IN!$C$44:$C$45</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General_E_C_IN!$A$46:$A$48</c:f>
              <c:strCache>
                <c:ptCount val="3"/>
                <c:pt idx="0">
                  <c:v>Large Cluster</c:v>
                </c:pt>
                <c:pt idx="1">
                  <c:v>MidSize Cluster</c:v>
                </c:pt>
                <c:pt idx="2">
                  <c:v>Small Cluster</c:v>
                </c:pt>
              </c:strCache>
            </c:strRef>
          </c:cat>
          <c:val>
            <c:numRef>
              <c:f>General_E_C_IN!$C$46:$C$48</c:f>
              <c:numCache>
                <c:formatCode>General</c:formatCode>
                <c:ptCount val="3"/>
                <c:pt idx="0">
                  <c:v>8082</c:v>
                </c:pt>
                <c:pt idx="1">
                  <c:v>1291</c:v>
                </c:pt>
                <c:pt idx="2">
                  <c:v>4735</c:v>
                </c:pt>
              </c:numCache>
            </c:numRef>
          </c:val>
        </c:ser>
        <c:ser>
          <c:idx val="2"/>
          <c:order val="2"/>
          <c:tx>
            <c:strRef>
              <c:f>General_E_C_IN!$D$44:$D$45</c:f>
              <c:strCache>
                <c:ptCount val="1"/>
                <c:pt idx="0">
                  <c:v>Medium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General_E_C_IN!$A$46:$A$48</c:f>
              <c:strCache>
                <c:ptCount val="3"/>
                <c:pt idx="0">
                  <c:v>Large Cluster</c:v>
                </c:pt>
                <c:pt idx="1">
                  <c:v>MidSize Cluster</c:v>
                </c:pt>
                <c:pt idx="2">
                  <c:v>Small Cluster</c:v>
                </c:pt>
              </c:strCache>
            </c:strRef>
          </c:cat>
          <c:val>
            <c:numRef>
              <c:f>General_E_C_IN!$D$46:$D$48</c:f>
              <c:numCache>
                <c:formatCode>General</c:formatCode>
                <c:ptCount val="3"/>
                <c:pt idx="0">
                  <c:v>45025</c:v>
                </c:pt>
                <c:pt idx="1">
                  <c:v>16537</c:v>
                </c:pt>
                <c:pt idx="2">
                  <c:v>978</c:v>
                </c:pt>
              </c:numCache>
            </c:numRef>
          </c:val>
        </c:ser>
        <c:dLbls>
          <c:showLegendKey val="0"/>
          <c:showVal val="0"/>
          <c:showCatName val="0"/>
          <c:showSerName val="0"/>
          <c:showPercent val="0"/>
          <c:showBubbleSize val="0"/>
        </c:dLbls>
        <c:gapWidth val="100"/>
        <c:overlap val="-24"/>
        <c:axId val="434572216"/>
        <c:axId val="434578880"/>
      </c:barChart>
      <c:catAx>
        <c:axId val="4345722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34578880"/>
        <c:crosses val="autoZero"/>
        <c:auto val="1"/>
        <c:lblAlgn val="ctr"/>
        <c:lblOffset val="100"/>
        <c:noMultiLvlLbl val="0"/>
      </c:catAx>
      <c:valAx>
        <c:axId val="4345788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345722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[Clustered_Customer_Data.xlsx]General_E_C_IN!PivotTable5</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General_E_C_IN!$B$75:$B$76</c:f>
              <c:strCache>
                <c:ptCount val="1"/>
                <c:pt idx="0">
                  <c:v>Cold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General_E_C_IN!$A$77:$A$96</c:f>
              <c:multiLvlStrCache>
                <c:ptCount val="17"/>
                <c:lvl>
                  <c:pt idx="0">
                    <c:v>1</c:v>
                  </c:pt>
                  <c:pt idx="1">
                    <c:v>6</c:v>
                  </c:pt>
                  <c:pt idx="2">
                    <c:v>21</c:v>
                  </c:pt>
                  <c:pt idx="3">
                    <c:v>41</c:v>
                  </c:pt>
                  <c:pt idx="4">
                    <c:v>46</c:v>
                  </c:pt>
                  <c:pt idx="5">
                    <c:v>52</c:v>
                  </c:pt>
                  <c:pt idx="6">
                    <c:v>1</c:v>
                  </c:pt>
                  <c:pt idx="7">
                    <c:v>21</c:v>
                  </c:pt>
                  <c:pt idx="8">
                    <c:v>46</c:v>
                  </c:pt>
                  <c:pt idx="9">
                    <c:v>64</c:v>
                  </c:pt>
                  <c:pt idx="10">
                    <c:v>1</c:v>
                  </c:pt>
                  <c:pt idx="11">
                    <c:v>6</c:v>
                  </c:pt>
                  <c:pt idx="12">
                    <c:v>21</c:v>
                  </c:pt>
                  <c:pt idx="13">
                    <c:v>41</c:v>
                  </c:pt>
                  <c:pt idx="14">
                    <c:v>46</c:v>
                  </c:pt>
                  <c:pt idx="15">
                    <c:v>52</c:v>
                  </c:pt>
                  <c:pt idx="16">
                    <c:v>64</c:v>
                  </c:pt>
                </c:lvl>
                <c:lvl>
                  <c:pt idx="0">
                    <c:v>Large Cluster</c:v>
                  </c:pt>
                  <c:pt idx="6">
                    <c:v>MidSize Cluster</c:v>
                  </c:pt>
                  <c:pt idx="10">
                    <c:v>Small Cluster</c:v>
                  </c:pt>
                </c:lvl>
              </c:multiLvlStrCache>
            </c:multiLvlStrRef>
          </c:cat>
          <c:val>
            <c:numRef>
              <c:f>General_E_C_IN!$B$77:$B$96</c:f>
              <c:numCache>
                <c:formatCode>General</c:formatCode>
                <c:ptCount val="17"/>
                <c:pt idx="1">
                  <c:v>11550</c:v>
                </c:pt>
                <c:pt idx="3">
                  <c:v>2013</c:v>
                </c:pt>
                <c:pt idx="11">
                  <c:v>225</c:v>
                </c:pt>
                <c:pt idx="13">
                  <c:v>6</c:v>
                </c:pt>
              </c:numCache>
            </c:numRef>
          </c:val>
        </c:ser>
        <c:ser>
          <c:idx val="1"/>
          <c:order val="1"/>
          <c:tx>
            <c:strRef>
              <c:f>General_E_C_IN!$C$75:$C$76</c:f>
              <c:strCache>
                <c:ptCount val="1"/>
                <c:pt idx="0">
                  <c:v>Moderate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General_E_C_IN!$A$77:$A$96</c:f>
              <c:multiLvlStrCache>
                <c:ptCount val="17"/>
                <c:lvl>
                  <c:pt idx="0">
                    <c:v>1</c:v>
                  </c:pt>
                  <c:pt idx="1">
                    <c:v>6</c:v>
                  </c:pt>
                  <c:pt idx="2">
                    <c:v>21</c:v>
                  </c:pt>
                  <c:pt idx="3">
                    <c:v>41</c:v>
                  </c:pt>
                  <c:pt idx="4">
                    <c:v>46</c:v>
                  </c:pt>
                  <c:pt idx="5">
                    <c:v>52</c:v>
                  </c:pt>
                  <c:pt idx="6">
                    <c:v>1</c:v>
                  </c:pt>
                  <c:pt idx="7">
                    <c:v>21</c:v>
                  </c:pt>
                  <c:pt idx="8">
                    <c:v>46</c:v>
                  </c:pt>
                  <c:pt idx="9">
                    <c:v>64</c:v>
                  </c:pt>
                  <c:pt idx="10">
                    <c:v>1</c:v>
                  </c:pt>
                  <c:pt idx="11">
                    <c:v>6</c:v>
                  </c:pt>
                  <c:pt idx="12">
                    <c:v>21</c:v>
                  </c:pt>
                  <c:pt idx="13">
                    <c:v>41</c:v>
                  </c:pt>
                  <c:pt idx="14">
                    <c:v>46</c:v>
                  </c:pt>
                  <c:pt idx="15">
                    <c:v>52</c:v>
                  </c:pt>
                  <c:pt idx="16">
                    <c:v>64</c:v>
                  </c:pt>
                </c:lvl>
                <c:lvl>
                  <c:pt idx="0">
                    <c:v>Large Cluster</c:v>
                  </c:pt>
                  <c:pt idx="6">
                    <c:v>MidSize Cluster</c:v>
                  </c:pt>
                  <c:pt idx="10">
                    <c:v>Small Cluster</c:v>
                  </c:pt>
                </c:lvl>
              </c:multiLvlStrCache>
            </c:multiLvlStrRef>
          </c:cat>
          <c:val>
            <c:numRef>
              <c:f>General_E_C_IN!$C$77:$C$96</c:f>
              <c:numCache>
                <c:formatCode>General</c:formatCode>
                <c:ptCount val="17"/>
                <c:pt idx="0">
                  <c:v>7102</c:v>
                </c:pt>
                <c:pt idx="1">
                  <c:v>4502</c:v>
                </c:pt>
                <c:pt idx="2">
                  <c:v>2110</c:v>
                </c:pt>
                <c:pt idx="4">
                  <c:v>9191</c:v>
                </c:pt>
                <c:pt idx="5">
                  <c:v>2131</c:v>
                </c:pt>
                <c:pt idx="6">
                  <c:v>7727</c:v>
                </c:pt>
                <c:pt idx="7">
                  <c:v>1031</c:v>
                </c:pt>
                <c:pt idx="8">
                  <c:v>1075</c:v>
                </c:pt>
                <c:pt idx="9">
                  <c:v>16282</c:v>
                </c:pt>
                <c:pt idx="10">
                  <c:v>597</c:v>
                </c:pt>
                <c:pt idx="11">
                  <c:v>815</c:v>
                </c:pt>
                <c:pt idx="12">
                  <c:v>35</c:v>
                </c:pt>
                <c:pt idx="14">
                  <c:v>196</c:v>
                </c:pt>
                <c:pt idx="15">
                  <c:v>4</c:v>
                </c:pt>
                <c:pt idx="16">
                  <c:v>626</c:v>
                </c:pt>
              </c:numCache>
            </c:numRef>
          </c:val>
        </c:ser>
        <c:ser>
          <c:idx val="2"/>
          <c:order val="2"/>
          <c:tx>
            <c:strRef>
              <c:f>General_E_C_IN!$D$75:$D$76</c:f>
              <c:strCache>
                <c:ptCount val="1"/>
                <c:pt idx="0">
                  <c:v>Warm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General_E_C_IN!$A$77:$A$96</c:f>
              <c:multiLvlStrCache>
                <c:ptCount val="17"/>
                <c:lvl>
                  <c:pt idx="0">
                    <c:v>1</c:v>
                  </c:pt>
                  <c:pt idx="1">
                    <c:v>6</c:v>
                  </c:pt>
                  <c:pt idx="2">
                    <c:v>21</c:v>
                  </c:pt>
                  <c:pt idx="3">
                    <c:v>41</c:v>
                  </c:pt>
                  <c:pt idx="4">
                    <c:v>46</c:v>
                  </c:pt>
                  <c:pt idx="5">
                    <c:v>52</c:v>
                  </c:pt>
                  <c:pt idx="6">
                    <c:v>1</c:v>
                  </c:pt>
                  <c:pt idx="7">
                    <c:v>21</c:v>
                  </c:pt>
                  <c:pt idx="8">
                    <c:v>46</c:v>
                  </c:pt>
                  <c:pt idx="9">
                    <c:v>64</c:v>
                  </c:pt>
                  <c:pt idx="10">
                    <c:v>1</c:v>
                  </c:pt>
                  <c:pt idx="11">
                    <c:v>6</c:v>
                  </c:pt>
                  <c:pt idx="12">
                    <c:v>21</c:v>
                  </c:pt>
                  <c:pt idx="13">
                    <c:v>41</c:v>
                  </c:pt>
                  <c:pt idx="14">
                    <c:v>46</c:v>
                  </c:pt>
                  <c:pt idx="15">
                    <c:v>52</c:v>
                  </c:pt>
                  <c:pt idx="16">
                    <c:v>64</c:v>
                  </c:pt>
                </c:lvl>
                <c:lvl>
                  <c:pt idx="0">
                    <c:v>Large Cluster</c:v>
                  </c:pt>
                  <c:pt idx="6">
                    <c:v>MidSize Cluster</c:v>
                  </c:pt>
                  <c:pt idx="10">
                    <c:v>Small Cluster</c:v>
                  </c:pt>
                </c:lvl>
              </c:multiLvlStrCache>
            </c:multiLvlStrRef>
          </c:cat>
          <c:val>
            <c:numRef>
              <c:f>General_E_C_IN!$D$77:$D$96</c:f>
              <c:numCache>
                <c:formatCode>General</c:formatCode>
                <c:ptCount val="17"/>
                <c:pt idx="1">
                  <c:v>2008</c:v>
                </c:pt>
                <c:pt idx="4">
                  <c:v>25824</c:v>
                </c:pt>
                <c:pt idx="14">
                  <c:v>3231</c:v>
                </c:pt>
              </c:numCache>
            </c:numRef>
          </c:val>
        </c:ser>
        <c:dLbls>
          <c:showLegendKey val="0"/>
          <c:showVal val="0"/>
          <c:showCatName val="0"/>
          <c:showSerName val="0"/>
          <c:showPercent val="0"/>
          <c:showBubbleSize val="0"/>
        </c:dLbls>
        <c:gapWidth val="100"/>
        <c:overlap val="-24"/>
        <c:axId val="6898184"/>
        <c:axId val="6894264"/>
      </c:barChart>
      <c:catAx>
        <c:axId val="68981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894264"/>
        <c:crosses val="autoZero"/>
        <c:auto val="1"/>
        <c:lblAlgn val="ctr"/>
        <c:lblOffset val="100"/>
        <c:noMultiLvlLbl val="0"/>
      </c:catAx>
      <c:valAx>
        <c:axId val="68942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8981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[Clustered_Customer_Data.xlsx]General_E_C_IN!PivotTable7</c:name>
    <c:fmtId val="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s>
    <c:plotArea>
      <c:layout/>
      <c:barChart>
        <c:barDir val="col"/>
        <c:grouping val="clustered"/>
        <c:varyColors val="0"/>
        <c:ser>
          <c:idx val="0"/>
          <c:order val="0"/>
          <c:tx>
            <c:strRef>
              <c:f>General_E_C_IN!$B$106:$B$107</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General_E_C_IN!$A$108:$A$110</c:f>
              <c:strCache>
                <c:ptCount val="3"/>
                <c:pt idx="0">
                  <c:v>Large Cluster</c:v>
                </c:pt>
                <c:pt idx="1">
                  <c:v>MidSize Cluster</c:v>
                </c:pt>
                <c:pt idx="2">
                  <c:v>Small Cluster</c:v>
                </c:pt>
              </c:strCache>
            </c:strRef>
          </c:cat>
          <c:val>
            <c:numRef>
              <c:f>General_E_C_IN!$B$108:$B$110</c:f>
              <c:numCache>
                <c:formatCode>General</c:formatCode>
                <c:ptCount val="3"/>
                <c:pt idx="0">
                  <c:v>23756.814146652621</c:v>
                </c:pt>
                <c:pt idx="1">
                  <c:v>21731.454187281273</c:v>
                </c:pt>
                <c:pt idx="2">
                  <c:v>205162.00772727272</c:v>
                </c:pt>
              </c:numCache>
            </c:numRef>
          </c:val>
        </c:ser>
        <c:ser>
          <c:idx val="1"/>
          <c:order val="1"/>
          <c:tx>
            <c:strRef>
              <c:f>General_E_C_IN!$C$106:$C$107</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General_E_C_IN!$A$108:$A$110</c:f>
              <c:strCache>
                <c:ptCount val="3"/>
                <c:pt idx="0">
                  <c:v>Large Cluster</c:v>
                </c:pt>
                <c:pt idx="1">
                  <c:v>MidSize Cluster</c:v>
                </c:pt>
                <c:pt idx="2">
                  <c:v>Small Cluster</c:v>
                </c:pt>
              </c:strCache>
            </c:strRef>
          </c:cat>
          <c:val>
            <c:numRef>
              <c:f>General_E_C_IN!$C$108:$C$110</c:f>
              <c:numCache>
                <c:formatCode>General</c:formatCode>
                <c:ptCount val="3"/>
                <c:pt idx="0">
                  <c:v>55640.090165800801</c:v>
                </c:pt>
                <c:pt idx="1">
                  <c:v>59704.95083656074</c:v>
                </c:pt>
                <c:pt idx="2">
                  <c:v>477745.74252587138</c:v>
                </c:pt>
              </c:numCache>
            </c:numRef>
          </c:val>
        </c:ser>
        <c:ser>
          <c:idx val="2"/>
          <c:order val="2"/>
          <c:tx>
            <c:strRef>
              <c:f>General_E_C_IN!$D$106:$D$107</c:f>
              <c:strCache>
                <c:ptCount val="1"/>
                <c:pt idx="0">
                  <c:v>Medium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General_E_C_IN!$A$108:$A$110</c:f>
              <c:strCache>
                <c:ptCount val="3"/>
                <c:pt idx="0">
                  <c:v>Large Cluster</c:v>
                </c:pt>
                <c:pt idx="1">
                  <c:v>MidSize Cluster</c:v>
                </c:pt>
                <c:pt idx="2">
                  <c:v>Small Cluster</c:v>
                </c:pt>
              </c:strCache>
            </c:strRef>
          </c:cat>
          <c:val>
            <c:numRef>
              <c:f>General_E_C_IN!$D$108:$D$110</c:f>
              <c:numCache>
                <c:formatCode>General</c:formatCode>
                <c:ptCount val="3"/>
                <c:pt idx="0">
                  <c:v>41444.051829429358</c:v>
                </c:pt>
                <c:pt idx="1">
                  <c:v>41313.557765012229</c:v>
                </c:pt>
                <c:pt idx="2">
                  <c:v>292738.19680981548</c:v>
                </c:pt>
              </c:numCache>
            </c:numRef>
          </c:val>
        </c:ser>
        <c:dLbls>
          <c:showLegendKey val="0"/>
          <c:showVal val="0"/>
          <c:showCatName val="0"/>
          <c:showSerName val="0"/>
          <c:showPercent val="0"/>
          <c:showBubbleSize val="0"/>
        </c:dLbls>
        <c:gapWidth val="100"/>
        <c:overlap val="-24"/>
        <c:axId val="504848648"/>
        <c:axId val="504849040"/>
      </c:barChart>
      <c:catAx>
        <c:axId val="5048486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4849040"/>
        <c:crosses val="autoZero"/>
        <c:auto val="1"/>
        <c:lblAlgn val="ctr"/>
        <c:lblOffset val="100"/>
        <c:noMultiLvlLbl val="0"/>
      </c:catAx>
      <c:valAx>
        <c:axId val="5048490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48486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[Clustered_Customer_Data.xlsx]General_E_C_IN!PivotTable8</c:name>
    <c:fmtId val="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General_E_C_IN!$B$137:$B$138</c:f>
              <c:strCache>
                <c:ptCount val="1"/>
                <c:pt idx="0">
                  <c:v>Asian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General_E_C_IN!$A$139:$A$150</c:f>
              <c:multiLvlStrCache>
                <c:ptCount val="9"/>
                <c:lvl>
                  <c:pt idx="0">
                    <c:v>High</c:v>
                  </c:pt>
                  <c:pt idx="1">
                    <c:v>Low</c:v>
                  </c:pt>
                  <c:pt idx="2">
                    <c:v>Medium</c:v>
                  </c:pt>
                  <c:pt idx="3">
                    <c:v>High</c:v>
                  </c:pt>
                  <c:pt idx="4">
                    <c:v>Low</c:v>
                  </c:pt>
                  <c:pt idx="5">
                    <c:v>Medium</c:v>
                  </c:pt>
                  <c:pt idx="6">
                    <c:v>High</c:v>
                  </c:pt>
                  <c:pt idx="7">
                    <c:v>Low</c:v>
                  </c:pt>
                  <c:pt idx="8">
                    <c:v>Medium</c:v>
                  </c:pt>
                </c:lvl>
                <c:lvl>
                  <c:pt idx="0">
                    <c:v>Large Cluster</c:v>
                  </c:pt>
                  <c:pt idx="3">
                    <c:v>MidSize Cluster</c:v>
                  </c:pt>
                  <c:pt idx="6">
                    <c:v>Small Cluster</c:v>
                  </c:pt>
                </c:lvl>
              </c:multiLvlStrCache>
            </c:multiLvlStrRef>
          </c:cat>
          <c:val>
            <c:numRef>
              <c:f>General_E_C_IN!$B$139:$B$150</c:f>
              <c:numCache>
                <c:formatCode>General</c:formatCode>
                <c:ptCount val="9"/>
                <c:pt idx="3">
                  <c:v>22229.389622971656</c:v>
                </c:pt>
                <c:pt idx="4">
                  <c:v>62522.23354545459</c:v>
                </c:pt>
                <c:pt idx="5">
                  <c:v>45096.853850447849</c:v>
                </c:pt>
                <c:pt idx="7">
                  <c:v>423088.05209039565</c:v>
                </c:pt>
                <c:pt idx="8">
                  <c:v>350701.88852631574</c:v>
                </c:pt>
              </c:numCache>
            </c:numRef>
          </c:val>
        </c:ser>
        <c:ser>
          <c:idx val="1"/>
          <c:order val="1"/>
          <c:tx>
            <c:strRef>
              <c:f>General_E_C_IN!$C$137:$C$138</c:f>
              <c:strCache>
                <c:ptCount val="1"/>
                <c:pt idx="0">
                  <c:v>Hispanic</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General_E_C_IN!$A$139:$A$150</c:f>
              <c:multiLvlStrCache>
                <c:ptCount val="9"/>
                <c:lvl>
                  <c:pt idx="0">
                    <c:v>High</c:v>
                  </c:pt>
                  <c:pt idx="1">
                    <c:v>Low</c:v>
                  </c:pt>
                  <c:pt idx="2">
                    <c:v>Medium</c:v>
                  </c:pt>
                  <c:pt idx="3">
                    <c:v>High</c:v>
                  </c:pt>
                  <c:pt idx="4">
                    <c:v>Low</c:v>
                  </c:pt>
                  <c:pt idx="5">
                    <c:v>Medium</c:v>
                  </c:pt>
                  <c:pt idx="6">
                    <c:v>High</c:v>
                  </c:pt>
                  <c:pt idx="7">
                    <c:v>Low</c:v>
                  </c:pt>
                  <c:pt idx="8">
                    <c:v>Medium</c:v>
                  </c:pt>
                </c:lvl>
                <c:lvl>
                  <c:pt idx="0">
                    <c:v>Large Cluster</c:v>
                  </c:pt>
                  <c:pt idx="3">
                    <c:v>MidSize Cluster</c:v>
                  </c:pt>
                  <c:pt idx="6">
                    <c:v>Small Cluster</c:v>
                  </c:pt>
                </c:lvl>
              </c:multiLvlStrCache>
            </c:multiLvlStrRef>
          </c:cat>
          <c:val>
            <c:numRef>
              <c:f>General_E_C_IN!$C$139:$C$150</c:f>
              <c:numCache>
                <c:formatCode>General</c:formatCode>
                <c:ptCount val="9"/>
                <c:pt idx="0">
                  <c:v>23203.68051404092</c:v>
                </c:pt>
                <c:pt idx="1">
                  <c:v>44598.228173198542</c:v>
                </c:pt>
                <c:pt idx="2">
                  <c:v>46596.465475638077</c:v>
                </c:pt>
                <c:pt idx="6">
                  <c:v>180295.28125000003</c:v>
                </c:pt>
                <c:pt idx="7">
                  <c:v>539931.55848466966</c:v>
                </c:pt>
                <c:pt idx="8">
                  <c:v>290680.51241448708</c:v>
                </c:pt>
              </c:numCache>
            </c:numRef>
          </c:val>
        </c:ser>
        <c:ser>
          <c:idx val="2"/>
          <c:order val="2"/>
          <c:tx>
            <c:strRef>
              <c:f>General_E_C_IN!$D$137:$D$138</c:f>
              <c:strCache>
                <c:ptCount val="1"/>
                <c:pt idx="0">
                  <c:v>White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General_E_C_IN!$A$139:$A$150</c:f>
              <c:multiLvlStrCache>
                <c:ptCount val="9"/>
                <c:lvl>
                  <c:pt idx="0">
                    <c:v>High</c:v>
                  </c:pt>
                  <c:pt idx="1">
                    <c:v>Low</c:v>
                  </c:pt>
                  <c:pt idx="2">
                    <c:v>Medium</c:v>
                  </c:pt>
                  <c:pt idx="3">
                    <c:v>High</c:v>
                  </c:pt>
                  <c:pt idx="4">
                    <c:v>Low</c:v>
                  </c:pt>
                  <c:pt idx="5">
                    <c:v>Medium</c:v>
                  </c:pt>
                  <c:pt idx="6">
                    <c:v>High</c:v>
                  </c:pt>
                  <c:pt idx="7">
                    <c:v>Low</c:v>
                  </c:pt>
                  <c:pt idx="8">
                    <c:v>Medium</c:v>
                  </c:pt>
                </c:lvl>
                <c:lvl>
                  <c:pt idx="0">
                    <c:v>Large Cluster</c:v>
                  </c:pt>
                  <c:pt idx="3">
                    <c:v>MidSize Cluster</c:v>
                  </c:pt>
                  <c:pt idx="6">
                    <c:v>Small Cluster</c:v>
                  </c:pt>
                </c:lvl>
              </c:multiLvlStrCache>
            </c:multiLvlStrRef>
          </c:cat>
          <c:val>
            <c:numRef>
              <c:f>General_E_C_IN!$D$139:$D$150</c:f>
              <c:numCache>
                <c:formatCode>General</c:formatCode>
                <c:ptCount val="9"/>
                <c:pt idx="0">
                  <c:v>23860.363443820712</c:v>
                </c:pt>
                <c:pt idx="1">
                  <c:v>62743.882631150867</c:v>
                </c:pt>
                <c:pt idx="2">
                  <c:v>39269.929838302938</c:v>
                </c:pt>
                <c:pt idx="3">
                  <c:v>20167.225227386338</c:v>
                </c:pt>
                <c:pt idx="4">
                  <c:v>57613.850310391419</c:v>
                </c:pt>
                <c:pt idx="5">
                  <c:v>36212.393844078302</c:v>
                </c:pt>
                <c:pt idx="6">
                  <c:v>219371.56571428571</c:v>
                </c:pt>
                <c:pt idx="7">
                  <c:v>253717.35076354686</c:v>
                </c:pt>
                <c:pt idx="8">
                  <c:v>281121.92331606208</c:v>
                </c:pt>
              </c:numCache>
            </c:numRef>
          </c:val>
        </c:ser>
        <c:dLbls>
          <c:showLegendKey val="0"/>
          <c:showVal val="0"/>
          <c:showCatName val="0"/>
          <c:showSerName val="0"/>
          <c:showPercent val="0"/>
          <c:showBubbleSize val="0"/>
        </c:dLbls>
        <c:gapWidth val="100"/>
        <c:overlap val="-24"/>
        <c:axId val="434574568"/>
        <c:axId val="434576920"/>
      </c:barChart>
      <c:catAx>
        <c:axId val="4345745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34576920"/>
        <c:crosses val="autoZero"/>
        <c:auto val="1"/>
        <c:lblAlgn val="ctr"/>
        <c:lblOffset val="100"/>
        <c:noMultiLvlLbl val="0"/>
      </c:catAx>
      <c:valAx>
        <c:axId val="4345769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345745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Count of Stores </a:t>
            </a:r>
            <a:r>
              <a:rPr lang="en-US" dirty="0" smtClean="0"/>
              <a:t>VS </a:t>
            </a:r>
            <a:r>
              <a:rPr lang="en-US" dirty="0"/>
              <a:t>Percentage contribution to total sales in each Segment</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General_E_C_IN!$B$224</c:f>
              <c:strCache>
                <c:ptCount val="1"/>
                <c:pt idx="0">
                  <c:v>Count of StoreNum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General_E_C_IN!$A$225:$A$227</c:f>
              <c:strCache>
                <c:ptCount val="3"/>
                <c:pt idx="0">
                  <c:v>Large Cluster</c:v>
                </c:pt>
                <c:pt idx="1">
                  <c:v>MidSize Cluster</c:v>
                </c:pt>
                <c:pt idx="2">
                  <c:v>Small Cluster</c:v>
                </c:pt>
              </c:strCache>
            </c:strRef>
          </c:cat>
          <c:val>
            <c:numRef>
              <c:f>General_E_C_IN!$B$225:$B$227</c:f>
              <c:numCache>
                <c:formatCode>General</c:formatCode>
                <c:ptCount val="3"/>
                <c:pt idx="0">
                  <c:v>66431</c:v>
                </c:pt>
                <c:pt idx="1">
                  <c:v>26115</c:v>
                </c:pt>
                <c:pt idx="2">
                  <c:v>5735</c:v>
                </c:pt>
              </c:numCache>
            </c:numRef>
          </c:val>
        </c:ser>
        <c:dLbls>
          <c:showLegendKey val="0"/>
          <c:showVal val="0"/>
          <c:showCatName val="0"/>
          <c:showSerName val="0"/>
          <c:showPercent val="0"/>
          <c:showBubbleSize val="0"/>
        </c:dLbls>
        <c:gapWidth val="219"/>
        <c:overlap val="-27"/>
        <c:axId val="434573784"/>
        <c:axId val="434575744"/>
      </c:barChart>
      <c:lineChart>
        <c:grouping val="standard"/>
        <c:varyColors val="0"/>
        <c:ser>
          <c:idx val="1"/>
          <c:order val="1"/>
          <c:tx>
            <c:strRef>
              <c:f>General_E_C_IN!$C$224</c:f>
              <c:strCache>
                <c:ptCount val="1"/>
                <c:pt idx="0">
                  <c:v>Percentage contribution to total sales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General_E_C_IN!$A$225:$A$227</c:f>
              <c:strCache>
                <c:ptCount val="3"/>
                <c:pt idx="0">
                  <c:v>Large Cluster</c:v>
                </c:pt>
                <c:pt idx="1">
                  <c:v>MidSize Cluster</c:v>
                </c:pt>
                <c:pt idx="2">
                  <c:v>Small Cluster</c:v>
                </c:pt>
              </c:strCache>
            </c:strRef>
          </c:cat>
          <c:val>
            <c:numRef>
              <c:f>General_E_C_IN!$C$225:$C$227</c:f>
              <c:numCache>
                <c:formatCode>0%</c:formatCode>
                <c:ptCount val="3"/>
                <c:pt idx="0">
                  <c:v>0.42971481441706294</c:v>
                </c:pt>
                <c:pt idx="1">
                  <c:v>0.15351612905114387</c:v>
                </c:pt>
                <c:pt idx="2">
                  <c:v>0.41676905653179325</c:v>
                </c:pt>
              </c:numCache>
            </c:numRef>
          </c:val>
          <c:smooth val="0"/>
        </c:ser>
        <c:dLbls>
          <c:showLegendKey val="0"/>
          <c:showVal val="0"/>
          <c:showCatName val="0"/>
          <c:showSerName val="0"/>
          <c:showPercent val="0"/>
          <c:showBubbleSize val="0"/>
        </c:dLbls>
        <c:marker val="1"/>
        <c:smooth val="0"/>
        <c:axId val="449587712"/>
        <c:axId val="434576528"/>
      </c:lineChart>
      <c:catAx>
        <c:axId val="4345737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34575744"/>
        <c:crosses val="autoZero"/>
        <c:auto val="1"/>
        <c:lblAlgn val="ctr"/>
        <c:lblOffset val="100"/>
        <c:noMultiLvlLbl val="0"/>
      </c:catAx>
      <c:valAx>
        <c:axId val="4345757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34573784"/>
        <c:crosses val="autoZero"/>
        <c:crossBetween val="between"/>
      </c:valAx>
      <c:valAx>
        <c:axId val="434576528"/>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9587712"/>
        <c:crosses val="max"/>
        <c:crossBetween val="between"/>
      </c:valAx>
      <c:catAx>
        <c:axId val="449587712"/>
        <c:scaling>
          <c:orientation val="minMax"/>
        </c:scaling>
        <c:delete val="1"/>
        <c:axPos val="b"/>
        <c:numFmt formatCode="General" sourceLinked="1"/>
        <c:majorTickMark val="none"/>
        <c:minorTickMark val="none"/>
        <c:tickLblPos val="nextTo"/>
        <c:crossAx val="43457652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[Clustered_Customer_Data.xlsx]General_E_C_IN!PivotTable10</c:name>
    <c:fmtId val="12"/>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General_E_C_IN!$B$191:$B$192</c:f>
              <c:strCache>
                <c:ptCount val="1"/>
                <c:pt idx="0">
                  <c:v>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General_E_C_IN!$A$193:$A$195</c:f>
              <c:strCache>
                <c:ptCount val="3"/>
                <c:pt idx="0">
                  <c:v>Large Cluster</c:v>
                </c:pt>
                <c:pt idx="1">
                  <c:v>MidSize Cluster</c:v>
                </c:pt>
                <c:pt idx="2">
                  <c:v>Small Cluster</c:v>
                </c:pt>
              </c:strCache>
            </c:strRef>
          </c:cat>
          <c:val>
            <c:numRef>
              <c:f>General_E_C_IN!$B$193:$B$195</c:f>
              <c:numCache>
                <c:formatCode>General</c:formatCode>
                <c:ptCount val="3"/>
                <c:pt idx="0">
                  <c:v>58549</c:v>
                </c:pt>
                <c:pt idx="1">
                  <c:v>25374</c:v>
                </c:pt>
                <c:pt idx="2">
                  <c:v>3721</c:v>
                </c:pt>
              </c:numCache>
            </c:numRef>
          </c:val>
        </c:ser>
        <c:ser>
          <c:idx val="1"/>
          <c:order val="1"/>
          <c:tx>
            <c:strRef>
              <c:f>General_E_C_IN!$C$191:$C$192</c:f>
              <c:strCache>
                <c:ptCount val="1"/>
                <c:pt idx="0">
                  <c:v>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General_E_C_IN!$A$193:$A$195</c:f>
              <c:strCache>
                <c:ptCount val="3"/>
                <c:pt idx="0">
                  <c:v>Large Cluster</c:v>
                </c:pt>
                <c:pt idx="1">
                  <c:v>MidSize Cluster</c:v>
                </c:pt>
                <c:pt idx="2">
                  <c:v>Small Cluster</c:v>
                </c:pt>
              </c:strCache>
            </c:strRef>
          </c:cat>
          <c:val>
            <c:numRef>
              <c:f>General_E_C_IN!$C$193:$C$195</c:f>
              <c:numCache>
                <c:formatCode>General</c:formatCode>
                <c:ptCount val="3"/>
                <c:pt idx="0">
                  <c:v>7882</c:v>
                </c:pt>
                <c:pt idx="1">
                  <c:v>741</c:v>
                </c:pt>
                <c:pt idx="2">
                  <c:v>2014</c:v>
                </c:pt>
              </c:numCache>
            </c:numRef>
          </c:val>
        </c:ser>
        <c:dLbls>
          <c:showLegendKey val="0"/>
          <c:showVal val="0"/>
          <c:showCatName val="0"/>
          <c:showSerName val="0"/>
          <c:showPercent val="0"/>
          <c:showBubbleSize val="0"/>
        </c:dLbls>
        <c:gapWidth val="100"/>
        <c:overlap val="-24"/>
        <c:axId val="504869160"/>
        <c:axId val="504871512"/>
      </c:barChart>
      <c:catAx>
        <c:axId val="5048691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4871512"/>
        <c:crosses val="autoZero"/>
        <c:auto val="1"/>
        <c:lblAlgn val="ctr"/>
        <c:lblOffset val="100"/>
        <c:noMultiLvlLbl val="0"/>
      </c:catAx>
      <c:valAx>
        <c:axId val="5048715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48691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[Clustered_Customer_Data.xlsx]General_E_C_IN!PivotTable11</c:name>
    <c:fmtId val="1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General_E_C_IN!$B$210:$B$211</c:f>
              <c:strCache>
                <c:ptCount val="1"/>
                <c:pt idx="0">
                  <c:v>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General_E_C_IN!$A$212:$A$214</c:f>
              <c:strCache>
                <c:ptCount val="3"/>
                <c:pt idx="0">
                  <c:v>Large Cluster</c:v>
                </c:pt>
                <c:pt idx="1">
                  <c:v>MidSize Cluster</c:v>
                </c:pt>
                <c:pt idx="2">
                  <c:v>Small Cluster</c:v>
                </c:pt>
              </c:strCache>
            </c:strRef>
          </c:cat>
          <c:val>
            <c:numRef>
              <c:f>General_E_C_IN!$B$212:$B$214</c:f>
              <c:numCache>
                <c:formatCode>General</c:formatCode>
                <c:ptCount val="3"/>
                <c:pt idx="0">
                  <c:v>2479</c:v>
                </c:pt>
                <c:pt idx="1">
                  <c:v>824</c:v>
                </c:pt>
                <c:pt idx="2">
                  <c:v>746</c:v>
                </c:pt>
              </c:numCache>
            </c:numRef>
          </c:val>
        </c:ser>
        <c:ser>
          <c:idx val="1"/>
          <c:order val="1"/>
          <c:tx>
            <c:strRef>
              <c:f>General_E_C_IN!$C$210:$C$211</c:f>
              <c:strCache>
                <c:ptCount val="1"/>
                <c:pt idx="0">
                  <c:v>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General_E_C_IN!$A$212:$A$214</c:f>
              <c:strCache>
                <c:ptCount val="3"/>
                <c:pt idx="0">
                  <c:v>Large Cluster</c:v>
                </c:pt>
                <c:pt idx="1">
                  <c:v>MidSize Cluster</c:v>
                </c:pt>
                <c:pt idx="2">
                  <c:v>Small Cluster</c:v>
                </c:pt>
              </c:strCache>
            </c:strRef>
          </c:cat>
          <c:val>
            <c:numRef>
              <c:f>General_E_C_IN!$C$212:$C$214</c:f>
              <c:numCache>
                <c:formatCode>General</c:formatCode>
                <c:ptCount val="3"/>
                <c:pt idx="0">
                  <c:v>63952</c:v>
                </c:pt>
                <c:pt idx="1">
                  <c:v>25291</c:v>
                </c:pt>
                <c:pt idx="2">
                  <c:v>4989</c:v>
                </c:pt>
              </c:numCache>
            </c:numRef>
          </c:val>
        </c:ser>
        <c:dLbls>
          <c:showLegendKey val="0"/>
          <c:showVal val="0"/>
          <c:showCatName val="0"/>
          <c:showSerName val="0"/>
          <c:showPercent val="0"/>
          <c:showBubbleSize val="0"/>
        </c:dLbls>
        <c:gapWidth val="100"/>
        <c:overlap val="-24"/>
        <c:axId val="6894656"/>
        <c:axId val="6900928"/>
      </c:barChart>
      <c:catAx>
        <c:axId val="68946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900928"/>
        <c:crosses val="autoZero"/>
        <c:auto val="1"/>
        <c:lblAlgn val="ctr"/>
        <c:lblOffset val="100"/>
        <c:noMultiLvlLbl val="0"/>
      </c:catAx>
      <c:valAx>
        <c:axId val="69009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8946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11-24T21:00:26.685" idx="1">
    <p:pos x="10" y="10"/>
    <p:text/>
    <p:extLst>
      <p:ext uri="{C676402C-5697-4E1C-873F-D02D1690AC5C}">
        <p15:threadingInfo xmlns:p15="http://schemas.microsoft.com/office/powerpoint/2012/main" timeZoneBias="-330"/>
      </p:ext>
    </p:extLst>
  </p:cm>
</p:cmLst>
</file>

<file path=ppt/drawings/drawing1.xml><?xml version="1.0" encoding="utf-8"?>
<c:userShapes xmlns:c="http://schemas.openxmlformats.org/drawingml/2006/chart">
  <cdr:relSizeAnchor xmlns:cdr="http://schemas.openxmlformats.org/drawingml/2006/chartDrawing">
    <cdr:from>
      <cdr:x>0.26128</cdr:x>
      <cdr:y>0.00451</cdr:y>
    </cdr:from>
    <cdr:to>
      <cdr:x>0.73904</cdr:x>
      <cdr:y>0.09113</cdr:y>
    </cdr:to>
    <cdr:sp macro="" textlink="">
      <cdr:nvSpPr>
        <cdr:cNvPr id="4" name="Rectangle 3"/>
        <cdr:cNvSpPr/>
      </cdr:nvSpPr>
      <cdr:spPr>
        <a:xfrm xmlns:a="http://schemas.openxmlformats.org/drawingml/2006/main">
          <a:off x="2672116" y="24063"/>
          <a:ext cx="4885970" cy="461665"/>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2400" b="1" dirty="0">
              <a:solidFill>
                <a:schemeClr val="bg1"/>
              </a:solidFill>
            </a:rPr>
            <a:t>Count of </a:t>
          </a:r>
          <a:r>
            <a:rPr lang="en-US" sz="2400" b="1" dirty="0" smtClean="0">
              <a:solidFill>
                <a:schemeClr val="bg1"/>
              </a:solidFill>
            </a:rPr>
            <a:t>Income grou</a:t>
          </a:r>
          <a:r>
            <a:rPr lang="en-US" sz="2400" b="1" dirty="0">
              <a:solidFill>
                <a:schemeClr val="bg1"/>
              </a:solidFill>
            </a:rPr>
            <a:t>p</a:t>
          </a:r>
          <a:r>
            <a:rPr lang="en-US" sz="2400" b="1" dirty="0" smtClean="0">
              <a:solidFill>
                <a:schemeClr val="bg1"/>
              </a:solidFill>
            </a:rPr>
            <a:t> </a:t>
          </a:r>
          <a:r>
            <a:rPr lang="en-US" sz="2400" b="1" dirty="0">
              <a:solidFill>
                <a:schemeClr val="bg1"/>
              </a:solidFill>
            </a:rPr>
            <a:t>in Segments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531E3-7EED-4F34-81AC-7D4C196F0568}"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22256-7F9A-4FBD-A89B-C005FB669786}" type="slidenum">
              <a:rPr lang="en-US" smtClean="0"/>
              <a:t>‹#›</a:t>
            </a:fld>
            <a:endParaRPr lang="en-US"/>
          </a:p>
        </p:txBody>
      </p:sp>
    </p:spTree>
    <p:extLst>
      <p:ext uri="{BB962C8B-B14F-4D97-AF65-F5344CB8AC3E}">
        <p14:creationId xmlns:p14="http://schemas.microsoft.com/office/powerpoint/2010/main" val="112715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a:t>
            </a:r>
            <a:r>
              <a:rPr lang="en-US" baseline="0" dirty="0" smtClean="0"/>
              <a:t> slide, we discussed about few hypothesis based on sales and profit.</a:t>
            </a:r>
            <a:r>
              <a:rPr lang="en-US" b="1" baseline="0" dirty="0" smtClean="0"/>
              <a:t/>
            </a:r>
            <a:br>
              <a:rPr lang="en-US" b="1" baseline="0" dirty="0" smtClean="0"/>
            </a:br>
            <a:r>
              <a:rPr lang="en-US" b="1" baseline="0" dirty="0" smtClean="0"/>
              <a:t>1. The Small Cluster segment is the one with niche or high value customers.</a:t>
            </a:r>
            <a:br>
              <a:rPr lang="en-US" b="1" baseline="0" dirty="0" smtClean="0"/>
            </a:br>
            <a:r>
              <a:rPr lang="en-US" b="1" baseline="0" dirty="0" smtClean="0"/>
              <a:t>2. The Large Cluster segment is the one with maximum stores and present across the States.</a:t>
            </a:r>
            <a:br>
              <a:rPr lang="en-US" b="1" baseline="0" dirty="0" smtClean="0"/>
            </a:br>
            <a:r>
              <a:rPr lang="en-US" b="1" baseline="0" dirty="0" smtClean="0"/>
              <a:t>3. The Mid Size Cluster only present in few states with lesser stores than the Larger one, although the sales and profits are almost same with the larger Cluster segment.</a:t>
            </a:r>
            <a:r>
              <a:rPr lang="en-US" baseline="0" dirty="0" smtClean="0"/>
              <a:t/>
            </a:r>
            <a:br>
              <a:rPr lang="en-US" baseline="0" dirty="0" smtClean="0"/>
            </a:br>
            <a:r>
              <a:rPr lang="en-US" baseline="0" dirty="0" smtClean="0"/>
              <a:t/>
            </a:r>
            <a:br>
              <a:rPr lang="en-US" baseline="0" dirty="0" smtClean="0"/>
            </a:br>
            <a:r>
              <a:rPr lang="en-US" baseline="0" dirty="0" smtClean="0"/>
              <a:t>Here in the above bar plot, we will first try to understand the Ethnicity in each Segment, by observing the above plot, we can say that the Asian and Hispanic community are missing entirely from the Large Cluster and Mid Size Cluster respectively. Few major areas where tech company might be there, that shown the population of Asian people in general. Here that State code is </a:t>
            </a:r>
            <a:r>
              <a:rPr lang="en-US" b="1" baseline="0" dirty="0" smtClean="0"/>
              <a:t>64.</a:t>
            </a:r>
            <a:br>
              <a:rPr lang="en-US" b="1" baseline="0" dirty="0" smtClean="0"/>
            </a:br>
            <a:endParaRPr lang="en-US" b="1" dirty="0"/>
          </a:p>
        </p:txBody>
      </p:sp>
      <p:sp>
        <p:nvSpPr>
          <p:cNvPr id="4" name="Slide Number Placeholder 3"/>
          <p:cNvSpPr>
            <a:spLocks noGrp="1"/>
          </p:cNvSpPr>
          <p:nvPr>
            <p:ph type="sldNum" sz="quarter" idx="10"/>
          </p:nvPr>
        </p:nvSpPr>
        <p:spPr/>
        <p:txBody>
          <a:bodyPr/>
          <a:lstStyle/>
          <a:p>
            <a:fld id="{22122256-7F9A-4FBD-A89B-C005FB669786}" type="slidenum">
              <a:rPr lang="en-US" smtClean="0"/>
              <a:t>25</a:t>
            </a:fld>
            <a:endParaRPr lang="en-US"/>
          </a:p>
        </p:txBody>
      </p:sp>
    </p:spTree>
    <p:extLst>
      <p:ext uri="{BB962C8B-B14F-4D97-AF65-F5344CB8AC3E}">
        <p14:creationId xmlns:p14="http://schemas.microsoft.com/office/powerpoint/2010/main" val="72820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Mostly the economic is driven by</a:t>
            </a:r>
            <a:r>
              <a:rPr lang="en-US" baseline="0" dirty="0" smtClean="0"/>
              <a:t> the Medium Income customers and majorly they live in metropolitan cities. the states that have these store in Large cluster might me a large cities. Also, we can observe that the niche stores that we found in small cluster comprises of Hispanic communities and the major chuck of people have low income group. This might be because of the two major segments living in parallel in this cluster, we can observe the pattern in next analysis.</a:t>
            </a:r>
            <a:endParaRPr lang="en-US" dirty="0"/>
          </a:p>
        </p:txBody>
      </p:sp>
      <p:sp>
        <p:nvSpPr>
          <p:cNvPr id="4" name="Slide Number Placeholder 3"/>
          <p:cNvSpPr>
            <a:spLocks noGrp="1"/>
          </p:cNvSpPr>
          <p:nvPr>
            <p:ph type="sldNum" sz="quarter" idx="10"/>
          </p:nvPr>
        </p:nvSpPr>
        <p:spPr/>
        <p:txBody>
          <a:bodyPr/>
          <a:lstStyle/>
          <a:p>
            <a:fld id="{22122256-7F9A-4FBD-A89B-C005FB669786}" type="slidenum">
              <a:rPr lang="en-US" smtClean="0"/>
              <a:t>26</a:t>
            </a:fld>
            <a:endParaRPr lang="en-US"/>
          </a:p>
        </p:txBody>
      </p:sp>
    </p:spTree>
    <p:extLst>
      <p:ext uri="{BB962C8B-B14F-4D97-AF65-F5344CB8AC3E}">
        <p14:creationId xmlns:p14="http://schemas.microsoft.com/office/powerpoint/2010/main" val="156789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demographic studies we can simply say that the large</a:t>
            </a:r>
            <a:r>
              <a:rPr lang="en-US" baseline="0" dirty="0" smtClean="0"/>
              <a:t> number of stores present across the southern and northern region of USA, since all type of weather it contributes to.</a:t>
            </a:r>
            <a:br>
              <a:rPr lang="en-US" baseline="0" dirty="0" smtClean="0"/>
            </a:br>
            <a:r>
              <a:rPr lang="en-US" baseline="0" dirty="0" smtClean="0"/>
              <a:t>Strangely, we can see that the Mid Size cluster only contributes toward the climate region where temperature is moderate. Also, we saw early that the code </a:t>
            </a:r>
            <a:r>
              <a:rPr lang="en-US" b="1" baseline="0" dirty="0" smtClean="0"/>
              <a:t>64 </a:t>
            </a:r>
            <a:r>
              <a:rPr lang="en-US" b="0" baseline="0" dirty="0" smtClean="0"/>
              <a:t>contributes with the Asian communities and our guess is might me a tech place. This can me a place near San Francisco Bay Area of California.</a:t>
            </a:r>
            <a:endParaRPr lang="en-US" b="0" dirty="0"/>
          </a:p>
        </p:txBody>
      </p:sp>
      <p:sp>
        <p:nvSpPr>
          <p:cNvPr id="4" name="Slide Number Placeholder 3"/>
          <p:cNvSpPr>
            <a:spLocks noGrp="1"/>
          </p:cNvSpPr>
          <p:nvPr>
            <p:ph type="sldNum" sz="quarter" idx="10"/>
          </p:nvPr>
        </p:nvSpPr>
        <p:spPr/>
        <p:txBody>
          <a:bodyPr/>
          <a:lstStyle/>
          <a:p>
            <a:fld id="{22122256-7F9A-4FBD-A89B-C005FB669786}" type="slidenum">
              <a:rPr lang="en-US" smtClean="0"/>
              <a:t>27</a:t>
            </a:fld>
            <a:endParaRPr lang="en-US"/>
          </a:p>
        </p:txBody>
      </p:sp>
    </p:spTree>
    <p:extLst>
      <p:ext uri="{BB962C8B-B14F-4D97-AF65-F5344CB8AC3E}">
        <p14:creationId xmlns:p14="http://schemas.microsoft.com/office/powerpoint/2010/main" val="2137448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Hypothesis</a:t>
            </a:r>
            <a:r>
              <a:rPr lang="en-US" baseline="0" dirty="0" smtClean="0"/>
              <a:t> is proven in the above plot, where we can easily observe that the niche cluster or smallest once is producing the maximum average sales value with the ratio of number of stores.</a:t>
            </a:r>
            <a:endParaRPr lang="en-US" dirty="0"/>
          </a:p>
        </p:txBody>
      </p:sp>
      <p:sp>
        <p:nvSpPr>
          <p:cNvPr id="4" name="Slide Number Placeholder 3"/>
          <p:cNvSpPr>
            <a:spLocks noGrp="1"/>
          </p:cNvSpPr>
          <p:nvPr>
            <p:ph type="sldNum" sz="quarter" idx="10"/>
          </p:nvPr>
        </p:nvSpPr>
        <p:spPr/>
        <p:txBody>
          <a:bodyPr/>
          <a:lstStyle/>
          <a:p>
            <a:fld id="{22122256-7F9A-4FBD-A89B-C005FB669786}" type="slidenum">
              <a:rPr lang="en-US" smtClean="0"/>
              <a:t>28</a:t>
            </a:fld>
            <a:endParaRPr lang="en-US"/>
          </a:p>
        </p:txBody>
      </p:sp>
    </p:spTree>
    <p:extLst>
      <p:ext uri="{BB962C8B-B14F-4D97-AF65-F5344CB8AC3E}">
        <p14:creationId xmlns:p14="http://schemas.microsoft.com/office/powerpoint/2010/main" val="426714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communities are well spread and contributing in sales largely. The Asian is not present in high segment although they are in other Income ranges.</a:t>
            </a:r>
            <a:br>
              <a:rPr lang="en-US" baseline="0" dirty="0" smtClean="0"/>
            </a:br>
            <a:r>
              <a:rPr lang="en-US" baseline="0" dirty="0" smtClean="0"/>
              <a:t>Here, It might me the places where the high income and medium income customer lives and it also because of that, the low income customer follows in the same proportions.</a:t>
            </a:r>
            <a:endParaRPr lang="en-US" dirty="0"/>
          </a:p>
        </p:txBody>
      </p:sp>
      <p:sp>
        <p:nvSpPr>
          <p:cNvPr id="4" name="Slide Number Placeholder 3"/>
          <p:cNvSpPr>
            <a:spLocks noGrp="1"/>
          </p:cNvSpPr>
          <p:nvPr>
            <p:ph type="sldNum" sz="quarter" idx="10"/>
          </p:nvPr>
        </p:nvSpPr>
        <p:spPr/>
        <p:txBody>
          <a:bodyPr/>
          <a:lstStyle/>
          <a:p>
            <a:fld id="{22122256-7F9A-4FBD-A89B-C005FB669786}" type="slidenum">
              <a:rPr lang="en-US" smtClean="0"/>
              <a:t>29</a:t>
            </a:fld>
            <a:endParaRPr lang="en-US"/>
          </a:p>
        </p:txBody>
      </p:sp>
    </p:spTree>
    <p:extLst>
      <p:ext uri="{BB962C8B-B14F-4D97-AF65-F5344CB8AC3E}">
        <p14:creationId xmlns:p14="http://schemas.microsoft.com/office/powerpoint/2010/main" val="3645536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in the above plot,</a:t>
            </a:r>
            <a:r>
              <a:rPr lang="en-US" baseline="0" dirty="0" smtClean="0"/>
              <a:t> largely the contribution is observe for each clusters. As we can observe that the large and midsize cluster, the number of stores might be good as compare to small cluster, but the sales percentage contribution is 15% each of the total sales value. Whereas, the small cluster is coming up to 42% of the sales contribution, it is definitely makes this cluster outstanding and performing based on high income customers.</a:t>
            </a:r>
            <a:br>
              <a:rPr lang="en-US" baseline="0" dirty="0" smtClean="0"/>
            </a:br>
            <a:r>
              <a:rPr lang="en-US" baseline="0" dirty="0" smtClean="0"/>
              <a:t/>
            </a:r>
            <a:br>
              <a:rPr lang="en-US" baseline="0" dirty="0" smtClean="0"/>
            </a:br>
            <a:r>
              <a:rPr lang="en-US" baseline="0" dirty="0" smtClean="0"/>
              <a:t/>
            </a:r>
            <a:br>
              <a:rPr lang="en-US" baseline="0" dirty="0" smtClean="0"/>
            </a:br>
            <a:r>
              <a:rPr lang="en-US" baseline="0" dirty="0" smtClean="0"/>
              <a:t>Out Hypothesis is proven. H1 is accepted.</a:t>
            </a:r>
          </a:p>
          <a:p>
            <a:endParaRPr lang="en-US" dirty="0"/>
          </a:p>
        </p:txBody>
      </p:sp>
      <p:sp>
        <p:nvSpPr>
          <p:cNvPr id="4" name="Slide Number Placeholder 3"/>
          <p:cNvSpPr>
            <a:spLocks noGrp="1"/>
          </p:cNvSpPr>
          <p:nvPr>
            <p:ph type="sldNum" sz="quarter" idx="10"/>
          </p:nvPr>
        </p:nvSpPr>
        <p:spPr/>
        <p:txBody>
          <a:bodyPr/>
          <a:lstStyle/>
          <a:p>
            <a:fld id="{22122256-7F9A-4FBD-A89B-C005FB669786}" type="slidenum">
              <a:rPr lang="en-US" smtClean="0"/>
              <a:t>30</a:t>
            </a:fld>
            <a:endParaRPr lang="en-US"/>
          </a:p>
        </p:txBody>
      </p:sp>
    </p:spTree>
    <p:extLst>
      <p:ext uri="{BB962C8B-B14F-4D97-AF65-F5344CB8AC3E}">
        <p14:creationId xmlns:p14="http://schemas.microsoft.com/office/powerpoint/2010/main" val="3046973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122256-7F9A-4FBD-A89B-C005FB669786}" type="slidenum">
              <a:rPr lang="en-US" smtClean="0"/>
              <a:t>31</a:t>
            </a:fld>
            <a:endParaRPr lang="en-US"/>
          </a:p>
        </p:txBody>
      </p:sp>
    </p:spTree>
    <p:extLst>
      <p:ext uri="{BB962C8B-B14F-4D97-AF65-F5344CB8AC3E}">
        <p14:creationId xmlns:p14="http://schemas.microsoft.com/office/powerpoint/2010/main" val="156219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39C5CB-5C5E-490F-BE99-04DF1903277E}"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71969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9C5CB-5C5E-490F-BE99-04DF1903277E}"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331269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9C5CB-5C5E-490F-BE99-04DF1903277E}"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379892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9C5CB-5C5E-490F-BE99-04DF1903277E}"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2336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39C5CB-5C5E-490F-BE99-04DF1903277E}"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45453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39C5CB-5C5E-490F-BE99-04DF1903277E}"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314638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39C5CB-5C5E-490F-BE99-04DF1903277E}"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13767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39C5CB-5C5E-490F-BE99-04DF1903277E}"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360239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9C5CB-5C5E-490F-BE99-04DF1903277E}"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240467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9C5CB-5C5E-490F-BE99-04DF1903277E}"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325125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9C5CB-5C5E-490F-BE99-04DF1903277E}"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D1BF5-EDB2-4C3D-AF36-F35849F28264}" type="slidenum">
              <a:rPr lang="en-US" smtClean="0"/>
              <a:t>‹#›</a:t>
            </a:fld>
            <a:endParaRPr lang="en-US"/>
          </a:p>
        </p:txBody>
      </p:sp>
    </p:spTree>
    <p:extLst>
      <p:ext uri="{BB962C8B-B14F-4D97-AF65-F5344CB8AC3E}">
        <p14:creationId xmlns:p14="http://schemas.microsoft.com/office/powerpoint/2010/main" val="95269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9C5CB-5C5E-490F-BE99-04DF1903277E}" type="datetimeFigureOut">
              <a:rPr lang="en-US" smtClean="0"/>
              <a:t>11/24/2024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D1BF5-EDB2-4C3D-AF36-F35849F28264}" type="slidenum">
              <a:rPr lang="en-US" smtClean="0"/>
              <a:t>‹#›</a:t>
            </a:fld>
            <a:endParaRPr lang="en-US"/>
          </a:p>
        </p:txBody>
      </p:sp>
    </p:spTree>
    <p:extLst>
      <p:ext uri="{BB962C8B-B14F-4D97-AF65-F5344CB8AC3E}">
        <p14:creationId xmlns:p14="http://schemas.microsoft.com/office/powerpoint/2010/main" val="705952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1539" y="1673524"/>
            <a:ext cx="4520242" cy="3088257"/>
          </a:xfrm>
        </p:spPr>
        <p:txBody>
          <a:bodyPr>
            <a:normAutofit fontScale="90000"/>
          </a:bodyPr>
          <a:lstStyle/>
          <a:p>
            <a:pPr algn="l"/>
            <a:r>
              <a:rPr lang="en-US" dirty="0" smtClean="0">
                <a:solidFill>
                  <a:schemeClr val="bg1"/>
                </a:solidFill>
              </a:rPr>
              <a:t>Store Segmentation Using Machine Learning</a:t>
            </a:r>
            <a:endParaRPr lang="en-US" dirty="0">
              <a:solidFill>
                <a:schemeClr val="bg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934" t="19873" r="8827" b="2516"/>
          <a:stretch/>
        </p:blipFill>
        <p:spPr>
          <a:xfrm>
            <a:off x="5115464" y="262592"/>
            <a:ext cx="6374921" cy="6323675"/>
          </a:xfrm>
          <a:prstGeom prst="rect">
            <a:avLst/>
          </a:prstGeom>
        </p:spPr>
      </p:pic>
    </p:spTree>
    <p:extLst>
      <p:ext uri="{BB962C8B-B14F-4D97-AF65-F5344CB8AC3E}">
        <p14:creationId xmlns:p14="http://schemas.microsoft.com/office/powerpoint/2010/main" val="2877098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0"/>
            <a:ext cx="11890076" cy="634221"/>
          </a:xfrm>
        </p:spPr>
        <p:txBody>
          <a:bodyPr>
            <a:noAutofit/>
          </a:bodyPr>
          <a:lstStyle/>
          <a:p>
            <a:r>
              <a:rPr lang="en-US" sz="3600" dirty="0" smtClean="0">
                <a:solidFill>
                  <a:schemeClr val="bg1"/>
                </a:solidFill>
              </a:rPr>
              <a:t>Types of data for segmentation</a:t>
            </a:r>
          </a:p>
        </p:txBody>
      </p:sp>
      <p:graphicFrame>
        <p:nvGraphicFramePr>
          <p:cNvPr id="5" name="Table 4"/>
          <p:cNvGraphicFramePr>
            <a:graphicFrameLocks noGrp="1"/>
          </p:cNvGraphicFramePr>
          <p:nvPr>
            <p:extLst>
              <p:ext uri="{D42A27DB-BD31-4B8C-83A1-F6EECF244321}">
                <p14:modId xmlns:p14="http://schemas.microsoft.com/office/powerpoint/2010/main" val="2139027196"/>
              </p:ext>
            </p:extLst>
          </p:nvPr>
        </p:nvGraphicFramePr>
        <p:xfrm>
          <a:off x="1962987" y="751114"/>
          <a:ext cx="8354204" cy="2346960"/>
        </p:xfrm>
        <a:graphic>
          <a:graphicData uri="http://schemas.openxmlformats.org/drawingml/2006/table">
            <a:tbl>
              <a:tblPr firstRow="1" bandRow="1">
                <a:tableStyleId>{5C22544A-7EE6-4342-B048-85BDC9FD1C3A}</a:tableStyleId>
              </a:tblPr>
              <a:tblGrid>
                <a:gridCol w="2088551"/>
                <a:gridCol w="2088551"/>
                <a:gridCol w="2088551"/>
                <a:gridCol w="2088551"/>
              </a:tblGrid>
              <a:tr h="244374">
                <a:tc>
                  <a:txBody>
                    <a:bodyPr/>
                    <a:lstStyle/>
                    <a:p>
                      <a:pPr algn="ctr"/>
                      <a:r>
                        <a:rPr lang="en-US" dirty="0" smtClean="0"/>
                        <a:t>Variable</a:t>
                      </a:r>
                      <a:endParaRPr lang="en-US" dirty="0"/>
                    </a:p>
                  </a:txBody>
                  <a:tcPr/>
                </a:tc>
                <a:tc>
                  <a:txBody>
                    <a:bodyPr/>
                    <a:lstStyle/>
                    <a:p>
                      <a:pPr algn="ctr"/>
                      <a:r>
                        <a:rPr lang="en-US" dirty="0" smtClean="0"/>
                        <a:t>Data Type</a:t>
                      </a:r>
                      <a:endParaRPr lang="en-US" dirty="0"/>
                    </a:p>
                  </a:txBody>
                  <a:tcPr/>
                </a:tc>
                <a:tc>
                  <a:txBody>
                    <a:bodyPr/>
                    <a:lstStyle/>
                    <a:p>
                      <a:pPr algn="ctr"/>
                      <a:r>
                        <a:rPr lang="en-US" dirty="0" smtClean="0"/>
                        <a:t>Range</a:t>
                      </a:r>
                      <a:endParaRPr lang="en-US" dirty="0"/>
                    </a:p>
                  </a:txBody>
                  <a:tcPr>
                    <a:solidFill>
                      <a:schemeClr val="accent1">
                        <a:alpha val="74000"/>
                      </a:schemeClr>
                    </a:solidFill>
                  </a:tcPr>
                </a:tc>
                <a:tc>
                  <a:txBody>
                    <a:bodyPr/>
                    <a:lstStyle/>
                    <a:p>
                      <a:pPr algn="ctr"/>
                      <a:r>
                        <a:rPr lang="en-US" dirty="0" smtClean="0"/>
                        <a:t>Description</a:t>
                      </a:r>
                    </a:p>
                  </a:txBody>
                  <a:tcPr/>
                </a:tc>
              </a:tr>
              <a:tr h="507854">
                <a:tc>
                  <a:txBody>
                    <a:bodyPr/>
                    <a:lstStyle/>
                    <a:p>
                      <a:pPr algn="ctr"/>
                      <a:r>
                        <a:rPr lang="en-US" dirty="0" smtClean="0"/>
                        <a:t>Year-Week</a:t>
                      </a:r>
                      <a:endParaRPr lang="en-US" dirty="0"/>
                    </a:p>
                  </a:txBody>
                  <a:tcPr/>
                </a:tc>
                <a:tc>
                  <a:txBody>
                    <a:bodyPr/>
                    <a:lstStyle/>
                    <a:p>
                      <a:pPr algn="ctr"/>
                      <a:r>
                        <a:rPr lang="en-US" dirty="0" smtClean="0"/>
                        <a:t>Numerical</a:t>
                      </a:r>
                      <a:endParaRPr lang="en-US" dirty="0"/>
                    </a:p>
                  </a:txBody>
                  <a:tcPr/>
                </a:tc>
                <a:tc>
                  <a:txBody>
                    <a:bodyPr/>
                    <a:lstStyle/>
                    <a:p>
                      <a:pPr algn="ctr"/>
                      <a:r>
                        <a:rPr lang="en-US" dirty="0" smtClean="0"/>
                        <a:t>Integer</a:t>
                      </a:r>
                      <a:endParaRPr lang="en-US" dirty="0"/>
                    </a:p>
                  </a:txBody>
                  <a:tcPr/>
                </a:tc>
                <a:tc>
                  <a:txBody>
                    <a:bodyPr/>
                    <a:lstStyle/>
                    <a:p>
                      <a:pPr algn="ctr"/>
                      <a:r>
                        <a:rPr lang="en-US" sz="1400" dirty="0" smtClean="0"/>
                        <a:t>Unique</a:t>
                      </a:r>
                      <a:r>
                        <a:rPr lang="en-US" sz="1400" baseline="0" dirty="0" smtClean="0"/>
                        <a:t> identification of stores</a:t>
                      </a:r>
                      <a:endParaRPr lang="en-US" dirty="0"/>
                    </a:p>
                  </a:txBody>
                  <a:tcPr/>
                </a:tc>
              </a:tr>
              <a:tr h="363464">
                <a:tc>
                  <a:txBody>
                    <a:bodyPr/>
                    <a:lstStyle/>
                    <a:p>
                      <a:pPr algn="ctr"/>
                      <a:r>
                        <a:rPr lang="en-US" dirty="0" smtClean="0"/>
                        <a:t>Category</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Integer</a:t>
                      </a:r>
                      <a:endParaRPr lang="en-US" dirty="0"/>
                    </a:p>
                  </a:txBody>
                  <a:tcPr/>
                </a:tc>
                <a:tc>
                  <a:txBody>
                    <a:bodyPr/>
                    <a:lstStyle/>
                    <a:p>
                      <a:pPr algn="ctr"/>
                      <a:endParaRPr lang="en-US"/>
                    </a:p>
                  </a:txBody>
                  <a:tcPr/>
                </a:tc>
              </a:tr>
              <a:tr h="363464">
                <a:tc>
                  <a:txBody>
                    <a:bodyPr/>
                    <a:lstStyle/>
                    <a:p>
                      <a:pPr algn="ctr"/>
                      <a:r>
                        <a:rPr lang="en-US" dirty="0" smtClean="0"/>
                        <a:t>Sales</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Integer</a:t>
                      </a:r>
                      <a:endParaRPr lang="en-US" dirty="0"/>
                    </a:p>
                  </a:txBody>
                  <a:tcPr/>
                </a:tc>
                <a:tc>
                  <a:txBody>
                    <a:bodyPr/>
                    <a:lstStyle/>
                    <a:p>
                      <a:pPr algn="ctr"/>
                      <a:endParaRPr lang="en-US"/>
                    </a:p>
                  </a:txBody>
                  <a:tcPr/>
                </a:tc>
              </a:tr>
              <a:tr h="363464">
                <a:tc>
                  <a:txBody>
                    <a:bodyPr/>
                    <a:lstStyle/>
                    <a:p>
                      <a:pPr algn="ctr"/>
                      <a:r>
                        <a:rPr lang="en-US" dirty="0" smtClean="0"/>
                        <a:t>Units</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Integer</a:t>
                      </a:r>
                      <a:endParaRPr lang="en-US" dirty="0"/>
                    </a:p>
                  </a:txBody>
                  <a:tcPr/>
                </a:tc>
                <a:tc>
                  <a:txBody>
                    <a:bodyPr/>
                    <a:lstStyle/>
                    <a:p>
                      <a:pPr algn="ctr"/>
                      <a:endParaRPr lang="en-US"/>
                    </a:p>
                  </a:txBody>
                  <a:tcPr/>
                </a:tc>
              </a:tr>
              <a:tr h="363464">
                <a:tc>
                  <a:txBody>
                    <a:bodyPr/>
                    <a:lstStyle/>
                    <a:p>
                      <a:pPr algn="ctr"/>
                      <a:r>
                        <a:rPr lang="en-US" dirty="0" smtClean="0"/>
                        <a:t>Profit</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(1,2,3)</a:t>
                      </a:r>
                      <a:endParaRPr lang="en-US" dirty="0"/>
                    </a:p>
                  </a:txBody>
                  <a:tcPr/>
                </a:tc>
                <a:tc>
                  <a:txBody>
                    <a:bodyPr/>
                    <a:lstStyle/>
                    <a:p>
                      <a:pPr algn="ctr"/>
                      <a:endParaRPr lang="en-US" dirty="0"/>
                    </a:p>
                  </a:txBody>
                  <a:tcPr/>
                </a:tc>
              </a:tr>
            </a:tbl>
          </a:graphicData>
        </a:graphic>
      </p:graphicFrame>
      <p:sp>
        <p:nvSpPr>
          <p:cNvPr id="2" name="TextBox 1"/>
          <p:cNvSpPr txBox="1"/>
          <p:nvPr/>
        </p:nvSpPr>
        <p:spPr>
          <a:xfrm>
            <a:off x="1933508" y="3670663"/>
            <a:ext cx="8996694" cy="1477328"/>
          </a:xfrm>
          <a:prstGeom prst="rect">
            <a:avLst/>
          </a:prstGeom>
          <a:noFill/>
        </p:spPr>
        <p:txBody>
          <a:bodyPr wrap="none" rtlCol="0">
            <a:spAutoFit/>
          </a:bodyPr>
          <a:lstStyle/>
          <a:p>
            <a:pPr algn="ctr"/>
            <a:r>
              <a:rPr lang="en-US" b="1" dirty="0" smtClean="0">
                <a:solidFill>
                  <a:schemeClr val="bg1"/>
                </a:solidFill>
              </a:rPr>
              <a:t>The data is segregated in to parts:</a:t>
            </a:r>
          </a:p>
          <a:p>
            <a:pPr algn="ctr"/>
            <a:r>
              <a:rPr lang="en-US" b="1" dirty="0" smtClean="0">
                <a:solidFill>
                  <a:schemeClr val="bg1"/>
                </a:solidFill>
              </a:rPr>
              <a:t>Store </a:t>
            </a:r>
            <a:r>
              <a:rPr lang="en-US" b="1" dirty="0">
                <a:solidFill>
                  <a:schemeClr val="bg1"/>
                </a:solidFill>
              </a:rPr>
              <a:t>Sales </a:t>
            </a:r>
            <a:r>
              <a:rPr lang="en-US" b="1" dirty="0" smtClean="0">
                <a:solidFill>
                  <a:schemeClr val="bg1"/>
                </a:solidFill>
              </a:rPr>
              <a:t>Data</a:t>
            </a:r>
          </a:p>
          <a:p>
            <a:pPr algn="ctr"/>
            <a:r>
              <a:rPr lang="en-US" b="1" dirty="0" smtClean="0">
                <a:solidFill>
                  <a:schemeClr val="bg1"/>
                </a:solidFill>
              </a:rPr>
              <a:t>Store Hierarchy Data</a:t>
            </a:r>
          </a:p>
          <a:p>
            <a:pPr algn="ctr"/>
            <a:endParaRPr lang="en-US" b="1" dirty="0">
              <a:solidFill>
                <a:schemeClr val="bg1"/>
              </a:solidFill>
            </a:endParaRPr>
          </a:p>
          <a:p>
            <a:pPr algn="ctr"/>
            <a:r>
              <a:rPr lang="en-US" b="1" dirty="0" smtClean="0">
                <a:solidFill>
                  <a:schemeClr val="bg1"/>
                </a:solidFill>
              </a:rPr>
              <a:t>Merging the data on common id column StoreNum and performing the further functionality.</a:t>
            </a:r>
            <a:endParaRPr lang="en-US" b="1" dirty="0">
              <a:solidFill>
                <a:schemeClr val="bg1"/>
              </a:solidFill>
            </a:endParaRPr>
          </a:p>
        </p:txBody>
      </p:sp>
    </p:spTree>
    <p:extLst>
      <p:ext uri="{BB962C8B-B14F-4D97-AF65-F5344CB8AC3E}">
        <p14:creationId xmlns:p14="http://schemas.microsoft.com/office/powerpoint/2010/main" val="168823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69011"/>
            <a:ext cx="11890076" cy="634221"/>
          </a:xfrm>
        </p:spPr>
        <p:txBody>
          <a:bodyPr>
            <a:noAutofit/>
          </a:bodyPr>
          <a:lstStyle/>
          <a:p>
            <a:r>
              <a:rPr lang="en-US" sz="3600" dirty="0" smtClean="0">
                <a:solidFill>
                  <a:schemeClr val="bg1"/>
                </a:solidFill>
              </a:rPr>
              <a:t>Exploratory data analysis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3837911" y="1009484"/>
            <a:ext cx="4519052" cy="3833192"/>
          </a:xfrm>
          <a:prstGeom prst="rect">
            <a:avLst/>
          </a:prstGeom>
        </p:spPr>
      </p:pic>
      <p:sp>
        <p:nvSpPr>
          <p:cNvPr id="5" name="TextBox 4"/>
          <p:cNvSpPr txBox="1"/>
          <p:nvPr/>
        </p:nvSpPr>
        <p:spPr>
          <a:xfrm>
            <a:off x="888274" y="5473337"/>
            <a:ext cx="10658111" cy="646331"/>
          </a:xfrm>
          <a:prstGeom prst="rect">
            <a:avLst/>
          </a:prstGeom>
          <a:noFill/>
        </p:spPr>
        <p:txBody>
          <a:bodyPr wrap="none" rtlCol="0">
            <a:spAutoFit/>
          </a:bodyPr>
          <a:lstStyle/>
          <a:p>
            <a:pPr algn="ctr"/>
            <a:r>
              <a:rPr lang="en-US" b="1" dirty="0" smtClean="0">
                <a:solidFill>
                  <a:schemeClr val="bg1"/>
                </a:solidFill>
              </a:rPr>
              <a:t>Data have few columns that contains the null values. Will check in further steps hoe to impute and work on it.</a:t>
            </a:r>
          </a:p>
          <a:p>
            <a:pPr algn="ctr"/>
            <a:r>
              <a:rPr lang="en-US" b="1" dirty="0" smtClean="0">
                <a:solidFill>
                  <a:schemeClr val="bg1"/>
                </a:solidFill>
              </a:rPr>
              <a:t>Imputing the continuous data with mean and categorical data with mode.</a:t>
            </a:r>
            <a:endParaRPr lang="en-US" b="1" dirty="0">
              <a:solidFill>
                <a:schemeClr val="bg1"/>
              </a:solidFill>
            </a:endParaRPr>
          </a:p>
        </p:txBody>
      </p:sp>
    </p:spTree>
    <p:extLst>
      <p:ext uri="{BB962C8B-B14F-4D97-AF65-F5344CB8AC3E}">
        <p14:creationId xmlns:p14="http://schemas.microsoft.com/office/powerpoint/2010/main" val="686993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69011"/>
            <a:ext cx="11890076" cy="634221"/>
          </a:xfrm>
        </p:spPr>
        <p:txBody>
          <a:bodyPr>
            <a:noAutofit/>
          </a:bodyPr>
          <a:lstStyle/>
          <a:p>
            <a:r>
              <a:rPr lang="en-US" sz="3600" dirty="0" smtClean="0">
                <a:solidFill>
                  <a:schemeClr val="bg1"/>
                </a:solidFill>
              </a:rPr>
              <a:t>Data Cleaning</a:t>
            </a:r>
          </a:p>
        </p:txBody>
      </p:sp>
      <p:sp>
        <p:nvSpPr>
          <p:cNvPr id="4" name="TextBox 3"/>
          <p:cNvSpPr txBox="1"/>
          <p:nvPr/>
        </p:nvSpPr>
        <p:spPr>
          <a:xfrm>
            <a:off x="537710" y="1045029"/>
            <a:ext cx="11180368" cy="923330"/>
          </a:xfrm>
          <a:prstGeom prst="rect">
            <a:avLst/>
          </a:prstGeom>
          <a:noFill/>
        </p:spPr>
        <p:txBody>
          <a:bodyPr wrap="none" rtlCol="0">
            <a:spAutoFit/>
          </a:bodyPr>
          <a:lstStyle/>
          <a:p>
            <a:pPr algn="ctr"/>
            <a:r>
              <a:rPr lang="en-US" b="1" dirty="0" smtClean="0">
                <a:solidFill>
                  <a:schemeClr val="bg1"/>
                </a:solidFill>
              </a:rPr>
              <a:t>Procedure to prepare data for analysis by elimination or modifying data which is incomplete, incorrect or duplicate.</a:t>
            </a:r>
          </a:p>
          <a:p>
            <a:pPr algn="ctr"/>
            <a:endParaRPr lang="en-US" b="1" dirty="0">
              <a:solidFill>
                <a:schemeClr val="bg1"/>
              </a:solidFill>
            </a:endParaRPr>
          </a:p>
          <a:p>
            <a:pPr algn="ctr"/>
            <a:r>
              <a:rPr lang="en-US" b="1" dirty="0" smtClean="0">
                <a:solidFill>
                  <a:schemeClr val="bg1"/>
                </a:solidFill>
              </a:rPr>
              <a:t>Data not cleaned by various techniques will hinder the analysis process and deliver inaccurate results</a:t>
            </a:r>
            <a:endParaRPr lang="en-US" b="1" dirty="0">
              <a:solidFill>
                <a:schemeClr val="bg1"/>
              </a:solidFill>
            </a:endParaRPr>
          </a:p>
        </p:txBody>
      </p:sp>
      <p:sp>
        <p:nvSpPr>
          <p:cNvPr id="5" name="TextBox 4"/>
          <p:cNvSpPr txBox="1"/>
          <p:nvPr/>
        </p:nvSpPr>
        <p:spPr>
          <a:xfrm>
            <a:off x="3888370" y="2310156"/>
            <a:ext cx="4418133" cy="1477328"/>
          </a:xfrm>
          <a:prstGeom prst="rect">
            <a:avLst/>
          </a:prstGeom>
          <a:noFill/>
        </p:spPr>
        <p:txBody>
          <a:bodyPr wrap="none" rtlCol="0">
            <a:spAutoFit/>
          </a:bodyPr>
          <a:lstStyle/>
          <a:p>
            <a:pPr algn="ctr"/>
            <a:r>
              <a:rPr lang="en-US" b="1" dirty="0" smtClean="0">
                <a:solidFill>
                  <a:schemeClr val="bg1"/>
                </a:solidFill>
              </a:rPr>
              <a:t>Key Benefits of Data cleaning</a:t>
            </a:r>
          </a:p>
          <a:p>
            <a:pPr algn="ctr"/>
            <a:r>
              <a:rPr lang="en-US" b="1" dirty="0" smtClean="0">
                <a:solidFill>
                  <a:schemeClr val="bg1"/>
                </a:solidFill>
              </a:rPr>
              <a:t>Improve ML base model performance</a:t>
            </a:r>
          </a:p>
          <a:p>
            <a:pPr algn="ctr"/>
            <a:r>
              <a:rPr lang="en-US" b="1" dirty="0" smtClean="0">
                <a:solidFill>
                  <a:schemeClr val="bg1"/>
                </a:solidFill>
              </a:rPr>
              <a:t>Fair and unbiased decision due to clean data</a:t>
            </a:r>
          </a:p>
          <a:p>
            <a:pPr algn="ctr"/>
            <a:r>
              <a:rPr lang="en-US" b="1" dirty="0" smtClean="0">
                <a:solidFill>
                  <a:schemeClr val="bg1"/>
                </a:solidFill>
              </a:rPr>
              <a:t>Reduced over fitting</a:t>
            </a:r>
            <a:endParaRPr lang="en-US" b="1" dirty="0">
              <a:solidFill>
                <a:schemeClr val="bg1"/>
              </a:solidFill>
            </a:endParaRPr>
          </a:p>
          <a:p>
            <a:pPr algn="ctr"/>
            <a:r>
              <a:rPr lang="en-US" b="1" dirty="0" smtClean="0">
                <a:solidFill>
                  <a:schemeClr val="bg1"/>
                </a:solidFill>
              </a:rPr>
              <a:t>Enhanced interpretability</a:t>
            </a:r>
          </a:p>
        </p:txBody>
      </p:sp>
      <p:sp>
        <p:nvSpPr>
          <p:cNvPr id="6" name="TextBox 5"/>
          <p:cNvSpPr txBox="1"/>
          <p:nvPr/>
        </p:nvSpPr>
        <p:spPr>
          <a:xfrm>
            <a:off x="944328" y="4435048"/>
            <a:ext cx="10367132" cy="923330"/>
          </a:xfrm>
          <a:prstGeom prst="rect">
            <a:avLst/>
          </a:prstGeom>
          <a:noFill/>
        </p:spPr>
        <p:txBody>
          <a:bodyPr wrap="none" rtlCol="0">
            <a:spAutoFit/>
          </a:bodyPr>
          <a:lstStyle/>
          <a:p>
            <a:pPr algn="ctr"/>
            <a:r>
              <a:rPr lang="en-US" b="1" dirty="0" smtClean="0">
                <a:solidFill>
                  <a:schemeClr val="bg1"/>
                </a:solidFill>
              </a:rPr>
              <a:t>With the help of SimpleImputer function, performed imputing and replace the missing values.</a:t>
            </a:r>
          </a:p>
          <a:p>
            <a:pPr algn="ctr"/>
            <a:endParaRPr lang="en-US" b="1" dirty="0" smtClean="0">
              <a:solidFill>
                <a:schemeClr val="bg1"/>
              </a:solidFill>
            </a:endParaRPr>
          </a:p>
          <a:p>
            <a:pPr algn="ctr"/>
            <a:r>
              <a:rPr lang="en-US" b="1" dirty="0" smtClean="0">
                <a:solidFill>
                  <a:schemeClr val="bg1"/>
                </a:solidFill>
              </a:rPr>
              <a:t>Also, dropping the columns like Year-Week, Region and Open Data, that will not required during clustering.</a:t>
            </a:r>
          </a:p>
        </p:txBody>
      </p:sp>
    </p:spTree>
    <p:extLst>
      <p:ext uri="{BB962C8B-B14F-4D97-AF65-F5344CB8AC3E}">
        <p14:creationId xmlns:p14="http://schemas.microsoft.com/office/powerpoint/2010/main" val="1042393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69011"/>
            <a:ext cx="11890076" cy="634221"/>
          </a:xfrm>
        </p:spPr>
        <p:txBody>
          <a:bodyPr>
            <a:noAutofit/>
          </a:bodyPr>
          <a:lstStyle/>
          <a:p>
            <a:r>
              <a:rPr lang="en-US" sz="3600" dirty="0">
                <a:solidFill>
                  <a:schemeClr val="bg1"/>
                </a:solidFill>
              </a:rPr>
              <a:t>K-means clustering for store segmentation</a:t>
            </a:r>
          </a:p>
        </p:txBody>
      </p:sp>
      <p:sp>
        <p:nvSpPr>
          <p:cNvPr id="5" name="TextBox 4"/>
          <p:cNvSpPr txBox="1"/>
          <p:nvPr/>
        </p:nvSpPr>
        <p:spPr>
          <a:xfrm>
            <a:off x="1832503" y="3690998"/>
            <a:ext cx="8042009" cy="646331"/>
          </a:xfrm>
          <a:prstGeom prst="rect">
            <a:avLst/>
          </a:prstGeom>
          <a:noFill/>
        </p:spPr>
        <p:txBody>
          <a:bodyPr wrap="none" rtlCol="0">
            <a:spAutoFit/>
          </a:bodyPr>
          <a:lstStyle/>
          <a:p>
            <a:pPr algn="ctr"/>
            <a:r>
              <a:rPr lang="en-US" dirty="0">
                <a:solidFill>
                  <a:schemeClr val="bg1"/>
                </a:solidFill>
              </a:rPr>
              <a:t>The elbow method and silhouette scores determine the optimal number of clusters.</a:t>
            </a:r>
          </a:p>
          <a:p>
            <a:pPr algn="ctr"/>
            <a:r>
              <a:rPr lang="en-US" dirty="0">
                <a:solidFill>
                  <a:schemeClr val="bg1"/>
                </a:solidFill>
              </a:rPr>
              <a:t>The K-Means algorithm groups stores into clusters.</a:t>
            </a:r>
          </a:p>
        </p:txBody>
      </p:sp>
      <p:pic>
        <p:nvPicPr>
          <p:cNvPr id="6" name="Picture 5"/>
          <p:cNvPicPr>
            <a:picLocks noChangeAspect="1"/>
          </p:cNvPicPr>
          <p:nvPr/>
        </p:nvPicPr>
        <p:blipFill>
          <a:blip r:embed="rId2"/>
          <a:stretch>
            <a:fillRect/>
          </a:stretch>
        </p:blipFill>
        <p:spPr>
          <a:xfrm>
            <a:off x="1972851" y="1514800"/>
            <a:ext cx="7901661" cy="1822759"/>
          </a:xfrm>
          <a:prstGeom prst="rect">
            <a:avLst/>
          </a:prstGeom>
        </p:spPr>
      </p:pic>
    </p:spTree>
    <p:extLst>
      <p:ext uri="{BB962C8B-B14F-4D97-AF65-F5344CB8AC3E}">
        <p14:creationId xmlns:p14="http://schemas.microsoft.com/office/powerpoint/2010/main" val="2686745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69011"/>
            <a:ext cx="11890076" cy="634221"/>
          </a:xfrm>
        </p:spPr>
        <p:txBody>
          <a:bodyPr>
            <a:noAutofit/>
          </a:bodyPr>
          <a:lstStyle/>
          <a:p>
            <a:r>
              <a:rPr lang="en-US" sz="3600" dirty="0">
                <a:solidFill>
                  <a:schemeClr val="bg1"/>
                </a:solidFill>
              </a:rPr>
              <a:t>Identifying ideal number of clusters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694" y="2525501"/>
            <a:ext cx="8050868" cy="3994964"/>
          </a:xfrm>
          <a:prstGeom prst="rect">
            <a:avLst/>
          </a:prstGeom>
        </p:spPr>
      </p:pic>
      <p:sp>
        <p:nvSpPr>
          <p:cNvPr id="5" name="TextBox 4"/>
          <p:cNvSpPr txBox="1"/>
          <p:nvPr/>
        </p:nvSpPr>
        <p:spPr>
          <a:xfrm>
            <a:off x="152399" y="1013112"/>
            <a:ext cx="11402224" cy="923330"/>
          </a:xfrm>
          <a:prstGeom prst="rect">
            <a:avLst/>
          </a:prstGeom>
          <a:noFill/>
        </p:spPr>
        <p:txBody>
          <a:bodyPr wrap="none" rtlCol="0">
            <a:spAutoFit/>
          </a:bodyPr>
          <a:lstStyle/>
          <a:p>
            <a:pPr algn="ctr"/>
            <a:r>
              <a:rPr lang="en-US" dirty="0">
                <a:solidFill>
                  <a:schemeClr val="bg1"/>
                </a:solidFill>
              </a:rPr>
              <a:t>Best </a:t>
            </a:r>
            <a:r>
              <a:rPr lang="en-US" dirty="0" smtClean="0">
                <a:solidFill>
                  <a:schemeClr val="bg1"/>
                </a:solidFill>
              </a:rPr>
              <a:t>k=4</a:t>
            </a:r>
          </a:p>
          <a:p>
            <a:pPr algn="ctr"/>
            <a:r>
              <a:rPr lang="en-US" dirty="0" smtClean="0">
                <a:solidFill>
                  <a:schemeClr val="bg1"/>
                </a:solidFill>
              </a:rPr>
              <a:t>It </a:t>
            </a:r>
            <a:r>
              <a:rPr lang="en-US" dirty="0">
                <a:solidFill>
                  <a:schemeClr val="bg1"/>
                </a:solidFill>
              </a:rPr>
              <a:t>balances the Elbow Curve (significant reduction in inertia) and a reasonable silhouette </a:t>
            </a:r>
            <a:r>
              <a:rPr lang="en-US" dirty="0" smtClean="0">
                <a:solidFill>
                  <a:schemeClr val="bg1"/>
                </a:solidFill>
              </a:rPr>
              <a:t>score.</a:t>
            </a:r>
          </a:p>
          <a:p>
            <a:pPr algn="ctr"/>
            <a:r>
              <a:rPr lang="en-US" dirty="0" smtClean="0">
                <a:solidFill>
                  <a:schemeClr val="bg1"/>
                </a:solidFill>
              </a:rPr>
              <a:t>Provides </a:t>
            </a:r>
            <a:r>
              <a:rPr lang="en-US" dirty="0">
                <a:solidFill>
                  <a:schemeClr val="bg1"/>
                </a:solidFill>
              </a:rPr>
              <a:t>a meaningful tradeoff between simplicity and actionable segmentation without over-complicating the clusters.</a:t>
            </a:r>
          </a:p>
        </p:txBody>
      </p:sp>
    </p:spTree>
    <p:extLst>
      <p:ext uri="{BB962C8B-B14F-4D97-AF65-F5344CB8AC3E}">
        <p14:creationId xmlns:p14="http://schemas.microsoft.com/office/powerpoint/2010/main" val="3907664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160451"/>
            <a:ext cx="11890076" cy="634221"/>
          </a:xfrm>
        </p:spPr>
        <p:txBody>
          <a:bodyPr>
            <a:noAutofit/>
          </a:bodyPr>
          <a:lstStyle/>
          <a:p>
            <a:r>
              <a:rPr lang="en-US" sz="3600" dirty="0">
                <a:solidFill>
                  <a:schemeClr val="bg1"/>
                </a:solidFill>
              </a:rPr>
              <a:t>Identifying ideal number of clusters</a:t>
            </a:r>
          </a:p>
        </p:txBody>
      </p:sp>
      <p:pic>
        <p:nvPicPr>
          <p:cNvPr id="6" name="Picture 5"/>
          <p:cNvPicPr>
            <a:picLocks noChangeAspect="1"/>
          </p:cNvPicPr>
          <p:nvPr/>
        </p:nvPicPr>
        <p:blipFill>
          <a:blip r:embed="rId2"/>
          <a:stretch>
            <a:fillRect/>
          </a:stretch>
        </p:blipFill>
        <p:spPr>
          <a:xfrm>
            <a:off x="2363313" y="967036"/>
            <a:ext cx="7468247" cy="3696020"/>
          </a:xfrm>
          <a:prstGeom prst="rect">
            <a:avLst/>
          </a:prstGeom>
        </p:spPr>
      </p:pic>
      <p:sp>
        <p:nvSpPr>
          <p:cNvPr id="7" name="TextBox 6"/>
          <p:cNvSpPr txBox="1"/>
          <p:nvPr/>
        </p:nvSpPr>
        <p:spPr>
          <a:xfrm>
            <a:off x="601239" y="4835420"/>
            <a:ext cx="10992394" cy="1200329"/>
          </a:xfrm>
          <a:prstGeom prst="rect">
            <a:avLst/>
          </a:prstGeom>
          <a:noFill/>
        </p:spPr>
        <p:txBody>
          <a:bodyPr wrap="square" rtlCol="0">
            <a:spAutoFit/>
          </a:bodyPr>
          <a:lstStyle/>
          <a:p>
            <a:pPr algn="ctr"/>
            <a:r>
              <a:rPr lang="en-US" b="1" dirty="0" smtClean="0">
                <a:solidFill>
                  <a:schemeClr val="bg1"/>
                </a:solidFill>
              </a:rPr>
              <a:t>The cluster 2 only contributes to the less than 5% of the stores, to mitigate the business accordance, the normalization of segments is done.</a:t>
            </a:r>
          </a:p>
          <a:p>
            <a:pPr algn="ctr"/>
            <a:r>
              <a:rPr lang="en-US" b="1" dirty="0" smtClean="0">
                <a:solidFill>
                  <a:schemeClr val="bg1"/>
                </a:solidFill>
              </a:rPr>
              <a:t>By taking the centroid of the least cluster value, kept the values of the points into the nearby cluster.</a:t>
            </a:r>
          </a:p>
          <a:p>
            <a:pPr algn="ctr"/>
            <a:r>
              <a:rPr lang="en-US" b="1" dirty="0" smtClean="0">
                <a:solidFill>
                  <a:schemeClr val="bg1"/>
                </a:solidFill>
              </a:rPr>
              <a:t>Making this operation, will reducing the one cluster from the data.</a:t>
            </a:r>
            <a:endParaRPr lang="en-US" b="1" dirty="0">
              <a:solidFill>
                <a:schemeClr val="bg1"/>
              </a:solidFill>
            </a:endParaRPr>
          </a:p>
        </p:txBody>
      </p:sp>
    </p:spTree>
    <p:extLst>
      <p:ext uri="{BB962C8B-B14F-4D97-AF65-F5344CB8AC3E}">
        <p14:creationId xmlns:p14="http://schemas.microsoft.com/office/powerpoint/2010/main" val="3825875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69011"/>
            <a:ext cx="11890076" cy="634221"/>
          </a:xfrm>
        </p:spPr>
        <p:txBody>
          <a:bodyPr>
            <a:noAutofit/>
          </a:bodyPr>
          <a:lstStyle/>
          <a:p>
            <a:r>
              <a:rPr lang="en-US" sz="3600" dirty="0">
                <a:solidFill>
                  <a:schemeClr val="bg1"/>
                </a:solidFill>
              </a:rPr>
              <a:t>Overview of determining optimum clusters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747" y="1938986"/>
            <a:ext cx="6896317" cy="4482979"/>
          </a:xfrm>
          <a:prstGeom prst="rect">
            <a:avLst/>
          </a:prstGeom>
        </p:spPr>
      </p:pic>
      <p:sp>
        <p:nvSpPr>
          <p:cNvPr id="2" name="TextBox 1"/>
          <p:cNvSpPr txBox="1"/>
          <p:nvPr/>
        </p:nvSpPr>
        <p:spPr>
          <a:xfrm>
            <a:off x="770709" y="1103811"/>
            <a:ext cx="10992394" cy="369332"/>
          </a:xfrm>
          <a:prstGeom prst="rect">
            <a:avLst/>
          </a:prstGeom>
          <a:noFill/>
        </p:spPr>
        <p:txBody>
          <a:bodyPr wrap="square" rtlCol="0">
            <a:spAutoFit/>
          </a:bodyPr>
          <a:lstStyle/>
          <a:p>
            <a:pPr algn="ctr"/>
            <a:r>
              <a:rPr lang="en-US" b="1" dirty="0" smtClean="0">
                <a:solidFill>
                  <a:schemeClr val="bg1"/>
                </a:solidFill>
              </a:rPr>
              <a:t>The cluster is separated the stores with the particular set of color indicating the centroid for the each cluster. </a:t>
            </a:r>
            <a:endParaRPr lang="en-US" b="1" dirty="0">
              <a:solidFill>
                <a:schemeClr val="bg1"/>
              </a:solidFill>
            </a:endParaRPr>
          </a:p>
        </p:txBody>
      </p:sp>
    </p:spTree>
    <p:extLst>
      <p:ext uri="{BB962C8B-B14F-4D97-AF65-F5344CB8AC3E}">
        <p14:creationId xmlns:p14="http://schemas.microsoft.com/office/powerpoint/2010/main" val="2172649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69011"/>
            <a:ext cx="11890076" cy="634221"/>
          </a:xfrm>
        </p:spPr>
        <p:txBody>
          <a:bodyPr>
            <a:noAutofit/>
          </a:bodyPr>
          <a:lstStyle/>
          <a:p>
            <a:r>
              <a:rPr lang="en-US" sz="3600" dirty="0">
                <a:solidFill>
                  <a:schemeClr val="bg1"/>
                </a:solidFill>
              </a:rPr>
              <a:t>Analyzing clusters characteristics</a:t>
            </a:r>
          </a:p>
        </p:txBody>
      </p:sp>
      <p:sp>
        <p:nvSpPr>
          <p:cNvPr id="2" name="TextBox 1"/>
          <p:cNvSpPr txBox="1"/>
          <p:nvPr/>
        </p:nvSpPr>
        <p:spPr>
          <a:xfrm>
            <a:off x="770709" y="1103811"/>
            <a:ext cx="10992394" cy="923330"/>
          </a:xfrm>
          <a:prstGeom prst="rect">
            <a:avLst/>
          </a:prstGeom>
          <a:noFill/>
        </p:spPr>
        <p:txBody>
          <a:bodyPr wrap="square" rtlCol="0">
            <a:spAutoFit/>
          </a:bodyPr>
          <a:lstStyle/>
          <a:p>
            <a:pPr algn="ctr"/>
            <a:r>
              <a:rPr lang="en-US" b="1" dirty="0" smtClean="0">
                <a:solidFill>
                  <a:schemeClr val="bg1"/>
                </a:solidFill>
              </a:rPr>
              <a:t>Each class is shown in the below bar graph. Now, the reduction of cluster is done, will check if the cluster are classified in a best way. For this, well perform Decision tree classifier and see how our cluster segmentation is performing with unknown data.</a:t>
            </a:r>
            <a:endParaRPr lang="en-US"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523" y="2368291"/>
            <a:ext cx="5385827" cy="3950216"/>
          </a:xfrm>
          <a:prstGeom prst="rect">
            <a:avLst/>
          </a:prstGeom>
        </p:spPr>
      </p:pic>
    </p:spTree>
    <p:extLst>
      <p:ext uri="{BB962C8B-B14F-4D97-AF65-F5344CB8AC3E}">
        <p14:creationId xmlns:p14="http://schemas.microsoft.com/office/powerpoint/2010/main" val="3123208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69011"/>
            <a:ext cx="11890076" cy="634221"/>
          </a:xfrm>
        </p:spPr>
        <p:txBody>
          <a:bodyPr>
            <a:noAutofit/>
          </a:bodyPr>
          <a:lstStyle/>
          <a:p>
            <a:r>
              <a:rPr lang="en-US" sz="3600" dirty="0">
                <a:solidFill>
                  <a:schemeClr val="bg1"/>
                </a:solidFill>
              </a:rPr>
              <a:t>Analyzing clusters characteristics</a:t>
            </a:r>
          </a:p>
        </p:txBody>
      </p:sp>
      <p:sp>
        <p:nvSpPr>
          <p:cNvPr id="2" name="TextBox 1"/>
          <p:cNvSpPr txBox="1"/>
          <p:nvPr/>
        </p:nvSpPr>
        <p:spPr>
          <a:xfrm>
            <a:off x="724988" y="1306286"/>
            <a:ext cx="6557554" cy="5078313"/>
          </a:xfrm>
          <a:prstGeom prst="rect">
            <a:avLst/>
          </a:prstGeom>
          <a:noFill/>
        </p:spPr>
        <p:txBody>
          <a:bodyPr wrap="square" rtlCol="0">
            <a:spAutoFit/>
          </a:bodyPr>
          <a:lstStyle/>
          <a:p>
            <a:r>
              <a:rPr lang="en-US" b="1" dirty="0">
                <a:solidFill>
                  <a:schemeClr val="bg1"/>
                </a:solidFill>
              </a:rPr>
              <a:t>Breakdown of the Matrix</a:t>
            </a:r>
            <a:r>
              <a:rPr lang="en-US" b="1" dirty="0" smtClean="0">
                <a:solidFill>
                  <a:schemeClr val="bg1"/>
                </a:solidFill>
              </a:rPr>
              <a:t>:</a:t>
            </a:r>
          </a:p>
          <a:p>
            <a:endParaRPr lang="en-US" b="1" dirty="0">
              <a:solidFill>
                <a:schemeClr val="bg1"/>
              </a:solidFill>
            </a:endParaRPr>
          </a:p>
          <a:p>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Diagonal Values:</a:t>
            </a:r>
          </a:p>
          <a:p>
            <a:pPr marL="742950" lvl="1" indent="-285750">
              <a:buFont typeface="Arial" panose="020B0604020202020204" pitchFamily="34" charset="0"/>
              <a:buChar char="•"/>
            </a:pPr>
            <a:r>
              <a:rPr lang="en-US" b="1" dirty="0" smtClean="0">
                <a:solidFill>
                  <a:schemeClr val="bg1"/>
                </a:solidFill>
              </a:rPr>
              <a:t>These </a:t>
            </a:r>
            <a:r>
              <a:rPr lang="en-US" b="1" dirty="0">
                <a:solidFill>
                  <a:schemeClr val="bg1"/>
                </a:solidFill>
              </a:rPr>
              <a:t>represent correctly classified instances (True Positives, TP</a:t>
            </a:r>
            <a:r>
              <a:rPr lang="en-US" b="1" dirty="0" smtClean="0">
                <a:solidFill>
                  <a:schemeClr val="bg1"/>
                </a:solidFill>
              </a:rPr>
              <a:t>):</a:t>
            </a:r>
          </a:p>
          <a:p>
            <a:pPr marL="742950" lvl="1" indent="-285750">
              <a:buFont typeface="Arial" panose="020B0604020202020204" pitchFamily="34" charset="0"/>
              <a:buChar char="•"/>
            </a:pPr>
            <a:r>
              <a:rPr lang="en-US" b="1" dirty="0" smtClean="0">
                <a:solidFill>
                  <a:schemeClr val="bg1"/>
                </a:solidFill>
              </a:rPr>
              <a:t>1429 </a:t>
            </a:r>
            <a:r>
              <a:rPr lang="en-US" b="1" dirty="0">
                <a:solidFill>
                  <a:schemeClr val="bg1"/>
                </a:solidFill>
              </a:rPr>
              <a:t>for Class </a:t>
            </a:r>
            <a:r>
              <a:rPr lang="en-US" b="1" dirty="0" smtClean="0">
                <a:solidFill>
                  <a:schemeClr val="bg1"/>
                </a:solidFill>
              </a:rPr>
              <a:t>0</a:t>
            </a:r>
          </a:p>
          <a:p>
            <a:pPr marL="742950" lvl="1" indent="-285750">
              <a:buFont typeface="Arial" panose="020B0604020202020204" pitchFamily="34" charset="0"/>
              <a:buChar char="•"/>
            </a:pPr>
            <a:r>
              <a:rPr lang="en-US" b="1" dirty="0" smtClean="0">
                <a:solidFill>
                  <a:schemeClr val="bg1"/>
                </a:solidFill>
              </a:rPr>
              <a:t>19872 </a:t>
            </a:r>
            <a:r>
              <a:rPr lang="en-US" b="1" dirty="0">
                <a:solidFill>
                  <a:schemeClr val="bg1"/>
                </a:solidFill>
              </a:rPr>
              <a:t>for Class </a:t>
            </a:r>
            <a:r>
              <a:rPr lang="en-US" b="1" dirty="0" smtClean="0">
                <a:solidFill>
                  <a:schemeClr val="bg1"/>
                </a:solidFill>
              </a:rPr>
              <a:t>1</a:t>
            </a:r>
          </a:p>
          <a:p>
            <a:pPr marL="742950" lvl="1" indent="-285750">
              <a:buFont typeface="Arial" panose="020B0604020202020204" pitchFamily="34" charset="0"/>
              <a:buChar char="•"/>
            </a:pPr>
            <a:r>
              <a:rPr lang="en-US" b="1" dirty="0" smtClean="0">
                <a:solidFill>
                  <a:schemeClr val="bg1"/>
                </a:solidFill>
              </a:rPr>
              <a:t>7498 </a:t>
            </a:r>
            <a:r>
              <a:rPr lang="en-US" b="1" dirty="0">
                <a:solidFill>
                  <a:schemeClr val="bg1"/>
                </a:solidFill>
              </a:rPr>
              <a:t>for Class </a:t>
            </a:r>
            <a:r>
              <a:rPr lang="en-US" b="1" dirty="0" smtClean="0">
                <a:solidFill>
                  <a:schemeClr val="bg1"/>
                </a:solidFill>
              </a:rPr>
              <a:t>2</a:t>
            </a:r>
          </a:p>
          <a:p>
            <a:pPr lvl="1"/>
            <a:endParaRPr lang="en-US" b="1" dirty="0" smtClean="0">
              <a:solidFill>
                <a:schemeClr val="bg1"/>
              </a:solidFill>
            </a:endParaRPr>
          </a:p>
          <a:p>
            <a:pPr marL="285750" lvl="1" indent="-285750">
              <a:buFont typeface="Arial" panose="020B0604020202020204" pitchFamily="34" charset="0"/>
              <a:buChar char="•"/>
            </a:pPr>
            <a:r>
              <a:rPr lang="en-US" b="1" dirty="0">
                <a:solidFill>
                  <a:schemeClr val="bg1"/>
                </a:solidFill>
              </a:rPr>
              <a:t>Off-Diagonal </a:t>
            </a:r>
            <a:r>
              <a:rPr lang="en-US" b="1" dirty="0" smtClean="0">
                <a:solidFill>
                  <a:schemeClr val="bg1"/>
                </a:solidFill>
              </a:rPr>
              <a:t>Values:</a:t>
            </a:r>
          </a:p>
          <a:p>
            <a:pPr marL="285750" lvl="1" indent="-285750">
              <a:buFont typeface="Arial" panose="020B0604020202020204" pitchFamily="34" charset="0"/>
              <a:buChar char="•"/>
            </a:pPr>
            <a:r>
              <a:rPr lang="en-US" b="1" dirty="0" smtClean="0">
                <a:solidFill>
                  <a:schemeClr val="bg1"/>
                </a:solidFill>
              </a:rPr>
              <a:t>These </a:t>
            </a:r>
            <a:r>
              <a:rPr lang="en-US" b="1" dirty="0">
                <a:solidFill>
                  <a:schemeClr val="bg1"/>
                </a:solidFill>
              </a:rPr>
              <a:t>represent </a:t>
            </a:r>
            <a:r>
              <a:rPr lang="en-US" b="1" dirty="0" smtClean="0">
                <a:solidFill>
                  <a:schemeClr val="bg1"/>
                </a:solidFill>
              </a:rPr>
              <a:t>misclassifications:</a:t>
            </a:r>
          </a:p>
          <a:p>
            <a:pPr marL="742950" lvl="2" indent="-285750">
              <a:buFont typeface="Arial" panose="020B0604020202020204" pitchFamily="34" charset="0"/>
              <a:buChar char="•"/>
            </a:pPr>
            <a:r>
              <a:rPr lang="en-US" b="1" dirty="0" smtClean="0">
                <a:solidFill>
                  <a:schemeClr val="bg1"/>
                </a:solidFill>
              </a:rPr>
              <a:t>263</a:t>
            </a:r>
            <a:r>
              <a:rPr lang="en-US" b="1" dirty="0">
                <a:solidFill>
                  <a:schemeClr val="bg1"/>
                </a:solidFill>
              </a:rPr>
              <a:t>: Actual Class 0 misclassified as Class </a:t>
            </a:r>
            <a:r>
              <a:rPr lang="en-US" b="1" dirty="0" smtClean="0">
                <a:solidFill>
                  <a:schemeClr val="bg1"/>
                </a:solidFill>
              </a:rPr>
              <a:t>1.</a:t>
            </a:r>
          </a:p>
          <a:p>
            <a:pPr marL="742950" lvl="2" indent="-285750">
              <a:buFont typeface="Arial" panose="020B0604020202020204" pitchFamily="34" charset="0"/>
              <a:buChar char="•"/>
            </a:pPr>
            <a:r>
              <a:rPr lang="en-US" b="1" dirty="0" smtClean="0">
                <a:solidFill>
                  <a:schemeClr val="bg1"/>
                </a:solidFill>
              </a:rPr>
              <a:t>28</a:t>
            </a:r>
            <a:r>
              <a:rPr lang="en-US" b="1" dirty="0">
                <a:solidFill>
                  <a:schemeClr val="bg1"/>
                </a:solidFill>
              </a:rPr>
              <a:t>: Actual Class 0 misclassified as Class </a:t>
            </a:r>
            <a:r>
              <a:rPr lang="en-US" b="1" dirty="0" smtClean="0">
                <a:solidFill>
                  <a:schemeClr val="bg1"/>
                </a:solidFill>
              </a:rPr>
              <a:t>2.</a:t>
            </a:r>
          </a:p>
          <a:p>
            <a:pPr marL="742950" lvl="2" indent="-285750">
              <a:buFont typeface="Arial" panose="020B0604020202020204" pitchFamily="34" charset="0"/>
              <a:buChar char="•"/>
            </a:pPr>
            <a:r>
              <a:rPr lang="en-US" b="1" dirty="0" smtClean="0">
                <a:solidFill>
                  <a:schemeClr val="bg1"/>
                </a:solidFill>
              </a:rPr>
              <a:t>58</a:t>
            </a:r>
            <a:r>
              <a:rPr lang="en-US" b="1" dirty="0">
                <a:solidFill>
                  <a:schemeClr val="bg1"/>
                </a:solidFill>
              </a:rPr>
              <a:t>: Actual Class 1 misclassified as Class </a:t>
            </a:r>
            <a:r>
              <a:rPr lang="en-US" b="1" dirty="0" smtClean="0">
                <a:solidFill>
                  <a:schemeClr val="bg1"/>
                </a:solidFill>
              </a:rPr>
              <a:t>0.</a:t>
            </a:r>
          </a:p>
          <a:p>
            <a:pPr marL="742950" lvl="2" indent="-285750">
              <a:buFont typeface="Arial" panose="020B0604020202020204" pitchFamily="34" charset="0"/>
              <a:buChar char="•"/>
            </a:pPr>
            <a:r>
              <a:rPr lang="en-US" b="1" dirty="0" smtClean="0">
                <a:solidFill>
                  <a:schemeClr val="bg1"/>
                </a:solidFill>
              </a:rPr>
              <a:t>0</a:t>
            </a:r>
            <a:r>
              <a:rPr lang="en-US" b="1" dirty="0">
                <a:solidFill>
                  <a:schemeClr val="bg1"/>
                </a:solidFill>
              </a:rPr>
              <a:t>: Actual Class 1 misclassified as Class </a:t>
            </a:r>
            <a:r>
              <a:rPr lang="en-US" b="1" dirty="0" smtClean="0">
                <a:solidFill>
                  <a:schemeClr val="bg1"/>
                </a:solidFill>
              </a:rPr>
              <a:t>2.</a:t>
            </a:r>
          </a:p>
          <a:p>
            <a:pPr marL="742950" lvl="2" indent="-285750">
              <a:buFont typeface="Arial" panose="020B0604020202020204" pitchFamily="34" charset="0"/>
              <a:buChar char="•"/>
            </a:pPr>
            <a:r>
              <a:rPr lang="en-US" b="1" dirty="0" smtClean="0">
                <a:solidFill>
                  <a:schemeClr val="bg1"/>
                </a:solidFill>
              </a:rPr>
              <a:t>18</a:t>
            </a:r>
            <a:r>
              <a:rPr lang="en-US" b="1" dirty="0">
                <a:solidFill>
                  <a:schemeClr val="bg1"/>
                </a:solidFill>
              </a:rPr>
              <a:t>: Actual Class 2 misclassified as Class </a:t>
            </a:r>
            <a:r>
              <a:rPr lang="en-US" b="1" dirty="0" smtClean="0">
                <a:solidFill>
                  <a:schemeClr val="bg1"/>
                </a:solidFill>
              </a:rPr>
              <a:t>0.</a:t>
            </a:r>
          </a:p>
          <a:p>
            <a:pPr marL="742950" lvl="2" indent="-285750">
              <a:buFont typeface="Arial" panose="020B0604020202020204" pitchFamily="34" charset="0"/>
              <a:buChar char="•"/>
            </a:pPr>
            <a:r>
              <a:rPr lang="en-US" b="1" dirty="0" smtClean="0">
                <a:solidFill>
                  <a:schemeClr val="bg1"/>
                </a:solidFill>
              </a:rPr>
              <a:t>319</a:t>
            </a:r>
            <a:r>
              <a:rPr lang="en-US" b="1" dirty="0">
                <a:solidFill>
                  <a:schemeClr val="bg1"/>
                </a:solidFill>
              </a:rPr>
              <a:t>: Actual Class 2 misclassified as Class 1.</a:t>
            </a:r>
          </a:p>
        </p:txBody>
      </p:sp>
      <p:graphicFrame>
        <p:nvGraphicFramePr>
          <p:cNvPr id="6" name="Table 5"/>
          <p:cNvGraphicFramePr>
            <a:graphicFrameLocks noGrp="1"/>
          </p:cNvGraphicFramePr>
          <p:nvPr>
            <p:extLst>
              <p:ext uri="{D42A27DB-BD31-4B8C-83A1-F6EECF244321}">
                <p14:modId xmlns:p14="http://schemas.microsoft.com/office/powerpoint/2010/main" val="308331463"/>
              </p:ext>
            </p:extLst>
          </p:nvPr>
        </p:nvGraphicFramePr>
        <p:xfrm>
          <a:off x="7204892" y="3311434"/>
          <a:ext cx="4270830" cy="1691639"/>
        </p:xfrm>
        <a:graphic>
          <a:graphicData uri="http://schemas.openxmlformats.org/drawingml/2006/table">
            <a:tbl>
              <a:tblPr firstRow="1" bandRow="1">
                <a:tableStyleId>{5C22544A-7EE6-4342-B048-85BDC9FD1C3A}</a:tableStyleId>
              </a:tblPr>
              <a:tblGrid>
                <a:gridCol w="1423610"/>
                <a:gridCol w="1619310"/>
                <a:gridCol w="1227910"/>
              </a:tblGrid>
              <a:tr h="564685">
                <a:tc>
                  <a:txBody>
                    <a:bodyPr/>
                    <a:lstStyle/>
                    <a:p>
                      <a:pPr algn="ctr"/>
                      <a:r>
                        <a:rPr lang="en-US" dirty="0" smtClean="0"/>
                        <a:t>1429</a:t>
                      </a:r>
                      <a:endParaRPr lang="en-US" dirty="0"/>
                    </a:p>
                  </a:txBody>
                  <a:tcPr/>
                </a:tc>
                <a:tc>
                  <a:txBody>
                    <a:bodyPr/>
                    <a:lstStyle/>
                    <a:p>
                      <a:pPr algn="ctr"/>
                      <a:r>
                        <a:rPr lang="en-US" dirty="0" smtClean="0"/>
                        <a:t>263</a:t>
                      </a:r>
                      <a:endParaRPr lang="en-US" dirty="0"/>
                    </a:p>
                  </a:txBody>
                  <a:tcPr/>
                </a:tc>
                <a:tc>
                  <a:txBody>
                    <a:bodyPr/>
                    <a:lstStyle/>
                    <a:p>
                      <a:pPr algn="ctr"/>
                      <a:r>
                        <a:rPr lang="en-US" dirty="0" smtClean="0"/>
                        <a:t>28</a:t>
                      </a:r>
                      <a:endParaRPr lang="en-US" dirty="0"/>
                    </a:p>
                  </a:txBody>
                  <a:tcPr/>
                </a:tc>
              </a:tr>
              <a:tr h="563477">
                <a:tc>
                  <a:txBody>
                    <a:bodyPr/>
                    <a:lstStyle/>
                    <a:p>
                      <a:pPr algn="ctr"/>
                      <a:r>
                        <a:rPr lang="en-US" dirty="0" smtClean="0"/>
                        <a:t>58</a:t>
                      </a:r>
                      <a:endParaRPr lang="en-US" dirty="0"/>
                    </a:p>
                  </a:txBody>
                  <a:tcPr/>
                </a:tc>
                <a:tc>
                  <a:txBody>
                    <a:bodyPr/>
                    <a:lstStyle/>
                    <a:p>
                      <a:pPr algn="ctr"/>
                      <a:r>
                        <a:rPr lang="en-US" dirty="0" smtClean="0"/>
                        <a:t>19872</a:t>
                      </a:r>
                      <a:endParaRPr lang="en-US" dirty="0"/>
                    </a:p>
                  </a:txBody>
                  <a:tcPr/>
                </a:tc>
                <a:tc>
                  <a:txBody>
                    <a:bodyPr/>
                    <a:lstStyle/>
                    <a:p>
                      <a:pPr algn="ctr"/>
                      <a:r>
                        <a:rPr lang="en-US" dirty="0" smtClean="0"/>
                        <a:t>0</a:t>
                      </a:r>
                      <a:endParaRPr lang="en-US" dirty="0"/>
                    </a:p>
                  </a:txBody>
                  <a:tcPr/>
                </a:tc>
              </a:tr>
              <a:tr h="563477">
                <a:tc>
                  <a:txBody>
                    <a:bodyPr/>
                    <a:lstStyle/>
                    <a:p>
                      <a:pPr algn="ctr"/>
                      <a:r>
                        <a:rPr lang="en-US" dirty="0" smtClean="0"/>
                        <a:t>18</a:t>
                      </a:r>
                      <a:endParaRPr lang="en-US" dirty="0"/>
                    </a:p>
                  </a:txBody>
                  <a:tcPr/>
                </a:tc>
                <a:tc>
                  <a:txBody>
                    <a:bodyPr/>
                    <a:lstStyle/>
                    <a:p>
                      <a:pPr algn="ctr"/>
                      <a:r>
                        <a:rPr lang="en-US" dirty="0" smtClean="0"/>
                        <a:t>319</a:t>
                      </a:r>
                      <a:endParaRPr lang="en-US" dirty="0"/>
                    </a:p>
                  </a:txBody>
                  <a:tcPr/>
                </a:tc>
                <a:tc>
                  <a:txBody>
                    <a:bodyPr/>
                    <a:lstStyle/>
                    <a:p>
                      <a:pPr algn="ctr"/>
                      <a:r>
                        <a:rPr lang="en-US" dirty="0" smtClean="0"/>
                        <a:t>7498</a:t>
                      </a:r>
                      <a:endParaRPr lang="en-US" dirty="0"/>
                    </a:p>
                  </a:txBody>
                  <a:tcPr/>
                </a:tc>
              </a:tr>
            </a:tbl>
          </a:graphicData>
        </a:graphic>
      </p:graphicFrame>
    </p:spTree>
    <p:extLst>
      <p:ext uri="{BB962C8B-B14F-4D97-AF65-F5344CB8AC3E}">
        <p14:creationId xmlns:p14="http://schemas.microsoft.com/office/powerpoint/2010/main" val="2427831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69011"/>
            <a:ext cx="11890076" cy="634221"/>
          </a:xfrm>
        </p:spPr>
        <p:txBody>
          <a:bodyPr>
            <a:noAutofit/>
          </a:bodyPr>
          <a:lstStyle/>
          <a:p>
            <a:r>
              <a:rPr lang="en-US" sz="3600" dirty="0">
                <a:solidFill>
                  <a:schemeClr val="bg1"/>
                </a:solidFill>
              </a:rPr>
              <a:t>Analyzing clusters characteristics</a:t>
            </a:r>
          </a:p>
        </p:txBody>
      </p:sp>
      <p:sp>
        <p:nvSpPr>
          <p:cNvPr id="2" name="TextBox 1"/>
          <p:cNvSpPr txBox="1"/>
          <p:nvPr/>
        </p:nvSpPr>
        <p:spPr>
          <a:xfrm>
            <a:off x="770709" y="1103811"/>
            <a:ext cx="10992394" cy="646331"/>
          </a:xfrm>
          <a:prstGeom prst="rect">
            <a:avLst/>
          </a:prstGeom>
          <a:noFill/>
        </p:spPr>
        <p:txBody>
          <a:bodyPr wrap="square" rtlCol="0">
            <a:spAutoFit/>
          </a:bodyPr>
          <a:lstStyle/>
          <a:p>
            <a:pPr algn="ctr"/>
            <a:r>
              <a:rPr lang="en-US" b="1" dirty="0" smtClean="0">
                <a:solidFill>
                  <a:schemeClr val="bg1"/>
                </a:solidFill>
              </a:rPr>
              <a:t>Voila! It’s looks like the model is shown a good accuracy. Also, the f1 score is showing the good score for cluster.</a:t>
            </a:r>
          </a:p>
          <a:p>
            <a:pPr algn="ctr"/>
            <a:endParaRPr lang="en-US" b="1" dirty="0">
              <a:solidFill>
                <a:schemeClr val="bg1"/>
              </a:solidFill>
            </a:endParaRPr>
          </a:p>
        </p:txBody>
      </p:sp>
      <p:pic>
        <p:nvPicPr>
          <p:cNvPr id="4" name="Picture 3"/>
          <p:cNvPicPr>
            <a:picLocks noChangeAspect="1"/>
          </p:cNvPicPr>
          <p:nvPr/>
        </p:nvPicPr>
        <p:blipFill>
          <a:blip r:embed="rId2"/>
          <a:stretch>
            <a:fillRect/>
          </a:stretch>
        </p:blipFill>
        <p:spPr>
          <a:xfrm>
            <a:off x="2579616" y="1750142"/>
            <a:ext cx="7035642" cy="2880475"/>
          </a:xfrm>
          <a:prstGeom prst="rect">
            <a:avLst/>
          </a:prstGeom>
        </p:spPr>
      </p:pic>
    </p:spTree>
    <p:extLst>
      <p:ext uri="{BB962C8B-B14F-4D97-AF65-F5344CB8AC3E}">
        <p14:creationId xmlns:p14="http://schemas.microsoft.com/office/powerpoint/2010/main" val="38266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38664" y="225216"/>
            <a:ext cx="11890076" cy="1586331"/>
          </a:xfrm>
        </p:spPr>
        <p:txBody>
          <a:bodyPr>
            <a:normAutofit fontScale="90000"/>
          </a:bodyPr>
          <a:lstStyle/>
          <a:p>
            <a:pPr algn="l"/>
            <a:r>
              <a:rPr lang="en-US" b="1" dirty="0" smtClean="0">
                <a:solidFill>
                  <a:schemeClr val="bg1"/>
                </a:solidFill>
              </a:rPr>
              <a:t>Agenda</a:t>
            </a:r>
            <a:r>
              <a:rPr lang="en-US" dirty="0" smtClean="0">
                <a:solidFill>
                  <a:schemeClr val="bg1"/>
                </a:solidFill>
              </a:rPr>
              <a:t/>
            </a:r>
            <a:br>
              <a:rPr lang="en-US" dirty="0" smtClean="0">
                <a:solidFill>
                  <a:schemeClr val="bg1"/>
                </a:solidFill>
              </a:rPr>
            </a:br>
            <a:r>
              <a:rPr lang="en-US" sz="5300" dirty="0" smtClean="0">
                <a:solidFill>
                  <a:schemeClr val="bg1"/>
                </a:solidFill>
              </a:rPr>
              <a:t>Store segmentation using machine learning</a:t>
            </a:r>
            <a:endParaRPr lang="en-US" sz="5300" dirty="0">
              <a:solidFill>
                <a:schemeClr val="bg1"/>
              </a:solidFill>
            </a:endParaRPr>
          </a:p>
        </p:txBody>
      </p:sp>
      <p:sp>
        <p:nvSpPr>
          <p:cNvPr id="5" name="TextBox 4"/>
          <p:cNvSpPr txBox="1"/>
          <p:nvPr/>
        </p:nvSpPr>
        <p:spPr>
          <a:xfrm>
            <a:off x="457201" y="2441275"/>
            <a:ext cx="6858000" cy="3970318"/>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Conducting the following tasks for store segmentation</a:t>
            </a:r>
          </a:p>
          <a:p>
            <a:pPr marL="800100" lvl="1" indent="-342900">
              <a:buFont typeface="Arial" panose="020B0604020202020204" pitchFamily="34" charset="0"/>
              <a:buChar char="•"/>
            </a:pPr>
            <a:r>
              <a:rPr lang="en-US" dirty="0" smtClean="0">
                <a:solidFill>
                  <a:schemeClr val="bg1"/>
                </a:solidFill>
              </a:rPr>
              <a:t>Data Collection</a:t>
            </a:r>
          </a:p>
          <a:p>
            <a:pPr marL="800100" lvl="1" indent="-342900">
              <a:buFont typeface="Arial" panose="020B0604020202020204" pitchFamily="34" charset="0"/>
              <a:buChar char="•"/>
            </a:pPr>
            <a:r>
              <a:rPr lang="en-US" dirty="0" smtClean="0">
                <a:solidFill>
                  <a:schemeClr val="bg1"/>
                </a:solidFill>
              </a:rPr>
              <a:t>Exploratory data analysis</a:t>
            </a:r>
          </a:p>
          <a:p>
            <a:pPr marL="800100" lvl="1" indent="-342900">
              <a:buFont typeface="Arial" panose="020B0604020202020204" pitchFamily="34" charset="0"/>
              <a:buChar char="•"/>
            </a:pPr>
            <a:r>
              <a:rPr lang="en-US" dirty="0" smtClean="0">
                <a:solidFill>
                  <a:schemeClr val="bg1"/>
                </a:solidFill>
              </a:rPr>
              <a:t>Data Cleaning</a:t>
            </a:r>
            <a:endParaRPr lang="en-US" dirty="0">
              <a:solidFill>
                <a:schemeClr val="bg1"/>
              </a:solidFill>
            </a:endParaRPr>
          </a:p>
          <a:p>
            <a:pPr marL="342900" indent="-342900">
              <a:buFont typeface="+mj-lt"/>
              <a:buAutoNum type="arabicPeriod"/>
            </a:pPr>
            <a:endParaRPr lang="en-US" dirty="0" smtClean="0">
              <a:solidFill>
                <a:schemeClr val="bg1"/>
              </a:solidFill>
            </a:endParaRP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Running k-means clustering for store segmentation</a:t>
            </a:r>
          </a:p>
          <a:p>
            <a:pPr marL="342900" indent="-342900">
              <a:buFont typeface="+mj-lt"/>
              <a:buAutoNum type="arabicPeriod"/>
            </a:pPr>
            <a:endParaRPr lang="en-US" dirty="0" smtClean="0">
              <a:solidFill>
                <a:schemeClr val="bg1"/>
              </a:solidFill>
            </a:endParaRP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Formulating targeted engagement and assortment strategies for different demographics of stores to maximize customer satisfaction and drive sales growth</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363" t="15220" r="2160" b="8302"/>
          <a:stretch/>
        </p:blipFill>
        <p:spPr>
          <a:xfrm>
            <a:off x="7047781" y="1811547"/>
            <a:ext cx="4908432" cy="3890908"/>
          </a:xfrm>
          <a:prstGeom prst="rect">
            <a:avLst/>
          </a:prstGeom>
        </p:spPr>
      </p:pic>
    </p:spTree>
    <p:extLst>
      <p:ext uri="{BB962C8B-B14F-4D97-AF65-F5344CB8AC3E}">
        <p14:creationId xmlns:p14="http://schemas.microsoft.com/office/powerpoint/2010/main" val="860564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43839" y="519680"/>
            <a:ext cx="11890076" cy="634221"/>
          </a:xfrm>
        </p:spPr>
        <p:txBody>
          <a:bodyPr>
            <a:noAutofit/>
          </a:bodyPr>
          <a:lstStyle/>
          <a:p>
            <a:r>
              <a:rPr lang="en-US" sz="3600" dirty="0">
                <a:solidFill>
                  <a:schemeClr val="bg1"/>
                </a:solidFill>
              </a:rPr>
              <a:t>Formulating marketing and pricing strategies for different clusters</a:t>
            </a:r>
          </a:p>
        </p:txBody>
      </p:sp>
      <p:sp>
        <p:nvSpPr>
          <p:cNvPr id="2" name="TextBox 1"/>
          <p:cNvSpPr txBox="1"/>
          <p:nvPr/>
        </p:nvSpPr>
        <p:spPr>
          <a:xfrm>
            <a:off x="692680" y="1384662"/>
            <a:ext cx="10992394" cy="646331"/>
          </a:xfrm>
          <a:prstGeom prst="rect">
            <a:avLst/>
          </a:prstGeom>
          <a:noFill/>
        </p:spPr>
        <p:txBody>
          <a:bodyPr wrap="square" rtlCol="0">
            <a:spAutoFit/>
          </a:bodyPr>
          <a:lstStyle/>
          <a:p>
            <a:pPr marL="342900" indent="-342900" algn="ctr">
              <a:buAutoNum type="arabicParenR"/>
            </a:pPr>
            <a:r>
              <a:rPr lang="en-US" b="1" dirty="0" smtClean="0">
                <a:solidFill>
                  <a:schemeClr val="bg1"/>
                </a:solidFill>
              </a:rPr>
              <a:t>Which </a:t>
            </a:r>
            <a:r>
              <a:rPr lang="en-US" b="1" dirty="0">
                <a:solidFill>
                  <a:schemeClr val="bg1"/>
                </a:solidFill>
              </a:rPr>
              <a:t>stores are the most critical drivers of overall revenue and customer engagement</a:t>
            </a:r>
            <a:r>
              <a:rPr lang="en-US" b="1" dirty="0" smtClean="0">
                <a:solidFill>
                  <a:schemeClr val="bg1"/>
                </a:solidFill>
              </a:rPr>
              <a:t>?</a:t>
            </a:r>
          </a:p>
          <a:p>
            <a:pPr algn="ctr"/>
            <a:r>
              <a:rPr lang="en-US" b="1" dirty="0">
                <a:solidFill>
                  <a:schemeClr val="bg1"/>
                </a:solidFill>
              </a:rPr>
              <a:t>Ans. Displays top stores by </a:t>
            </a:r>
            <a:r>
              <a:rPr lang="en-US" b="1" dirty="0" smtClean="0">
                <a:solidFill>
                  <a:schemeClr val="bg1"/>
                </a:solidFill>
              </a:rPr>
              <a:t>revenue and </a:t>
            </a:r>
            <a:r>
              <a:rPr lang="en-US" b="1" dirty="0">
                <a:solidFill>
                  <a:schemeClr val="bg1"/>
                </a:solidFill>
              </a:rPr>
              <a:t>Units Sold, showing their percentage contribution to overall revenue.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173" y="2595850"/>
            <a:ext cx="5111344" cy="33751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76" y="2595849"/>
            <a:ext cx="5190261" cy="3375187"/>
          </a:xfrm>
          <a:prstGeom prst="rect">
            <a:avLst/>
          </a:prstGeom>
        </p:spPr>
      </p:pic>
    </p:spTree>
    <p:extLst>
      <p:ext uri="{BB962C8B-B14F-4D97-AF65-F5344CB8AC3E}">
        <p14:creationId xmlns:p14="http://schemas.microsoft.com/office/powerpoint/2010/main" val="2208755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43839" y="519680"/>
            <a:ext cx="11890076" cy="634221"/>
          </a:xfrm>
        </p:spPr>
        <p:txBody>
          <a:bodyPr>
            <a:noAutofit/>
          </a:bodyPr>
          <a:lstStyle/>
          <a:p>
            <a:r>
              <a:rPr lang="en-US" sz="3600" dirty="0">
                <a:solidFill>
                  <a:schemeClr val="bg1"/>
                </a:solidFill>
              </a:rPr>
              <a:t>Formulating marketing and pricing strategies for different clusters</a:t>
            </a:r>
          </a:p>
        </p:txBody>
      </p:sp>
      <p:sp>
        <p:nvSpPr>
          <p:cNvPr id="2" name="TextBox 1"/>
          <p:cNvSpPr txBox="1"/>
          <p:nvPr/>
        </p:nvSpPr>
        <p:spPr>
          <a:xfrm>
            <a:off x="692680" y="1384662"/>
            <a:ext cx="10992394" cy="1200329"/>
          </a:xfrm>
          <a:prstGeom prst="rect">
            <a:avLst/>
          </a:prstGeom>
          <a:noFill/>
        </p:spPr>
        <p:txBody>
          <a:bodyPr wrap="square" rtlCol="0">
            <a:spAutoFit/>
          </a:bodyPr>
          <a:lstStyle/>
          <a:p>
            <a:pPr algn="ctr"/>
            <a:r>
              <a:rPr lang="en-US" b="1" dirty="0">
                <a:solidFill>
                  <a:schemeClr val="bg1"/>
                </a:solidFill>
              </a:rPr>
              <a:t>2) What are the demographic characteristics of high-value stores that contribute significantly to profitability</a:t>
            </a:r>
            <a:r>
              <a:rPr lang="en-US" b="1" dirty="0" smtClean="0">
                <a:solidFill>
                  <a:schemeClr val="bg1"/>
                </a:solidFill>
              </a:rPr>
              <a:t>?</a:t>
            </a:r>
          </a:p>
          <a:p>
            <a:pPr algn="ctr"/>
            <a:endParaRPr lang="en-US" b="1" dirty="0" smtClean="0">
              <a:solidFill>
                <a:schemeClr val="bg1"/>
              </a:solidFill>
            </a:endParaRPr>
          </a:p>
          <a:p>
            <a:pPr algn="ctr"/>
            <a:r>
              <a:rPr lang="en-US" b="1" dirty="0" smtClean="0">
                <a:solidFill>
                  <a:schemeClr val="bg1"/>
                </a:solidFill>
              </a:rPr>
              <a:t>Ans</a:t>
            </a:r>
            <a:r>
              <a:rPr lang="en-US" b="1" dirty="0">
                <a:solidFill>
                  <a:schemeClr val="bg1"/>
                </a:solidFill>
              </a:rPr>
              <a:t>. </a:t>
            </a:r>
            <a:r>
              <a:rPr lang="en-US" b="1" dirty="0" smtClean="0">
                <a:solidFill>
                  <a:schemeClr val="bg1"/>
                </a:solidFill>
              </a:rPr>
              <a:t>High-value </a:t>
            </a:r>
            <a:r>
              <a:rPr lang="en-US" b="1" dirty="0">
                <a:solidFill>
                  <a:schemeClr val="bg1"/>
                </a:solidFill>
              </a:rPr>
              <a:t>stores are predominantly located in urban </a:t>
            </a:r>
            <a:r>
              <a:rPr lang="en-US" b="1" dirty="0" smtClean="0">
                <a:solidFill>
                  <a:schemeClr val="bg1"/>
                </a:solidFill>
              </a:rPr>
              <a:t>markets. Most </a:t>
            </a:r>
            <a:r>
              <a:rPr lang="en-US" b="1" dirty="0">
                <a:solidFill>
                  <a:schemeClr val="bg1"/>
                </a:solidFill>
              </a:rPr>
              <a:t>high-value stores are in areas with middle-to-high income levels</a:t>
            </a:r>
            <a:r>
              <a:rPr lang="en-US" b="1" dirty="0" smtClean="0">
                <a:solidFill>
                  <a:schemeClr val="bg1"/>
                </a:solidFill>
              </a:rPr>
              <a:t>. High-value </a:t>
            </a:r>
            <a:r>
              <a:rPr lang="en-US" b="1" dirty="0">
                <a:solidFill>
                  <a:schemeClr val="bg1"/>
                </a:solidFill>
              </a:rPr>
              <a:t>stores often have pickup facilities and </a:t>
            </a:r>
            <a:r>
              <a:rPr lang="en-US" b="1" dirty="0" smtClean="0">
                <a:solidFill>
                  <a:schemeClr val="bg1"/>
                </a:solidFill>
              </a:rPr>
              <a:t>pharmacies</a:t>
            </a:r>
            <a:r>
              <a:rPr lang="en-US" b="1" dirty="0">
                <a:solidFill>
                  <a:schemeClr val="bg1"/>
                </a:solidFill>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18" y="3971109"/>
            <a:ext cx="3773819" cy="25668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1491" y="3971109"/>
            <a:ext cx="3979540" cy="258971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3266" y="3971109"/>
            <a:ext cx="3931189" cy="2571977"/>
          </a:xfrm>
          <a:prstGeom prst="rect">
            <a:avLst/>
          </a:prstGeom>
        </p:spPr>
      </p:pic>
    </p:spTree>
    <p:extLst>
      <p:ext uri="{BB962C8B-B14F-4D97-AF65-F5344CB8AC3E}">
        <p14:creationId xmlns:p14="http://schemas.microsoft.com/office/powerpoint/2010/main" val="383263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43839" y="519680"/>
            <a:ext cx="11890076" cy="634221"/>
          </a:xfrm>
        </p:spPr>
        <p:txBody>
          <a:bodyPr>
            <a:noAutofit/>
          </a:bodyPr>
          <a:lstStyle/>
          <a:p>
            <a:r>
              <a:rPr lang="en-US" sz="3600" dirty="0">
                <a:solidFill>
                  <a:schemeClr val="bg1"/>
                </a:solidFill>
              </a:rPr>
              <a:t>Formulating marketing and pricing strategies for different clusters</a:t>
            </a:r>
          </a:p>
        </p:txBody>
      </p:sp>
      <p:sp>
        <p:nvSpPr>
          <p:cNvPr id="2" name="TextBox 1"/>
          <p:cNvSpPr txBox="1"/>
          <p:nvPr/>
        </p:nvSpPr>
        <p:spPr>
          <a:xfrm>
            <a:off x="692680" y="1384662"/>
            <a:ext cx="10992394" cy="646331"/>
          </a:xfrm>
          <a:prstGeom prst="rect">
            <a:avLst/>
          </a:prstGeom>
          <a:noFill/>
        </p:spPr>
        <p:txBody>
          <a:bodyPr wrap="square" rtlCol="0">
            <a:spAutoFit/>
          </a:bodyPr>
          <a:lstStyle/>
          <a:p>
            <a:pPr algn="ctr"/>
            <a:r>
              <a:rPr lang="en-US" b="1" dirty="0">
                <a:solidFill>
                  <a:schemeClr val="bg1"/>
                </a:solidFill>
              </a:rPr>
              <a:t>3) What targeted engagement and assortment strategies can be developed for each store cluster to maximize customer satisfaction and drive sales growth</a:t>
            </a:r>
            <a:r>
              <a:rPr lang="en-US" b="1" dirty="0" smtClean="0">
                <a:solidFill>
                  <a:schemeClr val="bg1"/>
                </a:solidFill>
              </a:rPr>
              <a:t>?</a:t>
            </a:r>
          </a:p>
        </p:txBody>
      </p:sp>
      <p:sp>
        <p:nvSpPr>
          <p:cNvPr id="6" name="TextBox 5"/>
          <p:cNvSpPr txBox="1"/>
          <p:nvPr/>
        </p:nvSpPr>
        <p:spPr>
          <a:xfrm>
            <a:off x="4850401" y="2397425"/>
            <a:ext cx="2676951" cy="369332"/>
          </a:xfrm>
          <a:prstGeom prst="rect">
            <a:avLst/>
          </a:prstGeom>
          <a:noFill/>
        </p:spPr>
        <p:txBody>
          <a:bodyPr wrap="none" rtlCol="0">
            <a:spAutoFit/>
          </a:bodyPr>
          <a:lstStyle/>
          <a:p>
            <a:pPr algn="ctr"/>
            <a:r>
              <a:rPr lang="en-US" dirty="0" smtClean="0">
                <a:solidFill>
                  <a:schemeClr val="bg1"/>
                </a:solidFill>
              </a:rPr>
              <a:t>Segment 1: Largest Cluster</a:t>
            </a:r>
            <a:endParaRPr lang="en-US" dirty="0">
              <a:solidFill>
                <a:schemeClr val="bg1"/>
              </a:solidFill>
            </a:endParaRPr>
          </a:p>
        </p:txBody>
      </p:sp>
      <p:sp>
        <p:nvSpPr>
          <p:cNvPr id="9" name="TextBox 8"/>
          <p:cNvSpPr txBox="1"/>
          <p:nvPr/>
        </p:nvSpPr>
        <p:spPr>
          <a:xfrm>
            <a:off x="2706704" y="2883578"/>
            <a:ext cx="6964343" cy="3139321"/>
          </a:xfrm>
          <a:prstGeom prst="rect">
            <a:avLst/>
          </a:prstGeom>
          <a:noFill/>
        </p:spPr>
        <p:txBody>
          <a:bodyPr wrap="none" rtlCol="0">
            <a:spAutoFit/>
          </a:bodyPr>
          <a:lstStyle/>
          <a:p>
            <a:pPr algn="ctr"/>
            <a:r>
              <a:rPr lang="en-US" b="1" dirty="0" smtClean="0">
                <a:solidFill>
                  <a:schemeClr val="bg1"/>
                </a:solidFill>
              </a:rPr>
              <a:t>Assortment</a:t>
            </a:r>
          </a:p>
          <a:p>
            <a:pPr algn="ctr"/>
            <a:r>
              <a:rPr lang="en-US" dirty="0" smtClean="0">
                <a:solidFill>
                  <a:schemeClr val="bg1"/>
                </a:solidFill>
              </a:rPr>
              <a:t>Focus on high-demand, essential products across categories.</a:t>
            </a:r>
          </a:p>
          <a:p>
            <a:pPr algn="ctr"/>
            <a:r>
              <a:rPr lang="en-US" dirty="0" smtClean="0">
                <a:solidFill>
                  <a:schemeClr val="bg1"/>
                </a:solidFill>
              </a:rPr>
              <a:t>Offer </a:t>
            </a:r>
            <a:r>
              <a:rPr lang="en-US" dirty="0">
                <a:solidFill>
                  <a:schemeClr val="bg1"/>
                </a:solidFill>
              </a:rPr>
              <a:t>regional favorites to cater to diverse tastes.</a:t>
            </a:r>
          </a:p>
          <a:p>
            <a:pPr algn="ctr"/>
            <a:r>
              <a:rPr lang="en-US" b="1" dirty="0" smtClean="0">
                <a:solidFill>
                  <a:schemeClr val="bg1"/>
                </a:solidFill>
              </a:rPr>
              <a:t>Engagement</a:t>
            </a:r>
          </a:p>
          <a:p>
            <a:pPr algn="ctr"/>
            <a:r>
              <a:rPr lang="en-US" dirty="0" smtClean="0">
                <a:solidFill>
                  <a:schemeClr val="bg1"/>
                </a:solidFill>
              </a:rPr>
              <a:t>Use loyalty programs to maintain broad appeal.</a:t>
            </a:r>
          </a:p>
          <a:p>
            <a:pPr algn="ctr"/>
            <a:r>
              <a:rPr lang="en-US" dirty="0" smtClean="0">
                <a:solidFill>
                  <a:schemeClr val="bg1"/>
                </a:solidFill>
              </a:rPr>
              <a:t>Introduce </a:t>
            </a:r>
            <a:r>
              <a:rPr lang="en-US" dirty="0">
                <a:solidFill>
                  <a:schemeClr val="bg1"/>
                </a:solidFill>
              </a:rPr>
              <a:t>in-store promotions and discounts to retain footfall.</a:t>
            </a:r>
          </a:p>
          <a:p>
            <a:pPr algn="ctr"/>
            <a:r>
              <a:rPr lang="en-US" b="1" dirty="0" smtClean="0">
                <a:solidFill>
                  <a:schemeClr val="bg1"/>
                </a:solidFill>
              </a:rPr>
              <a:t>Marketing</a:t>
            </a:r>
            <a:endParaRPr lang="en-US" b="1" dirty="0">
              <a:solidFill>
                <a:schemeClr val="bg1"/>
              </a:solidFill>
            </a:endParaRPr>
          </a:p>
          <a:p>
            <a:pPr algn="ctr"/>
            <a:r>
              <a:rPr lang="en-US" dirty="0">
                <a:solidFill>
                  <a:schemeClr val="bg1"/>
                </a:solidFill>
              </a:rPr>
              <a:t>Standardized advertising campaigns for general customer appeal.</a:t>
            </a:r>
          </a:p>
          <a:p>
            <a:pPr algn="ctr"/>
            <a:r>
              <a:rPr lang="en-US" dirty="0">
                <a:solidFill>
                  <a:schemeClr val="bg1"/>
                </a:solidFill>
              </a:rPr>
              <a:t>Seasonal campaigns (e.g., holidays, </a:t>
            </a:r>
            <a:r>
              <a:rPr lang="en-US" dirty="0" smtClean="0">
                <a:solidFill>
                  <a:schemeClr val="bg1"/>
                </a:solidFill>
              </a:rPr>
              <a:t>vacations) </a:t>
            </a:r>
            <a:r>
              <a:rPr lang="en-US" dirty="0">
                <a:solidFill>
                  <a:schemeClr val="bg1"/>
                </a:solidFill>
              </a:rPr>
              <a:t>for sales spikes.</a:t>
            </a:r>
          </a:p>
          <a:p>
            <a:pPr algn="ctr"/>
            <a:r>
              <a:rPr lang="en-US" b="1" dirty="0" smtClean="0">
                <a:solidFill>
                  <a:schemeClr val="bg1"/>
                </a:solidFill>
              </a:rPr>
              <a:t>Operational Enhancements</a:t>
            </a:r>
            <a:endParaRPr lang="en-US" b="1" dirty="0">
              <a:solidFill>
                <a:schemeClr val="bg1"/>
              </a:solidFill>
            </a:endParaRPr>
          </a:p>
          <a:p>
            <a:pPr algn="ctr"/>
            <a:r>
              <a:rPr lang="en-US" dirty="0">
                <a:solidFill>
                  <a:schemeClr val="bg1"/>
                </a:solidFill>
              </a:rPr>
              <a:t>Optimize inventory levels using demand forecasting to reduce </a:t>
            </a:r>
            <a:r>
              <a:rPr lang="en-US" dirty="0" smtClean="0">
                <a:solidFill>
                  <a:schemeClr val="bg1"/>
                </a:solidFill>
              </a:rPr>
              <a:t>stock outs.</a:t>
            </a:r>
            <a:endParaRPr lang="en-US" dirty="0">
              <a:solidFill>
                <a:schemeClr val="bg1"/>
              </a:solidFill>
            </a:endParaRPr>
          </a:p>
        </p:txBody>
      </p:sp>
    </p:spTree>
    <p:extLst>
      <p:ext uri="{BB962C8B-B14F-4D97-AF65-F5344CB8AC3E}">
        <p14:creationId xmlns:p14="http://schemas.microsoft.com/office/powerpoint/2010/main" val="2043698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43839" y="519680"/>
            <a:ext cx="11890076" cy="634221"/>
          </a:xfrm>
        </p:spPr>
        <p:txBody>
          <a:bodyPr>
            <a:noAutofit/>
          </a:bodyPr>
          <a:lstStyle/>
          <a:p>
            <a:r>
              <a:rPr lang="en-US" sz="3600" dirty="0">
                <a:solidFill>
                  <a:schemeClr val="bg1"/>
                </a:solidFill>
              </a:rPr>
              <a:t>Formulating marketing and pricing strategies for different clusters</a:t>
            </a:r>
          </a:p>
        </p:txBody>
      </p:sp>
      <p:sp>
        <p:nvSpPr>
          <p:cNvPr id="2" name="TextBox 1"/>
          <p:cNvSpPr txBox="1"/>
          <p:nvPr/>
        </p:nvSpPr>
        <p:spPr>
          <a:xfrm>
            <a:off x="692680" y="1384662"/>
            <a:ext cx="10992394" cy="646331"/>
          </a:xfrm>
          <a:prstGeom prst="rect">
            <a:avLst/>
          </a:prstGeom>
          <a:noFill/>
        </p:spPr>
        <p:txBody>
          <a:bodyPr wrap="square" rtlCol="0">
            <a:spAutoFit/>
          </a:bodyPr>
          <a:lstStyle/>
          <a:p>
            <a:pPr algn="ctr"/>
            <a:r>
              <a:rPr lang="en-US" b="1" dirty="0">
                <a:solidFill>
                  <a:schemeClr val="bg1"/>
                </a:solidFill>
              </a:rPr>
              <a:t>3) What targeted engagement and assortment strategies can be developed for each store cluster to maximize customer satisfaction and drive sales growth</a:t>
            </a:r>
            <a:r>
              <a:rPr lang="en-US" b="1" dirty="0" smtClean="0">
                <a:solidFill>
                  <a:schemeClr val="bg1"/>
                </a:solidFill>
              </a:rPr>
              <a:t>?</a:t>
            </a:r>
          </a:p>
        </p:txBody>
      </p:sp>
      <p:sp>
        <p:nvSpPr>
          <p:cNvPr id="6" name="TextBox 5"/>
          <p:cNvSpPr txBox="1"/>
          <p:nvPr/>
        </p:nvSpPr>
        <p:spPr>
          <a:xfrm>
            <a:off x="4724150" y="2397425"/>
            <a:ext cx="2929456" cy="369332"/>
          </a:xfrm>
          <a:prstGeom prst="rect">
            <a:avLst/>
          </a:prstGeom>
          <a:noFill/>
        </p:spPr>
        <p:txBody>
          <a:bodyPr wrap="none" rtlCol="0">
            <a:spAutoFit/>
          </a:bodyPr>
          <a:lstStyle/>
          <a:p>
            <a:pPr algn="ctr"/>
            <a:r>
              <a:rPr lang="en-US" dirty="0">
                <a:solidFill>
                  <a:schemeClr val="bg1"/>
                </a:solidFill>
              </a:rPr>
              <a:t>Segment </a:t>
            </a:r>
            <a:r>
              <a:rPr lang="en-US" dirty="0" smtClean="0">
                <a:solidFill>
                  <a:schemeClr val="bg1"/>
                </a:solidFill>
              </a:rPr>
              <a:t>3: Mid-Sized </a:t>
            </a:r>
            <a:r>
              <a:rPr lang="en-US" dirty="0">
                <a:solidFill>
                  <a:schemeClr val="bg1"/>
                </a:solidFill>
              </a:rPr>
              <a:t>Cluster</a:t>
            </a:r>
          </a:p>
        </p:txBody>
      </p:sp>
      <p:sp>
        <p:nvSpPr>
          <p:cNvPr id="9" name="TextBox 8"/>
          <p:cNvSpPr txBox="1"/>
          <p:nvPr/>
        </p:nvSpPr>
        <p:spPr>
          <a:xfrm>
            <a:off x="2524635" y="2883578"/>
            <a:ext cx="7328481" cy="3139321"/>
          </a:xfrm>
          <a:prstGeom prst="rect">
            <a:avLst/>
          </a:prstGeom>
          <a:noFill/>
        </p:spPr>
        <p:txBody>
          <a:bodyPr wrap="none" rtlCol="0">
            <a:spAutoFit/>
          </a:bodyPr>
          <a:lstStyle/>
          <a:p>
            <a:pPr algn="ctr"/>
            <a:r>
              <a:rPr lang="en-US" b="1" dirty="0" smtClean="0">
                <a:solidFill>
                  <a:schemeClr val="bg1"/>
                </a:solidFill>
              </a:rPr>
              <a:t>Assortment</a:t>
            </a:r>
          </a:p>
          <a:p>
            <a:pPr algn="ctr"/>
            <a:r>
              <a:rPr lang="en-US" dirty="0">
                <a:solidFill>
                  <a:schemeClr val="bg1"/>
                </a:solidFill>
              </a:rPr>
              <a:t>Emphasize a mix of premium and mid-tier products.</a:t>
            </a:r>
          </a:p>
          <a:p>
            <a:pPr algn="ctr"/>
            <a:r>
              <a:rPr lang="en-US" dirty="0">
                <a:solidFill>
                  <a:schemeClr val="bg1"/>
                </a:solidFill>
              </a:rPr>
              <a:t>Include local and specialty items to cater to specific community preferences.</a:t>
            </a:r>
          </a:p>
          <a:p>
            <a:pPr algn="ctr"/>
            <a:r>
              <a:rPr lang="en-US" b="1" dirty="0" smtClean="0">
                <a:solidFill>
                  <a:schemeClr val="bg1"/>
                </a:solidFill>
              </a:rPr>
              <a:t>Engagement</a:t>
            </a:r>
          </a:p>
          <a:p>
            <a:pPr algn="ctr"/>
            <a:r>
              <a:rPr lang="en-US" dirty="0">
                <a:solidFill>
                  <a:schemeClr val="bg1"/>
                </a:solidFill>
              </a:rPr>
              <a:t>Leverage personalized promotions based on historical purchase data.</a:t>
            </a:r>
          </a:p>
          <a:p>
            <a:pPr algn="ctr"/>
            <a:r>
              <a:rPr lang="en-US" dirty="0">
                <a:solidFill>
                  <a:schemeClr val="bg1"/>
                </a:solidFill>
              </a:rPr>
              <a:t>Host community events to strengthen the local connection.</a:t>
            </a:r>
          </a:p>
          <a:p>
            <a:pPr algn="ctr"/>
            <a:r>
              <a:rPr lang="en-US" b="1" dirty="0" smtClean="0">
                <a:solidFill>
                  <a:schemeClr val="bg1"/>
                </a:solidFill>
              </a:rPr>
              <a:t>Marketing</a:t>
            </a:r>
            <a:endParaRPr lang="en-US" b="1" dirty="0">
              <a:solidFill>
                <a:schemeClr val="bg1"/>
              </a:solidFill>
            </a:endParaRPr>
          </a:p>
          <a:p>
            <a:pPr algn="ctr"/>
            <a:r>
              <a:rPr lang="en-US" dirty="0">
                <a:solidFill>
                  <a:schemeClr val="bg1"/>
                </a:solidFill>
              </a:rPr>
              <a:t>Focused campaigns highlighting specialty products or local relevance.</a:t>
            </a:r>
          </a:p>
          <a:p>
            <a:pPr algn="ctr"/>
            <a:r>
              <a:rPr lang="en-US" dirty="0">
                <a:solidFill>
                  <a:schemeClr val="bg1"/>
                </a:solidFill>
              </a:rPr>
              <a:t>Partner with local influencers to promote the store brand.</a:t>
            </a:r>
          </a:p>
          <a:p>
            <a:pPr algn="ctr"/>
            <a:r>
              <a:rPr lang="en-US" b="1" dirty="0" smtClean="0">
                <a:solidFill>
                  <a:schemeClr val="bg1"/>
                </a:solidFill>
              </a:rPr>
              <a:t>Operational Enhancements</a:t>
            </a:r>
            <a:endParaRPr lang="en-US" b="1" dirty="0">
              <a:solidFill>
                <a:schemeClr val="bg1"/>
              </a:solidFill>
            </a:endParaRPr>
          </a:p>
          <a:p>
            <a:pPr algn="ctr"/>
            <a:r>
              <a:rPr lang="en-US" dirty="0">
                <a:solidFill>
                  <a:schemeClr val="bg1"/>
                </a:solidFill>
              </a:rPr>
              <a:t>Encourage online orders and pickup via </a:t>
            </a:r>
            <a:r>
              <a:rPr lang="en-US" dirty="0" smtClean="0">
                <a:solidFill>
                  <a:schemeClr val="bg1"/>
                </a:solidFill>
              </a:rPr>
              <a:t>e-commerce.</a:t>
            </a:r>
            <a:endParaRPr lang="en-US" dirty="0">
              <a:solidFill>
                <a:schemeClr val="bg1"/>
              </a:solidFill>
            </a:endParaRPr>
          </a:p>
        </p:txBody>
      </p:sp>
    </p:spTree>
    <p:extLst>
      <p:ext uri="{BB962C8B-B14F-4D97-AF65-F5344CB8AC3E}">
        <p14:creationId xmlns:p14="http://schemas.microsoft.com/office/powerpoint/2010/main" val="3528602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43839" y="519680"/>
            <a:ext cx="11890076" cy="634221"/>
          </a:xfrm>
        </p:spPr>
        <p:txBody>
          <a:bodyPr>
            <a:noAutofit/>
          </a:bodyPr>
          <a:lstStyle/>
          <a:p>
            <a:r>
              <a:rPr lang="en-US" sz="3600" dirty="0">
                <a:solidFill>
                  <a:schemeClr val="bg1"/>
                </a:solidFill>
              </a:rPr>
              <a:t>Formulating marketing and pricing strategies for different clusters</a:t>
            </a:r>
          </a:p>
        </p:txBody>
      </p:sp>
      <p:sp>
        <p:nvSpPr>
          <p:cNvPr id="2" name="TextBox 1"/>
          <p:cNvSpPr txBox="1"/>
          <p:nvPr/>
        </p:nvSpPr>
        <p:spPr>
          <a:xfrm>
            <a:off x="692680" y="1384662"/>
            <a:ext cx="10992394" cy="646331"/>
          </a:xfrm>
          <a:prstGeom prst="rect">
            <a:avLst/>
          </a:prstGeom>
          <a:noFill/>
        </p:spPr>
        <p:txBody>
          <a:bodyPr wrap="square" rtlCol="0">
            <a:spAutoFit/>
          </a:bodyPr>
          <a:lstStyle/>
          <a:p>
            <a:pPr algn="ctr"/>
            <a:r>
              <a:rPr lang="en-US" b="1" dirty="0">
                <a:solidFill>
                  <a:schemeClr val="bg1"/>
                </a:solidFill>
              </a:rPr>
              <a:t>3) What targeted engagement and assortment strategies can be developed for each store cluster to maximize customer satisfaction and drive sales growth</a:t>
            </a:r>
            <a:r>
              <a:rPr lang="en-US" b="1" dirty="0" smtClean="0">
                <a:solidFill>
                  <a:schemeClr val="bg1"/>
                </a:solidFill>
              </a:rPr>
              <a:t>?</a:t>
            </a:r>
          </a:p>
        </p:txBody>
      </p:sp>
      <p:sp>
        <p:nvSpPr>
          <p:cNvPr id="6" name="TextBox 5"/>
          <p:cNvSpPr txBox="1"/>
          <p:nvPr/>
        </p:nvSpPr>
        <p:spPr>
          <a:xfrm>
            <a:off x="3798802" y="2397425"/>
            <a:ext cx="4780155" cy="369332"/>
          </a:xfrm>
          <a:prstGeom prst="rect">
            <a:avLst/>
          </a:prstGeom>
          <a:noFill/>
        </p:spPr>
        <p:txBody>
          <a:bodyPr wrap="none" rtlCol="0">
            <a:spAutoFit/>
          </a:bodyPr>
          <a:lstStyle/>
          <a:p>
            <a:pPr algn="ctr"/>
            <a:r>
              <a:rPr lang="en-US" dirty="0">
                <a:solidFill>
                  <a:schemeClr val="bg1"/>
                </a:solidFill>
              </a:rPr>
              <a:t>Segment 0</a:t>
            </a:r>
            <a:r>
              <a:rPr lang="en-US" dirty="0" smtClean="0">
                <a:solidFill>
                  <a:schemeClr val="bg1"/>
                </a:solidFill>
              </a:rPr>
              <a:t>: </a:t>
            </a:r>
            <a:r>
              <a:rPr lang="en-US" dirty="0">
                <a:solidFill>
                  <a:schemeClr val="bg1"/>
                </a:solidFill>
              </a:rPr>
              <a:t>Smallest Cluster (niche or high-value)</a:t>
            </a:r>
          </a:p>
        </p:txBody>
      </p:sp>
      <p:sp>
        <p:nvSpPr>
          <p:cNvPr id="9" name="TextBox 8"/>
          <p:cNvSpPr txBox="1"/>
          <p:nvPr/>
        </p:nvSpPr>
        <p:spPr>
          <a:xfrm>
            <a:off x="835422" y="2883578"/>
            <a:ext cx="10706905" cy="3416320"/>
          </a:xfrm>
          <a:prstGeom prst="rect">
            <a:avLst/>
          </a:prstGeom>
          <a:noFill/>
        </p:spPr>
        <p:txBody>
          <a:bodyPr wrap="none" rtlCol="0">
            <a:spAutoFit/>
          </a:bodyPr>
          <a:lstStyle/>
          <a:p>
            <a:pPr algn="ctr"/>
            <a:r>
              <a:rPr lang="en-US" b="1" dirty="0" smtClean="0">
                <a:solidFill>
                  <a:schemeClr val="bg1"/>
                </a:solidFill>
              </a:rPr>
              <a:t>Assortment</a:t>
            </a:r>
          </a:p>
          <a:p>
            <a:pPr algn="ctr"/>
            <a:r>
              <a:rPr lang="en-US" dirty="0">
                <a:solidFill>
                  <a:schemeClr val="bg1"/>
                </a:solidFill>
              </a:rPr>
              <a:t>Focus on premium, organic, and specialty products.</a:t>
            </a:r>
          </a:p>
          <a:p>
            <a:pPr algn="ctr"/>
            <a:r>
              <a:rPr lang="en-US" dirty="0">
                <a:solidFill>
                  <a:schemeClr val="bg1"/>
                </a:solidFill>
              </a:rPr>
              <a:t>Rotate exclusive offerings to create a sense of novelty</a:t>
            </a:r>
            <a:r>
              <a:rPr lang="en-US" dirty="0" smtClean="0">
                <a:solidFill>
                  <a:schemeClr val="bg1"/>
                </a:solidFill>
              </a:rPr>
              <a:t>.</a:t>
            </a:r>
          </a:p>
          <a:p>
            <a:pPr algn="ctr"/>
            <a:r>
              <a:rPr lang="en-US" b="1" dirty="0" smtClean="0">
                <a:solidFill>
                  <a:schemeClr val="bg1"/>
                </a:solidFill>
              </a:rPr>
              <a:t>Engagement</a:t>
            </a:r>
          </a:p>
          <a:p>
            <a:pPr algn="ctr"/>
            <a:r>
              <a:rPr lang="en-US" dirty="0">
                <a:solidFill>
                  <a:schemeClr val="bg1"/>
                </a:solidFill>
              </a:rPr>
              <a:t>Offer VIP loyalty programs or memberships.</a:t>
            </a:r>
          </a:p>
          <a:p>
            <a:pPr algn="ctr"/>
            <a:r>
              <a:rPr lang="en-US" dirty="0">
                <a:solidFill>
                  <a:schemeClr val="bg1"/>
                </a:solidFill>
              </a:rPr>
              <a:t>Provide personalized customer service, such as store associates trained in high-value product recommendations.</a:t>
            </a:r>
          </a:p>
          <a:p>
            <a:pPr algn="ctr"/>
            <a:r>
              <a:rPr lang="en-US" b="1" dirty="0" smtClean="0">
                <a:solidFill>
                  <a:schemeClr val="bg1"/>
                </a:solidFill>
              </a:rPr>
              <a:t>Marketing</a:t>
            </a:r>
            <a:endParaRPr lang="en-US" b="1" dirty="0">
              <a:solidFill>
                <a:schemeClr val="bg1"/>
              </a:solidFill>
            </a:endParaRPr>
          </a:p>
          <a:p>
            <a:pPr algn="ctr"/>
            <a:r>
              <a:rPr lang="en-US" dirty="0">
                <a:solidFill>
                  <a:schemeClr val="bg1"/>
                </a:solidFill>
              </a:rPr>
              <a:t>Highlight exclusivity and quality in marketing campaigns.</a:t>
            </a:r>
          </a:p>
          <a:p>
            <a:pPr algn="ctr"/>
            <a:r>
              <a:rPr lang="en-US" dirty="0">
                <a:solidFill>
                  <a:schemeClr val="bg1"/>
                </a:solidFill>
              </a:rPr>
              <a:t>Use targeted social media ads to affluent customers.</a:t>
            </a:r>
          </a:p>
          <a:p>
            <a:pPr algn="ctr"/>
            <a:r>
              <a:rPr lang="en-US" b="1" dirty="0" smtClean="0">
                <a:solidFill>
                  <a:schemeClr val="bg1"/>
                </a:solidFill>
              </a:rPr>
              <a:t>Operational Enhancements</a:t>
            </a:r>
            <a:endParaRPr lang="en-US" b="1" dirty="0">
              <a:solidFill>
                <a:schemeClr val="bg1"/>
              </a:solidFill>
            </a:endParaRPr>
          </a:p>
          <a:p>
            <a:pPr algn="ctr"/>
            <a:r>
              <a:rPr lang="en-US" dirty="0">
                <a:solidFill>
                  <a:schemeClr val="bg1"/>
                </a:solidFill>
              </a:rPr>
              <a:t>Enhance the store ambiance with premium fixtures.</a:t>
            </a:r>
          </a:p>
          <a:p>
            <a:pPr algn="ctr"/>
            <a:r>
              <a:rPr lang="en-US" dirty="0">
                <a:solidFill>
                  <a:schemeClr val="bg1"/>
                </a:solidFill>
              </a:rPr>
              <a:t>Introduce sampling events for luxury or new products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7222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89781" y="86264"/>
            <a:ext cx="11944134" cy="508959"/>
          </a:xfrm>
        </p:spPr>
        <p:txBody>
          <a:bodyPr>
            <a:noAutofit/>
          </a:bodyPr>
          <a:lstStyle/>
          <a:p>
            <a:r>
              <a:rPr lang="en-US" sz="3200" dirty="0">
                <a:solidFill>
                  <a:schemeClr val="bg1"/>
                </a:solidFill>
              </a:rPr>
              <a:t>Formulating marketing and pricing strategies for different clusters</a:t>
            </a:r>
          </a:p>
        </p:txBody>
      </p:sp>
      <p:graphicFrame>
        <p:nvGraphicFramePr>
          <p:cNvPr id="7" name="Chart 6" title="Count of Ethnicity in Segments"/>
          <p:cNvGraphicFramePr>
            <a:graphicFrameLocks/>
          </p:cNvGraphicFramePr>
          <p:nvPr>
            <p:extLst>
              <p:ext uri="{D42A27DB-BD31-4B8C-83A1-F6EECF244321}">
                <p14:modId xmlns:p14="http://schemas.microsoft.com/office/powerpoint/2010/main" val="2910000261"/>
              </p:ext>
            </p:extLst>
          </p:nvPr>
        </p:nvGraphicFramePr>
        <p:xfrm>
          <a:off x="866775" y="748784"/>
          <a:ext cx="10591800" cy="5679448"/>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4211100" y="748784"/>
            <a:ext cx="4088940" cy="461665"/>
          </a:xfrm>
          <a:prstGeom prst="rect">
            <a:avLst/>
          </a:prstGeom>
        </p:spPr>
        <p:txBody>
          <a:bodyPr wrap="none">
            <a:spAutoFit/>
          </a:bodyPr>
          <a:lstStyle/>
          <a:p>
            <a:r>
              <a:rPr lang="en-US" sz="2400" b="1" dirty="0">
                <a:solidFill>
                  <a:schemeClr val="bg1"/>
                </a:solidFill>
              </a:rPr>
              <a:t>Count of Ethnicity in Segments</a:t>
            </a:r>
          </a:p>
        </p:txBody>
      </p:sp>
    </p:spTree>
    <p:extLst>
      <p:ext uri="{BB962C8B-B14F-4D97-AF65-F5344CB8AC3E}">
        <p14:creationId xmlns:p14="http://schemas.microsoft.com/office/powerpoint/2010/main" val="3550248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89781" y="86264"/>
            <a:ext cx="11944134" cy="508959"/>
          </a:xfrm>
        </p:spPr>
        <p:txBody>
          <a:bodyPr>
            <a:noAutofit/>
          </a:bodyPr>
          <a:lstStyle/>
          <a:p>
            <a:r>
              <a:rPr lang="en-US" sz="3200" dirty="0">
                <a:solidFill>
                  <a:schemeClr val="bg1"/>
                </a:solidFill>
              </a:rPr>
              <a:t>Formulating marketing and pricing strategies for different clusters</a:t>
            </a:r>
          </a:p>
        </p:txBody>
      </p:sp>
      <p:graphicFrame>
        <p:nvGraphicFramePr>
          <p:cNvPr id="4" name="Chart 3"/>
          <p:cNvGraphicFramePr>
            <a:graphicFrameLocks/>
          </p:cNvGraphicFramePr>
          <p:nvPr>
            <p:extLst>
              <p:ext uri="{D42A27DB-BD31-4B8C-83A1-F6EECF244321}">
                <p14:modId xmlns:p14="http://schemas.microsoft.com/office/powerpoint/2010/main" val="288350078"/>
              </p:ext>
            </p:extLst>
          </p:nvPr>
        </p:nvGraphicFramePr>
        <p:xfrm>
          <a:off x="828675" y="704850"/>
          <a:ext cx="10572750" cy="53831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1593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89781" y="86264"/>
            <a:ext cx="11944134" cy="508959"/>
          </a:xfrm>
        </p:spPr>
        <p:txBody>
          <a:bodyPr>
            <a:noAutofit/>
          </a:bodyPr>
          <a:lstStyle/>
          <a:p>
            <a:r>
              <a:rPr lang="en-US" sz="3200" dirty="0">
                <a:solidFill>
                  <a:schemeClr val="bg1"/>
                </a:solidFill>
              </a:rPr>
              <a:t>Formulating marketing and pricing strategies for different clusters</a:t>
            </a:r>
          </a:p>
        </p:txBody>
      </p:sp>
      <p:graphicFrame>
        <p:nvGraphicFramePr>
          <p:cNvPr id="4" name="Chart 3"/>
          <p:cNvGraphicFramePr>
            <a:graphicFrameLocks/>
          </p:cNvGraphicFramePr>
          <p:nvPr>
            <p:extLst>
              <p:ext uri="{D42A27DB-BD31-4B8C-83A1-F6EECF244321}">
                <p14:modId xmlns:p14="http://schemas.microsoft.com/office/powerpoint/2010/main" val="2004980113"/>
              </p:ext>
            </p:extLst>
          </p:nvPr>
        </p:nvGraphicFramePr>
        <p:xfrm>
          <a:off x="885825" y="809625"/>
          <a:ext cx="10744200" cy="50673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4152406" y="886288"/>
            <a:ext cx="4827091" cy="461665"/>
          </a:xfrm>
          <a:prstGeom prst="rect">
            <a:avLst/>
          </a:prstGeom>
        </p:spPr>
        <p:txBody>
          <a:bodyPr wrap="non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b="1" dirty="0">
                <a:solidFill>
                  <a:schemeClr val="bg1"/>
                </a:solidFill>
              </a:rPr>
              <a:t>Count of </a:t>
            </a:r>
            <a:r>
              <a:rPr lang="en-US" sz="2400" b="1" dirty="0" smtClean="0">
                <a:solidFill>
                  <a:schemeClr val="bg1"/>
                </a:solidFill>
              </a:rPr>
              <a:t>Climate region in </a:t>
            </a:r>
            <a:r>
              <a:rPr lang="en-US" sz="2400" b="1" dirty="0">
                <a:solidFill>
                  <a:schemeClr val="bg1"/>
                </a:solidFill>
              </a:rPr>
              <a:t>Segments</a:t>
            </a:r>
          </a:p>
        </p:txBody>
      </p:sp>
    </p:spTree>
    <p:extLst>
      <p:ext uri="{BB962C8B-B14F-4D97-AF65-F5344CB8AC3E}">
        <p14:creationId xmlns:p14="http://schemas.microsoft.com/office/powerpoint/2010/main" val="3547062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89781" y="86264"/>
            <a:ext cx="11944134" cy="508959"/>
          </a:xfrm>
        </p:spPr>
        <p:txBody>
          <a:bodyPr>
            <a:noAutofit/>
          </a:bodyPr>
          <a:lstStyle/>
          <a:p>
            <a:r>
              <a:rPr lang="en-US" sz="3200" dirty="0">
                <a:solidFill>
                  <a:schemeClr val="bg1"/>
                </a:solidFill>
              </a:rPr>
              <a:t>Formulating marketing and pricing strategies for different clusters</a:t>
            </a:r>
          </a:p>
        </p:txBody>
      </p:sp>
      <p:graphicFrame>
        <p:nvGraphicFramePr>
          <p:cNvPr id="4" name="Chart 3"/>
          <p:cNvGraphicFramePr>
            <a:graphicFrameLocks/>
          </p:cNvGraphicFramePr>
          <p:nvPr>
            <p:extLst>
              <p:ext uri="{D42A27DB-BD31-4B8C-83A1-F6EECF244321}">
                <p14:modId xmlns:p14="http://schemas.microsoft.com/office/powerpoint/2010/main" val="4284239028"/>
              </p:ext>
            </p:extLst>
          </p:nvPr>
        </p:nvGraphicFramePr>
        <p:xfrm>
          <a:off x="866775" y="595223"/>
          <a:ext cx="10658475" cy="5605552"/>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4393223" y="741975"/>
            <a:ext cx="3537250" cy="461665"/>
          </a:xfrm>
          <a:prstGeom prst="rect">
            <a:avLst/>
          </a:prstGeom>
        </p:spPr>
        <p:txBody>
          <a:bodyPr wrap="non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b="1" dirty="0" smtClean="0">
                <a:solidFill>
                  <a:schemeClr val="bg1"/>
                </a:solidFill>
              </a:rPr>
              <a:t>Average sales in </a:t>
            </a:r>
            <a:r>
              <a:rPr lang="en-US" sz="2400" b="1" dirty="0">
                <a:solidFill>
                  <a:schemeClr val="bg1"/>
                </a:solidFill>
              </a:rPr>
              <a:t>Segments</a:t>
            </a:r>
          </a:p>
        </p:txBody>
      </p:sp>
    </p:spTree>
    <p:extLst>
      <p:ext uri="{BB962C8B-B14F-4D97-AF65-F5344CB8AC3E}">
        <p14:creationId xmlns:p14="http://schemas.microsoft.com/office/powerpoint/2010/main" val="2218283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89781" y="86264"/>
            <a:ext cx="11944134" cy="508959"/>
          </a:xfrm>
        </p:spPr>
        <p:txBody>
          <a:bodyPr>
            <a:noAutofit/>
          </a:bodyPr>
          <a:lstStyle/>
          <a:p>
            <a:r>
              <a:rPr lang="en-US" sz="3200" dirty="0">
                <a:solidFill>
                  <a:schemeClr val="bg1"/>
                </a:solidFill>
              </a:rPr>
              <a:t>Formulating marketing and pricing strategies for different clusters</a:t>
            </a:r>
          </a:p>
        </p:txBody>
      </p:sp>
      <p:graphicFrame>
        <p:nvGraphicFramePr>
          <p:cNvPr id="6" name="Chart 5"/>
          <p:cNvGraphicFramePr>
            <a:graphicFrameLocks/>
          </p:cNvGraphicFramePr>
          <p:nvPr>
            <p:extLst>
              <p:ext uri="{D42A27DB-BD31-4B8C-83A1-F6EECF244321}">
                <p14:modId xmlns:p14="http://schemas.microsoft.com/office/powerpoint/2010/main" val="4036467873"/>
              </p:ext>
            </p:extLst>
          </p:nvPr>
        </p:nvGraphicFramePr>
        <p:xfrm>
          <a:off x="971550" y="808651"/>
          <a:ext cx="10668000" cy="5458799"/>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3478823" y="825903"/>
            <a:ext cx="6048644" cy="461665"/>
          </a:xfrm>
          <a:prstGeom prst="rect">
            <a:avLst/>
          </a:prstGeom>
        </p:spPr>
        <p:txBody>
          <a:bodyPr wrap="non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b="1" dirty="0" smtClean="0">
                <a:solidFill>
                  <a:schemeClr val="bg1"/>
                </a:solidFill>
              </a:rPr>
              <a:t>Average sales in </a:t>
            </a:r>
            <a:r>
              <a:rPr lang="en-US" sz="2400" b="1" dirty="0" smtClean="0">
                <a:solidFill>
                  <a:schemeClr val="bg1"/>
                </a:solidFill>
              </a:rPr>
              <a:t>ethnicity among all </a:t>
            </a:r>
            <a:r>
              <a:rPr lang="en-US" sz="2400" b="1" dirty="0" smtClean="0">
                <a:solidFill>
                  <a:schemeClr val="bg1"/>
                </a:solidFill>
              </a:rPr>
              <a:t>Segments</a:t>
            </a:r>
            <a:endParaRPr lang="en-US" sz="2400" b="1" dirty="0">
              <a:solidFill>
                <a:schemeClr val="bg1"/>
              </a:solidFill>
            </a:endParaRPr>
          </a:p>
        </p:txBody>
      </p:sp>
    </p:spTree>
    <p:extLst>
      <p:ext uri="{BB962C8B-B14F-4D97-AF65-F5344CB8AC3E}">
        <p14:creationId xmlns:p14="http://schemas.microsoft.com/office/powerpoint/2010/main" val="3199168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38664" y="225216"/>
            <a:ext cx="11890076" cy="1586331"/>
          </a:xfrm>
        </p:spPr>
        <p:txBody>
          <a:bodyPr>
            <a:normAutofit/>
          </a:bodyPr>
          <a:lstStyle/>
          <a:p>
            <a:pPr algn="l"/>
            <a:r>
              <a:rPr lang="en-US" sz="5400" b="1" dirty="0" smtClean="0">
                <a:solidFill>
                  <a:schemeClr val="bg1"/>
                </a:solidFill>
              </a:rPr>
              <a:t>Table of contents</a:t>
            </a:r>
            <a:r>
              <a:rPr lang="en-US" sz="5400" dirty="0" smtClean="0">
                <a:solidFill>
                  <a:schemeClr val="bg1"/>
                </a:solidFill>
              </a:rPr>
              <a:t/>
            </a:r>
            <a:br>
              <a:rPr lang="en-US" sz="5400" dirty="0" smtClean="0">
                <a:solidFill>
                  <a:schemeClr val="bg1"/>
                </a:solidFill>
              </a:rPr>
            </a:br>
            <a:r>
              <a:rPr lang="en-US" sz="5300" dirty="0" smtClean="0">
                <a:solidFill>
                  <a:schemeClr val="bg1"/>
                </a:solidFill>
              </a:rPr>
              <a:t>Store segmentation using machine learning</a:t>
            </a:r>
            <a:endParaRPr lang="en-US" sz="5300" dirty="0">
              <a:solidFill>
                <a:schemeClr val="bg1"/>
              </a:solidFill>
            </a:endParaRPr>
          </a:p>
        </p:txBody>
      </p:sp>
      <p:sp>
        <p:nvSpPr>
          <p:cNvPr id="4" name="TextBox 3"/>
          <p:cNvSpPr txBox="1"/>
          <p:nvPr/>
        </p:nvSpPr>
        <p:spPr>
          <a:xfrm>
            <a:off x="374346" y="1965195"/>
            <a:ext cx="5920595" cy="3970318"/>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Overview and key benefits of store segmentation</a:t>
            </a:r>
          </a:p>
          <a:p>
            <a:pPr marL="342900" indent="-342900">
              <a:buFont typeface="+mj-lt"/>
              <a:buAutoNum type="arabicPeriod"/>
            </a:pPr>
            <a:r>
              <a:rPr lang="en-US" dirty="0" smtClean="0">
                <a:solidFill>
                  <a:schemeClr val="bg1"/>
                </a:solidFill>
              </a:rPr>
              <a:t>Analyzing current store segmentation method</a:t>
            </a:r>
          </a:p>
          <a:p>
            <a:pPr marL="342900" indent="-342900">
              <a:buFont typeface="+mj-lt"/>
              <a:buAutoNum type="arabicPeriod"/>
            </a:pPr>
            <a:r>
              <a:rPr lang="en-US" dirty="0" smtClean="0">
                <a:solidFill>
                  <a:schemeClr val="bg1"/>
                </a:solidFill>
              </a:rPr>
              <a:t>How machine learning can solve store segmentation issues</a:t>
            </a:r>
          </a:p>
          <a:p>
            <a:pPr marL="342900" indent="-342900">
              <a:buFont typeface="+mj-lt"/>
              <a:buAutoNum type="arabicPeriod"/>
            </a:pPr>
            <a:r>
              <a:rPr lang="en-US" dirty="0" smtClean="0">
                <a:solidFill>
                  <a:schemeClr val="bg1"/>
                </a:solidFill>
              </a:rPr>
              <a:t>Store segmentation using machine learning</a:t>
            </a:r>
          </a:p>
          <a:p>
            <a:pPr marL="800100" lvl="1" indent="-342900">
              <a:buFont typeface="Arial" panose="020B0604020202020204" pitchFamily="34" charset="0"/>
              <a:buChar char="•"/>
            </a:pPr>
            <a:r>
              <a:rPr lang="en-US" dirty="0" smtClean="0">
                <a:solidFill>
                  <a:schemeClr val="bg1"/>
                </a:solidFill>
              </a:rPr>
              <a:t>ML process overview</a:t>
            </a:r>
          </a:p>
          <a:p>
            <a:pPr marL="800100" lvl="1" indent="-342900">
              <a:buFont typeface="Arial" panose="020B0604020202020204" pitchFamily="34" charset="0"/>
              <a:buChar char="•"/>
            </a:pPr>
            <a:r>
              <a:rPr lang="en-US" dirty="0" smtClean="0">
                <a:solidFill>
                  <a:schemeClr val="bg1"/>
                </a:solidFill>
              </a:rPr>
              <a:t>Types of data for segmentation</a:t>
            </a:r>
          </a:p>
          <a:p>
            <a:pPr marL="800100" lvl="1" indent="-342900">
              <a:buFont typeface="Arial" panose="020B0604020202020204" pitchFamily="34" charset="0"/>
              <a:buChar char="•"/>
            </a:pPr>
            <a:r>
              <a:rPr lang="en-US" dirty="0" smtClean="0">
                <a:solidFill>
                  <a:schemeClr val="bg1"/>
                </a:solidFill>
              </a:rPr>
              <a:t>Overview of data cleaning techniques</a:t>
            </a:r>
          </a:p>
          <a:p>
            <a:pPr marL="800100" lvl="1" indent="-342900">
              <a:buFont typeface="Arial" panose="020B0604020202020204" pitchFamily="34" charset="0"/>
              <a:buChar char="•"/>
            </a:pPr>
            <a:r>
              <a:rPr lang="en-US" dirty="0" smtClean="0">
                <a:solidFill>
                  <a:schemeClr val="bg1"/>
                </a:solidFill>
              </a:rPr>
              <a:t>K-means clustering for store segmentation</a:t>
            </a:r>
          </a:p>
          <a:p>
            <a:pPr marL="800100" lvl="1" indent="-342900">
              <a:buFont typeface="Arial" panose="020B0604020202020204" pitchFamily="34" charset="0"/>
              <a:buChar char="•"/>
            </a:pPr>
            <a:r>
              <a:rPr lang="en-US" dirty="0" smtClean="0">
                <a:solidFill>
                  <a:schemeClr val="bg1"/>
                </a:solidFill>
              </a:rPr>
              <a:t>Identifying ideal number of clusters</a:t>
            </a:r>
          </a:p>
          <a:p>
            <a:pPr marL="800100" lvl="1" indent="-342900">
              <a:buFont typeface="Arial" panose="020B0604020202020204" pitchFamily="34" charset="0"/>
              <a:buChar char="•"/>
            </a:pPr>
            <a:r>
              <a:rPr lang="en-US" dirty="0">
                <a:solidFill>
                  <a:schemeClr val="bg1"/>
                </a:solidFill>
              </a:rPr>
              <a:t>Overview of determining optimum clusters</a:t>
            </a:r>
          </a:p>
          <a:p>
            <a:pPr marL="800100" lvl="1" indent="-342900">
              <a:buFont typeface="Arial" panose="020B0604020202020204" pitchFamily="34" charset="0"/>
              <a:buChar char="•"/>
            </a:pPr>
            <a:r>
              <a:rPr lang="en-US" dirty="0">
                <a:solidFill>
                  <a:schemeClr val="bg1"/>
                </a:solidFill>
              </a:rPr>
              <a:t>Analyzing clusters characteristics</a:t>
            </a:r>
          </a:p>
          <a:p>
            <a:pPr marL="800100" lvl="1" indent="-342900">
              <a:buFont typeface="Arial" panose="020B0604020202020204" pitchFamily="34" charset="0"/>
              <a:buChar char="•"/>
            </a:pPr>
            <a:r>
              <a:rPr lang="en-US" dirty="0">
                <a:solidFill>
                  <a:schemeClr val="bg1"/>
                </a:solidFill>
              </a:rPr>
              <a:t>Formulating marketing and pricing strategies for different </a:t>
            </a:r>
            <a:r>
              <a:rPr lang="en-US" dirty="0" smtClean="0">
                <a:solidFill>
                  <a:schemeClr val="bg1"/>
                </a:solidFill>
              </a:rPr>
              <a:t>clusters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8993" y="1975917"/>
            <a:ext cx="4908585" cy="4620826"/>
          </a:xfrm>
          <a:prstGeom prst="rect">
            <a:avLst/>
          </a:prstGeom>
        </p:spPr>
      </p:pic>
    </p:spTree>
    <p:extLst>
      <p:ext uri="{BB962C8B-B14F-4D97-AF65-F5344CB8AC3E}">
        <p14:creationId xmlns:p14="http://schemas.microsoft.com/office/powerpoint/2010/main" val="27795177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89781" y="86264"/>
            <a:ext cx="11944134" cy="508959"/>
          </a:xfrm>
        </p:spPr>
        <p:txBody>
          <a:bodyPr>
            <a:noAutofit/>
          </a:bodyPr>
          <a:lstStyle/>
          <a:p>
            <a:r>
              <a:rPr lang="en-US" sz="3200" dirty="0">
                <a:solidFill>
                  <a:schemeClr val="bg1"/>
                </a:solidFill>
              </a:rPr>
              <a:t>Formulating marketing and pricing strategies for different clusters</a:t>
            </a:r>
          </a:p>
        </p:txBody>
      </p:sp>
      <p:graphicFrame>
        <p:nvGraphicFramePr>
          <p:cNvPr id="6" name="Chart 5"/>
          <p:cNvGraphicFramePr>
            <a:graphicFrameLocks/>
          </p:cNvGraphicFramePr>
          <p:nvPr>
            <p:extLst>
              <p:ext uri="{D42A27DB-BD31-4B8C-83A1-F6EECF244321}">
                <p14:modId xmlns:p14="http://schemas.microsoft.com/office/powerpoint/2010/main" val="1563897823"/>
              </p:ext>
            </p:extLst>
          </p:nvPr>
        </p:nvGraphicFramePr>
        <p:xfrm>
          <a:off x="838201" y="700970"/>
          <a:ext cx="10696574" cy="55760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7242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89781" y="86264"/>
            <a:ext cx="11944134" cy="508959"/>
          </a:xfrm>
        </p:spPr>
        <p:txBody>
          <a:bodyPr>
            <a:noAutofit/>
          </a:bodyPr>
          <a:lstStyle/>
          <a:p>
            <a:r>
              <a:rPr lang="en-US" sz="3200" dirty="0">
                <a:solidFill>
                  <a:schemeClr val="bg1"/>
                </a:solidFill>
              </a:rPr>
              <a:t>Formulating marketing and pricing strategies for different clusters</a:t>
            </a:r>
          </a:p>
        </p:txBody>
      </p:sp>
      <p:graphicFrame>
        <p:nvGraphicFramePr>
          <p:cNvPr id="2" name="Table 1"/>
          <p:cNvGraphicFramePr>
            <a:graphicFrameLocks noGrp="1"/>
          </p:cNvGraphicFramePr>
          <p:nvPr>
            <p:extLst>
              <p:ext uri="{D42A27DB-BD31-4B8C-83A1-F6EECF244321}">
                <p14:modId xmlns:p14="http://schemas.microsoft.com/office/powerpoint/2010/main" val="1909466663"/>
              </p:ext>
            </p:extLst>
          </p:nvPr>
        </p:nvGraphicFramePr>
        <p:xfrm>
          <a:off x="500333" y="862641"/>
          <a:ext cx="11266096" cy="1380226"/>
        </p:xfrm>
        <a:graphic>
          <a:graphicData uri="http://schemas.openxmlformats.org/drawingml/2006/table">
            <a:tbl>
              <a:tblPr>
                <a:tableStyleId>{5C22544A-7EE6-4342-B048-85BDC9FD1C3A}</a:tableStyleId>
              </a:tblPr>
              <a:tblGrid>
                <a:gridCol w="2816524"/>
                <a:gridCol w="2816524"/>
                <a:gridCol w="2816524"/>
                <a:gridCol w="2816524"/>
              </a:tblGrid>
              <a:tr h="634376">
                <a:tc>
                  <a:txBody>
                    <a:bodyPr/>
                    <a:lstStyle/>
                    <a:p>
                      <a:pPr algn="ctr" fontAlgn="b"/>
                      <a:r>
                        <a:rPr lang="en-US" sz="1100" u="none" strike="noStrike" dirty="0">
                          <a:effectLst/>
                        </a:rPr>
                        <a:t>Segments</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Pharma (N)</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err="1">
                          <a:effectLst/>
                        </a:rPr>
                        <a:t>Pharma</a:t>
                      </a:r>
                      <a:r>
                        <a:rPr lang="en-US" sz="1100" u="none" strike="noStrike" dirty="0">
                          <a:effectLst/>
                        </a:rPr>
                        <a:t> (Y)</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Percentage of Pharmacy Inside Store </a:t>
                      </a:r>
                      <a:r>
                        <a:rPr lang="en-US" sz="1100" u="none" strike="noStrike" dirty="0" smtClean="0">
                          <a:effectLst/>
                        </a:rPr>
                        <a:t>per</a:t>
                      </a:r>
                      <a:r>
                        <a:rPr lang="en-US" sz="1100" u="none" strike="noStrike" baseline="0" dirty="0" smtClean="0">
                          <a:effectLst/>
                        </a:rPr>
                        <a:t> </a:t>
                      </a:r>
                      <a:r>
                        <a:rPr lang="en-US" sz="1100" u="none" strike="noStrike" dirty="0" smtClean="0">
                          <a:effectLst/>
                        </a:rPr>
                        <a:t>Segment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r>
              <a:tr h="212549">
                <a:tc>
                  <a:txBody>
                    <a:bodyPr/>
                    <a:lstStyle/>
                    <a:p>
                      <a:pPr algn="ctr" fontAlgn="b"/>
                      <a:r>
                        <a:rPr lang="en-US" sz="1100" u="none" strike="noStrike">
                          <a:effectLst/>
                        </a:rPr>
                        <a:t>Large Cluster</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58549</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7882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3%</a:t>
                      </a:r>
                      <a:endParaRPr lang="en-US" sz="1100" b="1"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r>
              <a:tr h="320752">
                <a:tc>
                  <a:txBody>
                    <a:bodyPr/>
                    <a:lstStyle/>
                    <a:p>
                      <a:pPr algn="ctr" fontAlgn="b"/>
                      <a:r>
                        <a:rPr lang="en-US" sz="1100" u="none" strike="noStrike">
                          <a:effectLst/>
                        </a:rPr>
                        <a:t>MidSize Cluster</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25374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8%</a:t>
                      </a:r>
                      <a:endParaRPr lang="en-US" sz="1100" b="1"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r>
              <a:tr h="212549">
                <a:tc>
                  <a:txBody>
                    <a:bodyPr/>
                    <a:lstStyle/>
                    <a:p>
                      <a:pPr algn="ctr" fontAlgn="b"/>
                      <a:r>
                        <a:rPr lang="en-US" sz="1100" u="none" strike="noStrike">
                          <a:effectLst/>
                        </a:rPr>
                        <a:t>Small Cluster</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3721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35%</a:t>
                      </a:r>
                      <a:endParaRPr lang="en-US" sz="1100" b="1"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r>
            </a:tbl>
          </a:graphicData>
        </a:graphic>
      </p:graphicFrame>
      <p:graphicFrame>
        <p:nvGraphicFramePr>
          <p:cNvPr id="4" name="Chart 3"/>
          <p:cNvGraphicFramePr>
            <a:graphicFrameLocks/>
          </p:cNvGraphicFramePr>
          <p:nvPr>
            <p:extLst>
              <p:ext uri="{D42A27DB-BD31-4B8C-83A1-F6EECF244321}">
                <p14:modId xmlns:p14="http://schemas.microsoft.com/office/powerpoint/2010/main" val="2179526801"/>
              </p:ext>
            </p:extLst>
          </p:nvPr>
        </p:nvGraphicFramePr>
        <p:xfrm>
          <a:off x="2786333" y="2439440"/>
          <a:ext cx="6469810" cy="406487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4917056" y="2476584"/>
            <a:ext cx="2518914" cy="369332"/>
          </a:xfrm>
          <a:prstGeom prst="rect">
            <a:avLst/>
          </a:prstGeom>
        </p:spPr>
        <p:txBody>
          <a:bodyPr wrap="square">
            <a:spAutoFit/>
          </a:bodyPr>
          <a:lstStyle/>
          <a:p>
            <a:r>
              <a:rPr lang="en-US" b="1" dirty="0">
                <a:solidFill>
                  <a:schemeClr val="bg1"/>
                </a:solidFill>
              </a:rPr>
              <a:t>Pharmacy Inside Store</a:t>
            </a:r>
          </a:p>
        </p:txBody>
      </p:sp>
    </p:spTree>
    <p:extLst>
      <p:ext uri="{BB962C8B-B14F-4D97-AF65-F5344CB8AC3E}">
        <p14:creationId xmlns:p14="http://schemas.microsoft.com/office/powerpoint/2010/main" val="1290737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89781" y="86264"/>
            <a:ext cx="11944134" cy="508959"/>
          </a:xfrm>
        </p:spPr>
        <p:txBody>
          <a:bodyPr>
            <a:noAutofit/>
          </a:bodyPr>
          <a:lstStyle/>
          <a:p>
            <a:r>
              <a:rPr lang="en-US" sz="3200" dirty="0">
                <a:solidFill>
                  <a:schemeClr val="bg1"/>
                </a:solidFill>
              </a:rPr>
              <a:t>Formulating marketing and pricing strategies for different clusters</a:t>
            </a:r>
          </a:p>
        </p:txBody>
      </p:sp>
      <p:graphicFrame>
        <p:nvGraphicFramePr>
          <p:cNvPr id="2" name="Table 1"/>
          <p:cNvGraphicFramePr>
            <a:graphicFrameLocks noGrp="1"/>
          </p:cNvGraphicFramePr>
          <p:nvPr>
            <p:extLst>
              <p:ext uri="{D42A27DB-BD31-4B8C-83A1-F6EECF244321}">
                <p14:modId xmlns:p14="http://schemas.microsoft.com/office/powerpoint/2010/main" val="2411898902"/>
              </p:ext>
            </p:extLst>
          </p:nvPr>
        </p:nvGraphicFramePr>
        <p:xfrm>
          <a:off x="1069676" y="992037"/>
          <a:ext cx="10248180" cy="1518250"/>
        </p:xfrm>
        <a:graphic>
          <a:graphicData uri="http://schemas.openxmlformats.org/drawingml/2006/table">
            <a:tbl>
              <a:tblPr>
                <a:tableStyleId>{5C22544A-7EE6-4342-B048-85BDC9FD1C3A}</a:tableStyleId>
              </a:tblPr>
              <a:tblGrid>
                <a:gridCol w="2562045"/>
                <a:gridCol w="2562045"/>
                <a:gridCol w="2562045"/>
                <a:gridCol w="2562045"/>
              </a:tblGrid>
              <a:tr h="725684">
                <a:tc>
                  <a:txBody>
                    <a:bodyPr/>
                    <a:lstStyle/>
                    <a:p>
                      <a:pPr algn="ctr" fontAlgn="ctr"/>
                      <a:r>
                        <a:rPr lang="en-US" sz="1100" u="none" strike="noStrike" dirty="0">
                          <a:effectLst/>
                        </a:rPr>
                        <a:t>Segments</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Y</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Percentage of ECOM from Store per Segment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20000"/>
                        <a:lumOff val="80000"/>
                      </a:schemeClr>
                    </a:solidFill>
                  </a:tcPr>
                </a:tc>
              </a:tr>
              <a:tr h="209864">
                <a:tc>
                  <a:txBody>
                    <a:bodyPr/>
                    <a:lstStyle/>
                    <a:p>
                      <a:pPr algn="ctr" fontAlgn="ctr"/>
                      <a:r>
                        <a:rPr lang="en-US" sz="1100" u="none" strike="noStrike">
                          <a:effectLst/>
                        </a:rPr>
                        <a:t>Large Cluster</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2479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63952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0.962683085</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accent4">
                        <a:lumMod val="20000"/>
                        <a:lumOff val="80000"/>
                      </a:schemeClr>
                    </a:solidFill>
                  </a:tcPr>
                </a:tc>
              </a:tr>
              <a:tr h="372838">
                <a:tc>
                  <a:txBody>
                    <a:bodyPr/>
                    <a:lstStyle/>
                    <a:p>
                      <a:pPr algn="ctr" fontAlgn="ctr"/>
                      <a:r>
                        <a:rPr lang="en-US" sz="1100" u="none" strike="noStrike">
                          <a:effectLst/>
                        </a:rPr>
                        <a:t>MidSize Cluster</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824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25291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2.448860808</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accent4">
                        <a:lumMod val="20000"/>
                        <a:lumOff val="80000"/>
                      </a:schemeClr>
                    </a:solidFill>
                  </a:tcPr>
                </a:tc>
              </a:tr>
              <a:tr h="209864">
                <a:tc>
                  <a:txBody>
                    <a:bodyPr/>
                    <a:lstStyle/>
                    <a:p>
                      <a:pPr algn="ctr" fontAlgn="ctr"/>
                      <a:r>
                        <a:rPr lang="en-US" sz="1100" u="none" strike="noStrike">
                          <a:effectLst/>
                        </a:rPr>
                        <a:t>Small Cluster</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746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4989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11.15117698</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20000"/>
                        <a:lumOff val="80000"/>
                      </a:schemeClr>
                    </a:solidFill>
                  </a:tcPr>
                </a:tc>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4038509317"/>
              </p:ext>
            </p:extLst>
          </p:nvPr>
        </p:nvGraphicFramePr>
        <p:xfrm>
          <a:off x="3027872" y="2691441"/>
          <a:ext cx="7108165" cy="4011284"/>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4718647" y="2718125"/>
            <a:ext cx="4313209" cy="369332"/>
          </a:xfrm>
          <a:prstGeom prst="rect">
            <a:avLst/>
          </a:prstGeom>
        </p:spPr>
        <p:txBody>
          <a:bodyPr wrap="square">
            <a:spAutoFit/>
          </a:bodyPr>
          <a:lstStyle/>
          <a:p>
            <a:r>
              <a:rPr lang="en-US" b="1" dirty="0">
                <a:solidFill>
                  <a:schemeClr val="bg1"/>
                </a:solidFill>
              </a:rPr>
              <a:t>Does Store ship ECOM Orders from Store</a:t>
            </a:r>
          </a:p>
        </p:txBody>
      </p:sp>
    </p:spTree>
    <p:extLst>
      <p:ext uri="{BB962C8B-B14F-4D97-AF65-F5344CB8AC3E}">
        <p14:creationId xmlns:p14="http://schemas.microsoft.com/office/powerpoint/2010/main" val="1071719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061049"/>
            <a:ext cx="9144000" cy="4657277"/>
          </a:xfrm>
        </p:spPr>
        <p:txBody>
          <a:bodyPr>
            <a:noAutofit/>
          </a:bodyPr>
          <a:lstStyle/>
          <a:p>
            <a:r>
              <a:rPr lang="en-US" sz="3600" b="1" dirty="0">
                <a:solidFill>
                  <a:schemeClr val="bg1"/>
                </a:solidFill>
              </a:rPr>
              <a:t>Data Integration:</a:t>
            </a:r>
            <a:r>
              <a:rPr lang="en-US" sz="3600" dirty="0">
                <a:solidFill>
                  <a:schemeClr val="bg1"/>
                </a:solidFill>
              </a:rPr>
              <a:t> Include datasets like GDP growth, unemployment rates, or consumer confidence indexes</a:t>
            </a:r>
            <a:r>
              <a:rPr lang="en-US" sz="3600" dirty="0" smtClean="0">
                <a:solidFill>
                  <a:schemeClr val="bg1"/>
                </a:solidFill>
              </a:rPr>
              <a:t>.</a:t>
            </a:r>
            <a:r>
              <a:rPr lang="en-US" sz="3600" dirty="0">
                <a:solidFill>
                  <a:schemeClr val="bg1"/>
                </a:solidFill>
              </a:rPr>
              <a:t/>
            </a:r>
            <a:br>
              <a:rPr lang="en-US" sz="3600" dirty="0">
                <a:solidFill>
                  <a:schemeClr val="bg1"/>
                </a:solidFill>
              </a:rPr>
            </a:br>
            <a:r>
              <a:rPr lang="en-US" sz="3600" b="1" dirty="0">
                <a:solidFill>
                  <a:schemeClr val="bg1"/>
                </a:solidFill>
              </a:rPr>
              <a:t>Seasonality Adjustments:</a:t>
            </a:r>
            <a:r>
              <a:rPr lang="en-US" sz="3600" dirty="0">
                <a:solidFill>
                  <a:schemeClr val="bg1"/>
                </a:solidFill>
              </a:rPr>
              <a:t> Decompose time-series data to isolate seasonal components</a:t>
            </a:r>
            <a:r>
              <a:rPr lang="en-US" sz="3600" dirty="0" smtClean="0">
                <a:solidFill>
                  <a:schemeClr val="bg1"/>
                </a:solidFill>
              </a:rPr>
              <a:t>.</a:t>
            </a:r>
            <a:r>
              <a:rPr lang="en-US" sz="3600" dirty="0">
                <a:solidFill>
                  <a:schemeClr val="bg1"/>
                </a:solidFill>
              </a:rPr>
              <a:t/>
            </a:r>
            <a:br>
              <a:rPr lang="en-US" sz="3600" dirty="0">
                <a:solidFill>
                  <a:schemeClr val="bg1"/>
                </a:solidFill>
              </a:rPr>
            </a:br>
            <a:r>
              <a:rPr lang="en-US" sz="3600" b="1" dirty="0">
                <a:solidFill>
                  <a:schemeClr val="bg1"/>
                </a:solidFill>
              </a:rPr>
              <a:t>Lag Features:</a:t>
            </a:r>
            <a:r>
              <a:rPr lang="en-US" sz="3600" dirty="0">
                <a:solidFill>
                  <a:schemeClr val="bg1"/>
                </a:solidFill>
              </a:rPr>
              <a:t> Add lag variables to capture delayed effects of external factors</a:t>
            </a:r>
            <a:r>
              <a:rPr lang="en-US" sz="3600" dirty="0" smtClean="0">
                <a:solidFill>
                  <a:schemeClr val="bg1"/>
                </a:solidFill>
              </a:rPr>
              <a:t>.</a:t>
            </a:r>
            <a:r>
              <a:rPr lang="en-US" sz="3600" dirty="0">
                <a:solidFill>
                  <a:schemeClr val="bg1"/>
                </a:solidFill>
              </a:rPr>
              <a:t/>
            </a:r>
            <a:br>
              <a:rPr lang="en-US" sz="3600" dirty="0">
                <a:solidFill>
                  <a:schemeClr val="bg1"/>
                </a:solidFill>
              </a:rPr>
            </a:br>
            <a:r>
              <a:rPr lang="en-US" sz="3600" b="1" dirty="0">
                <a:solidFill>
                  <a:schemeClr val="bg1"/>
                </a:solidFill>
              </a:rPr>
              <a:t>Dynamic Segmentation:</a:t>
            </a:r>
            <a:r>
              <a:rPr lang="en-US" sz="3600" dirty="0">
                <a:solidFill>
                  <a:schemeClr val="bg1"/>
                </a:solidFill>
              </a:rPr>
              <a:t> Use time-sensitive variables to allow clusters to evolve over time</a:t>
            </a:r>
          </a:p>
        </p:txBody>
      </p:sp>
      <p:sp>
        <p:nvSpPr>
          <p:cNvPr id="10" name="TextBox 9"/>
          <p:cNvSpPr txBox="1"/>
          <p:nvPr/>
        </p:nvSpPr>
        <p:spPr>
          <a:xfrm>
            <a:off x="9417818" y="6342408"/>
            <a:ext cx="2500364" cy="369332"/>
          </a:xfrm>
          <a:prstGeom prst="rect">
            <a:avLst/>
          </a:prstGeom>
          <a:noFill/>
        </p:spPr>
        <p:txBody>
          <a:bodyPr wrap="none" rtlCol="0">
            <a:spAutoFit/>
          </a:bodyPr>
          <a:lstStyle/>
          <a:p>
            <a:pPr algn="ctr"/>
            <a:r>
              <a:rPr lang="en-US" dirty="0" smtClean="0">
                <a:solidFill>
                  <a:schemeClr val="bg1"/>
                </a:solidFill>
              </a:rPr>
              <a:t>Created by: Tushar Singh</a:t>
            </a:r>
            <a:endParaRPr lang="en-US" dirty="0">
              <a:solidFill>
                <a:schemeClr val="bg1"/>
              </a:solidFill>
            </a:endParaRPr>
          </a:p>
        </p:txBody>
      </p:sp>
      <p:sp>
        <p:nvSpPr>
          <p:cNvPr id="5" name="Title 3"/>
          <p:cNvSpPr txBox="1">
            <a:spLocks/>
          </p:cNvSpPr>
          <p:nvPr/>
        </p:nvSpPr>
        <p:spPr>
          <a:xfrm>
            <a:off x="1414732" y="245403"/>
            <a:ext cx="9046234" cy="6172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chemeClr val="bg1"/>
                </a:solidFill>
              </a:rPr>
              <a:t>External Factors (ext.)</a:t>
            </a:r>
            <a:endParaRPr lang="en-US" sz="3600" b="1" dirty="0">
              <a:solidFill>
                <a:schemeClr val="bg1"/>
              </a:solidFill>
            </a:endParaRPr>
          </a:p>
        </p:txBody>
      </p:sp>
    </p:spTree>
    <p:extLst>
      <p:ext uri="{BB962C8B-B14F-4D97-AF65-F5344CB8AC3E}">
        <p14:creationId xmlns:p14="http://schemas.microsoft.com/office/powerpoint/2010/main" val="4194827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43774" y="103517"/>
            <a:ext cx="11890076" cy="785004"/>
          </a:xfrm>
        </p:spPr>
        <p:txBody>
          <a:bodyPr>
            <a:normAutofit/>
          </a:bodyPr>
          <a:lstStyle/>
          <a:p>
            <a:pPr algn="l"/>
            <a:r>
              <a:rPr lang="en-US" sz="4400" dirty="0" smtClean="0">
                <a:solidFill>
                  <a:schemeClr val="bg1"/>
                </a:solidFill>
              </a:rPr>
              <a:t>Overview and key benefits of store segmentation</a:t>
            </a:r>
          </a:p>
        </p:txBody>
      </p:sp>
      <p:sp>
        <p:nvSpPr>
          <p:cNvPr id="6" name="TextBox 5"/>
          <p:cNvSpPr txBox="1"/>
          <p:nvPr/>
        </p:nvSpPr>
        <p:spPr>
          <a:xfrm>
            <a:off x="310551" y="1434017"/>
            <a:ext cx="7402903" cy="3970318"/>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Process to segment customers based on common characteristics such as demographics, geographic etc.</a:t>
            </a: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Segmentation goal is to understand the needs and preferences of the stores along with customers.</a:t>
            </a: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Benefits of store segmentation is to improve inventory management and stock optimization.</a:t>
            </a: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Improves the customer targeting and personalized marketing.</a:t>
            </a: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Increased customer satisfaction and loyalty.</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Efficient spending of marketing budgets.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3839" y="1414734"/>
            <a:ext cx="4166558" cy="4166558"/>
          </a:xfrm>
          <a:prstGeom prst="rect">
            <a:avLst/>
          </a:prstGeom>
        </p:spPr>
      </p:pic>
    </p:spTree>
    <p:extLst>
      <p:ext uri="{BB962C8B-B14F-4D97-AF65-F5344CB8AC3E}">
        <p14:creationId xmlns:p14="http://schemas.microsoft.com/office/powerpoint/2010/main" val="3006446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43774" y="103517"/>
            <a:ext cx="11890076" cy="785004"/>
          </a:xfrm>
        </p:spPr>
        <p:txBody>
          <a:bodyPr>
            <a:normAutofit/>
          </a:bodyPr>
          <a:lstStyle/>
          <a:p>
            <a:pPr algn="l"/>
            <a:r>
              <a:rPr lang="en-US" sz="4400" dirty="0" smtClean="0">
                <a:solidFill>
                  <a:schemeClr val="bg1"/>
                </a:solidFill>
              </a:rPr>
              <a:t>Types of store segmentation</a:t>
            </a:r>
          </a:p>
        </p:txBody>
      </p:sp>
      <p:sp>
        <p:nvSpPr>
          <p:cNvPr id="6" name="TextBox 5"/>
          <p:cNvSpPr txBox="1"/>
          <p:nvPr/>
        </p:nvSpPr>
        <p:spPr>
          <a:xfrm>
            <a:off x="310551" y="1434016"/>
            <a:ext cx="6426679" cy="3139321"/>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Geographic Segmentation: Segmenting stores based on location.</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Demographic Segmentation: Segmenting based on customer demographics.</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Behavioral Segmentation: Based on shopping behavior and patterns.</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Psychographic Segmentation: Based on lifestyle and personality traits.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442" y="1076864"/>
            <a:ext cx="5151408" cy="5151408"/>
          </a:xfrm>
          <a:prstGeom prst="rect">
            <a:avLst/>
          </a:prstGeom>
        </p:spPr>
      </p:pic>
    </p:spTree>
    <p:extLst>
      <p:ext uri="{BB962C8B-B14F-4D97-AF65-F5344CB8AC3E}">
        <p14:creationId xmlns:p14="http://schemas.microsoft.com/office/powerpoint/2010/main" val="1159040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43774" y="103517"/>
            <a:ext cx="11890076" cy="785004"/>
          </a:xfrm>
        </p:spPr>
        <p:txBody>
          <a:bodyPr>
            <a:normAutofit/>
          </a:bodyPr>
          <a:lstStyle/>
          <a:p>
            <a:pPr algn="l"/>
            <a:r>
              <a:rPr lang="en-US" sz="4400" dirty="0" smtClean="0">
                <a:solidFill>
                  <a:schemeClr val="bg1"/>
                </a:solidFill>
              </a:rPr>
              <a:t>Issues with current store segmentation method</a:t>
            </a:r>
          </a:p>
        </p:txBody>
      </p:sp>
      <p:sp>
        <p:nvSpPr>
          <p:cNvPr id="6" name="TextBox 5"/>
          <p:cNvSpPr txBox="1"/>
          <p:nvPr/>
        </p:nvSpPr>
        <p:spPr>
          <a:xfrm>
            <a:off x="340742" y="3504355"/>
            <a:ext cx="2081841" cy="369332"/>
          </a:xfrm>
          <a:prstGeom prst="rect">
            <a:avLst/>
          </a:prstGeom>
          <a:noFill/>
        </p:spPr>
        <p:txBody>
          <a:bodyPr wrap="square" rtlCol="0">
            <a:spAutoFit/>
          </a:bodyPr>
          <a:lstStyle/>
          <a:p>
            <a:r>
              <a:rPr lang="en-US" dirty="0" smtClean="0">
                <a:solidFill>
                  <a:schemeClr val="bg1"/>
                </a:solidFill>
              </a:rPr>
              <a:t>Static Segmentation</a:t>
            </a:r>
          </a:p>
        </p:txBody>
      </p:sp>
      <p:sp>
        <p:nvSpPr>
          <p:cNvPr id="5" name="TextBox 4"/>
          <p:cNvSpPr txBox="1"/>
          <p:nvPr/>
        </p:nvSpPr>
        <p:spPr>
          <a:xfrm>
            <a:off x="3250720" y="1206854"/>
            <a:ext cx="4927121" cy="1200329"/>
          </a:xfrm>
          <a:prstGeom prst="rect">
            <a:avLst/>
          </a:prstGeom>
          <a:noFill/>
        </p:spPr>
        <p:txBody>
          <a:bodyPr wrap="square" rtlCol="0">
            <a:spAutoFit/>
          </a:bodyPr>
          <a:lstStyle/>
          <a:p>
            <a:pPr algn="ctr"/>
            <a:r>
              <a:rPr lang="en-US" dirty="0" smtClean="0">
                <a:solidFill>
                  <a:schemeClr val="bg1"/>
                </a:solidFill>
              </a:rPr>
              <a:t>Current method used for customer segmentation</a:t>
            </a:r>
          </a:p>
          <a:p>
            <a:pPr algn="ctr"/>
            <a:r>
              <a:rPr lang="en-US" b="1" dirty="0" smtClean="0">
                <a:solidFill>
                  <a:schemeClr val="bg1"/>
                </a:solidFill>
              </a:rPr>
              <a:t>Recency</a:t>
            </a:r>
          </a:p>
          <a:p>
            <a:pPr algn="ctr"/>
            <a:r>
              <a:rPr lang="en-US" b="1" dirty="0" smtClean="0">
                <a:solidFill>
                  <a:schemeClr val="bg1"/>
                </a:solidFill>
              </a:rPr>
              <a:t>Frequency</a:t>
            </a:r>
          </a:p>
          <a:p>
            <a:pPr algn="ctr"/>
            <a:r>
              <a:rPr lang="en-US" b="1" dirty="0" smtClean="0">
                <a:solidFill>
                  <a:schemeClr val="bg1"/>
                </a:solidFill>
              </a:rPr>
              <a:t>Monetary Value (RFM) analysis</a:t>
            </a:r>
          </a:p>
        </p:txBody>
      </p:sp>
      <p:sp>
        <p:nvSpPr>
          <p:cNvPr id="7" name="TextBox 6"/>
          <p:cNvSpPr txBox="1"/>
          <p:nvPr/>
        </p:nvSpPr>
        <p:spPr>
          <a:xfrm>
            <a:off x="5047891" y="3515012"/>
            <a:ext cx="2081841" cy="369332"/>
          </a:xfrm>
          <a:prstGeom prst="rect">
            <a:avLst/>
          </a:prstGeom>
          <a:noFill/>
        </p:spPr>
        <p:txBody>
          <a:bodyPr wrap="square" rtlCol="0">
            <a:spAutoFit/>
          </a:bodyPr>
          <a:lstStyle/>
          <a:p>
            <a:r>
              <a:rPr lang="en-US" dirty="0" smtClean="0">
                <a:solidFill>
                  <a:schemeClr val="bg1"/>
                </a:solidFill>
              </a:rPr>
              <a:t>Homogeneity</a:t>
            </a:r>
          </a:p>
        </p:txBody>
      </p:sp>
      <p:sp>
        <p:nvSpPr>
          <p:cNvPr id="8" name="TextBox 7"/>
          <p:cNvSpPr txBox="1"/>
          <p:nvPr/>
        </p:nvSpPr>
        <p:spPr>
          <a:xfrm>
            <a:off x="9549442" y="3504355"/>
            <a:ext cx="2081841" cy="369332"/>
          </a:xfrm>
          <a:prstGeom prst="rect">
            <a:avLst/>
          </a:prstGeom>
          <a:noFill/>
        </p:spPr>
        <p:txBody>
          <a:bodyPr wrap="square" rtlCol="0">
            <a:spAutoFit/>
          </a:bodyPr>
          <a:lstStyle/>
          <a:p>
            <a:r>
              <a:rPr lang="en-US" dirty="0" smtClean="0">
                <a:solidFill>
                  <a:schemeClr val="bg1"/>
                </a:solidFill>
              </a:rPr>
              <a:t>Equal weightage</a:t>
            </a:r>
          </a:p>
        </p:txBody>
      </p:sp>
      <p:sp>
        <p:nvSpPr>
          <p:cNvPr id="9" name="TextBox 8"/>
          <p:cNvSpPr txBox="1"/>
          <p:nvPr/>
        </p:nvSpPr>
        <p:spPr>
          <a:xfrm>
            <a:off x="340741" y="4010438"/>
            <a:ext cx="2081841" cy="1754326"/>
          </a:xfrm>
          <a:prstGeom prst="rect">
            <a:avLst/>
          </a:prstGeom>
          <a:noFill/>
        </p:spPr>
        <p:txBody>
          <a:bodyPr wrap="square" rtlCol="0">
            <a:spAutoFit/>
          </a:bodyPr>
          <a:lstStyle/>
          <a:p>
            <a:pPr algn="ctr"/>
            <a:r>
              <a:rPr lang="en-US" dirty="0" smtClean="0">
                <a:solidFill>
                  <a:schemeClr val="bg1"/>
                </a:solidFill>
              </a:rPr>
              <a:t>Unable to capture changes in customer preferences due to reliance on past transactional data</a:t>
            </a:r>
          </a:p>
        </p:txBody>
      </p:sp>
      <p:sp>
        <p:nvSpPr>
          <p:cNvPr id="10" name="TextBox 9"/>
          <p:cNvSpPr txBox="1"/>
          <p:nvPr/>
        </p:nvSpPr>
        <p:spPr>
          <a:xfrm>
            <a:off x="4673359" y="4006717"/>
            <a:ext cx="2081841" cy="1754326"/>
          </a:xfrm>
          <a:prstGeom prst="rect">
            <a:avLst/>
          </a:prstGeom>
          <a:noFill/>
        </p:spPr>
        <p:txBody>
          <a:bodyPr wrap="square" rtlCol="0">
            <a:spAutoFit/>
          </a:bodyPr>
          <a:lstStyle/>
          <a:p>
            <a:pPr algn="ctr"/>
            <a:r>
              <a:rPr lang="en-US" dirty="0" smtClean="0">
                <a:solidFill>
                  <a:schemeClr val="bg1"/>
                </a:solidFill>
              </a:rPr>
              <a:t>Lack of customer preferences and behaviors understanding lead to homogeneity within segments</a:t>
            </a:r>
          </a:p>
        </p:txBody>
      </p:sp>
      <p:sp>
        <p:nvSpPr>
          <p:cNvPr id="11" name="TextBox 10"/>
          <p:cNvSpPr txBox="1"/>
          <p:nvPr/>
        </p:nvSpPr>
        <p:spPr>
          <a:xfrm>
            <a:off x="9405667" y="4006717"/>
            <a:ext cx="2081841" cy="1754326"/>
          </a:xfrm>
          <a:prstGeom prst="rect">
            <a:avLst/>
          </a:prstGeom>
          <a:noFill/>
        </p:spPr>
        <p:txBody>
          <a:bodyPr wrap="square" rtlCol="0">
            <a:spAutoFit/>
          </a:bodyPr>
          <a:lstStyle/>
          <a:p>
            <a:pPr algn="ctr"/>
            <a:r>
              <a:rPr lang="en-US" dirty="0" smtClean="0">
                <a:solidFill>
                  <a:schemeClr val="bg1"/>
                </a:solidFill>
              </a:rPr>
              <a:t>Equal variable weightage might not capture underlying drivers of customer behavior</a:t>
            </a:r>
          </a:p>
        </p:txBody>
      </p:sp>
    </p:spTree>
    <p:extLst>
      <p:ext uri="{BB962C8B-B14F-4D97-AF65-F5344CB8AC3E}">
        <p14:creationId xmlns:p14="http://schemas.microsoft.com/office/powerpoint/2010/main" val="21852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43773" y="99024"/>
            <a:ext cx="11890076" cy="634221"/>
          </a:xfrm>
        </p:spPr>
        <p:txBody>
          <a:bodyPr>
            <a:normAutofit/>
          </a:bodyPr>
          <a:lstStyle/>
          <a:p>
            <a:r>
              <a:rPr lang="en-US" sz="3600" dirty="0" smtClean="0">
                <a:solidFill>
                  <a:schemeClr val="bg1"/>
                </a:solidFill>
              </a:rPr>
              <a:t>How machine learning can solve store segmentation issues</a:t>
            </a:r>
          </a:p>
        </p:txBody>
      </p:sp>
      <p:sp>
        <p:nvSpPr>
          <p:cNvPr id="6" name="TextBox 5"/>
          <p:cNvSpPr txBox="1"/>
          <p:nvPr/>
        </p:nvSpPr>
        <p:spPr>
          <a:xfrm>
            <a:off x="493140" y="2385343"/>
            <a:ext cx="2422588" cy="369332"/>
          </a:xfrm>
          <a:prstGeom prst="rect">
            <a:avLst/>
          </a:prstGeom>
          <a:noFill/>
        </p:spPr>
        <p:txBody>
          <a:bodyPr wrap="square" rtlCol="0">
            <a:spAutoFit/>
          </a:bodyPr>
          <a:lstStyle/>
          <a:p>
            <a:r>
              <a:rPr lang="en-US" dirty="0" smtClean="0">
                <a:solidFill>
                  <a:schemeClr val="bg1"/>
                </a:solidFill>
              </a:rPr>
              <a:t>Sensitivity to outliers</a:t>
            </a:r>
          </a:p>
        </p:txBody>
      </p:sp>
      <p:sp>
        <p:nvSpPr>
          <p:cNvPr id="5" name="TextBox 4"/>
          <p:cNvSpPr txBox="1"/>
          <p:nvPr/>
        </p:nvSpPr>
        <p:spPr>
          <a:xfrm>
            <a:off x="130829" y="1183903"/>
            <a:ext cx="4071667" cy="400110"/>
          </a:xfrm>
          <a:prstGeom prst="rect">
            <a:avLst/>
          </a:prstGeom>
          <a:noFill/>
        </p:spPr>
        <p:txBody>
          <a:bodyPr wrap="square" rtlCol="0">
            <a:spAutoFit/>
          </a:bodyPr>
          <a:lstStyle/>
          <a:p>
            <a:pPr algn="ctr"/>
            <a:r>
              <a:rPr lang="en-US" sz="2000" b="1" u="sng" dirty="0" smtClean="0">
                <a:solidFill>
                  <a:schemeClr val="bg1"/>
                </a:solidFill>
              </a:rPr>
              <a:t>Problems with traditional method</a:t>
            </a:r>
          </a:p>
        </p:txBody>
      </p:sp>
      <p:sp>
        <p:nvSpPr>
          <p:cNvPr id="8" name="TextBox 7"/>
          <p:cNvSpPr txBox="1"/>
          <p:nvPr/>
        </p:nvSpPr>
        <p:spPr>
          <a:xfrm>
            <a:off x="7847163" y="4823207"/>
            <a:ext cx="3657598" cy="646331"/>
          </a:xfrm>
          <a:prstGeom prst="rect">
            <a:avLst/>
          </a:prstGeom>
          <a:noFill/>
        </p:spPr>
        <p:txBody>
          <a:bodyPr wrap="square" rtlCol="0">
            <a:spAutoFit/>
          </a:bodyPr>
          <a:lstStyle/>
          <a:p>
            <a:r>
              <a:rPr lang="en-US" dirty="0" smtClean="0">
                <a:solidFill>
                  <a:schemeClr val="bg1"/>
                </a:solidFill>
              </a:rPr>
              <a:t>Identification of subgroups and clusters within the segments</a:t>
            </a:r>
          </a:p>
        </p:txBody>
      </p:sp>
      <p:sp>
        <p:nvSpPr>
          <p:cNvPr id="12" name="TextBox 11"/>
          <p:cNvSpPr txBox="1"/>
          <p:nvPr/>
        </p:nvSpPr>
        <p:spPr>
          <a:xfrm>
            <a:off x="7200182" y="1221924"/>
            <a:ext cx="4071667" cy="400110"/>
          </a:xfrm>
          <a:prstGeom prst="rect">
            <a:avLst/>
          </a:prstGeom>
          <a:noFill/>
        </p:spPr>
        <p:txBody>
          <a:bodyPr wrap="square" rtlCol="0">
            <a:spAutoFit/>
          </a:bodyPr>
          <a:lstStyle/>
          <a:p>
            <a:pPr algn="ctr"/>
            <a:r>
              <a:rPr lang="en-US" sz="2000" b="1" u="sng" dirty="0" smtClean="0">
                <a:solidFill>
                  <a:schemeClr val="bg1"/>
                </a:solidFill>
              </a:rPr>
              <a:t>How ML can solve these problems</a:t>
            </a:r>
          </a:p>
        </p:txBody>
      </p:sp>
      <p:sp>
        <p:nvSpPr>
          <p:cNvPr id="13" name="TextBox 12"/>
          <p:cNvSpPr txBox="1"/>
          <p:nvPr/>
        </p:nvSpPr>
        <p:spPr>
          <a:xfrm>
            <a:off x="493140" y="3556005"/>
            <a:ext cx="2081841" cy="369332"/>
          </a:xfrm>
          <a:prstGeom prst="rect">
            <a:avLst/>
          </a:prstGeom>
          <a:noFill/>
        </p:spPr>
        <p:txBody>
          <a:bodyPr wrap="square" rtlCol="0">
            <a:spAutoFit/>
          </a:bodyPr>
          <a:lstStyle/>
          <a:p>
            <a:r>
              <a:rPr lang="en-US" dirty="0" smtClean="0">
                <a:solidFill>
                  <a:schemeClr val="bg1"/>
                </a:solidFill>
              </a:rPr>
              <a:t>Variable weighting</a:t>
            </a:r>
          </a:p>
        </p:txBody>
      </p:sp>
      <p:sp>
        <p:nvSpPr>
          <p:cNvPr id="14" name="TextBox 13"/>
          <p:cNvSpPr txBox="1"/>
          <p:nvPr/>
        </p:nvSpPr>
        <p:spPr>
          <a:xfrm>
            <a:off x="529440" y="4961706"/>
            <a:ext cx="2991932" cy="369332"/>
          </a:xfrm>
          <a:prstGeom prst="rect">
            <a:avLst/>
          </a:prstGeom>
          <a:noFill/>
        </p:spPr>
        <p:txBody>
          <a:bodyPr wrap="square" rtlCol="0">
            <a:spAutoFit/>
          </a:bodyPr>
          <a:lstStyle/>
          <a:p>
            <a:r>
              <a:rPr lang="en-US" dirty="0" smtClean="0">
                <a:solidFill>
                  <a:schemeClr val="bg1"/>
                </a:solidFill>
              </a:rPr>
              <a:t>Limited prediction accuracy</a:t>
            </a:r>
          </a:p>
        </p:txBody>
      </p:sp>
      <p:sp>
        <p:nvSpPr>
          <p:cNvPr id="15" name="TextBox 14"/>
          <p:cNvSpPr txBox="1"/>
          <p:nvPr/>
        </p:nvSpPr>
        <p:spPr>
          <a:xfrm>
            <a:off x="7847163" y="3274541"/>
            <a:ext cx="3720860" cy="646331"/>
          </a:xfrm>
          <a:prstGeom prst="rect">
            <a:avLst/>
          </a:prstGeom>
          <a:noFill/>
        </p:spPr>
        <p:txBody>
          <a:bodyPr wrap="square" rtlCol="0">
            <a:spAutoFit/>
          </a:bodyPr>
          <a:lstStyle/>
          <a:p>
            <a:r>
              <a:rPr lang="en-US" dirty="0" smtClean="0">
                <a:solidFill>
                  <a:schemeClr val="bg1"/>
                </a:solidFill>
              </a:rPr>
              <a:t>Weightage based on importance of relevance to the segmentation task</a:t>
            </a:r>
          </a:p>
        </p:txBody>
      </p:sp>
      <p:sp>
        <p:nvSpPr>
          <p:cNvPr id="16" name="TextBox 15"/>
          <p:cNvSpPr txBox="1"/>
          <p:nvPr/>
        </p:nvSpPr>
        <p:spPr>
          <a:xfrm>
            <a:off x="7847163" y="2177042"/>
            <a:ext cx="3884762" cy="646331"/>
          </a:xfrm>
          <a:prstGeom prst="rect">
            <a:avLst/>
          </a:prstGeom>
          <a:noFill/>
        </p:spPr>
        <p:txBody>
          <a:bodyPr wrap="square" rtlCol="0">
            <a:spAutoFit/>
          </a:bodyPr>
          <a:lstStyle/>
          <a:p>
            <a:r>
              <a:rPr lang="en-US" dirty="0" smtClean="0">
                <a:solidFill>
                  <a:schemeClr val="bg1"/>
                </a:solidFill>
              </a:rPr>
              <a:t>Mitigate the influence of outliers on customer segmentation results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773" y="1591256"/>
            <a:ext cx="4298830" cy="4298830"/>
          </a:xfrm>
          <a:prstGeom prst="ellipse">
            <a:avLst/>
          </a:prstGeom>
          <a:ln>
            <a:noFill/>
          </a:ln>
          <a:effectLst>
            <a:softEdge rad="112500"/>
          </a:effectLst>
        </p:spPr>
      </p:pic>
    </p:spTree>
    <p:extLst>
      <p:ext uri="{BB962C8B-B14F-4D97-AF65-F5344CB8AC3E}">
        <p14:creationId xmlns:p14="http://schemas.microsoft.com/office/powerpoint/2010/main" val="3077886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43773" y="99024"/>
            <a:ext cx="11890076" cy="634221"/>
          </a:xfrm>
        </p:spPr>
        <p:txBody>
          <a:bodyPr>
            <a:noAutofit/>
          </a:bodyPr>
          <a:lstStyle/>
          <a:p>
            <a:r>
              <a:rPr lang="en-US" sz="3600" dirty="0" smtClean="0">
                <a:solidFill>
                  <a:schemeClr val="bg1"/>
                </a:solidFill>
              </a:rPr>
              <a:t>Machine Learning </a:t>
            </a:r>
            <a:r>
              <a:rPr lang="en-US" sz="4000" dirty="0" smtClean="0">
                <a:solidFill>
                  <a:schemeClr val="bg1"/>
                </a:solidFill>
              </a:rPr>
              <a:t>process</a:t>
            </a:r>
            <a:r>
              <a:rPr lang="en-US" sz="3600" dirty="0" smtClean="0">
                <a:solidFill>
                  <a:schemeClr val="bg1"/>
                </a:solidFill>
              </a:rPr>
              <a:t> for Store segmentation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1010" y="1000688"/>
            <a:ext cx="1576707" cy="157670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891" y="4000677"/>
            <a:ext cx="1692755" cy="169275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1010" y="4004682"/>
            <a:ext cx="1688750" cy="168875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226" y="1000688"/>
            <a:ext cx="1688751" cy="1688751"/>
          </a:xfrm>
          <a:prstGeom prst="rect">
            <a:avLst/>
          </a:prstGeom>
        </p:spPr>
      </p:pic>
      <p:sp>
        <p:nvSpPr>
          <p:cNvPr id="17" name="TextBox 16"/>
          <p:cNvSpPr txBox="1"/>
          <p:nvPr/>
        </p:nvSpPr>
        <p:spPr>
          <a:xfrm>
            <a:off x="831891" y="2756827"/>
            <a:ext cx="1803635" cy="400110"/>
          </a:xfrm>
          <a:prstGeom prst="rect">
            <a:avLst/>
          </a:prstGeom>
          <a:noFill/>
        </p:spPr>
        <p:txBody>
          <a:bodyPr wrap="none" rtlCol="0">
            <a:spAutoFit/>
          </a:bodyPr>
          <a:lstStyle/>
          <a:p>
            <a:r>
              <a:rPr lang="en-US" sz="2000" b="1" dirty="0" smtClean="0">
                <a:solidFill>
                  <a:schemeClr val="bg1"/>
                </a:solidFill>
              </a:rPr>
              <a:t>Data Collection</a:t>
            </a:r>
            <a:endParaRPr lang="en-US" sz="2000" b="1" dirty="0">
              <a:solidFill>
                <a:schemeClr val="bg1"/>
              </a:solidFill>
            </a:endParaRPr>
          </a:p>
        </p:txBody>
      </p:sp>
      <p:sp>
        <p:nvSpPr>
          <p:cNvPr id="18" name="Rectangle 17"/>
          <p:cNvSpPr/>
          <p:nvPr/>
        </p:nvSpPr>
        <p:spPr>
          <a:xfrm>
            <a:off x="726168" y="5693432"/>
            <a:ext cx="1505990" cy="369332"/>
          </a:xfrm>
          <a:prstGeom prst="rect">
            <a:avLst/>
          </a:prstGeom>
        </p:spPr>
        <p:txBody>
          <a:bodyPr wrap="none">
            <a:spAutoFit/>
          </a:bodyPr>
          <a:lstStyle/>
          <a:p>
            <a:r>
              <a:rPr lang="en-US" b="1" dirty="0" smtClean="0">
                <a:solidFill>
                  <a:schemeClr val="bg1"/>
                </a:solidFill>
              </a:rPr>
              <a:t>Data Cleaning</a:t>
            </a:r>
            <a:endParaRPr lang="en-US" b="1" dirty="0">
              <a:solidFill>
                <a:schemeClr val="bg1"/>
              </a:solidFill>
            </a:endParaRPr>
          </a:p>
        </p:txBody>
      </p:sp>
      <p:sp>
        <p:nvSpPr>
          <p:cNvPr id="19" name="Rectangle 18"/>
          <p:cNvSpPr/>
          <p:nvPr/>
        </p:nvSpPr>
        <p:spPr>
          <a:xfrm>
            <a:off x="5238679" y="2751601"/>
            <a:ext cx="1435971" cy="646331"/>
          </a:xfrm>
          <a:prstGeom prst="rect">
            <a:avLst/>
          </a:prstGeom>
        </p:spPr>
        <p:txBody>
          <a:bodyPr wrap="none">
            <a:spAutoFit/>
          </a:bodyPr>
          <a:lstStyle/>
          <a:p>
            <a:r>
              <a:rPr lang="en-US" b="1" dirty="0" smtClean="0">
                <a:solidFill>
                  <a:schemeClr val="bg1"/>
                </a:solidFill>
              </a:rPr>
              <a:t>Exploratory</a:t>
            </a:r>
          </a:p>
          <a:p>
            <a:r>
              <a:rPr lang="en-US" b="1" dirty="0" smtClean="0">
                <a:solidFill>
                  <a:schemeClr val="bg1"/>
                </a:solidFill>
              </a:rPr>
              <a:t>data analysis</a:t>
            </a:r>
            <a:endParaRPr lang="en-US" b="1" dirty="0">
              <a:solidFill>
                <a:schemeClr val="bg1"/>
              </a:solidFill>
            </a:endParaRPr>
          </a:p>
        </p:txBody>
      </p:sp>
      <p:sp>
        <p:nvSpPr>
          <p:cNvPr id="20" name="Rectangle 19"/>
          <p:cNvSpPr/>
          <p:nvPr/>
        </p:nvSpPr>
        <p:spPr>
          <a:xfrm>
            <a:off x="5191010" y="5693432"/>
            <a:ext cx="1978352" cy="646331"/>
          </a:xfrm>
          <a:prstGeom prst="rect">
            <a:avLst/>
          </a:prstGeom>
        </p:spPr>
        <p:txBody>
          <a:bodyPr wrap="square">
            <a:spAutoFit/>
          </a:bodyPr>
          <a:lstStyle/>
          <a:p>
            <a:r>
              <a:rPr lang="en-US" b="1" dirty="0" smtClean="0">
                <a:solidFill>
                  <a:schemeClr val="bg1"/>
                </a:solidFill>
              </a:rPr>
              <a:t>Determine ideal number of cluster</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3820" y="733245"/>
            <a:ext cx="1815595" cy="1815595"/>
          </a:xfrm>
          <a:prstGeom prst="rect">
            <a:avLst/>
          </a:prstGeom>
        </p:spPr>
      </p:pic>
      <p:sp>
        <p:nvSpPr>
          <p:cNvPr id="23" name="Rectangle 22"/>
          <p:cNvSpPr/>
          <p:nvPr/>
        </p:nvSpPr>
        <p:spPr>
          <a:xfrm>
            <a:off x="9724846" y="2660883"/>
            <a:ext cx="1963947" cy="933655"/>
          </a:xfrm>
          <a:prstGeom prst="rect">
            <a:avLst/>
          </a:prstGeom>
        </p:spPr>
        <p:txBody>
          <a:bodyPr wrap="square">
            <a:spAutoFit/>
          </a:bodyPr>
          <a:lstStyle/>
          <a:p>
            <a:r>
              <a:rPr lang="en-US" b="1" dirty="0" smtClean="0">
                <a:solidFill>
                  <a:schemeClr val="bg1"/>
                </a:solidFill>
              </a:rPr>
              <a:t>Run k-means clustering for store segmentation</a:t>
            </a:r>
            <a:endParaRPr lang="en-US" b="1" dirty="0">
              <a:solidFill>
                <a:schemeClr val="bg1"/>
              </a:solidFill>
            </a:endParaRP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6623" y="3974024"/>
            <a:ext cx="1629987" cy="1576707"/>
          </a:xfrm>
          <a:prstGeom prst="rect">
            <a:avLst/>
          </a:prstGeom>
        </p:spPr>
      </p:pic>
      <p:sp>
        <p:nvSpPr>
          <p:cNvPr id="26" name="Rectangle 25"/>
          <p:cNvSpPr/>
          <p:nvPr/>
        </p:nvSpPr>
        <p:spPr>
          <a:xfrm>
            <a:off x="9613821" y="5664877"/>
            <a:ext cx="1722789" cy="369332"/>
          </a:xfrm>
          <a:prstGeom prst="rect">
            <a:avLst/>
          </a:prstGeom>
        </p:spPr>
        <p:txBody>
          <a:bodyPr wrap="square">
            <a:spAutoFit/>
          </a:bodyPr>
          <a:lstStyle/>
          <a:p>
            <a:r>
              <a:rPr lang="en-US" b="1" dirty="0" smtClean="0">
                <a:solidFill>
                  <a:schemeClr val="bg1"/>
                </a:solidFill>
              </a:rPr>
              <a:t>Analyze results</a:t>
            </a:r>
            <a:endParaRPr lang="en-US" b="1" dirty="0">
              <a:solidFill>
                <a:schemeClr val="bg1"/>
              </a:solidFill>
            </a:endParaRPr>
          </a:p>
        </p:txBody>
      </p:sp>
      <p:cxnSp>
        <p:nvCxnSpPr>
          <p:cNvPr id="30" name="Straight Arrow Connector 29"/>
          <p:cNvCxnSpPr/>
          <p:nvPr/>
        </p:nvCxnSpPr>
        <p:spPr>
          <a:xfrm>
            <a:off x="3674705" y="1000688"/>
            <a:ext cx="17251" cy="5062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8396232" y="954521"/>
            <a:ext cx="17251" cy="5062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5250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 y="0"/>
            <a:ext cx="11890076" cy="634221"/>
          </a:xfrm>
        </p:spPr>
        <p:txBody>
          <a:bodyPr>
            <a:noAutofit/>
          </a:bodyPr>
          <a:lstStyle/>
          <a:p>
            <a:r>
              <a:rPr lang="en-US" sz="3600" dirty="0" smtClean="0">
                <a:solidFill>
                  <a:schemeClr val="bg1"/>
                </a:solidFill>
              </a:rPr>
              <a:t>Types of data for segmentation</a:t>
            </a:r>
          </a:p>
        </p:txBody>
      </p:sp>
      <p:graphicFrame>
        <p:nvGraphicFramePr>
          <p:cNvPr id="5" name="Table 4"/>
          <p:cNvGraphicFramePr>
            <a:graphicFrameLocks noGrp="1"/>
          </p:cNvGraphicFramePr>
          <p:nvPr>
            <p:extLst>
              <p:ext uri="{D42A27DB-BD31-4B8C-83A1-F6EECF244321}">
                <p14:modId xmlns:p14="http://schemas.microsoft.com/office/powerpoint/2010/main" val="3304789226"/>
              </p:ext>
            </p:extLst>
          </p:nvPr>
        </p:nvGraphicFramePr>
        <p:xfrm>
          <a:off x="1962987" y="629728"/>
          <a:ext cx="8354204" cy="6156960"/>
        </p:xfrm>
        <a:graphic>
          <a:graphicData uri="http://schemas.openxmlformats.org/drawingml/2006/table">
            <a:tbl>
              <a:tblPr firstRow="1" bandRow="1">
                <a:tableStyleId>{5C22544A-7EE6-4342-B048-85BDC9FD1C3A}</a:tableStyleId>
              </a:tblPr>
              <a:tblGrid>
                <a:gridCol w="2088551"/>
                <a:gridCol w="2088551"/>
                <a:gridCol w="2088551"/>
                <a:gridCol w="2088551"/>
              </a:tblGrid>
              <a:tr h="363464">
                <a:tc>
                  <a:txBody>
                    <a:bodyPr/>
                    <a:lstStyle/>
                    <a:p>
                      <a:pPr algn="ctr"/>
                      <a:r>
                        <a:rPr lang="en-US" dirty="0" smtClean="0"/>
                        <a:t>Variable</a:t>
                      </a:r>
                      <a:endParaRPr lang="en-US" dirty="0"/>
                    </a:p>
                  </a:txBody>
                  <a:tcPr/>
                </a:tc>
                <a:tc>
                  <a:txBody>
                    <a:bodyPr/>
                    <a:lstStyle/>
                    <a:p>
                      <a:pPr algn="ctr"/>
                      <a:r>
                        <a:rPr lang="en-US" dirty="0" smtClean="0"/>
                        <a:t>Data Type</a:t>
                      </a:r>
                      <a:endParaRPr lang="en-US" dirty="0"/>
                    </a:p>
                  </a:txBody>
                  <a:tcPr/>
                </a:tc>
                <a:tc>
                  <a:txBody>
                    <a:bodyPr/>
                    <a:lstStyle/>
                    <a:p>
                      <a:pPr algn="ctr"/>
                      <a:r>
                        <a:rPr lang="en-US" dirty="0" smtClean="0"/>
                        <a:t>Range</a:t>
                      </a:r>
                      <a:endParaRPr lang="en-US" dirty="0"/>
                    </a:p>
                  </a:txBody>
                  <a:tcPr>
                    <a:solidFill>
                      <a:schemeClr val="accent1">
                        <a:alpha val="74000"/>
                      </a:schemeClr>
                    </a:solidFill>
                  </a:tcPr>
                </a:tc>
                <a:tc>
                  <a:txBody>
                    <a:bodyPr/>
                    <a:lstStyle/>
                    <a:p>
                      <a:pPr algn="ctr"/>
                      <a:r>
                        <a:rPr lang="en-US" dirty="0" smtClean="0"/>
                        <a:t>Description</a:t>
                      </a:r>
                    </a:p>
                  </a:txBody>
                  <a:tcPr/>
                </a:tc>
              </a:tr>
              <a:tr h="507854">
                <a:tc>
                  <a:txBody>
                    <a:bodyPr/>
                    <a:lstStyle/>
                    <a:p>
                      <a:pPr algn="ctr"/>
                      <a:r>
                        <a:rPr lang="en-US" dirty="0" smtClean="0"/>
                        <a:t>StoreNum</a:t>
                      </a:r>
                      <a:endParaRPr lang="en-US" dirty="0"/>
                    </a:p>
                  </a:txBody>
                  <a:tcPr/>
                </a:tc>
                <a:tc>
                  <a:txBody>
                    <a:bodyPr/>
                    <a:lstStyle/>
                    <a:p>
                      <a:pPr algn="ctr"/>
                      <a:r>
                        <a:rPr lang="en-US" dirty="0" smtClean="0"/>
                        <a:t>Numerical</a:t>
                      </a:r>
                      <a:endParaRPr lang="en-US" dirty="0"/>
                    </a:p>
                  </a:txBody>
                  <a:tcPr/>
                </a:tc>
                <a:tc>
                  <a:txBody>
                    <a:bodyPr/>
                    <a:lstStyle/>
                    <a:p>
                      <a:pPr algn="ctr"/>
                      <a:r>
                        <a:rPr lang="en-US" dirty="0" smtClean="0"/>
                        <a:t>Integer</a:t>
                      </a:r>
                      <a:endParaRPr lang="en-US" dirty="0"/>
                    </a:p>
                  </a:txBody>
                  <a:tcPr/>
                </a:tc>
                <a:tc>
                  <a:txBody>
                    <a:bodyPr/>
                    <a:lstStyle/>
                    <a:p>
                      <a:pPr algn="ctr"/>
                      <a:r>
                        <a:rPr lang="en-US" sz="1400" dirty="0" smtClean="0"/>
                        <a:t>Unique</a:t>
                      </a:r>
                      <a:r>
                        <a:rPr lang="en-US" sz="1400" baseline="0" dirty="0" smtClean="0"/>
                        <a:t> identification of stores</a:t>
                      </a:r>
                      <a:endParaRPr lang="en-US" dirty="0"/>
                    </a:p>
                  </a:txBody>
                  <a:tcPr/>
                </a:tc>
              </a:tr>
              <a:tr h="363464">
                <a:tc>
                  <a:txBody>
                    <a:bodyPr/>
                    <a:lstStyle/>
                    <a:p>
                      <a:pPr algn="ctr"/>
                      <a:r>
                        <a:rPr lang="en-US" dirty="0" smtClean="0"/>
                        <a:t>State</a:t>
                      </a:r>
                      <a:r>
                        <a:rPr lang="en-US" baseline="0" dirty="0" smtClean="0"/>
                        <a:t> Province</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Integer</a:t>
                      </a:r>
                      <a:endParaRPr lang="en-US" dirty="0"/>
                    </a:p>
                  </a:txBody>
                  <a:tcPr/>
                </a:tc>
                <a:tc>
                  <a:txBody>
                    <a:bodyPr/>
                    <a:lstStyle/>
                    <a:p>
                      <a:pPr algn="ctr"/>
                      <a:endParaRPr lang="en-US"/>
                    </a:p>
                  </a:txBody>
                  <a:tcPr/>
                </a:tc>
              </a:tr>
              <a:tr h="363464">
                <a:tc>
                  <a:txBody>
                    <a:bodyPr/>
                    <a:lstStyle/>
                    <a:p>
                      <a:pPr algn="ctr"/>
                      <a:r>
                        <a:rPr lang="en-US" dirty="0" smtClean="0"/>
                        <a:t>Market</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Integer</a:t>
                      </a:r>
                      <a:endParaRPr lang="en-US" dirty="0"/>
                    </a:p>
                  </a:txBody>
                  <a:tcPr/>
                </a:tc>
                <a:tc>
                  <a:txBody>
                    <a:bodyPr/>
                    <a:lstStyle/>
                    <a:p>
                      <a:pPr algn="ctr"/>
                      <a:endParaRPr lang="en-US"/>
                    </a:p>
                  </a:txBody>
                  <a:tcPr/>
                </a:tc>
              </a:tr>
              <a:tr h="363464">
                <a:tc>
                  <a:txBody>
                    <a:bodyPr/>
                    <a:lstStyle/>
                    <a:p>
                      <a:pPr algn="ctr"/>
                      <a:r>
                        <a:rPr lang="en-US" dirty="0" smtClean="0"/>
                        <a:t>Region</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Integer</a:t>
                      </a:r>
                      <a:endParaRPr lang="en-US" dirty="0"/>
                    </a:p>
                  </a:txBody>
                  <a:tcPr/>
                </a:tc>
                <a:tc>
                  <a:txBody>
                    <a:bodyPr/>
                    <a:lstStyle/>
                    <a:p>
                      <a:pPr algn="ctr"/>
                      <a:endParaRPr lang="en-US"/>
                    </a:p>
                  </a:txBody>
                  <a:tcPr/>
                </a:tc>
              </a:tr>
              <a:tr h="363464">
                <a:tc>
                  <a:txBody>
                    <a:bodyPr/>
                    <a:lstStyle/>
                    <a:p>
                      <a:pPr algn="ctr"/>
                      <a:r>
                        <a:rPr lang="en-US" dirty="0" smtClean="0"/>
                        <a:t>Locality Code</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(1,2,3)</a:t>
                      </a:r>
                      <a:endParaRPr lang="en-US" dirty="0"/>
                    </a:p>
                  </a:txBody>
                  <a:tcPr/>
                </a:tc>
                <a:tc>
                  <a:txBody>
                    <a:bodyPr/>
                    <a:lstStyle/>
                    <a:p>
                      <a:pPr algn="ctr"/>
                      <a:endParaRPr lang="en-US"/>
                    </a:p>
                  </a:txBody>
                  <a:tcPr/>
                </a:tc>
              </a:tr>
              <a:tr h="507854">
                <a:tc>
                  <a:txBody>
                    <a:bodyPr/>
                    <a:lstStyle/>
                    <a:p>
                      <a:pPr algn="ctr"/>
                      <a:r>
                        <a:rPr lang="en-US" dirty="0" smtClean="0"/>
                        <a:t>Climate Code</a:t>
                      </a:r>
                      <a:endParaRPr lang="en-US" dirty="0"/>
                    </a:p>
                  </a:txBody>
                  <a:tcPr/>
                </a:tc>
                <a:tc>
                  <a:txBody>
                    <a:bodyPr/>
                    <a:lstStyle/>
                    <a:p>
                      <a:pPr algn="ctr"/>
                      <a:r>
                        <a:rPr lang="en-US" dirty="0" smtClean="0"/>
                        <a:t>Categorical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(1,2,3)</a:t>
                      </a:r>
                    </a:p>
                  </a:txBody>
                  <a:tcPr/>
                </a:tc>
                <a:tc>
                  <a:txBody>
                    <a:bodyPr/>
                    <a:lstStyle/>
                    <a:p>
                      <a:pPr algn="ctr"/>
                      <a:r>
                        <a:rPr lang="en-US" sz="1400" dirty="0" smtClean="0"/>
                        <a:t>1- Cold, 2- Moderate, 3-Warm</a:t>
                      </a:r>
                      <a:endParaRPr lang="en-US" sz="1400" dirty="0"/>
                    </a:p>
                  </a:txBody>
                  <a:tcPr/>
                </a:tc>
              </a:tr>
              <a:tr h="363464">
                <a:tc>
                  <a:txBody>
                    <a:bodyPr/>
                    <a:lstStyle/>
                    <a:p>
                      <a:pPr algn="ctr"/>
                      <a:r>
                        <a:rPr lang="en-US" dirty="0" err="1" smtClean="0"/>
                        <a:t>Pharmacy_IND</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(N,Y)</a:t>
                      </a:r>
                      <a:endParaRPr lang="en-US" dirty="0"/>
                    </a:p>
                  </a:txBody>
                  <a:tcPr/>
                </a:tc>
                <a:tc>
                  <a:txBody>
                    <a:bodyPr/>
                    <a:lstStyle/>
                    <a:p>
                      <a:pPr algn="ctr"/>
                      <a:r>
                        <a:rPr lang="en-US" sz="1600" dirty="0" smtClean="0"/>
                        <a:t>Pharmacy Inside Store</a:t>
                      </a:r>
                      <a:endParaRPr lang="en-US" sz="1600" dirty="0"/>
                    </a:p>
                  </a:txBody>
                  <a:tcPr/>
                </a:tc>
              </a:tr>
              <a:tr h="448106">
                <a:tc>
                  <a:txBody>
                    <a:bodyPr/>
                    <a:lstStyle/>
                    <a:p>
                      <a:pPr algn="ctr"/>
                      <a:r>
                        <a:rPr lang="en-US" dirty="0" err="1" smtClean="0"/>
                        <a:t>Pickup_IND</a:t>
                      </a:r>
                      <a:endParaRPr lang="en-US" dirty="0"/>
                    </a:p>
                  </a:txBody>
                  <a:tcPr/>
                </a:tc>
                <a:tc>
                  <a:txBody>
                    <a:bodyPr/>
                    <a:lstStyle/>
                    <a:p>
                      <a:pPr algn="ctr"/>
                      <a:r>
                        <a:rPr lang="en-US" dirty="0" smtClean="0"/>
                        <a:t>Categorical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(N,Y)</a:t>
                      </a:r>
                    </a:p>
                  </a:txBody>
                  <a:tcPr/>
                </a:tc>
                <a:tc>
                  <a:txBody>
                    <a:bodyPr/>
                    <a:lstStyle/>
                    <a:p>
                      <a:pPr algn="ctr"/>
                      <a:r>
                        <a:rPr lang="en-US" sz="1200" dirty="0" smtClean="0"/>
                        <a:t>Is Store open for Pick ups/Returns</a:t>
                      </a:r>
                      <a:endParaRPr lang="en-US" sz="1200" dirty="0"/>
                    </a:p>
                  </a:txBody>
                  <a:tcPr/>
                </a:tc>
              </a:tr>
              <a:tr h="448106">
                <a:tc>
                  <a:txBody>
                    <a:bodyPr/>
                    <a:lstStyle/>
                    <a:p>
                      <a:pPr algn="ctr"/>
                      <a:r>
                        <a:rPr lang="en-US" dirty="0" smtClean="0"/>
                        <a:t>SFS_IND</a:t>
                      </a:r>
                      <a:endParaRPr lang="en-US" dirty="0"/>
                    </a:p>
                  </a:txBody>
                  <a:tcPr/>
                </a:tc>
                <a:tc>
                  <a:txBody>
                    <a:bodyPr/>
                    <a:lstStyle/>
                    <a:p>
                      <a:pPr algn="ctr"/>
                      <a:r>
                        <a:rPr lang="en-US" dirty="0" smtClean="0"/>
                        <a:t>Categorical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(N,Y)</a:t>
                      </a:r>
                    </a:p>
                  </a:txBody>
                  <a:tcPr/>
                </a:tc>
                <a:tc>
                  <a:txBody>
                    <a:bodyPr/>
                    <a:lstStyle/>
                    <a:p>
                      <a:pPr algn="ctr"/>
                      <a:r>
                        <a:rPr lang="en-US" sz="1200" dirty="0" smtClean="0"/>
                        <a:t>Does Store ship ECOM Orders from Store</a:t>
                      </a:r>
                      <a:endParaRPr lang="en-US" sz="1200" dirty="0"/>
                    </a:p>
                  </a:txBody>
                  <a:tcPr/>
                </a:tc>
              </a:tr>
              <a:tr h="448106">
                <a:tc>
                  <a:txBody>
                    <a:bodyPr/>
                    <a:lstStyle/>
                    <a:p>
                      <a:pPr algn="ctr"/>
                      <a:r>
                        <a:rPr lang="en-US" dirty="0" smtClean="0"/>
                        <a:t>COMP_IND</a:t>
                      </a:r>
                      <a:endParaRPr lang="en-US" dirty="0"/>
                    </a:p>
                  </a:txBody>
                  <a:tcPr/>
                </a:tc>
                <a:tc>
                  <a:txBody>
                    <a:bodyPr/>
                    <a:lstStyle/>
                    <a:p>
                      <a:pPr algn="ctr"/>
                      <a:r>
                        <a:rPr lang="en-US" dirty="0" smtClean="0"/>
                        <a:t>Categorical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(N,Y)</a:t>
                      </a:r>
                    </a:p>
                  </a:txBody>
                  <a:tcPr/>
                </a:tc>
                <a:tc>
                  <a:txBody>
                    <a:bodyPr/>
                    <a:lstStyle/>
                    <a:p>
                      <a:pPr algn="ctr"/>
                      <a:r>
                        <a:rPr lang="en-US" sz="1200" dirty="0" smtClean="0"/>
                        <a:t>Is there a Competitor Store in 5 mile radius of store</a:t>
                      </a:r>
                      <a:endParaRPr lang="en-US" sz="1200" dirty="0"/>
                    </a:p>
                  </a:txBody>
                  <a:tcPr/>
                </a:tc>
              </a:tr>
              <a:tr h="507854">
                <a:tc>
                  <a:txBody>
                    <a:bodyPr/>
                    <a:lstStyle/>
                    <a:p>
                      <a:pPr algn="ctr"/>
                      <a:r>
                        <a:rPr lang="en-US" sz="1600" dirty="0" err="1" smtClean="0"/>
                        <a:t>College_STORE_IND</a:t>
                      </a:r>
                      <a:endParaRPr lang="en-US" sz="1600" dirty="0"/>
                    </a:p>
                  </a:txBody>
                  <a:tcPr/>
                </a:tc>
                <a:tc>
                  <a:txBody>
                    <a:bodyPr/>
                    <a:lstStyle/>
                    <a:p>
                      <a:pPr algn="ctr"/>
                      <a:r>
                        <a:rPr lang="en-US" dirty="0" smtClean="0"/>
                        <a:t>Categorical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(N,Y)</a:t>
                      </a:r>
                    </a:p>
                  </a:txBody>
                  <a:tcPr/>
                </a:tc>
                <a:tc>
                  <a:txBody>
                    <a:bodyPr/>
                    <a:lstStyle/>
                    <a:p>
                      <a:pPr algn="ctr"/>
                      <a:r>
                        <a:rPr lang="en-US" sz="1400" dirty="0" smtClean="0"/>
                        <a:t>College Neighborhood Store</a:t>
                      </a:r>
                      <a:endParaRPr lang="en-US" sz="1400" dirty="0"/>
                    </a:p>
                  </a:txBody>
                  <a:tcPr/>
                </a:tc>
              </a:tr>
              <a:tr h="507854">
                <a:tc>
                  <a:txBody>
                    <a:bodyPr/>
                    <a:lstStyle/>
                    <a:p>
                      <a:pPr algn="ctr"/>
                      <a:r>
                        <a:rPr lang="en-US" sz="1600" dirty="0" smtClean="0"/>
                        <a:t>INCOME_CD</a:t>
                      </a:r>
                      <a:endParaRPr lang="en-US" sz="1600" dirty="0"/>
                    </a:p>
                  </a:txBody>
                  <a:tcPr/>
                </a:tc>
                <a:tc>
                  <a:txBody>
                    <a:bodyPr/>
                    <a:lstStyle/>
                    <a:p>
                      <a:pPr algn="ctr"/>
                      <a:r>
                        <a:rPr lang="en-US" dirty="0" smtClean="0"/>
                        <a:t>Categorical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(1,2,3)</a:t>
                      </a:r>
                    </a:p>
                  </a:txBody>
                  <a:tcPr/>
                </a:tc>
                <a:tc>
                  <a:txBody>
                    <a:bodyPr/>
                    <a:lstStyle/>
                    <a:p>
                      <a:pPr algn="ctr"/>
                      <a:r>
                        <a:rPr lang="en-US" sz="1400" dirty="0" smtClean="0"/>
                        <a:t>1- Low, 2- Medium, 3- High</a:t>
                      </a:r>
                      <a:endParaRPr lang="en-US" sz="1400" dirty="0"/>
                    </a:p>
                  </a:txBody>
                  <a:tcPr/>
                </a:tc>
              </a:tr>
              <a:tr h="507854">
                <a:tc>
                  <a:txBody>
                    <a:bodyPr/>
                    <a:lstStyle/>
                    <a:p>
                      <a:pPr algn="ctr"/>
                      <a:r>
                        <a:rPr lang="en-US" sz="1600" dirty="0" smtClean="0"/>
                        <a:t>ETHNICITY_CD</a:t>
                      </a:r>
                      <a:endParaRPr lang="en-US" sz="1600" dirty="0"/>
                    </a:p>
                  </a:txBody>
                  <a:tcPr/>
                </a:tc>
                <a:tc>
                  <a:txBody>
                    <a:bodyPr/>
                    <a:lstStyle/>
                    <a:p>
                      <a:pPr algn="ctr"/>
                      <a:r>
                        <a:rPr lang="en-US" dirty="0" smtClean="0"/>
                        <a:t>Categorical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(1,2,3)</a:t>
                      </a:r>
                    </a:p>
                  </a:txBody>
                  <a:tcPr/>
                </a:tc>
                <a:tc>
                  <a:txBody>
                    <a:bodyPr/>
                    <a:lstStyle/>
                    <a:p>
                      <a:pPr algn="ctr"/>
                      <a:r>
                        <a:rPr lang="en-US" sz="1400" dirty="0" smtClean="0"/>
                        <a:t>1- Asian 2- White 3-Hispanic</a:t>
                      </a:r>
                      <a:endParaRPr lang="en-US" sz="1400" dirty="0"/>
                    </a:p>
                  </a:txBody>
                  <a:tcPr/>
                </a:tc>
              </a:tr>
            </a:tbl>
          </a:graphicData>
        </a:graphic>
      </p:graphicFrame>
    </p:spTree>
    <p:extLst>
      <p:ext uri="{BB962C8B-B14F-4D97-AF65-F5344CB8AC3E}">
        <p14:creationId xmlns:p14="http://schemas.microsoft.com/office/powerpoint/2010/main" val="3743932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1909</Words>
  <Application>Microsoft Office PowerPoint</Application>
  <PresentationFormat>Widescreen</PresentationFormat>
  <Paragraphs>327</Paragraphs>
  <Slides>33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Store Segmentation Using Machine Learning</vt:lpstr>
      <vt:lpstr>Agenda Store segmentation using machine learning</vt:lpstr>
      <vt:lpstr>Table of contents Store segmentation using machine learning</vt:lpstr>
      <vt:lpstr>Overview and key benefits of store segmentation</vt:lpstr>
      <vt:lpstr>Types of store segmentation</vt:lpstr>
      <vt:lpstr>Issues with current store segmentation method</vt:lpstr>
      <vt:lpstr>How machine learning can solve store segmentation issues</vt:lpstr>
      <vt:lpstr>Machine Learning process for Store segmentation</vt:lpstr>
      <vt:lpstr>Types of data for segmentation</vt:lpstr>
      <vt:lpstr>Types of data for segmentation</vt:lpstr>
      <vt:lpstr>Exploratory data analysis</vt:lpstr>
      <vt:lpstr>Data Cleaning</vt:lpstr>
      <vt:lpstr>K-means clustering for store segmentation</vt:lpstr>
      <vt:lpstr>Identifying ideal number of clusters</vt:lpstr>
      <vt:lpstr>Identifying ideal number of clusters</vt:lpstr>
      <vt:lpstr>Overview of determining optimum clusters</vt:lpstr>
      <vt:lpstr>Analyzing clusters characteristics</vt:lpstr>
      <vt:lpstr>Analyzing clusters characteristics</vt:lpstr>
      <vt:lpstr>Analyzing clusters characteristics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Formulating marketing and pricing strategies for different clusters</vt:lpstr>
      <vt:lpstr>Data Integration: Include datasets like GDP growth, unemployment rates, or consumer confidence indexes. Seasonality Adjustments: Decompose time-series data to isolate seasonal components. Lag Features: Add lag variables to capture delayed effects of external factors. Dynamic Segmentation: Use time-sensitive variables to allow clusters to evolve over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Segmentation Using Machine Learning</dc:title>
  <dc:creator>Microsoft account</dc:creator>
  <cp:lastModifiedBy>Microsoft account</cp:lastModifiedBy>
  <cp:revision>47</cp:revision>
  <dcterms:created xsi:type="dcterms:W3CDTF">2024-11-20T05:31:38Z</dcterms:created>
  <dcterms:modified xsi:type="dcterms:W3CDTF">2024-11-24T16:15:38Z</dcterms:modified>
</cp:coreProperties>
</file>