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9" r:id="rId3"/>
    <p:sldId id="263" r:id="rId4"/>
    <p:sldId id="265" r:id="rId5"/>
    <p:sldId id="266" r:id="rId6"/>
    <p:sldId id="274" r:id="rId7"/>
    <p:sldId id="275" r:id="rId8"/>
    <p:sldId id="276" r:id="rId9"/>
    <p:sldId id="277" r:id="rId10"/>
    <p:sldId id="268" r:id="rId11"/>
    <p:sldId id="269" r:id="rId12"/>
    <p:sldId id="270"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513B00-6BDC-4F8F-B386-D5DC6E20F079}" type="datetimeFigureOut">
              <a:rPr lang="en-IN" smtClean="0"/>
              <a:t>21-11-2018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0A1D-79F5-4C06-B09C-175C592F916C}" type="slidenum">
              <a:rPr lang="en-IN" smtClean="0"/>
              <a:t>‹#›</a:t>
            </a:fld>
            <a:endParaRPr lang="en-IN"/>
          </a:p>
        </p:txBody>
      </p:sp>
    </p:spTree>
    <p:extLst>
      <p:ext uri="{BB962C8B-B14F-4D97-AF65-F5344CB8AC3E}">
        <p14:creationId xmlns:p14="http://schemas.microsoft.com/office/powerpoint/2010/main" val="805243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11/21/2018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11/21/2018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11/21/2018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11/21/2018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64FD-FD95-48CA-B321-B90FDD7ED736}"/>
              </a:ext>
            </a:extLst>
          </p:cNvPr>
          <p:cNvSpPr>
            <a:spLocks noGrp="1"/>
          </p:cNvSpPr>
          <p:nvPr>
            <p:ph type="ctrTitle"/>
          </p:nvPr>
        </p:nvSpPr>
        <p:spPr>
          <a:xfrm>
            <a:off x="1069848" y="1298448"/>
            <a:ext cx="7315200" cy="3255264"/>
          </a:xfrm>
        </p:spPr>
        <p:txBody>
          <a:bodyPr/>
          <a:lstStyle/>
          <a:p>
            <a:r>
              <a:rPr lang="en-IN" dirty="0"/>
              <a:t>I.O.C.R.</a:t>
            </a:r>
          </a:p>
        </p:txBody>
      </p:sp>
      <p:sp>
        <p:nvSpPr>
          <p:cNvPr id="3" name="Subtitle 2">
            <a:extLst>
              <a:ext uri="{FF2B5EF4-FFF2-40B4-BE49-F238E27FC236}">
                <a16:creationId xmlns:a16="http://schemas.microsoft.com/office/drawing/2014/main" id="{EDCEF708-FFCD-42A6-8307-0ED60581FDE8}"/>
              </a:ext>
            </a:extLst>
          </p:cNvPr>
          <p:cNvSpPr>
            <a:spLocks noGrp="1"/>
          </p:cNvSpPr>
          <p:nvPr>
            <p:ph type="subTitle" idx="1"/>
          </p:nvPr>
        </p:nvSpPr>
        <p:spPr>
          <a:xfrm>
            <a:off x="1100015" y="4670246"/>
            <a:ext cx="7315200" cy="914400"/>
          </a:xfrm>
        </p:spPr>
        <p:txBody>
          <a:bodyPr/>
          <a:lstStyle/>
          <a:p>
            <a:r>
              <a:rPr lang="en-IN" dirty="0"/>
              <a:t>Intellectually Organised Crime Records</a:t>
            </a:r>
          </a:p>
          <a:p>
            <a:endParaRPr lang="en-IN" dirty="0"/>
          </a:p>
        </p:txBody>
      </p:sp>
      <p:pic>
        <p:nvPicPr>
          <p:cNvPr id="4" name="Picture 3">
            <a:extLst>
              <a:ext uri="{FF2B5EF4-FFF2-40B4-BE49-F238E27FC236}">
                <a16:creationId xmlns:a16="http://schemas.microsoft.com/office/drawing/2014/main" id="{5C3B60F6-A289-4D1A-A886-FFA49F37317C}"/>
              </a:ext>
            </a:extLst>
          </p:cNvPr>
          <p:cNvPicPr>
            <a:picLocks noChangeAspect="1"/>
          </p:cNvPicPr>
          <p:nvPr/>
        </p:nvPicPr>
        <p:blipFill>
          <a:blip r:embed="rId2"/>
          <a:stretch>
            <a:fillRect/>
          </a:stretch>
        </p:blipFill>
        <p:spPr>
          <a:xfrm>
            <a:off x="9351107" y="4761100"/>
            <a:ext cx="2001715" cy="2001715"/>
          </a:xfrm>
          <a:prstGeom prst="rect">
            <a:avLst/>
          </a:prstGeom>
        </p:spPr>
      </p:pic>
      <p:sp>
        <p:nvSpPr>
          <p:cNvPr id="6" name="TextBox 5">
            <a:extLst>
              <a:ext uri="{FF2B5EF4-FFF2-40B4-BE49-F238E27FC236}">
                <a16:creationId xmlns:a16="http://schemas.microsoft.com/office/drawing/2014/main" id="{80ABE647-A588-4D11-AEF1-325CDD55EDD0}"/>
              </a:ext>
            </a:extLst>
          </p:cNvPr>
          <p:cNvSpPr txBox="1"/>
          <p:nvPr/>
        </p:nvSpPr>
        <p:spPr>
          <a:xfrm>
            <a:off x="9434146" y="5261480"/>
            <a:ext cx="1473200" cy="369332"/>
          </a:xfrm>
          <a:prstGeom prst="rect">
            <a:avLst/>
          </a:prstGeom>
          <a:noFill/>
        </p:spPr>
        <p:txBody>
          <a:bodyPr wrap="square" rtlCol="0">
            <a:spAutoFit/>
          </a:bodyPr>
          <a:lstStyle/>
          <a:p>
            <a:r>
              <a:rPr lang="en-IN" dirty="0">
                <a:solidFill>
                  <a:schemeClr val="tx1">
                    <a:lumMod val="50000"/>
                    <a:lumOff val="50000"/>
                  </a:schemeClr>
                </a:solidFill>
              </a:rPr>
              <a:t>Team</a:t>
            </a:r>
          </a:p>
        </p:txBody>
      </p:sp>
    </p:spTree>
    <p:extLst>
      <p:ext uri="{BB962C8B-B14F-4D97-AF65-F5344CB8AC3E}">
        <p14:creationId xmlns:p14="http://schemas.microsoft.com/office/powerpoint/2010/main" val="182526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30B530-4E8C-49D4-B018-E8B1E5A9CC37}"/>
              </a:ext>
            </a:extLst>
          </p:cNvPr>
          <p:cNvPicPr>
            <a:picLocks noChangeAspect="1"/>
          </p:cNvPicPr>
          <p:nvPr/>
        </p:nvPicPr>
        <p:blipFill>
          <a:blip r:embed="rId2"/>
          <a:stretch>
            <a:fillRect/>
          </a:stretch>
        </p:blipFill>
        <p:spPr>
          <a:xfrm>
            <a:off x="9351107" y="4761100"/>
            <a:ext cx="2001715" cy="2001715"/>
          </a:xfrm>
          <a:prstGeom prst="rect">
            <a:avLst/>
          </a:prstGeom>
        </p:spPr>
      </p:pic>
      <p:sp>
        <p:nvSpPr>
          <p:cNvPr id="7" name="Content Placeholder 6">
            <a:extLst>
              <a:ext uri="{FF2B5EF4-FFF2-40B4-BE49-F238E27FC236}">
                <a16:creationId xmlns:a16="http://schemas.microsoft.com/office/drawing/2014/main" id="{998C833E-A6E7-4533-AE0C-29112E1F1C35}"/>
              </a:ext>
            </a:extLst>
          </p:cNvPr>
          <p:cNvSpPr>
            <a:spLocks noGrp="1"/>
          </p:cNvSpPr>
          <p:nvPr>
            <p:ph idx="1"/>
          </p:nvPr>
        </p:nvSpPr>
        <p:spPr/>
        <p:txBody>
          <a:bodyPr/>
          <a:lstStyle/>
          <a:p>
            <a:r>
              <a:rPr lang="en-IN" dirty="0"/>
              <a:t>This app will contain 3 Tiers of Policemen.</a:t>
            </a:r>
          </a:p>
          <a:p>
            <a:r>
              <a:rPr lang="en-IN" dirty="0"/>
              <a:t>Tier 1:</a:t>
            </a:r>
          </a:p>
          <a:p>
            <a:pPr lvl="1"/>
            <a:r>
              <a:rPr lang="en-IN" dirty="0"/>
              <a:t>This is the highest post of police officers, using the portal they can allot a police station to a S.H.O.</a:t>
            </a:r>
          </a:p>
          <a:p>
            <a:r>
              <a:rPr lang="en-IN" dirty="0"/>
              <a:t>Tier 2:</a:t>
            </a:r>
          </a:p>
          <a:p>
            <a:pPr lvl="1"/>
            <a:r>
              <a:rPr lang="en-IN" dirty="0"/>
              <a:t>These are the S.H.O, using which they can allot a case to sub inspector in the police station.</a:t>
            </a:r>
          </a:p>
          <a:p>
            <a:r>
              <a:rPr lang="en-IN" dirty="0"/>
              <a:t>Tier 3:</a:t>
            </a:r>
          </a:p>
          <a:p>
            <a:pPr lvl="1"/>
            <a:r>
              <a:rPr lang="en-IN" dirty="0"/>
              <a:t>This is the lowest post of police officers, and they can see all the cases and information about it.</a:t>
            </a:r>
          </a:p>
          <a:p>
            <a:pPr lvl="1"/>
            <a:endParaRPr lang="en-IN" dirty="0"/>
          </a:p>
          <a:p>
            <a:pPr lvl="1"/>
            <a:endParaRPr lang="en-IN" dirty="0"/>
          </a:p>
        </p:txBody>
      </p:sp>
      <p:grpSp>
        <p:nvGrpSpPr>
          <p:cNvPr id="3" name="Group 2">
            <a:extLst>
              <a:ext uri="{FF2B5EF4-FFF2-40B4-BE49-F238E27FC236}">
                <a16:creationId xmlns:a16="http://schemas.microsoft.com/office/drawing/2014/main" id="{7563D23D-E8A2-4017-9899-8280DB1A093D}"/>
              </a:ext>
            </a:extLst>
          </p:cNvPr>
          <p:cNvGrpSpPr/>
          <p:nvPr/>
        </p:nvGrpSpPr>
        <p:grpSpPr>
          <a:xfrm>
            <a:off x="403889" y="991052"/>
            <a:ext cx="1321259" cy="646330"/>
            <a:chOff x="403889" y="991052"/>
            <a:chExt cx="1321259" cy="646330"/>
          </a:xfrm>
        </p:grpSpPr>
        <p:sp>
          <p:nvSpPr>
            <p:cNvPr id="9" name="TextBox 8">
              <a:extLst>
                <a:ext uri="{FF2B5EF4-FFF2-40B4-BE49-F238E27FC236}">
                  <a16:creationId xmlns:a16="http://schemas.microsoft.com/office/drawing/2014/main" id="{DC580333-BBE9-4CA8-8247-701F1F9D54C1}"/>
                </a:ext>
              </a:extLst>
            </p:cNvPr>
            <p:cNvSpPr txBox="1"/>
            <p:nvPr/>
          </p:nvSpPr>
          <p:spPr>
            <a:xfrm>
              <a:off x="403889" y="991052"/>
              <a:ext cx="455574" cy="246221"/>
            </a:xfrm>
            <a:prstGeom prst="rect">
              <a:avLst/>
            </a:prstGeom>
            <a:noFill/>
          </p:spPr>
          <p:txBody>
            <a:bodyPr wrap="none" rtlCol="0">
              <a:spAutoFit/>
            </a:bodyPr>
            <a:lstStyle/>
            <a:p>
              <a:r>
                <a:rPr lang="en-IN" sz="1000" dirty="0">
                  <a:solidFill>
                    <a:schemeClr val="bg1"/>
                  </a:solidFill>
                </a:rPr>
                <a:t>IDEA</a:t>
              </a:r>
            </a:p>
          </p:txBody>
        </p:sp>
        <p:sp>
          <p:nvSpPr>
            <p:cNvPr id="10" name="TextBox 9">
              <a:extLst>
                <a:ext uri="{FF2B5EF4-FFF2-40B4-BE49-F238E27FC236}">
                  <a16:creationId xmlns:a16="http://schemas.microsoft.com/office/drawing/2014/main" id="{C3050A68-84E3-4681-95D6-A719512745DF}"/>
                </a:ext>
              </a:extLst>
            </p:cNvPr>
            <p:cNvSpPr txBox="1"/>
            <p:nvPr/>
          </p:nvSpPr>
          <p:spPr>
            <a:xfrm>
              <a:off x="403889" y="1114162"/>
              <a:ext cx="1321259" cy="523220"/>
            </a:xfrm>
            <a:prstGeom prst="rect">
              <a:avLst/>
            </a:prstGeom>
            <a:noFill/>
          </p:spPr>
          <p:txBody>
            <a:bodyPr wrap="none" rtlCol="0">
              <a:spAutoFit/>
            </a:bodyPr>
            <a:lstStyle/>
            <a:p>
              <a:r>
                <a:rPr lang="en-IN" sz="2800" dirty="0">
                  <a:solidFill>
                    <a:schemeClr val="bg1"/>
                  </a:solidFill>
                </a:rPr>
                <a:t>I.O.C.R.</a:t>
              </a:r>
            </a:p>
          </p:txBody>
        </p:sp>
      </p:grpSp>
      <p:sp>
        <p:nvSpPr>
          <p:cNvPr id="4" name="TextBox 3">
            <a:extLst>
              <a:ext uri="{FF2B5EF4-FFF2-40B4-BE49-F238E27FC236}">
                <a16:creationId xmlns:a16="http://schemas.microsoft.com/office/drawing/2014/main" id="{7504577F-0F4E-4D9E-8F05-EAF1BE3BCE17}"/>
              </a:ext>
            </a:extLst>
          </p:cNvPr>
          <p:cNvSpPr txBox="1"/>
          <p:nvPr/>
        </p:nvSpPr>
        <p:spPr>
          <a:xfrm>
            <a:off x="403889" y="3101262"/>
            <a:ext cx="2742610" cy="646331"/>
          </a:xfrm>
          <a:prstGeom prst="rect">
            <a:avLst/>
          </a:prstGeom>
          <a:noFill/>
        </p:spPr>
        <p:txBody>
          <a:bodyPr wrap="none" rtlCol="0">
            <a:spAutoFit/>
          </a:bodyPr>
          <a:lstStyle/>
          <a:p>
            <a:r>
              <a:rPr lang="en-IN" sz="3600" dirty="0">
                <a:solidFill>
                  <a:schemeClr val="bg1"/>
                </a:solidFill>
              </a:rPr>
              <a:t>Transparency</a:t>
            </a:r>
          </a:p>
        </p:txBody>
      </p:sp>
    </p:spTree>
    <p:extLst>
      <p:ext uri="{BB962C8B-B14F-4D97-AF65-F5344CB8AC3E}">
        <p14:creationId xmlns:p14="http://schemas.microsoft.com/office/powerpoint/2010/main" val="65438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30B530-4E8C-49D4-B018-E8B1E5A9CC37}"/>
              </a:ext>
            </a:extLst>
          </p:cNvPr>
          <p:cNvPicPr>
            <a:picLocks noChangeAspect="1"/>
          </p:cNvPicPr>
          <p:nvPr/>
        </p:nvPicPr>
        <p:blipFill>
          <a:blip r:embed="rId2"/>
          <a:stretch>
            <a:fillRect/>
          </a:stretch>
        </p:blipFill>
        <p:spPr>
          <a:xfrm>
            <a:off x="9351107" y="4761100"/>
            <a:ext cx="2001715" cy="2001715"/>
          </a:xfrm>
          <a:prstGeom prst="rect">
            <a:avLst/>
          </a:prstGeom>
        </p:spPr>
      </p:pic>
      <p:sp>
        <p:nvSpPr>
          <p:cNvPr id="7" name="Content Placeholder 6">
            <a:extLst>
              <a:ext uri="{FF2B5EF4-FFF2-40B4-BE49-F238E27FC236}">
                <a16:creationId xmlns:a16="http://schemas.microsoft.com/office/drawing/2014/main" id="{998C833E-A6E7-4533-AE0C-29112E1F1C35}"/>
              </a:ext>
            </a:extLst>
          </p:cNvPr>
          <p:cNvSpPr>
            <a:spLocks noGrp="1"/>
          </p:cNvSpPr>
          <p:nvPr>
            <p:ph idx="1"/>
          </p:nvPr>
        </p:nvSpPr>
        <p:spPr/>
        <p:txBody>
          <a:bodyPr/>
          <a:lstStyle/>
          <a:p>
            <a:r>
              <a:rPr lang="en-IN" dirty="0"/>
              <a:t>The setup and maintenance cost of the whole system will be very expensive due to high performance requirements.</a:t>
            </a:r>
          </a:p>
        </p:txBody>
      </p:sp>
      <p:grpSp>
        <p:nvGrpSpPr>
          <p:cNvPr id="3" name="Group 2">
            <a:extLst>
              <a:ext uri="{FF2B5EF4-FFF2-40B4-BE49-F238E27FC236}">
                <a16:creationId xmlns:a16="http://schemas.microsoft.com/office/drawing/2014/main" id="{7563D23D-E8A2-4017-9899-8280DB1A093D}"/>
              </a:ext>
            </a:extLst>
          </p:cNvPr>
          <p:cNvGrpSpPr/>
          <p:nvPr/>
        </p:nvGrpSpPr>
        <p:grpSpPr>
          <a:xfrm>
            <a:off x="403889" y="991052"/>
            <a:ext cx="1321259" cy="646330"/>
            <a:chOff x="403889" y="991052"/>
            <a:chExt cx="1321259" cy="646330"/>
          </a:xfrm>
        </p:grpSpPr>
        <p:sp>
          <p:nvSpPr>
            <p:cNvPr id="9" name="TextBox 8">
              <a:extLst>
                <a:ext uri="{FF2B5EF4-FFF2-40B4-BE49-F238E27FC236}">
                  <a16:creationId xmlns:a16="http://schemas.microsoft.com/office/drawing/2014/main" id="{DC580333-BBE9-4CA8-8247-701F1F9D54C1}"/>
                </a:ext>
              </a:extLst>
            </p:cNvPr>
            <p:cNvSpPr txBox="1"/>
            <p:nvPr/>
          </p:nvSpPr>
          <p:spPr>
            <a:xfrm>
              <a:off x="403889" y="991052"/>
              <a:ext cx="455574" cy="246221"/>
            </a:xfrm>
            <a:prstGeom prst="rect">
              <a:avLst/>
            </a:prstGeom>
            <a:noFill/>
          </p:spPr>
          <p:txBody>
            <a:bodyPr wrap="none" rtlCol="0">
              <a:spAutoFit/>
            </a:bodyPr>
            <a:lstStyle/>
            <a:p>
              <a:r>
                <a:rPr lang="en-IN" sz="1000" dirty="0">
                  <a:solidFill>
                    <a:schemeClr val="bg1"/>
                  </a:solidFill>
                </a:rPr>
                <a:t>IDEA</a:t>
              </a:r>
            </a:p>
          </p:txBody>
        </p:sp>
        <p:sp>
          <p:nvSpPr>
            <p:cNvPr id="10" name="TextBox 9">
              <a:extLst>
                <a:ext uri="{FF2B5EF4-FFF2-40B4-BE49-F238E27FC236}">
                  <a16:creationId xmlns:a16="http://schemas.microsoft.com/office/drawing/2014/main" id="{C3050A68-84E3-4681-95D6-A719512745DF}"/>
                </a:ext>
              </a:extLst>
            </p:cNvPr>
            <p:cNvSpPr txBox="1"/>
            <p:nvPr/>
          </p:nvSpPr>
          <p:spPr>
            <a:xfrm>
              <a:off x="403889" y="1114162"/>
              <a:ext cx="1321259" cy="523220"/>
            </a:xfrm>
            <a:prstGeom prst="rect">
              <a:avLst/>
            </a:prstGeom>
            <a:noFill/>
          </p:spPr>
          <p:txBody>
            <a:bodyPr wrap="none" rtlCol="0">
              <a:spAutoFit/>
            </a:bodyPr>
            <a:lstStyle/>
            <a:p>
              <a:r>
                <a:rPr lang="en-IN" sz="2800" dirty="0">
                  <a:solidFill>
                    <a:schemeClr val="bg1"/>
                  </a:solidFill>
                </a:rPr>
                <a:t>I.O.C.R.</a:t>
              </a:r>
            </a:p>
          </p:txBody>
        </p:sp>
      </p:grpSp>
      <p:sp>
        <p:nvSpPr>
          <p:cNvPr id="4" name="TextBox 3">
            <a:extLst>
              <a:ext uri="{FF2B5EF4-FFF2-40B4-BE49-F238E27FC236}">
                <a16:creationId xmlns:a16="http://schemas.microsoft.com/office/drawing/2014/main" id="{7504577F-0F4E-4D9E-8F05-EAF1BE3BCE17}"/>
              </a:ext>
            </a:extLst>
          </p:cNvPr>
          <p:cNvSpPr txBox="1"/>
          <p:nvPr/>
        </p:nvSpPr>
        <p:spPr>
          <a:xfrm>
            <a:off x="403889" y="3101262"/>
            <a:ext cx="2381358" cy="646331"/>
          </a:xfrm>
          <a:prstGeom prst="rect">
            <a:avLst/>
          </a:prstGeom>
          <a:noFill/>
        </p:spPr>
        <p:txBody>
          <a:bodyPr wrap="none" rtlCol="0">
            <a:spAutoFit/>
          </a:bodyPr>
          <a:lstStyle/>
          <a:p>
            <a:r>
              <a:rPr lang="en-IN" sz="3600" dirty="0">
                <a:solidFill>
                  <a:schemeClr val="bg1"/>
                </a:solidFill>
              </a:rPr>
              <a:t>Roadblocks</a:t>
            </a:r>
          </a:p>
        </p:txBody>
      </p:sp>
    </p:spTree>
    <p:extLst>
      <p:ext uri="{BB962C8B-B14F-4D97-AF65-F5344CB8AC3E}">
        <p14:creationId xmlns:p14="http://schemas.microsoft.com/office/powerpoint/2010/main" val="24260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30B530-4E8C-49D4-B018-E8B1E5A9CC37}"/>
              </a:ext>
            </a:extLst>
          </p:cNvPr>
          <p:cNvPicPr>
            <a:picLocks noChangeAspect="1"/>
          </p:cNvPicPr>
          <p:nvPr/>
        </p:nvPicPr>
        <p:blipFill>
          <a:blip r:embed="rId2"/>
          <a:stretch>
            <a:fillRect/>
          </a:stretch>
        </p:blipFill>
        <p:spPr>
          <a:xfrm>
            <a:off x="9351107" y="4761100"/>
            <a:ext cx="2001715" cy="2001715"/>
          </a:xfrm>
          <a:prstGeom prst="rect">
            <a:avLst/>
          </a:prstGeom>
        </p:spPr>
      </p:pic>
      <p:sp>
        <p:nvSpPr>
          <p:cNvPr id="7" name="Content Placeholder 6">
            <a:extLst>
              <a:ext uri="{FF2B5EF4-FFF2-40B4-BE49-F238E27FC236}">
                <a16:creationId xmlns:a16="http://schemas.microsoft.com/office/drawing/2014/main" id="{998C833E-A6E7-4533-AE0C-29112E1F1C35}"/>
              </a:ext>
            </a:extLst>
          </p:cNvPr>
          <p:cNvSpPr>
            <a:spLocks noGrp="1"/>
          </p:cNvSpPr>
          <p:nvPr>
            <p:ph idx="1"/>
          </p:nvPr>
        </p:nvSpPr>
        <p:spPr/>
        <p:txBody>
          <a:bodyPr/>
          <a:lstStyle/>
          <a:p>
            <a:pPr marL="0" indent="0">
              <a:buNone/>
            </a:pPr>
            <a:r>
              <a:rPr lang="en-IN" dirty="0"/>
              <a:t>Flutter | HTML, CSS, JavaScript | Python – Machine Learning | Firebase</a:t>
            </a:r>
          </a:p>
          <a:p>
            <a:r>
              <a:rPr lang="en-US" dirty="0"/>
              <a:t>Flutter - Cross-Platform mobile application development framework is used here to make the application work on both Android and iOS devices.</a:t>
            </a:r>
          </a:p>
          <a:p>
            <a:r>
              <a:rPr lang="en-IN" dirty="0"/>
              <a:t>HTML, CSS, JavaScript used to make the Web Portal to show the heat map.</a:t>
            </a:r>
          </a:p>
          <a:p>
            <a:r>
              <a:rPr lang="en-IN" dirty="0"/>
              <a:t>Python – Machine Learning used for facial recognition and  predicting expected operational hubs of criminals.</a:t>
            </a:r>
          </a:p>
          <a:p>
            <a:r>
              <a:rPr lang="en-IN" dirty="0"/>
              <a:t>Firebase, a NoSQL Database used to make the central database to store the photographs of the missing people, FIR report and Location of the crime and found person.</a:t>
            </a:r>
          </a:p>
          <a:p>
            <a:endParaRPr lang="en-IN" dirty="0"/>
          </a:p>
        </p:txBody>
      </p:sp>
      <p:grpSp>
        <p:nvGrpSpPr>
          <p:cNvPr id="3" name="Group 2">
            <a:extLst>
              <a:ext uri="{FF2B5EF4-FFF2-40B4-BE49-F238E27FC236}">
                <a16:creationId xmlns:a16="http://schemas.microsoft.com/office/drawing/2014/main" id="{7563D23D-E8A2-4017-9899-8280DB1A093D}"/>
              </a:ext>
            </a:extLst>
          </p:cNvPr>
          <p:cNvGrpSpPr/>
          <p:nvPr/>
        </p:nvGrpSpPr>
        <p:grpSpPr>
          <a:xfrm>
            <a:off x="403889" y="991052"/>
            <a:ext cx="1321259" cy="646330"/>
            <a:chOff x="403889" y="991052"/>
            <a:chExt cx="1321259" cy="646330"/>
          </a:xfrm>
        </p:grpSpPr>
        <p:sp>
          <p:nvSpPr>
            <p:cNvPr id="9" name="TextBox 8">
              <a:extLst>
                <a:ext uri="{FF2B5EF4-FFF2-40B4-BE49-F238E27FC236}">
                  <a16:creationId xmlns:a16="http://schemas.microsoft.com/office/drawing/2014/main" id="{DC580333-BBE9-4CA8-8247-701F1F9D54C1}"/>
                </a:ext>
              </a:extLst>
            </p:cNvPr>
            <p:cNvSpPr txBox="1"/>
            <p:nvPr/>
          </p:nvSpPr>
          <p:spPr>
            <a:xfrm>
              <a:off x="403889" y="991052"/>
              <a:ext cx="455574" cy="246221"/>
            </a:xfrm>
            <a:prstGeom prst="rect">
              <a:avLst/>
            </a:prstGeom>
            <a:noFill/>
          </p:spPr>
          <p:txBody>
            <a:bodyPr wrap="none" rtlCol="0">
              <a:spAutoFit/>
            </a:bodyPr>
            <a:lstStyle/>
            <a:p>
              <a:r>
                <a:rPr lang="en-IN" sz="1000" dirty="0">
                  <a:solidFill>
                    <a:schemeClr val="bg1"/>
                  </a:solidFill>
                </a:rPr>
                <a:t>IDEA</a:t>
              </a:r>
            </a:p>
          </p:txBody>
        </p:sp>
        <p:sp>
          <p:nvSpPr>
            <p:cNvPr id="10" name="TextBox 9">
              <a:extLst>
                <a:ext uri="{FF2B5EF4-FFF2-40B4-BE49-F238E27FC236}">
                  <a16:creationId xmlns:a16="http://schemas.microsoft.com/office/drawing/2014/main" id="{C3050A68-84E3-4681-95D6-A719512745DF}"/>
                </a:ext>
              </a:extLst>
            </p:cNvPr>
            <p:cNvSpPr txBox="1"/>
            <p:nvPr/>
          </p:nvSpPr>
          <p:spPr>
            <a:xfrm>
              <a:off x="403889" y="1114162"/>
              <a:ext cx="1321259" cy="523220"/>
            </a:xfrm>
            <a:prstGeom prst="rect">
              <a:avLst/>
            </a:prstGeom>
            <a:noFill/>
          </p:spPr>
          <p:txBody>
            <a:bodyPr wrap="none" rtlCol="0">
              <a:spAutoFit/>
            </a:bodyPr>
            <a:lstStyle/>
            <a:p>
              <a:r>
                <a:rPr lang="en-IN" sz="2800" dirty="0">
                  <a:solidFill>
                    <a:schemeClr val="bg1"/>
                  </a:solidFill>
                </a:rPr>
                <a:t>I.O.C.R.</a:t>
              </a:r>
            </a:p>
          </p:txBody>
        </p:sp>
      </p:grpSp>
      <p:sp>
        <p:nvSpPr>
          <p:cNvPr id="4" name="TextBox 3">
            <a:extLst>
              <a:ext uri="{FF2B5EF4-FFF2-40B4-BE49-F238E27FC236}">
                <a16:creationId xmlns:a16="http://schemas.microsoft.com/office/drawing/2014/main" id="{7504577F-0F4E-4D9E-8F05-EAF1BE3BCE17}"/>
              </a:ext>
            </a:extLst>
          </p:cNvPr>
          <p:cNvSpPr txBox="1"/>
          <p:nvPr/>
        </p:nvSpPr>
        <p:spPr>
          <a:xfrm>
            <a:off x="403889" y="2547265"/>
            <a:ext cx="2457724" cy="1754326"/>
          </a:xfrm>
          <a:prstGeom prst="rect">
            <a:avLst/>
          </a:prstGeom>
          <a:noFill/>
        </p:spPr>
        <p:txBody>
          <a:bodyPr wrap="none" rtlCol="0">
            <a:spAutoFit/>
          </a:bodyPr>
          <a:lstStyle/>
          <a:p>
            <a:r>
              <a:rPr lang="en-IN" sz="3600" dirty="0">
                <a:solidFill>
                  <a:schemeClr val="bg1"/>
                </a:solidFill>
              </a:rPr>
              <a:t>Additional </a:t>
            </a:r>
          </a:p>
          <a:p>
            <a:r>
              <a:rPr lang="en-IN" sz="3600" dirty="0">
                <a:solidFill>
                  <a:schemeClr val="bg1"/>
                </a:solidFill>
              </a:rPr>
              <a:t>Support </a:t>
            </a:r>
          </a:p>
          <a:p>
            <a:r>
              <a:rPr lang="en-IN" sz="3600" dirty="0">
                <a:solidFill>
                  <a:schemeClr val="bg1"/>
                </a:solidFill>
              </a:rPr>
              <a:t>Information</a:t>
            </a:r>
          </a:p>
        </p:txBody>
      </p:sp>
    </p:spTree>
    <p:extLst>
      <p:ext uri="{BB962C8B-B14F-4D97-AF65-F5344CB8AC3E}">
        <p14:creationId xmlns:p14="http://schemas.microsoft.com/office/powerpoint/2010/main" val="303786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30B530-4E8C-49D4-B018-E8B1E5A9CC37}"/>
              </a:ext>
            </a:extLst>
          </p:cNvPr>
          <p:cNvPicPr>
            <a:picLocks noChangeAspect="1"/>
          </p:cNvPicPr>
          <p:nvPr/>
        </p:nvPicPr>
        <p:blipFill>
          <a:blip r:embed="rId2"/>
          <a:stretch>
            <a:fillRect/>
          </a:stretch>
        </p:blipFill>
        <p:spPr>
          <a:xfrm>
            <a:off x="9351107" y="4761100"/>
            <a:ext cx="2001715" cy="2001715"/>
          </a:xfrm>
          <a:prstGeom prst="rect">
            <a:avLst/>
          </a:prstGeom>
        </p:spPr>
      </p:pic>
      <p:sp>
        <p:nvSpPr>
          <p:cNvPr id="7" name="Content Placeholder 6">
            <a:extLst>
              <a:ext uri="{FF2B5EF4-FFF2-40B4-BE49-F238E27FC236}">
                <a16:creationId xmlns:a16="http://schemas.microsoft.com/office/drawing/2014/main" id="{998C833E-A6E7-4533-AE0C-29112E1F1C35}"/>
              </a:ext>
            </a:extLst>
          </p:cNvPr>
          <p:cNvSpPr>
            <a:spLocks noGrp="1"/>
          </p:cNvSpPr>
          <p:nvPr>
            <p:ph idx="1"/>
          </p:nvPr>
        </p:nvSpPr>
        <p:spPr/>
        <p:txBody>
          <a:bodyPr/>
          <a:lstStyle/>
          <a:p>
            <a:r>
              <a:rPr lang="en-IN" dirty="0"/>
              <a:t>The above model will get better with time. The more and more data we gather, the better heat map we can generate, which will make it easier and broad to identify the patterns of criminals.</a:t>
            </a:r>
          </a:p>
          <a:p>
            <a:r>
              <a:rPr lang="en-IN" dirty="0"/>
              <a:t>Collaboration pitch to government agencies (Rajasthan Police), to implement this model for the efficient working of police department with being extremely helpful in solving cases.</a:t>
            </a:r>
          </a:p>
          <a:p>
            <a:r>
              <a:rPr lang="en-IN" dirty="0"/>
              <a:t>Moreover, in later stages, the model can be trained to identify criminals, and might detect anomalies in public.</a:t>
            </a:r>
          </a:p>
        </p:txBody>
      </p:sp>
      <p:grpSp>
        <p:nvGrpSpPr>
          <p:cNvPr id="3" name="Group 2">
            <a:extLst>
              <a:ext uri="{FF2B5EF4-FFF2-40B4-BE49-F238E27FC236}">
                <a16:creationId xmlns:a16="http://schemas.microsoft.com/office/drawing/2014/main" id="{7563D23D-E8A2-4017-9899-8280DB1A093D}"/>
              </a:ext>
            </a:extLst>
          </p:cNvPr>
          <p:cNvGrpSpPr/>
          <p:nvPr/>
        </p:nvGrpSpPr>
        <p:grpSpPr>
          <a:xfrm>
            <a:off x="403889" y="991052"/>
            <a:ext cx="1321259" cy="646330"/>
            <a:chOff x="403889" y="991052"/>
            <a:chExt cx="1321259" cy="646330"/>
          </a:xfrm>
        </p:grpSpPr>
        <p:sp>
          <p:nvSpPr>
            <p:cNvPr id="9" name="TextBox 8">
              <a:extLst>
                <a:ext uri="{FF2B5EF4-FFF2-40B4-BE49-F238E27FC236}">
                  <a16:creationId xmlns:a16="http://schemas.microsoft.com/office/drawing/2014/main" id="{DC580333-BBE9-4CA8-8247-701F1F9D54C1}"/>
                </a:ext>
              </a:extLst>
            </p:cNvPr>
            <p:cNvSpPr txBox="1"/>
            <p:nvPr/>
          </p:nvSpPr>
          <p:spPr>
            <a:xfrm>
              <a:off x="403889" y="991052"/>
              <a:ext cx="455574" cy="246221"/>
            </a:xfrm>
            <a:prstGeom prst="rect">
              <a:avLst/>
            </a:prstGeom>
            <a:noFill/>
          </p:spPr>
          <p:txBody>
            <a:bodyPr wrap="none" rtlCol="0">
              <a:spAutoFit/>
            </a:bodyPr>
            <a:lstStyle/>
            <a:p>
              <a:r>
                <a:rPr lang="en-IN" sz="1000" dirty="0">
                  <a:solidFill>
                    <a:schemeClr val="bg1"/>
                  </a:solidFill>
                </a:rPr>
                <a:t>IDEA</a:t>
              </a:r>
            </a:p>
          </p:txBody>
        </p:sp>
        <p:sp>
          <p:nvSpPr>
            <p:cNvPr id="10" name="TextBox 9">
              <a:extLst>
                <a:ext uri="{FF2B5EF4-FFF2-40B4-BE49-F238E27FC236}">
                  <a16:creationId xmlns:a16="http://schemas.microsoft.com/office/drawing/2014/main" id="{C3050A68-84E3-4681-95D6-A719512745DF}"/>
                </a:ext>
              </a:extLst>
            </p:cNvPr>
            <p:cNvSpPr txBox="1"/>
            <p:nvPr/>
          </p:nvSpPr>
          <p:spPr>
            <a:xfrm>
              <a:off x="403889" y="1114162"/>
              <a:ext cx="1321259" cy="523220"/>
            </a:xfrm>
            <a:prstGeom prst="rect">
              <a:avLst/>
            </a:prstGeom>
            <a:noFill/>
          </p:spPr>
          <p:txBody>
            <a:bodyPr wrap="none" rtlCol="0">
              <a:spAutoFit/>
            </a:bodyPr>
            <a:lstStyle/>
            <a:p>
              <a:r>
                <a:rPr lang="en-IN" sz="2800" dirty="0">
                  <a:solidFill>
                    <a:schemeClr val="bg1"/>
                  </a:solidFill>
                </a:rPr>
                <a:t>I.O.C.R.</a:t>
              </a:r>
            </a:p>
          </p:txBody>
        </p:sp>
      </p:grpSp>
      <p:sp>
        <p:nvSpPr>
          <p:cNvPr id="4" name="TextBox 3">
            <a:extLst>
              <a:ext uri="{FF2B5EF4-FFF2-40B4-BE49-F238E27FC236}">
                <a16:creationId xmlns:a16="http://schemas.microsoft.com/office/drawing/2014/main" id="{7504577F-0F4E-4D9E-8F05-EAF1BE3BCE17}"/>
              </a:ext>
            </a:extLst>
          </p:cNvPr>
          <p:cNvSpPr txBox="1"/>
          <p:nvPr/>
        </p:nvSpPr>
        <p:spPr>
          <a:xfrm>
            <a:off x="403889" y="2824263"/>
            <a:ext cx="2387128" cy="1200329"/>
          </a:xfrm>
          <a:prstGeom prst="rect">
            <a:avLst/>
          </a:prstGeom>
          <a:noFill/>
        </p:spPr>
        <p:txBody>
          <a:bodyPr wrap="none" rtlCol="0">
            <a:spAutoFit/>
          </a:bodyPr>
          <a:lstStyle/>
          <a:p>
            <a:r>
              <a:rPr lang="en-IN" sz="3600" dirty="0">
                <a:solidFill>
                  <a:schemeClr val="bg1"/>
                </a:solidFill>
              </a:rPr>
              <a:t>Future Of </a:t>
            </a:r>
          </a:p>
          <a:p>
            <a:r>
              <a:rPr lang="en-IN" sz="3600" dirty="0">
                <a:solidFill>
                  <a:schemeClr val="bg1"/>
                </a:solidFill>
              </a:rPr>
              <a:t>The Service</a:t>
            </a:r>
          </a:p>
        </p:txBody>
      </p:sp>
    </p:spTree>
    <p:extLst>
      <p:ext uri="{BB962C8B-B14F-4D97-AF65-F5344CB8AC3E}">
        <p14:creationId xmlns:p14="http://schemas.microsoft.com/office/powerpoint/2010/main" val="2781260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30B530-4E8C-49D4-B018-E8B1E5A9CC37}"/>
              </a:ext>
            </a:extLst>
          </p:cNvPr>
          <p:cNvPicPr>
            <a:picLocks noChangeAspect="1"/>
          </p:cNvPicPr>
          <p:nvPr/>
        </p:nvPicPr>
        <p:blipFill>
          <a:blip r:embed="rId2"/>
          <a:stretch>
            <a:fillRect/>
          </a:stretch>
        </p:blipFill>
        <p:spPr>
          <a:xfrm>
            <a:off x="9351107" y="4761100"/>
            <a:ext cx="2001715" cy="2001715"/>
          </a:xfrm>
          <a:prstGeom prst="rect">
            <a:avLst/>
          </a:prstGeom>
        </p:spPr>
      </p:pic>
      <p:sp>
        <p:nvSpPr>
          <p:cNvPr id="2" name="Title 1">
            <a:extLst>
              <a:ext uri="{FF2B5EF4-FFF2-40B4-BE49-F238E27FC236}">
                <a16:creationId xmlns:a16="http://schemas.microsoft.com/office/drawing/2014/main" id="{1F460E42-EAF1-4519-BEBA-3B3D37030C1C}"/>
              </a:ext>
            </a:extLst>
          </p:cNvPr>
          <p:cNvSpPr>
            <a:spLocks noGrp="1"/>
          </p:cNvSpPr>
          <p:nvPr>
            <p:ph type="ctrTitle"/>
          </p:nvPr>
        </p:nvSpPr>
        <p:spPr>
          <a:xfrm>
            <a:off x="1307240" y="1505836"/>
            <a:ext cx="7315200" cy="3255264"/>
          </a:xfrm>
        </p:spPr>
        <p:txBody>
          <a:bodyPr/>
          <a:lstStyle/>
          <a:p>
            <a:r>
              <a:rPr lang="en-IN" dirty="0"/>
              <a:t>Thank You</a:t>
            </a:r>
          </a:p>
        </p:txBody>
      </p:sp>
    </p:spTree>
    <p:extLst>
      <p:ext uri="{BB962C8B-B14F-4D97-AF65-F5344CB8AC3E}">
        <p14:creationId xmlns:p14="http://schemas.microsoft.com/office/powerpoint/2010/main" val="328141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a:extLst>
              <a:ext uri="{FF2B5EF4-FFF2-40B4-BE49-F238E27FC236}">
                <a16:creationId xmlns:a16="http://schemas.microsoft.com/office/drawing/2014/main" id="{AA57DF3A-84DC-483B-A4D0-31B6D39E4FF7}"/>
              </a:ext>
            </a:extLst>
          </p:cNvPr>
          <p:cNvSpPr>
            <a:spLocks noGrp="1"/>
          </p:cNvSpPr>
          <p:nvPr>
            <p:ph type="title"/>
          </p:nvPr>
        </p:nvSpPr>
        <p:spPr>
          <a:xfrm>
            <a:off x="289248" y="1123837"/>
            <a:ext cx="4998963" cy="1255469"/>
          </a:xfrm>
        </p:spPr>
        <p:txBody>
          <a:bodyPr>
            <a:normAutofit/>
          </a:bodyPr>
          <a:lstStyle/>
          <a:p>
            <a:r>
              <a:rPr lang="en-IN" dirty="0"/>
              <a:t>The Problem</a:t>
            </a:r>
          </a:p>
        </p:txBody>
      </p:sp>
      <p:sp>
        <p:nvSpPr>
          <p:cNvPr id="3" name="Content Placeholder 2">
            <a:extLst>
              <a:ext uri="{FF2B5EF4-FFF2-40B4-BE49-F238E27FC236}">
                <a16:creationId xmlns:a16="http://schemas.microsoft.com/office/drawing/2014/main" id="{2FC75BFA-500D-435B-9D45-EAA7FB90084C}"/>
              </a:ext>
            </a:extLst>
          </p:cNvPr>
          <p:cNvSpPr>
            <a:spLocks noGrp="1"/>
          </p:cNvSpPr>
          <p:nvPr>
            <p:ph idx="1"/>
          </p:nvPr>
        </p:nvSpPr>
        <p:spPr>
          <a:xfrm>
            <a:off x="289249" y="2510395"/>
            <a:ext cx="4998962" cy="3274586"/>
          </a:xfrm>
        </p:spPr>
        <p:txBody>
          <a:bodyPr anchor="t">
            <a:normAutofit/>
          </a:bodyPr>
          <a:lstStyle/>
          <a:p>
            <a:pPr marL="0" indent="0">
              <a:buNone/>
            </a:pPr>
            <a:r>
              <a:rPr lang="en-IN" dirty="0">
                <a:solidFill>
                  <a:srgbClr val="FFFFFF"/>
                </a:solidFill>
              </a:rPr>
              <a:t>Fight against the increasing crime in the country with an efficient and smart way.</a:t>
            </a:r>
          </a:p>
          <a:p>
            <a:endParaRPr lang="en-IN" dirty="0">
              <a:solidFill>
                <a:srgbClr val="FFFFFF"/>
              </a:solidFill>
            </a:endParaRPr>
          </a:p>
        </p:txBody>
      </p:sp>
      <p:pic>
        <p:nvPicPr>
          <p:cNvPr id="8" name="Picture 7">
            <a:extLst>
              <a:ext uri="{FF2B5EF4-FFF2-40B4-BE49-F238E27FC236}">
                <a16:creationId xmlns:a16="http://schemas.microsoft.com/office/drawing/2014/main" id="{8E30B530-4E8C-49D4-B018-E8B1E5A9CC37}"/>
              </a:ext>
            </a:extLst>
          </p:cNvPr>
          <p:cNvPicPr>
            <a:picLocks noChangeAspect="1"/>
          </p:cNvPicPr>
          <p:nvPr/>
        </p:nvPicPr>
        <p:blipFill>
          <a:blip r:embed="rId2"/>
          <a:stretch>
            <a:fillRect/>
          </a:stretch>
        </p:blipFill>
        <p:spPr>
          <a:xfrm>
            <a:off x="9351107" y="4761100"/>
            <a:ext cx="2001715" cy="2001715"/>
          </a:xfrm>
          <a:prstGeom prst="rect">
            <a:avLst/>
          </a:prstGeom>
        </p:spPr>
      </p:pic>
    </p:spTree>
    <p:extLst>
      <p:ext uri="{BB962C8B-B14F-4D97-AF65-F5344CB8AC3E}">
        <p14:creationId xmlns:p14="http://schemas.microsoft.com/office/powerpoint/2010/main" val="39157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30B530-4E8C-49D4-B018-E8B1E5A9CC37}"/>
              </a:ext>
            </a:extLst>
          </p:cNvPr>
          <p:cNvPicPr>
            <a:picLocks noChangeAspect="1"/>
          </p:cNvPicPr>
          <p:nvPr/>
        </p:nvPicPr>
        <p:blipFill>
          <a:blip r:embed="rId2"/>
          <a:stretch>
            <a:fillRect/>
          </a:stretch>
        </p:blipFill>
        <p:spPr>
          <a:xfrm>
            <a:off x="9351107" y="4761100"/>
            <a:ext cx="2001715" cy="2001715"/>
          </a:xfrm>
          <a:prstGeom prst="rect">
            <a:avLst/>
          </a:prstGeom>
        </p:spPr>
      </p:pic>
      <p:sp>
        <p:nvSpPr>
          <p:cNvPr id="7" name="Content Placeholder 6">
            <a:extLst>
              <a:ext uri="{FF2B5EF4-FFF2-40B4-BE49-F238E27FC236}">
                <a16:creationId xmlns:a16="http://schemas.microsoft.com/office/drawing/2014/main" id="{998C833E-A6E7-4533-AE0C-29112E1F1C35}"/>
              </a:ext>
            </a:extLst>
          </p:cNvPr>
          <p:cNvSpPr>
            <a:spLocks noGrp="1"/>
          </p:cNvSpPr>
          <p:nvPr>
            <p:ph idx="1"/>
          </p:nvPr>
        </p:nvSpPr>
        <p:spPr/>
        <p:txBody>
          <a:bodyPr/>
          <a:lstStyle/>
          <a:p>
            <a:pPr marL="0" indent="0" algn="just">
              <a:buNone/>
            </a:pPr>
            <a:r>
              <a:rPr lang="en-IN" dirty="0"/>
              <a:t>A smart and efficient approach to organise criminal records and applying modern technologies to help the officials to increase their performance. </a:t>
            </a:r>
          </a:p>
          <a:p>
            <a:pPr algn="just"/>
            <a:r>
              <a:rPr lang="en-IN" dirty="0"/>
              <a:t>Provides exact GPS location of the missing person found by the CCTV camera.</a:t>
            </a:r>
          </a:p>
          <a:p>
            <a:pPr algn="just"/>
            <a:r>
              <a:rPr lang="en-IN" dirty="0"/>
              <a:t>Using the previous data makes a heat map representing the most affected areas by crime.</a:t>
            </a:r>
          </a:p>
        </p:txBody>
      </p:sp>
      <p:sp>
        <p:nvSpPr>
          <p:cNvPr id="9" name="TextBox 8">
            <a:extLst>
              <a:ext uri="{FF2B5EF4-FFF2-40B4-BE49-F238E27FC236}">
                <a16:creationId xmlns:a16="http://schemas.microsoft.com/office/drawing/2014/main" id="{DC580333-BBE9-4CA8-8247-701F1F9D54C1}"/>
              </a:ext>
            </a:extLst>
          </p:cNvPr>
          <p:cNvSpPr txBox="1"/>
          <p:nvPr/>
        </p:nvSpPr>
        <p:spPr>
          <a:xfrm>
            <a:off x="403889" y="2731930"/>
            <a:ext cx="668773" cy="369332"/>
          </a:xfrm>
          <a:prstGeom prst="rect">
            <a:avLst/>
          </a:prstGeom>
          <a:noFill/>
        </p:spPr>
        <p:txBody>
          <a:bodyPr wrap="none" rtlCol="0">
            <a:spAutoFit/>
          </a:bodyPr>
          <a:lstStyle/>
          <a:p>
            <a:r>
              <a:rPr lang="en-IN" dirty="0">
                <a:solidFill>
                  <a:schemeClr val="bg1"/>
                </a:solidFill>
              </a:rPr>
              <a:t>IDEA</a:t>
            </a:r>
          </a:p>
        </p:txBody>
      </p:sp>
      <p:sp>
        <p:nvSpPr>
          <p:cNvPr id="10" name="TextBox 9">
            <a:extLst>
              <a:ext uri="{FF2B5EF4-FFF2-40B4-BE49-F238E27FC236}">
                <a16:creationId xmlns:a16="http://schemas.microsoft.com/office/drawing/2014/main" id="{C3050A68-84E3-4681-95D6-A719512745DF}"/>
              </a:ext>
            </a:extLst>
          </p:cNvPr>
          <p:cNvSpPr txBox="1"/>
          <p:nvPr/>
        </p:nvSpPr>
        <p:spPr>
          <a:xfrm>
            <a:off x="403889" y="2916596"/>
            <a:ext cx="2622128" cy="1015663"/>
          </a:xfrm>
          <a:prstGeom prst="rect">
            <a:avLst/>
          </a:prstGeom>
          <a:noFill/>
        </p:spPr>
        <p:txBody>
          <a:bodyPr wrap="none" rtlCol="0">
            <a:spAutoFit/>
          </a:bodyPr>
          <a:lstStyle/>
          <a:p>
            <a:r>
              <a:rPr lang="en-IN" sz="6000" dirty="0">
                <a:solidFill>
                  <a:schemeClr val="bg1"/>
                </a:solidFill>
              </a:rPr>
              <a:t>I.O.C.R.</a:t>
            </a:r>
          </a:p>
        </p:txBody>
      </p:sp>
    </p:spTree>
    <p:extLst>
      <p:ext uri="{BB962C8B-B14F-4D97-AF65-F5344CB8AC3E}">
        <p14:creationId xmlns:p14="http://schemas.microsoft.com/office/powerpoint/2010/main" val="281941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30B530-4E8C-49D4-B018-E8B1E5A9CC37}"/>
              </a:ext>
            </a:extLst>
          </p:cNvPr>
          <p:cNvPicPr>
            <a:picLocks noChangeAspect="1"/>
          </p:cNvPicPr>
          <p:nvPr/>
        </p:nvPicPr>
        <p:blipFill>
          <a:blip r:embed="rId2"/>
          <a:stretch>
            <a:fillRect/>
          </a:stretch>
        </p:blipFill>
        <p:spPr>
          <a:xfrm>
            <a:off x="9351107" y="4761100"/>
            <a:ext cx="2001715" cy="2001715"/>
          </a:xfrm>
          <a:prstGeom prst="rect">
            <a:avLst/>
          </a:prstGeom>
        </p:spPr>
      </p:pic>
      <p:sp>
        <p:nvSpPr>
          <p:cNvPr id="7" name="Content Placeholder 6">
            <a:extLst>
              <a:ext uri="{FF2B5EF4-FFF2-40B4-BE49-F238E27FC236}">
                <a16:creationId xmlns:a16="http://schemas.microsoft.com/office/drawing/2014/main" id="{998C833E-A6E7-4533-AE0C-29112E1F1C35}"/>
              </a:ext>
            </a:extLst>
          </p:cNvPr>
          <p:cNvSpPr>
            <a:spLocks noGrp="1"/>
          </p:cNvSpPr>
          <p:nvPr>
            <p:ph idx="1"/>
          </p:nvPr>
        </p:nvSpPr>
        <p:spPr/>
        <p:txBody>
          <a:bodyPr/>
          <a:lstStyle/>
          <a:p>
            <a:pPr algn="just"/>
            <a:r>
              <a:rPr lang="en-IN" dirty="0"/>
              <a:t>It gives the police the exact location of the missing person. Enabling them to find them, hassle free.</a:t>
            </a:r>
          </a:p>
          <a:p>
            <a:pPr algn="just"/>
            <a:r>
              <a:rPr lang="en-IN" dirty="0"/>
              <a:t>The heat map can be used to see the most affected regions by crime, so that the police can increase the security at these places. </a:t>
            </a:r>
          </a:p>
          <a:p>
            <a:pPr algn="just"/>
            <a:r>
              <a:rPr lang="en-IN" dirty="0"/>
              <a:t>Along with that trends of the heat map can be used to predict the most likely operational hubs of criminals indulged in these kidnapping and human trafficking activities.</a:t>
            </a:r>
          </a:p>
          <a:p>
            <a:pPr marL="0" indent="0" algn="just">
              <a:buNone/>
            </a:pPr>
            <a:endParaRPr lang="en-IN" dirty="0"/>
          </a:p>
        </p:txBody>
      </p:sp>
      <p:grpSp>
        <p:nvGrpSpPr>
          <p:cNvPr id="3" name="Group 2">
            <a:extLst>
              <a:ext uri="{FF2B5EF4-FFF2-40B4-BE49-F238E27FC236}">
                <a16:creationId xmlns:a16="http://schemas.microsoft.com/office/drawing/2014/main" id="{7563D23D-E8A2-4017-9899-8280DB1A093D}"/>
              </a:ext>
            </a:extLst>
          </p:cNvPr>
          <p:cNvGrpSpPr/>
          <p:nvPr/>
        </p:nvGrpSpPr>
        <p:grpSpPr>
          <a:xfrm>
            <a:off x="403889" y="991052"/>
            <a:ext cx="1321259" cy="646330"/>
            <a:chOff x="403889" y="991052"/>
            <a:chExt cx="1321259" cy="646330"/>
          </a:xfrm>
        </p:grpSpPr>
        <p:sp>
          <p:nvSpPr>
            <p:cNvPr id="9" name="TextBox 8">
              <a:extLst>
                <a:ext uri="{FF2B5EF4-FFF2-40B4-BE49-F238E27FC236}">
                  <a16:creationId xmlns:a16="http://schemas.microsoft.com/office/drawing/2014/main" id="{DC580333-BBE9-4CA8-8247-701F1F9D54C1}"/>
                </a:ext>
              </a:extLst>
            </p:cNvPr>
            <p:cNvSpPr txBox="1"/>
            <p:nvPr/>
          </p:nvSpPr>
          <p:spPr>
            <a:xfrm>
              <a:off x="403889" y="991052"/>
              <a:ext cx="455574" cy="246221"/>
            </a:xfrm>
            <a:prstGeom prst="rect">
              <a:avLst/>
            </a:prstGeom>
            <a:noFill/>
          </p:spPr>
          <p:txBody>
            <a:bodyPr wrap="none" rtlCol="0">
              <a:spAutoFit/>
            </a:bodyPr>
            <a:lstStyle/>
            <a:p>
              <a:r>
                <a:rPr lang="en-IN" sz="1000" dirty="0">
                  <a:solidFill>
                    <a:schemeClr val="bg1"/>
                  </a:solidFill>
                </a:rPr>
                <a:t>IDEA</a:t>
              </a:r>
            </a:p>
          </p:txBody>
        </p:sp>
        <p:sp>
          <p:nvSpPr>
            <p:cNvPr id="10" name="TextBox 9">
              <a:extLst>
                <a:ext uri="{FF2B5EF4-FFF2-40B4-BE49-F238E27FC236}">
                  <a16:creationId xmlns:a16="http://schemas.microsoft.com/office/drawing/2014/main" id="{C3050A68-84E3-4681-95D6-A719512745DF}"/>
                </a:ext>
              </a:extLst>
            </p:cNvPr>
            <p:cNvSpPr txBox="1"/>
            <p:nvPr/>
          </p:nvSpPr>
          <p:spPr>
            <a:xfrm>
              <a:off x="403889" y="1114162"/>
              <a:ext cx="1321259" cy="523220"/>
            </a:xfrm>
            <a:prstGeom prst="rect">
              <a:avLst/>
            </a:prstGeom>
            <a:noFill/>
          </p:spPr>
          <p:txBody>
            <a:bodyPr wrap="none" rtlCol="0">
              <a:spAutoFit/>
            </a:bodyPr>
            <a:lstStyle/>
            <a:p>
              <a:r>
                <a:rPr lang="en-IN" sz="2800" dirty="0">
                  <a:solidFill>
                    <a:schemeClr val="bg1"/>
                  </a:solidFill>
                </a:rPr>
                <a:t>I.O.C.R.</a:t>
              </a:r>
            </a:p>
          </p:txBody>
        </p:sp>
      </p:grpSp>
      <p:sp>
        <p:nvSpPr>
          <p:cNvPr id="4" name="TextBox 3">
            <a:extLst>
              <a:ext uri="{FF2B5EF4-FFF2-40B4-BE49-F238E27FC236}">
                <a16:creationId xmlns:a16="http://schemas.microsoft.com/office/drawing/2014/main" id="{7504577F-0F4E-4D9E-8F05-EAF1BE3BCE17}"/>
              </a:ext>
            </a:extLst>
          </p:cNvPr>
          <p:cNvSpPr txBox="1"/>
          <p:nvPr/>
        </p:nvSpPr>
        <p:spPr>
          <a:xfrm>
            <a:off x="403889" y="2824263"/>
            <a:ext cx="2648482" cy="1200329"/>
          </a:xfrm>
          <a:prstGeom prst="rect">
            <a:avLst/>
          </a:prstGeom>
          <a:noFill/>
        </p:spPr>
        <p:txBody>
          <a:bodyPr wrap="none" rtlCol="0">
            <a:spAutoFit/>
          </a:bodyPr>
          <a:lstStyle/>
          <a:p>
            <a:r>
              <a:rPr lang="en-IN" sz="3600" dirty="0">
                <a:solidFill>
                  <a:schemeClr val="bg1"/>
                </a:solidFill>
              </a:rPr>
              <a:t>Why is this a </a:t>
            </a:r>
          </a:p>
          <a:p>
            <a:r>
              <a:rPr lang="en-IN" sz="3600" dirty="0">
                <a:solidFill>
                  <a:schemeClr val="bg1"/>
                </a:solidFill>
              </a:rPr>
              <a:t>good idea?</a:t>
            </a:r>
          </a:p>
        </p:txBody>
      </p:sp>
    </p:spTree>
    <p:extLst>
      <p:ext uri="{BB962C8B-B14F-4D97-AF65-F5344CB8AC3E}">
        <p14:creationId xmlns:p14="http://schemas.microsoft.com/office/powerpoint/2010/main" val="339673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30B530-4E8C-49D4-B018-E8B1E5A9CC37}"/>
              </a:ext>
            </a:extLst>
          </p:cNvPr>
          <p:cNvPicPr>
            <a:picLocks noChangeAspect="1"/>
          </p:cNvPicPr>
          <p:nvPr/>
        </p:nvPicPr>
        <p:blipFill>
          <a:blip r:embed="rId2"/>
          <a:stretch>
            <a:fillRect/>
          </a:stretch>
        </p:blipFill>
        <p:spPr>
          <a:xfrm>
            <a:off x="9351107" y="4761100"/>
            <a:ext cx="2001715" cy="2001715"/>
          </a:xfrm>
          <a:prstGeom prst="rect">
            <a:avLst/>
          </a:prstGeom>
        </p:spPr>
      </p:pic>
      <p:sp>
        <p:nvSpPr>
          <p:cNvPr id="7" name="Content Placeholder 6">
            <a:extLst>
              <a:ext uri="{FF2B5EF4-FFF2-40B4-BE49-F238E27FC236}">
                <a16:creationId xmlns:a16="http://schemas.microsoft.com/office/drawing/2014/main" id="{998C833E-A6E7-4533-AE0C-29112E1F1C35}"/>
              </a:ext>
            </a:extLst>
          </p:cNvPr>
          <p:cNvSpPr>
            <a:spLocks noGrp="1"/>
          </p:cNvSpPr>
          <p:nvPr>
            <p:ph idx="1"/>
          </p:nvPr>
        </p:nvSpPr>
        <p:spPr/>
        <p:txBody>
          <a:bodyPr/>
          <a:lstStyle/>
          <a:p>
            <a:pPr algn="just"/>
            <a:r>
              <a:rPr lang="en-IN" dirty="0"/>
              <a:t>The app requires the PIS ID for enabling the services offered by I.O.C.R.</a:t>
            </a:r>
          </a:p>
          <a:p>
            <a:pPr algn="just"/>
            <a:r>
              <a:rPr lang="en-IN" dirty="0"/>
              <a:t>It leads directly to a page where the policeman can file F.I.R reports regarding missing person along with a photo of the missing person to recognize them.</a:t>
            </a:r>
          </a:p>
          <a:p>
            <a:pPr algn="just"/>
            <a:r>
              <a:rPr lang="en-IN" dirty="0"/>
              <a:t>Whenever any CCTV catches a match with the database of missing persons. It immediately alerts the nearest police station by sending the details and GPS location of the missing.</a:t>
            </a:r>
          </a:p>
          <a:p>
            <a:pPr algn="just"/>
            <a:r>
              <a:rPr lang="en-IN" dirty="0"/>
              <a:t>The police can see the real time heat map anytime at the web portal. </a:t>
            </a:r>
          </a:p>
        </p:txBody>
      </p:sp>
      <p:grpSp>
        <p:nvGrpSpPr>
          <p:cNvPr id="3" name="Group 2">
            <a:extLst>
              <a:ext uri="{FF2B5EF4-FFF2-40B4-BE49-F238E27FC236}">
                <a16:creationId xmlns:a16="http://schemas.microsoft.com/office/drawing/2014/main" id="{7563D23D-E8A2-4017-9899-8280DB1A093D}"/>
              </a:ext>
            </a:extLst>
          </p:cNvPr>
          <p:cNvGrpSpPr/>
          <p:nvPr/>
        </p:nvGrpSpPr>
        <p:grpSpPr>
          <a:xfrm>
            <a:off x="403889" y="991052"/>
            <a:ext cx="1321259" cy="646330"/>
            <a:chOff x="403889" y="991052"/>
            <a:chExt cx="1321259" cy="646330"/>
          </a:xfrm>
        </p:grpSpPr>
        <p:sp>
          <p:nvSpPr>
            <p:cNvPr id="9" name="TextBox 8">
              <a:extLst>
                <a:ext uri="{FF2B5EF4-FFF2-40B4-BE49-F238E27FC236}">
                  <a16:creationId xmlns:a16="http://schemas.microsoft.com/office/drawing/2014/main" id="{DC580333-BBE9-4CA8-8247-701F1F9D54C1}"/>
                </a:ext>
              </a:extLst>
            </p:cNvPr>
            <p:cNvSpPr txBox="1"/>
            <p:nvPr/>
          </p:nvSpPr>
          <p:spPr>
            <a:xfrm>
              <a:off x="403889" y="991052"/>
              <a:ext cx="455574" cy="246221"/>
            </a:xfrm>
            <a:prstGeom prst="rect">
              <a:avLst/>
            </a:prstGeom>
            <a:noFill/>
          </p:spPr>
          <p:txBody>
            <a:bodyPr wrap="none" rtlCol="0">
              <a:spAutoFit/>
            </a:bodyPr>
            <a:lstStyle/>
            <a:p>
              <a:r>
                <a:rPr lang="en-IN" sz="1000" dirty="0">
                  <a:solidFill>
                    <a:schemeClr val="bg1"/>
                  </a:solidFill>
                </a:rPr>
                <a:t>IDEA</a:t>
              </a:r>
            </a:p>
          </p:txBody>
        </p:sp>
        <p:sp>
          <p:nvSpPr>
            <p:cNvPr id="10" name="TextBox 9">
              <a:extLst>
                <a:ext uri="{FF2B5EF4-FFF2-40B4-BE49-F238E27FC236}">
                  <a16:creationId xmlns:a16="http://schemas.microsoft.com/office/drawing/2014/main" id="{C3050A68-84E3-4681-95D6-A719512745DF}"/>
                </a:ext>
              </a:extLst>
            </p:cNvPr>
            <p:cNvSpPr txBox="1"/>
            <p:nvPr/>
          </p:nvSpPr>
          <p:spPr>
            <a:xfrm>
              <a:off x="403889" y="1114162"/>
              <a:ext cx="1321259" cy="523220"/>
            </a:xfrm>
            <a:prstGeom prst="rect">
              <a:avLst/>
            </a:prstGeom>
            <a:noFill/>
          </p:spPr>
          <p:txBody>
            <a:bodyPr wrap="none" rtlCol="0">
              <a:spAutoFit/>
            </a:bodyPr>
            <a:lstStyle/>
            <a:p>
              <a:r>
                <a:rPr lang="en-IN" sz="2800" dirty="0">
                  <a:solidFill>
                    <a:schemeClr val="bg1"/>
                  </a:solidFill>
                </a:rPr>
                <a:t>I.O.C.R.</a:t>
              </a:r>
            </a:p>
          </p:txBody>
        </p:sp>
      </p:grpSp>
      <p:sp>
        <p:nvSpPr>
          <p:cNvPr id="4" name="TextBox 3">
            <a:extLst>
              <a:ext uri="{FF2B5EF4-FFF2-40B4-BE49-F238E27FC236}">
                <a16:creationId xmlns:a16="http://schemas.microsoft.com/office/drawing/2014/main" id="{7504577F-0F4E-4D9E-8F05-EAF1BE3BCE17}"/>
              </a:ext>
            </a:extLst>
          </p:cNvPr>
          <p:cNvSpPr txBox="1"/>
          <p:nvPr/>
        </p:nvSpPr>
        <p:spPr>
          <a:xfrm>
            <a:off x="403889" y="2547265"/>
            <a:ext cx="2890535" cy="1754326"/>
          </a:xfrm>
          <a:prstGeom prst="rect">
            <a:avLst/>
          </a:prstGeom>
          <a:noFill/>
        </p:spPr>
        <p:txBody>
          <a:bodyPr wrap="none" rtlCol="0">
            <a:spAutoFit/>
          </a:bodyPr>
          <a:lstStyle/>
          <a:p>
            <a:r>
              <a:rPr lang="en-IN" sz="3600" dirty="0">
                <a:solidFill>
                  <a:schemeClr val="bg1"/>
                </a:solidFill>
              </a:rPr>
              <a:t>How does the </a:t>
            </a:r>
          </a:p>
          <a:p>
            <a:r>
              <a:rPr lang="en-IN" sz="3600" dirty="0">
                <a:solidFill>
                  <a:schemeClr val="bg1"/>
                </a:solidFill>
              </a:rPr>
              <a:t>application </a:t>
            </a:r>
          </a:p>
          <a:p>
            <a:r>
              <a:rPr lang="en-IN" sz="3600" dirty="0">
                <a:solidFill>
                  <a:schemeClr val="bg1"/>
                </a:solidFill>
              </a:rPr>
              <a:t>work?</a:t>
            </a:r>
          </a:p>
        </p:txBody>
      </p:sp>
    </p:spTree>
    <p:extLst>
      <p:ext uri="{BB962C8B-B14F-4D97-AF65-F5344CB8AC3E}">
        <p14:creationId xmlns:p14="http://schemas.microsoft.com/office/powerpoint/2010/main" val="209528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7BA6B54-FD0C-4B20-816F-3B6BEEA1D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90C7AB-40E9-481F-980A-EDD19EFF3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5608255"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537FAD8-F361-4B9A-99DB-BD323C9B18A3}"/>
              </a:ext>
            </a:extLst>
          </p:cNvPr>
          <p:cNvSpPr>
            <a:spLocks noGrp="1"/>
          </p:cNvSpPr>
          <p:nvPr>
            <p:ph type="title"/>
          </p:nvPr>
        </p:nvSpPr>
        <p:spPr>
          <a:xfrm>
            <a:off x="289248" y="1123837"/>
            <a:ext cx="4998963" cy="1255469"/>
          </a:xfrm>
        </p:spPr>
        <p:txBody>
          <a:bodyPr>
            <a:normAutofit/>
          </a:bodyPr>
          <a:lstStyle/>
          <a:p>
            <a:r>
              <a:rPr lang="en-IN" dirty="0"/>
              <a:t>Execution</a:t>
            </a:r>
          </a:p>
        </p:txBody>
      </p:sp>
      <p:sp>
        <p:nvSpPr>
          <p:cNvPr id="12" name="Content Placeholder 11">
            <a:extLst>
              <a:ext uri="{FF2B5EF4-FFF2-40B4-BE49-F238E27FC236}">
                <a16:creationId xmlns:a16="http://schemas.microsoft.com/office/drawing/2014/main" id="{F8C2A2A4-EA89-4499-BFAA-20FECB4717BF}"/>
              </a:ext>
            </a:extLst>
          </p:cNvPr>
          <p:cNvSpPr>
            <a:spLocks noGrp="1"/>
          </p:cNvSpPr>
          <p:nvPr>
            <p:ph idx="1"/>
          </p:nvPr>
        </p:nvSpPr>
        <p:spPr>
          <a:xfrm>
            <a:off x="289249" y="2510395"/>
            <a:ext cx="4998962" cy="3274586"/>
          </a:xfrm>
        </p:spPr>
        <p:txBody>
          <a:bodyPr anchor="t">
            <a:normAutofit/>
          </a:bodyPr>
          <a:lstStyle/>
          <a:p>
            <a:r>
              <a:rPr lang="en-US" dirty="0">
                <a:solidFill>
                  <a:srgbClr val="FFFFFF"/>
                </a:solidFill>
              </a:rPr>
              <a:t>Mobile Application</a:t>
            </a:r>
          </a:p>
        </p:txBody>
      </p:sp>
      <p:sp>
        <p:nvSpPr>
          <p:cNvPr id="19" name="Rectangle 18">
            <a:extLst>
              <a:ext uri="{FF2B5EF4-FFF2-40B4-BE49-F238E27FC236}">
                <a16:creationId xmlns:a16="http://schemas.microsoft.com/office/drawing/2014/main" id="{23ADD3AA-6CC0-4B1A-B4A3-98AD78A1E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497" y="758952"/>
            <a:ext cx="2842930" cy="3191490"/>
          </a:xfrm>
          <a:prstGeom prst="rect">
            <a:avLst/>
          </a:prstGeom>
          <a:solidFill>
            <a:srgbClr val="FFFFFF"/>
          </a:solidFill>
          <a:ln w="66675" cmpd="sng">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3D5959-733D-49EB-9C7B-0B65AD3B9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1252" y="758952"/>
            <a:ext cx="2396659" cy="1830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70FE657-E905-4F80-9A98-9FAC75EAC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2153" y="4090151"/>
            <a:ext cx="2836274" cy="19997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296173E-160F-42EA-B0C9-8E2804C9A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1252" y="2722807"/>
            <a:ext cx="2396659" cy="3367097"/>
          </a:xfrm>
          <a:prstGeom prst="rect">
            <a:avLst/>
          </a:prstGeom>
          <a:solidFill>
            <a:srgbClr val="FFFFFF"/>
          </a:solidFill>
          <a:ln w="66675" cmpd="sng">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generated with very high confidence">
            <a:extLst>
              <a:ext uri="{FF2B5EF4-FFF2-40B4-BE49-F238E27FC236}">
                <a16:creationId xmlns:a16="http://schemas.microsoft.com/office/drawing/2014/main" id="{50B136B8-D45E-4F14-851E-B8198E57B859}"/>
              </a:ext>
            </a:extLst>
          </p:cNvPr>
          <p:cNvPicPr>
            <a:picLocks noChangeAspect="1"/>
          </p:cNvPicPr>
          <p:nvPr/>
        </p:nvPicPr>
        <p:blipFill>
          <a:blip r:embed="rId2"/>
          <a:stretch>
            <a:fillRect/>
          </a:stretch>
        </p:blipFill>
        <p:spPr>
          <a:xfrm>
            <a:off x="6776727" y="946921"/>
            <a:ext cx="1611433" cy="2864769"/>
          </a:xfrm>
          <a:prstGeom prst="rect">
            <a:avLst/>
          </a:prstGeom>
        </p:spPr>
      </p:pic>
      <p:sp>
        <p:nvSpPr>
          <p:cNvPr id="27" name="Rectangle 26">
            <a:extLst>
              <a:ext uri="{FF2B5EF4-FFF2-40B4-BE49-F238E27FC236}">
                <a16:creationId xmlns:a16="http://schemas.microsoft.com/office/drawing/2014/main" id="{85FD8413-571F-456D-BB62-4C204826E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a:extLst>
              <a:ext uri="{FF2B5EF4-FFF2-40B4-BE49-F238E27FC236}">
                <a16:creationId xmlns:a16="http://schemas.microsoft.com/office/drawing/2014/main" id="{334FB30F-6665-4792-9B45-5A9305816CAE}"/>
              </a:ext>
            </a:extLst>
          </p:cNvPr>
          <p:cNvPicPr>
            <a:picLocks noChangeAspect="1"/>
          </p:cNvPicPr>
          <p:nvPr/>
        </p:nvPicPr>
        <p:blipFill>
          <a:blip r:embed="rId3"/>
          <a:stretch>
            <a:fillRect/>
          </a:stretch>
        </p:blipFill>
        <p:spPr>
          <a:xfrm>
            <a:off x="9484623" y="2975319"/>
            <a:ext cx="1609915" cy="2862072"/>
          </a:xfrm>
          <a:prstGeom prst="rect">
            <a:avLst/>
          </a:prstGeom>
        </p:spPr>
      </p:pic>
      <p:sp>
        <p:nvSpPr>
          <p:cNvPr id="5" name="TextBox 4">
            <a:extLst>
              <a:ext uri="{FF2B5EF4-FFF2-40B4-BE49-F238E27FC236}">
                <a16:creationId xmlns:a16="http://schemas.microsoft.com/office/drawing/2014/main" id="{D47AA208-001E-41C7-B199-0E1E5D23F991}"/>
              </a:ext>
            </a:extLst>
          </p:cNvPr>
          <p:cNvSpPr txBox="1"/>
          <p:nvPr/>
        </p:nvSpPr>
        <p:spPr>
          <a:xfrm>
            <a:off x="9619657" y="1489738"/>
            <a:ext cx="1922605" cy="369332"/>
          </a:xfrm>
          <a:prstGeom prst="rect">
            <a:avLst/>
          </a:prstGeom>
          <a:noFill/>
        </p:spPr>
        <p:txBody>
          <a:bodyPr wrap="square" rtlCol="0">
            <a:spAutoFit/>
          </a:bodyPr>
          <a:lstStyle/>
          <a:p>
            <a:r>
              <a:rPr lang="en-IN" dirty="0">
                <a:solidFill>
                  <a:schemeClr val="bg1"/>
                </a:solidFill>
              </a:rPr>
              <a:t>Login Screen</a:t>
            </a:r>
          </a:p>
        </p:txBody>
      </p:sp>
      <p:sp>
        <p:nvSpPr>
          <p:cNvPr id="8" name="TextBox 7">
            <a:extLst>
              <a:ext uri="{FF2B5EF4-FFF2-40B4-BE49-F238E27FC236}">
                <a16:creationId xmlns:a16="http://schemas.microsoft.com/office/drawing/2014/main" id="{945DE619-F29B-4830-929F-49DF4EAAEA36}"/>
              </a:ext>
            </a:extLst>
          </p:cNvPr>
          <p:cNvSpPr txBox="1"/>
          <p:nvPr/>
        </p:nvSpPr>
        <p:spPr>
          <a:xfrm>
            <a:off x="6647696" y="4850223"/>
            <a:ext cx="2484708" cy="369332"/>
          </a:xfrm>
          <a:prstGeom prst="rect">
            <a:avLst/>
          </a:prstGeom>
          <a:noFill/>
        </p:spPr>
        <p:txBody>
          <a:bodyPr wrap="square" rtlCol="0">
            <a:spAutoFit/>
          </a:bodyPr>
          <a:lstStyle/>
          <a:p>
            <a:r>
              <a:rPr lang="en-IN" dirty="0">
                <a:solidFill>
                  <a:schemeClr val="bg1"/>
                </a:solidFill>
              </a:rPr>
              <a:t>Registering a F.I.R.</a:t>
            </a:r>
          </a:p>
        </p:txBody>
      </p:sp>
    </p:spTree>
    <p:extLst>
      <p:ext uri="{BB962C8B-B14F-4D97-AF65-F5344CB8AC3E}">
        <p14:creationId xmlns:p14="http://schemas.microsoft.com/office/powerpoint/2010/main" val="371041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7BA6B54-FD0C-4B20-816F-3B6BEEA1D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90C7AB-40E9-481F-980A-EDD19EFF3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5608255"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B57B30-4BD9-4216-9972-2A53CB2C4486}"/>
              </a:ext>
            </a:extLst>
          </p:cNvPr>
          <p:cNvSpPr>
            <a:spLocks noGrp="1"/>
          </p:cNvSpPr>
          <p:nvPr>
            <p:ph type="title"/>
          </p:nvPr>
        </p:nvSpPr>
        <p:spPr>
          <a:xfrm>
            <a:off x="289248" y="1123837"/>
            <a:ext cx="4998963" cy="1255469"/>
          </a:xfrm>
        </p:spPr>
        <p:txBody>
          <a:bodyPr>
            <a:normAutofit/>
          </a:bodyPr>
          <a:lstStyle/>
          <a:p>
            <a:r>
              <a:rPr lang="en-IN" dirty="0"/>
              <a:t>Execution</a:t>
            </a:r>
          </a:p>
        </p:txBody>
      </p:sp>
      <p:sp>
        <p:nvSpPr>
          <p:cNvPr id="12" name="Content Placeholder 11">
            <a:extLst>
              <a:ext uri="{FF2B5EF4-FFF2-40B4-BE49-F238E27FC236}">
                <a16:creationId xmlns:a16="http://schemas.microsoft.com/office/drawing/2014/main" id="{944B7BA8-EC82-4567-A549-D39236A09E5D}"/>
              </a:ext>
            </a:extLst>
          </p:cNvPr>
          <p:cNvSpPr>
            <a:spLocks noGrp="1"/>
          </p:cNvSpPr>
          <p:nvPr>
            <p:ph idx="1"/>
          </p:nvPr>
        </p:nvSpPr>
        <p:spPr>
          <a:xfrm>
            <a:off x="289249" y="2510395"/>
            <a:ext cx="4998962" cy="3274586"/>
          </a:xfrm>
        </p:spPr>
        <p:txBody>
          <a:bodyPr anchor="t">
            <a:normAutofit/>
          </a:bodyPr>
          <a:lstStyle/>
          <a:p>
            <a:r>
              <a:rPr lang="en-US" dirty="0">
                <a:solidFill>
                  <a:srgbClr val="FFFFFF"/>
                </a:solidFill>
              </a:rPr>
              <a:t>Mobile Application</a:t>
            </a:r>
          </a:p>
        </p:txBody>
      </p:sp>
      <p:sp>
        <p:nvSpPr>
          <p:cNvPr id="19" name="Rectangle 18">
            <a:extLst>
              <a:ext uri="{FF2B5EF4-FFF2-40B4-BE49-F238E27FC236}">
                <a16:creationId xmlns:a16="http://schemas.microsoft.com/office/drawing/2014/main" id="{23ADD3AA-6CC0-4B1A-B4A3-98AD78A1E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497" y="758952"/>
            <a:ext cx="2842930" cy="3191490"/>
          </a:xfrm>
          <a:prstGeom prst="rect">
            <a:avLst/>
          </a:prstGeom>
          <a:solidFill>
            <a:srgbClr val="FFFFFF"/>
          </a:solidFill>
          <a:ln w="66675" cmpd="sng">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3D5959-733D-49EB-9C7B-0B65AD3B9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1252" y="758952"/>
            <a:ext cx="2396659" cy="1830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70FE657-E905-4F80-9A98-9FAC75EAC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2153" y="4090151"/>
            <a:ext cx="2836274" cy="19997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296173E-160F-42EA-B0C9-8E2804C9A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1252" y="2722807"/>
            <a:ext cx="2396659" cy="3367097"/>
          </a:xfrm>
          <a:prstGeom prst="rect">
            <a:avLst/>
          </a:prstGeom>
          <a:solidFill>
            <a:srgbClr val="FFFFFF"/>
          </a:solidFill>
          <a:ln w="66675" cmpd="sng">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wearing glasses and smiling at the camera&#10;&#10;Description generated with high confidence">
            <a:extLst>
              <a:ext uri="{FF2B5EF4-FFF2-40B4-BE49-F238E27FC236}">
                <a16:creationId xmlns:a16="http://schemas.microsoft.com/office/drawing/2014/main" id="{BCE75C64-FAC8-49B2-BAB8-08CF85EC0998}"/>
              </a:ext>
            </a:extLst>
          </p:cNvPr>
          <p:cNvPicPr>
            <a:picLocks noChangeAspect="1"/>
          </p:cNvPicPr>
          <p:nvPr/>
        </p:nvPicPr>
        <p:blipFill>
          <a:blip r:embed="rId2"/>
          <a:stretch>
            <a:fillRect/>
          </a:stretch>
        </p:blipFill>
        <p:spPr>
          <a:xfrm>
            <a:off x="6737103" y="942525"/>
            <a:ext cx="1616378" cy="2873561"/>
          </a:xfrm>
          <a:prstGeom prst="rect">
            <a:avLst/>
          </a:prstGeom>
        </p:spPr>
      </p:pic>
      <p:sp>
        <p:nvSpPr>
          <p:cNvPr id="27" name="Rectangle 26">
            <a:extLst>
              <a:ext uri="{FF2B5EF4-FFF2-40B4-BE49-F238E27FC236}">
                <a16:creationId xmlns:a16="http://schemas.microsoft.com/office/drawing/2014/main" id="{85FD8413-571F-456D-BB62-4C204826E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descr="A screenshot of a person&#10;&#10;Description generated with very high confidence">
            <a:extLst>
              <a:ext uri="{FF2B5EF4-FFF2-40B4-BE49-F238E27FC236}">
                <a16:creationId xmlns:a16="http://schemas.microsoft.com/office/drawing/2014/main" id="{C3908BE2-675E-4219-AC88-41AD796B0F66}"/>
              </a:ext>
            </a:extLst>
          </p:cNvPr>
          <p:cNvPicPr>
            <a:picLocks noChangeAspect="1"/>
          </p:cNvPicPr>
          <p:nvPr/>
        </p:nvPicPr>
        <p:blipFill>
          <a:blip r:embed="rId3"/>
          <a:stretch>
            <a:fillRect/>
          </a:stretch>
        </p:blipFill>
        <p:spPr>
          <a:xfrm>
            <a:off x="9464457" y="2975319"/>
            <a:ext cx="1609915" cy="2862072"/>
          </a:xfrm>
          <a:prstGeom prst="rect">
            <a:avLst/>
          </a:prstGeom>
        </p:spPr>
      </p:pic>
      <p:sp>
        <p:nvSpPr>
          <p:cNvPr id="8" name="TextBox 7">
            <a:extLst>
              <a:ext uri="{FF2B5EF4-FFF2-40B4-BE49-F238E27FC236}">
                <a16:creationId xmlns:a16="http://schemas.microsoft.com/office/drawing/2014/main" id="{3D48BF1B-7D32-4E4F-9D0D-2CE2B43C95E9}"/>
              </a:ext>
            </a:extLst>
          </p:cNvPr>
          <p:cNvSpPr txBox="1"/>
          <p:nvPr/>
        </p:nvSpPr>
        <p:spPr>
          <a:xfrm>
            <a:off x="9265363" y="1351238"/>
            <a:ext cx="2148345" cy="646331"/>
          </a:xfrm>
          <a:prstGeom prst="rect">
            <a:avLst/>
          </a:prstGeom>
          <a:noFill/>
        </p:spPr>
        <p:txBody>
          <a:bodyPr wrap="none" rtlCol="0">
            <a:spAutoFit/>
          </a:bodyPr>
          <a:lstStyle/>
          <a:p>
            <a:r>
              <a:rPr lang="en-IN" dirty="0">
                <a:solidFill>
                  <a:schemeClr val="bg1"/>
                </a:solidFill>
              </a:rPr>
              <a:t>Photo of the missing</a:t>
            </a:r>
          </a:p>
          <a:p>
            <a:r>
              <a:rPr lang="en-IN" dirty="0">
                <a:solidFill>
                  <a:schemeClr val="bg1"/>
                </a:solidFill>
              </a:rPr>
              <a:t> person in database</a:t>
            </a:r>
          </a:p>
        </p:txBody>
      </p:sp>
      <p:sp>
        <p:nvSpPr>
          <p:cNvPr id="11" name="TextBox 10">
            <a:extLst>
              <a:ext uri="{FF2B5EF4-FFF2-40B4-BE49-F238E27FC236}">
                <a16:creationId xmlns:a16="http://schemas.microsoft.com/office/drawing/2014/main" id="{F2CDD39F-29FE-438D-9C77-F002987A7633}"/>
              </a:ext>
            </a:extLst>
          </p:cNvPr>
          <p:cNvSpPr txBox="1"/>
          <p:nvPr/>
        </p:nvSpPr>
        <p:spPr>
          <a:xfrm flipH="1">
            <a:off x="6227764" y="4766861"/>
            <a:ext cx="2699512" cy="646331"/>
          </a:xfrm>
          <a:prstGeom prst="rect">
            <a:avLst/>
          </a:prstGeom>
          <a:noFill/>
        </p:spPr>
        <p:txBody>
          <a:bodyPr wrap="square" rtlCol="0">
            <a:spAutoFit/>
          </a:bodyPr>
          <a:lstStyle/>
          <a:p>
            <a:r>
              <a:rPr lang="en-IN" dirty="0">
                <a:solidFill>
                  <a:schemeClr val="bg1"/>
                </a:solidFill>
              </a:rPr>
              <a:t>Missing person found by a CCTV camera</a:t>
            </a:r>
          </a:p>
        </p:txBody>
      </p:sp>
    </p:spTree>
    <p:extLst>
      <p:ext uri="{BB962C8B-B14F-4D97-AF65-F5344CB8AC3E}">
        <p14:creationId xmlns:p14="http://schemas.microsoft.com/office/powerpoint/2010/main" val="192626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7BA6B54-FD0C-4B20-816F-3B6BEEA1D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E90C7AB-40E9-481F-980A-EDD19EFF3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5608255"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FFB32C-206E-46D8-8700-4C34C8A52C21}"/>
              </a:ext>
            </a:extLst>
          </p:cNvPr>
          <p:cNvSpPr>
            <a:spLocks noGrp="1"/>
          </p:cNvSpPr>
          <p:nvPr>
            <p:ph type="title"/>
          </p:nvPr>
        </p:nvSpPr>
        <p:spPr>
          <a:xfrm>
            <a:off x="289248" y="1123837"/>
            <a:ext cx="4998963" cy="1255469"/>
          </a:xfrm>
        </p:spPr>
        <p:txBody>
          <a:bodyPr>
            <a:normAutofit/>
          </a:bodyPr>
          <a:lstStyle/>
          <a:p>
            <a:r>
              <a:rPr lang="en-IN" dirty="0"/>
              <a:t>Execution</a:t>
            </a:r>
          </a:p>
        </p:txBody>
      </p:sp>
      <p:sp>
        <p:nvSpPr>
          <p:cNvPr id="14" name="Content Placeholder 13">
            <a:extLst>
              <a:ext uri="{FF2B5EF4-FFF2-40B4-BE49-F238E27FC236}">
                <a16:creationId xmlns:a16="http://schemas.microsoft.com/office/drawing/2014/main" id="{60D953A7-F307-485E-9B72-1C68CD3BF161}"/>
              </a:ext>
            </a:extLst>
          </p:cNvPr>
          <p:cNvSpPr>
            <a:spLocks noGrp="1"/>
          </p:cNvSpPr>
          <p:nvPr>
            <p:ph idx="1"/>
          </p:nvPr>
        </p:nvSpPr>
        <p:spPr>
          <a:xfrm>
            <a:off x="289249" y="2510395"/>
            <a:ext cx="4998962" cy="3274586"/>
          </a:xfrm>
        </p:spPr>
        <p:txBody>
          <a:bodyPr anchor="t">
            <a:normAutofit/>
          </a:bodyPr>
          <a:lstStyle/>
          <a:p>
            <a:r>
              <a:rPr lang="en-US" dirty="0">
                <a:solidFill>
                  <a:srgbClr val="FFFFFF"/>
                </a:solidFill>
              </a:rPr>
              <a:t>Web Application</a:t>
            </a:r>
          </a:p>
        </p:txBody>
      </p:sp>
      <p:sp>
        <p:nvSpPr>
          <p:cNvPr id="32" name="Rectangle 31">
            <a:extLst>
              <a:ext uri="{FF2B5EF4-FFF2-40B4-BE49-F238E27FC236}">
                <a16:creationId xmlns:a16="http://schemas.microsoft.com/office/drawing/2014/main" id="{23ADD3AA-6CC0-4B1A-B4A3-98AD78A1E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497" y="758952"/>
            <a:ext cx="2842930" cy="3191490"/>
          </a:xfrm>
          <a:prstGeom prst="rect">
            <a:avLst/>
          </a:prstGeom>
          <a:solidFill>
            <a:srgbClr val="FFFFFF"/>
          </a:solidFill>
          <a:ln w="66675" cmpd="sng">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4" descr="A screenshot of a cell phone&#10;&#10;Description generated with very high confidence">
            <a:extLst>
              <a:ext uri="{FF2B5EF4-FFF2-40B4-BE49-F238E27FC236}">
                <a16:creationId xmlns:a16="http://schemas.microsoft.com/office/drawing/2014/main" id="{09F92E18-488D-4890-A6EB-71C546061D90}"/>
              </a:ext>
            </a:extLst>
          </p:cNvPr>
          <p:cNvPicPr>
            <a:picLocks noChangeAspect="1"/>
          </p:cNvPicPr>
          <p:nvPr/>
        </p:nvPicPr>
        <p:blipFill rotWithShape="1">
          <a:blip r:embed="rId2"/>
          <a:srcRect l="10203" r="26361" b="2"/>
          <a:stretch/>
        </p:blipFill>
        <p:spPr>
          <a:xfrm>
            <a:off x="6262503" y="1367622"/>
            <a:ext cx="2568918" cy="1974150"/>
          </a:xfrm>
          <a:prstGeom prst="rect">
            <a:avLst/>
          </a:prstGeom>
        </p:spPr>
      </p:pic>
      <p:sp>
        <p:nvSpPr>
          <p:cNvPr id="34" name="Rectangle 33">
            <a:extLst>
              <a:ext uri="{FF2B5EF4-FFF2-40B4-BE49-F238E27FC236}">
                <a16:creationId xmlns:a16="http://schemas.microsoft.com/office/drawing/2014/main" id="{A73D5959-733D-49EB-9C7B-0B65AD3B9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1252" y="758952"/>
            <a:ext cx="2396659" cy="1830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70FE657-E905-4F80-9A98-9FAC75EAC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2153" y="4090151"/>
            <a:ext cx="2836274" cy="19997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296173E-160F-42EA-B0C9-8E2804C9A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1252" y="2722807"/>
            <a:ext cx="2396659" cy="3367097"/>
          </a:xfrm>
          <a:prstGeom prst="rect">
            <a:avLst/>
          </a:prstGeom>
          <a:solidFill>
            <a:srgbClr val="FFFFFF"/>
          </a:solidFill>
          <a:ln w="66675" cmpd="sng">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generated with high confidence">
            <a:extLst>
              <a:ext uri="{FF2B5EF4-FFF2-40B4-BE49-F238E27FC236}">
                <a16:creationId xmlns:a16="http://schemas.microsoft.com/office/drawing/2014/main" id="{ADCEC20A-71A4-40AD-A5AE-4B0DCD915152}"/>
              </a:ext>
            </a:extLst>
          </p:cNvPr>
          <p:cNvPicPr>
            <a:picLocks noChangeAspect="1"/>
          </p:cNvPicPr>
          <p:nvPr/>
        </p:nvPicPr>
        <p:blipFill rotWithShape="1">
          <a:blip r:embed="rId3"/>
          <a:srcRect l="10581" r="16348"/>
          <a:stretch/>
        </p:blipFill>
        <p:spPr>
          <a:xfrm>
            <a:off x="9228172" y="3222508"/>
            <a:ext cx="2122819" cy="2367693"/>
          </a:xfrm>
          <a:prstGeom prst="rect">
            <a:avLst/>
          </a:prstGeom>
        </p:spPr>
      </p:pic>
      <p:sp>
        <p:nvSpPr>
          <p:cNvPr id="40" name="Rectangle 39">
            <a:extLst>
              <a:ext uri="{FF2B5EF4-FFF2-40B4-BE49-F238E27FC236}">
                <a16:creationId xmlns:a16="http://schemas.microsoft.com/office/drawing/2014/main" id="{85FD8413-571F-456D-BB62-4C204826E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EC728D7-7241-48AE-A112-FDB2831022DD}"/>
              </a:ext>
            </a:extLst>
          </p:cNvPr>
          <p:cNvSpPr txBox="1"/>
          <p:nvPr/>
        </p:nvSpPr>
        <p:spPr>
          <a:xfrm>
            <a:off x="9847506" y="1489738"/>
            <a:ext cx="1503485" cy="369332"/>
          </a:xfrm>
          <a:prstGeom prst="rect">
            <a:avLst/>
          </a:prstGeom>
          <a:noFill/>
        </p:spPr>
        <p:txBody>
          <a:bodyPr wrap="square" rtlCol="0">
            <a:spAutoFit/>
          </a:bodyPr>
          <a:lstStyle/>
          <a:p>
            <a:r>
              <a:rPr lang="en-IN" dirty="0">
                <a:solidFill>
                  <a:schemeClr val="bg1"/>
                </a:solidFill>
              </a:rPr>
              <a:t>FIR Page</a:t>
            </a:r>
          </a:p>
        </p:txBody>
      </p:sp>
      <p:sp>
        <p:nvSpPr>
          <p:cNvPr id="10" name="TextBox 9">
            <a:extLst>
              <a:ext uri="{FF2B5EF4-FFF2-40B4-BE49-F238E27FC236}">
                <a16:creationId xmlns:a16="http://schemas.microsoft.com/office/drawing/2014/main" id="{00662545-5359-4EEB-B316-433442730CDF}"/>
              </a:ext>
            </a:extLst>
          </p:cNvPr>
          <p:cNvSpPr txBox="1"/>
          <p:nvPr/>
        </p:nvSpPr>
        <p:spPr>
          <a:xfrm flipH="1">
            <a:off x="6859757" y="4905361"/>
            <a:ext cx="1765496" cy="369332"/>
          </a:xfrm>
          <a:prstGeom prst="rect">
            <a:avLst/>
          </a:prstGeom>
          <a:noFill/>
        </p:spPr>
        <p:txBody>
          <a:bodyPr wrap="square" rtlCol="0">
            <a:spAutoFit/>
          </a:bodyPr>
          <a:lstStyle/>
          <a:p>
            <a:r>
              <a:rPr lang="en-IN" dirty="0">
                <a:solidFill>
                  <a:schemeClr val="bg1"/>
                </a:solidFill>
              </a:rPr>
              <a:t>Sign Up Page</a:t>
            </a:r>
          </a:p>
        </p:txBody>
      </p:sp>
    </p:spTree>
    <p:extLst>
      <p:ext uri="{BB962C8B-B14F-4D97-AF65-F5344CB8AC3E}">
        <p14:creationId xmlns:p14="http://schemas.microsoft.com/office/powerpoint/2010/main" val="149152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B32C-206E-46D8-8700-4C34C8A52C21}"/>
              </a:ext>
            </a:extLst>
          </p:cNvPr>
          <p:cNvSpPr>
            <a:spLocks noGrp="1"/>
          </p:cNvSpPr>
          <p:nvPr>
            <p:ph type="title"/>
          </p:nvPr>
        </p:nvSpPr>
        <p:spPr>
          <a:xfrm>
            <a:off x="289248" y="1123837"/>
            <a:ext cx="4998963" cy="1255469"/>
          </a:xfrm>
        </p:spPr>
        <p:txBody>
          <a:bodyPr>
            <a:normAutofit/>
          </a:bodyPr>
          <a:lstStyle/>
          <a:p>
            <a:r>
              <a:rPr lang="en-IN" dirty="0"/>
              <a:t>Execution</a:t>
            </a:r>
          </a:p>
        </p:txBody>
      </p:sp>
      <p:sp>
        <p:nvSpPr>
          <p:cNvPr id="14" name="Content Placeholder 13">
            <a:extLst>
              <a:ext uri="{FF2B5EF4-FFF2-40B4-BE49-F238E27FC236}">
                <a16:creationId xmlns:a16="http://schemas.microsoft.com/office/drawing/2014/main" id="{60D953A7-F307-485E-9B72-1C68CD3BF161}"/>
              </a:ext>
            </a:extLst>
          </p:cNvPr>
          <p:cNvSpPr>
            <a:spLocks noGrp="1"/>
          </p:cNvSpPr>
          <p:nvPr>
            <p:ph idx="1"/>
          </p:nvPr>
        </p:nvSpPr>
        <p:spPr>
          <a:xfrm>
            <a:off x="0" y="2459577"/>
            <a:ext cx="4998962" cy="3274586"/>
          </a:xfrm>
        </p:spPr>
        <p:txBody>
          <a:bodyPr anchor="t">
            <a:normAutofit/>
          </a:bodyPr>
          <a:lstStyle/>
          <a:p>
            <a:r>
              <a:rPr lang="en-US" dirty="0">
                <a:solidFill>
                  <a:srgbClr val="FFFFFF"/>
                </a:solidFill>
              </a:rPr>
              <a:t>Crime Intensity Heat Map</a:t>
            </a:r>
          </a:p>
        </p:txBody>
      </p:sp>
      <p:sp>
        <p:nvSpPr>
          <p:cNvPr id="5" name="TextBox 4">
            <a:extLst>
              <a:ext uri="{FF2B5EF4-FFF2-40B4-BE49-F238E27FC236}">
                <a16:creationId xmlns:a16="http://schemas.microsoft.com/office/drawing/2014/main" id="{AEC728D7-7241-48AE-A112-FDB2831022DD}"/>
              </a:ext>
            </a:extLst>
          </p:cNvPr>
          <p:cNvSpPr txBox="1"/>
          <p:nvPr/>
        </p:nvSpPr>
        <p:spPr>
          <a:xfrm>
            <a:off x="9847506" y="1489738"/>
            <a:ext cx="1503485" cy="369332"/>
          </a:xfrm>
          <a:prstGeom prst="rect">
            <a:avLst/>
          </a:prstGeom>
          <a:noFill/>
        </p:spPr>
        <p:txBody>
          <a:bodyPr wrap="square" rtlCol="0">
            <a:spAutoFit/>
          </a:bodyPr>
          <a:lstStyle/>
          <a:p>
            <a:r>
              <a:rPr lang="en-IN" dirty="0">
                <a:solidFill>
                  <a:schemeClr val="bg1"/>
                </a:solidFill>
              </a:rPr>
              <a:t>FIR Page</a:t>
            </a:r>
          </a:p>
        </p:txBody>
      </p:sp>
      <p:sp>
        <p:nvSpPr>
          <p:cNvPr id="10" name="TextBox 9">
            <a:extLst>
              <a:ext uri="{FF2B5EF4-FFF2-40B4-BE49-F238E27FC236}">
                <a16:creationId xmlns:a16="http://schemas.microsoft.com/office/drawing/2014/main" id="{00662545-5359-4EEB-B316-433442730CDF}"/>
              </a:ext>
            </a:extLst>
          </p:cNvPr>
          <p:cNvSpPr txBox="1"/>
          <p:nvPr/>
        </p:nvSpPr>
        <p:spPr>
          <a:xfrm flipH="1">
            <a:off x="6859757" y="4905361"/>
            <a:ext cx="1765496" cy="369332"/>
          </a:xfrm>
          <a:prstGeom prst="rect">
            <a:avLst/>
          </a:prstGeom>
          <a:noFill/>
        </p:spPr>
        <p:txBody>
          <a:bodyPr wrap="square" rtlCol="0">
            <a:spAutoFit/>
          </a:bodyPr>
          <a:lstStyle/>
          <a:p>
            <a:r>
              <a:rPr lang="en-IN" dirty="0">
                <a:solidFill>
                  <a:schemeClr val="bg1"/>
                </a:solidFill>
              </a:rPr>
              <a:t>Sign Up Page</a:t>
            </a:r>
          </a:p>
        </p:txBody>
      </p:sp>
      <p:pic>
        <p:nvPicPr>
          <p:cNvPr id="4" name="Picture 3">
            <a:extLst>
              <a:ext uri="{FF2B5EF4-FFF2-40B4-BE49-F238E27FC236}">
                <a16:creationId xmlns:a16="http://schemas.microsoft.com/office/drawing/2014/main" id="{02149F59-E54F-4485-84EF-70953676D87E}"/>
              </a:ext>
            </a:extLst>
          </p:cNvPr>
          <p:cNvPicPr>
            <a:picLocks noChangeAspect="1"/>
          </p:cNvPicPr>
          <p:nvPr/>
        </p:nvPicPr>
        <p:blipFill>
          <a:blip r:embed="rId2"/>
          <a:stretch>
            <a:fillRect/>
          </a:stretch>
        </p:blipFill>
        <p:spPr>
          <a:xfrm>
            <a:off x="3587261" y="1751571"/>
            <a:ext cx="8146387" cy="3631881"/>
          </a:xfrm>
          <a:prstGeom prst="rect">
            <a:avLst/>
          </a:prstGeom>
        </p:spPr>
      </p:pic>
    </p:spTree>
    <p:extLst>
      <p:ext uri="{BB962C8B-B14F-4D97-AF65-F5344CB8AC3E}">
        <p14:creationId xmlns:p14="http://schemas.microsoft.com/office/powerpoint/2010/main" val="39777750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267</TotalTime>
  <Words>690</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Corbel</vt:lpstr>
      <vt:lpstr>Wingdings 2</vt:lpstr>
      <vt:lpstr>Frame</vt:lpstr>
      <vt:lpstr>I.O.C.R.</vt:lpstr>
      <vt:lpstr>The Problem</vt:lpstr>
      <vt:lpstr>PowerPoint Presentation</vt:lpstr>
      <vt:lpstr>PowerPoint Presentation</vt:lpstr>
      <vt:lpstr>PowerPoint Presentation</vt:lpstr>
      <vt:lpstr>Execution</vt:lpstr>
      <vt:lpstr>Execution</vt:lpstr>
      <vt:lpstr>Execution</vt:lpstr>
      <vt:lpstr>Execution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I.O.C.R</dc:title>
  <dc:creator>Parth Goel</dc:creator>
  <cp:lastModifiedBy>Tushar Sadana</cp:lastModifiedBy>
  <cp:revision>39</cp:revision>
  <dcterms:created xsi:type="dcterms:W3CDTF">2018-10-28T10:25:36Z</dcterms:created>
  <dcterms:modified xsi:type="dcterms:W3CDTF">2018-11-21T10:46:23Z</dcterms:modified>
</cp:coreProperties>
</file>