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sldIdLst>
    <p:sldId id="256" r:id="rId2"/>
    <p:sldId id="257" r:id="rId3"/>
    <p:sldId id="267" r:id="rId4"/>
    <p:sldId id="258" r:id="rId5"/>
    <p:sldId id="259" r:id="rId6"/>
    <p:sldId id="260" r:id="rId7"/>
    <p:sldId id="261" r:id="rId8"/>
    <p:sldId id="262" r:id="rId9"/>
    <p:sldId id="263" r:id="rId10"/>
    <p:sldId id="264" r:id="rId11"/>
    <p:sldId id="270" r:id="rId12"/>
    <p:sldId id="265" r:id="rId13"/>
    <p:sldId id="269"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7A7A5FD-DEDB-4A58-AC79-819D045EC242}" type="datetimeFigureOut">
              <a:rPr lang="en-US" smtClean="0"/>
              <a:pPr/>
              <a:t>10/22/2021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7C19E9C-0B52-4557-B074-B545800A6D3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A7A5FD-DEDB-4A58-AC79-819D045EC242}" type="datetimeFigureOut">
              <a:rPr lang="en-US" smtClean="0"/>
              <a:pPr/>
              <a:t>10/22/2021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C19E9C-0B52-4557-B074-B545800A6D3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A7A5FD-DEDB-4A58-AC79-819D045EC242}" type="datetimeFigureOut">
              <a:rPr lang="en-US" smtClean="0"/>
              <a:pPr/>
              <a:t>10/22/2021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C19E9C-0B52-4557-B074-B545800A6D3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7A7A5FD-DEDB-4A58-AC79-819D045EC242}" type="datetimeFigureOut">
              <a:rPr lang="en-US" smtClean="0"/>
              <a:pPr/>
              <a:t>10/22/2021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C19E9C-0B52-4557-B074-B545800A6D3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7A7A5FD-DEDB-4A58-AC79-819D045EC242}" type="datetimeFigureOut">
              <a:rPr lang="en-US" smtClean="0"/>
              <a:pPr/>
              <a:t>10/22/2021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7C19E9C-0B52-4557-B074-B545800A6D3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A7A5FD-DEDB-4A58-AC79-819D045EC242}" type="datetimeFigureOut">
              <a:rPr lang="en-US" smtClean="0"/>
              <a:pPr/>
              <a:t>10/22/2021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C19E9C-0B52-4557-B074-B545800A6D3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7A7A5FD-DEDB-4A58-AC79-819D045EC242}" type="datetimeFigureOut">
              <a:rPr lang="en-US" smtClean="0"/>
              <a:pPr/>
              <a:t>10/22/2021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E7C19E9C-0B52-4557-B074-B545800A6D3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7A7A5FD-DEDB-4A58-AC79-819D045EC242}" type="datetimeFigureOut">
              <a:rPr lang="en-US" smtClean="0"/>
              <a:pPr/>
              <a:t>10/22/2021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7C19E9C-0B52-4557-B074-B545800A6D3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7A7A5FD-DEDB-4A58-AC79-819D045EC242}" type="datetimeFigureOut">
              <a:rPr lang="en-US" smtClean="0"/>
              <a:pPr/>
              <a:t>10/22/2021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7C19E9C-0B52-4557-B074-B545800A6D3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7A7A5FD-DEDB-4A58-AC79-819D045EC242}" type="datetimeFigureOut">
              <a:rPr lang="en-US" smtClean="0"/>
              <a:pPr/>
              <a:t>10/22/2021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C19E9C-0B52-4557-B074-B545800A6D3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B7A7A5FD-DEDB-4A58-AC79-819D045EC242}" type="datetimeFigureOut">
              <a:rPr lang="en-US" smtClean="0"/>
              <a:pPr/>
              <a:t>10/22/2021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E7C19E9C-0B52-4557-B074-B545800A6D3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7A7A5FD-DEDB-4A58-AC79-819D045EC242}" type="datetimeFigureOut">
              <a:rPr lang="en-US" smtClean="0"/>
              <a:pPr/>
              <a:t>10/22/2021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7C19E9C-0B52-4557-B074-B545800A6D3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3600"/>
            <a:ext cx="7772400" cy="2746375"/>
          </a:xfrm>
        </p:spPr>
        <p:txBody>
          <a:bodyPr>
            <a:normAutofit fontScale="90000"/>
          </a:bodyPr>
          <a:lstStyle/>
          <a:p>
            <a:r>
              <a:rPr sz="7200" u="sng" smtClean="0"/>
              <a:t>Flight</a:t>
            </a:r>
            <a:r>
              <a:rPr lang="en-US" sz="7200" u="sng" dirty="0" smtClean="0"/>
              <a:t> </a:t>
            </a:r>
            <a:r>
              <a:rPr lang="en-US" sz="7200" u="sng" dirty="0" smtClean="0"/>
              <a:t>Price Prediction</a:t>
            </a:r>
            <a:r>
              <a:rPr lang="en-US" sz="7200" b="1" u="sng" dirty="0" smtClean="0"/>
              <a:t> </a:t>
            </a:r>
            <a:r>
              <a:rPr lang="en-US" sz="7200" b="1" u="sng" dirty="0"/>
              <a:t>Project</a:t>
            </a:r>
            <a:r>
              <a:rPr lang="en-US" dirty="0"/>
              <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543800" cy="6303336"/>
          </a:xfrm>
        </p:spPr>
        <p:txBody>
          <a:bodyPr>
            <a:normAutofit lnSpcReduction="10000"/>
          </a:bodyPr>
          <a:lstStyle/>
          <a:p>
            <a:r>
              <a:rPr lang="en-US" dirty="0" smtClean="0"/>
              <a:t>I used a total of 6 models which are ‘Linear Regression’, ‘SVR’, ‘RandomForest Regression’, ‘DecisionTree Regression’, ‘KernelRidge’, ‘KNeighbors Regression.</a:t>
            </a:r>
          </a:p>
          <a:p>
            <a:pPr lvl="0"/>
            <a:r>
              <a:rPr lang="en-US" dirty="0" smtClean="0"/>
              <a:t>‘Random Forest Regression’ gives me the best accuracy score that is 80.28</a:t>
            </a:r>
            <a:r>
              <a:rPr lang="en-US" dirty="0" smtClean="0"/>
              <a:t>%.</a:t>
            </a:r>
          </a:p>
          <a:p>
            <a:pPr lvl="0"/>
            <a:r>
              <a:rPr lang="en-US" dirty="0" smtClean="0"/>
              <a:t>Now I check whether my models are underfitted or overfitted. For that I use cross validation score and taking the k-fold value of 3</a:t>
            </a:r>
            <a:r>
              <a:rPr lang="en-US" dirty="0" smtClean="0"/>
              <a:t>.</a:t>
            </a:r>
          </a:p>
          <a:p>
            <a:pPr lvl="0"/>
            <a:r>
              <a:rPr lang="en-US" dirty="0" smtClean="0"/>
              <a:t>Minimum difference in r2_score and cross validation score is for SVR (26.86). So it is our best model.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7467600" cy="5897563"/>
          </a:xfrm>
        </p:spPr>
        <p:txBody>
          <a:bodyPr/>
          <a:lstStyle/>
          <a:p>
            <a:pPr lvl="0"/>
            <a:r>
              <a:rPr lang="en-US" dirty="0" smtClean="0"/>
              <a:t>After that I have done </a:t>
            </a:r>
            <a:r>
              <a:rPr lang="en-US" dirty="0" err="1" smtClean="0"/>
              <a:t>hyperparameter</a:t>
            </a:r>
            <a:r>
              <a:rPr lang="en-US" dirty="0" smtClean="0"/>
              <a:t> tuning of the model to increase the model accuracy score.</a:t>
            </a:r>
          </a:p>
          <a:p>
            <a:pPr lvl="0"/>
            <a:r>
              <a:rPr lang="en-US" dirty="0" smtClean="0"/>
              <a:t>After doing the </a:t>
            </a:r>
            <a:r>
              <a:rPr lang="en-US" dirty="0" err="1" smtClean="0"/>
              <a:t>hyperparameter</a:t>
            </a:r>
            <a:r>
              <a:rPr lang="en-US" dirty="0" smtClean="0"/>
              <a:t> tuning, our model is 61% accurate.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u="sng" dirty="0" smtClean="0"/>
              <a:t>Conclusion:-</a:t>
            </a:r>
            <a:r>
              <a:rPr lang="en-US" dirty="0" smtClean="0"/>
              <a:t/>
            </a:r>
            <a:br>
              <a:rPr lang="en-US" dirty="0" smtClean="0"/>
            </a:br>
            <a:endParaRPr lang="en-US" dirty="0"/>
          </a:p>
        </p:txBody>
      </p:sp>
      <p:sp>
        <p:nvSpPr>
          <p:cNvPr id="3" name="Content Placeholder 2"/>
          <p:cNvSpPr>
            <a:spLocks noGrp="1"/>
          </p:cNvSpPr>
          <p:nvPr>
            <p:ph idx="1"/>
          </p:nvPr>
        </p:nvSpPr>
        <p:spPr>
          <a:xfrm>
            <a:off x="381000" y="1371600"/>
            <a:ext cx="7315200" cy="5084136"/>
          </a:xfrm>
        </p:spPr>
        <p:txBody>
          <a:bodyPr>
            <a:normAutofit/>
          </a:bodyPr>
          <a:lstStyle/>
          <a:p>
            <a:r>
              <a:rPr lang="en-US" dirty="0" smtClean="0"/>
              <a:t>From the above project I find that the majority of the flights have a ticket price range between 3000 to 12000</a:t>
            </a:r>
            <a:r>
              <a:rPr lang="en-US" dirty="0" smtClean="0"/>
              <a:t>.</a:t>
            </a:r>
          </a:p>
          <a:p>
            <a:r>
              <a:rPr lang="en-US" dirty="0" smtClean="0"/>
              <a:t>Flight ticket price depends on how much prior you are booking the ticket and what is your Departure location</a:t>
            </a:r>
            <a:r>
              <a:rPr lang="en-US" dirty="0" smtClean="0"/>
              <a:t>.</a:t>
            </a:r>
          </a:p>
          <a:p>
            <a:pPr marL="420624" lvl="1" indent="-384048">
              <a:buSzPct val="80000"/>
              <a:buFont typeface="Wingdings 2"/>
              <a:buChar char=""/>
            </a:pPr>
            <a:r>
              <a:rPr lang="en-US" sz="2800" dirty="0" smtClean="0"/>
              <a:t>People are travelling more from flights nowadays, so airlines make the most profit from this by increasing the flight price according to the demand.</a:t>
            </a:r>
            <a:endParaRPr lang="en-US" sz="1800"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a:bodyPr>
          <a:lstStyle/>
          <a:p>
            <a:pPr marL="420624" lvl="1" indent="-384048">
              <a:buSzPct val="80000"/>
              <a:buFont typeface="Wingdings 2"/>
              <a:buChar char=""/>
            </a:pPr>
            <a:r>
              <a:rPr lang="en-US" sz="2800" dirty="0" smtClean="0"/>
              <a:t>I made a machine learning model to check what will be the flight price by taking different parameters of the car. My model is 61% accurate.</a:t>
            </a:r>
            <a:endParaRPr lang="en-US" sz="1800" dirty="0" smtClean="0"/>
          </a:p>
          <a:p>
            <a:pPr marL="420624" lvl="1" indent="-384048">
              <a:buSzPct val="80000"/>
              <a:buFont typeface="Wingdings 2"/>
              <a:buChar char=""/>
            </a:pPr>
            <a:r>
              <a:rPr lang="en-US" sz="2800" dirty="0" smtClean="0"/>
              <a:t>I have learned that through visualization we can understand the core of the data. Visualization is very important for a data science project as it will give us information about the dataset.</a:t>
            </a:r>
            <a:endParaRPr lang="en-US" sz="1800" dirty="0" smtClean="0"/>
          </a:p>
          <a:p>
            <a:pPr marL="420624" lvl="1" indent="-384048">
              <a:buSzPct val="80000"/>
              <a:buFont typeface="Wingdings 2"/>
              <a:buChar char=""/>
            </a:pPr>
            <a:r>
              <a:rPr lang="en-US" sz="2800" dirty="0" smtClean="0"/>
              <a:t>I have used 6 algorithms. What I have learned that it might be possible some algorithms can be used for a specific problem. So we have to check what is the problem through which we can choose our algorithm.</a:t>
            </a:r>
            <a:endParaRPr lang="en-US" sz="1800" dirty="0" smtClean="0"/>
          </a:p>
          <a:p>
            <a:endParaRPr lang="en-US" sz="16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a:r>
              <a:rPr lang="en-US" u="sng" dirty="0" smtClean="0"/>
              <a:t>Hardware and Software Requirements and Tools Used:-</a:t>
            </a:r>
            <a:r>
              <a:rPr lang="en-US" dirty="0" smtClean="0"/>
              <a:t/>
            </a:r>
            <a:br>
              <a:rPr lang="en-US" dirty="0" smtClean="0"/>
            </a:br>
            <a:endParaRPr lang="en-US" dirty="0"/>
          </a:p>
        </p:txBody>
      </p:sp>
      <p:sp>
        <p:nvSpPr>
          <p:cNvPr id="2" name="Content Placeholder 1"/>
          <p:cNvSpPr>
            <a:spLocks noGrp="1"/>
          </p:cNvSpPr>
          <p:nvPr>
            <p:ph idx="1"/>
          </p:nvPr>
        </p:nvSpPr>
        <p:spPr/>
        <p:txBody>
          <a:bodyPr>
            <a:normAutofit fontScale="70000" lnSpcReduction="20000"/>
          </a:bodyPr>
          <a:lstStyle/>
          <a:p>
            <a:pPr lvl="0"/>
            <a:r>
              <a:rPr lang="en-US" dirty="0" smtClean="0"/>
              <a:t>I used anaconda </a:t>
            </a:r>
            <a:r>
              <a:rPr lang="en-US" dirty="0" smtClean="0"/>
              <a:t>jupyter  </a:t>
            </a:r>
            <a:r>
              <a:rPr lang="en-US" dirty="0" smtClean="0"/>
              <a:t>notebook to do research on this project.</a:t>
            </a:r>
          </a:p>
          <a:p>
            <a:pPr lvl="0"/>
            <a:r>
              <a:rPr lang="en-US" dirty="0" smtClean="0"/>
              <a:t>I use python to do my coding for the dataset.</a:t>
            </a:r>
          </a:p>
          <a:p>
            <a:pPr lvl="0"/>
            <a:r>
              <a:rPr lang="en-US" dirty="0" smtClean="0"/>
              <a:t>I use different kind of libraries present in the jupyter notebook like pandas, numpy,  sklearn,  seaborn,  matplotlib,  joblib, etc.</a:t>
            </a:r>
          </a:p>
          <a:p>
            <a:pPr lvl="0"/>
            <a:r>
              <a:rPr lang="en-US" dirty="0" smtClean="0"/>
              <a:t>I have used dell inspiron 1440 which has 3GB Ram and windows 7.</a:t>
            </a:r>
          </a:p>
          <a:p>
            <a:pPr lvl="0"/>
            <a:r>
              <a:rPr lang="en-US" dirty="0" smtClean="0"/>
              <a:t> I use pandas to import that data make it in a </a:t>
            </a:r>
            <a:r>
              <a:rPr lang="en-US" dirty="0" smtClean="0"/>
              <a:t>data frame.</a:t>
            </a:r>
            <a:endParaRPr lang="en-US" dirty="0" smtClean="0"/>
          </a:p>
          <a:p>
            <a:pPr lvl="0"/>
            <a:r>
              <a:rPr lang="en-US" dirty="0" smtClean="0"/>
              <a:t>Sklearn is used to import all the model and methods that are used for pre-processing and model building of the dataset.</a:t>
            </a:r>
          </a:p>
          <a:p>
            <a:pPr lvl="0"/>
            <a:r>
              <a:rPr lang="en-US" dirty="0" smtClean="0"/>
              <a:t>Matplotlib and Seaborn are used to plot various graphs and figures to visualize the data.</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
            </a:r>
            <a:br>
              <a:rPr lang="en-US" dirty="0" smtClean="0"/>
            </a:br>
            <a:r>
              <a:rPr lang="en-US" u="sng" dirty="0" smtClean="0"/>
              <a:t>Introduction:-</a:t>
            </a:r>
            <a:endParaRPr lang="en-US" dirty="0"/>
          </a:p>
        </p:txBody>
      </p:sp>
      <p:sp>
        <p:nvSpPr>
          <p:cNvPr id="3" name="Content Placeholder 2"/>
          <p:cNvSpPr>
            <a:spLocks noGrp="1"/>
          </p:cNvSpPr>
          <p:nvPr>
            <p:ph idx="1"/>
          </p:nvPr>
        </p:nvSpPr>
        <p:spPr/>
        <p:txBody>
          <a:bodyPr>
            <a:normAutofit fontScale="62500" lnSpcReduction="20000"/>
          </a:bodyPr>
          <a:lstStyle/>
          <a:p>
            <a:r>
              <a:rPr lang="en-US" sz="4200" dirty="0" smtClean="0"/>
              <a:t>Anyone who has booked a flight ticket knows how unexpectedly the prices vary. The cheapest available ticket on a given flight gets more and less expensive over time. This usually happens as an attempt to maximize revenue based on -</a:t>
            </a:r>
          </a:p>
          <a:p>
            <a:pPr lvl="1"/>
            <a:r>
              <a:rPr lang="en-US" sz="4200" dirty="0" smtClean="0"/>
              <a:t>Time of purchase patterns (making sure last-minute purchases are expensive)</a:t>
            </a:r>
          </a:p>
          <a:p>
            <a:pPr lvl="1"/>
            <a:r>
              <a:rPr lang="en-US" sz="4200" dirty="0" smtClean="0"/>
              <a:t>Keeping the flight as full as they want it (raising prices on a flight which is filling up in order to reduce sales and hold back inventory for those expensive last-minute expensive purchases)</a:t>
            </a:r>
          </a:p>
          <a:p>
            <a:r>
              <a:rPr lang="en-US" sz="4200" dirty="0" smtClean="0"/>
              <a:t>So, we have to work on a project where you collect data of flight fares with other features and work to make a model to predict fares of flights.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idx="1"/>
          </p:nvPr>
        </p:nvSpPr>
        <p:spPr>
          <a:xfrm>
            <a:off x="457200" y="304800"/>
            <a:ext cx="8229600" cy="5702300"/>
          </a:xfrm>
        </p:spPr>
        <p:txBody>
          <a:bodyPr>
            <a:normAutofit fontScale="85000" lnSpcReduction="20000"/>
          </a:bodyPr>
          <a:lstStyle/>
          <a:p>
            <a:r>
              <a:rPr lang="en-US" dirty="0" smtClean="0"/>
              <a:t>We have to scrape at least 1500 rows of data. I am scrapping the data from 'Yatra.com'. We can scrape more data as well, it’s up to individual, more the data better the model. The number of columns for data doesn’t have limit, it’s up to you and your creativity. Generally, these columns are airline name, date of journey, source, destination, route, departure time, arrival time, duration, total stops and the target variable price. We can make changes to it, we can add or we can remove some columns, it completely depends on the website from which we are fetching </a:t>
            </a:r>
            <a:r>
              <a:rPr lang="en-US" dirty="0" smtClean="0"/>
              <a:t>the data.</a:t>
            </a:r>
            <a:endParaRPr lang="en-US" dirty="0" smtClean="0"/>
          </a:p>
          <a:p>
            <a:r>
              <a:rPr lang="en-US" dirty="0" smtClean="0"/>
              <a:t>After collecting the data, you need to build a machine learning model. Before model building do all data pre-processing steps. Try different models with different hyper parameters and select the best model.</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600" u="sng" dirty="0" smtClean="0"/>
              <a:t>Data Visualization :-</a:t>
            </a:r>
            <a:r>
              <a:rPr lang="en-US" sz="2000" dirty="0" smtClean="0"/>
              <a:t/>
            </a:r>
            <a:br>
              <a:rPr lang="en-US" sz="2000" dirty="0" smtClean="0"/>
            </a:br>
            <a:endParaRPr lang="en-US" sz="2000" dirty="0" smtClean="0">
              <a:solidFill>
                <a:schemeClr val="tx1"/>
              </a:solidFill>
              <a:latin typeface="+mn-lt"/>
              <a:ea typeface="+mn-ea"/>
              <a:cs typeface="+mn-cs"/>
            </a:endParaRPr>
          </a:p>
        </p:txBody>
      </p:sp>
      <p:sp>
        <p:nvSpPr>
          <p:cNvPr id="3" name="Content Placeholder 2"/>
          <p:cNvSpPr>
            <a:spLocks noGrp="1"/>
          </p:cNvSpPr>
          <p:nvPr>
            <p:ph idx="1"/>
          </p:nvPr>
        </p:nvSpPr>
        <p:spPr/>
        <p:txBody>
          <a:bodyPr>
            <a:normAutofit fontScale="92500" lnSpcReduction="10000"/>
          </a:bodyPr>
          <a:lstStyle/>
          <a:p>
            <a:pPr lvl="0"/>
            <a:r>
              <a:rPr lang="en-US" dirty="0" smtClean="0"/>
              <a:t>There are 1678 rows and 9 columns in the dataset and it doesn’t have any null values.</a:t>
            </a:r>
          </a:p>
          <a:p>
            <a:pPr lvl="0"/>
            <a:r>
              <a:rPr lang="en-US" dirty="0" smtClean="0"/>
              <a:t>I also observe that the </a:t>
            </a:r>
            <a:r>
              <a:rPr lang="en-US" dirty="0" smtClean="0"/>
              <a:t>data types </a:t>
            </a:r>
            <a:r>
              <a:rPr lang="en-US" dirty="0" smtClean="0"/>
              <a:t>of columns in the dataset are of ‘object</a:t>
            </a:r>
            <a:r>
              <a:rPr lang="en-US" dirty="0" smtClean="0"/>
              <a:t>’ only.</a:t>
            </a:r>
          </a:p>
          <a:p>
            <a:pPr lvl="0"/>
            <a:r>
              <a:rPr lang="en-US" dirty="0" smtClean="0"/>
              <a:t>There </a:t>
            </a:r>
            <a:r>
              <a:rPr lang="en-US" dirty="0" smtClean="0"/>
              <a:t>are no null values in the dataset. </a:t>
            </a:r>
          </a:p>
          <a:p>
            <a:pPr lvl="0"/>
            <a:r>
              <a:rPr lang="en-US" dirty="0" smtClean="0"/>
              <a:t>We can observe that majority of the airlines in the dataset are Vistara and Indigo</a:t>
            </a:r>
            <a:r>
              <a:rPr lang="en-US" dirty="0" smtClean="0"/>
              <a:t>.</a:t>
            </a:r>
          </a:p>
          <a:p>
            <a:pPr lvl="0"/>
            <a:r>
              <a:rPr lang="en-US" dirty="0" smtClean="0"/>
              <a:t>We can observe that majority of the flights in the dataset are departed from 'Delhi' or 'Bangalore’.</a:t>
            </a:r>
            <a:endParaRPr lang="en-US" dirty="0" smtClean="0"/>
          </a:p>
          <a:p>
            <a:pPr lvl="0"/>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7391400" cy="5998536"/>
          </a:xfrm>
        </p:spPr>
        <p:txBody>
          <a:bodyPr>
            <a:normAutofit fontScale="92500" lnSpcReduction="10000"/>
          </a:bodyPr>
          <a:lstStyle/>
          <a:p>
            <a:pPr lvl="0"/>
            <a:r>
              <a:rPr lang="en-US" dirty="0" smtClean="0"/>
              <a:t>We </a:t>
            </a:r>
            <a:r>
              <a:rPr lang="en-US" dirty="0" smtClean="0"/>
              <a:t>can observe that 'Kolkata' and 'New Delhi' is the most arrived city in the dataset.</a:t>
            </a:r>
            <a:endParaRPr lang="en-US" dirty="0" smtClean="0"/>
          </a:p>
          <a:p>
            <a:pPr lvl="0"/>
            <a:r>
              <a:rPr lang="en-US" dirty="0" smtClean="0"/>
              <a:t>We can observe that in all the cities except 'Srinagar', majority of the flights are having 1 stop but majority of the   flights from 'Srinagar' are non-stop</a:t>
            </a:r>
            <a:r>
              <a:rPr lang="en-US" dirty="0" smtClean="0"/>
              <a:t>.</a:t>
            </a:r>
          </a:p>
          <a:p>
            <a:pPr lvl="0"/>
            <a:r>
              <a:rPr lang="en-US" dirty="0" smtClean="0"/>
              <a:t>We can observe that maximum number of flight have 1 stop in their route</a:t>
            </a:r>
            <a:r>
              <a:rPr lang="en-US" dirty="0" smtClean="0"/>
              <a:t>.</a:t>
            </a:r>
          </a:p>
          <a:p>
            <a:pPr lvl="0"/>
            <a:r>
              <a:rPr lang="en-US" dirty="0" smtClean="0"/>
              <a:t>We can observe that from 'Bangalore', 'Delhi' and ‘Hyderabad’ vistara and indigo have most number of flights. From 'Mumbai', Air India and vistara and indigo have most number of flights.</a:t>
            </a:r>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543800" cy="6303336"/>
          </a:xfrm>
        </p:spPr>
        <p:txBody>
          <a:bodyPr>
            <a:normAutofit/>
          </a:bodyPr>
          <a:lstStyle/>
          <a:p>
            <a:r>
              <a:rPr lang="en-US" dirty="0" smtClean="0"/>
              <a:t>We can observe that 'Air India' has the highest price of ticket and 'Air Asia' has the lowest price of ticket</a:t>
            </a:r>
            <a:r>
              <a:rPr lang="en-US" dirty="0" smtClean="0"/>
              <a:t>.</a:t>
            </a:r>
          </a:p>
          <a:p>
            <a:r>
              <a:rPr lang="en-US" dirty="0" smtClean="0"/>
              <a:t>We can observe that from 'New Delhi', the ticket price is the highest and from 'Bangalore' the ticket price is the lowest</a:t>
            </a:r>
            <a:r>
              <a:rPr lang="en-US" dirty="0" smtClean="0"/>
              <a:t>.</a:t>
            </a:r>
          </a:p>
          <a:p>
            <a:r>
              <a:rPr lang="en-US" dirty="0" smtClean="0"/>
              <a:t>We can observe that the flights which have 1 stop have higher price than any other</a:t>
            </a:r>
            <a:r>
              <a:rPr lang="en-US" dirty="0" smtClean="0"/>
              <a:t>.</a:t>
            </a:r>
          </a:p>
          <a:p>
            <a:r>
              <a:rPr lang="en-US" dirty="0" smtClean="0"/>
              <a:t>We can observe that the prices of the flights are higher around date 29 Oct 2021.</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7239000" cy="6705600"/>
          </a:xfrm>
        </p:spPr>
        <p:txBody>
          <a:bodyPr>
            <a:normAutofit/>
          </a:bodyPr>
          <a:lstStyle/>
          <a:p>
            <a:pPr lvl="0"/>
            <a:r>
              <a:rPr lang="en-US" dirty="0" smtClean="0"/>
              <a:t>We can observe that the majority of the flights have price range from 3000 to 12000</a:t>
            </a:r>
            <a:r>
              <a:rPr lang="en-US" dirty="0" smtClean="0"/>
              <a:t>.</a:t>
            </a:r>
          </a:p>
          <a:p>
            <a:pPr lvl="0"/>
            <a:r>
              <a:rPr lang="en-US" dirty="0" smtClean="0"/>
              <a:t>We can observe that 'Airline' and 'Departure' is the most positively correlated column with the 'Price' and 'journey_month' and 'journey_day' is the most negatively correlated column with the </a:t>
            </a:r>
            <a:r>
              <a:rPr lang="en-US" dirty="0" smtClean="0"/>
              <a:t>'Price‘.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944562"/>
          </a:xfrm>
        </p:spPr>
        <p:txBody>
          <a:bodyPr>
            <a:normAutofit fontScale="90000"/>
          </a:bodyPr>
          <a:lstStyle/>
          <a:p>
            <a:pPr lvl="0"/>
            <a:r>
              <a:rPr lang="en-US" dirty="0" smtClean="0"/>
              <a:t/>
            </a:r>
            <a:br>
              <a:rPr lang="en-US" dirty="0" smtClean="0"/>
            </a:br>
            <a:r>
              <a:rPr lang="en-US" u="sng" dirty="0" smtClean="0"/>
              <a:t>Model/s Development and Evaluation:- </a:t>
            </a:r>
            <a:endParaRPr lang="en-US" dirty="0"/>
          </a:p>
        </p:txBody>
      </p:sp>
      <p:sp>
        <p:nvSpPr>
          <p:cNvPr id="3" name="Content Placeholder 2"/>
          <p:cNvSpPr>
            <a:spLocks noGrp="1"/>
          </p:cNvSpPr>
          <p:nvPr>
            <p:ph idx="1"/>
          </p:nvPr>
        </p:nvSpPr>
        <p:spPr/>
        <p:txBody>
          <a:bodyPr>
            <a:normAutofit/>
          </a:bodyPr>
          <a:lstStyle/>
          <a:p>
            <a:r>
              <a:rPr lang="en-US" dirty="0" smtClean="0"/>
              <a:t>For building a machine learning model first I split the dataset into independent and target variable.</a:t>
            </a:r>
          </a:p>
          <a:p>
            <a:pPr lvl="0"/>
            <a:r>
              <a:rPr lang="en-US" dirty="0" smtClean="0"/>
              <a:t>Independent variable that is ‘x’ contains all the other columns except ‘Price’ because ‘Price’ is our target value which we have to predict</a:t>
            </a:r>
            <a:r>
              <a:rPr lang="en-US" dirty="0" smtClean="0"/>
              <a:t>.</a:t>
            </a:r>
          </a:p>
          <a:p>
            <a:pPr lvl="0"/>
            <a:r>
              <a:rPr lang="en-US" dirty="0" smtClean="0"/>
              <a:t>Target variable which is ‘y’ contains the ‘Price’ column</a:t>
            </a:r>
            <a:r>
              <a:rPr lang="en-US" dirty="0" smtClean="0"/>
              <a:t>.</a:t>
            </a:r>
          </a:p>
          <a:p>
            <a:pPr lvl="0"/>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7543800" cy="6303336"/>
          </a:xfrm>
        </p:spPr>
        <p:txBody>
          <a:bodyPr>
            <a:normAutofit/>
          </a:bodyPr>
          <a:lstStyle/>
          <a:p>
            <a:pPr lvl="0"/>
            <a:r>
              <a:rPr lang="en-US" dirty="0" smtClean="0"/>
              <a:t>Now I find the best random state for one model and I use that random state for other models also. </a:t>
            </a:r>
          </a:p>
          <a:p>
            <a:r>
              <a:rPr lang="en-US" dirty="0" smtClean="0"/>
              <a:t>First I use ‘Linear Regression’ as it is a Regression problem. I make a loop and take 0-200 random state. That loop will give me the accuracy score for every random state from 0-200</a:t>
            </a:r>
            <a:r>
              <a:rPr lang="en-US" dirty="0" smtClean="0"/>
              <a:t>.</a:t>
            </a:r>
          </a:p>
          <a:p>
            <a:pPr lvl="0"/>
            <a:r>
              <a:rPr lang="en-US" dirty="0" smtClean="0"/>
              <a:t>At random state 59 the testing accuracy and training accuracy is highest.</a:t>
            </a:r>
          </a:p>
          <a:p>
            <a:r>
              <a:rPr lang="en-US" dirty="0" smtClean="0"/>
              <a:t>Now I test this random state with other models also.</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97</TotalTime>
  <Words>1169</Words>
  <Application>Microsoft Office PowerPoint</Application>
  <PresentationFormat>On-screen Show (4:3)</PresentationFormat>
  <Paragraphs>53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Flight Price Prediction Project </vt:lpstr>
      <vt:lpstr> Introduction:-</vt:lpstr>
      <vt:lpstr>Slide 3</vt:lpstr>
      <vt:lpstr>Data Visualization :- </vt:lpstr>
      <vt:lpstr>Slide 5</vt:lpstr>
      <vt:lpstr>Slide 6</vt:lpstr>
      <vt:lpstr>Slide 7</vt:lpstr>
      <vt:lpstr> Model/s Development and Evaluation:- </vt:lpstr>
      <vt:lpstr>Slide 9</vt:lpstr>
      <vt:lpstr>Slide 10</vt:lpstr>
      <vt:lpstr>Slide 11</vt:lpstr>
      <vt:lpstr>Conclusion:- </vt:lpstr>
      <vt:lpstr>Slide 13</vt:lpstr>
      <vt:lpstr>Hardware and Software Requirements and Tools Used:-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Defaulter Project</dc:title>
  <dc:creator>Tushar</dc:creator>
  <cp:lastModifiedBy>Tushar</cp:lastModifiedBy>
  <cp:revision>13</cp:revision>
  <dcterms:created xsi:type="dcterms:W3CDTF">2021-05-23T10:52:30Z</dcterms:created>
  <dcterms:modified xsi:type="dcterms:W3CDTF">2021-10-22T15:47:46Z</dcterms:modified>
</cp:coreProperties>
</file>