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67" r:id="rId4"/>
    <p:sldId id="258" r:id="rId5"/>
    <p:sldId id="259" r:id="rId6"/>
    <p:sldId id="260" r:id="rId7"/>
    <p:sldId id="261" r:id="rId8"/>
    <p:sldId id="268" r:id="rId9"/>
    <p:sldId id="262" r:id="rId10"/>
    <p:sldId id="263" r:id="rId11"/>
    <p:sldId id="264" r:id="rId12"/>
    <p:sldId id="265" r:id="rId13"/>
    <p:sldId id="269"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7A7A5FD-DEDB-4A58-AC79-819D045EC242}" type="datetimeFigureOut">
              <a:rPr lang="en-US" smtClean="0"/>
              <a:pPr/>
              <a:t>10/4/2021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7C19E9C-0B52-4557-B074-B545800A6D3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A7A5FD-DEDB-4A58-AC79-819D045EC242}" type="datetimeFigureOut">
              <a:rPr lang="en-US" smtClean="0"/>
              <a:pPr/>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19E9C-0B52-4557-B074-B545800A6D3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A7A5FD-DEDB-4A58-AC79-819D045EC242}" type="datetimeFigureOut">
              <a:rPr lang="en-US" smtClean="0"/>
              <a:pPr/>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19E9C-0B52-4557-B074-B545800A6D3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A7A5FD-DEDB-4A58-AC79-819D045EC242}" type="datetimeFigureOut">
              <a:rPr lang="en-US" smtClean="0"/>
              <a:pPr/>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19E9C-0B52-4557-B074-B545800A6D3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7A7A5FD-DEDB-4A58-AC79-819D045EC242}" type="datetimeFigureOut">
              <a:rPr lang="en-US" smtClean="0"/>
              <a:pPr/>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19E9C-0B52-4557-B074-B545800A6D3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7A7A5FD-DEDB-4A58-AC79-819D045EC242}" type="datetimeFigureOut">
              <a:rPr lang="en-US" smtClean="0"/>
              <a:pPr/>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C19E9C-0B52-4557-B074-B545800A6D3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7A7A5FD-DEDB-4A58-AC79-819D045EC242}" type="datetimeFigureOut">
              <a:rPr lang="en-US" smtClean="0"/>
              <a:pPr/>
              <a:t>10/4/2021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C19E9C-0B52-4557-B074-B545800A6D3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7A7A5FD-DEDB-4A58-AC79-819D045EC242}" type="datetimeFigureOut">
              <a:rPr lang="en-US" smtClean="0"/>
              <a:pPr/>
              <a:t>10/4/2021</a:t>
            </a:fld>
            <a:endParaRPr lang="en-US"/>
          </a:p>
        </p:txBody>
      </p:sp>
      <p:sp>
        <p:nvSpPr>
          <p:cNvPr id="8" name="Slide Number Placeholder 7"/>
          <p:cNvSpPr>
            <a:spLocks noGrp="1"/>
          </p:cNvSpPr>
          <p:nvPr>
            <p:ph type="sldNum" sz="quarter" idx="11"/>
          </p:nvPr>
        </p:nvSpPr>
        <p:spPr/>
        <p:txBody>
          <a:bodyPr/>
          <a:lstStyle/>
          <a:p>
            <a:fld id="{E7C19E9C-0B52-4557-B074-B545800A6D3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A7A5FD-DEDB-4A58-AC79-819D045EC242}" type="datetimeFigureOut">
              <a:rPr lang="en-US" smtClean="0"/>
              <a:pPr/>
              <a:t>10/4/2021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C19E9C-0B52-4557-B074-B545800A6D3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7A7A5FD-DEDB-4A58-AC79-819D045EC242}" type="datetimeFigureOut">
              <a:rPr lang="en-US" smtClean="0"/>
              <a:pPr/>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E7C19E9C-0B52-4557-B074-B545800A6D3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B7A7A5FD-DEDB-4A58-AC79-819D045EC242}" type="datetimeFigureOut">
              <a:rPr lang="en-US" smtClean="0"/>
              <a:pPr/>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C19E9C-0B52-4557-B074-B545800A6D3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B7A7A5FD-DEDB-4A58-AC79-819D045EC242}" type="datetimeFigureOut">
              <a:rPr lang="en-US" smtClean="0"/>
              <a:pPr/>
              <a:t>10/4/2021</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E7C19E9C-0B52-4557-B074-B545800A6D3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3600"/>
            <a:ext cx="7772400" cy="2746375"/>
          </a:xfrm>
        </p:spPr>
        <p:txBody>
          <a:bodyPr>
            <a:normAutofit fontScale="90000"/>
          </a:bodyPr>
          <a:lstStyle/>
          <a:p>
            <a:r>
              <a:rPr lang="en-US" sz="7200" u="sng" dirty="0" smtClean="0"/>
              <a:t>Car Price Prediction</a:t>
            </a:r>
            <a:r>
              <a:rPr lang="en-US" sz="7200" b="1" u="sng" dirty="0" smtClean="0"/>
              <a:t> </a:t>
            </a:r>
            <a:r>
              <a:rPr lang="en-US" sz="7200" b="1" u="sng" dirty="0"/>
              <a:t>Project</a:t>
            </a:r>
            <a:r>
              <a:rPr lang="en-US" dirty="0"/>
              <a:t/>
            </a:r>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7543800" cy="6303336"/>
          </a:xfrm>
        </p:spPr>
        <p:txBody>
          <a:bodyPr>
            <a:normAutofit lnSpcReduction="10000"/>
          </a:bodyPr>
          <a:lstStyle/>
          <a:p>
            <a:pPr lvl="0"/>
            <a:r>
              <a:rPr lang="en-US" dirty="0" smtClean="0"/>
              <a:t>Now I test this random state with other models also</a:t>
            </a:r>
            <a:r>
              <a:rPr lang="en-US" dirty="0" smtClean="0"/>
              <a:t>.</a:t>
            </a:r>
          </a:p>
          <a:p>
            <a:pPr lvl="0"/>
            <a:r>
              <a:rPr lang="en-US" dirty="0" smtClean="0"/>
              <a:t>I </a:t>
            </a:r>
            <a:r>
              <a:rPr lang="en-US" dirty="0" smtClean="0"/>
              <a:t>used a total of 5 models which are ‘Linear Regression’, ‘SVR’, ‘</a:t>
            </a:r>
            <a:r>
              <a:rPr lang="en-US" dirty="0" err="1" smtClean="0"/>
              <a:t>RandomForest</a:t>
            </a:r>
            <a:r>
              <a:rPr lang="en-US" dirty="0" smtClean="0"/>
              <a:t> Regression’, ‘</a:t>
            </a:r>
            <a:r>
              <a:rPr lang="en-US" dirty="0" err="1" smtClean="0"/>
              <a:t>DecisionTree</a:t>
            </a:r>
            <a:r>
              <a:rPr lang="en-US" dirty="0" smtClean="0"/>
              <a:t> Regression’, ‘</a:t>
            </a:r>
            <a:r>
              <a:rPr lang="en-US" dirty="0" err="1" smtClean="0"/>
              <a:t>KernelRidge</a:t>
            </a:r>
            <a:r>
              <a:rPr lang="en-US" dirty="0" smtClean="0"/>
              <a:t>’.</a:t>
            </a:r>
          </a:p>
          <a:p>
            <a:r>
              <a:rPr lang="en-US" dirty="0" smtClean="0"/>
              <a:t>‘Random Forest Regression’ gives me the best accuracy score that is 92.07</a:t>
            </a:r>
            <a:r>
              <a:rPr lang="en-US" dirty="0" smtClean="0"/>
              <a:t>%.</a:t>
            </a:r>
          </a:p>
          <a:p>
            <a:pPr lvl="0"/>
            <a:r>
              <a:rPr lang="en-US" dirty="0" smtClean="0"/>
              <a:t>Now I check whether my models are </a:t>
            </a:r>
            <a:r>
              <a:rPr lang="en-US" dirty="0" err="1" smtClean="0"/>
              <a:t>underfitted</a:t>
            </a:r>
            <a:r>
              <a:rPr lang="en-US" dirty="0" smtClean="0"/>
              <a:t> or </a:t>
            </a:r>
            <a:r>
              <a:rPr lang="en-US" dirty="0" err="1" smtClean="0"/>
              <a:t>overfitted</a:t>
            </a:r>
            <a:r>
              <a:rPr lang="en-US" dirty="0" smtClean="0"/>
              <a:t>. For that I use cross validation score and taking the k-fold value of 3.</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7543800" cy="6303336"/>
          </a:xfrm>
        </p:spPr>
        <p:txBody>
          <a:bodyPr/>
          <a:lstStyle/>
          <a:p>
            <a:pPr lvl="0"/>
            <a:r>
              <a:rPr lang="en-US" dirty="0" smtClean="0"/>
              <a:t>The Minimum difference in accuracy score and cross validation score is for </a:t>
            </a:r>
            <a:r>
              <a:rPr lang="en-US" dirty="0" err="1" smtClean="0"/>
              <a:t>RandomForest</a:t>
            </a:r>
            <a:r>
              <a:rPr lang="en-US" dirty="0" smtClean="0"/>
              <a:t> Regression (3.89) so it is our best model</a:t>
            </a:r>
            <a:r>
              <a:rPr lang="en-US" dirty="0" smtClean="0"/>
              <a:t>.</a:t>
            </a:r>
          </a:p>
          <a:p>
            <a:pPr lvl="0"/>
            <a:r>
              <a:rPr lang="en-US" dirty="0" smtClean="0"/>
              <a:t>After that I have done </a:t>
            </a:r>
            <a:r>
              <a:rPr lang="en-US" dirty="0" err="1" smtClean="0"/>
              <a:t>hyperparameter</a:t>
            </a:r>
            <a:r>
              <a:rPr lang="en-US" dirty="0" smtClean="0"/>
              <a:t> tuning of the model to increase the model accuracy score</a:t>
            </a:r>
            <a:r>
              <a:rPr lang="en-US" dirty="0" smtClean="0"/>
              <a:t>.</a:t>
            </a:r>
          </a:p>
          <a:p>
            <a:pPr lvl="0"/>
            <a:r>
              <a:rPr lang="en-US" dirty="0" smtClean="0"/>
              <a:t>After doing the </a:t>
            </a:r>
            <a:r>
              <a:rPr lang="en-US" dirty="0" err="1" smtClean="0"/>
              <a:t>hyperparameter</a:t>
            </a:r>
            <a:r>
              <a:rPr lang="en-US" dirty="0" smtClean="0"/>
              <a:t> tuning our model score has increased from 88.11% to 92.31%.</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u="sng" dirty="0" smtClean="0"/>
              <a:t>Conclusion</a:t>
            </a:r>
            <a:r>
              <a:rPr lang="en-US" u="sng" dirty="0" smtClean="0"/>
              <a:t>:-</a:t>
            </a:r>
            <a:r>
              <a:rPr lang="en-US" dirty="0" smtClean="0"/>
              <a:t/>
            </a:r>
            <a:br>
              <a:rPr lang="en-US" dirty="0" smtClean="0"/>
            </a:br>
            <a:endParaRPr lang="en-US" dirty="0"/>
          </a:p>
        </p:txBody>
      </p:sp>
      <p:sp>
        <p:nvSpPr>
          <p:cNvPr id="3" name="Content Placeholder 2"/>
          <p:cNvSpPr>
            <a:spLocks noGrp="1"/>
          </p:cNvSpPr>
          <p:nvPr>
            <p:ph idx="1"/>
          </p:nvPr>
        </p:nvSpPr>
        <p:spPr>
          <a:xfrm>
            <a:off x="381000" y="1371600"/>
            <a:ext cx="7315200" cy="5084136"/>
          </a:xfrm>
        </p:spPr>
        <p:txBody>
          <a:bodyPr>
            <a:normAutofit/>
          </a:bodyPr>
          <a:lstStyle/>
          <a:p>
            <a:pPr marL="365760" lvl="1" indent="-256032">
              <a:spcBef>
                <a:spcPts val="400"/>
              </a:spcBef>
              <a:buSzPct val="68000"/>
              <a:buFont typeface="Wingdings 3"/>
              <a:buChar char=""/>
            </a:pPr>
            <a:r>
              <a:rPr lang="en-US" sz="2400" dirty="0" smtClean="0"/>
              <a:t>From the above project I find that the majority of the people are selling there car at a price around 500000 </a:t>
            </a:r>
            <a:r>
              <a:rPr lang="en-US" sz="2400" dirty="0" smtClean="0"/>
              <a:t>rupees.</a:t>
            </a:r>
            <a:endParaRPr lang="en-US" sz="1600" dirty="0" smtClean="0"/>
          </a:p>
          <a:p>
            <a:pPr marL="365760" lvl="1" indent="-256032">
              <a:spcBef>
                <a:spcPts val="400"/>
              </a:spcBef>
              <a:buSzPct val="68000"/>
              <a:buFont typeface="Wingdings 3"/>
              <a:buChar char=""/>
            </a:pPr>
            <a:r>
              <a:rPr lang="en-US" dirty="0" smtClean="0"/>
              <a:t>Selling </a:t>
            </a:r>
            <a:r>
              <a:rPr lang="en-US" dirty="0" smtClean="0"/>
              <a:t>the old car helps people to buy new one and the person who want to buy a good car in less price</a:t>
            </a:r>
            <a:r>
              <a:rPr lang="en-US" dirty="0" smtClean="0"/>
              <a:t>.</a:t>
            </a:r>
          </a:p>
          <a:p>
            <a:pPr marL="365760" lvl="1" indent="-256032">
              <a:spcBef>
                <a:spcPts val="400"/>
              </a:spcBef>
              <a:buSzPct val="68000"/>
              <a:buFont typeface="Wingdings 3"/>
              <a:buChar char=""/>
            </a:pPr>
            <a:r>
              <a:rPr lang="en-US" sz="2400" dirty="0" smtClean="0"/>
              <a:t>I made a machine learning model to check what will be the car price by taking different parameters of the car. My model is 92.31% correct.</a:t>
            </a:r>
            <a:endParaRPr lang="en-US" sz="1600" dirty="0" smtClean="0"/>
          </a:p>
          <a:p>
            <a:pPr marL="365760" lvl="1" indent="-256032">
              <a:spcBef>
                <a:spcPts val="400"/>
              </a:spcBef>
              <a:buSzPct val="68000"/>
              <a:buFont typeface="Wingdings 3"/>
              <a:buChar char=""/>
            </a:pPr>
            <a:r>
              <a:rPr lang="en-US" sz="2400" dirty="0" smtClean="0"/>
              <a:t>I have learnt that Random Forest Regression algorithm is good for price prediction problems.</a:t>
            </a:r>
            <a:endParaRPr lang="en-US" sz="1600"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lstStyle/>
          <a:p>
            <a:r>
              <a:rPr lang="en-US" dirty="0" smtClean="0"/>
              <a:t>I have learned that through visualization we can understand the core of the data. Visualization is very important for a data science project as it will give us information about the dataset</a:t>
            </a:r>
            <a:r>
              <a:rPr lang="en-US" dirty="0" smtClean="0"/>
              <a:t>.</a:t>
            </a:r>
          </a:p>
          <a:p>
            <a:pPr marL="365760" lvl="1" indent="-256032">
              <a:spcBef>
                <a:spcPts val="400"/>
              </a:spcBef>
              <a:buSzPct val="68000"/>
              <a:buFont typeface="Wingdings 3"/>
              <a:buChar char=""/>
            </a:pPr>
            <a:r>
              <a:rPr lang="en-US" sz="2400" dirty="0" smtClean="0"/>
              <a:t>I have used 5 </a:t>
            </a:r>
            <a:r>
              <a:rPr lang="en-US" sz="2400" dirty="0" err="1" smtClean="0"/>
              <a:t>algorithims</a:t>
            </a:r>
            <a:r>
              <a:rPr lang="en-US" sz="2400" dirty="0" smtClean="0"/>
              <a:t>. What I have learned that it might be possible some algorithms can be used for a specific problem. So we have to check what is the problem through which we can choose our algorithm</a:t>
            </a:r>
            <a:r>
              <a:rPr lang="en-US" sz="2400" dirty="0" smtClean="0"/>
              <a:t>.</a:t>
            </a:r>
            <a:endParaRPr lang="en-US" sz="16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lvl="0"/>
            <a:r>
              <a:rPr lang="en-US" u="sng" dirty="0" smtClean="0"/>
              <a:t>Hardware and Software Requirements and Tools Used:-</a:t>
            </a:r>
            <a:r>
              <a:rPr lang="en-US" dirty="0" smtClean="0"/>
              <a:t/>
            </a:r>
            <a:br>
              <a:rPr lang="en-US" dirty="0" smtClean="0"/>
            </a:br>
            <a:endParaRPr lang="en-US" dirty="0"/>
          </a:p>
        </p:txBody>
      </p:sp>
      <p:sp>
        <p:nvSpPr>
          <p:cNvPr id="2" name="Content Placeholder 1"/>
          <p:cNvSpPr>
            <a:spLocks noGrp="1"/>
          </p:cNvSpPr>
          <p:nvPr>
            <p:ph idx="1"/>
          </p:nvPr>
        </p:nvSpPr>
        <p:spPr/>
        <p:txBody>
          <a:bodyPr>
            <a:normAutofit fontScale="70000" lnSpcReduction="20000"/>
          </a:bodyPr>
          <a:lstStyle/>
          <a:p>
            <a:pPr lvl="0"/>
            <a:r>
              <a:rPr lang="en-US" dirty="0" smtClean="0"/>
              <a:t>I used anaconda </a:t>
            </a:r>
            <a:r>
              <a:rPr lang="en-US" dirty="0" err="1" smtClean="0"/>
              <a:t>jupyter</a:t>
            </a:r>
            <a:r>
              <a:rPr lang="en-US" dirty="0" smtClean="0"/>
              <a:t> notebook to do research on this project.</a:t>
            </a:r>
          </a:p>
          <a:p>
            <a:pPr lvl="0"/>
            <a:r>
              <a:rPr lang="en-US" dirty="0" smtClean="0"/>
              <a:t>I use python to do my coding for the dataset.</a:t>
            </a:r>
          </a:p>
          <a:p>
            <a:pPr lvl="0"/>
            <a:r>
              <a:rPr lang="en-US" dirty="0" smtClean="0"/>
              <a:t>I use different kind of libraries present in the </a:t>
            </a:r>
            <a:r>
              <a:rPr lang="en-US" dirty="0" err="1" smtClean="0"/>
              <a:t>jupyter</a:t>
            </a:r>
            <a:r>
              <a:rPr lang="en-US" dirty="0" smtClean="0"/>
              <a:t> notebook like pandas, </a:t>
            </a:r>
            <a:r>
              <a:rPr lang="en-US" dirty="0" err="1" smtClean="0"/>
              <a:t>numpy</a:t>
            </a:r>
            <a:r>
              <a:rPr lang="en-US" dirty="0" smtClean="0"/>
              <a:t>, </a:t>
            </a:r>
            <a:r>
              <a:rPr lang="en-US" dirty="0" smtClean="0"/>
              <a:t> </a:t>
            </a:r>
            <a:r>
              <a:rPr lang="en-US" dirty="0" err="1" smtClean="0"/>
              <a:t>sklearn</a:t>
            </a:r>
            <a:r>
              <a:rPr lang="en-US" dirty="0" smtClean="0"/>
              <a:t>, </a:t>
            </a:r>
            <a:r>
              <a:rPr lang="en-US" dirty="0" smtClean="0"/>
              <a:t> </a:t>
            </a:r>
            <a:r>
              <a:rPr lang="en-US" dirty="0" err="1" smtClean="0"/>
              <a:t>seaborn</a:t>
            </a:r>
            <a:r>
              <a:rPr lang="en-US" dirty="0" smtClean="0"/>
              <a:t>,  </a:t>
            </a:r>
            <a:r>
              <a:rPr lang="en-US" dirty="0" err="1" smtClean="0"/>
              <a:t>matplotlib</a:t>
            </a:r>
            <a:r>
              <a:rPr lang="en-US" dirty="0" smtClean="0"/>
              <a:t>,  </a:t>
            </a:r>
            <a:r>
              <a:rPr lang="en-US" dirty="0" err="1" smtClean="0"/>
              <a:t>joblib</a:t>
            </a:r>
            <a:r>
              <a:rPr lang="en-US" dirty="0" smtClean="0"/>
              <a:t>, etc.</a:t>
            </a:r>
          </a:p>
          <a:p>
            <a:pPr lvl="0"/>
            <a:r>
              <a:rPr lang="en-US" dirty="0" smtClean="0"/>
              <a:t>I have used dell </a:t>
            </a:r>
            <a:r>
              <a:rPr lang="en-US" dirty="0" err="1" smtClean="0"/>
              <a:t>inspiron</a:t>
            </a:r>
            <a:r>
              <a:rPr lang="en-US" dirty="0" smtClean="0"/>
              <a:t> 1440 which has 3GB Ram and windows 7.</a:t>
            </a:r>
          </a:p>
          <a:p>
            <a:pPr lvl="0"/>
            <a:r>
              <a:rPr lang="en-US" dirty="0" smtClean="0"/>
              <a:t> I use pandas to import that data make it in a </a:t>
            </a:r>
            <a:r>
              <a:rPr lang="en-US" dirty="0" err="1" smtClean="0"/>
              <a:t>dataframe</a:t>
            </a:r>
            <a:r>
              <a:rPr lang="en-US" dirty="0" smtClean="0"/>
              <a:t>.</a:t>
            </a:r>
          </a:p>
          <a:p>
            <a:pPr lvl="0"/>
            <a:r>
              <a:rPr lang="en-US" dirty="0" err="1" smtClean="0"/>
              <a:t>Sklearn</a:t>
            </a:r>
            <a:r>
              <a:rPr lang="en-US" dirty="0" smtClean="0"/>
              <a:t> is used to import all the model and methods that are used for pre-processing and model building of the dataset.</a:t>
            </a:r>
          </a:p>
          <a:p>
            <a:pPr lvl="0"/>
            <a:r>
              <a:rPr lang="en-US" dirty="0" err="1" smtClean="0"/>
              <a:t>Matplotlib</a:t>
            </a:r>
            <a:r>
              <a:rPr lang="en-US" dirty="0" smtClean="0"/>
              <a:t> and </a:t>
            </a:r>
            <a:r>
              <a:rPr lang="en-US" dirty="0" err="1" smtClean="0"/>
              <a:t>Seaborn</a:t>
            </a:r>
            <a:r>
              <a:rPr lang="en-US" dirty="0" smtClean="0"/>
              <a:t> are used to plot various graphs and figures to visualize the data.</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
            </a:r>
            <a:br>
              <a:rPr lang="en-US" dirty="0" smtClean="0"/>
            </a:br>
            <a:r>
              <a:rPr lang="en-US" u="sng" dirty="0" smtClean="0"/>
              <a:t>Introduction:-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With the </a:t>
            </a:r>
            <a:r>
              <a:rPr lang="en-US" dirty="0" err="1" smtClean="0"/>
              <a:t>covid</a:t>
            </a:r>
            <a:r>
              <a:rPr lang="en-US" dirty="0" smtClean="0"/>
              <a:t> 19 impact in the market, we have seen lot of changes in the car market. Now some cars are in demand hence making them costly and some are not in demand hence cheaper. One of our clients works with small traders, who sell used cars. With the change in market due to </a:t>
            </a:r>
            <a:r>
              <a:rPr lang="en-US" dirty="0" err="1" smtClean="0"/>
              <a:t>covid</a:t>
            </a:r>
            <a:r>
              <a:rPr lang="en-US" dirty="0" smtClean="0"/>
              <a:t> 19 impact, our client is facing problems with their previous car price valuation machine learning models. So, they are looking for new machine learning models from new data.</a:t>
            </a:r>
          </a:p>
          <a:p>
            <a:r>
              <a:rPr lang="en-US" dirty="0" smtClean="0"/>
              <a:t>We have to scrape at least 5000 used cars data. I am scrapping the data from 'Carwale.com'. We have to fetch data for different locations. The number of columns for data doesn’t have limit, it’s up to you and your creativity. Generally, these columns are Brand, model, variant, manufacturing year, driven kilometers, fuel, and number of owners, location and at last target variable Price of the car. </a:t>
            </a:r>
            <a:endParaRPr lang="en-US" dirty="0" smtClean="0"/>
          </a:p>
          <a:p>
            <a:pPr>
              <a:buNone/>
            </a:pP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idx="1"/>
          </p:nvPr>
        </p:nvSpPr>
        <p:spPr>
          <a:xfrm>
            <a:off x="457200" y="304800"/>
            <a:ext cx="8229600" cy="5702300"/>
          </a:xfrm>
        </p:spPr>
        <p:txBody>
          <a:bodyPr>
            <a:normAutofit fontScale="77500" lnSpcReduction="20000"/>
          </a:bodyPr>
          <a:lstStyle/>
          <a:p>
            <a:r>
              <a:rPr lang="en-US" dirty="0" smtClean="0"/>
              <a:t>This data is to give you a hint about important variables in used car model. We can make changes to it, we can add or we can remove some columns, it completely depends on the website from which we are fetching the data. I tried to include all types of cars in my data for example- SUV, Sedans, Coupe, minivan, Hatchback</a:t>
            </a:r>
            <a:endParaRPr lang="en-US" dirty="0" smtClean="0"/>
          </a:p>
          <a:p>
            <a:r>
              <a:rPr lang="en-US" dirty="0" smtClean="0"/>
              <a:t>I </a:t>
            </a:r>
            <a:r>
              <a:rPr lang="en-US" dirty="0" smtClean="0"/>
              <a:t>fetched the data from cardekho.com, as it has all the data which I need for my model building like model of the car, variant of the car, owner of the car, manufacturing year, mileage of the car, engine capacity and lastly the price of the car. I fetched the data from many different locations like Delhi, </a:t>
            </a:r>
            <a:r>
              <a:rPr lang="en-US" dirty="0" err="1" smtClean="0"/>
              <a:t>Gurugram</a:t>
            </a:r>
            <a:r>
              <a:rPr lang="en-US" dirty="0" smtClean="0"/>
              <a:t>, </a:t>
            </a:r>
            <a:r>
              <a:rPr lang="en-US" dirty="0" err="1" smtClean="0"/>
              <a:t>Noida</a:t>
            </a:r>
            <a:r>
              <a:rPr lang="en-US" dirty="0" smtClean="0"/>
              <a:t>, Gujarat, Rajasthan, Mumbai, </a:t>
            </a:r>
            <a:r>
              <a:rPr lang="en-US" dirty="0" err="1" smtClean="0"/>
              <a:t>Pune</a:t>
            </a:r>
            <a:r>
              <a:rPr lang="en-US" dirty="0" smtClean="0"/>
              <a:t>, </a:t>
            </a:r>
            <a:r>
              <a:rPr lang="en-US" dirty="0" err="1" smtClean="0"/>
              <a:t>Banglore</a:t>
            </a:r>
            <a:r>
              <a:rPr lang="en-US" dirty="0" smtClean="0"/>
              <a:t>, </a:t>
            </a:r>
            <a:r>
              <a:rPr lang="en-US" dirty="0" err="1" smtClean="0"/>
              <a:t>Hydrabad</a:t>
            </a:r>
            <a:r>
              <a:rPr lang="en-US" dirty="0" smtClean="0"/>
              <a:t>, Uttar Pradesh.</a:t>
            </a:r>
          </a:p>
          <a:p>
            <a:r>
              <a:rPr lang="en-US" dirty="0" smtClean="0"/>
              <a:t>After collecting the data, you need to build a machine learning model. Before model building do all data pre-processing steps. Try different models with different hyper parameters and select the best model.</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u="sng" dirty="0" smtClean="0"/>
              <a:t>Data Visualization :-</a:t>
            </a:r>
            <a:r>
              <a:rPr lang="en-US" sz="2000" dirty="0" smtClean="0"/>
              <a:t/>
            </a:r>
            <a:br>
              <a:rPr lang="en-US" sz="2000" dirty="0" smtClean="0"/>
            </a:br>
            <a:endParaRPr lang="en-US" sz="2000" dirty="0" smtClean="0">
              <a:solidFill>
                <a:schemeClr val="tx1"/>
              </a:solidFill>
              <a:latin typeface="+mn-lt"/>
              <a:ea typeface="+mn-ea"/>
              <a:cs typeface="+mn-cs"/>
            </a:endParaRPr>
          </a:p>
        </p:txBody>
      </p:sp>
      <p:sp>
        <p:nvSpPr>
          <p:cNvPr id="3" name="Content Placeholder 2"/>
          <p:cNvSpPr>
            <a:spLocks noGrp="1"/>
          </p:cNvSpPr>
          <p:nvPr>
            <p:ph idx="1"/>
          </p:nvPr>
        </p:nvSpPr>
        <p:spPr/>
        <p:txBody>
          <a:bodyPr>
            <a:normAutofit fontScale="92500" lnSpcReduction="10000"/>
          </a:bodyPr>
          <a:lstStyle/>
          <a:p>
            <a:pPr lvl="0"/>
            <a:r>
              <a:rPr lang="en-US" dirty="0" smtClean="0"/>
              <a:t>There are 3497 rows and 9 columns in the dataset and it doesn’t have any null values.</a:t>
            </a:r>
          </a:p>
          <a:p>
            <a:pPr lvl="0"/>
            <a:r>
              <a:rPr lang="en-US" dirty="0" smtClean="0"/>
              <a:t>I also observe that the </a:t>
            </a:r>
            <a:r>
              <a:rPr lang="en-US" dirty="0" err="1" smtClean="0"/>
              <a:t>datatypes</a:t>
            </a:r>
            <a:r>
              <a:rPr lang="en-US" dirty="0" smtClean="0"/>
              <a:t> of columns in the dataset are a mixer of  ‘</a:t>
            </a:r>
            <a:r>
              <a:rPr lang="en-US" dirty="0" err="1" smtClean="0"/>
              <a:t>int</a:t>
            </a:r>
            <a:r>
              <a:rPr lang="en-US" dirty="0" smtClean="0"/>
              <a:t>’, ‘object’ </a:t>
            </a:r>
            <a:r>
              <a:rPr lang="en-US" dirty="0" smtClean="0"/>
              <a:t>.</a:t>
            </a:r>
          </a:p>
          <a:p>
            <a:pPr lvl="0"/>
            <a:r>
              <a:rPr lang="en-US" dirty="0" smtClean="0"/>
              <a:t>There are no null values in the dataset. </a:t>
            </a:r>
            <a:endParaRPr lang="en-US" dirty="0" smtClean="0"/>
          </a:p>
          <a:p>
            <a:pPr lvl="0"/>
            <a:r>
              <a:rPr lang="en-US" dirty="0" smtClean="0"/>
              <a:t>There are 383 unique car models in the dataset.</a:t>
            </a:r>
          </a:p>
          <a:p>
            <a:pPr lvl="0"/>
            <a:r>
              <a:rPr lang="en-US" dirty="0" smtClean="0"/>
              <a:t>That there are 543 unique cars variant in the dataset.</a:t>
            </a:r>
          </a:p>
          <a:p>
            <a:endParaRPr lang="en-US" dirty="0" smtClean="0"/>
          </a:p>
          <a:p>
            <a:pPr lvl="0"/>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7391400" cy="5998536"/>
          </a:xfrm>
        </p:spPr>
        <p:txBody>
          <a:bodyPr>
            <a:normAutofit lnSpcReduction="10000"/>
          </a:bodyPr>
          <a:lstStyle/>
          <a:p>
            <a:pPr lvl="0"/>
            <a:r>
              <a:rPr lang="en-US" dirty="0" smtClean="0"/>
              <a:t> The average prices of the used cars are around 500000 rupees</a:t>
            </a:r>
            <a:r>
              <a:rPr lang="en-US" dirty="0" smtClean="0"/>
              <a:t>.</a:t>
            </a:r>
          </a:p>
          <a:p>
            <a:pPr lvl="0"/>
            <a:r>
              <a:rPr lang="en-US" dirty="0" smtClean="0"/>
              <a:t>We can observe that majority of the cars are from year 2015 to 2018</a:t>
            </a:r>
            <a:r>
              <a:rPr lang="en-US" dirty="0" smtClean="0"/>
              <a:t>.</a:t>
            </a:r>
          </a:p>
          <a:p>
            <a:pPr lvl="0"/>
            <a:r>
              <a:rPr lang="en-US" dirty="0" smtClean="0"/>
              <a:t>The price of the car are gradually decreasing as the car becomes old</a:t>
            </a:r>
            <a:r>
              <a:rPr lang="en-US" dirty="0" smtClean="0"/>
              <a:t>.</a:t>
            </a:r>
          </a:p>
          <a:p>
            <a:pPr lvl="0"/>
            <a:r>
              <a:rPr lang="en-US" dirty="0" smtClean="0"/>
              <a:t>We can observe that '2018 </a:t>
            </a:r>
            <a:r>
              <a:rPr lang="en-US" dirty="0" err="1" smtClean="0"/>
              <a:t>Maruti</a:t>
            </a:r>
            <a:r>
              <a:rPr lang="en-US" dirty="0" smtClean="0"/>
              <a:t> </a:t>
            </a:r>
            <a:r>
              <a:rPr lang="en-US" dirty="0" err="1" smtClean="0"/>
              <a:t>Baleno</a:t>
            </a:r>
            <a:r>
              <a:rPr lang="en-US" dirty="0" smtClean="0"/>
              <a:t>' has the highest values in the dataset that means people are selling this car more</a:t>
            </a:r>
            <a:r>
              <a:rPr lang="en-US" dirty="0" smtClean="0"/>
              <a:t>.</a:t>
            </a:r>
          </a:p>
          <a:p>
            <a:pPr lvl="0"/>
            <a:r>
              <a:rPr lang="en-US" dirty="0" smtClean="0"/>
              <a:t>We can observe that '</a:t>
            </a:r>
            <a:r>
              <a:rPr lang="en-US" dirty="0" err="1" smtClean="0"/>
              <a:t>vxi</a:t>
            </a:r>
            <a:r>
              <a:rPr lang="en-US" dirty="0" smtClean="0"/>
              <a:t>' variant of the car has the highest value that means people are selling this variant more.</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7543800" cy="6303336"/>
          </a:xfrm>
        </p:spPr>
        <p:txBody>
          <a:bodyPr>
            <a:normAutofit fontScale="92500" lnSpcReduction="10000"/>
          </a:bodyPr>
          <a:lstStyle/>
          <a:p>
            <a:pPr lvl="0"/>
            <a:r>
              <a:rPr lang="en-US" dirty="0" smtClean="0"/>
              <a:t>The car prices of diesel and petrol car are almost same. The prices of CNG or LPG cars are very less as compared to diesel or petrol cars</a:t>
            </a:r>
            <a:r>
              <a:rPr lang="en-US" dirty="0" smtClean="0"/>
              <a:t>.</a:t>
            </a:r>
          </a:p>
          <a:p>
            <a:pPr lvl="0"/>
            <a:r>
              <a:rPr lang="en-US" dirty="0" smtClean="0"/>
              <a:t> Petrol cars are in more numbers on sale as compared to diesel, CNG, LPG</a:t>
            </a:r>
            <a:r>
              <a:rPr lang="en-US" dirty="0" smtClean="0"/>
              <a:t>.</a:t>
            </a:r>
          </a:p>
          <a:p>
            <a:pPr lvl="0"/>
            <a:r>
              <a:rPr lang="en-US" dirty="0" smtClean="0"/>
              <a:t>Diesel cars have high price as compared to any other fuel type</a:t>
            </a:r>
            <a:r>
              <a:rPr lang="en-US" dirty="0" smtClean="0"/>
              <a:t>.</a:t>
            </a:r>
          </a:p>
          <a:p>
            <a:pPr lvl="0"/>
            <a:r>
              <a:rPr lang="en-US" dirty="0" smtClean="0"/>
              <a:t>Most of the cars are driven less than 100000 </a:t>
            </a:r>
            <a:r>
              <a:rPr lang="en-US" dirty="0" err="1" smtClean="0"/>
              <a:t>kms</a:t>
            </a:r>
            <a:r>
              <a:rPr lang="en-US" dirty="0" smtClean="0"/>
              <a:t>.</a:t>
            </a:r>
          </a:p>
          <a:p>
            <a:pPr lvl="0"/>
            <a:r>
              <a:rPr lang="en-US" dirty="0" smtClean="0"/>
              <a:t>Majority of the cars are owned by their 1st owner</a:t>
            </a:r>
            <a:r>
              <a:rPr lang="en-US" dirty="0" smtClean="0"/>
              <a:t>.</a:t>
            </a:r>
          </a:p>
          <a:p>
            <a:pPr lvl="0"/>
            <a:r>
              <a:rPr lang="en-US" dirty="0" smtClean="0"/>
              <a:t>Car price are higher for 1st owner car as compared to others.</a:t>
            </a: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7239000" cy="6705600"/>
          </a:xfrm>
        </p:spPr>
        <p:txBody>
          <a:bodyPr>
            <a:normAutofit/>
          </a:bodyPr>
          <a:lstStyle/>
          <a:p>
            <a:pPr lvl="0"/>
            <a:r>
              <a:rPr lang="en-US" dirty="0" smtClean="0"/>
              <a:t>We can observe from the above graph that in every fuel type, the majority of the car owner is 1st</a:t>
            </a:r>
            <a:r>
              <a:rPr lang="en-US" dirty="0" smtClean="0"/>
              <a:t>.</a:t>
            </a:r>
          </a:p>
          <a:p>
            <a:pPr lvl="0"/>
            <a:r>
              <a:rPr lang="en-US" dirty="0" smtClean="0"/>
              <a:t>We can observe that in almost every year majority of the car are petrol type but in year 2013, it is same for diesel and petrol and in 2014 diesel cars more as compared to petrol</a:t>
            </a:r>
            <a:r>
              <a:rPr lang="en-US" dirty="0" smtClean="0"/>
              <a:t>.</a:t>
            </a:r>
          </a:p>
          <a:p>
            <a:pPr lvl="0"/>
            <a:r>
              <a:rPr lang="en-US" dirty="0" smtClean="0"/>
              <a:t>We can observe that in every year majority of the cars are owned by the 1st owner</a:t>
            </a:r>
            <a:r>
              <a:rPr lang="en-US" dirty="0" smtClean="0"/>
              <a:t>.</a:t>
            </a:r>
          </a:p>
          <a:p>
            <a:pPr lvl="0"/>
            <a:r>
              <a:rPr lang="en-US" dirty="0" smtClean="0"/>
              <a:t>We can observe that majority of the cars have a mileage of around 20kmpl.</a:t>
            </a:r>
            <a:endParaRPr lang="en-US" dirty="0" smtClean="0"/>
          </a:p>
          <a:p>
            <a:pPr lvl="0"/>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5778691"/>
          </a:xfrm>
        </p:spPr>
        <p:txBody>
          <a:bodyPr/>
          <a:lstStyle/>
          <a:p>
            <a:r>
              <a:rPr lang="en-US" dirty="0" smtClean="0"/>
              <a:t>We can observe that majority of the engines are from 1000CC to 1500CC</a:t>
            </a:r>
            <a:r>
              <a:rPr lang="en-US" dirty="0" smtClean="0"/>
              <a:t>.</a:t>
            </a:r>
          </a:p>
          <a:p>
            <a:r>
              <a:rPr lang="en-US" dirty="0" smtClean="0"/>
              <a:t>We can observe that '</a:t>
            </a:r>
            <a:r>
              <a:rPr lang="en-US" dirty="0" err="1" smtClean="0"/>
              <a:t>car_engine</a:t>
            </a:r>
            <a:r>
              <a:rPr lang="en-US" dirty="0" smtClean="0"/>
              <a:t>' and '</a:t>
            </a:r>
            <a:r>
              <a:rPr lang="en-US" dirty="0" err="1" smtClean="0"/>
              <a:t>car_year</a:t>
            </a:r>
            <a:r>
              <a:rPr lang="en-US" dirty="0" smtClean="0"/>
              <a:t>' are the most positively correlated columns with the '</a:t>
            </a:r>
            <a:r>
              <a:rPr lang="en-US" dirty="0" err="1" smtClean="0"/>
              <a:t>car_price</a:t>
            </a:r>
            <a:r>
              <a:rPr lang="en-US" dirty="0" smtClean="0"/>
              <a:t>' and '</a:t>
            </a:r>
            <a:r>
              <a:rPr lang="en-US" dirty="0" err="1" smtClean="0"/>
              <a:t>fuel_type</a:t>
            </a:r>
            <a:r>
              <a:rPr lang="en-US" dirty="0" smtClean="0"/>
              <a:t>' is the most negatively correlated column with the '</a:t>
            </a:r>
            <a:r>
              <a:rPr lang="en-US" dirty="0" err="1" smtClean="0"/>
              <a:t>car_price</a:t>
            </a:r>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944562"/>
          </a:xfrm>
        </p:spPr>
        <p:txBody>
          <a:bodyPr>
            <a:normAutofit fontScale="90000"/>
          </a:bodyPr>
          <a:lstStyle/>
          <a:p>
            <a:pPr lvl="0"/>
            <a:r>
              <a:rPr lang="en-US" dirty="0" smtClean="0"/>
              <a:t/>
            </a:r>
            <a:br>
              <a:rPr lang="en-US" dirty="0" smtClean="0"/>
            </a:br>
            <a:r>
              <a:rPr lang="en-US" u="sng" dirty="0" smtClean="0"/>
              <a:t>Model/s Development and Evaluation:- </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smtClean="0"/>
              <a:t>For building a machine learning model first I split the dataset into independent and target variable</a:t>
            </a:r>
            <a:r>
              <a:rPr lang="en-US" dirty="0" smtClean="0"/>
              <a:t>.</a:t>
            </a:r>
          </a:p>
          <a:p>
            <a:pPr lvl="0"/>
            <a:r>
              <a:rPr lang="en-US" dirty="0" smtClean="0"/>
              <a:t>Independent  variable that is ‘x’ contains all the other columns except ‘</a:t>
            </a:r>
            <a:r>
              <a:rPr lang="en-US" dirty="0" err="1" smtClean="0"/>
              <a:t>car_price</a:t>
            </a:r>
            <a:r>
              <a:rPr lang="en-US" dirty="0" smtClean="0"/>
              <a:t>’ because ‘</a:t>
            </a:r>
            <a:r>
              <a:rPr lang="en-US" dirty="0" err="1" smtClean="0"/>
              <a:t>car_price</a:t>
            </a:r>
            <a:r>
              <a:rPr lang="en-US" dirty="0" smtClean="0"/>
              <a:t>’ is our target value which we have to predict</a:t>
            </a:r>
            <a:r>
              <a:rPr lang="en-US" dirty="0" smtClean="0"/>
              <a:t>.</a:t>
            </a:r>
          </a:p>
          <a:p>
            <a:r>
              <a:rPr lang="en-US" dirty="0" smtClean="0"/>
              <a:t>Target variable which is ‘y’ contains the ‘</a:t>
            </a:r>
            <a:r>
              <a:rPr lang="en-US" dirty="0" err="1" smtClean="0"/>
              <a:t>car_price</a:t>
            </a:r>
            <a:r>
              <a:rPr lang="en-US" dirty="0" smtClean="0"/>
              <a:t>’ column</a:t>
            </a:r>
            <a:r>
              <a:rPr lang="en-US" dirty="0" smtClean="0"/>
              <a:t>.</a:t>
            </a:r>
          </a:p>
          <a:p>
            <a:pPr lvl="0"/>
            <a:r>
              <a:rPr lang="en-US" dirty="0" smtClean="0"/>
              <a:t>First I use ‘Linear Regression’ as it is a Regression problem. I make a loop and take 0-200 random state. That loop will give me the accuracy score for every random state from </a:t>
            </a:r>
            <a:r>
              <a:rPr lang="en-US" dirty="0" smtClean="0"/>
              <a:t>0-200</a:t>
            </a:r>
            <a:r>
              <a:rPr lang="en-US" dirty="0" smtClean="0"/>
              <a:t>.</a:t>
            </a:r>
            <a:endParaRPr lang="en-US" dirty="0" smtClean="0"/>
          </a:p>
          <a:p>
            <a:pPr lvl="0"/>
            <a:r>
              <a:rPr lang="en-US" dirty="0" smtClean="0"/>
              <a:t>At random state 99 the testing accuracy and training accuracy is highest.</a:t>
            </a:r>
            <a:endParaRPr lang="en-US" dirty="0"/>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71</TotalTime>
  <Words>1150</Words>
  <Application>Microsoft Office PowerPoint</Application>
  <PresentationFormat>On-screen Show (4:3)</PresentationFormat>
  <Paragraphs>59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Technic</vt:lpstr>
      <vt:lpstr>Car Price Prediction Project </vt:lpstr>
      <vt:lpstr> Introduction:-</vt:lpstr>
      <vt:lpstr>Slide 3</vt:lpstr>
      <vt:lpstr>Data Visualization :- </vt:lpstr>
      <vt:lpstr>Slide 5</vt:lpstr>
      <vt:lpstr>Slide 6</vt:lpstr>
      <vt:lpstr>Slide 7</vt:lpstr>
      <vt:lpstr>Slide 8</vt:lpstr>
      <vt:lpstr> Model/s Development and Evaluation:- </vt:lpstr>
      <vt:lpstr>Slide 10</vt:lpstr>
      <vt:lpstr>Slide 11</vt:lpstr>
      <vt:lpstr>Conclusion:- </vt:lpstr>
      <vt:lpstr>Slide 13</vt:lpstr>
      <vt:lpstr>Hardware and Software Requirements and Tools Used:-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Tushar</dc:creator>
  <cp:lastModifiedBy>Tushar</cp:lastModifiedBy>
  <cp:revision>9</cp:revision>
  <dcterms:created xsi:type="dcterms:W3CDTF">2021-05-23T10:52:30Z</dcterms:created>
  <dcterms:modified xsi:type="dcterms:W3CDTF">2021-10-04T11:59:33Z</dcterms:modified>
</cp:coreProperties>
</file>