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7A7A5FD-DEDB-4A58-AC79-819D045EC242}" type="datetimeFigureOut">
              <a:rPr lang="en-US" smtClean="0"/>
              <a:t>5/23/2021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7C19E9C-0B52-4557-B074-B545800A6D3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A7A5FD-DEDB-4A58-AC79-819D045EC242}" type="datetimeFigureOut">
              <a:rPr lang="en-US" smtClean="0"/>
              <a:t>5/23/2021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C19E9C-0B52-4557-B074-B545800A6D3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A7A5FD-DEDB-4A58-AC79-819D045EC242}" type="datetimeFigureOut">
              <a:rPr lang="en-US" smtClean="0"/>
              <a:t>5/23/2021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C19E9C-0B52-4557-B074-B545800A6D3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A7A5FD-DEDB-4A58-AC79-819D045EC242}" type="datetimeFigureOut">
              <a:rPr lang="en-US" smtClean="0"/>
              <a:t>5/23/2021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C19E9C-0B52-4557-B074-B545800A6D3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7A7A5FD-DEDB-4A58-AC79-819D045EC242}" type="datetimeFigureOut">
              <a:rPr lang="en-US" smtClean="0"/>
              <a:t>5/23/2021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C19E9C-0B52-4557-B074-B545800A6D3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A7A5FD-DEDB-4A58-AC79-819D045EC242}" type="datetimeFigureOut">
              <a:rPr lang="en-US" smtClean="0"/>
              <a:t>5/23/2021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C19E9C-0B52-4557-B074-B545800A6D3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7A7A5FD-DEDB-4A58-AC79-819D045EC242}" type="datetimeFigureOut">
              <a:rPr lang="en-US" smtClean="0"/>
              <a:t>5/23/2021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7C19E9C-0B52-4557-B074-B545800A6D3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7A7A5FD-DEDB-4A58-AC79-819D045EC242}" type="datetimeFigureOut">
              <a:rPr lang="en-US" smtClean="0"/>
              <a:t>5/23/2021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7C19E9C-0B52-4557-B074-B545800A6D3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7A7A5FD-DEDB-4A58-AC79-819D045EC242}" type="datetimeFigureOut">
              <a:rPr lang="en-US" smtClean="0"/>
              <a:t>5/23/2021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7C19E9C-0B52-4557-B074-B545800A6D3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7A7A5FD-DEDB-4A58-AC79-819D045EC242}" type="datetimeFigureOut">
              <a:rPr lang="en-US" smtClean="0"/>
              <a:t>5/23/2021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C19E9C-0B52-4557-B074-B545800A6D3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7A7A5FD-DEDB-4A58-AC79-819D045EC242}" type="datetimeFigureOut">
              <a:rPr lang="en-US" smtClean="0"/>
              <a:t>5/23/2021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7C19E9C-0B52-4557-B074-B545800A6D3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7A7A5FD-DEDB-4A58-AC79-819D045EC242}" type="datetimeFigureOut">
              <a:rPr lang="en-US" smtClean="0"/>
              <a:t>5/23/2021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7C19E9C-0B52-4557-B074-B545800A6D3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2746375"/>
          </a:xfrm>
        </p:spPr>
        <p:txBody>
          <a:bodyPr>
            <a:normAutofit fontScale="90000"/>
          </a:bodyPr>
          <a:lstStyle/>
          <a:p>
            <a:r>
              <a:rPr lang="en-US" sz="7200" b="1" u="sng" dirty="0"/>
              <a:t>Micro Credit Defaulter Project</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7315200" cy="5084136"/>
          </a:xfrm>
        </p:spPr>
        <p:txBody>
          <a:bodyPr>
            <a:normAutofit fontScale="85000" lnSpcReduction="10000"/>
          </a:bodyPr>
          <a:lstStyle/>
          <a:p>
            <a:pPr marL="274320" lvl="1" indent="-274320">
              <a:spcBef>
                <a:spcPts val="600"/>
              </a:spcBef>
              <a:buClr>
                <a:schemeClr val="tx2"/>
              </a:buClr>
              <a:buSzPct val="73000"/>
              <a:buFont typeface="Wingdings 2"/>
              <a:buChar char=""/>
            </a:pPr>
            <a:r>
              <a:rPr lang="en-US" sz="2400" dirty="0" smtClean="0"/>
              <a:t>From the above project I find that the majority of the people that are taking this micro credits are paying back within the specified time.</a:t>
            </a:r>
            <a:endParaRPr lang="en-US" sz="1600" dirty="0" smtClean="0"/>
          </a:p>
          <a:p>
            <a:pPr marL="274320" lvl="1" indent="-274320">
              <a:spcBef>
                <a:spcPts val="600"/>
              </a:spcBef>
              <a:buClr>
                <a:schemeClr val="tx2"/>
              </a:buClr>
              <a:buSzPct val="73000"/>
              <a:buFont typeface="Wingdings 2"/>
              <a:buChar char=""/>
            </a:pPr>
            <a:r>
              <a:rPr lang="en-US" sz="2400" dirty="0" smtClean="0"/>
              <a:t>These micro credits are very helpful for the people especially for the people who are in emergency and need these micro credits on urgent basis.</a:t>
            </a:r>
            <a:endParaRPr lang="en-US" sz="1600" dirty="0" smtClean="0"/>
          </a:p>
          <a:p>
            <a:pPr marL="274320" lvl="1" indent="-274320">
              <a:spcBef>
                <a:spcPts val="600"/>
              </a:spcBef>
              <a:buClr>
                <a:schemeClr val="tx2"/>
              </a:buClr>
              <a:buSzPct val="73000"/>
              <a:buFont typeface="Wingdings 2"/>
              <a:buChar char=""/>
            </a:pPr>
            <a:r>
              <a:rPr lang="en-US" sz="2400" dirty="0" smtClean="0"/>
              <a:t>I made a machine learning model to check whether the customer will be paying the micro credit back within time or not. My model is 92.34% correct.</a:t>
            </a:r>
            <a:endParaRPr lang="en-US" sz="1600" dirty="0" smtClean="0"/>
          </a:p>
          <a:p>
            <a:pPr marL="274320" lvl="1" indent="-274320">
              <a:spcBef>
                <a:spcPts val="600"/>
              </a:spcBef>
              <a:buClr>
                <a:schemeClr val="tx2"/>
              </a:buClr>
              <a:buSzPct val="73000"/>
              <a:buFont typeface="Wingdings 2"/>
              <a:buChar char=""/>
            </a:pPr>
            <a:r>
              <a:rPr lang="en-US" sz="2400" dirty="0" smtClean="0"/>
              <a:t>I have learned that through visualization we can understand the core of the data. Visualization is very important for a data science project as it will give us information about the dataset.</a:t>
            </a:r>
            <a:endParaRPr lang="en-US" sz="1600" dirty="0" smtClean="0"/>
          </a:p>
          <a:p>
            <a:pPr marL="274320" lvl="1" indent="-274320">
              <a:spcBef>
                <a:spcPts val="600"/>
              </a:spcBef>
              <a:buClr>
                <a:schemeClr val="tx2"/>
              </a:buClr>
              <a:buSzPct val="73000"/>
              <a:buFont typeface="Wingdings 2"/>
              <a:buChar char=""/>
            </a:pPr>
            <a:r>
              <a:rPr lang="en-US" sz="2400" dirty="0" smtClean="0"/>
              <a:t>I have used 5 </a:t>
            </a:r>
            <a:r>
              <a:rPr lang="en-US" sz="2400" dirty="0" err="1" smtClean="0"/>
              <a:t>algorithims</a:t>
            </a:r>
            <a:r>
              <a:rPr lang="en-US" sz="2400" dirty="0" smtClean="0"/>
              <a:t>. What I have learned that it might be possible some algorithms can be used for a specific problem. So we have to check what is the problem through which we can choose our algorithm.</a:t>
            </a:r>
            <a:endParaRPr lang="en-US" sz="1600" dirty="0" smtClean="0"/>
          </a:p>
          <a:p>
            <a:endParaRPr lang="en-US" dirty="0"/>
          </a:p>
        </p:txBody>
      </p:sp>
      <p:sp>
        <p:nvSpPr>
          <p:cNvPr id="2" name="Title 1"/>
          <p:cNvSpPr>
            <a:spLocks noGrp="1"/>
          </p:cNvSpPr>
          <p:nvPr>
            <p:ph type="title"/>
          </p:nvPr>
        </p:nvSpPr>
        <p:spPr/>
        <p:txBody>
          <a:bodyPr>
            <a:normAutofit fontScale="90000"/>
          </a:bodyPr>
          <a:lstStyle/>
          <a:p>
            <a:pPr lvl="0"/>
            <a:r>
              <a:rPr lang="en-US" u="sng" dirty="0" smtClean="0"/>
              <a:t>Conclusion:-</a:t>
            </a: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lvl="0"/>
            <a:r>
              <a:rPr lang="en-US" dirty="0" smtClean="0"/>
              <a:t>I used anaconda </a:t>
            </a:r>
            <a:r>
              <a:rPr lang="en-US" dirty="0" err="1" smtClean="0"/>
              <a:t>jupyter</a:t>
            </a:r>
            <a:r>
              <a:rPr lang="en-US" dirty="0" smtClean="0"/>
              <a:t> notebook to do research on this project.</a:t>
            </a:r>
          </a:p>
          <a:p>
            <a:pPr lvl="0"/>
            <a:r>
              <a:rPr lang="en-US" dirty="0" smtClean="0"/>
              <a:t>I use python to do my coding for the dataset.</a:t>
            </a:r>
          </a:p>
          <a:p>
            <a:pPr lvl="0"/>
            <a:r>
              <a:rPr lang="en-US" dirty="0" smtClean="0"/>
              <a:t>I use different kind of libraries present in the </a:t>
            </a:r>
            <a:r>
              <a:rPr lang="en-US" dirty="0" err="1" smtClean="0"/>
              <a:t>jupyter</a:t>
            </a:r>
            <a:r>
              <a:rPr lang="en-US" dirty="0" smtClean="0"/>
              <a:t> notebook like pandas, </a:t>
            </a:r>
            <a:r>
              <a:rPr lang="en-US" dirty="0" err="1" smtClean="0"/>
              <a:t>numpy</a:t>
            </a:r>
            <a:r>
              <a:rPr lang="en-US" dirty="0" smtClean="0"/>
              <a:t>, </a:t>
            </a:r>
            <a:r>
              <a:rPr lang="en-US" dirty="0" err="1" smtClean="0"/>
              <a:t>sklearn</a:t>
            </a:r>
            <a:r>
              <a:rPr lang="en-US" dirty="0" smtClean="0"/>
              <a:t>, </a:t>
            </a:r>
            <a:r>
              <a:rPr lang="en-US" dirty="0" err="1" smtClean="0"/>
              <a:t>seaborn</a:t>
            </a:r>
            <a:r>
              <a:rPr lang="en-US" dirty="0" smtClean="0"/>
              <a:t>, </a:t>
            </a:r>
            <a:r>
              <a:rPr lang="en-US" dirty="0" err="1" smtClean="0"/>
              <a:t>matplotlib</a:t>
            </a:r>
            <a:r>
              <a:rPr lang="en-US" dirty="0" smtClean="0"/>
              <a:t>, </a:t>
            </a:r>
            <a:r>
              <a:rPr lang="en-US" dirty="0" err="1" smtClean="0"/>
              <a:t>joblib</a:t>
            </a:r>
            <a:r>
              <a:rPr lang="en-US" dirty="0" smtClean="0"/>
              <a:t>, etc.</a:t>
            </a:r>
          </a:p>
          <a:p>
            <a:pPr lvl="0"/>
            <a:r>
              <a:rPr lang="en-US" dirty="0" smtClean="0"/>
              <a:t>I have used dell </a:t>
            </a:r>
            <a:r>
              <a:rPr lang="en-US" dirty="0" err="1" smtClean="0"/>
              <a:t>inspiron</a:t>
            </a:r>
            <a:r>
              <a:rPr lang="en-US" dirty="0" smtClean="0"/>
              <a:t> 1440 which has 3GB Ram and windows 7.</a:t>
            </a:r>
          </a:p>
          <a:p>
            <a:pPr lvl="0"/>
            <a:r>
              <a:rPr lang="en-US" dirty="0" smtClean="0"/>
              <a:t> I use pandas to import that data make it in a </a:t>
            </a:r>
            <a:r>
              <a:rPr lang="en-US" dirty="0" err="1" smtClean="0"/>
              <a:t>dataframe</a:t>
            </a:r>
            <a:r>
              <a:rPr lang="en-US" dirty="0" smtClean="0"/>
              <a:t>.</a:t>
            </a:r>
          </a:p>
          <a:p>
            <a:pPr lvl="0"/>
            <a:r>
              <a:rPr lang="en-US" dirty="0" err="1" smtClean="0"/>
              <a:t>Sklearn</a:t>
            </a:r>
            <a:r>
              <a:rPr lang="en-US" dirty="0" smtClean="0"/>
              <a:t> is used to import all the model and methods that are used for pre-processing and model building of the dataset.</a:t>
            </a:r>
          </a:p>
          <a:p>
            <a:pPr lvl="0"/>
            <a:r>
              <a:rPr lang="en-US" dirty="0" err="1" smtClean="0"/>
              <a:t>Matplotlib</a:t>
            </a:r>
            <a:r>
              <a:rPr lang="en-US" dirty="0" smtClean="0"/>
              <a:t> and </a:t>
            </a:r>
            <a:r>
              <a:rPr lang="en-US" dirty="0" err="1" smtClean="0"/>
              <a:t>Seaborn</a:t>
            </a:r>
            <a:r>
              <a:rPr lang="en-US" dirty="0" smtClean="0"/>
              <a:t> are used to plot various graphs and figures to visualize the data.</a:t>
            </a:r>
          </a:p>
          <a:p>
            <a:endParaRPr lang="en-US" dirty="0"/>
          </a:p>
        </p:txBody>
      </p:sp>
      <p:sp>
        <p:nvSpPr>
          <p:cNvPr id="3" name="Title 2"/>
          <p:cNvSpPr>
            <a:spLocks noGrp="1"/>
          </p:cNvSpPr>
          <p:nvPr>
            <p:ph type="title"/>
          </p:nvPr>
        </p:nvSpPr>
        <p:spPr/>
        <p:txBody>
          <a:bodyPr>
            <a:normAutofit fontScale="90000"/>
          </a:bodyPr>
          <a:lstStyle/>
          <a:p>
            <a:pPr lvl="0"/>
            <a:r>
              <a:rPr lang="en-US" u="sng" dirty="0" smtClean="0"/>
              <a:t>Hardware and Software Requirements and Tools Used:-</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r>
              <a:rPr lang="en-US" dirty="0" smtClean="0"/>
              <a:t>In order to improve the selection of customers for the credit, the client wants some predictions that could help them in further investment and improvement in selection of customers</a:t>
            </a:r>
            <a:r>
              <a:rPr lang="en-US" dirty="0" smtClean="0"/>
              <a:t>.</a:t>
            </a:r>
          </a:p>
          <a:p>
            <a:r>
              <a:rPr lang="en-US" dirty="0" smtClean="0"/>
              <a:t>So we </a:t>
            </a:r>
            <a:r>
              <a:rPr lang="en-US" dirty="0" smtClean="0"/>
              <a:t>have to </a:t>
            </a:r>
            <a:r>
              <a:rPr lang="en-US" dirty="0" smtClean="0"/>
              <a:t>build </a:t>
            </a:r>
            <a:r>
              <a:rPr lang="en-US" dirty="0" smtClean="0"/>
              <a:t>a model which can be used to predict in terms of a probability for each loan transaction, whether the customer will be paying back the loaned amount within 5 days of insurance of loan. In this case, Label ‘1’ indicates that the loan has been </a:t>
            </a:r>
            <a:r>
              <a:rPr lang="en-US" dirty="0" err="1" smtClean="0"/>
              <a:t>payed</a:t>
            </a:r>
            <a:r>
              <a:rPr lang="en-US" dirty="0" smtClean="0"/>
              <a:t> i.e. Non- defaulter, while, Label ‘0’ indicates that the loan has not been </a:t>
            </a:r>
            <a:r>
              <a:rPr lang="en-US" dirty="0" err="1" smtClean="0"/>
              <a:t>payed</a:t>
            </a:r>
            <a:r>
              <a:rPr lang="en-US" dirty="0" smtClean="0"/>
              <a:t> i.e. defaulter.  </a:t>
            </a:r>
          </a:p>
          <a:p>
            <a:endParaRPr lang="en-US" dirty="0"/>
          </a:p>
        </p:txBody>
      </p:sp>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u="sng" dirty="0" smtClean="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lvl="0"/>
            <a:r>
              <a:rPr lang="en-US" dirty="0" smtClean="0"/>
              <a:t>There are 209593 rows and 37 columns in the dataset and it doesn’t have any null values.</a:t>
            </a:r>
          </a:p>
          <a:p>
            <a:pPr lvl="0"/>
            <a:r>
              <a:rPr lang="en-US" dirty="0" smtClean="0"/>
              <a:t>Out of 209593 clients, 183431 are non-defaulter that means they have </a:t>
            </a:r>
            <a:r>
              <a:rPr lang="en-US" dirty="0" err="1" smtClean="0"/>
              <a:t>payed</a:t>
            </a:r>
            <a:r>
              <a:rPr lang="en-US" dirty="0" smtClean="0"/>
              <a:t> the loan back within specified period of time.</a:t>
            </a:r>
          </a:p>
          <a:p>
            <a:pPr lvl="0"/>
            <a:r>
              <a:rPr lang="en-US" dirty="0" smtClean="0"/>
              <a:t>Majority of the people have very less(nearly zero) account balance from last 30 days and 90 days. </a:t>
            </a:r>
          </a:p>
          <a:p>
            <a:pPr lvl="0"/>
            <a:r>
              <a:rPr lang="en-US" dirty="0" smtClean="0"/>
              <a:t>Average daily spent in last </a:t>
            </a:r>
            <a:r>
              <a:rPr lang="en-US" dirty="0" smtClean="0"/>
              <a:t>30 and 90 days </a:t>
            </a:r>
            <a:r>
              <a:rPr lang="en-US" dirty="0" smtClean="0"/>
              <a:t>of a 'non-defaulter' is more than a defaulter</a:t>
            </a:r>
            <a:r>
              <a:rPr lang="en-US" dirty="0" smtClean="0"/>
              <a:t>.</a:t>
            </a:r>
          </a:p>
          <a:p>
            <a:pPr lvl="0"/>
            <a:r>
              <a:rPr lang="en-US" dirty="0" smtClean="0"/>
              <a:t>For a non-defaulter the average spent in 30 days is approx 6000 while it is only approx 1500 for a defaulter</a:t>
            </a:r>
            <a:r>
              <a:rPr lang="en-US" dirty="0" smtClean="0"/>
              <a:t>.</a:t>
            </a:r>
            <a:r>
              <a:rPr lang="en-US" dirty="0" smtClean="0"/>
              <a:t> For a non-defaulter the average spent in 90 days is approx 7000 while it is only approx 1500 for a defaulter.</a:t>
            </a:r>
          </a:p>
          <a:p>
            <a:endParaRPr lang="en-US" dirty="0" smtClean="0"/>
          </a:p>
          <a:p>
            <a:pPr lvl="0"/>
            <a:endParaRPr lang="en-US" dirty="0" smtClean="0"/>
          </a:p>
          <a:p>
            <a:endParaRPr lang="en-US" dirty="0"/>
          </a:p>
        </p:txBody>
      </p:sp>
      <p:sp>
        <p:nvSpPr>
          <p:cNvPr id="2" name="Title 1"/>
          <p:cNvSpPr>
            <a:spLocks noGrp="1"/>
          </p:cNvSpPr>
          <p:nvPr>
            <p:ph type="title"/>
          </p:nvPr>
        </p:nvSpPr>
        <p:spPr/>
        <p:txBody>
          <a:bodyPr>
            <a:normAutofit/>
          </a:bodyPr>
          <a:lstStyle/>
          <a:p>
            <a:pPr lvl="0"/>
            <a:r>
              <a:rPr lang="en-US" sz="3600" u="sng" dirty="0" smtClean="0"/>
              <a:t>Data Visualization :-</a:t>
            </a:r>
            <a:r>
              <a:rPr lang="en-US" sz="2000" dirty="0" smtClean="0"/>
              <a:t/>
            </a:r>
            <a:br>
              <a:rPr lang="en-US" sz="2000" dirty="0" smtClean="0"/>
            </a:br>
            <a:endParaRPr lang="en-US" sz="2000" dirty="0" smtClean="0">
              <a:solidFill>
                <a:schemeClr val="tx1"/>
              </a:solidFill>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7391400" cy="5998536"/>
          </a:xfrm>
        </p:spPr>
        <p:txBody>
          <a:bodyPr>
            <a:normAutofit fontScale="92500" lnSpcReduction="20000"/>
          </a:bodyPr>
          <a:lstStyle/>
          <a:p>
            <a:pPr lvl="0"/>
            <a:r>
              <a:rPr lang="en-US" dirty="0" smtClean="0"/>
              <a:t>Majority of the people have recharged their account almost 20 times in the last 30 days and 90 days.</a:t>
            </a:r>
          </a:p>
          <a:p>
            <a:pPr lvl="0"/>
            <a:r>
              <a:rPr lang="en-US" dirty="0" smtClean="0"/>
              <a:t>The non-defaulter made a total amount of recharge in main account over last 30 days is over </a:t>
            </a:r>
            <a:r>
              <a:rPr lang="en-US" dirty="0" smtClean="0"/>
              <a:t>8000. The </a:t>
            </a:r>
            <a:r>
              <a:rPr lang="en-US" dirty="0" smtClean="0"/>
              <a:t>defaulter made total amount of recharge in main account over last 30 days is approx 2500</a:t>
            </a:r>
            <a:r>
              <a:rPr lang="en-US" dirty="0" smtClean="0"/>
              <a:t>.</a:t>
            </a:r>
          </a:p>
          <a:p>
            <a:pPr lvl="0"/>
            <a:r>
              <a:rPr lang="en-US" dirty="0" smtClean="0"/>
              <a:t>The non-defaulter made a total amount of recharge in main account over last 90 days is almost </a:t>
            </a:r>
            <a:r>
              <a:rPr lang="en-US" dirty="0" smtClean="0"/>
              <a:t>14000. The </a:t>
            </a:r>
            <a:r>
              <a:rPr lang="en-US" dirty="0" smtClean="0"/>
              <a:t>defaulter made total amount of recharge in main account over last 90 days is approx 2500.</a:t>
            </a:r>
          </a:p>
          <a:p>
            <a:pPr lvl="0"/>
            <a:r>
              <a:rPr lang="en-US" dirty="0" smtClean="0"/>
              <a:t>I observe that 83432 times people take the loan 1 time in last 30 </a:t>
            </a:r>
            <a:r>
              <a:rPr lang="en-US" dirty="0" smtClean="0"/>
              <a:t>days. I </a:t>
            </a:r>
            <a:r>
              <a:rPr lang="en-US" dirty="0" smtClean="0"/>
              <a:t>also observe that the number of times loan taken are increasing, the number of people are decreasing.</a:t>
            </a:r>
          </a:p>
          <a:p>
            <a:pPr lvl="0"/>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543800" cy="6303336"/>
          </a:xfrm>
        </p:spPr>
        <p:txBody>
          <a:bodyPr>
            <a:normAutofit fontScale="92500" lnSpcReduction="20000"/>
          </a:bodyPr>
          <a:lstStyle/>
          <a:p>
            <a:r>
              <a:rPr lang="en-US" dirty="0" smtClean="0"/>
              <a:t>Majority of the people have taken the loan of less than Rs50 in the last 30 days</a:t>
            </a:r>
            <a:r>
              <a:rPr lang="en-US" dirty="0" smtClean="0"/>
              <a:t>.</a:t>
            </a:r>
            <a:r>
              <a:rPr lang="en-US" dirty="0" smtClean="0"/>
              <a:t> Majority of the people had taken approximately 0 to Rs50 amount of loan in past 90 days</a:t>
            </a:r>
            <a:r>
              <a:rPr lang="en-US" dirty="0" smtClean="0"/>
              <a:t>.</a:t>
            </a:r>
            <a:endParaRPr lang="en-US" dirty="0" smtClean="0"/>
          </a:p>
          <a:p>
            <a:pPr lvl="0"/>
            <a:r>
              <a:rPr lang="en-US" dirty="0" smtClean="0"/>
              <a:t>Maximum number no of loans taken by the user are approximately 250</a:t>
            </a:r>
            <a:r>
              <a:rPr lang="en-US" dirty="0" smtClean="0"/>
              <a:t>.</a:t>
            </a:r>
          </a:p>
          <a:p>
            <a:pPr lvl="0"/>
            <a:r>
              <a:rPr lang="en-US" dirty="0" smtClean="0"/>
              <a:t>Maximum number of people had </a:t>
            </a:r>
            <a:r>
              <a:rPr lang="en-US" dirty="0" err="1" smtClean="0"/>
              <a:t>payed</a:t>
            </a:r>
            <a:r>
              <a:rPr lang="en-US" dirty="0" smtClean="0"/>
              <a:t> back their loan before 25 days in last 30 </a:t>
            </a:r>
            <a:r>
              <a:rPr lang="en-US" dirty="0" smtClean="0"/>
              <a:t>days. Maximum </a:t>
            </a:r>
            <a:r>
              <a:rPr lang="en-US" dirty="0" smtClean="0"/>
              <a:t>number of people had </a:t>
            </a:r>
            <a:r>
              <a:rPr lang="en-US" dirty="0" err="1" smtClean="0"/>
              <a:t>payed</a:t>
            </a:r>
            <a:r>
              <a:rPr lang="en-US" dirty="0" smtClean="0"/>
              <a:t> their loan back before 30 days in last 90 days.</a:t>
            </a:r>
          </a:p>
          <a:p>
            <a:r>
              <a:rPr lang="en-US" dirty="0" smtClean="0"/>
              <a:t>There is only 1 telecom circle that is UPW.</a:t>
            </a:r>
          </a:p>
          <a:p>
            <a:pPr lvl="0"/>
            <a:r>
              <a:rPr lang="en-US" dirty="0" smtClean="0"/>
              <a:t>From 21-07-2016 to 20-08-2016 the daily amount spent is very high in last 30 </a:t>
            </a:r>
            <a:r>
              <a:rPr lang="en-US" dirty="0" smtClean="0"/>
              <a:t>days. From </a:t>
            </a:r>
            <a:r>
              <a:rPr lang="en-US" dirty="0" smtClean="0"/>
              <a:t>21-07-2016 to 20-08-2016 the daily amount spent is very high in last 90 days.</a:t>
            </a:r>
          </a:p>
          <a:p>
            <a:r>
              <a:rPr lang="en-US" dirty="0" smtClean="0"/>
              <a:t>After 21-06-2016 the number of times the main account got recharged is increasing in last 30 and 90 days.</a:t>
            </a:r>
          </a:p>
          <a:p>
            <a:pPr lvl="0"/>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7239000" cy="6705600"/>
          </a:xfrm>
        </p:spPr>
        <p:txBody>
          <a:bodyPr>
            <a:normAutofit lnSpcReduction="10000"/>
          </a:bodyPr>
          <a:lstStyle/>
          <a:p>
            <a:pPr lvl="0"/>
            <a:r>
              <a:rPr lang="en-US" dirty="0" smtClean="0"/>
              <a:t>In last 30 days from 01-06-2016, the number of loans taken by user are increasing.</a:t>
            </a:r>
          </a:p>
          <a:p>
            <a:pPr lvl="0"/>
            <a:r>
              <a:rPr lang="en-US" dirty="0" smtClean="0"/>
              <a:t>We can also observe that in last 90 days the frequency of number of loans taken by user from 01-06-2016 is fluctuating. So it keeps increasing and decreasing.</a:t>
            </a:r>
          </a:p>
          <a:p>
            <a:pPr lvl="0"/>
            <a:r>
              <a:rPr lang="en-US" dirty="0" smtClean="0"/>
              <a:t>I observe that 'Number of times main account got recharged in last 30 days' is the most positively correlated column with our target column that is 'label'.</a:t>
            </a:r>
          </a:p>
          <a:p>
            <a:r>
              <a:rPr lang="en-US" dirty="0" smtClean="0"/>
              <a:t>We can also observe that 'Frequency of data account recharged in last 90 days' is the most negatively correlated column with our target column that is 'label'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dirty="0" smtClean="0"/>
              <a:t>For building a machine learning model first I split the dataset into independent and target </a:t>
            </a:r>
            <a:r>
              <a:rPr lang="en-US" dirty="0" smtClean="0"/>
              <a:t>variable. Independent  </a:t>
            </a:r>
            <a:r>
              <a:rPr lang="en-US" dirty="0" smtClean="0"/>
              <a:t>variable that is ‘x’ contains all the other columns except ‘label’ because ‘label’ is our target value which we have to predict.</a:t>
            </a:r>
          </a:p>
          <a:p>
            <a:pPr lvl="0"/>
            <a:r>
              <a:rPr lang="en-US" dirty="0" smtClean="0"/>
              <a:t>Target variable which is ‘y’ contains the ‘label’ column.</a:t>
            </a:r>
          </a:p>
          <a:p>
            <a:pPr lvl="0"/>
            <a:r>
              <a:rPr lang="en-US" dirty="0" smtClean="0"/>
              <a:t>First I use ‘Logistic Regression’ as it is a classification problem. I make a loop and take 0-100 random state. That loop will give me the accuracy score for every random state from 0-100.</a:t>
            </a:r>
          </a:p>
          <a:p>
            <a:pPr lvl="0"/>
            <a:r>
              <a:rPr lang="en-US" dirty="0" smtClean="0"/>
              <a:t>At random state 81 the testing accuracy and training accuracy is highest.</a:t>
            </a:r>
          </a:p>
          <a:p>
            <a:endParaRPr lang="en-US" dirty="0"/>
          </a:p>
        </p:txBody>
      </p:sp>
      <p:sp>
        <p:nvSpPr>
          <p:cNvPr id="2" name="Title 1"/>
          <p:cNvSpPr>
            <a:spLocks noGrp="1"/>
          </p:cNvSpPr>
          <p:nvPr>
            <p:ph type="title"/>
          </p:nvPr>
        </p:nvSpPr>
        <p:spPr>
          <a:xfrm>
            <a:off x="304800" y="152400"/>
            <a:ext cx="8229600" cy="944562"/>
          </a:xfrm>
        </p:spPr>
        <p:txBody>
          <a:bodyPr>
            <a:normAutofit fontScale="90000"/>
          </a:bodyPr>
          <a:lstStyle/>
          <a:p>
            <a:pPr lvl="0"/>
            <a:r>
              <a:rPr lang="en-US" dirty="0" smtClean="0"/>
              <a:t/>
            </a:r>
            <a:br>
              <a:rPr lang="en-US" dirty="0" smtClean="0"/>
            </a:br>
            <a:r>
              <a:rPr lang="en-US" u="sng" dirty="0" smtClean="0"/>
              <a:t>Model/s Development and Evaluation:-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543800" cy="6303336"/>
          </a:xfrm>
        </p:spPr>
        <p:txBody>
          <a:bodyPr>
            <a:normAutofit fontScale="92500" lnSpcReduction="20000"/>
          </a:bodyPr>
          <a:lstStyle/>
          <a:p>
            <a:pPr lvl="0"/>
            <a:r>
              <a:rPr lang="en-US" dirty="0" smtClean="0"/>
              <a:t>Now I test this random state with other models </a:t>
            </a:r>
            <a:r>
              <a:rPr lang="en-US" dirty="0" smtClean="0"/>
              <a:t>also. I </a:t>
            </a:r>
            <a:r>
              <a:rPr lang="en-US" dirty="0" smtClean="0"/>
              <a:t>used a total of 5 models which are ‘Logistic Regression’, ‘Random Forest Classifier’, ‘SVC’, ‘</a:t>
            </a:r>
            <a:r>
              <a:rPr lang="en-US" dirty="0" err="1" smtClean="0"/>
              <a:t>AdaBoostClassifier</a:t>
            </a:r>
            <a:r>
              <a:rPr lang="en-US" dirty="0" smtClean="0"/>
              <a:t>’, ‘Decision Tree Classifier’.</a:t>
            </a:r>
          </a:p>
          <a:p>
            <a:pPr lvl="0"/>
            <a:r>
              <a:rPr lang="en-US" dirty="0" smtClean="0"/>
              <a:t>‘Random Forest Classifier’ gives me the best accuracy score that is 92.30%.</a:t>
            </a:r>
          </a:p>
          <a:p>
            <a:pPr lvl="0"/>
            <a:r>
              <a:rPr lang="en-US" dirty="0" smtClean="0"/>
              <a:t>Now I check whether my models are </a:t>
            </a:r>
            <a:r>
              <a:rPr lang="en-US" dirty="0" err="1" smtClean="0"/>
              <a:t>underfitted</a:t>
            </a:r>
            <a:r>
              <a:rPr lang="en-US" dirty="0" smtClean="0"/>
              <a:t> or </a:t>
            </a:r>
            <a:r>
              <a:rPr lang="en-US" dirty="0" err="1" smtClean="0"/>
              <a:t>overfitted</a:t>
            </a:r>
            <a:r>
              <a:rPr lang="en-US" dirty="0" smtClean="0"/>
              <a:t>. For that I use cross validation score and taking the k-fold value of 5.</a:t>
            </a:r>
          </a:p>
          <a:p>
            <a:r>
              <a:rPr lang="en-US" dirty="0" smtClean="0"/>
              <a:t>The Minimum difference in accuracy score and cross validation score is for </a:t>
            </a:r>
            <a:r>
              <a:rPr lang="en-US" dirty="0" err="1" smtClean="0"/>
              <a:t>DecisionTreeClassifier</a:t>
            </a:r>
            <a:r>
              <a:rPr lang="en-US" dirty="0" smtClean="0"/>
              <a:t>, </a:t>
            </a:r>
            <a:r>
              <a:rPr lang="en-US" dirty="0" err="1" smtClean="0"/>
              <a:t>AdaBoostClassifier</a:t>
            </a:r>
            <a:r>
              <a:rPr lang="en-US" dirty="0" smtClean="0"/>
              <a:t>, </a:t>
            </a:r>
            <a:r>
              <a:rPr lang="en-US" dirty="0" err="1" smtClean="0"/>
              <a:t>RandomForestClassifier</a:t>
            </a:r>
            <a:r>
              <a:rPr lang="en-US" dirty="0" smtClean="0"/>
              <a:t> and SVC (0) so they are our best </a:t>
            </a:r>
            <a:r>
              <a:rPr lang="en-US" dirty="0" smtClean="0"/>
              <a:t>model.</a:t>
            </a:r>
          </a:p>
          <a:p>
            <a:pPr lvl="0"/>
            <a:r>
              <a:rPr lang="en-US" dirty="0" smtClean="0"/>
              <a:t>I am using ‘Random Forest Classifier’ as it is giving me the best accuracy score which is 92.30%.</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543800" cy="6303336"/>
          </a:xfrm>
        </p:spPr>
        <p:txBody>
          <a:bodyPr/>
          <a:lstStyle/>
          <a:p>
            <a:pPr lvl="0"/>
            <a:r>
              <a:rPr lang="en-US" dirty="0" smtClean="0"/>
              <a:t>We have checked the AUC-ROC Curve to check the performance of the model. It is showing that our model is doing good in distinguishing between the various classes.</a:t>
            </a:r>
          </a:p>
          <a:p>
            <a:pPr lvl="0"/>
            <a:r>
              <a:rPr lang="en-US" dirty="0" smtClean="0"/>
              <a:t>After that I have done </a:t>
            </a:r>
            <a:r>
              <a:rPr lang="en-US" dirty="0" err="1" smtClean="0"/>
              <a:t>hyperparameter</a:t>
            </a:r>
            <a:r>
              <a:rPr lang="en-US" dirty="0" smtClean="0"/>
              <a:t> tuning of the model to increase the model accuracy </a:t>
            </a:r>
            <a:r>
              <a:rPr lang="en-US" dirty="0" smtClean="0"/>
              <a:t>score. After </a:t>
            </a:r>
            <a:r>
              <a:rPr lang="en-US" dirty="0" smtClean="0"/>
              <a:t>doing the </a:t>
            </a:r>
            <a:r>
              <a:rPr lang="en-US" dirty="0" err="1" smtClean="0"/>
              <a:t>hyperparameter</a:t>
            </a:r>
            <a:r>
              <a:rPr lang="en-US" dirty="0" smtClean="0"/>
              <a:t> tuning our model score has increased from 92.30% to 92.35%.</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1272</Words>
  <Application>Microsoft Office PowerPoint</Application>
  <PresentationFormat>On-screen Show (4:3)</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Micro Credit Defaulter Project </vt:lpstr>
      <vt:lpstr> Introduction:-</vt:lpstr>
      <vt:lpstr>Data Visualization :- </vt:lpstr>
      <vt:lpstr>Slide 4</vt:lpstr>
      <vt:lpstr>Slide 5</vt:lpstr>
      <vt:lpstr>Slide 6</vt:lpstr>
      <vt:lpstr> Model/s Development and Evaluation:- </vt:lpstr>
      <vt:lpstr>Slide 8</vt:lpstr>
      <vt:lpstr>Slide 9</vt:lpstr>
      <vt:lpstr>Conclusion:- </vt:lpstr>
      <vt:lpstr>Hardware and Software Requirements and Tools Used:-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Tushar</dc:creator>
  <cp:lastModifiedBy>Tushar</cp:lastModifiedBy>
  <cp:revision>5</cp:revision>
  <dcterms:created xsi:type="dcterms:W3CDTF">2021-05-23T10:52:30Z</dcterms:created>
  <dcterms:modified xsi:type="dcterms:W3CDTF">2021-05-23T11:32:44Z</dcterms:modified>
</cp:coreProperties>
</file>