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95" r:id="rId3"/>
    <p:sldId id="297" r:id="rId4"/>
    <p:sldId id="298" r:id="rId5"/>
    <p:sldId id="296" r:id="rId6"/>
    <p:sldId id="299" r:id="rId7"/>
    <p:sldId id="300" r:id="rId8"/>
    <p:sldId id="301" r:id="rId9"/>
    <p:sldId id="302" r:id="rId10"/>
    <p:sldId id="2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Tushar Saini" initials="TS" lastIdx="1" clrIdx="2">
    <p:extLst>
      <p:ext uri="{19B8F6BF-5375-455C-9EA6-DF929625EA0E}">
        <p15:presenceInfo xmlns:p15="http://schemas.microsoft.com/office/powerpoint/2012/main" userId="c95cd360000a0b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1E1E1"/>
    <a:srgbClr val="FFFFFF"/>
    <a:srgbClr val="D24726"/>
    <a:srgbClr val="404040"/>
    <a:srgbClr val="FF9B45"/>
    <a:srgbClr val="DD462F"/>
    <a:srgbClr val="F8CFB6"/>
    <a:srgbClr val="F8CAB6"/>
    <a:srgbClr val="923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291" autoAdjust="0"/>
  </p:normalViewPr>
  <p:slideViewPr>
    <p:cSldViewPr snapToGrid="0">
      <p:cViewPr varScale="1">
        <p:scale>
          <a:sx n="68" d="100"/>
          <a:sy n="68" d="100"/>
        </p:scale>
        <p:origin x="69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3755886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49" y="262783"/>
            <a:ext cx="11682101" cy="6332433"/>
          </a:xfrm>
          <a:prstGeom prst="rect">
            <a:avLst/>
          </a:prstGeom>
          <a:gradFill flip="none" rotWithShape="1">
            <a:gsLst>
              <a:gs pos="0">
                <a:srgbClr val="FFFFFF"/>
              </a:gs>
              <a:gs pos="100000">
                <a:srgbClr val="C00000"/>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pic>
        <p:nvPicPr>
          <p:cNvPr id="6" name="Picture 5">
            <a:extLst>
              <a:ext uri="{FF2B5EF4-FFF2-40B4-BE49-F238E27FC236}">
                <a16:creationId xmlns:a16="http://schemas.microsoft.com/office/drawing/2014/main" id="{FBDCB5B7-AE75-4E3E-9E8C-F080529857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6491" y="5038985"/>
            <a:ext cx="1819015" cy="1819015"/>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36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 www.ai-techsystems.com        |        © AI Tech Systems        |        📧hi@ai-techsystems.com        |        📞+1-408-372-7405</a:t>
            </a:r>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000" y="262783"/>
            <a:ext cx="11682101" cy="2072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6B0192-2EC8-4EBE-A046-C6B581AD143A}"/>
              </a:ext>
            </a:extLst>
          </p:cNvPr>
          <p:cNvSpPr/>
          <p:nvPr userDrawn="1"/>
        </p:nvSpPr>
        <p:spPr>
          <a:xfrm>
            <a:off x="0" y="0"/>
            <a:ext cx="1219199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05408" cy="678526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 y="6567055"/>
            <a:ext cx="12105409" cy="218209"/>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dirty="0"/>
              <a:t>💻 www.ai-techsystems.com                    |                    © AI Tech Systems                    |                    📧hi@ai-techsystems.com                     |                    📞+1-408-372-7405</a:t>
            </a:r>
          </a:p>
        </p:txBody>
      </p:sp>
      <p:cxnSp>
        <p:nvCxnSpPr>
          <p:cNvPr id="8" name="Straight Connector 7"/>
          <p:cNvCxnSpPr/>
          <p:nvPr userDrawn="1"/>
        </p:nvCxnSpPr>
        <p:spPr>
          <a:xfrm>
            <a:off x="604434" y="1196392"/>
            <a:ext cx="10983132"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0088"/>
            <a:ext cx="10515600" cy="2002097"/>
          </a:xfrm>
        </p:spPr>
        <p:txBody>
          <a:bodyPr anchor="ctr" anchorCtr="0">
            <a:normAutofit/>
          </a:bodyPr>
          <a:lstStyle/>
          <a:p>
            <a:pPr algn="ctr"/>
            <a:r>
              <a:rPr lang="en-IN" sz="4200" b="1" dirty="0"/>
              <a:t>Compare Support Vector Machines to 3 layer</a:t>
            </a:r>
            <a:br>
              <a:rPr lang="en-IN" sz="4200" b="1" dirty="0"/>
            </a:br>
            <a:r>
              <a:rPr lang="en-IN" sz="4200" b="1" dirty="0"/>
              <a:t>Neural Networks on the Titanic Dataset</a:t>
            </a:r>
            <a:endParaRPr lang="en-US" sz="4200" b="1" dirty="0">
              <a:solidFill>
                <a:schemeClr val="bg1"/>
              </a:solidFill>
            </a:endParaRPr>
          </a:p>
        </p:txBody>
      </p:sp>
      <p:sp>
        <p:nvSpPr>
          <p:cNvPr id="3" name="Subtitle 2"/>
          <p:cNvSpPr>
            <a:spLocks noGrp="1"/>
          </p:cNvSpPr>
          <p:nvPr>
            <p:ph type="subTitle" idx="4294967295"/>
          </p:nvPr>
        </p:nvSpPr>
        <p:spPr>
          <a:xfrm>
            <a:off x="855619" y="2933106"/>
            <a:ext cx="10293825" cy="935510"/>
          </a:xfrm>
        </p:spPr>
        <p:txBody>
          <a:bodyPr>
            <a:normAutofit fontScale="25000" lnSpcReduction="20000"/>
          </a:bodyPr>
          <a:lstStyle/>
          <a:p>
            <a:pPr marL="0" indent="0" algn="ctr">
              <a:buNone/>
            </a:pPr>
            <a:r>
              <a:rPr lang="en-US" sz="11200" b="1" dirty="0">
                <a:solidFill>
                  <a:schemeClr val="tx1">
                    <a:lumMod val="85000"/>
                    <a:lumOff val="15000"/>
                  </a:schemeClr>
                </a:solidFill>
                <a:latin typeface="+mj-lt"/>
              </a:rPr>
              <a:t>Tushar Saini</a:t>
            </a:r>
          </a:p>
          <a:p>
            <a:pPr marL="0" indent="0" algn="ctr">
              <a:buNone/>
            </a:pPr>
            <a:r>
              <a:rPr lang="en-US" sz="11200" b="1" dirty="0">
                <a:solidFill>
                  <a:schemeClr val="tx1">
                    <a:lumMod val="85000"/>
                    <a:lumOff val="15000"/>
                  </a:schemeClr>
                </a:solidFill>
                <a:latin typeface="+mj-lt"/>
              </a:rPr>
              <a:t>AI Technology and Systems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A66D28-E6F5-47DA-A9EA-F3FB418B2D67}"/>
              </a:ext>
            </a:extLst>
          </p:cNvPr>
          <p:cNvPicPr>
            <a:picLocks noChangeAspect="1"/>
          </p:cNvPicPr>
          <p:nvPr/>
        </p:nvPicPr>
        <p:blipFill>
          <a:blip r:embed="rId2"/>
          <a:stretch>
            <a:fillRect/>
          </a:stretch>
        </p:blipFill>
        <p:spPr>
          <a:xfrm>
            <a:off x="3309504" y="1535689"/>
            <a:ext cx="4762500" cy="2581275"/>
          </a:xfrm>
          <a:prstGeom prst="roundRect">
            <a:avLst>
              <a:gd name="adj" fmla="val 4167"/>
            </a:avLst>
          </a:prstGeom>
          <a:solidFill>
            <a:srgbClr val="FFFFFF"/>
          </a:solidFill>
          <a:ln w="76200" cap="sq">
            <a:solidFill>
              <a:srgbClr val="EAEAEA"/>
            </a:solidFill>
            <a:miter lim="800000"/>
          </a:ln>
          <a:effectLst>
            <a:reflection blurRad="6350" stA="50000" endA="300" endPos="38500" dist="508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0849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Problem Description</a:t>
            </a:r>
          </a:p>
        </p:txBody>
      </p:sp>
      <p:sp>
        <p:nvSpPr>
          <p:cNvPr id="6" name="TextBox 5">
            <a:extLst>
              <a:ext uri="{FF2B5EF4-FFF2-40B4-BE49-F238E27FC236}">
                <a16:creationId xmlns:a16="http://schemas.microsoft.com/office/drawing/2014/main" id="{546755A6-5E56-43A2-98D6-22526D33D946}"/>
              </a:ext>
            </a:extLst>
          </p:cNvPr>
          <p:cNvSpPr txBox="1"/>
          <p:nvPr/>
        </p:nvSpPr>
        <p:spPr>
          <a:xfrm>
            <a:off x="722547" y="1478433"/>
            <a:ext cx="10749874" cy="1200329"/>
          </a:xfrm>
          <a:prstGeom prst="rect">
            <a:avLst/>
          </a:prstGeom>
          <a:noFill/>
        </p:spPr>
        <p:txBody>
          <a:bodyPr wrap="square" rtlCol="0">
            <a:spAutoFit/>
          </a:bodyPr>
          <a:lstStyle/>
          <a:p>
            <a:pPr algn="just"/>
            <a:r>
              <a:rPr lang="en-IN" dirty="0"/>
              <a:t>In this Presentation I am going to show you about the </a:t>
            </a:r>
            <a:r>
              <a:rPr lang="en-IN" dirty="0" err="1"/>
              <a:t>Comparision</a:t>
            </a:r>
            <a:r>
              <a:rPr lang="en-IN" dirty="0"/>
              <a:t> between support Vector Machines and 3 layer Neural Network on the Titanic dataset ,dataset is extracted from the Kaggle there are 2 datasets CSV files test.csv and train.csv which is used in prediction. Python provide many libraries for Machine learning using this inbuilt libraries project is done.</a:t>
            </a:r>
            <a:endParaRPr lang="en-US" sz="2400" dirty="0">
              <a:solidFill>
                <a:schemeClr val="tx1">
                  <a:lumMod val="65000"/>
                  <a:lumOff val="35000"/>
                </a:schemeClr>
              </a:solidFill>
            </a:endParaRP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pic>
        <p:nvPicPr>
          <p:cNvPr id="7" name="Content Placeholder 6">
            <a:extLst>
              <a:ext uri="{FF2B5EF4-FFF2-40B4-BE49-F238E27FC236}">
                <a16:creationId xmlns:a16="http://schemas.microsoft.com/office/drawing/2014/main" id="{749CA9A7-5D51-4239-83E3-5723504DEC5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120348" y="2809461"/>
            <a:ext cx="7209182" cy="3498573"/>
          </a:xfrm>
        </p:spPr>
      </p:pic>
    </p:spTree>
    <p:extLst>
      <p:ext uri="{BB962C8B-B14F-4D97-AF65-F5344CB8AC3E}">
        <p14:creationId xmlns:p14="http://schemas.microsoft.com/office/powerpoint/2010/main" val="3117550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Proposed Solution</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6" name="TextBox 5">
            <a:extLst>
              <a:ext uri="{FF2B5EF4-FFF2-40B4-BE49-F238E27FC236}">
                <a16:creationId xmlns:a16="http://schemas.microsoft.com/office/drawing/2014/main" id="{AF579106-0BC7-4EB3-9CE7-1C3CCFEBBF62}"/>
              </a:ext>
            </a:extLst>
          </p:cNvPr>
          <p:cNvSpPr txBox="1"/>
          <p:nvPr/>
        </p:nvSpPr>
        <p:spPr>
          <a:xfrm>
            <a:off x="722547" y="1478433"/>
            <a:ext cx="10749874" cy="1200329"/>
          </a:xfrm>
          <a:prstGeom prst="rect">
            <a:avLst/>
          </a:prstGeom>
          <a:noFill/>
        </p:spPr>
        <p:txBody>
          <a:bodyPr wrap="square" rtlCol="0">
            <a:spAutoFit/>
          </a:bodyPr>
          <a:lstStyle/>
          <a:p>
            <a:pPr algn="just"/>
            <a:r>
              <a:rPr lang="en-US" dirty="0">
                <a:solidFill>
                  <a:schemeClr val="tx1">
                    <a:lumMod val="65000"/>
                    <a:lumOff val="35000"/>
                  </a:schemeClr>
                </a:solidFill>
              </a:rPr>
              <a:t>For comparing Support Vector Machines learning(SVM) and 3 layer Neural Network  Python is used because Python provides inbuilt libraries and easy to code also we used </a:t>
            </a:r>
            <a:r>
              <a:rPr lang="en-US" dirty="0" err="1">
                <a:solidFill>
                  <a:schemeClr val="tx1">
                    <a:lumMod val="65000"/>
                    <a:lumOff val="35000"/>
                  </a:schemeClr>
                </a:solidFill>
              </a:rPr>
              <a:t>Keras</a:t>
            </a:r>
            <a:r>
              <a:rPr lang="en-US" dirty="0">
                <a:solidFill>
                  <a:schemeClr val="tx1">
                    <a:lumMod val="65000"/>
                    <a:lumOff val="35000"/>
                  </a:schemeClr>
                </a:solidFill>
              </a:rPr>
              <a:t> for 3 layer Neural network</a:t>
            </a:r>
          </a:p>
          <a:p>
            <a:pPr algn="just"/>
            <a:r>
              <a:rPr lang="en-US" dirty="0">
                <a:solidFill>
                  <a:schemeClr val="tx1">
                    <a:lumMod val="65000"/>
                    <a:lumOff val="35000"/>
                  </a:schemeClr>
                </a:solidFill>
              </a:rPr>
              <a:t>and find the highest accuracy score and we predict the titanic survival by the algorithm which give Highest Accuracy score. </a:t>
            </a:r>
          </a:p>
        </p:txBody>
      </p:sp>
      <p:pic>
        <p:nvPicPr>
          <p:cNvPr id="4" name="Content Placeholder 3">
            <a:extLst>
              <a:ext uri="{FF2B5EF4-FFF2-40B4-BE49-F238E27FC236}">
                <a16:creationId xmlns:a16="http://schemas.microsoft.com/office/drawing/2014/main" id="{99CA22E9-9191-478E-8DF4-CB9EF4FCEE29}"/>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64979" y="2968486"/>
            <a:ext cx="4263611" cy="2742998"/>
          </a:xfrm>
          <a:ln>
            <a:solidFill>
              <a:schemeClr val="tx1"/>
            </a:solidFill>
          </a:ln>
        </p:spPr>
      </p:pic>
      <p:pic>
        <p:nvPicPr>
          <p:cNvPr id="9" name="Picture 8">
            <a:extLst>
              <a:ext uri="{FF2B5EF4-FFF2-40B4-BE49-F238E27FC236}">
                <a16:creationId xmlns:a16="http://schemas.microsoft.com/office/drawing/2014/main" id="{0314044B-70D1-4691-BDF7-9D8CC41F2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479" y="2968486"/>
            <a:ext cx="4462394" cy="2742998"/>
          </a:xfrm>
          <a:prstGeom prst="rect">
            <a:avLst/>
          </a:prstGeom>
          <a:ln>
            <a:solidFill>
              <a:schemeClr val="tx1"/>
            </a:solidFill>
          </a:ln>
        </p:spPr>
      </p:pic>
      <p:sp>
        <p:nvSpPr>
          <p:cNvPr id="12" name="Rectangle 11">
            <a:extLst>
              <a:ext uri="{FF2B5EF4-FFF2-40B4-BE49-F238E27FC236}">
                <a16:creationId xmlns:a16="http://schemas.microsoft.com/office/drawing/2014/main" id="{FCEAD142-3296-4D45-AF68-9B44683056C5}"/>
              </a:ext>
            </a:extLst>
          </p:cNvPr>
          <p:cNvSpPr/>
          <p:nvPr/>
        </p:nvSpPr>
        <p:spPr>
          <a:xfrm>
            <a:off x="1230127" y="5711484"/>
            <a:ext cx="3593035" cy="369332"/>
          </a:xfrm>
          <a:prstGeom prst="rect">
            <a:avLst/>
          </a:prstGeom>
        </p:spPr>
        <p:txBody>
          <a:bodyPr wrap="none">
            <a:spAutoFit/>
          </a:bodyPr>
          <a:lstStyle/>
          <a:p>
            <a:r>
              <a:rPr lang="en-IN" b="1" dirty="0"/>
              <a:t>Support Vector Machines(SVM)</a:t>
            </a:r>
            <a:endParaRPr lang="en-IN" dirty="0"/>
          </a:p>
        </p:txBody>
      </p:sp>
      <p:sp>
        <p:nvSpPr>
          <p:cNvPr id="13" name="TextBox 12">
            <a:extLst>
              <a:ext uri="{FF2B5EF4-FFF2-40B4-BE49-F238E27FC236}">
                <a16:creationId xmlns:a16="http://schemas.microsoft.com/office/drawing/2014/main" id="{73C3C9C1-FD8B-4BAB-A309-457E3CDCEE23}"/>
              </a:ext>
            </a:extLst>
          </p:cNvPr>
          <p:cNvSpPr txBox="1"/>
          <p:nvPr/>
        </p:nvSpPr>
        <p:spPr>
          <a:xfrm>
            <a:off x="7780148" y="5711484"/>
            <a:ext cx="2092271" cy="369332"/>
          </a:xfrm>
          <a:prstGeom prst="rect">
            <a:avLst/>
          </a:prstGeom>
          <a:noFill/>
        </p:spPr>
        <p:txBody>
          <a:bodyPr wrap="square" rtlCol="0">
            <a:spAutoFit/>
          </a:bodyPr>
          <a:lstStyle/>
          <a:p>
            <a:r>
              <a:rPr lang="en-IN" b="1" dirty="0"/>
              <a:t>Neural Network</a:t>
            </a:r>
          </a:p>
        </p:txBody>
      </p:sp>
    </p:spTree>
    <p:extLst>
      <p:ext uri="{BB962C8B-B14F-4D97-AF65-F5344CB8AC3E}">
        <p14:creationId xmlns:p14="http://schemas.microsoft.com/office/powerpoint/2010/main" val="10629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Dataset used</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pic>
        <p:nvPicPr>
          <p:cNvPr id="10" name="Content Placeholder 9">
            <a:extLst>
              <a:ext uri="{FF2B5EF4-FFF2-40B4-BE49-F238E27FC236}">
                <a16:creationId xmlns:a16="http://schemas.microsoft.com/office/drawing/2014/main" id="{0BDDD801-6487-454E-B8D9-E34E2FDAEA0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21206" y="2687890"/>
            <a:ext cx="10668570" cy="1558900"/>
          </a:xfrm>
        </p:spPr>
      </p:pic>
      <p:sp>
        <p:nvSpPr>
          <p:cNvPr id="7" name="TextBox 6">
            <a:extLst>
              <a:ext uri="{FF2B5EF4-FFF2-40B4-BE49-F238E27FC236}">
                <a16:creationId xmlns:a16="http://schemas.microsoft.com/office/drawing/2014/main" id="{AE671ABC-1694-4059-8535-13EA2F35161E}"/>
              </a:ext>
            </a:extLst>
          </p:cNvPr>
          <p:cNvSpPr txBox="1"/>
          <p:nvPr/>
        </p:nvSpPr>
        <p:spPr>
          <a:xfrm>
            <a:off x="521206" y="1426348"/>
            <a:ext cx="10960455" cy="923330"/>
          </a:xfrm>
          <a:prstGeom prst="rect">
            <a:avLst/>
          </a:prstGeom>
          <a:noFill/>
        </p:spPr>
        <p:txBody>
          <a:bodyPr wrap="square" rtlCol="0">
            <a:spAutoFit/>
          </a:bodyPr>
          <a:lstStyle/>
          <a:p>
            <a:r>
              <a:rPr lang="en-IN" dirty="0">
                <a:solidFill>
                  <a:schemeClr val="tx1">
                    <a:lumMod val="65000"/>
                    <a:lumOff val="35000"/>
                  </a:schemeClr>
                </a:solidFill>
              </a:rPr>
              <a:t>It is the first real step of machine learning-Gathering Data. This step is very crucial as the quality and quantity of data gathered will directly determine how good the predictive model will turn out to be. The Dataset is extracted from Kaggle. The data has been split into two groups.</a:t>
            </a:r>
          </a:p>
        </p:txBody>
      </p:sp>
      <p:pic>
        <p:nvPicPr>
          <p:cNvPr id="12" name="Picture 11">
            <a:extLst>
              <a:ext uri="{FF2B5EF4-FFF2-40B4-BE49-F238E27FC236}">
                <a16:creationId xmlns:a16="http://schemas.microsoft.com/office/drawing/2014/main" id="{A7E99A76-C7A3-4270-BDDE-9474543D9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07" y="4882698"/>
            <a:ext cx="10668569" cy="1438687"/>
          </a:xfrm>
          <a:prstGeom prst="rect">
            <a:avLst/>
          </a:prstGeom>
        </p:spPr>
      </p:pic>
      <p:sp>
        <p:nvSpPr>
          <p:cNvPr id="14" name="TextBox 13">
            <a:extLst>
              <a:ext uri="{FF2B5EF4-FFF2-40B4-BE49-F238E27FC236}">
                <a16:creationId xmlns:a16="http://schemas.microsoft.com/office/drawing/2014/main" id="{8E63D87F-257B-4D08-95DD-AE06A657D6BF}"/>
              </a:ext>
            </a:extLst>
          </p:cNvPr>
          <p:cNvSpPr txBox="1"/>
          <p:nvPr/>
        </p:nvSpPr>
        <p:spPr>
          <a:xfrm>
            <a:off x="4308529" y="2349678"/>
            <a:ext cx="3812584" cy="646331"/>
          </a:xfrm>
          <a:prstGeom prst="rect">
            <a:avLst/>
          </a:prstGeom>
          <a:noFill/>
        </p:spPr>
        <p:txBody>
          <a:bodyPr wrap="square" rtlCol="0">
            <a:spAutoFit/>
          </a:bodyPr>
          <a:lstStyle/>
          <a:p>
            <a:r>
              <a:rPr lang="en-IN" b="1" dirty="0"/>
              <a:t>Training Dataset (train.csv)</a:t>
            </a:r>
          </a:p>
          <a:p>
            <a:pPr algn="ctr"/>
            <a:endParaRPr lang="en-IN" dirty="0"/>
          </a:p>
        </p:txBody>
      </p:sp>
      <p:sp>
        <p:nvSpPr>
          <p:cNvPr id="15" name="TextBox 14">
            <a:extLst>
              <a:ext uri="{FF2B5EF4-FFF2-40B4-BE49-F238E27FC236}">
                <a16:creationId xmlns:a16="http://schemas.microsoft.com/office/drawing/2014/main" id="{BDE634BC-F3E7-4C4C-A689-C63F6B322E35}"/>
              </a:ext>
            </a:extLst>
          </p:cNvPr>
          <p:cNvSpPr txBox="1"/>
          <p:nvPr/>
        </p:nvSpPr>
        <p:spPr>
          <a:xfrm>
            <a:off x="4308529" y="4418280"/>
            <a:ext cx="2789695" cy="369332"/>
          </a:xfrm>
          <a:prstGeom prst="rect">
            <a:avLst/>
          </a:prstGeom>
          <a:noFill/>
        </p:spPr>
        <p:txBody>
          <a:bodyPr wrap="square" rtlCol="0">
            <a:spAutoFit/>
          </a:bodyPr>
          <a:lstStyle/>
          <a:p>
            <a:r>
              <a:rPr lang="en-IN" b="1" dirty="0"/>
              <a:t>Test Dataset (test.csv)</a:t>
            </a:r>
          </a:p>
        </p:txBody>
      </p:sp>
    </p:spTree>
    <p:extLst>
      <p:ext uri="{BB962C8B-B14F-4D97-AF65-F5344CB8AC3E}">
        <p14:creationId xmlns:p14="http://schemas.microsoft.com/office/powerpoint/2010/main" val="15037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a:t>
            </a: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3" name="TextBox 2">
            <a:extLst>
              <a:ext uri="{FF2B5EF4-FFF2-40B4-BE49-F238E27FC236}">
                <a16:creationId xmlns:a16="http://schemas.microsoft.com/office/drawing/2014/main" id="{0FE879E9-A951-4601-AD96-0054FC5C5BE9}"/>
              </a:ext>
            </a:extLst>
          </p:cNvPr>
          <p:cNvSpPr txBox="1"/>
          <p:nvPr/>
        </p:nvSpPr>
        <p:spPr>
          <a:xfrm>
            <a:off x="650929" y="1511557"/>
            <a:ext cx="11019295" cy="1200329"/>
          </a:xfrm>
          <a:prstGeom prst="rect">
            <a:avLst/>
          </a:prstGeom>
          <a:noFill/>
        </p:spPr>
        <p:txBody>
          <a:bodyPr wrap="square" rtlCol="0">
            <a:spAutoFit/>
          </a:bodyPr>
          <a:lstStyle/>
          <a:p>
            <a:r>
              <a:rPr lang="en-IN" dirty="0"/>
              <a:t>The solution of any kind of machine learning solution based on 7 major steps . We can compare support vector machines and 3 layer neural network according to there accuracy score . The algorithm which give higher accuracy between Support vector Machines and 3 layer Neural network will be used for prediction of titanic survival. </a:t>
            </a:r>
          </a:p>
        </p:txBody>
      </p:sp>
      <p:pic>
        <p:nvPicPr>
          <p:cNvPr id="5" name="Picture 4">
            <a:extLst>
              <a:ext uri="{FF2B5EF4-FFF2-40B4-BE49-F238E27FC236}">
                <a16:creationId xmlns:a16="http://schemas.microsoft.com/office/drawing/2014/main" id="{320FC06A-4BFE-463D-9F30-27CCE9E20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32" y="3520680"/>
            <a:ext cx="9753600" cy="1628775"/>
          </a:xfrm>
          <a:prstGeom prst="rect">
            <a:avLst/>
          </a:prstGeom>
        </p:spPr>
      </p:pic>
      <p:sp>
        <p:nvSpPr>
          <p:cNvPr id="9" name="TextBox 8">
            <a:extLst>
              <a:ext uri="{FF2B5EF4-FFF2-40B4-BE49-F238E27FC236}">
                <a16:creationId xmlns:a16="http://schemas.microsoft.com/office/drawing/2014/main" id="{D859E105-3D3C-4C2B-9E39-03BAE530C743}"/>
              </a:ext>
            </a:extLst>
          </p:cNvPr>
          <p:cNvSpPr txBox="1"/>
          <p:nvPr/>
        </p:nvSpPr>
        <p:spPr>
          <a:xfrm>
            <a:off x="2510725" y="5346443"/>
            <a:ext cx="6478292" cy="369332"/>
          </a:xfrm>
          <a:prstGeom prst="rect">
            <a:avLst/>
          </a:prstGeom>
          <a:noFill/>
        </p:spPr>
        <p:txBody>
          <a:bodyPr wrap="square" rtlCol="0">
            <a:spAutoFit/>
          </a:bodyPr>
          <a:lstStyle/>
          <a:p>
            <a:r>
              <a:rPr lang="en-IN" b="1" dirty="0"/>
              <a:t>Seven Steps to solve any Machine learning based problem</a:t>
            </a:r>
          </a:p>
        </p:txBody>
      </p:sp>
    </p:spTree>
    <p:extLst>
      <p:ext uri="{BB962C8B-B14F-4D97-AF65-F5344CB8AC3E}">
        <p14:creationId xmlns:p14="http://schemas.microsoft.com/office/powerpoint/2010/main" val="33472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Challenges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1200329"/>
          </a:xfrm>
          <a:prstGeom prst="rect">
            <a:avLst/>
          </a:prstGeom>
          <a:noFill/>
        </p:spPr>
        <p:txBody>
          <a:bodyPr wrap="square" rtlCol="0">
            <a:spAutoFit/>
          </a:bodyPr>
          <a:lstStyle/>
          <a:p>
            <a:r>
              <a:rPr lang="en-US" dirty="0">
                <a:solidFill>
                  <a:schemeClr val="tx1">
                    <a:lumMod val="65000"/>
                    <a:lumOff val="35000"/>
                  </a:schemeClr>
                </a:solidFill>
              </a:rPr>
              <a:t>The most challenging task in comparing support vector machines and 3 layer neural network of titanic data first we want accurate data because we trained the model by which data if our data is accurate then our model give high accuracy and predict correctly after that we have to clean the data and make prediction.</a:t>
            </a:r>
          </a:p>
        </p:txBody>
      </p:sp>
      <p:pic>
        <p:nvPicPr>
          <p:cNvPr id="7" name="Content Placeholder 6">
            <a:extLst>
              <a:ext uri="{FF2B5EF4-FFF2-40B4-BE49-F238E27FC236}">
                <a16:creationId xmlns:a16="http://schemas.microsoft.com/office/drawing/2014/main" id="{F68E0817-93EC-41AB-B4AD-D45569F60CB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98775" y="2802748"/>
            <a:ext cx="4762500" cy="3171825"/>
          </a:xfrm>
        </p:spPr>
      </p:pic>
      <p:sp>
        <p:nvSpPr>
          <p:cNvPr id="8" name="TextBox 7">
            <a:extLst>
              <a:ext uri="{FF2B5EF4-FFF2-40B4-BE49-F238E27FC236}">
                <a16:creationId xmlns:a16="http://schemas.microsoft.com/office/drawing/2014/main" id="{105CC534-ED22-4FBE-AB3F-909C9AF0D8C8}"/>
              </a:ext>
            </a:extLst>
          </p:cNvPr>
          <p:cNvSpPr txBox="1"/>
          <p:nvPr/>
        </p:nvSpPr>
        <p:spPr>
          <a:xfrm>
            <a:off x="3843579" y="5974573"/>
            <a:ext cx="2929179" cy="369332"/>
          </a:xfrm>
          <a:prstGeom prst="rect">
            <a:avLst/>
          </a:prstGeom>
          <a:noFill/>
        </p:spPr>
        <p:txBody>
          <a:bodyPr wrap="square" rtlCol="0">
            <a:spAutoFit/>
          </a:bodyPr>
          <a:lstStyle/>
          <a:p>
            <a:pPr algn="ctr"/>
            <a:r>
              <a:rPr lang="en-IN" b="1" dirty="0"/>
              <a:t>Cleaning Irrelevant data</a:t>
            </a:r>
          </a:p>
        </p:txBody>
      </p:sp>
    </p:spTree>
    <p:extLst>
      <p:ext uri="{BB962C8B-B14F-4D97-AF65-F5344CB8AC3E}">
        <p14:creationId xmlns:p14="http://schemas.microsoft.com/office/powerpoint/2010/main" val="285153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Results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07049" y="1478433"/>
            <a:ext cx="10749874" cy="923330"/>
          </a:xfrm>
          <a:prstGeom prst="rect">
            <a:avLst/>
          </a:prstGeom>
          <a:noFill/>
        </p:spPr>
        <p:txBody>
          <a:bodyPr wrap="square" rtlCol="0">
            <a:spAutoFit/>
          </a:bodyPr>
          <a:lstStyle/>
          <a:p>
            <a:r>
              <a:rPr lang="en-US" dirty="0">
                <a:solidFill>
                  <a:schemeClr val="tx1">
                    <a:lumMod val="65000"/>
                    <a:lumOff val="35000"/>
                  </a:schemeClr>
                </a:solidFill>
              </a:rPr>
              <a:t>After performing the support vector Machines and 3 layer neural network we get to know that Support vector Machine provide highest accuracy score so we predict the survival of titanic passenger by support vector machines and store that data(2 columns </a:t>
            </a:r>
            <a:r>
              <a:rPr lang="en-US" dirty="0" err="1">
                <a:solidFill>
                  <a:schemeClr val="tx1">
                    <a:lumMod val="65000"/>
                    <a:lumOff val="35000"/>
                  </a:schemeClr>
                </a:solidFill>
              </a:rPr>
              <a:t>PassengerId</a:t>
            </a:r>
            <a:r>
              <a:rPr lang="en-US" dirty="0">
                <a:solidFill>
                  <a:schemeClr val="tx1">
                    <a:lumMod val="65000"/>
                    <a:lumOff val="35000"/>
                  </a:schemeClr>
                </a:solidFill>
              </a:rPr>
              <a:t> ,Survived) in submission.csv file.</a:t>
            </a:r>
          </a:p>
        </p:txBody>
      </p:sp>
      <p:pic>
        <p:nvPicPr>
          <p:cNvPr id="7" name="Content Placeholder 6">
            <a:extLst>
              <a:ext uri="{FF2B5EF4-FFF2-40B4-BE49-F238E27FC236}">
                <a16:creationId xmlns:a16="http://schemas.microsoft.com/office/drawing/2014/main" id="{790EEAE1-97CC-4FEB-BF42-7AF327AFEFB2}"/>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631231" y="2561680"/>
            <a:ext cx="2049219" cy="3238500"/>
          </a:xfrm>
        </p:spPr>
      </p:pic>
      <p:sp>
        <p:nvSpPr>
          <p:cNvPr id="8" name="TextBox 7">
            <a:extLst>
              <a:ext uri="{FF2B5EF4-FFF2-40B4-BE49-F238E27FC236}">
                <a16:creationId xmlns:a16="http://schemas.microsoft.com/office/drawing/2014/main" id="{83BEC3B8-7B75-40FD-AF06-EE2894D24C25}"/>
              </a:ext>
            </a:extLst>
          </p:cNvPr>
          <p:cNvSpPr txBox="1"/>
          <p:nvPr/>
        </p:nvSpPr>
        <p:spPr>
          <a:xfrm>
            <a:off x="1631230" y="5800180"/>
            <a:ext cx="2049219" cy="369332"/>
          </a:xfrm>
          <a:prstGeom prst="rect">
            <a:avLst/>
          </a:prstGeom>
          <a:noFill/>
        </p:spPr>
        <p:txBody>
          <a:bodyPr wrap="square" rtlCol="0">
            <a:spAutoFit/>
          </a:bodyPr>
          <a:lstStyle/>
          <a:p>
            <a:pPr algn="ctr"/>
            <a:r>
              <a:rPr lang="en-IN" b="1" dirty="0"/>
              <a:t>Submission.csv</a:t>
            </a:r>
          </a:p>
        </p:txBody>
      </p:sp>
      <p:sp>
        <p:nvSpPr>
          <p:cNvPr id="9" name="TextBox 8">
            <a:extLst>
              <a:ext uri="{FF2B5EF4-FFF2-40B4-BE49-F238E27FC236}">
                <a16:creationId xmlns:a16="http://schemas.microsoft.com/office/drawing/2014/main" id="{774F70C5-587E-41F2-AAA3-19A20F56FDCB}"/>
              </a:ext>
            </a:extLst>
          </p:cNvPr>
          <p:cNvSpPr txBox="1"/>
          <p:nvPr/>
        </p:nvSpPr>
        <p:spPr>
          <a:xfrm>
            <a:off x="5811864" y="2792060"/>
            <a:ext cx="3471621" cy="646331"/>
          </a:xfrm>
          <a:prstGeom prst="rect">
            <a:avLst/>
          </a:prstGeom>
          <a:noFill/>
        </p:spPr>
        <p:txBody>
          <a:bodyPr wrap="square" rtlCol="0">
            <a:spAutoFit/>
          </a:bodyPr>
          <a:lstStyle/>
          <a:p>
            <a:r>
              <a:rPr lang="en-IN" sz="3600" u="sng" dirty="0"/>
              <a:t>Accuracy Score</a:t>
            </a:r>
          </a:p>
        </p:txBody>
      </p:sp>
      <p:sp>
        <p:nvSpPr>
          <p:cNvPr id="10" name="TextBox 9">
            <a:extLst>
              <a:ext uri="{FF2B5EF4-FFF2-40B4-BE49-F238E27FC236}">
                <a16:creationId xmlns:a16="http://schemas.microsoft.com/office/drawing/2014/main" id="{339B1753-6C23-4002-A8F3-E4BC8D3BA0AE}"/>
              </a:ext>
            </a:extLst>
          </p:cNvPr>
          <p:cNvSpPr txBox="1"/>
          <p:nvPr/>
        </p:nvSpPr>
        <p:spPr>
          <a:xfrm>
            <a:off x="5811864" y="3580766"/>
            <a:ext cx="5118986" cy="1200329"/>
          </a:xfrm>
          <a:prstGeom prst="rect">
            <a:avLst/>
          </a:prstGeom>
          <a:noFill/>
        </p:spPr>
        <p:txBody>
          <a:bodyPr wrap="square" rtlCol="0">
            <a:spAutoFit/>
          </a:bodyPr>
          <a:lstStyle/>
          <a:p>
            <a:r>
              <a:rPr lang="en-IN" sz="2400" dirty="0"/>
              <a:t>Support Vector Machines : 90.12%</a:t>
            </a:r>
          </a:p>
          <a:p>
            <a:endParaRPr lang="en-IN" sz="2400" dirty="0"/>
          </a:p>
          <a:p>
            <a:r>
              <a:rPr lang="en-IN" sz="2400" dirty="0"/>
              <a:t>3 layer Neural Network : 77.54%</a:t>
            </a:r>
          </a:p>
        </p:txBody>
      </p:sp>
    </p:spTree>
    <p:extLst>
      <p:ext uri="{BB962C8B-B14F-4D97-AF65-F5344CB8AC3E}">
        <p14:creationId xmlns:p14="http://schemas.microsoft.com/office/powerpoint/2010/main" val="12340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Future work</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646331"/>
          </a:xfrm>
          <a:prstGeom prst="rect">
            <a:avLst/>
          </a:prstGeom>
          <a:noFill/>
        </p:spPr>
        <p:txBody>
          <a:bodyPr wrap="square" rtlCol="0">
            <a:spAutoFit/>
          </a:bodyPr>
          <a:lstStyle/>
          <a:p>
            <a:r>
              <a:rPr lang="en-US" dirty="0">
                <a:solidFill>
                  <a:schemeClr val="tx1">
                    <a:lumMod val="65000"/>
                    <a:lumOff val="35000"/>
                  </a:schemeClr>
                </a:solidFill>
              </a:rPr>
              <a:t>Accuracy of model can be increase although we get 90.12% accuracy score by Support vector Machines Learning but we can increase it more and more by which we get nearly exact result of titanic survival.</a:t>
            </a:r>
          </a:p>
        </p:txBody>
      </p:sp>
      <p:pic>
        <p:nvPicPr>
          <p:cNvPr id="9" name="Content Placeholder 8">
            <a:extLst>
              <a:ext uri="{FF2B5EF4-FFF2-40B4-BE49-F238E27FC236}">
                <a16:creationId xmlns:a16="http://schemas.microsoft.com/office/drawing/2014/main" id="{083895BE-EC5F-43EB-97E4-764EAF8F532A}"/>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67025" y="2515061"/>
            <a:ext cx="6457950" cy="3228975"/>
          </a:xfrm>
        </p:spPr>
      </p:pic>
      <p:sp>
        <p:nvSpPr>
          <p:cNvPr id="10" name="TextBox 9">
            <a:extLst>
              <a:ext uri="{FF2B5EF4-FFF2-40B4-BE49-F238E27FC236}">
                <a16:creationId xmlns:a16="http://schemas.microsoft.com/office/drawing/2014/main" id="{DE150C14-3E64-49A4-BD45-EAC70E28D54D}"/>
              </a:ext>
            </a:extLst>
          </p:cNvPr>
          <p:cNvSpPr txBox="1"/>
          <p:nvPr/>
        </p:nvSpPr>
        <p:spPr>
          <a:xfrm>
            <a:off x="2867025" y="5744036"/>
            <a:ext cx="6457949" cy="369332"/>
          </a:xfrm>
          <a:prstGeom prst="rect">
            <a:avLst/>
          </a:prstGeom>
          <a:noFill/>
        </p:spPr>
        <p:txBody>
          <a:bodyPr wrap="square" rtlCol="0">
            <a:spAutoFit/>
          </a:bodyPr>
          <a:lstStyle/>
          <a:p>
            <a:pPr algn="ctr"/>
            <a:r>
              <a:rPr lang="en-IN" b="1" dirty="0"/>
              <a:t>Future work</a:t>
            </a:r>
          </a:p>
        </p:txBody>
      </p:sp>
    </p:spTree>
    <p:extLst>
      <p:ext uri="{BB962C8B-B14F-4D97-AF65-F5344CB8AC3E}">
        <p14:creationId xmlns:p14="http://schemas.microsoft.com/office/powerpoint/2010/main" val="101161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Summary</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738664"/>
          </a:xfrm>
          <a:prstGeom prst="rect">
            <a:avLst/>
          </a:prstGeom>
          <a:noFill/>
        </p:spPr>
        <p:txBody>
          <a:bodyPr wrap="square" rtlCol="0">
            <a:spAutoFit/>
          </a:bodyPr>
          <a:lstStyle/>
          <a:p>
            <a:r>
              <a:rPr lang="en-US" dirty="0">
                <a:solidFill>
                  <a:schemeClr val="tx1">
                    <a:lumMod val="65000"/>
                    <a:lumOff val="35000"/>
                  </a:schemeClr>
                </a:solidFill>
              </a:rPr>
              <a:t>Support vector Machines gives </a:t>
            </a:r>
            <a:r>
              <a:rPr lang="en-IN" dirty="0">
                <a:solidFill>
                  <a:schemeClr val="tx1">
                    <a:lumMod val="65000"/>
                    <a:lumOff val="35000"/>
                  </a:schemeClr>
                </a:solidFill>
              </a:rPr>
              <a:t>90.12% accuracy score on titanic data and 3 layer neural network gives 77.54% accuracy score so we used support vector machines learning algorithm to predict titanic survival.  </a:t>
            </a:r>
            <a:r>
              <a:rPr lang="en-US" sz="2400" dirty="0">
                <a:solidFill>
                  <a:schemeClr val="tx1">
                    <a:lumMod val="65000"/>
                    <a:lumOff val="35000"/>
                  </a:schemeClr>
                </a:solidFill>
              </a:rPr>
              <a:t> </a:t>
            </a:r>
          </a:p>
        </p:txBody>
      </p:sp>
      <p:sp>
        <p:nvSpPr>
          <p:cNvPr id="3" name="TextBox 2">
            <a:extLst>
              <a:ext uri="{FF2B5EF4-FFF2-40B4-BE49-F238E27FC236}">
                <a16:creationId xmlns:a16="http://schemas.microsoft.com/office/drawing/2014/main" id="{445A961A-2083-4AC8-98E6-227060B193C8}"/>
              </a:ext>
            </a:extLst>
          </p:cNvPr>
          <p:cNvSpPr txBox="1"/>
          <p:nvPr/>
        </p:nvSpPr>
        <p:spPr>
          <a:xfrm>
            <a:off x="722547" y="2680709"/>
            <a:ext cx="4053194" cy="461665"/>
          </a:xfrm>
          <a:prstGeom prst="rect">
            <a:avLst/>
          </a:prstGeom>
          <a:noFill/>
        </p:spPr>
        <p:txBody>
          <a:bodyPr wrap="square" rtlCol="0">
            <a:spAutoFit/>
          </a:bodyPr>
          <a:lstStyle/>
          <a:p>
            <a:r>
              <a:rPr lang="en-IN" sz="2400" b="1" u="sng" dirty="0"/>
              <a:t>Support Vector Machines</a:t>
            </a:r>
          </a:p>
        </p:txBody>
      </p:sp>
      <p:sp>
        <p:nvSpPr>
          <p:cNvPr id="7" name="TextBox 6">
            <a:extLst>
              <a:ext uri="{FF2B5EF4-FFF2-40B4-BE49-F238E27FC236}">
                <a16:creationId xmlns:a16="http://schemas.microsoft.com/office/drawing/2014/main" id="{878B1AF1-5D2A-4BBD-9882-7AB1230B3F9F}"/>
              </a:ext>
            </a:extLst>
          </p:cNvPr>
          <p:cNvSpPr txBox="1"/>
          <p:nvPr/>
        </p:nvSpPr>
        <p:spPr>
          <a:xfrm>
            <a:off x="6640639" y="2658223"/>
            <a:ext cx="4053193" cy="461665"/>
          </a:xfrm>
          <a:prstGeom prst="rect">
            <a:avLst/>
          </a:prstGeom>
          <a:noFill/>
        </p:spPr>
        <p:txBody>
          <a:bodyPr wrap="square" rtlCol="0">
            <a:spAutoFit/>
          </a:bodyPr>
          <a:lstStyle/>
          <a:p>
            <a:r>
              <a:rPr lang="en-IN" sz="2400" b="1" u="sng" dirty="0"/>
              <a:t>3 Layer Neural Network</a:t>
            </a:r>
          </a:p>
        </p:txBody>
      </p:sp>
      <p:sp>
        <p:nvSpPr>
          <p:cNvPr id="8" name="TextBox 7">
            <a:extLst>
              <a:ext uri="{FF2B5EF4-FFF2-40B4-BE49-F238E27FC236}">
                <a16:creationId xmlns:a16="http://schemas.microsoft.com/office/drawing/2014/main" id="{9C737A78-F4EB-4304-BDC8-7AD4F4DCFC7B}"/>
              </a:ext>
            </a:extLst>
          </p:cNvPr>
          <p:cNvSpPr txBox="1"/>
          <p:nvPr/>
        </p:nvSpPr>
        <p:spPr>
          <a:xfrm>
            <a:off x="945397" y="3527522"/>
            <a:ext cx="3022169" cy="369332"/>
          </a:xfrm>
          <a:prstGeom prst="rect">
            <a:avLst/>
          </a:prstGeom>
          <a:noFill/>
        </p:spPr>
        <p:txBody>
          <a:bodyPr wrap="square" rtlCol="0">
            <a:spAutoFit/>
          </a:bodyPr>
          <a:lstStyle/>
          <a:p>
            <a:r>
              <a:rPr lang="en-IN" dirty="0"/>
              <a:t>Accuracy Score : 90.12% </a:t>
            </a:r>
          </a:p>
        </p:txBody>
      </p:sp>
      <p:sp>
        <p:nvSpPr>
          <p:cNvPr id="9" name="TextBox 8">
            <a:extLst>
              <a:ext uri="{FF2B5EF4-FFF2-40B4-BE49-F238E27FC236}">
                <a16:creationId xmlns:a16="http://schemas.microsoft.com/office/drawing/2014/main" id="{CB5BE412-BDF9-4766-BB05-A7D3A424C80A}"/>
              </a:ext>
            </a:extLst>
          </p:cNvPr>
          <p:cNvSpPr txBox="1"/>
          <p:nvPr/>
        </p:nvSpPr>
        <p:spPr>
          <a:xfrm>
            <a:off x="6803757" y="3437340"/>
            <a:ext cx="3291334" cy="369332"/>
          </a:xfrm>
          <a:prstGeom prst="rect">
            <a:avLst/>
          </a:prstGeom>
          <a:noFill/>
        </p:spPr>
        <p:txBody>
          <a:bodyPr wrap="square" rtlCol="0">
            <a:spAutoFit/>
          </a:bodyPr>
          <a:lstStyle/>
          <a:p>
            <a:r>
              <a:rPr lang="en-IN" dirty="0"/>
              <a:t>Accuracy Score : 77.54% </a:t>
            </a:r>
          </a:p>
        </p:txBody>
      </p:sp>
      <p:sp>
        <p:nvSpPr>
          <p:cNvPr id="10" name="TextBox 9">
            <a:extLst>
              <a:ext uri="{FF2B5EF4-FFF2-40B4-BE49-F238E27FC236}">
                <a16:creationId xmlns:a16="http://schemas.microsoft.com/office/drawing/2014/main" id="{0D168BFA-196C-45A0-A9A6-3ACC39274B9E}"/>
              </a:ext>
            </a:extLst>
          </p:cNvPr>
          <p:cNvSpPr txBox="1"/>
          <p:nvPr/>
        </p:nvSpPr>
        <p:spPr>
          <a:xfrm>
            <a:off x="96983" y="5253028"/>
            <a:ext cx="12095017" cy="461665"/>
          </a:xfrm>
          <a:prstGeom prst="rect">
            <a:avLst/>
          </a:prstGeom>
          <a:noFill/>
        </p:spPr>
        <p:txBody>
          <a:bodyPr wrap="square" rtlCol="0">
            <a:spAutoFit/>
          </a:bodyPr>
          <a:lstStyle/>
          <a:p>
            <a:pPr algn="ctr"/>
            <a:r>
              <a:rPr lang="en-IN" sz="2400" b="1" dirty="0"/>
              <a:t>Support vector Machines accuracy score &gt; 3 Layer neural network accuracy score</a:t>
            </a:r>
          </a:p>
        </p:txBody>
      </p:sp>
      <p:sp>
        <p:nvSpPr>
          <p:cNvPr id="12" name="TextBox 11">
            <a:extLst>
              <a:ext uri="{FF2B5EF4-FFF2-40B4-BE49-F238E27FC236}">
                <a16:creationId xmlns:a16="http://schemas.microsoft.com/office/drawing/2014/main" id="{91E2FDF5-0F0E-436E-87B4-B1E0F9110361}"/>
              </a:ext>
            </a:extLst>
          </p:cNvPr>
          <p:cNvSpPr txBox="1"/>
          <p:nvPr/>
        </p:nvSpPr>
        <p:spPr>
          <a:xfrm>
            <a:off x="0" y="4530971"/>
            <a:ext cx="12095018" cy="369332"/>
          </a:xfrm>
          <a:prstGeom prst="rect">
            <a:avLst/>
          </a:prstGeom>
          <a:noFill/>
        </p:spPr>
        <p:txBody>
          <a:bodyPr wrap="square" rtlCol="0">
            <a:spAutoFit/>
          </a:bodyPr>
          <a:lstStyle/>
          <a:p>
            <a:pPr algn="ctr"/>
            <a:r>
              <a:rPr lang="en-IN" b="1" dirty="0"/>
              <a:t>90.12%  &gt;  77.54%</a:t>
            </a:r>
          </a:p>
        </p:txBody>
      </p:sp>
    </p:spTree>
    <p:extLst>
      <p:ext uri="{BB962C8B-B14F-4D97-AF65-F5344CB8AC3E}">
        <p14:creationId xmlns:p14="http://schemas.microsoft.com/office/powerpoint/2010/main" val="35463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TS.potx" id="{4D949B2C-336A-4114-859C-19388F952DF2}" vid="{649D87C2-1F7A-427A-A121-C5EABB07A4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AITS</Template>
  <TotalTime>219</TotalTime>
  <Words>711</Words>
  <Application>Microsoft Office PowerPoint</Application>
  <PresentationFormat>Widescreen</PresentationFormat>
  <Paragraphs>48</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Compare Support Vector Machines to 3 layer Neural Networks on the Titanic Dataset</vt:lpstr>
      <vt:lpstr>Problem Description</vt:lpstr>
      <vt:lpstr>Proposed Solution</vt:lpstr>
      <vt:lpstr>Dataset used</vt:lpstr>
      <vt:lpstr>Solution Discussion</vt:lpstr>
      <vt:lpstr>Challenges</vt:lpstr>
      <vt:lpstr>Results</vt:lpstr>
      <vt:lpstr>Future work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Technology and Systems</dc:title>
  <dc:creator>Rohit Sharma</dc:creator>
  <cp:keywords/>
  <cp:lastModifiedBy>Tushar Saini</cp:lastModifiedBy>
  <cp:revision>26</cp:revision>
  <dcterms:created xsi:type="dcterms:W3CDTF">2019-08-16T16:16:24Z</dcterms:created>
  <dcterms:modified xsi:type="dcterms:W3CDTF">2019-08-29T20:27:58Z</dcterms:modified>
  <cp:version/>
</cp:coreProperties>
</file>