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ec2c138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ec2c138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ec2c1387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ec2c138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ec2c1387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ec2c1387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ec2c1387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ec2c1387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ec2c1387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ec2c1387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ec2c1387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ec2c1387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9de96c7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9de96c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9de96c7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9de96c7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ink.springer.com/chapter/10.1007/978-3-642-10467-1_6" TargetMode="External"/><Relationship Id="rId4" Type="http://schemas.openxmlformats.org/officeDocument/2006/relationships/hyperlink" Target="https://paperswithcode.com/method/relu" TargetMode="External"/><Relationship Id="rId5" Type="http://schemas.openxmlformats.org/officeDocument/2006/relationships/hyperlink" Target="https://arxiv.org/pdf/1609.04747.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600">
                <a:solidFill>
                  <a:srgbClr val="000000"/>
                </a:solidFill>
                <a:latin typeface="Roboto"/>
                <a:ea typeface="Roboto"/>
                <a:cs typeface="Roboto"/>
                <a:sym typeface="Roboto"/>
              </a:rPr>
              <a:t> U-Net: Convolutional Networks for Biomedical Image Segmentation</a:t>
            </a:r>
            <a:endParaRPr sz="3600">
              <a:solidFill>
                <a:srgbClr val="000000"/>
              </a:solidFill>
            </a:endParaRPr>
          </a:p>
        </p:txBody>
      </p:sp>
      <p:sp>
        <p:nvSpPr>
          <p:cNvPr id="129" name="Google Shape;129;p13"/>
          <p:cNvSpPr txBox="1"/>
          <p:nvPr>
            <p:ph idx="1" type="subTitle"/>
          </p:nvPr>
        </p:nvSpPr>
        <p:spPr>
          <a:xfrm>
            <a:off x="1155500" y="41163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-Tushar Sarkar</a:t>
            </a:r>
            <a:endParaRPr/>
          </a:p>
          <a:p>
            <a:pPr indent="0" lvl="0" marL="0" rtl="0" algn="ctr">
              <a:spcBef>
                <a:spcPts val="0"/>
              </a:spcBef>
              <a:spcAft>
                <a:spcPts val="0"/>
              </a:spcAft>
              <a:buNone/>
            </a:pPr>
            <a:r>
              <a:rPr lang="en"/>
              <a:t>1911050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Introduction</a:t>
            </a:r>
            <a:endParaRPr b="1">
              <a:solidFill>
                <a:srgbClr val="000000"/>
              </a:solidFill>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The architecture consists of a contracting path to capture context and a symmetric expanding path that enables precise localization.</a:t>
            </a:r>
            <a:endParaRPr sz="2000"/>
          </a:p>
          <a:p>
            <a:pPr indent="-355600" lvl="0" marL="457200" rtl="0" algn="l">
              <a:spcBef>
                <a:spcPts val="0"/>
              </a:spcBef>
              <a:spcAft>
                <a:spcPts val="0"/>
              </a:spcAft>
              <a:buSzPts val="2000"/>
              <a:buChar char="●"/>
            </a:pPr>
            <a:r>
              <a:rPr lang="en" sz="2000"/>
              <a:t>Segmentation of a 512x512 image takes less than a second on a recent GPU. Therefore the network is fast.</a:t>
            </a:r>
            <a:endParaRPr sz="2000"/>
          </a:p>
          <a:p>
            <a:pPr indent="-355600" lvl="0" marL="457200" rtl="0" algn="l">
              <a:spcBef>
                <a:spcPts val="0"/>
              </a:spcBef>
              <a:spcAft>
                <a:spcPts val="0"/>
              </a:spcAft>
              <a:buSzPts val="2000"/>
              <a:buChar char="●"/>
            </a:pPr>
            <a:r>
              <a:rPr lang="en" sz="2000"/>
              <a:t>In many visual tasks, especially in biomedical image processing, the desired output should include localization, i.e., a class label is supposed to be assigned to each pixel.</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311700" y="2270375"/>
            <a:ext cx="8538600" cy="2565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lang="en" sz="2040">
                <a:solidFill>
                  <a:srgbClr val="000000"/>
                </a:solidFill>
              </a:rPr>
              <a:t>The main idea in this paper is to supplement a usual contracting network by successive layers, where pooling operators are replaced by upsampling operators. Hence, these layers increase the resolution of the output. In order to localize, high resolution features from the contracting path are combined with the upsampled output. A successive convolution layer can then learn to assemble a more precise output based on this information.</a:t>
            </a:r>
            <a:endParaRPr sz="2040">
              <a:solidFill>
                <a:srgbClr val="000000"/>
              </a:solidFill>
            </a:endParaRPr>
          </a:p>
          <a:p>
            <a:pPr indent="0" lvl="0" marL="0" rtl="0" algn="l">
              <a:spcBef>
                <a:spcPts val="0"/>
              </a:spcBef>
              <a:spcAft>
                <a:spcPts val="0"/>
              </a:spcAft>
              <a:buNone/>
            </a:pPr>
            <a:r>
              <a:t/>
            </a:r>
            <a:endParaRPr>
              <a:solidFill>
                <a:srgbClr val="000000"/>
              </a:solidFill>
            </a:endParaRPr>
          </a:p>
        </p:txBody>
      </p:sp>
      <p:pic>
        <p:nvPicPr>
          <p:cNvPr id="141" name="Google Shape;141;p15"/>
          <p:cNvPicPr preferRelativeResize="0"/>
          <p:nvPr/>
        </p:nvPicPr>
        <p:blipFill>
          <a:blip r:embed="rId3">
            <a:alphaModFix/>
          </a:blip>
          <a:stretch>
            <a:fillRect/>
          </a:stretch>
        </p:blipFill>
        <p:spPr>
          <a:xfrm>
            <a:off x="4842100" y="330325"/>
            <a:ext cx="3719225" cy="2090751"/>
          </a:xfrm>
          <a:prstGeom prst="rect">
            <a:avLst/>
          </a:prstGeom>
          <a:noFill/>
          <a:ln>
            <a:noFill/>
          </a:ln>
        </p:spPr>
      </p:pic>
      <p:sp>
        <p:nvSpPr>
          <p:cNvPr id="142" name="Google Shape;142;p15"/>
          <p:cNvSpPr txBox="1"/>
          <p:nvPr/>
        </p:nvSpPr>
        <p:spPr>
          <a:xfrm>
            <a:off x="1768075" y="914175"/>
            <a:ext cx="3355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t>Architecture</a:t>
            </a:r>
            <a:endParaRPr b="1"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6"/>
          <p:cNvPicPr preferRelativeResize="0"/>
          <p:nvPr/>
        </p:nvPicPr>
        <p:blipFill rotWithShape="1">
          <a:blip r:embed="rId3">
            <a:alphaModFix/>
          </a:blip>
          <a:srcRect b="4740" l="14231" r="15351" t="14912"/>
          <a:stretch/>
        </p:blipFill>
        <p:spPr>
          <a:xfrm>
            <a:off x="862250" y="231050"/>
            <a:ext cx="7419499" cy="4580925"/>
          </a:xfrm>
          <a:prstGeom prst="rect">
            <a:avLst/>
          </a:prstGeom>
          <a:noFill/>
          <a:ln>
            <a:noFill/>
          </a:ln>
        </p:spPr>
      </p:pic>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ctrTitle"/>
          </p:nvPr>
        </p:nvSpPr>
        <p:spPr>
          <a:xfrm>
            <a:off x="311700" y="200925"/>
            <a:ext cx="8520600" cy="60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2833"/>
              <a:t>Training</a:t>
            </a:r>
            <a:endParaRPr b="1" sz="2833"/>
          </a:p>
        </p:txBody>
      </p:sp>
      <p:sp>
        <p:nvSpPr>
          <p:cNvPr id="155" name="Google Shape;155;p17"/>
          <p:cNvSpPr txBox="1"/>
          <p:nvPr>
            <p:ph idx="1" type="subTitle"/>
          </p:nvPr>
        </p:nvSpPr>
        <p:spPr>
          <a:xfrm>
            <a:off x="361950" y="1587250"/>
            <a:ext cx="8520600" cy="36468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Trained in Caffe Framework</a:t>
            </a:r>
            <a:endParaRPr sz="2300"/>
          </a:p>
          <a:p>
            <a:pPr indent="-374650" lvl="0" marL="457200" rtl="0" algn="l">
              <a:spcBef>
                <a:spcPts val="0"/>
              </a:spcBef>
              <a:spcAft>
                <a:spcPts val="0"/>
              </a:spcAft>
              <a:buSzPts val="2300"/>
              <a:buChar char="●"/>
            </a:pPr>
            <a:r>
              <a:rPr lang="en" sz="2300"/>
              <a:t> Stochastic gradient descent(SGD) is used as optimizer</a:t>
            </a:r>
            <a:endParaRPr sz="2300"/>
          </a:p>
          <a:p>
            <a:pPr indent="-374650" lvl="0" marL="457200" rtl="0" algn="l">
              <a:spcBef>
                <a:spcPts val="0"/>
              </a:spcBef>
              <a:spcAft>
                <a:spcPts val="0"/>
              </a:spcAft>
              <a:buSzPts val="2300"/>
              <a:buChar char="●"/>
            </a:pPr>
            <a:r>
              <a:rPr lang="en" sz="2300"/>
              <a:t>The energy function is computed by a pixel-wise soft-max over the final feature map combined with the cross entropy loss function</a:t>
            </a:r>
            <a:endParaRPr sz="2300"/>
          </a:p>
          <a:p>
            <a:pPr indent="0" lvl="0" marL="457200" rtl="0" algn="l">
              <a:spcBef>
                <a:spcPts val="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8"/>
          <p:cNvPicPr preferRelativeResize="0"/>
          <p:nvPr/>
        </p:nvPicPr>
        <p:blipFill rotWithShape="1">
          <a:blip r:embed="rId3">
            <a:alphaModFix/>
          </a:blip>
          <a:srcRect b="19272" l="20884" r="22009" t="42525"/>
          <a:stretch/>
        </p:blipFill>
        <p:spPr>
          <a:xfrm>
            <a:off x="3903950" y="271275"/>
            <a:ext cx="4912450" cy="1848450"/>
          </a:xfrm>
          <a:prstGeom prst="rect">
            <a:avLst/>
          </a:prstGeom>
          <a:noFill/>
          <a:ln>
            <a:noFill/>
          </a:ln>
        </p:spPr>
      </p:pic>
      <p:sp>
        <p:nvSpPr>
          <p:cNvPr id="161" name="Google Shape;161;p18"/>
          <p:cNvSpPr txBox="1"/>
          <p:nvPr/>
        </p:nvSpPr>
        <p:spPr>
          <a:xfrm>
            <a:off x="291325" y="2079500"/>
            <a:ext cx="86496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Data augmentation is essential to teach the network the desired invariance and robustness properties, when only few training samples are available.</a:t>
            </a:r>
            <a:endParaRPr sz="2000"/>
          </a:p>
          <a:p>
            <a:pPr indent="-355600" lvl="0" marL="457200" rtl="0" algn="l">
              <a:spcBef>
                <a:spcPts val="0"/>
              </a:spcBef>
              <a:spcAft>
                <a:spcPts val="0"/>
              </a:spcAft>
              <a:buSzPts val="2000"/>
              <a:buChar char="●"/>
            </a:pPr>
            <a:r>
              <a:rPr lang="en" sz="2000"/>
              <a:t>The displacements are sampled from a Gaussian distribution with 10 pixels standard deviation. Per-pixel displacements are then computed using bicubic interpolation.</a:t>
            </a:r>
            <a:endParaRPr sz="2000"/>
          </a:p>
        </p:txBody>
      </p:sp>
      <p:sp>
        <p:nvSpPr>
          <p:cNvPr id="162" name="Google Shape;162;p1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603025" y="2571750"/>
            <a:ext cx="5998800" cy="605100"/>
          </a:xfrm>
          <a:prstGeom prst="rect">
            <a:avLst/>
          </a:prstGeom>
        </p:spPr>
        <p:txBody>
          <a:bodyPr anchorCtr="0" anchor="b" bIns="91425" lIns="91425" spcFirstLastPara="1" rIns="91425" wrap="square" tIns="91425">
            <a:noAutofit/>
          </a:bodyPr>
          <a:lstStyle/>
          <a:p>
            <a:pPr indent="0" lvl="0" marL="0" rtl="0" algn="l">
              <a:lnSpc>
                <a:spcPct val="80000"/>
              </a:lnSpc>
              <a:spcBef>
                <a:spcPts val="0"/>
              </a:spcBef>
              <a:spcAft>
                <a:spcPts val="0"/>
              </a:spcAft>
              <a:buSzPts val="1018"/>
              <a:buNone/>
            </a:pPr>
            <a:r>
              <a:rPr lang="en" sz="2065"/>
              <a:t>The u-net architecture achieves very good performance on very different biomedical segmentation applications</a:t>
            </a:r>
            <a:endParaRPr sz="2065"/>
          </a:p>
        </p:txBody>
      </p:sp>
      <p:pic>
        <p:nvPicPr>
          <p:cNvPr id="168" name="Google Shape;168;p19"/>
          <p:cNvPicPr preferRelativeResize="0"/>
          <p:nvPr/>
        </p:nvPicPr>
        <p:blipFill rotWithShape="1">
          <a:blip r:embed="rId3">
            <a:alphaModFix/>
          </a:blip>
          <a:srcRect b="33551" l="21887" r="22178" t="38010"/>
          <a:stretch/>
        </p:blipFill>
        <p:spPr>
          <a:xfrm>
            <a:off x="3495975" y="582650"/>
            <a:ext cx="5515200" cy="1577224"/>
          </a:xfrm>
          <a:prstGeom prst="rect">
            <a:avLst/>
          </a:prstGeom>
          <a:noFill/>
          <a:ln>
            <a:noFill/>
          </a:ln>
        </p:spPr>
      </p:pic>
      <p:sp>
        <p:nvSpPr>
          <p:cNvPr id="169" name="Google Shape;169;p19"/>
          <p:cNvSpPr txBox="1"/>
          <p:nvPr/>
        </p:nvSpPr>
        <p:spPr>
          <a:xfrm>
            <a:off x="884050" y="562575"/>
            <a:ext cx="205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Results and Conclusion</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175" name="Google Shape;175;p20"/>
          <p:cNvSpPr txBox="1"/>
          <p:nvPr>
            <p:ph idx="1" type="body"/>
          </p:nvPr>
        </p:nvSpPr>
        <p:spPr>
          <a:xfrm>
            <a:off x="411875" y="1990725"/>
            <a:ext cx="7913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Up Sampling -    </a:t>
            </a:r>
            <a:r>
              <a:rPr lang="en" sz="1700" u="sng">
                <a:solidFill>
                  <a:schemeClr val="hlink"/>
                </a:solidFill>
                <a:hlinkClick r:id="rId3"/>
              </a:rPr>
              <a:t>An Efficient Upsampling Technique for Images and Videos</a:t>
            </a:r>
            <a:endParaRPr sz="1700"/>
          </a:p>
          <a:p>
            <a:pPr indent="0" lvl="0" marL="0" rtl="0" algn="l">
              <a:spcBef>
                <a:spcPts val="1200"/>
              </a:spcBef>
              <a:spcAft>
                <a:spcPts val="0"/>
              </a:spcAft>
              <a:buNone/>
            </a:pPr>
            <a:r>
              <a:rPr lang="en" sz="1700"/>
              <a:t>ReLU - </a:t>
            </a:r>
            <a:r>
              <a:rPr lang="en" sz="1700" u="sng">
                <a:solidFill>
                  <a:schemeClr val="hlink"/>
                </a:solidFill>
                <a:hlinkClick r:id="rId4"/>
              </a:rPr>
              <a:t>https://paperswithcode.com/method/relu</a:t>
            </a:r>
            <a:endParaRPr sz="1700"/>
          </a:p>
          <a:p>
            <a:pPr indent="0" lvl="0" marL="0" rtl="0" algn="l">
              <a:spcBef>
                <a:spcPts val="1200"/>
              </a:spcBef>
              <a:spcAft>
                <a:spcPts val="0"/>
              </a:spcAft>
              <a:buNone/>
            </a:pPr>
            <a:r>
              <a:rPr lang="en" sz="1700"/>
              <a:t>SGD - </a:t>
            </a:r>
            <a:r>
              <a:rPr lang="en" sz="1700" u="sng">
                <a:solidFill>
                  <a:schemeClr val="hlink"/>
                </a:solidFill>
                <a:hlinkClick r:id="rId5"/>
              </a:rPr>
              <a:t>https://arxiv.org/pdf/1609.04747.pdf</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303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for implementation</a:t>
            </a:r>
            <a:endParaRPr/>
          </a:p>
        </p:txBody>
      </p:sp>
      <p:sp>
        <p:nvSpPr>
          <p:cNvPr id="181" name="Google Shape;181;p21"/>
          <p:cNvSpPr txBox="1"/>
          <p:nvPr>
            <p:ph idx="1" type="body"/>
          </p:nvPr>
        </p:nvSpPr>
        <p:spPr>
          <a:xfrm>
            <a:off x="819150" y="1398025"/>
            <a:ext cx="7505700" cy="3263400"/>
          </a:xfrm>
          <a:prstGeom prst="rect">
            <a:avLst/>
          </a:prstGeom>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SzPts val="2000"/>
              <a:buChar char="●"/>
            </a:pPr>
            <a:r>
              <a:rPr lang="en" sz="2000"/>
              <a:t>Training data - City Scapes dataset with 2975 images for training</a:t>
            </a:r>
            <a:endParaRPr sz="2000"/>
          </a:p>
          <a:p>
            <a:pPr indent="-355600" lvl="0" marL="457200" rtl="0" algn="l">
              <a:lnSpc>
                <a:spcPct val="105000"/>
              </a:lnSpc>
              <a:spcBef>
                <a:spcPts val="0"/>
              </a:spcBef>
              <a:spcAft>
                <a:spcPts val="0"/>
              </a:spcAft>
              <a:buSzPts val="2000"/>
              <a:buChar char="●"/>
            </a:pPr>
            <a:r>
              <a:rPr lang="en" sz="2000"/>
              <a:t>Testing - 500 images for testing</a:t>
            </a:r>
            <a:endParaRPr sz="2000"/>
          </a:p>
          <a:p>
            <a:pPr indent="-355600" lvl="0" marL="457200" rtl="0" algn="l">
              <a:lnSpc>
                <a:spcPct val="105000"/>
              </a:lnSpc>
              <a:spcBef>
                <a:spcPts val="0"/>
              </a:spcBef>
              <a:spcAft>
                <a:spcPts val="0"/>
              </a:spcAft>
              <a:buSzPts val="2000"/>
              <a:buChar char="●"/>
            </a:pPr>
            <a:r>
              <a:rPr lang="en" sz="2000"/>
              <a:t>Novel idea - Insert Squeeze and Excitation blocks in between the layers and to also use NFNet as the backbone for the contracting path</a:t>
            </a:r>
            <a:endParaRPr sz="2000"/>
          </a:p>
          <a:p>
            <a:pPr indent="-355600" lvl="0" marL="457200" rtl="0" algn="l">
              <a:lnSpc>
                <a:spcPct val="105000"/>
              </a:lnSpc>
              <a:spcBef>
                <a:spcPts val="0"/>
              </a:spcBef>
              <a:spcAft>
                <a:spcPts val="0"/>
              </a:spcAft>
              <a:buSzPts val="2000"/>
              <a:buChar char="●"/>
            </a:pPr>
            <a:r>
              <a:rPr lang="en" sz="2000"/>
              <a:t>Training  will be on PyTorch Framework</a:t>
            </a:r>
            <a:endParaRPr sz="2000"/>
          </a:p>
          <a:p>
            <a:pPr indent="-355600" lvl="0" marL="457200" rtl="0" algn="l">
              <a:lnSpc>
                <a:spcPct val="105000"/>
              </a:lnSpc>
              <a:spcBef>
                <a:spcPts val="0"/>
              </a:spcBef>
              <a:spcAft>
                <a:spcPts val="0"/>
              </a:spcAft>
              <a:buSzPts val="2000"/>
              <a:buChar char="●"/>
            </a:pPr>
            <a:r>
              <a:rPr lang="en" sz="2000"/>
              <a:t>Loss Function will be the same as used in the paper , i.e Cross -Entropy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