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6" r:id="rId8"/>
    <p:sldId id="262" r:id="rId9"/>
    <p:sldId id="263" r:id="rId10"/>
    <p:sldId id="264" r:id="rId11"/>
    <p:sldId id="265" r:id="rId12"/>
    <p:sldId id="266" r:id="rId13"/>
    <p:sldId id="267" r:id="rId14"/>
    <p:sldId id="277" r:id="rId15"/>
    <p:sldId id="268" r:id="rId16"/>
    <p:sldId id="269" r:id="rId17"/>
    <p:sldId id="270" r:id="rId18"/>
    <p:sldId id="271" r:id="rId19"/>
    <p:sldId id="272" r:id="rId20"/>
    <p:sldId id="273" r:id="rId21"/>
    <p:sldId id="274" r:id="rId22"/>
    <p:sldId id="281" r:id="rId23"/>
    <p:sldId id="286" r:id="rId24"/>
    <p:sldId id="287" r:id="rId25"/>
    <p:sldId id="285"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6BB8F8-4F77-4805-963E-DEBFD63C38A4}" v="320" dt="2022-09-07T02:18:18.6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A8861E-47BF-4B1A-BCD3-0ABEFD60B4B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71FE8D1-A0D3-4755-B762-F9D10C2A6849}">
      <dgm:prSet/>
      <dgm:spPr/>
      <dgm:t>
        <a:bodyPr/>
        <a:lstStyle/>
        <a:p>
          <a:pPr>
            <a:lnSpc>
              <a:spcPct val="100000"/>
            </a:lnSpc>
          </a:pPr>
          <a:r>
            <a:rPr lang="en-US" dirty="0"/>
            <a:t>Lending Club is the largest online loan facilitating marketplace for personal loans, business loans and financing for medical procedures.</a:t>
          </a:r>
        </a:p>
      </dgm:t>
    </dgm:pt>
    <dgm:pt modelId="{E8800B8C-42CC-403E-A1EC-D554F7F9E3B3}" type="parTrans" cxnId="{D882C4F7-CD3C-432D-AD3A-725E449524D1}">
      <dgm:prSet/>
      <dgm:spPr/>
      <dgm:t>
        <a:bodyPr/>
        <a:lstStyle/>
        <a:p>
          <a:endParaRPr lang="en-US"/>
        </a:p>
      </dgm:t>
    </dgm:pt>
    <dgm:pt modelId="{835FDD9F-220F-4ECE-B83F-3E8BC9CE81B6}" type="sibTrans" cxnId="{D882C4F7-CD3C-432D-AD3A-725E449524D1}">
      <dgm:prSet/>
      <dgm:spPr/>
      <dgm:t>
        <a:bodyPr/>
        <a:lstStyle/>
        <a:p>
          <a:pPr>
            <a:lnSpc>
              <a:spcPct val="100000"/>
            </a:lnSpc>
          </a:pPr>
          <a:endParaRPr lang="en-US"/>
        </a:p>
      </dgm:t>
    </dgm:pt>
    <dgm:pt modelId="{0F8788E9-9FDE-453F-BEE1-A187008C2377}">
      <dgm:prSet/>
      <dgm:spPr/>
      <dgm:t>
        <a:bodyPr/>
        <a:lstStyle/>
        <a:p>
          <a:pPr>
            <a:lnSpc>
              <a:spcPct val="100000"/>
            </a:lnSpc>
          </a:pPr>
          <a:r>
            <a:rPr lang="en-US" dirty="0"/>
            <a:t>People in need can easily access loans with lower interest rates through their online portal.</a:t>
          </a:r>
        </a:p>
      </dgm:t>
    </dgm:pt>
    <dgm:pt modelId="{DFBBF322-0729-4E69-A907-45CDBCA8ADF1}" type="parTrans" cxnId="{F1FF63B7-C3C4-4983-A408-56B358228CEF}">
      <dgm:prSet/>
      <dgm:spPr/>
      <dgm:t>
        <a:bodyPr/>
        <a:lstStyle/>
        <a:p>
          <a:endParaRPr lang="en-US"/>
        </a:p>
      </dgm:t>
    </dgm:pt>
    <dgm:pt modelId="{DE297B06-BFEC-41A4-9952-DFF8A3115542}" type="sibTrans" cxnId="{F1FF63B7-C3C4-4983-A408-56B358228CEF}">
      <dgm:prSet/>
      <dgm:spPr/>
      <dgm:t>
        <a:bodyPr/>
        <a:lstStyle/>
        <a:p>
          <a:pPr>
            <a:lnSpc>
              <a:spcPct val="100000"/>
            </a:lnSpc>
          </a:pPr>
          <a:endParaRPr lang="en-US"/>
        </a:p>
      </dgm:t>
    </dgm:pt>
    <dgm:pt modelId="{F7231EC9-6A45-4105-9387-F2239F31ABDD}">
      <dgm:prSet/>
      <dgm:spPr/>
      <dgm:t>
        <a:bodyPr/>
        <a:lstStyle/>
        <a:p>
          <a:pPr>
            <a:lnSpc>
              <a:spcPct val="100000"/>
            </a:lnSpc>
          </a:pPr>
          <a:r>
            <a:rPr lang="en-US" dirty="0"/>
            <a:t>Many of the lending companies goes through credit loss, which is the amount of money lost when the borrower refuses to pay or runs away with the money owed.</a:t>
          </a:r>
        </a:p>
      </dgm:t>
    </dgm:pt>
    <dgm:pt modelId="{951315A1-58A6-4955-AE5C-C131E4EFDEA8}" type="parTrans" cxnId="{C64F11B9-AFC9-4AC0-B99D-51D5876BA53D}">
      <dgm:prSet/>
      <dgm:spPr/>
      <dgm:t>
        <a:bodyPr/>
        <a:lstStyle/>
        <a:p>
          <a:endParaRPr lang="en-US"/>
        </a:p>
      </dgm:t>
    </dgm:pt>
    <dgm:pt modelId="{B525B259-1D6D-46FE-923A-80C7DA3966F9}" type="sibTrans" cxnId="{C64F11B9-AFC9-4AC0-B99D-51D5876BA53D}">
      <dgm:prSet/>
      <dgm:spPr/>
      <dgm:t>
        <a:bodyPr/>
        <a:lstStyle/>
        <a:p>
          <a:pPr>
            <a:lnSpc>
              <a:spcPct val="100000"/>
            </a:lnSpc>
          </a:pPr>
          <a:endParaRPr lang="en-US"/>
        </a:p>
      </dgm:t>
    </dgm:pt>
    <dgm:pt modelId="{1BA37540-370C-41AB-B500-B4F76B42A31B}">
      <dgm:prSet/>
      <dgm:spPr/>
      <dgm:t>
        <a:bodyPr/>
        <a:lstStyle/>
        <a:p>
          <a:pPr>
            <a:lnSpc>
              <a:spcPct val="100000"/>
            </a:lnSpc>
          </a:pPr>
          <a:r>
            <a:rPr lang="en-US" dirty="0"/>
            <a:t>Our agenda here is to analysis the factors which contribute/influence the Defaulted cases, so that we can save the business from huge losses.</a:t>
          </a:r>
        </a:p>
      </dgm:t>
    </dgm:pt>
    <dgm:pt modelId="{6B8D13D6-54C7-4CB1-BB06-CC1618410C9A}" type="parTrans" cxnId="{7E6EA7C0-7527-4DAA-ABD4-068E78461F58}">
      <dgm:prSet/>
      <dgm:spPr/>
      <dgm:t>
        <a:bodyPr/>
        <a:lstStyle/>
        <a:p>
          <a:endParaRPr lang="en-US"/>
        </a:p>
      </dgm:t>
    </dgm:pt>
    <dgm:pt modelId="{178DD791-C4DE-41C6-898A-851AE8241C32}" type="sibTrans" cxnId="{7E6EA7C0-7527-4DAA-ABD4-068E78461F58}">
      <dgm:prSet/>
      <dgm:spPr/>
      <dgm:t>
        <a:bodyPr/>
        <a:lstStyle/>
        <a:p>
          <a:endParaRPr lang="en-US"/>
        </a:p>
      </dgm:t>
    </dgm:pt>
    <dgm:pt modelId="{0A6B7381-A661-4712-A4AD-9F33B7A51D4B}" type="pres">
      <dgm:prSet presAssocID="{62A8861E-47BF-4B1A-BCD3-0ABEFD60B4B2}" presName="root" presStyleCnt="0">
        <dgm:presLayoutVars>
          <dgm:dir/>
          <dgm:resizeHandles val="exact"/>
        </dgm:presLayoutVars>
      </dgm:prSet>
      <dgm:spPr/>
    </dgm:pt>
    <dgm:pt modelId="{5BAC3E91-6FEB-41C2-BD6F-04CE786E09D1}" type="pres">
      <dgm:prSet presAssocID="{62A8861E-47BF-4B1A-BCD3-0ABEFD60B4B2}" presName="container" presStyleCnt="0">
        <dgm:presLayoutVars>
          <dgm:dir/>
          <dgm:resizeHandles val="exact"/>
        </dgm:presLayoutVars>
      </dgm:prSet>
      <dgm:spPr/>
    </dgm:pt>
    <dgm:pt modelId="{ACA7DD7C-B849-4C4A-8D33-64F2F991C449}" type="pres">
      <dgm:prSet presAssocID="{E71FE8D1-A0D3-4755-B762-F9D10C2A6849}" presName="compNode" presStyleCnt="0"/>
      <dgm:spPr/>
    </dgm:pt>
    <dgm:pt modelId="{430BD82D-27FD-497C-9C34-26AC4A6B2691}" type="pres">
      <dgm:prSet presAssocID="{E71FE8D1-A0D3-4755-B762-F9D10C2A6849}" presName="iconBgRect" presStyleLbl="bgShp" presStyleIdx="0" presStyleCnt="4"/>
      <dgm:spPr/>
    </dgm:pt>
    <dgm:pt modelId="{2D634AF4-92B3-4965-B25D-FFD58584147E}" type="pres">
      <dgm:prSet presAssocID="{E71FE8D1-A0D3-4755-B762-F9D10C2A684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E8209472-26D4-416C-99EC-33C8A1DAC077}" type="pres">
      <dgm:prSet presAssocID="{E71FE8D1-A0D3-4755-B762-F9D10C2A6849}" presName="spaceRect" presStyleCnt="0"/>
      <dgm:spPr/>
    </dgm:pt>
    <dgm:pt modelId="{97A02997-EA6E-4817-9831-1E838B204D19}" type="pres">
      <dgm:prSet presAssocID="{E71FE8D1-A0D3-4755-B762-F9D10C2A6849}" presName="textRect" presStyleLbl="revTx" presStyleIdx="0" presStyleCnt="4">
        <dgm:presLayoutVars>
          <dgm:chMax val="1"/>
          <dgm:chPref val="1"/>
        </dgm:presLayoutVars>
      </dgm:prSet>
      <dgm:spPr/>
    </dgm:pt>
    <dgm:pt modelId="{B47331CF-4C7A-4C63-9D6A-E71509A3A0CF}" type="pres">
      <dgm:prSet presAssocID="{835FDD9F-220F-4ECE-B83F-3E8BC9CE81B6}" presName="sibTrans" presStyleLbl="sibTrans2D1" presStyleIdx="0" presStyleCnt="0"/>
      <dgm:spPr/>
    </dgm:pt>
    <dgm:pt modelId="{E50B626C-AA9D-4015-8D9A-FCD2A25898C2}" type="pres">
      <dgm:prSet presAssocID="{0F8788E9-9FDE-453F-BEE1-A187008C2377}" presName="compNode" presStyleCnt="0"/>
      <dgm:spPr/>
    </dgm:pt>
    <dgm:pt modelId="{FB7E60AF-06D3-4E8A-A7DF-7426F42C9C45}" type="pres">
      <dgm:prSet presAssocID="{0F8788E9-9FDE-453F-BEE1-A187008C2377}" presName="iconBgRect" presStyleLbl="bgShp" presStyleIdx="1" presStyleCnt="4"/>
      <dgm:spPr/>
    </dgm:pt>
    <dgm:pt modelId="{A967BE06-1306-4102-A92E-570BB86EB8BB}" type="pres">
      <dgm:prSet presAssocID="{0F8788E9-9FDE-453F-BEE1-A187008C237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28D78CCC-8AE4-467C-94B7-EB8770365AD4}" type="pres">
      <dgm:prSet presAssocID="{0F8788E9-9FDE-453F-BEE1-A187008C2377}" presName="spaceRect" presStyleCnt="0"/>
      <dgm:spPr/>
    </dgm:pt>
    <dgm:pt modelId="{C4B8940C-0BC8-4D13-B1B8-5D304A8B02C2}" type="pres">
      <dgm:prSet presAssocID="{0F8788E9-9FDE-453F-BEE1-A187008C2377}" presName="textRect" presStyleLbl="revTx" presStyleIdx="1" presStyleCnt="4">
        <dgm:presLayoutVars>
          <dgm:chMax val="1"/>
          <dgm:chPref val="1"/>
        </dgm:presLayoutVars>
      </dgm:prSet>
      <dgm:spPr/>
    </dgm:pt>
    <dgm:pt modelId="{4AB8A45C-F007-4DFD-B528-DF0C89055CAF}" type="pres">
      <dgm:prSet presAssocID="{DE297B06-BFEC-41A4-9952-DFF8A3115542}" presName="sibTrans" presStyleLbl="sibTrans2D1" presStyleIdx="0" presStyleCnt="0"/>
      <dgm:spPr/>
    </dgm:pt>
    <dgm:pt modelId="{8B4D3E71-32FC-4EF9-AD70-9FECDE4DF08C}" type="pres">
      <dgm:prSet presAssocID="{F7231EC9-6A45-4105-9387-F2239F31ABDD}" presName="compNode" presStyleCnt="0"/>
      <dgm:spPr/>
    </dgm:pt>
    <dgm:pt modelId="{F077950C-B964-45D6-96A3-D6BCABE921F5}" type="pres">
      <dgm:prSet presAssocID="{F7231EC9-6A45-4105-9387-F2239F31ABDD}" presName="iconBgRect" presStyleLbl="bgShp" presStyleIdx="2" presStyleCnt="4"/>
      <dgm:spPr/>
    </dgm:pt>
    <dgm:pt modelId="{3D18A247-82B9-4410-97BA-3D52F405B57D}" type="pres">
      <dgm:prSet presAssocID="{F7231EC9-6A45-4105-9387-F2239F31ABD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8B002300-5F5E-4223-84B1-CFF6F7FA5F96}" type="pres">
      <dgm:prSet presAssocID="{F7231EC9-6A45-4105-9387-F2239F31ABDD}" presName="spaceRect" presStyleCnt="0"/>
      <dgm:spPr/>
    </dgm:pt>
    <dgm:pt modelId="{C503FFB8-B167-4670-AF76-1745E5245528}" type="pres">
      <dgm:prSet presAssocID="{F7231EC9-6A45-4105-9387-F2239F31ABDD}" presName="textRect" presStyleLbl="revTx" presStyleIdx="2" presStyleCnt="4">
        <dgm:presLayoutVars>
          <dgm:chMax val="1"/>
          <dgm:chPref val="1"/>
        </dgm:presLayoutVars>
      </dgm:prSet>
      <dgm:spPr/>
    </dgm:pt>
    <dgm:pt modelId="{4684FD95-EF35-4A5F-A540-2CA5FA8B3E00}" type="pres">
      <dgm:prSet presAssocID="{B525B259-1D6D-46FE-923A-80C7DA3966F9}" presName="sibTrans" presStyleLbl="sibTrans2D1" presStyleIdx="0" presStyleCnt="0"/>
      <dgm:spPr/>
    </dgm:pt>
    <dgm:pt modelId="{D2C57B91-2E0E-42B1-9D9A-50F4E5C7F372}" type="pres">
      <dgm:prSet presAssocID="{1BA37540-370C-41AB-B500-B4F76B42A31B}" presName="compNode" presStyleCnt="0"/>
      <dgm:spPr/>
    </dgm:pt>
    <dgm:pt modelId="{28B36A9C-3C08-4C1B-A35D-F5E598065A83}" type="pres">
      <dgm:prSet presAssocID="{1BA37540-370C-41AB-B500-B4F76B42A31B}" presName="iconBgRect" presStyleLbl="bgShp" presStyleIdx="3" presStyleCnt="4"/>
      <dgm:spPr/>
    </dgm:pt>
    <dgm:pt modelId="{D1741246-BCF1-4FC8-A87E-DDB6C7ABF5BA}" type="pres">
      <dgm:prSet presAssocID="{1BA37540-370C-41AB-B500-B4F76B42A31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49A882A1-23AE-484C-A90C-D9C2B320417D}" type="pres">
      <dgm:prSet presAssocID="{1BA37540-370C-41AB-B500-B4F76B42A31B}" presName="spaceRect" presStyleCnt="0"/>
      <dgm:spPr/>
    </dgm:pt>
    <dgm:pt modelId="{D5A9957C-B51D-47A8-8DEA-B6F950362862}" type="pres">
      <dgm:prSet presAssocID="{1BA37540-370C-41AB-B500-B4F76B42A31B}" presName="textRect" presStyleLbl="revTx" presStyleIdx="3" presStyleCnt="4">
        <dgm:presLayoutVars>
          <dgm:chMax val="1"/>
          <dgm:chPref val="1"/>
        </dgm:presLayoutVars>
      </dgm:prSet>
      <dgm:spPr/>
    </dgm:pt>
  </dgm:ptLst>
  <dgm:cxnLst>
    <dgm:cxn modelId="{505FBC04-BBA5-4F69-BE0E-E91B0BEA325D}" type="presOf" srcId="{DE297B06-BFEC-41A4-9952-DFF8A3115542}" destId="{4AB8A45C-F007-4DFD-B528-DF0C89055CAF}" srcOrd="0" destOrd="0" presId="urn:microsoft.com/office/officeart/2018/2/layout/IconCircleList"/>
    <dgm:cxn modelId="{8BE0C166-2CCC-44D0-8BEC-4DC1628D2066}" type="presOf" srcId="{B525B259-1D6D-46FE-923A-80C7DA3966F9}" destId="{4684FD95-EF35-4A5F-A540-2CA5FA8B3E00}" srcOrd="0" destOrd="0" presId="urn:microsoft.com/office/officeart/2018/2/layout/IconCircleList"/>
    <dgm:cxn modelId="{39802B85-618B-4A86-99FC-21F2082CCFD2}" type="presOf" srcId="{62A8861E-47BF-4B1A-BCD3-0ABEFD60B4B2}" destId="{0A6B7381-A661-4712-A4AD-9F33B7A51D4B}" srcOrd="0" destOrd="0" presId="urn:microsoft.com/office/officeart/2018/2/layout/IconCircleList"/>
    <dgm:cxn modelId="{993DB98C-418A-4A22-A80D-9F61EAEF0428}" type="presOf" srcId="{F7231EC9-6A45-4105-9387-F2239F31ABDD}" destId="{C503FFB8-B167-4670-AF76-1745E5245528}" srcOrd="0" destOrd="0" presId="urn:microsoft.com/office/officeart/2018/2/layout/IconCircleList"/>
    <dgm:cxn modelId="{CF718C90-D3AB-4201-AB19-0CC4AE0A1DD5}" type="presOf" srcId="{1BA37540-370C-41AB-B500-B4F76B42A31B}" destId="{D5A9957C-B51D-47A8-8DEA-B6F950362862}" srcOrd="0" destOrd="0" presId="urn:microsoft.com/office/officeart/2018/2/layout/IconCircleList"/>
    <dgm:cxn modelId="{E61325A2-D006-4185-947C-D4014D54A49A}" type="presOf" srcId="{E71FE8D1-A0D3-4755-B762-F9D10C2A6849}" destId="{97A02997-EA6E-4817-9831-1E838B204D19}" srcOrd="0" destOrd="0" presId="urn:microsoft.com/office/officeart/2018/2/layout/IconCircleList"/>
    <dgm:cxn modelId="{F1FF63B7-C3C4-4983-A408-56B358228CEF}" srcId="{62A8861E-47BF-4B1A-BCD3-0ABEFD60B4B2}" destId="{0F8788E9-9FDE-453F-BEE1-A187008C2377}" srcOrd="1" destOrd="0" parTransId="{DFBBF322-0729-4E69-A907-45CDBCA8ADF1}" sibTransId="{DE297B06-BFEC-41A4-9952-DFF8A3115542}"/>
    <dgm:cxn modelId="{C64F11B9-AFC9-4AC0-B99D-51D5876BA53D}" srcId="{62A8861E-47BF-4B1A-BCD3-0ABEFD60B4B2}" destId="{F7231EC9-6A45-4105-9387-F2239F31ABDD}" srcOrd="2" destOrd="0" parTransId="{951315A1-58A6-4955-AE5C-C131E4EFDEA8}" sibTransId="{B525B259-1D6D-46FE-923A-80C7DA3966F9}"/>
    <dgm:cxn modelId="{7E6EA7C0-7527-4DAA-ABD4-068E78461F58}" srcId="{62A8861E-47BF-4B1A-BCD3-0ABEFD60B4B2}" destId="{1BA37540-370C-41AB-B500-B4F76B42A31B}" srcOrd="3" destOrd="0" parTransId="{6B8D13D6-54C7-4CB1-BB06-CC1618410C9A}" sibTransId="{178DD791-C4DE-41C6-898A-851AE8241C32}"/>
    <dgm:cxn modelId="{92CD51CB-0C9B-4F15-9DDB-F0680A193659}" type="presOf" srcId="{0F8788E9-9FDE-453F-BEE1-A187008C2377}" destId="{C4B8940C-0BC8-4D13-B1B8-5D304A8B02C2}" srcOrd="0" destOrd="0" presId="urn:microsoft.com/office/officeart/2018/2/layout/IconCircleList"/>
    <dgm:cxn modelId="{C0EF8FE0-209E-4ED6-9E23-2888EDE0E014}" type="presOf" srcId="{835FDD9F-220F-4ECE-B83F-3E8BC9CE81B6}" destId="{B47331CF-4C7A-4C63-9D6A-E71509A3A0CF}" srcOrd="0" destOrd="0" presId="urn:microsoft.com/office/officeart/2018/2/layout/IconCircleList"/>
    <dgm:cxn modelId="{D882C4F7-CD3C-432D-AD3A-725E449524D1}" srcId="{62A8861E-47BF-4B1A-BCD3-0ABEFD60B4B2}" destId="{E71FE8D1-A0D3-4755-B762-F9D10C2A6849}" srcOrd="0" destOrd="0" parTransId="{E8800B8C-42CC-403E-A1EC-D554F7F9E3B3}" sibTransId="{835FDD9F-220F-4ECE-B83F-3E8BC9CE81B6}"/>
    <dgm:cxn modelId="{A66B2967-540E-4E8E-8968-49F6782E22EE}" type="presParOf" srcId="{0A6B7381-A661-4712-A4AD-9F33B7A51D4B}" destId="{5BAC3E91-6FEB-41C2-BD6F-04CE786E09D1}" srcOrd="0" destOrd="0" presId="urn:microsoft.com/office/officeart/2018/2/layout/IconCircleList"/>
    <dgm:cxn modelId="{D4D120D0-FC06-45B9-A2B2-1C3BB7C523CE}" type="presParOf" srcId="{5BAC3E91-6FEB-41C2-BD6F-04CE786E09D1}" destId="{ACA7DD7C-B849-4C4A-8D33-64F2F991C449}" srcOrd="0" destOrd="0" presId="urn:microsoft.com/office/officeart/2018/2/layout/IconCircleList"/>
    <dgm:cxn modelId="{04B4A9AD-C9F2-4684-9DFE-963B6A24394A}" type="presParOf" srcId="{ACA7DD7C-B849-4C4A-8D33-64F2F991C449}" destId="{430BD82D-27FD-497C-9C34-26AC4A6B2691}" srcOrd="0" destOrd="0" presId="urn:microsoft.com/office/officeart/2018/2/layout/IconCircleList"/>
    <dgm:cxn modelId="{8805186B-95B1-443F-85A2-2FB5722CFDFC}" type="presParOf" srcId="{ACA7DD7C-B849-4C4A-8D33-64F2F991C449}" destId="{2D634AF4-92B3-4965-B25D-FFD58584147E}" srcOrd="1" destOrd="0" presId="urn:microsoft.com/office/officeart/2018/2/layout/IconCircleList"/>
    <dgm:cxn modelId="{4FCB0765-1E25-4D85-AA8F-77184B65048E}" type="presParOf" srcId="{ACA7DD7C-B849-4C4A-8D33-64F2F991C449}" destId="{E8209472-26D4-416C-99EC-33C8A1DAC077}" srcOrd="2" destOrd="0" presId="urn:microsoft.com/office/officeart/2018/2/layout/IconCircleList"/>
    <dgm:cxn modelId="{1C5A1B3E-93E2-46CA-8E39-2C4D1C53D836}" type="presParOf" srcId="{ACA7DD7C-B849-4C4A-8D33-64F2F991C449}" destId="{97A02997-EA6E-4817-9831-1E838B204D19}" srcOrd="3" destOrd="0" presId="urn:microsoft.com/office/officeart/2018/2/layout/IconCircleList"/>
    <dgm:cxn modelId="{47E326E7-C02B-40A0-AD48-129F33AA491F}" type="presParOf" srcId="{5BAC3E91-6FEB-41C2-BD6F-04CE786E09D1}" destId="{B47331CF-4C7A-4C63-9D6A-E71509A3A0CF}" srcOrd="1" destOrd="0" presId="urn:microsoft.com/office/officeart/2018/2/layout/IconCircleList"/>
    <dgm:cxn modelId="{0E27C23D-BF0F-4B1D-A065-7DBFE0DBC924}" type="presParOf" srcId="{5BAC3E91-6FEB-41C2-BD6F-04CE786E09D1}" destId="{E50B626C-AA9D-4015-8D9A-FCD2A25898C2}" srcOrd="2" destOrd="0" presId="urn:microsoft.com/office/officeart/2018/2/layout/IconCircleList"/>
    <dgm:cxn modelId="{F849AB92-5344-4B7B-B35C-E842EE06CC24}" type="presParOf" srcId="{E50B626C-AA9D-4015-8D9A-FCD2A25898C2}" destId="{FB7E60AF-06D3-4E8A-A7DF-7426F42C9C45}" srcOrd="0" destOrd="0" presId="urn:microsoft.com/office/officeart/2018/2/layout/IconCircleList"/>
    <dgm:cxn modelId="{E5D6B912-1D34-48D8-8C53-0953338A24BD}" type="presParOf" srcId="{E50B626C-AA9D-4015-8D9A-FCD2A25898C2}" destId="{A967BE06-1306-4102-A92E-570BB86EB8BB}" srcOrd="1" destOrd="0" presId="urn:microsoft.com/office/officeart/2018/2/layout/IconCircleList"/>
    <dgm:cxn modelId="{35339D37-ED38-4DD8-A58E-BDED53328680}" type="presParOf" srcId="{E50B626C-AA9D-4015-8D9A-FCD2A25898C2}" destId="{28D78CCC-8AE4-467C-94B7-EB8770365AD4}" srcOrd="2" destOrd="0" presId="urn:microsoft.com/office/officeart/2018/2/layout/IconCircleList"/>
    <dgm:cxn modelId="{328A6127-02CE-4094-93DD-333D3ECB0838}" type="presParOf" srcId="{E50B626C-AA9D-4015-8D9A-FCD2A25898C2}" destId="{C4B8940C-0BC8-4D13-B1B8-5D304A8B02C2}" srcOrd="3" destOrd="0" presId="urn:microsoft.com/office/officeart/2018/2/layout/IconCircleList"/>
    <dgm:cxn modelId="{EDF408E0-AC5F-4E5A-907A-7358E125909B}" type="presParOf" srcId="{5BAC3E91-6FEB-41C2-BD6F-04CE786E09D1}" destId="{4AB8A45C-F007-4DFD-B528-DF0C89055CAF}" srcOrd="3" destOrd="0" presId="urn:microsoft.com/office/officeart/2018/2/layout/IconCircleList"/>
    <dgm:cxn modelId="{BA2062B7-7818-48DD-B385-CA464ED59935}" type="presParOf" srcId="{5BAC3E91-6FEB-41C2-BD6F-04CE786E09D1}" destId="{8B4D3E71-32FC-4EF9-AD70-9FECDE4DF08C}" srcOrd="4" destOrd="0" presId="urn:microsoft.com/office/officeart/2018/2/layout/IconCircleList"/>
    <dgm:cxn modelId="{3150709C-0427-4E3D-BDED-E9CB1C4BF5A8}" type="presParOf" srcId="{8B4D3E71-32FC-4EF9-AD70-9FECDE4DF08C}" destId="{F077950C-B964-45D6-96A3-D6BCABE921F5}" srcOrd="0" destOrd="0" presId="urn:microsoft.com/office/officeart/2018/2/layout/IconCircleList"/>
    <dgm:cxn modelId="{2774B967-E605-4180-873B-BD9A13DA3C64}" type="presParOf" srcId="{8B4D3E71-32FC-4EF9-AD70-9FECDE4DF08C}" destId="{3D18A247-82B9-4410-97BA-3D52F405B57D}" srcOrd="1" destOrd="0" presId="urn:microsoft.com/office/officeart/2018/2/layout/IconCircleList"/>
    <dgm:cxn modelId="{F0732BE3-9A84-4EF4-8CE0-866FEAEA3E21}" type="presParOf" srcId="{8B4D3E71-32FC-4EF9-AD70-9FECDE4DF08C}" destId="{8B002300-5F5E-4223-84B1-CFF6F7FA5F96}" srcOrd="2" destOrd="0" presId="urn:microsoft.com/office/officeart/2018/2/layout/IconCircleList"/>
    <dgm:cxn modelId="{235F3E39-000A-4BA4-9248-4F38D49CD036}" type="presParOf" srcId="{8B4D3E71-32FC-4EF9-AD70-9FECDE4DF08C}" destId="{C503FFB8-B167-4670-AF76-1745E5245528}" srcOrd="3" destOrd="0" presId="urn:microsoft.com/office/officeart/2018/2/layout/IconCircleList"/>
    <dgm:cxn modelId="{271F5F40-7AB6-475F-A68F-0D360AC70FDC}" type="presParOf" srcId="{5BAC3E91-6FEB-41C2-BD6F-04CE786E09D1}" destId="{4684FD95-EF35-4A5F-A540-2CA5FA8B3E00}" srcOrd="5" destOrd="0" presId="urn:microsoft.com/office/officeart/2018/2/layout/IconCircleList"/>
    <dgm:cxn modelId="{9DBC4493-B289-414C-BADB-BEBCC7933928}" type="presParOf" srcId="{5BAC3E91-6FEB-41C2-BD6F-04CE786E09D1}" destId="{D2C57B91-2E0E-42B1-9D9A-50F4E5C7F372}" srcOrd="6" destOrd="0" presId="urn:microsoft.com/office/officeart/2018/2/layout/IconCircleList"/>
    <dgm:cxn modelId="{2917E433-A047-4EB3-B462-BE0103C45CA6}" type="presParOf" srcId="{D2C57B91-2E0E-42B1-9D9A-50F4E5C7F372}" destId="{28B36A9C-3C08-4C1B-A35D-F5E598065A83}" srcOrd="0" destOrd="0" presId="urn:microsoft.com/office/officeart/2018/2/layout/IconCircleList"/>
    <dgm:cxn modelId="{B65211EB-1E55-4223-A5B0-40C5B6EC91FE}" type="presParOf" srcId="{D2C57B91-2E0E-42B1-9D9A-50F4E5C7F372}" destId="{D1741246-BCF1-4FC8-A87E-DDB6C7ABF5BA}" srcOrd="1" destOrd="0" presId="urn:microsoft.com/office/officeart/2018/2/layout/IconCircleList"/>
    <dgm:cxn modelId="{B36A009E-6EF6-42C3-AEC7-862E892BF018}" type="presParOf" srcId="{D2C57B91-2E0E-42B1-9D9A-50F4E5C7F372}" destId="{49A882A1-23AE-484C-A90C-D9C2B320417D}" srcOrd="2" destOrd="0" presId="urn:microsoft.com/office/officeart/2018/2/layout/IconCircleList"/>
    <dgm:cxn modelId="{D5CD4643-9023-4FCC-85B9-8C1AF10E4188}" type="presParOf" srcId="{D2C57B91-2E0E-42B1-9D9A-50F4E5C7F372}" destId="{D5A9957C-B51D-47A8-8DEA-B6F95036286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B1A94C-590D-4EDC-88F1-66C337DF9E0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E7F5093-F778-478E-AAB7-3133F7B456DA}">
      <dgm:prSet/>
      <dgm:spPr/>
      <dgm:t>
        <a:bodyPr/>
        <a:lstStyle/>
        <a:p>
          <a:r>
            <a:rPr lang="en-US" dirty="0"/>
            <a:t>Loans of 60 terms should be limited for someone with being a defaulter profiler</a:t>
          </a:r>
        </a:p>
      </dgm:t>
    </dgm:pt>
    <dgm:pt modelId="{17C6BB09-2759-4B0D-A397-DB143F52CB1F}" type="parTrans" cxnId="{00F1C4B3-A70E-4B23-99F2-2E087D430511}">
      <dgm:prSet/>
      <dgm:spPr/>
      <dgm:t>
        <a:bodyPr/>
        <a:lstStyle/>
        <a:p>
          <a:endParaRPr lang="en-US"/>
        </a:p>
      </dgm:t>
    </dgm:pt>
    <dgm:pt modelId="{49945E85-AE0B-4723-BAE7-9852BE9E852F}" type="sibTrans" cxnId="{00F1C4B3-A70E-4B23-99F2-2E087D430511}">
      <dgm:prSet/>
      <dgm:spPr/>
      <dgm:t>
        <a:bodyPr/>
        <a:lstStyle/>
        <a:p>
          <a:endParaRPr lang="en-US"/>
        </a:p>
      </dgm:t>
    </dgm:pt>
    <dgm:pt modelId="{106FF3CD-3809-4D98-AB22-B1B3C7AD72B1}">
      <dgm:prSet/>
      <dgm:spPr/>
      <dgm:t>
        <a:bodyPr/>
        <a:lstStyle/>
        <a:p>
          <a:r>
            <a:rPr lang="en-US"/>
            <a:t>Bank should avoid approving loan for someone with pub rec value &gt;= 5</a:t>
          </a:r>
        </a:p>
      </dgm:t>
    </dgm:pt>
    <dgm:pt modelId="{93C89809-0DDF-4E54-94E2-36CEE001E8F1}" type="parTrans" cxnId="{A690D3AA-95F6-4012-BF09-A6B21FE53E0B}">
      <dgm:prSet/>
      <dgm:spPr/>
      <dgm:t>
        <a:bodyPr/>
        <a:lstStyle/>
        <a:p>
          <a:endParaRPr lang="en-US"/>
        </a:p>
      </dgm:t>
    </dgm:pt>
    <dgm:pt modelId="{D7EA5898-EF31-45DA-BA48-EE5EEFC049AB}" type="sibTrans" cxnId="{A690D3AA-95F6-4012-BF09-A6B21FE53E0B}">
      <dgm:prSet/>
      <dgm:spPr/>
      <dgm:t>
        <a:bodyPr/>
        <a:lstStyle/>
        <a:p>
          <a:endParaRPr lang="en-US"/>
        </a:p>
      </dgm:t>
    </dgm:pt>
    <dgm:pt modelId="{92AA0BCC-84F9-4A0C-89F1-5A8A1B3E705A}">
      <dgm:prSet/>
      <dgm:spPr/>
      <dgm:t>
        <a:bodyPr/>
        <a:lstStyle/>
        <a:p>
          <a:r>
            <a:rPr lang="en-US"/>
            <a:t>Borrowers for whom the number of inquiries in the last 6 months were &gt;=1 should be not encouraged much</a:t>
          </a:r>
        </a:p>
      </dgm:t>
    </dgm:pt>
    <dgm:pt modelId="{FB92EDD0-C728-4F6B-87B7-3F08ACF3D990}" type="parTrans" cxnId="{AD28474B-BDB9-4BCB-B94B-15C179402177}">
      <dgm:prSet/>
      <dgm:spPr/>
      <dgm:t>
        <a:bodyPr/>
        <a:lstStyle/>
        <a:p>
          <a:endParaRPr lang="en-US"/>
        </a:p>
      </dgm:t>
    </dgm:pt>
    <dgm:pt modelId="{AAF55A4C-1860-4561-BF53-06B4860091BA}" type="sibTrans" cxnId="{AD28474B-BDB9-4BCB-B94B-15C179402177}">
      <dgm:prSet/>
      <dgm:spPr/>
      <dgm:t>
        <a:bodyPr/>
        <a:lstStyle/>
        <a:p>
          <a:endParaRPr lang="en-US"/>
        </a:p>
      </dgm:t>
    </dgm:pt>
    <dgm:pt modelId="{E0C30A67-6DCB-4A0A-98A2-94A9344D38B0}">
      <dgm:prSet/>
      <dgm:spPr/>
      <dgm:t>
        <a:bodyPr/>
        <a:lstStyle/>
        <a:p>
          <a:r>
            <a:rPr lang="en-US"/>
            <a:t>Loans for which Interest rates are higher than 13.5% and above, the investor can expect a higher risk and decide whether to proceed or step back.</a:t>
          </a:r>
        </a:p>
      </dgm:t>
    </dgm:pt>
    <dgm:pt modelId="{7405E4E0-FE65-43D8-8DA7-C296DD808C65}" type="parTrans" cxnId="{3CAE4C45-1326-4D34-A1E8-D0DB03B22F56}">
      <dgm:prSet/>
      <dgm:spPr/>
      <dgm:t>
        <a:bodyPr/>
        <a:lstStyle/>
        <a:p>
          <a:endParaRPr lang="en-US"/>
        </a:p>
      </dgm:t>
    </dgm:pt>
    <dgm:pt modelId="{241F52C1-04E8-49CD-BAD3-6229B10762FF}" type="sibTrans" cxnId="{3CAE4C45-1326-4D34-A1E8-D0DB03B22F56}">
      <dgm:prSet/>
      <dgm:spPr/>
      <dgm:t>
        <a:bodyPr/>
        <a:lstStyle/>
        <a:p>
          <a:endParaRPr lang="en-US"/>
        </a:p>
      </dgm:t>
    </dgm:pt>
    <dgm:pt modelId="{6E06CF19-7890-4A6C-8B8D-41EEB20277A7}">
      <dgm:prSet/>
      <dgm:spPr/>
      <dgm:t>
        <a:bodyPr/>
        <a:lstStyle/>
        <a:p>
          <a:r>
            <a:rPr lang="en-US"/>
            <a:t>Investors should be very cautious while the loan amounts are above 100k, in possible situations they should be avoided.</a:t>
          </a:r>
        </a:p>
      </dgm:t>
    </dgm:pt>
    <dgm:pt modelId="{ED986061-79D3-4AC9-A690-C2485BA79FA4}" type="parTrans" cxnId="{D2BE60D5-931F-4A61-8A2D-75B160FA5074}">
      <dgm:prSet/>
      <dgm:spPr/>
      <dgm:t>
        <a:bodyPr/>
        <a:lstStyle/>
        <a:p>
          <a:endParaRPr lang="en-US"/>
        </a:p>
      </dgm:t>
    </dgm:pt>
    <dgm:pt modelId="{1126F00F-8250-4813-B3E2-3385058B5AAA}" type="sibTrans" cxnId="{D2BE60D5-931F-4A61-8A2D-75B160FA5074}">
      <dgm:prSet/>
      <dgm:spPr/>
      <dgm:t>
        <a:bodyPr/>
        <a:lstStyle/>
        <a:p>
          <a:endParaRPr lang="en-US"/>
        </a:p>
      </dgm:t>
    </dgm:pt>
    <dgm:pt modelId="{A16E0BE8-FC16-4BEB-933F-C17BBBD1803C}">
      <dgm:prSet/>
      <dgm:spPr/>
      <dgm:t>
        <a:bodyPr/>
        <a:lstStyle/>
        <a:p>
          <a:r>
            <a:rPr lang="en-US"/>
            <a:t>More than 20% of loans taken on purpose of debt consolidation and small business have defaulted so, considering all the above factors for these applicants is very crucial to avoid any losses.</a:t>
          </a:r>
        </a:p>
      </dgm:t>
    </dgm:pt>
    <dgm:pt modelId="{49C008D4-DB94-436D-9320-77EADDAF1D63}" type="parTrans" cxnId="{A6634531-E232-456E-90D6-A1728ED81C3F}">
      <dgm:prSet/>
      <dgm:spPr/>
      <dgm:t>
        <a:bodyPr/>
        <a:lstStyle/>
        <a:p>
          <a:endParaRPr lang="en-US"/>
        </a:p>
      </dgm:t>
    </dgm:pt>
    <dgm:pt modelId="{4D410129-203C-4A25-974A-D9EBD9BFE21A}" type="sibTrans" cxnId="{A6634531-E232-456E-90D6-A1728ED81C3F}">
      <dgm:prSet/>
      <dgm:spPr/>
      <dgm:t>
        <a:bodyPr/>
        <a:lstStyle/>
        <a:p>
          <a:endParaRPr lang="en-US"/>
        </a:p>
      </dgm:t>
    </dgm:pt>
    <dgm:pt modelId="{C9815BD5-3137-4341-AD80-997049DD5D14}">
      <dgm:prSet/>
      <dgm:spPr/>
      <dgm:t>
        <a:bodyPr/>
        <a:lstStyle/>
        <a:p>
          <a:r>
            <a:rPr lang="en-US" dirty="0"/>
            <a:t>Approving the lesser than eligible amount for 0-3 years and 10+ experienced applicants would be a better choice as they defaulted the most compared to others.</a:t>
          </a:r>
        </a:p>
      </dgm:t>
    </dgm:pt>
    <dgm:pt modelId="{6AC91DA1-D412-4DDC-8AED-DF2B903592A9}" type="parTrans" cxnId="{E14310A8-37BB-45D8-9F62-498CF7973CD9}">
      <dgm:prSet/>
      <dgm:spPr/>
      <dgm:t>
        <a:bodyPr/>
        <a:lstStyle/>
        <a:p>
          <a:endParaRPr lang="en-US"/>
        </a:p>
      </dgm:t>
    </dgm:pt>
    <dgm:pt modelId="{019FCB8D-90E3-43BB-87E5-D3DBA8FA7083}" type="sibTrans" cxnId="{E14310A8-37BB-45D8-9F62-498CF7973CD9}">
      <dgm:prSet/>
      <dgm:spPr/>
      <dgm:t>
        <a:bodyPr/>
        <a:lstStyle/>
        <a:p>
          <a:endParaRPr lang="en-US"/>
        </a:p>
      </dgm:t>
    </dgm:pt>
    <dgm:pt modelId="{8BE8BE77-B096-4FF9-A86D-13393D961E23}" type="pres">
      <dgm:prSet presAssocID="{2DB1A94C-590D-4EDC-88F1-66C337DF9E00}" presName="diagram" presStyleCnt="0">
        <dgm:presLayoutVars>
          <dgm:dir/>
          <dgm:resizeHandles val="exact"/>
        </dgm:presLayoutVars>
      </dgm:prSet>
      <dgm:spPr/>
    </dgm:pt>
    <dgm:pt modelId="{C91254DF-9F6B-495B-A5FB-53F43821D35C}" type="pres">
      <dgm:prSet presAssocID="{0E7F5093-F778-478E-AAB7-3133F7B456DA}" presName="node" presStyleLbl="node1" presStyleIdx="0" presStyleCnt="7">
        <dgm:presLayoutVars>
          <dgm:bulletEnabled val="1"/>
        </dgm:presLayoutVars>
      </dgm:prSet>
      <dgm:spPr/>
    </dgm:pt>
    <dgm:pt modelId="{4E8CEC51-703C-4870-BDAD-8CE6A0C2EF6B}" type="pres">
      <dgm:prSet presAssocID="{49945E85-AE0B-4723-BAE7-9852BE9E852F}" presName="sibTrans" presStyleCnt="0"/>
      <dgm:spPr/>
    </dgm:pt>
    <dgm:pt modelId="{4E756EFB-60E1-4C06-8C1C-393F9AB0CF53}" type="pres">
      <dgm:prSet presAssocID="{106FF3CD-3809-4D98-AB22-B1B3C7AD72B1}" presName="node" presStyleLbl="node1" presStyleIdx="1" presStyleCnt="7">
        <dgm:presLayoutVars>
          <dgm:bulletEnabled val="1"/>
        </dgm:presLayoutVars>
      </dgm:prSet>
      <dgm:spPr/>
    </dgm:pt>
    <dgm:pt modelId="{1A6E4FF9-BD00-4751-91E7-8EDEFD9576AB}" type="pres">
      <dgm:prSet presAssocID="{D7EA5898-EF31-45DA-BA48-EE5EEFC049AB}" presName="sibTrans" presStyleCnt="0"/>
      <dgm:spPr/>
    </dgm:pt>
    <dgm:pt modelId="{66373CCE-4C77-4C29-AEBE-30ED87DCEAF3}" type="pres">
      <dgm:prSet presAssocID="{92AA0BCC-84F9-4A0C-89F1-5A8A1B3E705A}" presName="node" presStyleLbl="node1" presStyleIdx="2" presStyleCnt="7">
        <dgm:presLayoutVars>
          <dgm:bulletEnabled val="1"/>
        </dgm:presLayoutVars>
      </dgm:prSet>
      <dgm:spPr/>
    </dgm:pt>
    <dgm:pt modelId="{B3B97D18-A6BB-44E4-956B-6AF49B497B8C}" type="pres">
      <dgm:prSet presAssocID="{AAF55A4C-1860-4561-BF53-06B4860091BA}" presName="sibTrans" presStyleCnt="0"/>
      <dgm:spPr/>
    </dgm:pt>
    <dgm:pt modelId="{779AC7FF-1C4C-40B8-A0D1-5E29EC6A11B7}" type="pres">
      <dgm:prSet presAssocID="{E0C30A67-6DCB-4A0A-98A2-94A9344D38B0}" presName="node" presStyleLbl="node1" presStyleIdx="3" presStyleCnt="7">
        <dgm:presLayoutVars>
          <dgm:bulletEnabled val="1"/>
        </dgm:presLayoutVars>
      </dgm:prSet>
      <dgm:spPr/>
    </dgm:pt>
    <dgm:pt modelId="{CD97EF01-6330-4E8A-B837-A0ADBD6A2C68}" type="pres">
      <dgm:prSet presAssocID="{241F52C1-04E8-49CD-BAD3-6229B10762FF}" presName="sibTrans" presStyleCnt="0"/>
      <dgm:spPr/>
    </dgm:pt>
    <dgm:pt modelId="{C2FAC750-CB65-472B-95C1-69568505360A}" type="pres">
      <dgm:prSet presAssocID="{6E06CF19-7890-4A6C-8B8D-41EEB20277A7}" presName="node" presStyleLbl="node1" presStyleIdx="4" presStyleCnt="7">
        <dgm:presLayoutVars>
          <dgm:bulletEnabled val="1"/>
        </dgm:presLayoutVars>
      </dgm:prSet>
      <dgm:spPr/>
    </dgm:pt>
    <dgm:pt modelId="{0D9CE7E4-1C21-4E38-9744-D49AB5CDE8E2}" type="pres">
      <dgm:prSet presAssocID="{1126F00F-8250-4813-B3E2-3385058B5AAA}" presName="sibTrans" presStyleCnt="0"/>
      <dgm:spPr/>
    </dgm:pt>
    <dgm:pt modelId="{D0FA5DC7-13AB-459A-A341-3B260663932D}" type="pres">
      <dgm:prSet presAssocID="{A16E0BE8-FC16-4BEB-933F-C17BBBD1803C}" presName="node" presStyleLbl="node1" presStyleIdx="5" presStyleCnt="7">
        <dgm:presLayoutVars>
          <dgm:bulletEnabled val="1"/>
        </dgm:presLayoutVars>
      </dgm:prSet>
      <dgm:spPr/>
    </dgm:pt>
    <dgm:pt modelId="{F440BE98-3A08-4710-9042-7700052533B7}" type="pres">
      <dgm:prSet presAssocID="{4D410129-203C-4A25-974A-D9EBD9BFE21A}" presName="sibTrans" presStyleCnt="0"/>
      <dgm:spPr/>
    </dgm:pt>
    <dgm:pt modelId="{81FAEA3A-7655-4C8C-B550-4BF36127B19F}" type="pres">
      <dgm:prSet presAssocID="{C9815BD5-3137-4341-AD80-997049DD5D14}" presName="node" presStyleLbl="node1" presStyleIdx="6" presStyleCnt="7">
        <dgm:presLayoutVars>
          <dgm:bulletEnabled val="1"/>
        </dgm:presLayoutVars>
      </dgm:prSet>
      <dgm:spPr/>
    </dgm:pt>
  </dgm:ptLst>
  <dgm:cxnLst>
    <dgm:cxn modelId="{BD01212F-DC9F-4C3D-8872-E52CD1752D32}" type="presOf" srcId="{A16E0BE8-FC16-4BEB-933F-C17BBBD1803C}" destId="{D0FA5DC7-13AB-459A-A341-3B260663932D}" srcOrd="0" destOrd="0" presId="urn:microsoft.com/office/officeart/2005/8/layout/default"/>
    <dgm:cxn modelId="{A6634531-E232-456E-90D6-A1728ED81C3F}" srcId="{2DB1A94C-590D-4EDC-88F1-66C337DF9E00}" destId="{A16E0BE8-FC16-4BEB-933F-C17BBBD1803C}" srcOrd="5" destOrd="0" parTransId="{49C008D4-DB94-436D-9320-77EADDAF1D63}" sibTransId="{4D410129-203C-4A25-974A-D9EBD9BFE21A}"/>
    <dgm:cxn modelId="{F0CC0436-6EE4-4B29-BF24-A37BFF2AFB8E}" type="presOf" srcId="{6E06CF19-7890-4A6C-8B8D-41EEB20277A7}" destId="{C2FAC750-CB65-472B-95C1-69568505360A}" srcOrd="0" destOrd="0" presId="urn:microsoft.com/office/officeart/2005/8/layout/default"/>
    <dgm:cxn modelId="{3CAE4C45-1326-4D34-A1E8-D0DB03B22F56}" srcId="{2DB1A94C-590D-4EDC-88F1-66C337DF9E00}" destId="{E0C30A67-6DCB-4A0A-98A2-94A9344D38B0}" srcOrd="3" destOrd="0" parTransId="{7405E4E0-FE65-43D8-8DA7-C296DD808C65}" sibTransId="{241F52C1-04E8-49CD-BAD3-6229B10762FF}"/>
    <dgm:cxn modelId="{AD28474B-BDB9-4BCB-B94B-15C179402177}" srcId="{2DB1A94C-590D-4EDC-88F1-66C337DF9E00}" destId="{92AA0BCC-84F9-4A0C-89F1-5A8A1B3E705A}" srcOrd="2" destOrd="0" parTransId="{FB92EDD0-C728-4F6B-87B7-3F08ACF3D990}" sibTransId="{AAF55A4C-1860-4561-BF53-06B4860091BA}"/>
    <dgm:cxn modelId="{2FD37855-05E2-4A84-98EE-A65AE3008E49}" type="presOf" srcId="{92AA0BCC-84F9-4A0C-89F1-5A8A1B3E705A}" destId="{66373CCE-4C77-4C29-AEBE-30ED87DCEAF3}" srcOrd="0" destOrd="0" presId="urn:microsoft.com/office/officeart/2005/8/layout/default"/>
    <dgm:cxn modelId="{68C3577F-D3C5-494C-9109-0ACB7E9DE817}" type="presOf" srcId="{E0C30A67-6DCB-4A0A-98A2-94A9344D38B0}" destId="{779AC7FF-1C4C-40B8-A0D1-5E29EC6A11B7}" srcOrd="0" destOrd="0" presId="urn:microsoft.com/office/officeart/2005/8/layout/default"/>
    <dgm:cxn modelId="{E14310A8-37BB-45D8-9F62-498CF7973CD9}" srcId="{2DB1A94C-590D-4EDC-88F1-66C337DF9E00}" destId="{C9815BD5-3137-4341-AD80-997049DD5D14}" srcOrd="6" destOrd="0" parTransId="{6AC91DA1-D412-4DDC-8AED-DF2B903592A9}" sibTransId="{019FCB8D-90E3-43BB-87E5-D3DBA8FA7083}"/>
    <dgm:cxn modelId="{A690D3AA-95F6-4012-BF09-A6B21FE53E0B}" srcId="{2DB1A94C-590D-4EDC-88F1-66C337DF9E00}" destId="{106FF3CD-3809-4D98-AB22-B1B3C7AD72B1}" srcOrd="1" destOrd="0" parTransId="{93C89809-0DDF-4E54-94E2-36CEE001E8F1}" sibTransId="{D7EA5898-EF31-45DA-BA48-EE5EEFC049AB}"/>
    <dgm:cxn modelId="{00F1C4B3-A70E-4B23-99F2-2E087D430511}" srcId="{2DB1A94C-590D-4EDC-88F1-66C337DF9E00}" destId="{0E7F5093-F778-478E-AAB7-3133F7B456DA}" srcOrd="0" destOrd="0" parTransId="{17C6BB09-2759-4B0D-A397-DB143F52CB1F}" sibTransId="{49945E85-AE0B-4723-BAE7-9852BE9E852F}"/>
    <dgm:cxn modelId="{5F68D5B6-883F-4597-AE82-2ACEB5F1F246}" type="presOf" srcId="{106FF3CD-3809-4D98-AB22-B1B3C7AD72B1}" destId="{4E756EFB-60E1-4C06-8C1C-393F9AB0CF53}" srcOrd="0" destOrd="0" presId="urn:microsoft.com/office/officeart/2005/8/layout/default"/>
    <dgm:cxn modelId="{D2BE60D5-931F-4A61-8A2D-75B160FA5074}" srcId="{2DB1A94C-590D-4EDC-88F1-66C337DF9E00}" destId="{6E06CF19-7890-4A6C-8B8D-41EEB20277A7}" srcOrd="4" destOrd="0" parTransId="{ED986061-79D3-4AC9-A690-C2485BA79FA4}" sibTransId="{1126F00F-8250-4813-B3E2-3385058B5AAA}"/>
    <dgm:cxn modelId="{1EFF10DB-007E-4C05-A860-96A93AF5C95C}" type="presOf" srcId="{C9815BD5-3137-4341-AD80-997049DD5D14}" destId="{81FAEA3A-7655-4C8C-B550-4BF36127B19F}" srcOrd="0" destOrd="0" presId="urn:microsoft.com/office/officeart/2005/8/layout/default"/>
    <dgm:cxn modelId="{523F8BE1-EEB6-4773-ACF5-3D255129303F}" type="presOf" srcId="{2DB1A94C-590D-4EDC-88F1-66C337DF9E00}" destId="{8BE8BE77-B096-4FF9-A86D-13393D961E23}" srcOrd="0" destOrd="0" presId="urn:microsoft.com/office/officeart/2005/8/layout/default"/>
    <dgm:cxn modelId="{D91C70F5-BB3B-465F-BE93-684D0FA74618}" type="presOf" srcId="{0E7F5093-F778-478E-AAB7-3133F7B456DA}" destId="{C91254DF-9F6B-495B-A5FB-53F43821D35C}" srcOrd="0" destOrd="0" presId="urn:microsoft.com/office/officeart/2005/8/layout/default"/>
    <dgm:cxn modelId="{3F737F35-42D1-436A-AC76-0DAA61014530}" type="presParOf" srcId="{8BE8BE77-B096-4FF9-A86D-13393D961E23}" destId="{C91254DF-9F6B-495B-A5FB-53F43821D35C}" srcOrd="0" destOrd="0" presId="urn:microsoft.com/office/officeart/2005/8/layout/default"/>
    <dgm:cxn modelId="{2BDB9258-83FF-4D89-84F7-EA40AD751F2B}" type="presParOf" srcId="{8BE8BE77-B096-4FF9-A86D-13393D961E23}" destId="{4E8CEC51-703C-4870-BDAD-8CE6A0C2EF6B}" srcOrd="1" destOrd="0" presId="urn:microsoft.com/office/officeart/2005/8/layout/default"/>
    <dgm:cxn modelId="{584AAFED-3DD0-4439-A981-F57F8052EA2E}" type="presParOf" srcId="{8BE8BE77-B096-4FF9-A86D-13393D961E23}" destId="{4E756EFB-60E1-4C06-8C1C-393F9AB0CF53}" srcOrd="2" destOrd="0" presId="urn:microsoft.com/office/officeart/2005/8/layout/default"/>
    <dgm:cxn modelId="{AEA5BCAC-14A7-42F5-A713-9C7C95B9A443}" type="presParOf" srcId="{8BE8BE77-B096-4FF9-A86D-13393D961E23}" destId="{1A6E4FF9-BD00-4751-91E7-8EDEFD9576AB}" srcOrd="3" destOrd="0" presId="urn:microsoft.com/office/officeart/2005/8/layout/default"/>
    <dgm:cxn modelId="{06362017-3DF3-4EA9-91BE-110867A798C6}" type="presParOf" srcId="{8BE8BE77-B096-4FF9-A86D-13393D961E23}" destId="{66373CCE-4C77-4C29-AEBE-30ED87DCEAF3}" srcOrd="4" destOrd="0" presId="urn:microsoft.com/office/officeart/2005/8/layout/default"/>
    <dgm:cxn modelId="{40C1C857-A309-4715-8366-FC6715511FC2}" type="presParOf" srcId="{8BE8BE77-B096-4FF9-A86D-13393D961E23}" destId="{B3B97D18-A6BB-44E4-956B-6AF49B497B8C}" srcOrd="5" destOrd="0" presId="urn:microsoft.com/office/officeart/2005/8/layout/default"/>
    <dgm:cxn modelId="{15103963-7947-46BD-A543-D0AA1DFE7965}" type="presParOf" srcId="{8BE8BE77-B096-4FF9-A86D-13393D961E23}" destId="{779AC7FF-1C4C-40B8-A0D1-5E29EC6A11B7}" srcOrd="6" destOrd="0" presId="urn:microsoft.com/office/officeart/2005/8/layout/default"/>
    <dgm:cxn modelId="{A8B41C30-11E2-4266-B84D-8D01B14E527B}" type="presParOf" srcId="{8BE8BE77-B096-4FF9-A86D-13393D961E23}" destId="{CD97EF01-6330-4E8A-B837-A0ADBD6A2C68}" srcOrd="7" destOrd="0" presId="urn:microsoft.com/office/officeart/2005/8/layout/default"/>
    <dgm:cxn modelId="{AFE87B03-0E3E-4D52-94B9-A6A0B49ECB73}" type="presParOf" srcId="{8BE8BE77-B096-4FF9-A86D-13393D961E23}" destId="{C2FAC750-CB65-472B-95C1-69568505360A}" srcOrd="8" destOrd="0" presId="urn:microsoft.com/office/officeart/2005/8/layout/default"/>
    <dgm:cxn modelId="{F05055B5-184E-416F-A074-90BF42B00182}" type="presParOf" srcId="{8BE8BE77-B096-4FF9-A86D-13393D961E23}" destId="{0D9CE7E4-1C21-4E38-9744-D49AB5CDE8E2}" srcOrd="9" destOrd="0" presId="urn:microsoft.com/office/officeart/2005/8/layout/default"/>
    <dgm:cxn modelId="{0F9E6489-640E-441E-918D-69D6CC46C85F}" type="presParOf" srcId="{8BE8BE77-B096-4FF9-A86D-13393D961E23}" destId="{D0FA5DC7-13AB-459A-A341-3B260663932D}" srcOrd="10" destOrd="0" presId="urn:microsoft.com/office/officeart/2005/8/layout/default"/>
    <dgm:cxn modelId="{553C53C9-C53B-4F0D-AC52-6A60BD2DE20E}" type="presParOf" srcId="{8BE8BE77-B096-4FF9-A86D-13393D961E23}" destId="{F440BE98-3A08-4710-9042-7700052533B7}" srcOrd="11" destOrd="0" presId="urn:microsoft.com/office/officeart/2005/8/layout/default"/>
    <dgm:cxn modelId="{7E812811-B7C8-4FC6-8DEB-2AAC45229AFB}" type="presParOf" srcId="{8BE8BE77-B096-4FF9-A86D-13393D961E23}" destId="{81FAEA3A-7655-4C8C-B550-4BF36127B19F}"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B1A94C-590D-4EDC-88F1-66C337DF9E0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E7F5093-F778-478E-AAB7-3133F7B456DA}">
      <dgm:prSet/>
      <dgm:spPr/>
      <dgm:t>
        <a:bodyPr/>
        <a:lstStyle/>
        <a:p>
          <a:r>
            <a:rPr lang="en-US" dirty="0"/>
            <a:t>The number of loans being approved for 60 months term should be  brought down</a:t>
          </a:r>
        </a:p>
      </dgm:t>
    </dgm:pt>
    <dgm:pt modelId="{17C6BB09-2759-4B0D-A397-DB143F52CB1F}" type="parTrans" cxnId="{00F1C4B3-A70E-4B23-99F2-2E087D430511}">
      <dgm:prSet/>
      <dgm:spPr/>
      <dgm:t>
        <a:bodyPr/>
        <a:lstStyle/>
        <a:p>
          <a:endParaRPr lang="en-US"/>
        </a:p>
      </dgm:t>
    </dgm:pt>
    <dgm:pt modelId="{49945E85-AE0B-4723-BAE7-9852BE9E852F}" type="sibTrans" cxnId="{00F1C4B3-A70E-4B23-99F2-2E087D430511}">
      <dgm:prSet/>
      <dgm:spPr/>
      <dgm:t>
        <a:bodyPr/>
        <a:lstStyle/>
        <a:p>
          <a:endParaRPr lang="en-US"/>
        </a:p>
      </dgm:t>
    </dgm:pt>
    <dgm:pt modelId="{106FF3CD-3809-4D98-AB22-B1B3C7AD72B1}">
      <dgm:prSet/>
      <dgm:spPr/>
      <dgm:t>
        <a:bodyPr/>
        <a:lstStyle/>
        <a:p>
          <a:r>
            <a:rPr lang="en-US" dirty="0"/>
            <a:t>Borrowers from grade B, C and D have defaulted more , so considering the important factors that in increases the probability of him being a defaulter should be evaluated thoroughly</a:t>
          </a:r>
        </a:p>
      </dgm:t>
    </dgm:pt>
    <dgm:pt modelId="{93C89809-0DDF-4E54-94E2-36CEE001E8F1}" type="parTrans" cxnId="{A690D3AA-95F6-4012-BF09-A6B21FE53E0B}">
      <dgm:prSet/>
      <dgm:spPr/>
      <dgm:t>
        <a:bodyPr/>
        <a:lstStyle/>
        <a:p>
          <a:endParaRPr lang="en-US"/>
        </a:p>
      </dgm:t>
    </dgm:pt>
    <dgm:pt modelId="{D7EA5898-EF31-45DA-BA48-EE5EEFC049AB}" type="sibTrans" cxnId="{A690D3AA-95F6-4012-BF09-A6B21FE53E0B}">
      <dgm:prSet/>
      <dgm:spPr/>
      <dgm:t>
        <a:bodyPr/>
        <a:lstStyle/>
        <a:p>
          <a:endParaRPr lang="en-US"/>
        </a:p>
      </dgm:t>
    </dgm:pt>
    <dgm:pt modelId="{595E5300-174C-4DF7-998B-FCAD49A853F3}">
      <dgm:prSet/>
      <dgm:spPr/>
      <dgm:t>
        <a:bodyPr/>
        <a:lstStyle/>
        <a:p>
          <a:pPr>
            <a:buFont typeface="+mj-lt"/>
            <a:buAutoNum type="arabicPeriod"/>
          </a:pPr>
          <a:r>
            <a:rPr lang="en-US" b="0" i="0" dirty="0"/>
            <a:t>DTI on an average should decrease as the income bar increases. It should preferably be less than 13.7</a:t>
          </a:r>
        </a:p>
      </dgm:t>
    </dgm:pt>
    <dgm:pt modelId="{C9BFC028-2FB7-429E-B1B8-819195ECE276}" type="parTrans" cxnId="{95ED5D76-3E9B-4DEE-9CAA-E4A9474C82E8}">
      <dgm:prSet/>
      <dgm:spPr/>
      <dgm:t>
        <a:bodyPr/>
        <a:lstStyle/>
        <a:p>
          <a:endParaRPr lang="en-IN"/>
        </a:p>
      </dgm:t>
    </dgm:pt>
    <dgm:pt modelId="{E7031950-DB64-4BD3-8613-0D818B8DEDB2}" type="sibTrans" cxnId="{95ED5D76-3E9B-4DEE-9CAA-E4A9474C82E8}">
      <dgm:prSet/>
      <dgm:spPr/>
      <dgm:t>
        <a:bodyPr/>
        <a:lstStyle/>
        <a:p>
          <a:endParaRPr lang="en-IN"/>
        </a:p>
      </dgm:t>
    </dgm:pt>
    <dgm:pt modelId="{77A27E76-50E7-47EA-A496-BE8F797647BC}">
      <dgm:prSet/>
      <dgm:spPr/>
      <dgm:t>
        <a:bodyPr/>
        <a:lstStyle/>
        <a:p>
          <a:pPr>
            <a:buFont typeface="+mj-lt"/>
            <a:buAutoNum type="arabicPeriod"/>
          </a:pPr>
          <a:r>
            <a:rPr lang="en-US" b="0" i="0" dirty="0"/>
            <a:t>Borrowers from </a:t>
          </a:r>
          <a:r>
            <a:rPr lang="en-US" b="1" i="0" dirty="0"/>
            <a:t>AK and TN states</a:t>
          </a:r>
          <a:r>
            <a:rPr lang="en-US" b="0" i="0" dirty="0"/>
            <a:t> should given loan after verified other factors mentioned here.</a:t>
          </a:r>
        </a:p>
      </dgm:t>
    </dgm:pt>
    <dgm:pt modelId="{C4A0510E-B274-4FD6-9286-7141EA8D3854}" type="parTrans" cxnId="{9EAE6A41-0F68-4723-BCD8-15D97ABF59D8}">
      <dgm:prSet/>
      <dgm:spPr/>
      <dgm:t>
        <a:bodyPr/>
        <a:lstStyle/>
        <a:p>
          <a:endParaRPr lang="en-IN"/>
        </a:p>
      </dgm:t>
    </dgm:pt>
    <dgm:pt modelId="{4C2BB92F-A787-471A-B9C7-76B0F7926FBF}" type="sibTrans" cxnId="{9EAE6A41-0F68-4723-BCD8-15D97ABF59D8}">
      <dgm:prSet/>
      <dgm:spPr/>
      <dgm:t>
        <a:bodyPr/>
        <a:lstStyle/>
        <a:p>
          <a:endParaRPr lang="en-IN"/>
        </a:p>
      </dgm:t>
    </dgm:pt>
    <dgm:pt modelId="{8BE8BE77-B096-4FF9-A86D-13393D961E23}" type="pres">
      <dgm:prSet presAssocID="{2DB1A94C-590D-4EDC-88F1-66C337DF9E00}" presName="diagram" presStyleCnt="0">
        <dgm:presLayoutVars>
          <dgm:dir/>
          <dgm:resizeHandles val="exact"/>
        </dgm:presLayoutVars>
      </dgm:prSet>
      <dgm:spPr/>
    </dgm:pt>
    <dgm:pt modelId="{C91254DF-9F6B-495B-A5FB-53F43821D35C}" type="pres">
      <dgm:prSet presAssocID="{0E7F5093-F778-478E-AAB7-3133F7B456DA}" presName="node" presStyleLbl="node1" presStyleIdx="0" presStyleCnt="4">
        <dgm:presLayoutVars>
          <dgm:bulletEnabled val="1"/>
        </dgm:presLayoutVars>
      </dgm:prSet>
      <dgm:spPr/>
    </dgm:pt>
    <dgm:pt modelId="{4E8CEC51-703C-4870-BDAD-8CE6A0C2EF6B}" type="pres">
      <dgm:prSet presAssocID="{49945E85-AE0B-4723-BAE7-9852BE9E852F}" presName="sibTrans" presStyleCnt="0"/>
      <dgm:spPr/>
    </dgm:pt>
    <dgm:pt modelId="{4E756EFB-60E1-4C06-8C1C-393F9AB0CF53}" type="pres">
      <dgm:prSet presAssocID="{106FF3CD-3809-4D98-AB22-B1B3C7AD72B1}" presName="node" presStyleLbl="node1" presStyleIdx="1" presStyleCnt="4">
        <dgm:presLayoutVars>
          <dgm:bulletEnabled val="1"/>
        </dgm:presLayoutVars>
      </dgm:prSet>
      <dgm:spPr/>
    </dgm:pt>
    <dgm:pt modelId="{1A6E4FF9-BD00-4751-91E7-8EDEFD9576AB}" type="pres">
      <dgm:prSet presAssocID="{D7EA5898-EF31-45DA-BA48-EE5EEFC049AB}" presName="sibTrans" presStyleCnt="0"/>
      <dgm:spPr/>
    </dgm:pt>
    <dgm:pt modelId="{E0D44984-9E49-4957-8509-25F144EF646F}" type="pres">
      <dgm:prSet presAssocID="{595E5300-174C-4DF7-998B-FCAD49A853F3}" presName="node" presStyleLbl="node1" presStyleIdx="2" presStyleCnt="4">
        <dgm:presLayoutVars>
          <dgm:bulletEnabled val="1"/>
        </dgm:presLayoutVars>
      </dgm:prSet>
      <dgm:spPr/>
    </dgm:pt>
    <dgm:pt modelId="{6F56D682-E33C-4CFB-ABFA-3BFB9B2CA2A8}" type="pres">
      <dgm:prSet presAssocID="{E7031950-DB64-4BD3-8613-0D818B8DEDB2}" presName="sibTrans" presStyleCnt="0"/>
      <dgm:spPr/>
    </dgm:pt>
    <dgm:pt modelId="{99FB4F71-11D0-428D-B9CB-BFC7BF0A932F}" type="pres">
      <dgm:prSet presAssocID="{77A27E76-50E7-47EA-A496-BE8F797647BC}" presName="node" presStyleLbl="node1" presStyleIdx="3" presStyleCnt="4">
        <dgm:presLayoutVars>
          <dgm:bulletEnabled val="1"/>
        </dgm:presLayoutVars>
      </dgm:prSet>
      <dgm:spPr/>
    </dgm:pt>
  </dgm:ptLst>
  <dgm:cxnLst>
    <dgm:cxn modelId="{D740620F-E878-4584-8381-B0CF37EADDF3}" type="presOf" srcId="{595E5300-174C-4DF7-998B-FCAD49A853F3}" destId="{E0D44984-9E49-4957-8509-25F144EF646F}" srcOrd="0" destOrd="0" presId="urn:microsoft.com/office/officeart/2005/8/layout/default"/>
    <dgm:cxn modelId="{9EAE6A41-0F68-4723-BCD8-15D97ABF59D8}" srcId="{2DB1A94C-590D-4EDC-88F1-66C337DF9E00}" destId="{77A27E76-50E7-47EA-A496-BE8F797647BC}" srcOrd="3" destOrd="0" parTransId="{C4A0510E-B274-4FD6-9286-7141EA8D3854}" sibTransId="{4C2BB92F-A787-471A-B9C7-76B0F7926FBF}"/>
    <dgm:cxn modelId="{6AAA6773-56D0-4084-88A6-4318578C45CF}" type="presOf" srcId="{77A27E76-50E7-47EA-A496-BE8F797647BC}" destId="{99FB4F71-11D0-428D-B9CB-BFC7BF0A932F}" srcOrd="0" destOrd="0" presId="urn:microsoft.com/office/officeart/2005/8/layout/default"/>
    <dgm:cxn modelId="{95ED5D76-3E9B-4DEE-9CAA-E4A9474C82E8}" srcId="{2DB1A94C-590D-4EDC-88F1-66C337DF9E00}" destId="{595E5300-174C-4DF7-998B-FCAD49A853F3}" srcOrd="2" destOrd="0" parTransId="{C9BFC028-2FB7-429E-B1B8-819195ECE276}" sibTransId="{E7031950-DB64-4BD3-8613-0D818B8DEDB2}"/>
    <dgm:cxn modelId="{A690D3AA-95F6-4012-BF09-A6B21FE53E0B}" srcId="{2DB1A94C-590D-4EDC-88F1-66C337DF9E00}" destId="{106FF3CD-3809-4D98-AB22-B1B3C7AD72B1}" srcOrd="1" destOrd="0" parTransId="{93C89809-0DDF-4E54-94E2-36CEE001E8F1}" sibTransId="{D7EA5898-EF31-45DA-BA48-EE5EEFC049AB}"/>
    <dgm:cxn modelId="{00F1C4B3-A70E-4B23-99F2-2E087D430511}" srcId="{2DB1A94C-590D-4EDC-88F1-66C337DF9E00}" destId="{0E7F5093-F778-478E-AAB7-3133F7B456DA}" srcOrd="0" destOrd="0" parTransId="{17C6BB09-2759-4B0D-A397-DB143F52CB1F}" sibTransId="{49945E85-AE0B-4723-BAE7-9852BE9E852F}"/>
    <dgm:cxn modelId="{5F68D5B6-883F-4597-AE82-2ACEB5F1F246}" type="presOf" srcId="{106FF3CD-3809-4D98-AB22-B1B3C7AD72B1}" destId="{4E756EFB-60E1-4C06-8C1C-393F9AB0CF53}" srcOrd="0" destOrd="0" presId="urn:microsoft.com/office/officeart/2005/8/layout/default"/>
    <dgm:cxn modelId="{523F8BE1-EEB6-4773-ACF5-3D255129303F}" type="presOf" srcId="{2DB1A94C-590D-4EDC-88F1-66C337DF9E00}" destId="{8BE8BE77-B096-4FF9-A86D-13393D961E23}" srcOrd="0" destOrd="0" presId="urn:microsoft.com/office/officeart/2005/8/layout/default"/>
    <dgm:cxn modelId="{D91C70F5-BB3B-465F-BE93-684D0FA74618}" type="presOf" srcId="{0E7F5093-F778-478E-AAB7-3133F7B456DA}" destId="{C91254DF-9F6B-495B-A5FB-53F43821D35C}" srcOrd="0" destOrd="0" presId="urn:microsoft.com/office/officeart/2005/8/layout/default"/>
    <dgm:cxn modelId="{3F737F35-42D1-436A-AC76-0DAA61014530}" type="presParOf" srcId="{8BE8BE77-B096-4FF9-A86D-13393D961E23}" destId="{C91254DF-9F6B-495B-A5FB-53F43821D35C}" srcOrd="0" destOrd="0" presId="urn:microsoft.com/office/officeart/2005/8/layout/default"/>
    <dgm:cxn modelId="{2BDB9258-83FF-4D89-84F7-EA40AD751F2B}" type="presParOf" srcId="{8BE8BE77-B096-4FF9-A86D-13393D961E23}" destId="{4E8CEC51-703C-4870-BDAD-8CE6A0C2EF6B}" srcOrd="1" destOrd="0" presId="urn:microsoft.com/office/officeart/2005/8/layout/default"/>
    <dgm:cxn modelId="{584AAFED-3DD0-4439-A981-F57F8052EA2E}" type="presParOf" srcId="{8BE8BE77-B096-4FF9-A86D-13393D961E23}" destId="{4E756EFB-60E1-4C06-8C1C-393F9AB0CF53}" srcOrd="2" destOrd="0" presId="urn:microsoft.com/office/officeart/2005/8/layout/default"/>
    <dgm:cxn modelId="{AEA5BCAC-14A7-42F5-A713-9C7C95B9A443}" type="presParOf" srcId="{8BE8BE77-B096-4FF9-A86D-13393D961E23}" destId="{1A6E4FF9-BD00-4751-91E7-8EDEFD9576AB}" srcOrd="3" destOrd="0" presId="urn:microsoft.com/office/officeart/2005/8/layout/default"/>
    <dgm:cxn modelId="{58EA235A-6942-4106-B69B-353BAF9A0D9A}" type="presParOf" srcId="{8BE8BE77-B096-4FF9-A86D-13393D961E23}" destId="{E0D44984-9E49-4957-8509-25F144EF646F}" srcOrd="4" destOrd="0" presId="urn:microsoft.com/office/officeart/2005/8/layout/default"/>
    <dgm:cxn modelId="{245873EF-1275-42AF-B3FD-1F71BB75B810}" type="presParOf" srcId="{8BE8BE77-B096-4FF9-A86D-13393D961E23}" destId="{6F56D682-E33C-4CFB-ABFA-3BFB9B2CA2A8}" srcOrd="5" destOrd="0" presId="urn:microsoft.com/office/officeart/2005/8/layout/default"/>
    <dgm:cxn modelId="{D853A099-306A-4DB5-80A1-E62972F48211}" type="presParOf" srcId="{8BE8BE77-B096-4FF9-A86D-13393D961E23}" destId="{99FB4F71-11D0-428D-B9CB-BFC7BF0A932F}"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BD82D-27FD-497C-9C34-26AC4A6B2691}">
      <dsp:nvSpPr>
        <dsp:cNvPr id="0" name=""/>
        <dsp:cNvSpPr/>
      </dsp:nvSpPr>
      <dsp:spPr>
        <a:xfrm>
          <a:off x="212335"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634AF4-92B3-4965-B25D-FFD58584147E}">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A02997-EA6E-4817-9831-1E838B204D19}">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Lending Club is the largest online loan facilitating marketplace for personal loans, business loans and financing for medical procedures.</a:t>
          </a:r>
        </a:p>
      </dsp:txBody>
      <dsp:txXfrm>
        <a:off x="1834517" y="469890"/>
        <a:ext cx="3148942" cy="1335915"/>
      </dsp:txXfrm>
    </dsp:sp>
    <dsp:sp modelId="{FB7E60AF-06D3-4E8A-A7DF-7426F42C9C45}">
      <dsp:nvSpPr>
        <dsp:cNvPr id="0" name=""/>
        <dsp:cNvSpPr/>
      </dsp:nvSpPr>
      <dsp:spPr>
        <a:xfrm>
          <a:off x="5532139" y="469890"/>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67BE06-1306-4102-A92E-570BB86EB8BB}">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B8940C-0BC8-4D13-B1B8-5D304A8B02C2}">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People in need can easily access loans with lower interest rates through their online portal.</a:t>
          </a:r>
        </a:p>
      </dsp:txBody>
      <dsp:txXfrm>
        <a:off x="7154322" y="469890"/>
        <a:ext cx="3148942" cy="1335915"/>
      </dsp:txXfrm>
    </dsp:sp>
    <dsp:sp modelId="{F077950C-B964-45D6-96A3-D6BCABE921F5}">
      <dsp:nvSpPr>
        <dsp:cNvPr id="0" name=""/>
        <dsp:cNvSpPr/>
      </dsp:nvSpPr>
      <dsp:spPr>
        <a:xfrm>
          <a:off x="212335" y="2545532"/>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18A247-82B9-4410-97BA-3D52F405B57D}">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03FFB8-B167-4670-AF76-1745E5245528}">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Many of the lending companies goes through credit loss, which is the amount of money lost when the borrower refuses to pay or runs away with the money owed.</a:t>
          </a:r>
        </a:p>
      </dsp:txBody>
      <dsp:txXfrm>
        <a:off x="1834517" y="2545532"/>
        <a:ext cx="3148942" cy="1335915"/>
      </dsp:txXfrm>
    </dsp:sp>
    <dsp:sp modelId="{28B36A9C-3C08-4C1B-A35D-F5E598065A83}">
      <dsp:nvSpPr>
        <dsp:cNvPr id="0" name=""/>
        <dsp:cNvSpPr/>
      </dsp:nvSpPr>
      <dsp:spPr>
        <a:xfrm>
          <a:off x="5532139" y="2545532"/>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741246-BCF1-4FC8-A87E-DDB6C7ABF5BA}">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A9957C-B51D-47A8-8DEA-B6F950362862}">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Our agenda here is to analysis the factors which contribute/influence the Defaulted cases, so that we can save the business from huge losses.</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1254DF-9F6B-495B-A5FB-53F43821D35C}">
      <dsp:nvSpPr>
        <dsp:cNvPr id="0" name=""/>
        <dsp:cNvSpPr/>
      </dsp:nvSpPr>
      <dsp:spPr>
        <a:xfrm>
          <a:off x="3201" y="193789"/>
          <a:ext cx="2539866" cy="15239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Loans of 60 terms should be limited for someone with being a defaulter profiler</a:t>
          </a:r>
        </a:p>
      </dsp:txBody>
      <dsp:txXfrm>
        <a:off x="3201" y="193789"/>
        <a:ext cx="2539866" cy="1523919"/>
      </dsp:txXfrm>
    </dsp:sp>
    <dsp:sp modelId="{4E756EFB-60E1-4C06-8C1C-393F9AB0CF53}">
      <dsp:nvSpPr>
        <dsp:cNvPr id="0" name=""/>
        <dsp:cNvSpPr/>
      </dsp:nvSpPr>
      <dsp:spPr>
        <a:xfrm>
          <a:off x="2797054" y="193789"/>
          <a:ext cx="2539866" cy="15239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Bank should avoid approving loan for someone with pub rec value &gt;= 5</a:t>
          </a:r>
        </a:p>
      </dsp:txBody>
      <dsp:txXfrm>
        <a:off x="2797054" y="193789"/>
        <a:ext cx="2539866" cy="1523919"/>
      </dsp:txXfrm>
    </dsp:sp>
    <dsp:sp modelId="{66373CCE-4C77-4C29-AEBE-30ED87DCEAF3}">
      <dsp:nvSpPr>
        <dsp:cNvPr id="0" name=""/>
        <dsp:cNvSpPr/>
      </dsp:nvSpPr>
      <dsp:spPr>
        <a:xfrm>
          <a:off x="5590907" y="193789"/>
          <a:ext cx="2539866" cy="15239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Borrowers for whom the number of inquiries in the last 6 months were &gt;=1 should be not encouraged much</a:t>
          </a:r>
        </a:p>
      </dsp:txBody>
      <dsp:txXfrm>
        <a:off x="5590907" y="193789"/>
        <a:ext cx="2539866" cy="1523919"/>
      </dsp:txXfrm>
    </dsp:sp>
    <dsp:sp modelId="{779AC7FF-1C4C-40B8-A0D1-5E29EC6A11B7}">
      <dsp:nvSpPr>
        <dsp:cNvPr id="0" name=""/>
        <dsp:cNvSpPr/>
      </dsp:nvSpPr>
      <dsp:spPr>
        <a:xfrm>
          <a:off x="8384760" y="193789"/>
          <a:ext cx="2539866" cy="15239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Loans for which Interest rates are higher than 13.5% and above, the investor can expect a higher risk and decide whether to proceed or step back.</a:t>
          </a:r>
        </a:p>
      </dsp:txBody>
      <dsp:txXfrm>
        <a:off x="8384760" y="193789"/>
        <a:ext cx="2539866" cy="1523919"/>
      </dsp:txXfrm>
    </dsp:sp>
    <dsp:sp modelId="{C2FAC750-CB65-472B-95C1-69568505360A}">
      <dsp:nvSpPr>
        <dsp:cNvPr id="0" name=""/>
        <dsp:cNvSpPr/>
      </dsp:nvSpPr>
      <dsp:spPr>
        <a:xfrm>
          <a:off x="1400128" y="1971695"/>
          <a:ext cx="2539866" cy="15239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Investors should be very cautious while the loan amounts are above 100k, in possible situations they should be avoided.</a:t>
          </a:r>
        </a:p>
      </dsp:txBody>
      <dsp:txXfrm>
        <a:off x="1400128" y="1971695"/>
        <a:ext cx="2539866" cy="1523919"/>
      </dsp:txXfrm>
    </dsp:sp>
    <dsp:sp modelId="{D0FA5DC7-13AB-459A-A341-3B260663932D}">
      <dsp:nvSpPr>
        <dsp:cNvPr id="0" name=""/>
        <dsp:cNvSpPr/>
      </dsp:nvSpPr>
      <dsp:spPr>
        <a:xfrm>
          <a:off x="4193981" y="1971695"/>
          <a:ext cx="2539866" cy="15239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More than 20% of loans taken on purpose of debt consolidation and small business have defaulted so, considering all the above factors for these applicants is very crucial to avoid any losses.</a:t>
          </a:r>
        </a:p>
      </dsp:txBody>
      <dsp:txXfrm>
        <a:off x="4193981" y="1971695"/>
        <a:ext cx="2539866" cy="1523919"/>
      </dsp:txXfrm>
    </dsp:sp>
    <dsp:sp modelId="{81FAEA3A-7655-4C8C-B550-4BF36127B19F}">
      <dsp:nvSpPr>
        <dsp:cNvPr id="0" name=""/>
        <dsp:cNvSpPr/>
      </dsp:nvSpPr>
      <dsp:spPr>
        <a:xfrm>
          <a:off x="6987834" y="1971695"/>
          <a:ext cx="2539866" cy="15239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Approving the lesser than eligible amount for 0-3 years and 10+ experienced applicants would be a better choice as they defaulted the most compared to others.</a:t>
          </a:r>
        </a:p>
      </dsp:txBody>
      <dsp:txXfrm>
        <a:off x="6987834" y="1971695"/>
        <a:ext cx="2539866" cy="15239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1254DF-9F6B-495B-A5FB-53F43821D35C}">
      <dsp:nvSpPr>
        <dsp:cNvPr id="0" name=""/>
        <dsp:cNvSpPr/>
      </dsp:nvSpPr>
      <dsp:spPr>
        <a:xfrm>
          <a:off x="930572" y="3032"/>
          <a:ext cx="2833338" cy="170000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number of loans being approved for 60 months term should be  brought down</a:t>
          </a:r>
        </a:p>
      </dsp:txBody>
      <dsp:txXfrm>
        <a:off x="930572" y="3032"/>
        <a:ext cx="2833338" cy="1700003"/>
      </dsp:txXfrm>
    </dsp:sp>
    <dsp:sp modelId="{4E756EFB-60E1-4C06-8C1C-393F9AB0CF53}">
      <dsp:nvSpPr>
        <dsp:cNvPr id="0" name=""/>
        <dsp:cNvSpPr/>
      </dsp:nvSpPr>
      <dsp:spPr>
        <a:xfrm>
          <a:off x="4047245" y="3032"/>
          <a:ext cx="2833338" cy="170000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Borrowers from grade B, C and D have defaulted more , so considering the important factors that in increases the probability of him being a defaulter should be evaluated thoroughly</a:t>
          </a:r>
        </a:p>
      </dsp:txBody>
      <dsp:txXfrm>
        <a:off x="4047245" y="3032"/>
        <a:ext cx="2833338" cy="1700003"/>
      </dsp:txXfrm>
    </dsp:sp>
    <dsp:sp modelId="{E0D44984-9E49-4957-8509-25F144EF646F}">
      <dsp:nvSpPr>
        <dsp:cNvPr id="0" name=""/>
        <dsp:cNvSpPr/>
      </dsp:nvSpPr>
      <dsp:spPr>
        <a:xfrm>
          <a:off x="7163917" y="3032"/>
          <a:ext cx="2833338" cy="170000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mj-lt"/>
            <a:buNone/>
          </a:pPr>
          <a:r>
            <a:rPr lang="en-US" sz="1600" b="0" i="0" kern="1200" dirty="0"/>
            <a:t>DTI on an average should decrease as the income bar increases. It should preferably be less than 13.7</a:t>
          </a:r>
        </a:p>
      </dsp:txBody>
      <dsp:txXfrm>
        <a:off x="7163917" y="3032"/>
        <a:ext cx="2833338" cy="1700003"/>
      </dsp:txXfrm>
    </dsp:sp>
    <dsp:sp modelId="{99FB4F71-11D0-428D-B9CB-BFC7BF0A932F}">
      <dsp:nvSpPr>
        <dsp:cNvPr id="0" name=""/>
        <dsp:cNvSpPr/>
      </dsp:nvSpPr>
      <dsp:spPr>
        <a:xfrm>
          <a:off x="4047245" y="1986369"/>
          <a:ext cx="2833338" cy="170000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mj-lt"/>
            <a:buNone/>
          </a:pPr>
          <a:r>
            <a:rPr lang="en-US" sz="1600" b="0" i="0" kern="1200" dirty="0"/>
            <a:t>Borrowers from </a:t>
          </a:r>
          <a:r>
            <a:rPr lang="en-US" sz="1600" b="1" i="0" kern="1200" dirty="0"/>
            <a:t>AK and TN states</a:t>
          </a:r>
          <a:r>
            <a:rPr lang="en-US" sz="1600" b="0" i="0" kern="1200" dirty="0"/>
            <a:t> should given loan after verified other factors mentioned here.</a:t>
          </a:r>
        </a:p>
      </dsp:txBody>
      <dsp:txXfrm>
        <a:off x="4047245" y="1986369"/>
        <a:ext cx="2833338" cy="170000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DC3E-5521-4F65-96E2-112A661C87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611567-1CC8-4DDC-BF86-4348F54BD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37DECC-C00C-4C6D-A58D-3C6F0E492A42}"/>
              </a:ext>
            </a:extLst>
          </p:cNvPr>
          <p:cNvSpPr>
            <a:spLocks noGrp="1"/>
          </p:cNvSpPr>
          <p:nvPr>
            <p:ph type="dt" sz="half" idx="10"/>
          </p:nvPr>
        </p:nvSpPr>
        <p:spPr/>
        <p:txBody>
          <a:bodyPr/>
          <a:lstStyle/>
          <a:p>
            <a:fld id="{776A3F6A-C848-4AFC-B7AD-0471ADD174CF}" type="datetimeFigureOut">
              <a:rPr lang="en-US" smtClean="0"/>
              <a:t>9/7/2022</a:t>
            </a:fld>
            <a:endParaRPr lang="en-US"/>
          </a:p>
        </p:txBody>
      </p:sp>
      <p:sp>
        <p:nvSpPr>
          <p:cNvPr id="5" name="Footer Placeholder 4">
            <a:extLst>
              <a:ext uri="{FF2B5EF4-FFF2-40B4-BE49-F238E27FC236}">
                <a16:creationId xmlns:a16="http://schemas.microsoft.com/office/drawing/2014/main" id="{F6E2A8E9-1416-4167-BD44-E1B94E310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306B4-5FC0-4405-B41A-89B72A0E7D09}"/>
              </a:ext>
            </a:extLst>
          </p:cNvPr>
          <p:cNvSpPr>
            <a:spLocks noGrp="1"/>
          </p:cNvSpPr>
          <p:nvPr>
            <p:ph type="sldNum" sz="quarter" idx="12"/>
          </p:nvPr>
        </p:nvSpPr>
        <p:spPr/>
        <p:txBody>
          <a:bodyPr/>
          <a:lstStyle/>
          <a:p>
            <a:fld id="{441739AC-76D3-439A-8252-52C0256A914E}" type="slidenum">
              <a:rPr lang="en-US" smtClean="0"/>
              <a:t>‹#›</a:t>
            </a:fld>
            <a:endParaRPr lang="en-US"/>
          </a:p>
        </p:txBody>
      </p:sp>
    </p:spTree>
    <p:extLst>
      <p:ext uri="{BB962C8B-B14F-4D97-AF65-F5344CB8AC3E}">
        <p14:creationId xmlns:p14="http://schemas.microsoft.com/office/powerpoint/2010/main" val="1551272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C0206-E6CB-4EFC-B1AD-BC43F286A7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F6F0B4-90DC-4F5A-BFA2-3E2C69623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C68C4-757D-4E22-BB34-34D667D47D23}"/>
              </a:ext>
            </a:extLst>
          </p:cNvPr>
          <p:cNvSpPr>
            <a:spLocks noGrp="1"/>
          </p:cNvSpPr>
          <p:nvPr>
            <p:ph type="dt" sz="half" idx="10"/>
          </p:nvPr>
        </p:nvSpPr>
        <p:spPr/>
        <p:txBody>
          <a:bodyPr/>
          <a:lstStyle/>
          <a:p>
            <a:fld id="{776A3F6A-C848-4AFC-B7AD-0471ADD174CF}" type="datetimeFigureOut">
              <a:rPr lang="en-US" smtClean="0"/>
              <a:t>9/7/2022</a:t>
            </a:fld>
            <a:endParaRPr lang="en-US"/>
          </a:p>
        </p:txBody>
      </p:sp>
      <p:sp>
        <p:nvSpPr>
          <p:cNvPr id="5" name="Footer Placeholder 4">
            <a:extLst>
              <a:ext uri="{FF2B5EF4-FFF2-40B4-BE49-F238E27FC236}">
                <a16:creationId xmlns:a16="http://schemas.microsoft.com/office/drawing/2014/main" id="{35E1BB59-DF60-475F-9B9D-92D81F7DD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C15D3-DBA5-4F70-A31E-532CF1CD79AE}"/>
              </a:ext>
            </a:extLst>
          </p:cNvPr>
          <p:cNvSpPr>
            <a:spLocks noGrp="1"/>
          </p:cNvSpPr>
          <p:nvPr>
            <p:ph type="sldNum" sz="quarter" idx="12"/>
          </p:nvPr>
        </p:nvSpPr>
        <p:spPr/>
        <p:txBody>
          <a:bodyPr/>
          <a:lstStyle/>
          <a:p>
            <a:fld id="{441739AC-76D3-439A-8252-52C0256A914E}" type="slidenum">
              <a:rPr lang="en-US" smtClean="0"/>
              <a:t>‹#›</a:t>
            </a:fld>
            <a:endParaRPr lang="en-US"/>
          </a:p>
        </p:txBody>
      </p:sp>
    </p:spTree>
    <p:extLst>
      <p:ext uri="{BB962C8B-B14F-4D97-AF65-F5344CB8AC3E}">
        <p14:creationId xmlns:p14="http://schemas.microsoft.com/office/powerpoint/2010/main" val="3537629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04C5F5-E461-4E0C-A6D6-491E807A1B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A2583E-331C-42B3-AD97-DE560A68B0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FF5CE3-EE81-4230-AA5E-C66499CB4C49}"/>
              </a:ext>
            </a:extLst>
          </p:cNvPr>
          <p:cNvSpPr>
            <a:spLocks noGrp="1"/>
          </p:cNvSpPr>
          <p:nvPr>
            <p:ph type="dt" sz="half" idx="10"/>
          </p:nvPr>
        </p:nvSpPr>
        <p:spPr/>
        <p:txBody>
          <a:bodyPr/>
          <a:lstStyle/>
          <a:p>
            <a:fld id="{776A3F6A-C848-4AFC-B7AD-0471ADD174CF}" type="datetimeFigureOut">
              <a:rPr lang="en-US" smtClean="0"/>
              <a:t>9/7/2022</a:t>
            </a:fld>
            <a:endParaRPr lang="en-US"/>
          </a:p>
        </p:txBody>
      </p:sp>
      <p:sp>
        <p:nvSpPr>
          <p:cNvPr id="5" name="Footer Placeholder 4">
            <a:extLst>
              <a:ext uri="{FF2B5EF4-FFF2-40B4-BE49-F238E27FC236}">
                <a16:creationId xmlns:a16="http://schemas.microsoft.com/office/drawing/2014/main" id="{1EF2FB13-C8C1-4EB9-B10F-1B2A1AC0C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C16C3-A71E-4A47-ACAA-9DF3B2949D4D}"/>
              </a:ext>
            </a:extLst>
          </p:cNvPr>
          <p:cNvSpPr>
            <a:spLocks noGrp="1"/>
          </p:cNvSpPr>
          <p:nvPr>
            <p:ph type="sldNum" sz="quarter" idx="12"/>
          </p:nvPr>
        </p:nvSpPr>
        <p:spPr/>
        <p:txBody>
          <a:bodyPr/>
          <a:lstStyle/>
          <a:p>
            <a:fld id="{441739AC-76D3-439A-8252-52C0256A914E}" type="slidenum">
              <a:rPr lang="en-US" smtClean="0"/>
              <a:t>‹#›</a:t>
            </a:fld>
            <a:endParaRPr lang="en-US"/>
          </a:p>
        </p:txBody>
      </p:sp>
    </p:spTree>
    <p:extLst>
      <p:ext uri="{BB962C8B-B14F-4D97-AF65-F5344CB8AC3E}">
        <p14:creationId xmlns:p14="http://schemas.microsoft.com/office/powerpoint/2010/main" val="3060348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7FBF-D185-4DCB-A2E3-D9450B02C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8FD264-8476-4696-AD10-D9F9C79785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72B3C2-C330-4C76-9CD3-1FF8A724F0FD}"/>
              </a:ext>
            </a:extLst>
          </p:cNvPr>
          <p:cNvSpPr>
            <a:spLocks noGrp="1"/>
          </p:cNvSpPr>
          <p:nvPr>
            <p:ph type="dt" sz="half" idx="10"/>
          </p:nvPr>
        </p:nvSpPr>
        <p:spPr/>
        <p:txBody>
          <a:bodyPr/>
          <a:lstStyle/>
          <a:p>
            <a:fld id="{776A3F6A-C848-4AFC-B7AD-0471ADD174CF}" type="datetimeFigureOut">
              <a:rPr lang="en-US" smtClean="0"/>
              <a:t>9/7/2022</a:t>
            </a:fld>
            <a:endParaRPr lang="en-US"/>
          </a:p>
        </p:txBody>
      </p:sp>
      <p:sp>
        <p:nvSpPr>
          <p:cNvPr id="5" name="Footer Placeholder 4">
            <a:extLst>
              <a:ext uri="{FF2B5EF4-FFF2-40B4-BE49-F238E27FC236}">
                <a16:creationId xmlns:a16="http://schemas.microsoft.com/office/drawing/2014/main" id="{C145A483-C28D-49A7-845D-9552282B8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00FD3-7DC7-43E9-936E-3F6314A8E05C}"/>
              </a:ext>
            </a:extLst>
          </p:cNvPr>
          <p:cNvSpPr>
            <a:spLocks noGrp="1"/>
          </p:cNvSpPr>
          <p:nvPr>
            <p:ph type="sldNum" sz="quarter" idx="12"/>
          </p:nvPr>
        </p:nvSpPr>
        <p:spPr/>
        <p:txBody>
          <a:bodyPr/>
          <a:lstStyle/>
          <a:p>
            <a:fld id="{441739AC-76D3-439A-8252-52C0256A914E}" type="slidenum">
              <a:rPr lang="en-US" smtClean="0"/>
              <a:t>‹#›</a:t>
            </a:fld>
            <a:endParaRPr lang="en-US"/>
          </a:p>
        </p:txBody>
      </p:sp>
    </p:spTree>
    <p:extLst>
      <p:ext uri="{BB962C8B-B14F-4D97-AF65-F5344CB8AC3E}">
        <p14:creationId xmlns:p14="http://schemas.microsoft.com/office/powerpoint/2010/main" val="41859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27AA-866F-4974-88EE-5D0E3014C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2AFD0E-83D7-4973-94C8-E2A45EC5D9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27E553-F692-482F-B611-4E592C18F020}"/>
              </a:ext>
            </a:extLst>
          </p:cNvPr>
          <p:cNvSpPr>
            <a:spLocks noGrp="1"/>
          </p:cNvSpPr>
          <p:nvPr>
            <p:ph type="dt" sz="half" idx="10"/>
          </p:nvPr>
        </p:nvSpPr>
        <p:spPr/>
        <p:txBody>
          <a:bodyPr/>
          <a:lstStyle/>
          <a:p>
            <a:fld id="{776A3F6A-C848-4AFC-B7AD-0471ADD174CF}" type="datetimeFigureOut">
              <a:rPr lang="en-US" smtClean="0"/>
              <a:t>9/7/2022</a:t>
            </a:fld>
            <a:endParaRPr lang="en-US"/>
          </a:p>
        </p:txBody>
      </p:sp>
      <p:sp>
        <p:nvSpPr>
          <p:cNvPr id="5" name="Footer Placeholder 4">
            <a:extLst>
              <a:ext uri="{FF2B5EF4-FFF2-40B4-BE49-F238E27FC236}">
                <a16:creationId xmlns:a16="http://schemas.microsoft.com/office/drawing/2014/main" id="{A5B618FA-C71C-4131-9B2B-1FD5FAB036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810EB-FE3A-49DB-B2F5-68B9C8EAA5CC}"/>
              </a:ext>
            </a:extLst>
          </p:cNvPr>
          <p:cNvSpPr>
            <a:spLocks noGrp="1"/>
          </p:cNvSpPr>
          <p:nvPr>
            <p:ph type="sldNum" sz="quarter" idx="12"/>
          </p:nvPr>
        </p:nvSpPr>
        <p:spPr/>
        <p:txBody>
          <a:bodyPr/>
          <a:lstStyle/>
          <a:p>
            <a:fld id="{441739AC-76D3-439A-8252-52C0256A914E}" type="slidenum">
              <a:rPr lang="en-US" smtClean="0"/>
              <a:t>‹#›</a:t>
            </a:fld>
            <a:endParaRPr lang="en-US"/>
          </a:p>
        </p:txBody>
      </p:sp>
    </p:spTree>
    <p:extLst>
      <p:ext uri="{BB962C8B-B14F-4D97-AF65-F5344CB8AC3E}">
        <p14:creationId xmlns:p14="http://schemas.microsoft.com/office/powerpoint/2010/main" val="413168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EE6D-5CB8-4196-9F9F-0802C9F7D1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96F6F7-5BAE-4FE1-B93F-0BAF910875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D97F0F-E9BC-4ADC-8FDB-7C4240211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FF29F0-9B33-4401-9B7A-1DB9B6B89F0D}"/>
              </a:ext>
            </a:extLst>
          </p:cNvPr>
          <p:cNvSpPr>
            <a:spLocks noGrp="1"/>
          </p:cNvSpPr>
          <p:nvPr>
            <p:ph type="dt" sz="half" idx="10"/>
          </p:nvPr>
        </p:nvSpPr>
        <p:spPr/>
        <p:txBody>
          <a:bodyPr/>
          <a:lstStyle/>
          <a:p>
            <a:fld id="{776A3F6A-C848-4AFC-B7AD-0471ADD174CF}" type="datetimeFigureOut">
              <a:rPr lang="en-US" smtClean="0"/>
              <a:t>9/7/2022</a:t>
            </a:fld>
            <a:endParaRPr lang="en-US"/>
          </a:p>
        </p:txBody>
      </p:sp>
      <p:sp>
        <p:nvSpPr>
          <p:cNvPr id="6" name="Footer Placeholder 5">
            <a:extLst>
              <a:ext uri="{FF2B5EF4-FFF2-40B4-BE49-F238E27FC236}">
                <a16:creationId xmlns:a16="http://schemas.microsoft.com/office/drawing/2014/main" id="{A509EB08-EDE0-4E5B-A89A-0230B2A9D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3664D-E9DA-4FEF-8E76-40DF2AF969ED}"/>
              </a:ext>
            </a:extLst>
          </p:cNvPr>
          <p:cNvSpPr>
            <a:spLocks noGrp="1"/>
          </p:cNvSpPr>
          <p:nvPr>
            <p:ph type="sldNum" sz="quarter" idx="12"/>
          </p:nvPr>
        </p:nvSpPr>
        <p:spPr/>
        <p:txBody>
          <a:bodyPr/>
          <a:lstStyle/>
          <a:p>
            <a:fld id="{441739AC-76D3-439A-8252-52C0256A914E}" type="slidenum">
              <a:rPr lang="en-US" smtClean="0"/>
              <a:t>‹#›</a:t>
            </a:fld>
            <a:endParaRPr lang="en-US"/>
          </a:p>
        </p:txBody>
      </p:sp>
    </p:spTree>
    <p:extLst>
      <p:ext uri="{BB962C8B-B14F-4D97-AF65-F5344CB8AC3E}">
        <p14:creationId xmlns:p14="http://schemas.microsoft.com/office/powerpoint/2010/main" val="2993861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012A-855A-4B6D-A69B-31B1BBF6A8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A8FE33-5888-4353-978B-3D27D8B136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E1A93D-2B85-4A5D-9AF9-1E966643A9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661F45-4E1E-4CBA-A6AC-1EC2423DEC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B02260-A240-4360-A7BF-48406AB088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6299A0-0968-4156-9477-DEEF0AC12495}"/>
              </a:ext>
            </a:extLst>
          </p:cNvPr>
          <p:cNvSpPr>
            <a:spLocks noGrp="1"/>
          </p:cNvSpPr>
          <p:nvPr>
            <p:ph type="dt" sz="half" idx="10"/>
          </p:nvPr>
        </p:nvSpPr>
        <p:spPr/>
        <p:txBody>
          <a:bodyPr/>
          <a:lstStyle/>
          <a:p>
            <a:fld id="{776A3F6A-C848-4AFC-B7AD-0471ADD174CF}" type="datetimeFigureOut">
              <a:rPr lang="en-US" smtClean="0"/>
              <a:t>9/7/2022</a:t>
            </a:fld>
            <a:endParaRPr lang="en-US"/>
          </a:p>
        </p:txBody>
      </p:sp>
      <p:sp>
        <p:nvSpPr>
          <p:cNvPr id="8" name="Footer Placeholder 7">
            <a:extLst>
              <a:ext uri="{FF2B5EF4-FFF2-40B4-BE49-F238E27FC236}">
                <a16:creationId xmlns:a16="http://schemas.microsoft.com/office/drawing/2014/main" id="{C8D9AAD6-CF04-404A-8D6B-59790D7832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F581BF-B6F7-4F18-BB42-5912F0163975}"/>
              </a:ext>
            </a:extLst>
          </p:cNvPr>
          <p:cNvSpPr>
            <a:spLocks noGrp="1"/>
          </p:cNvSpPr>
          <p:nvPr>
            <p:ph type="sldNum" sz="quarter" idx="12"/>
          </p:nvPr>
        </p:nvSpPr>
        <p:spPr/>
        <p:txBody>
          <a:bodyPr/>
          <a:lstStyle/>
          <a:p>
            <a:fld id="{441739AC-76D3-439A-8252-52C0256A914E}" type="slidenum">
              <a:rPr lang="en-US" smtClean="0"/>
              <a:t>‹#›</a:t>
            </a:fld>
            <a:endParaRPr lang="en-US"/>
          </a:p>
        </p:txBody>
      </p:sp>
    </p:spTree>
    <p:extLst>
      <p:ext uri="{BB962C8B-B14F-4D97-AF65-F5344CB8AC3E}">
        <p14:creationId xmlns:p14="http://schemas.microsoft.com/office/powerpoint/2010/main" val="294250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E18C-78B5-4EE0-A16B-AAFFF8730F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7608F3-2307-4176-B34E-807D91B3F863}"/>
              </a:ext>
            </a:extLst>
          </p:cNvPr>
          <p:cNvSpPr>
            <a:spLocks noGrp="1"/>
          </p:cNvSpPr>
          <p:nvPr>
            <p:ph type="dt" sz="half" idx="10"/>
          </p:nvPr>
        </p:nvSpPr>
        <p:spPr/>
        <p:txBody>
          <a:bodyPr/>
          <a:lstStyle/>
          <a:p>
            <a:fld id="{776A3F6A-C848-4AFC-B7AD-0471ADD174CF}" type="datetimeFigureOut">
              <a:rPr lang="en-US" smtClean="0"/>
              <a:t>9/7/2022</a:t>
            </a:fld>
            <a:endParaRPr lang="en-US"/>
          </a:p>
        </p:txBody>
      </p:sp>
      <p:sp>
        <p:nvSpPr>
          <p:cNvPr id="4" name="Footer Placeholder 3">
            <a:extLst>
              <a:ext uri="{FF2B5EF4-FFF2-40B4-BE49-F238E27FC236}">
                <a16:creationId xmlns:a16="http://schemas.microsoft.com/office/drawing/2014/main" id="{2BBCFDEF-9D11-4D52-A1DD-4DFC8CF86E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2ACD95-BCD3-448D-8593-574B1172B8A2}"/>
              </a:ext>
            </a:extLst>
          </p:cNvPr>
          <p:cNvSpPr>
            <a:spLocks noGrp="1"/>
          </p:cNvSpPr>
          <p:nvPr>
            <p:ph type="sldNum" sz="quarter" idx="12"/>
          </p:nvPr>
        </p:nvSpPr>
        <p:spPr/>
        <p:txBody>
          <a:bodyPr/>
          <a:lstStyle/>
          <a:p>
            <a:fld id="{441739AC-76D3-439A-8252-52C0256A914E}" type="slidenum">
              <a:rPr lang="en-US" smtClean="0"/>
              <a:t>‹#›</a:t>
            </a:fld>
            <a:endParaRPr lang="en-US"/>
          </a:p>
        </p:txBody>
      </p:sp>
    </p:spTree>
    <p:extLst>
      <p:ext uri="{BB962C8B-B14F-4D97-AF65-F5344CB8AC3E}">
        <p14:creationId xmlns:p14="http://schemas.microsoft.com/office/powerpoint/2010/main" val="3584233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21FA48-26B3-4AAD-8829-CD82AA71EDBE}"/>
              </a:ext>
            </a:extLst>
          </p:cNvPr>
          <p:cNvSpPr>
            <a:spLocks noGrp="1"/>
          </p:cNvSpPr>
          <p:nvPr>
            <p:ph type="dt" sz="half" idx="10"/>
          </p:nvPr>
        </p:nvSpPr>
        <p:spPr/>
        <p:txBody>
          <a:bodyPr/>
          <a:lstStyle/>
          <a:p>
            <a:fld id="{776A3F6A-C848-4AFC-B7AD-0471ADD174CF}" type="datetimeFigureOut">
              <a:rPr lang="en-US" smtClean="0"/>
              <a:t>9/7/2022</a:t>
            </a:fld>
            <a:endParaRPr lang="en-US"/>
          </a:p>
        </p:txBody>
      </p:sp>
      <p:sp>
        <p:nvSpPr>
          <p:cNvPr id="3" name="Footer Placeholder 2">
            <a:extLst>
              <a:ext uri="{FF2B5EF4-FFF2-40B4-BE49-F238E27FC236}">
                <a16:creationId xmlns:a16="http://schemas.microsoft.com/office/drawing/2014/main" id="{00213312-DCF8-4BEE-9A21-230C5CCA12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AC1C01-AA8F-4850-BAB3-DB65F39AB831}"/>
              </a:ext>
            </a:extLst>
          </p:cNvPr>
          <p:cNvSpPr>
            <a:spLocks noGrp="1"/>
          </p:cNvSpPr>
          <p:nvPr>
            <p:ph type="sldNum" sz="quarter" idx="12"/>
          </p:nvPr>
        </p:nvSpPr>
        <p:spPr/>
        <p:txBody>
          <a:bodyPr/>
          <a:lstStyle/>
          <a:p>
            <a:fld id="{441739AC-76D3-439A-8252-52C0256A914E}" type="slidenum">
              <a:rPr lang="en-US" smtClean="0"/>
              <a:t>‹#›</a:t>
            </a:fld>
            <a:endParaRPr lang="en-US"/>
          </a:p>
        </p:txBody>
      </p:sp>
    </p:spTree>
    <p:extLst>
      <p:ext uri="{BB962C8B-B14F-4D97-AF65-F5344CB8AC3E}">
        <p14:creationId xmlns:p14="http://schemas.microsoft.com/office/powerpoint/2010/main" val="178123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6CA8-D132-4123-8745-60EE3E934F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700593-54F0-492D-9ADD-FC7EEC0E4A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F35427-A105-4594-A8F9-76FEBDF66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ABDC87-1060-43F2-8D61-BCF42192E0A6}"/>
              </a:ext>
            </a:extLst>
          </p:cNvPr>
          <p:cNvSpPr>
            <a:spLocks noGrp="1"/>
          </p:cNvSpPr>
          <p:nvPr>
            <p:ph type="dt" sz="half" idx="10"/>
          </p:nvPr>
        </p:nvSpPr>
        <p:spPr/>
        <p:txBody>
          <a:bodyPr/>
          <a:lstStyle/>
          <a:p>
            <a:fld id="{776A3F6A-C848-4AFC-B7AD-0471ADD174CF}" type="datetimeFigureOut">
              <a:rPr lang="en-US" smtClean="0"/>
              <a:t>9/7/2022</a:t>
            </a:fld>
            <a:endParaRPr lang="en-US"/>
          </a:p>
        </p:txBody>
      </p:sp>
      <p:sp>
        <p:nvSpPr>
          <p:cNvPr id="6" name="Footer Placeholder 5">
            <a:extLst>
              <a:ext uri="{FF2B5EF4-FFF2-40B4-BE49-F238E27FC236}">
                <a16:creationId xmlns:a16="http://schemas.microsoft.com/office/drawing/2014/main" id="{23340E5E-127D-4F98-8757-846828318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621472-111B-4622-BA70-24209D7765FD}"/>
              </a:ext>
            </a:extLst>
          </p:cNvPr>
          <p:cNvSpPr>
            <a:spLocks noGrp="1"/>
          </p:cNvSpPr>
          <p:nvPr>
            <p:ph type="sldNum" sz="quarter" idx="12"/>
          </p:nvPr>
        </p:nvSpPr>
        <p:spPr/>
        <p:txBody>
          <a:bodyPr/>
          <a:lstStyle/>
          <a:p>
            <a:fld id="{441739AC-76D3-439A-8252-52C0256A914E}" type="slidenum">
              <a:rPr lang="en-US" smtClean="0"/>
              <a:t>‹#›</a:t>
            </a:fld>
            <a:endParaRPr lang="en-US"/>
          </a:p>
        </p:txBody>
      </p:sp>
    </p:spTree>
    <p:extLst>
      <p:ext uri="{BB962C8B-B14F-4D97-AF65-F5344CB8AC3E}">
        <p14:creationId xmlns:p14="http://schemas.microsoft.com/office/powerpoint/2010/main" val="2186977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81A0-3398-414B-99AF-D3E031E2E6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15D943-4836-45BE-8309-41F938DE88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BD1638-1C9A-49CE-98A9-BD5759408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C23A64-D2BD-4EF8-901E-69C88B1C4A0E}"/>
              </a:ext>
            </a:extLst>
          </p:cNvPr>
          <p:cNvSpPr>
            <a:spLocks noGrp="1"/>
          </p:cNvSpPr>
          <p:nvPr>
            <p:ph type="dt" sz="half" idx="10"/>
          </p:nvPr>
        </p:nvSpPr>
        <p:spPr/>
        <p:txBody>
          <a:bodyPr/>
          <a:lstStyle/>
          <a:p>
            <a:fld id="{776A3F6A-C848-4AFC-B7AD-0471ADD174CF}" type="datetimeFigureOut">
              <a:rPr lang="en-US" smtClean="0"/>
              <a:t>9/7/2022</a:t>
            </a:fld>
            <a:endParaRPr lang="en-US"/>
          </a:p>
        </p:txBody>
      </p:sp>
      <p:sp>
        <p:nvSpPr>
          <p:cNvPr id="6" name="Footer Placeholder 5">
            <a:extLst>
              <a:ext uri="{FF2B5EF4-FFF2-40B4-BE49-F238E27FC236}">
                <a16:creationId xmlns:a16="http://schemas.microsoft.com/office/drawing/2014/main" id="{842F7A2D-BBC3-439C-9960-57CAB57F7A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0D046-8B91-45AF-B188-CA9ED63096B3}"/>
              </a:ext>
            </a:extLst>
          </p:cNvPr>
          <p:cNvSpPr>
            <a:spLocks noGrp="1"/>
          </p:cNvSpPr>
          <p:nvPr>
            <p:ph type="sldNum" sz="quarter" idx="12"/>
          </p:nvPr>
        </p:nvSpPr>
        <p:spPr/>
        <p:txBody>
          <a:bodyPr/>
          <a:lstStyle/>
          <a:p>
            <a:fld id="{441739AC-76D3-439A-8252-52C0256A914E}" type="slidenum">
              <a:rPr lang="en-US" smtClean="0"/>
              <a:t>‹#›</a:t>
            </a:fld>
            <a:endParaRPr lang="en-US"/>
          </a:p>
        </p:txBody>
      </p:sp>
    </p:spTree>
    <p:extLst>
      <p:ext uri="{BB962C8B-B14F-4D97-AF65-F5344CB8AC3E}">
        <p14:creationId xmlns:p14="http://schemas.microsoft.com/office/powerpoint/2010/main" val="3942760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504480-924F-40B9-BA21-D7CC1F3B74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DDABDA-B266-4C10-8421-A6AD5E2DB8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08527-0DB7-42C7-88B3-8D02FBD86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6A3F6A-C848-4AFC-B7AD-0471ADD174CF}" type="datetimeFigureOut">
              <a:rPr lang="en-US" smtClean="0"/>
              <a:t>9/7/2022</a:t>
            </a:fld>
            <a:endParaRPr lang="en-US"/>
          </a:p>
        </p:txBody>
      </p:sp>
      <p:sp>
        <p:nvSpPr>
          <p:cNvPr id="5" name="Footer Placeholder 4">
            <a:extLst>
              <a:ext uri="{FF2B5EF4-FFF2-40B4-BE49-F238E27FC236}">
                <a16:creationId xmlns:a16="http://schemas.microsoft.com/office/drawing/2014/main" id="{DA42A7E5-D96C-46E5-B923-CBE56DEF5F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5A844-6C09-4DB4-AA73-4AC947B55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739AC-76D3-439A-8252-52C0256A914E}" type="slidenum">
              <a:rPr lang="en-US" smtClean="0"/>
              <a:t>‹#›</a:t>
            </a:fld>
            <a:endParaRPr lang="en-US"/>
          </a:p>
        </p:txBody>
      </p:sp>
    </p:spTree>
    <p:extLst>
      <p:ext uri="{BB962C8B-B14F-4D97-AF65-F5344CB8AC3E}">
        <p14:creationId xmlns:p14="http://schemas.microsoft.com/office/powerpoint/2010/main" val="1493447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0">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2">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ectangle 24">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26">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6667462-1866-4545-93F8-A51F70A15ED6}"/>
              </a:ext>
            </a:extLst>
          </p:cNvPr>
          <p:cNvSpPr>
            <a:spLocks noGrp="1"/>
          </p:cNvSpPr>
          <p:nvPr>
            <p:ph type="ctrTitle"/>
          </p:nvPr>
        </p:nvSpPr>
        <p:spPr>
          <a:xfrm>
            <a:off x="3315031" y="1380754"/>
            <a:ext cx="5561938" cy="2513516"/>
          </a:xfrm>
        </p:spPr>
        <p:txBody>
          <a:bodyPr>
            <a:normAutofit/>
          </a:bodyPr>
          <a:lstStyle/>
          <a:p>
            <a:r>
              <a:rPr lang="en-US" b="1" dirty="0"/>
              <a:t>Lending Club Case Study</a:t>
            </a:r>
          </a:p>
        </p:txBody>
      </p:sp>
      <p:sp>
        <p:nvSpPr>
          <p:cNvPr id="3" name="Subtitle 2">
            <a:extLst>
              <a:ext uri="{FF2B5EF4-FFF2-40B4-BE49-F238E27FC236}">
                <a16:creationId xmlns:a16="http://schemas.microsoft.com/office/drawing/2014/main" id="{A768DDA8-2E20-4D05-8B28-773D4C86C6A0}"/>
              </a:ext>
            </a:extLst>
          </p:cNvPr>
          <p:cNvSpPr>
            <a:spLocks noGrp="1"/>
          </p:cNvSpPr>
          <p:nvPr>
            <p:ph type="subTitle" idx="1"/>
          </p:nvPr>
        </p:nvSpPr>
        <p:spPr>
          <a:xfrm>
            <a:off x="3315031" y="4076802"/>
            <a:ext cx="5561938" cy="1534587"/>
          </a:xfrm>
        </p:spPr>
        <p:txBody>
          <a:bodyPr>
            <a:normAutofit/>
          </a:bodyPr>
          <a:lstStyle/>
          <a:p>
            <a:r>
              <a:rPr lang="en-US" b="1" dirty="0"/>
              <a:t>Team</a:t>
            </a:r>
            <a:r>
              <a:rPr lang="en-US" dirty="0"/>
              <a:t>:</a:t>
            </a:r>
          </a:p>
          <a:p>
            <a:r>
              <a:rPr lang="en-US" dirty="0"/>
              <a:t>Tushar Saxena</a:t>
            </a:r>
          </a:p>
          <a:p>
            <a:r>
              <a:rPr lang="en-US" dirty="0"/>
              <a:t>Sharath Raju</a:t>
            </a:r>
          </a:p>
        </p:txBody>
      </p:sp>
      <p:sp>
        <p:nvSpPr>
          <p:cNvPr id="36" name="Arc 28">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30">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099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0" name="Group 1039">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041" name="Rectangle 1040">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Isosceles Triangle 1041">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kern="1200">
                <a:latin typeface="+mj-lt"/>
                <a:ea typeface="+mj-ea"/>
                <a:cs typeface="+mj-cs"/>
              </a:rPr>
              <a:t>Analysis</a:t>
            </a:r>
            <a:endParaRPr lang="en-US" sz="3600" kern="1200" dirty="0">
              <a:latin typeface="+mj-lt"/>
              <a:ea typeface="+mj-ea"/>
              <a:cs typeface="+mj-cs"/>
            </a:endParaRPr>
          </a:p>
        </p:txBody>
      </p:sp>
      <p:grpSp>
        <p:nvGrpSpPr>
          <p:cNvPr id="1044" name="Group 1043">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045" name="Isosceles Triangle 1044">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7701C06-8451-4024-93B7-FF3C1E911554}"/>
              </a:ext>
            </a:extLst>
          </p:cNvPr>
          <p:cNvSpPr txBox="1"/>
          <p:nvPr/>
        </p:nvSpPr>
        <p:spPr>
          <a:xfrm>
            <a:off x="1839813" y="5648331"/>
            <a:ext cx="8599342" cy="923330"/>
          </a:xfrm>
          <a:prstGeom prst="rect">
            <a:avLst/>
          </a:prstGeom>
          <a:noFill/>
        </p:spPr>
        <p:txBody>
          <a:bodyPr wrap="none" rtlCol="0">
            <a:spAutoFit/>
          </a:bodyPr>
          <a:lstStyle/>
          <a:p>
            <a:pPr marL="285750" indent="-285750">
              <a:buFont typeface="Arial" panose="020B0604020202020204" pitchFamily="34" charset="0"/>
              <a:buChar char="•"/>
            </a:pPr>
            <a:r>
              <a:rPr lang="en-US" dirty="0"/>
              <a:t>Looks like borrowers from states like IA, NE and IN have taken varying amount of loans </a:t>
            </a:r>
            <a:br>
              <a:rPr lang="en-US" dirty="0"/>
            </a:br>
            <a:r>
              <a:rPr lang="en-US" dirty="0"/>
              <a:t>compared to other states </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16C76A61-8371-4327-B79D-7F35383BB8F5}"/>
              </a:ext>
            </a:extLst>
          </p:cNvPr>
          <p:cNvPicPr>
            <a:picLocks noChangeAspect="1"/>
          </p:cNvPicPr>
          <p:nvPr/>
        </p:nvPicPr>
        <p:blipFill>
          <a:blip r:embed="rId2"/>
          <a:stretch>
            <a:fillRect/>
          </a:stretch>
        </p:blipFill>
        <p:spPr>
          <a:xfrm>
            <a:off x="2887038" y="943006"/>
            <a:ext cx="6912474" cy="4531511"/>
          </a:xfrm>
          <a:prstGeom prst="rect">
            <a:avLst/>
          </a:prstGeom>
        </p:spPr>
      </p:pic>
    </p:spTree>
    <p:extLst>
      <p:ext uri="{BB962C8B-B14F-4D97-AF65-F5344CB8AC3E}">
        <p14:creationId xmlns:p14="http://schemas.microsoft.com/office/powerpoint/2010/main" val="3888479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5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53" name="Rectangle 105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Analysis</a:t>
            </a:r>
          </a:p>
        </p:txBody>
      </p:sp>
      <p:sp>
        <p:nvSpPr>
          <p:cNvPr id="1055" name="Rectangle 105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57" name="Rectangle 105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27701C06-8451-4024-93B7-FF3C1E911554}"/>
              </a:ext>
            </a:extLst>
          </p:cNvPr>
          <p:cNvSpPr txBox="1"/>
          <p:nvPr/>
        </p:nvSpPr>
        <p:spPr>
          <a:xfrm>
            <a:off x="5250106" y="586822"/>
            <a:ext cx="6084550" cy="1786508"/>
          </a:xfrm>
          <a:prstGeom prst="rect">
            <a:avLst/>
          </a:prstGeom>
        </p:spPr>
        <p:txBody>
          <a:bodyPr vert="horz" lIns="91440" tIns="45720" rIns="91440" bIns="45720" rtlCol="0" anchor="ctr">
            <a:normAutofit lnSpcReduction="10000"/>
          </a:bodyPr>
          <a:lstStyle/>
          <a:p>
            <a:pPr marL="57150">
              <a:lnSpc>
                <a:spcPct val="90000"/>
              </a:lnSpc>
              <a:spcAft>
                <a:spcPts val="600"/>
              </a:spcAft>
            </a:pPr>
            <a:endParaRPr lang="en-US" sz="1700" dirty="0"/>
          </a:p>
          <a:p>
            <a:pPr marL="57150">
              <a:lnSpc>
                <a:spcPct val="90000"/>
              </a:lnSpc>
              <a:spcAft>
                <a:spcPts val="600"/>
              </a:spcAft>
            </a:pPr>
            <a:r>
              <a:rPr lang="en-US" sz="1700" dirty="0"/>
              <a:t>People from D, E, F and G are willing to take loans with more interest rates than their counter parts,</a:t>
            </a:r>
            <a:br>
              <a:rPr lang="en-US" sz="1700" dirty="0"/>
            </a:br>
            <a:r>
              <a:rPr lang="en-US" sz="1700" dirty="0"/>
              <a:t>which might be an indicator that they have no other option or they have complications/obligations while applying </a:t>
            </a:r>
            <a:br>
              <a:rPr lang="en-US" sz="1700" dirty="0"/>
            </a:br>
            <a:r>
              <a:rPr lang="en-US" sz="1700" dirty="0"/>
              <a:t>for loans and getting them approved so they don’t bother about interest rates much.</a:t>
            </a:r>
          </a:p>
          <a:p>
            <a:pPr marL="285750" indent="-228600">
              <a:lnSpc>
                <a:spcPct val="90000"/>
              </a:lnSpc>
              <a:spcAft>
                <a:spcPts val="600"/>
              </a:spcAft>
              <a:buFont typeface="Arial" panose="020B0604020202020204" pitchFamily="34" charset="0"/>
              <a:buChar char="•"/>
            </a:pPr>
            <a:endParaRPr lang="en-US" sz="1700" dirty="0"/>
          </a:p>
        </p:txBody>
      </p:sp>
      <p:pic>
        <p:nvPicPr>
          <p:cNvPr id="7" name="Picture 6">
            <a:extLst>
              <a:ext uri="{FF2B5EF4-FFF2-40B4-BE49-F238E27FC236}">
                <a16:creationId xmlns:a16="http://schemas.microsoft.com/office/drawing/2014/main" id="{784F1A47-410C-4B26-BC1E-B642657DFFD2}"/>
              </a:ext>
            </a:extLst>
          </p:cNvPr>
          <p:cNvPicPr>
            <a:picLocks noChangeAspect="1"/>
          </p:cNvPicPr>
          <p:nvPr/>
        </p:nvPicPr>
        <p:blipFill>
          <a:blip r:embed="rId2"/>
          <a:stretch>
            <a:fillRect/>
          </a:stretch>
        </p:blipFill>
        <p:spPr>
          <a:xfrm>
            <a:off x="698639" y="2729397"/>
            <a:ext cx="5199797" cy="3483864"/>
          </a:xfrm>
          <a:prstGeom prst="rect">
            <a:avLst/>
          </a:prstGeom>
        </p:spPr>
      </p:pic>
      <p:pic>
        <p:nvPicPr>
          <p:cNvPr id="5" name="Picture 4">
            <a:extLst>
              <a:ext uri="{FF2B5EF4-FFF2-40B4-BE49-F238E27FC236}">
                <a16:creationId xmlns:a16="http://schemas.microsoft.com/office/drawing/2014/main" id="{B9FCB619-BDF2-454F-834C-08893781D5A1}"/>
              </a:ext>
            </a:extLst>
          </p:cNvPr>
          <p:cNvPicPr>
            <a:picLocks noChangeAspect="1"/>
          </p:cNvPicPr>
          <p:nvPr/>
        </p:nvPicPr>
        <p:blipFill>
          <a:blip r:embed="rId3"/>
          <a:stretch>
            <a:fillRect/>
          </a:stretch>
        </p:blipFill>
        <p:spPr>
          <a:xfrm>
            <a:off x="6249144" y="2729397"/>
            <a:ext cx="5422355" cy="3483864"/>
          </a:xfrm>
          <a:prstGeom prst="rect">
            <a:avLst/>
          </a:prstGeom>
        </p:spPr>
      </p:pic>
    </p:spTree>
    <p:extLst>
      <p:ext uri="{BB962C8B-B14F-4D97-AF65-F5344CB8AC3E}">
        <p14:creationId xmlns:p14="http://schemas.microsoft.com/office/powerpoint/2010/main" val="415127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0" name="Group 1039">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041" name="Rectangle 1040">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Isosceles Triangle 1041">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kern="1200">
                <a:latin typeface="+mj-lt"/>
                <a:ea typeface="+mj-ea"/>
                <a:cs typeface="+mj-cs"/>
              </a:rPr>
              <a:t>Analysis</a:t>
            </a:r>
            <a:endParaRPr lang="en-US" sz="3600" kern="1200" dirty="0">
              <a:latin typeface="+mj-lt"/>
              <a:ea typeface="+mj-ea"/>
              <a:cs typeface="+mj-cs"/>
            </a:endParaRPr>
          </a:p>
        </p:txBody>
      </p:sp>
      <p:grpSp>
        <p:nvGrpSpPr>
          <p:cNvPr id="1044" name="Group 1043">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045" name="Isosceles Triangle 1044">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7701C06-8451-4024-93B7-FF3C1E911554}"/>
              </a:ext>
            </a:extLst>
          </p:cNvPr>
          <p:cNvSpPr txBox="1"/>
          <p:nvPr/>
        </p:nvSpPr>
        <p:spPr>
          <a:xfrm>
            <a:off x="1839813" y="5648331"/>
            <a:ext cx="10048905" cy="1200329"/>
          </a:xfrm>
          <a:prstGeom prst="rect">
            <a:avLst/>
          </a:prstGeom>
          <a:noFill/>
        </p:spPr>
        <p:txBody>
          <a:bodyPr wrap="none" rtlCol="0">
            <a:spAutoFit/>
          </a:bodyPr>
          <a:lstStyle/>
          <a:p>
            <a:pPr marL="285750" indent="-285750">
              <a:buFont typeface="Arial" panose="020B0604020202020204" pitchFamily="34" charset="0"/>
              <a:buChar char="•"/>
            </a:pPr>
            <a:r>
              <a:rPr lang="en-US" dirty="0"/>
              <a:t>The count of borrowers with 0-3 years and 5-10 years experience, are more in every grade than others</a:t>
            </a:r>
            <a:br>
              <a:rPr lang="en-US" dirty="0"/>
            </a:br>
            <a:r>
              <a:rPr lang="en-US" dirty="0"/>
              <a:t>Company can grow its business by concentrating more on this segments by creating</a:t>
            </a:r>
            <a:br>
              <a:rPr lang="en-US" dirty="0"/>
            </a:br>
            <a:r>
              <a:rPr lang="en-US" dirty="0"/>
              <a:t>marketing campaigns.</a:t>
            </a:r>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E471EBBD-1794-4FFF-A3FE-D97D75B899B4}"/>
              </a:ext>
            </a:extLst>
          </p:cNvPr>
          <p:cNvPicPr>
            <a:picLocks noChangeAspect="1"/>
          </p:cNvPicPr>
          <p:nvPr/>
        </p:nvPicPr>
        <p:blipFill>
          <a:blip r:embed="rId2"/>
          <a:stretch>
            <a:fillRect/>
          </a:stretch>
        </p:blipFill>
        <p:spPr>
          <a:xfrm>
            <a:off x="3282378" y="648448"/>
            <a:ext cx="6599954" cy="4762072"/>
          </a:xfrm>
          <a:prstGeom prst="rect">
            <a:avLst/>
          </a:prstGeom>
        </p:spPr>
      </p:pic>
    </p:spTree>
    <p:extLst>
      <p:ext uri="{BB962C8B-B14F-4D97-AF65-F5344CB8AC3E}">
        <p14:creationId xmlns:p14="http://schemas.microsoft.com/office/powerpoint/2010/main" val="2840690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0" name="Group 1039">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041" name="Rectangle 1040">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Isosceles Triangle 1041">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kern="1200">
                <a:latin typeface="+mj-lt"/>
                <a:ea typeface="+mj-ea"/>
                <a:cs typeface="+mj-cs"/>
              </a:rPr>
              <a:t>Analysis</a:t>
            </a:r>
            <a:endParaRPr lang="en-US" sz="3600" kern="1200" dirty="0">
              <a:latin typeface="+mj-lt"/>
              <a:ea typeface="+mj-ea"/>
              <a:cs typeface="+mj-cs"/>
            </a:endParaRPr>
          </a:p>
        </p:txBody>
      </p:sp>
      <p:grpSp>
        <p:nvGrpSpPr>
          <p:cNvPr id="1044" name="Group 1043">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045" name="Isosceles Triangle 1044">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7701C06-8451-4024-93B7-FF3C1E911554}"/>
              </a:ext>
            </a:extLst>
          </p:cNvPr>
          <p:cNvSpPr txBox="1"/>
          <p:nvPr/>
        </p:nvSpPr>
        <p:spPr>
          <a:xfrm>
            <a:off x="889707" y="5010090"/>
            <a:ext cx="10795263" cy="1200329"/>
          </a:xfrm>
          <a:prstGeom prst="rect">
            <a:avLst/>
          </a:prstGeom>
          <a:noFill/>
        </p:spPr>
        <p:txBody>
          <a:bodyPr wrap="none" rtlCol="0">
            <a:spAutoFit/>
          </a:bodyPr>
          <a:lstStyle/>
          <a:p>
            <a:pPr marL="285750" indent="-285750">
              <a:buFont typeface="Arial" panose="020B0604020202020204" pitchFamily="34" charset="0"/>
              <a:buChar char="•"/>
            </a:pPr>
            <a:r>
              <a:rPr lang="en-US" dirty="0"/>
              <a:t>Borrowers from grade B, C and D have defaulted more than other grades, and grade G has the least defaulters</a:t>
            </a:r>
            <a:br>
              <a:rPr lang="en-US" dirty="0"/>
            </a:br>
            <a:r>
              <a:rPr lang="en-US" dirty="0"/>
              <a:t>because of the lesser loans taken in that category which in turn might have been because of high interest rate </a:t>
            </a:r>
            <a:br>
              <a:rPr lang="en-US" dirty="0"/>
            </a:br>
            <a:r>
              <a:rPr lang="en-US" dirty="0"/>
              <a:t>charged on them as observed earlier.</a:t>
            </a:r>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CB28114A-37B3-4436-B184-7807E29FAC53}"/>
              </a:ext>
            </a:extLst>
          </p:cNvPr>
          <p:cNvPicPr>
            <a:picLocks noChangeAspect="1"/>
          </p:cNvPicPr>
          <p:nvPr/>
        </p:nvPicPr>
        <p:blipFill>
          <a:blip r:embed="rId2"/>
          <a:stretch>
            <a:fillRect/>
          </a:stretch>
        </p:blipFill>
        <p:spPr>
          <a:xfrm>
            <a:off x="1666573" y="1583426"/>
            <a:ext cx="10198078" cy="3000184"/>
          </a:xfrm>
          <a:prstGeom prst="rect">
            <a:avLst/>
          </a:prstGeom>
        </p:spPr>
      </p:pic>
    </p:spTree>
    <p:extLst>
      <p:ext uri="{BB962C8B-B14F-4D97-AF65-F5344CB8AC3E}">
        <p14:creationId xmlns:p14="http://schemas.microsoft.com/office/powerpoint/2010/main" val="3901442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0" name="Group 1039">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041" name="Rectangle 1040">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Isosceles Triangle 1041">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kern="1200">
                <a:latin typeface="+mj-lt"/>
                <a:ea typeface="+mj-ea"/>
                <a:cs typeface="+mj-cs"/>
              </a:rPr>
              <a:t>Analysis</a:t>
            </a:r>
            <a:endParaRPr lang="en-US" sz="3600" kern="1200" dirty="0">
              <a:latin typeface="+mj-lt"/>
              <a:ea typeface="+mj-ea"/>
              <a:cs typeface="+mj-cs"/>
            </a:endParaRPr>
          </a:p>
        </p:txBody>
      </p:sp>
      <p:grpSp>
        <p:nvGrpSpPr>
          <p:cNvPr id="1044" name="Group 1043">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045" name="Isosceles Triangle 1044">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7701C06-8451-4024-93B7-FF3C1E911554}"/>
              </a:ext>
            </a:extLst>
          </p:cNvPr>
          <p:cNvSpPr txBox="1"/>
          <p:nvPr/>
        </p:nvSpPr>
        <p:spPr>
          <a:xfrm>
            <a:off x="1101961" y="4927553"/>
            <a:ext cx="10334689" cy="1200329"/>
          </a:xfrm>
          <a:prstGeom prst="rect">
            <a:avLst/>
          </a:prstGeom>
          <a:noFill/>
        </p:spPr>
        <p:txBody>
          <a:bodyPr wrap="none" rtlCol="0">
            <a:spAutoFit/>
          </a:bodyPr>
          <a:lstStyle/>
          <a:p>
            <a:pPr marL="285750" indent="-285750">
              <a:buFont typeface="Arial" panose="020B0604020202020204" pitchFamily="34" charset="0"/>
              <a:buChar char="•"/>
            </a:pPr>
            <a:r>
              <a:rPr lang="en-US" dirty="0"/>
              <a:t>33% of borrowers who had opted for 60 months term has defaulted, </a:t>
            </a:r>
            <a:br>
              <a:rPr lang="en-US" dirty="0"/>
            </a:br>
            <a:r>
              <a:rPr lang="en-US" dirty="0"/>
              <a:t>which might have been because of unseeable financial situation that came along there way as it’s a long</a:t>
            </a:r>
            <a:br>
              <a:rPr lang="en-US" dirty="0"/>
            </a:br>
            <a:r>
              <a:rPr lang="en-US" dirty="0"/>
              <a:t>period of time</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2A6246F7-2246-4CBE-B2D1-5CA9598C334B}"/>
              </a:ext>
            </a:extLst>
          </p:cNvPr>
          <p:cNvPicPr>
            <a:picLocks noChangeAspect="1"/>
          </p:cNvPicPr>
          <p:nvPr/>
        </p:nvPicPr>
        <p:blipFill>
          <a:blip r:embed="rId2"/>
          <a:stretch>
            <a:fillRect/>
          </a:stretch>
        </p:blipFill>
        <p:spPr>
          <a:xfrm>
            <a:off x="3160653" y="644018"/>
            <a:ext cx="7129610" cy="4301934"/>
          </a:xfrm>
          <a:prstGeom prst="rect">
            <a:avLst/>
          </a:prstGeom>
        </p:spPr>
      </p:pic>
    </p:spTree>
    <p:extLst>
      <p:ext uri="{BB962C8B-B14F-4D97-AF65-F5344CB8AC3E}">
        <p14:creationId xmlns:p14="http://schemas.microsoft.com/office/powerpoint/2010/main" val="2203859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5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mj-lt"/>
                <a:ea typeface="+mj-ea"/>
                <a:cs typeface="+mj-cs"/>
              </a:rPr>
              <a:t>Analysis</a:t>
            </a:r>
          </a:p>
        </p:txBody>
      </p:sp>
      <p:sp>
        <p:nvSpPr>
          <p:cNvPr id="105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7701C06-8451-4024-93B7-FF3C1E911554}"/>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500" dirty="0"/>
              <a:t>The probability of borrowers with years of experience between 0-3 and 10+ defaulted is more than others comparatively.</a:t>
            </a:r>
          </a:p>
          <a:p>
            <a:pPr marL="285750" indent="-228600">
              <a:lnSpc>
                <a:spcPct val="90000"/>
              </a:lnSpc>
              <a:spcAft>
                <a:spcPts val="600"/>
              </a:spcAft>
              <a:buFont typeface="Arial" panose="020B0604020202020204" pitchFamily="34" charset="0"/>
              <a:buChar char="•"/>
            </a:pPr>
            <a:r>
              <a:rPr lang="en-US" sz="1500" dirty="0"/>
              <a:t>Because 0-3 years people are more prone to unstable income and 10+ years have many commitments and much expenses to handle, which in turn affects paying back the loan amount in many cases.</a:t>
            </a:r>
          </a:p>
          <a:p>
            <a:pPr marL="285750" indent="-228600">
              <a:lnSpc>
                <a:spcPct val="90000"/>
              </a:lnSpc>
              <a:spcAft>
                <a:spcPts val="600"/>
              </a:spcAft>
              <a:buFont typeface="Arial" panose="020B0604020202020204" pitchFamily="34" charset="0"/>
              <a:buChar char="•"/>
            </a:pPr>
            <a:endParaRPr lang="en-US" sz="1500" dirty="0"/>
          </a:p>
        </p:txBody>
      </p:sp>
      <p:pic>
        <p:nvPicPr>
          <p:cNvPr id="7" name="Picture 6">
            <a:extLst>
              <a:ext uri="{FF2B5EF4-FFF2-40B4-BE49-F238E27FC236}">
                <a16:creationId xmlns:a16="http://schemas.microsoft.com/office/drawing/2014/main" id="{85F0EF1C-2099-458A-9B5F-80250A54815F}"/>
              </a:ext>
            </a:extLst>
          </p:cNvPr>
          <p:cNvPicPr>
            <a:picLocks noChangeAspect="1"/>
          </p:cNvPicPr>
          <p:nvPr/>
        </p:nvPicPr>
        <p:blipFill>
          <a:blip r:embed="rId2"/>
          <a:stretch>
            <a:fillRect/>
          </a:stretch>
        </p:blipFill>
        <p:spPr>
          <a:xfrm>
            <a:off x="845911" y="2685074"/>
            <a:ext cx="10921422" cy="3386117"/>
          </a:xfrm>
          <a:prstGeom prst="rect">
            <a:avLst/>
          </a:prstGeom>
        </p:spPr>
      </p:pic>
    </p:spTree>
    <p:extLst>
      <p:ext uri="{BB962C8B-B14F-4D97-AF65-F5344CB8AC3E}">
        <p14:creationId xmlns:p14="http://schemas.microsoft.com/office/powerpoint/2010/main" val="1524024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3" name="Rectangle 1057">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65" name="Freeform: Shape 105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62" name="Freeform: Shape 1061">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Analysis</a:t>
            </a:r>
          </a:p>
        </p:txBody>
      </p:sp>
      <p:sp>
        <p:nvSpPr>
          <p:cNvPr id="1064" name="Rectangle 106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66" name="Rectangle 106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27701C06-8451-4024-93B7-FF3C1E911554}"/>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dirty="0"/>
              <a:t>Looks like home ownership in not a major contributing factor in defining the defaulters as in all the cases, defaulting to non-defaulting percentage remains almost similar.</a:t>
            </a:r>
          </a:p>
          <a:p>
            <a:pPr marL="285750" indent="-228600">
              <a:lnSpc>
                <a:spcPct val="90000"/>
              </a:lnSpc>
              <a:spcAft>
                <a:spcPts val="600"/>
              </a:spcAft>
              <a:buFont typeface="Arial" panose="020B0604020202020204" pitchFamily="34" charset="0"/>
              <a:buChar char="•"/>
            </a:pPr>
            <a:r>
              <a:rPr lang="en-US" sz="1700" dirty="0"/>
              <a:t>Most of the borrowers live on rent or have mortgage to pay and few of the actually own a house</a:t>
            </a:r>
          </a:p>
        </p:txBody>
      </p:sp>
      <p:pic>
        <p:nvPicPr>
          <p:cNvPr id="7" name="Picture 6">
            <a:extLst>
              <a:ext uri="{FF2B5EF4-FFF2-40B4-BE49-F238E27FC236}">
                <a16:creationId xmlns:a16="http://schemas.microsoft.com/office/drawing/2014/main" id="{FC9CDB27-B0B3-4139-BF15-765E904EE8D8}"/>
              </a:ext>
            </a:extLst>
          </p:cNvPr>
          <p:cNvPicPr>
            <a:picLocks noChangeAspect="1"/>
          </p:cNvPicPr>
          <p:nvPr/>
        </p:nvPicPr>
        <p:blipFill>
          <a:blip r:embed="rId2"/>
          <a:stretch>
            <a:fillRect/>
          </a:stretch>
        </p:blipFill>
        <p:spPr>
          <a:xfrm>
            <a:off x="4851565" y="1073887"/>
            <a:ext cx="6999231" cy="4459915"/>
          </a:xfrm>
          <a:prstGeom prst="rect">
            <a:avLst/>
          </a:prstGeom>
        </p:spPr>
      </p:pic>
    </p:spTree>
    <p:extLst>
      <p:ext uri="{BB962C8B-B14F-4D97-AF65-F5344CB8AC3E}">
        <p14:creationId xmlns:p14="http://schemas.microsoft.com/office/powerpoint/2010/main" val="2663259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5" name="Rectangle 106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Analysis</a:t>
            </a:r>
          </a:p>
        </p:txBody>
      </p:sp>
      <p:sp>
        <p:nvSpPr>
          <p:cNvPr id="10" name="TextBox 9">
            <a:extLst>
              <a:ext uri="{FF2B5EF4-FFF2-40B4-BE49-F238E27FC236}">
                <a16:creationId xmlns:a16="http://schemas.microsoft.com/office/drawing/2014/main" id="{27701C06-8451-4024-93B7-FF3C1E911554}"/>
              </a:ext>
            </a:extLst>
          </p:cNvPr>
          <p:cNvSpPr txBox="1"/>
          <p:nvPr/>
        </p:nvSpPr>
        <p:spPr>
          <a:xfrm>
            <a:off x="643469" y="1782981"/>
            <a:ext cx="4008384" cy="4393982"/>
          </a:xfrm>
          <a:prstGeom prst="rect">
            <a:avLst/>
          </a:prstGeom>
        </p:spPr>
        <p:txBody>
          <a:bodyPr vert="horz" lIns="91440" tIns="45720" rIns="91440" bIns="45720" rtlCol="0">
            <a:normAutofit fontScale="92500" lnSpcReduction="20000"/>
          </a:bodyPr>
          <a:lstStyle/>
          <a:p>
            <a:pPr marL="285750" indent="-228600">
              <a:lnSpc>
                <a:spcPct val="90000"/>
              </a:lnSpc>
              <a:spcAft>
                <a:spcPts val="600"/>
              </a:spcAft>
              <a:buFont typeface="Arial" panose="020B0604020202020204" pitchFamily="34" charset="0"/>
              <a:buChar char="•"/>
            </a:pPr>
            <a:r>
              <a:rPr lang="en-US" sz="2000" dirty="0"/>
              <a:t>18% of the people who has opted for debt consolidation and 30% of who opted for small business has actually defaulted more which is comparatively high compared to purposes like credit card payments and small business.</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Debt consolidation has much defaulters as they already has other loans to be closed and run out of money as they are habituated to taking loans and small business might have defaulted as they ran out of funds due to losses</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Loans taken for renewable energy is very less as its a new technology and might not be aware of it.</a:t>
            </a:r>
          </a:p>
        </p:txBody>
      </p:sp>
      <p:grpSp>
        <p:nvGrpSpPr>
          <p:cNvPr id="1067" name="Group 106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068" name="Isosceles Triangle 106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Rectangle 106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1" name="Group 107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072" name="Rectangle 107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3" name="Isosceles Triangle 107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CAF88417-404D-4F88-9B6C-4209EA17AF37}"/>
              </a:ext>
            </a:extLst>
          </p:cNvPr>
          <p:cNvPicPr>
            <a:picLocks noChangeAspect="1"/>
          </p:cNvPicPr>
          <p:nvPr/>
        </p:nvPicPr>
        <p:blipFill>
          <a:blip r:embed="rId2"/>
          <a:stretch>
            <a:fillRect/>
          </a:stretch>
        </p:blipFill>
        <p:spPr>
          <a:xfrm>
            <a:off x="4831668" y="1244438"/>
            <a:ext cx="6736310" cy="4525766"/>
          </a:xfrm>
          <a:prstGeom prst="rect">
            <a:avLst/>
          </a:prstGeom>
        </p:spPr>
      </p:pic>
    </p:spTree>
    <p:extLst>
      <p:ext uri="{BB962C8B-B14F-4D97-AF65-F5344CB8AC3E}">
        <p14:creationId xmlns:p14="http://schemas.microsoft.com/office/powerpoint/2010/main" val="87390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0" name="Rectangle 1077">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372140" y="307837"/>
            <a:ext cx="4138216" cy="941936"/>
          </a:xfrm>
        </p:spPr>
        <p:txBody>
          <a:bodyPr vert="horz" lIns="91440" tIns="45720" rIns="91440" bIns="45720" rtlCol="0" anchor="ctr">
            <a:normAutofit/>
          </a:bodyPr>
          <a:lstStyle/>
          <a:p>
            <a:pPr algn="ctr"/>
            <a:r>
              <a:rPr lang="en-US" sz="3600" kern="1200" dirty="0">
                <a:solidFill>
                  <a:schemeClr val="tx1"/>
                </a:solidFill>
                <a:latin typeface="+mj-lt"/>
                <a:ea typeface="+mj-ea"/>
                <a:cs typeface="+mj-cs"/>
              </a:rPr>
              <a:t>Analysis</a:t>
            </a:r>
          </a:p>
        </p:txBody>
      </p:sp>
      <p:pic>
        <p:nvPicPr>
          <p:cNvPr id="7" name="Picture 6">
            <a:extLst>
              <a:ext uri="{FF2B5EF4-FFF2-40B4-BE49-F238E27FC236}">
                <a16:creationId xmlns:a16="http://schemas.microsoft.com/office/drawing/2014/main" id="{C2BF1C54-D9A2-44AA-BCF0-2A2D2EA3998D}"/>
              </a:ext>
            </a:extLst>
          </p:cNvPr>
          <p:cNvPicPr>
            <a:picLocks noChangeAspect="1"/>
          </p:cNvPicPr>
          <p:nvPr/>
        </p:nvPicPr>
        <p:blipFill>
          <a:blip r:embed="rId2"/>
          <a:stretch>
            <a:fillRect/>
          </a:stretch>
        </p:blipFill>
        <p:spPr>
          <a:xfrm>
            <a:off x="2649534" y="1444982"/>
            <a:ext cx="7790964" cy="3739662"/>
          </a:xfrm>
          <a:prstGeom prst="rect">
            <a:avLst/>
          </a:prstGeom>
        </p:spPr>
      </p:pic>
      <p:sp>
        <p:nvSpPr>
          <p:cNvPr id="10" name="TextBox 9">
            <a:extLst>
              <a:ext uri="{FF2B5EF4-FFF2-40B4-BE49-F238E27FC236}">
                <a16:creationId xmlns:a16="http://schemas.microsoft.com/office/drawing/2014/main" id="{27701C06-8451-4024-93B7-FF3C1E911554}"/>
              </a:ext>
            </a:extLst>
          </p:cNvPr>
          <p:cNvSpPr txBox="1"/>
          <p:nvPr/>
        </p:nvSpPr>
        <p:spPr>
          <a:xfrm>
            <a:off x="1200711" y="5184644"/>
            <a:ext cx="9789937" cy="947335"/>
          </a:xfrm>
          <a:prstGeom prst="rect">
            <a:avLst/>
          </a:prstGeom>
        </p:spPr>
        <p:txBody>
          <a:bodyPr vert="horz" lIns="91440" tIns="45720" rIns="91440" bIns="45720" rtlCol="0" anchor="ctr">
            <a:normAutofit/>
          </a:bodyPr>
          <a:lstStyle/>
          <a:p>
            <a:pPr marL="285750" indent="-228600" algn="ctr">
              <a:lnSpc>
                <a:spcPct val="90000"/>
              </a:lnSpc>
              <a:spcAft>
                <a:spcPts val="600"/>
              </a:spcAft>
              <a:buFont typeface="Arial" panose="020B0604020202020204" pitchFamily="34" charset="0"/>
              <a:buChar char="•"/>
            </a:pPr>
            <a:r>
              <a:rPr lang="en-US" sz="2000" dirty="0"/>
              <a:t>Cases of defaulters are more when the loan amount is higher than 100k, which might be because of difficulty while paying back that much of an higher amount in high interest and lower annual income cases </a:t>
            </a:r>
          </a:p>
        </p:txBody>
      </p:sp>
    </p:spTree>
    <p:extLst>
      <p:ext uri="{BB962C8B-B14F-4D97-AF65-F5344CB8AC3E}">
        <p14:creationId xmlns:p14="http://schemas.microsoft.com/office/powerpoint/2010/main" val="3056260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8045751" y="629266"/>
            <a:ext cx="3667039" cy="1676603"/>
          </a:xfrm>
        </p:spPr>
        <p:txBody>
          <a:bodyPr vert="horz" lIns="91440" tIns="45720" rIns="91440" bIns="45720" rtlCol="0" anchor="ctr">
            <a:normAutofit/>
          </a:bodyPr>
          <a:lstStyle/>
          <a:p>
            <a:r>
              <a:rPr lang="en-US" sz="4000" kern="1200">
                <a:solidFill>
                  <a:schemeClr val="tx1"/>
                </a:solidFill>
                <a:latin typeface="+mj-lt"/>
                <a:ea typeface="+mj-ea"/>
                <a:cs typeface="+mj-cs"/>
              </a:rPr>
              <a:t>Analysis</a:t>
            </a:r>
          </a:p>
        </p:txBody>
      </p:sp>
      <p:sp>
        <p:nvSpPr>
          <p:cNvPr id="1092" name="Rectangle 1091">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4"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hart, bar chart&#10;&#10;Description automatically generated">
            <a:extLst>
              <a:ext uri="{FF2B5EF4-FFF2-40B4-BE49-F238E27FC236}">
                <a16:creationId xmlns:a16="http://schemas.microsoft.com/office/drawing/2014/main" id="{04AE92A2-289D-4621-9B72-9C1B31D169D5}"/>
              </a:ext>
            </a:extLst>
          </p:cNvPr>
          <p:cNvPicPr>
            <a:picLocks noChangeAspect="1"/>
          </p:cNvPicPr>
          <p:nvPr/>
        </p:nvPicPr>
        <p:blipFill>
          <a:blip r:embed="rId2"/>
          <a:stretch>
            <a:fillRect/>
          </a:stretch>
        </p:blipFill>
        <p:spPr>
          <a:xfrm>
            <a:off x="1329280" y="804665"/>
            <a:ext cx="4894384" cy="5248670"/>
          </a:xfrm>
          <a:prstGeom prst="rect">
            <a:avLst/>
          </a:prstGeom>
          <a:effectLst/>
        </p:spPr>
      </p:pic>
      <p:sp>
        <p:nvSpPr>
          <p:cNvPr id="10" name="TextBox 9">
            <a:extLst>
              <a:ext uri="{FF2B5EF4-FFF2-40B4-BE49-F238E27FC236}">
                <a16:creationId xmlns:a16="http://schemas.microsoft.com/office/drawing/2014/main" id="{27701C06-8451-4024-93B7-FF3C1E911554}"/>
              </a:ext>
            </a:extLst>
          </p:cNvPr>
          <p:cNvSpPr txBox="1"/>
          <p:nvPr/>
        </p:nvSpPr>
        <p:spPr>
          <a:xfrm>
            <a:off x="8045753" y="2438401"/>
            <a:ext cx="3667036" cy="377952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dirty="0"/>
              <a:t>Cases of defaulters has taken a plunge when the interest rates are higher than 12.5% and above, the possible reason could be that they might have felt that with that huge interest rates that they could never be able to pay off the principle and close the loan, so they defaulted.</a:t>
            </a:r>
          </a:p>
        </p:txBody>
      </p:sp>
    </p:spTree>
    <p:extLst>
      <p:ext uri="{BB962C8B-B14F-4D97-AF65-F5344CB8AC3E}">
        <p14:creationId xmlns:p14="http://schemas.microsoft.com/office/powerpoint/2010/main" val="3517013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838200" y="459863"/>
            <a:ext cx="10515600" cy="1004594"/>
          </a:xfrm>
        </p:spPr>
        <p:txBody>
          <a:bodyPr>
            <a:normAutofit/>
          </a:bodyPr>
          <a:lstStyle/>
          <a:p>
            <a:pPr algn="ctr"/>
            <a:r>
              <a:rPr lang="en-US" dirty="0">
                <a:solidFill>
                  <a:srgbClr val="FFFFFF"/>
                </a:solidFill>
              </a:rPr>
              <a:t>About</a:t>
            </a:r>
          </a:p>
        </p:txBody>
      </p:sp>
      <p:sp>
        <p:nvSpPr>
          <p:cNvPr id="25" name="Rectangle: Rounded Corners 22">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B83D035-32B4-9580-34D0-221CE9B7AD8E}"/>
              </a:ext>
            </a:extLst>
          </p:cNvPr>
          <p:cNvGraphicFramePr>
            <a:graphicFrameLocks noGrp="1"/>
          </p:cNvGraphicFramePr>
          <p:nvPr>
            <p:ph idx="1"/>
            <p:extLst>
              <p:ext uri="{D42A27DB-BD31-4B8C-83A1-F6EECF244321}">
                <p14:modId xmlns:p14="http://schemas.microsoft.com/office/powerpoint/2010/main" val="974675854"/>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9352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8045751" y="629266"/>
            <a:ext cx="3667039" cy="1676603"/>
          </a:xfrm>
        </p:spPr>
        <p:txBody>
          <a:bodyPr vert="horz" lIns="91440" tIns="45720" rIns="91440" bIns="45720" rtlCol="0" anchor="ctr">
            <a:normAutofit/>
          </a:bodyPr>
          <a:lstStyle/>
          <a:p>
            <a:r>
              <a:rPr lang="en-US" sz="4000" kern="1200" dirty="0">
                <a:solidFill>
                  <a:schemeClr val="tx1"/>
                </a:solidFill>
                <a:latin typeface="+mj-lt"/>
                <a:ea typeface="+mj-ea"/>
                <a:cs typeface="+mj-cs"/>
              </a:rPr>
              <a:t>Analysis</a:t>
            </a:r>
          </a:p>
        </p:txBody>
      </p:sp>
      <p:sp>
        <p:nvSpPr>
          <p:cNvPr id="1115" name="Rectangle 1114">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7"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99F3D90-F504-42F0-B431-0F1775987927}"/>
              </a:ext>
            </a:extLst>
          </p:cNvPr>
          <p:cNvPicPr>
            <a:picLocks noChangeAspect="1"/>
          </p:cNvPicPr>
          <p:nvPr/>
        </p:nvPicPr>
        <p:blipFill>
          <a:blip r:embed="rId2"/>
          <a:stretch>
            <a:fillRect/>
          </a:stretch>
        </p:blipFill>
        <p:spPr>
          <a:xfrm>
            <a:off x="1289915" y="804665"/>
            <a:ext cx="4973114" cy="5248670"/>
          </a:xfrm>
          <a:prstGeom prst="rect">
            <a:avLst/>
          </a:prstGeom>
          <a:effectLst/>
        </p:spPr>
      </p:pic>
      <p:sp>
        <p:nvSpPr>
          <p:cNvPr id="10" name="TextBox 9">
            <a:extLst>
              <a:ext uri="{FF2B5EF4-FFF2-40B4-BE49-F238E27FC236}">
                <a16:creationId xmlns:a16="http://schemas.microsoft.com/office/drawing/2014/main" id="{27701C06-8451-4024-93B7-FF3C1E911554}"/>
              </a:ext>
            </a:extLst>
          </p:cNvPr>
          <p:cNvSpPr txBox="1"/>
          <p:nvPr/>
        </p:nvSpPr>
        <p:spPr>
          <a:xfrm>
            <a:off x="8045753" y="2438401"/>
            <a:ext cx="3667036" cy="377952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dirty="0"/>
              <a:t>The applicants for whom the number of inquiries in the last 6 months were equal to or more than 1, the chances of them being defaulters were more as per the analysis</a:t>
            </a:r>
          </a:p>
          <a:p>
            <a:pPr marL="285750" indent="-228600">
              <a:lnSpc>
                <a:spcPct val="90000"/>
              </a:lnSpc>
              <a:spcAft>
                <a:spcPts val="600"/>
              </a:spcAft>
              <a:buFont typeface="Arial" panose="020B0604020202020204" pitchFamily="34" charset="0"/>
              <a:buChar char="•"/>
            </a:pPr>
            <a:r>
              <a:rPr lang="en-US" dirty="0"/>
              <a:t>Which might be because people have taken other loans too recently and those EMIs piled up all together, which hindered his paying capability </a:t>
            </a:r>
          </a:p>
        </p:txBody>
      </p:sp>
    </p:spTree>
    <p:extLst>
      <p:ext uri="{BB962C8B-B14F-4D97-AF65-F5344CB8AC3E}">
        <p14:creationId xmlns:p14="http://schemas.microsoft.com/office/powerpoint/2010/main" val="929062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2" name="Rectangle 112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dirty="0">
                <a:solidFill>
                  <a:schemeClr val="tx1"/>
                </a:solidFill>
                <a:latin typeface="+mj-lt"/>
                <a:ea typeface="+mj-ea"/>
                <a:cs typeface="+mj-cs"/>
              </a:rPr>
              <a:t>Analysis</a:t>
            </a:r>
          </a:p>
        </p:txBody>
      </p:sp>
      <p:sp>
        <p:nvSpPr>
          <p:cNvPr id="112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7701C06-8451-4024-93B7-FF3C1E911554}"/>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200" dirty="0"/>
              <a:t>The borrowers for whom pub rec count was equal to or more than 5, the chances of them being defaulters were more</a:t>
            </a:r>
          </a:p>
        </p:txBody>
      </p:sp>
      <p:pic>
        <p:nvPicPr>
          <p:cNvPr id="5" name="Picture 4">
            <a:extLst>
              <a:ext uri="{FF2B5EF4-FFF2-40B4-BE49-F238E27FC236}">
                <a16:creationId xmlns:a16="http://schemas.microsoft.com/office/drawing/2014/main" id="{6BE6BABF-7DA7-48B2-B1DA-4130D43628E8}"/>
              </a:ext>
            </a:extLst>
          </p:cNvPr>
          <p:cNvPicPr>
            <a:picLocks noChangeAspect="1"/>
          </p:cNvPicPr>
          <p:nvPr/>
        </p:nvPicPr>
        <p:blipFill>
          <a:blip r:embed="rId2"/>
          <a:stretch>
            <a:fillRect/>
          </a:stretch>
        </p:blipFill>
        <p:spPr>
          <a:xfrm>
            <a:off x="7068621" y="326506"/>
            <a:ext cx="2991442" cy="6204988"/>
          </a:xfrm>
          <a:prstGeom prst="rect">
            <a:avLst/>
          </a:prstGeom>
        </p:spPr>
      </p:pic>
    </p:spTree>
    <p:extLst>
      <p:ext uri="{BB962C8B-B14F-4D97-AF65-F5344CB8AC3E}">
        <p14:creationId xmlns:p14="http://schemas.microsoft.com/office/powerpoint/2010/main" val="2237704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5" name="Rectangle 114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2800" kern="1200" dirty="0">
                <a:solidFill>
                  <a:schemeClr val="tx1"/>
                </a:solidFill>
                <a:latin typeface="+mj-lt"/>
                <a:ea typeface="+mj-ea"/>
                <a:cs typeface="+mj-cs"/>
              </a:rPr>
              <a:t>A consolidated</a:t>
            </a:r>
            <a:br>
              <a:rPr lang="en-US" sz="2800" kern="1200" dirty="0">
                <a:solidFill>
                  <a:schemeClr val="tx1"/>
                </a:solidFill>
                <a:latin typeface="+mj-lt"/>
                <a:ea typeface="+mj-ea"/>
                <a:cs typeface="+mj-cs"/>
              </a:rPr>
            </a:br>
            <a:r>
              <a:rPr lang="en-US" sz="2800" kern="1200" dirty="0">
                <a:solidFill>
                  <a:schemeClr val="tx1"/>
                </a:solidFill>
                <a:latin typeface="+mj-lt"/>
                <a:ea typeface="+mj-ea"/>
                <a:cs typeface="+mj-cs"/>
              </a:rPr>
              <a:t>visual </a:t>
            </a:r>
            <a:r>
              <a:rPr lang="en-US" sz="2800" dirty="0"/>
              <a:t>c</a:t>
            </a:r>
            <a:r>
              <a:rPr lang="en-US" sz="2800" kern="1200" dirty="0">
                <a:solidFill>
                  <a:schemeClr val="tx1"/>
                </a:solidFill>
                <a:latin typeface="+mj-lt"/>
                <a:ea typeface="+mj-ea"/>
                <a:cs typeface="+mj-cs"/>
              </a:rPr>
              <a:t>hart</a:t>
            </a:r>
            <a:br>
              <a:rPr lang="en-US" sz="2800" kern="1200" dirty="0">
                <a:solidFill>
                  <a:schemeClr val="tx1"/>
                </a:solidFill>
                <a:latin typeface="+mj-lt"/>
                <a:ea typeface="+mj-ea"/>
                <a:cs typeface="+mj-cs"/>
              </a:rPr>
            </a:br>
            <a:r>
              <a:rPr lang="en-US" sz="2800" kern="1200" dirty="0">
                <a:solidFill>
                  <a:schemeClr val="tx1"/>
                </a:solidFill>
                <a:latin typeface="+mj-lt"/>
                <a:ea typeface="+mj-ea"/>
                <a:cs typeface="+mj-cs"/>
              </a:rPr>
              <a:t>portraying all the influencing factors for defaulters</a:t>
            </a:r>
          </a:p>
        </p:txBody>
      </p:sp>
      <p:sp>
        <p:nvSpPr>
          <p:cNvPr id="1147" name="Rectangle 11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9" name="Rectangle 11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diagram&#10;&#10;Description automatically generated">
            <a:extLst>
              <a:ext uri="{FF2B5EF4-FFF2-40B4-BE49-F238E27FC236}">
                <a16:creationId xmlns:a16="http://schemas.microsoft.com/office/drawing/2014/main" id="{DF2C7B98-9B3C-4932-B5A4-241D78A7A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884" y="858525"/>
            <a:ext cx="5759012" cy="5211906"/>
          </a:xfrm>
          <a:prstGeom prst="rect">
            <a:avLst/>
          </a:prstGeom>
        </p:spPr>
      </p:pic>
      <p:sp>
        <p:nvSpPr>
          <p:cNvPr id="1151" name="Rectangle 115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7701C06-8451-4024-93B7-FF3C1E911554}"/>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554961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0" name="Rectangle 1077">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372140" y="307837"/>
            <a:ext cx="4138216" cy="941936"/>
          </a:xfrm>
        </p:spPr>
        <p:txBody>
          <a:bodyPr vert="horz" lIns="91440" tIns="45720" rIns="91440" bIns="45720" rtlCol="0" anchor="ctr">
            <a:normAutofit/>
          </a:bodyPr>
          <a:lstStyle/>
          <a:p>
            <a:pPr algn="ctr"/>
            <a:r>
              <a:rPr lang="en-US" sz="3600" kern="1200" dirty="0">
                <a:solidFill>
                  <a:schemeClr val="tx1"/>
                </a:solidFill>
                <a:latin typeface="+mj-lt"/>
                <a:ea typeface="+mj-ea"/>
                <a:cs typeface="+mj-cs"/>
              </a:rPr>
              <a:t>Analysis</a:t>
            </a:r>
          </a:p>
        </p:txBody>
      </p:sp>
      <p:sp>
        <p:nvSpPr>
          <p:cNvPr id="10" name="TextBox 9">
            <a:extLst>
              <a:ext uri="{FF2B5EF4-FFF2-40B4-BE49-F238E27FC236}">
                <a16:creationId xmlns:a16="http://schemas.microsoft.com/office/drawing/2014/main" id="{27701C06-8451-4024-93B7-FF3C1E911554}"/>
              </a:ext>
            </a:extLst>
          </p:cNvPr>
          <p:cNvSpPr txBox="1"/>
          <p:nvPr/>
        </p:nvSpPr>
        <p:spPr>
          <a:xfrm>
            <a:off x="1199506" y="5007090"/>
            <a:ext cx="9789937" cy="947335"/>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1400" b="0" i="0" dirty="0">
                <a:solidFill>
                  <a:srgbClr val="000000"/>
                </a:solidFill>
                <a:effectLst/>
                <a:latin typeface="Helvetica Neue"/>
              </a:rPr>
              <a:t>Grade A has the lowest interest rates.</a:t>
            </a:r>
            <a:br>
              <a:rPr lang="en-US" sz="1400" dirty="0"/>
            </a:br>
            <a:r>
              <a:rPr lang="en-US" sz="1400" b="0" i="0" dirty="0">
                <a:solidFill>
                  <a:srgbClr val="000000"/>
                </a:solidFill>
                <a:effectLst/>
                <a:latin typeface="Helvetica Neue"/>
              </a:rPr>
              <a:t>As the grade goes from A to G, the interest rates goes up</a:t>
            </a:r>
            <a:br>
              <a:rPr lang="en-US" sz="1400" dirty="0"/>
            </a:br>
            <a:r>
              <a:rPr lang="en-US" sz="1400" b="0" i="0" dirty="0">
                <a:solidFill>
                  <a:srgbClr val="000000"/>
                </a:solidFill>
                <a:effectLst/>
                <a:latin typeface="Helvetica Neue"/>
              </a:rPr>
              <a:t>The average interest rates does not affect the loan defaulting in grade A, B and C, in others it's increase becomes a factor.</a:t>
            </a:r>
          </a:p>
          <a:p>
            <a:pPr marL="285750" indent="-228600">
              <a:lnSpc>
                <a:spcPct val="90000"/>
              </a:lnSpc>
              <a:spcAft>
                <a:spcPts val="600"/>
              </a:spcAft>
              <a:buFont typeface="Arial" panose="020B0604020202020204" pitchFamily="34" charset="0"/>
              <a:buChar char="•"/>
            </a:pPr>
            <a:endParaRPr lang="en-US" sz="1400" b="0" i="0" dirty="0">
              <a:solidFill>
                <a:srgbClr val="000000"/>
              </a:solidFill>
              <a:effectLst/>
              <a:latin typeface="Helvetica Neue"/>
            </a:endParaRPr>
          </a:p>
          <a:p>
            <a:pPr marL="285750" indent="-228600">
              <a:lnSpc>
                <a:spcPct val="90000"/>
              </a:lnSpc>
              <a:spcAft>
                <a:spcPts val="600"/>
              </a:spcAft>
              <a:buFont typeface="Arial" panose="020B0604020202020204" pitchFamily="34" charset="0"/>
              <a:buChar char="•"/>
            </a:pPr>
            <a:r>
              <a:rPr lang="en-US" sz="1400" b="0" i="0" dirty="0">
                <a:solidFill>
                  <a:srgbClr val="000000"/>
                </a:solidFill>
                <a:effectLst/>
                <a:latin typeface="Helvetica Neue"/>
              </a:rPr>
              <a:t>People from D, E, F and G are willing to take loans with more interest rates than their counter parts, which might be an indicator that they have no other option or they have complications/obligations while applying for loans and getting them approved so they don't bother about interest rates much.</a:t>
            </a:r>
            <a:endParaRPr lang="en-US" sz="1400" dirty="0"/>
          </a:p>
        </p:txBody>
      </p:sp>
      <p:pic>
        <p:nvPicPr>
          <p:cNvPr id="4" name="Picture 3">
            <a:extLst>
              <a:ext uri="{FF2B5EF4-FFF2-40B4-BE49-F238E27FC236}">
                <a16:creationId xmlns:a16="http://schemas.microsoft.com/office/drawing/2014/main" id="{5CA5074C-728F-268D-0ECB-7505853BBE02}"/>
              </a:ext>
            </a:extLst>
          </p:cNvPr>
          <p:cNvPicPr>
            <a:picLocks noChangeAspect="1"/>
          </p:cNvPicPr>
          <p:nvPr/>
        </p:nvPicPr>
        <p:blipFill>
          <a:blip r:embed="rId2"/>
          <a:stretch>
            <a:fillRect/>
          </a:stretch>
        </p:blipFill>
        <p:spPr>
          <a:xfrm>
            <a:off x="659862" y="1698594"/>
            <a:ext cx="10869227" cy="2740423"/>
          </a:xfrm>
          <a:prstGeom prst="rect">
            <a:avLst/>
          </a:prstGeom>
        </p:spPr>
      </p:pic>
    </p:spTree>
    <p:extLst>
      <p:ext uri="{BB962C8B-B14F-4D97-AF65-F5344CB8AC3E}">
        <p14:creationId xmlns:p14="http://schemas.microsoft.com/office/powerpoint/2010/main" val="2014504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0" name="Rectangle 1077">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372140" y="307837"/>
            <a:ext cx="4138216" cy="941936"/>
          </a:xfrm>
        </p:spPr>
        <p:txBody>
          <a:bodyPr vert="horz" lIns="91440" tIns="45720" rIns="91440" bIns="45720" rtlCol="0" anchor="ctr">
            <a:normAutofit/>
          </a:bodyPr>
          <a:lstStyle/>
          <a:p>
            <a:pPr algn="ctr"/>
            <a:r>
              <a:rPr lang="en-US" sz="3600" kern="1200" dirty="0">
                <a:solidFill>
                  <a:schemeClr val="tx1"/>
                </a:solidFill>
                <a:latin typeface="+mj-lt"/>
                <a:ea typeface="+mj-ea"/>
                <a:cs typeface="+mj-cs"/>
              </a:rPr>
              <a:t>Analysis</a:t>
            </a:r>
          </a:p>
        </p:txBody>
      </p:sp>
      <p:sp>
        <p:nvSpPr>
          <p:cNvPr id="10" name="TextBox 9">
            <a:extLst>
              <a:ext uri="{FF2B5EF4-FFF2-40B4-BE49-F238E27FC236}">
                <a16:creationId xmlns:a16="http://schemas.microsoft.com/office/drawing/2014/main" id="{27701C06-8451-4024-93B7-FF3C1E911554}"/>
              </a:ext>
            </a:extLst>
          </p:cNvPr>
          <p:cNvSpPr txBox="1"/>
          <p:nvPr/>
        </p:nvSpPr>
        <p:spPr>
          <a:xfrm>
            <a:off x="1607879" y="4826722"/>
            <a:ext cx="9789937" cy="947335"/>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1400" b="0" i="0" dirty="0">
                <a:solidFill>
                  <a:srgbClr val="000000"/>
                </a:solidFill>
                <a:effectLst/>
                <a:latin typeface="Helvetica Neue"/>
              </a:rPr>
              <a:t>Defaulters have higher DTI than non-defaulters.</a:t>
            </a:r>
            <a:br>
              <a:rPr lang="en-US" sz="1400" dirty="0"/>
            </a:br>
            <a:r>
              <a:rPr lang="en-US" sz="1400" b="0" i="0" dirty="0">
                <a:solidFill>
                  <a:srgbClr val="000000"/>
                </a:solidFill>
                <a:effectLst/>
                <a:latin typeface="Helvetica Neue"/>
              </a:rPr>
              <a:t>For medium annual income, DTI for fully paid loans actually decreased from low annual income, on the other hand it increased for defaulters.</a:t>
            </a:r>
            <a:br>
              <a:rPr lang="en-US" sz="1400" b="0" i="0" dirty="0">
                <a:solidFill>
                  <a:srgbClr val="000000"/>
                </a:solidFill>
                <a:effectLst/>
                <a:latin typeface="Helvetica Neue"/>
              </a:rPr>
            </a:br>
            <a:endParaRPr lang="en-US" sz="1400" b="0" i="0" dirty="0">
              <a:solidFill>
                <a:srgbClr val="000000"/>
              </a:solidFill>
              <a:effectLst/>
              <a:latin typeface="Helvetica Neue"/>
            </a:endParaRPr>
          </a:p>
          <a:p>
            <a:pPr marL="285750" indent="-228600">
              <a:lnSpc>
                <a:spcPct val="90000"/>
              </a:lnSpc>
              <a:spcAft>
                <a:spcPts val="600"/>
              </a:spcAft>
              <a:buFont typeface="Arial" panose="020B0604020202020204" pitchFamily="34" charset="0"/>
              <a:buChar char="•"/>
            </a:pPr>
            <a:r>
              <a:rPr lang="en-US" sz="1400" dirty="0">
                <a:solidFill>
                  <a:srgbClr val="000000"/>
                </a:solidFill>
                <a:latin typeface="Helvetica Neue"/>
              </a:rPr>
              <a:t>M</a:t>
            </a:r>
            <a:r>
              <a:rPr lang="en-US" sz="1400" b="0" i="0" dirty="0">
                <a:solidFill>
                  <a:srgbClr val="000000"/>
                </a:solidFill>
                <a:effectLst/>
                <a:latin typeface="Helvetica Neue"/>
              </a:rPr>
              <a:t>ore than average DTI can be a factor for defaulters.</a:t>
            </a:r>
            <a:br>
              <a:rPr lang="en-US" sz="1400" dirty="0"/>
            </a:br>
            <a:r>
              <a:rPr lang="en-US" sz="1400" b="0" i="0" dirty="0">
                <a:solidFill>
                  <a:srgbClr val="000000"/>
                </a:solidFill>
                <a:effectLst/>
                <a:latin typeface="Helvetica Neue"/>
              </a:rPr>
              <a:t>Generally the DTI trend should be downwards as, maybe </a:t>
            </a:r>
            <a:r>
              <a:rPr lang="en-US" sz="1400" b="0" i="0" dirty="0" err="1">
                <a:solidFill>
                  <a:srgbClr val="000000"/>
                </a:solidFill>
                <a:effectLst/>
                <a:latin typeface="Helvetica Neue"/>
              </a:rPr>
              <a:t>beacuse</a:t>
            </a:r>
            <a:r>
              <a:rPr lang="en-US" sz="1400" b="0" i="0" dirty="0">
                <a:solidFill>
                  <a:srgbClr val="000000"/>
                </a:solidFill>
                <a:effectLst/>
                <a:latin typeface="Helvetica Neue"/>
              </a:rPr>
              <a:t> of more purchasing power.</a:t>
            </a:r>
            <a:endParaRPr lang="en-US" sz="1400" dirty="0"/>
          </a:p>
        </p:txBody>
      </p:sp>
      <p:pic>
        <p:nvPicPr>
          <p:cNvPr id="5" name="Picture 4">
            <a:extLst>
              <a:ext uri="{FF2B5EF4-FFF2-40B4-BE49-F238E27FC236}">
                <a16:creationId xmlns:a16="http://schemas.microsoft.com/office/drawing/2014/main" id="{AFB609DF-3B99-0DC9-959C-2AB0239419EE}"/>
              </a:ext>
            </a:extLst>
          </p:cNvPr>
          <p:cNvPicPr>
            <a:picLocks noChangeAspect="1"/>
          </p:cNvPicPr>
          <p:nvPr/>
        </p:nvPicPr>
        <p:blipFill>
          <a:blip r:embed="rId2"/>
          <a:stretch>
            <a:fillRect/>
          </a:stretch>
        </p:blipFill>
        <p:spPr>
          <a:xfrm>
            <a:off x="1118161" y="1557610"/>
            <a:ext cx="10363626" cy="2570884"/>
          </a:xfrm>
          <a:prstGeom prst="rect">
            <a:avLst/>
          </a:prstGeom>
        </p:spPr>
      </p:pic>
    </p:spTree>
    <p:extLst>
      <p:ext uri="{BB962C8B-B14F-4D97-AF65-F5344CB8AC3E}">
        <p14:creationId xmlns:p14="http://schemas.microsoft.com/office/powerpoint/2010/main" val="757628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6" name="Rectangle 116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5" name="Rectangle 116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7" name="Rectangle 116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9" name="Rectangle 116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a:solidFill>
                  <a:srgbClr val="FFFFFF"/>
                </a:solidFill>
                <a:latin typeface="+mj-lt"/>
                <a:ea typeface="+mj-ea"/>
                <a:cs typeface="+mj-cs"/>
              </a:rPr>
              <a:t>Recommendations</a:t>
            </a:r>
          </a:p>
        </p:txBody>
      </p:sp>
      <p:graphicFrame>
        <p:nvGraphicFramePr>
          <p:cNvPr id="1168" name="TextBox 9">
            <a:extLst>
              <a:ext uri="{FF2B5EF4-FFF2-40B4-BE49-F238E27FC236}">
                <a16:creationId xmlns:a16="http://schemas.microsoft.com/office/drawing/2014/main" id="{F7113EEC-08F0-E3D6-8F15-36ECDA986E54}"/>
              </a:ext>
            </a:extLst>
          </p:cNvPr>
          <p:cNvGraphicFramePr/>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8598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6" name="Rectangle 116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5" name="Rectangle 116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7" name="Rectangle 116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9" name="Rectangle 116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a:solidFill>
                  <a:srgbClr val="FFFFFF"/>
                </a:solidFill>
                <a:latin typeface="+mj-lt"/>
                <a:ea typeface="+mj-ea"/>
                <a:cs typeface="+mj-cs"/>
              </a:rPr>
              <a:t>Recommendations</a:t>
            </a:r>
          </a:p>
        </p:txBody>
      </p:sp>
      <p:graphicFrame>
        <p:nvGraphicFramePr>
          <p:cNvPr id="1168" name="TextBox 9">
            <a:extLst>
              <a:ext uri="{FF2B5EF4-FFF2-40B4-BE49-F238E27FC236}">
                <a16:creationId xmlns:a16="http://schemas.microsoft.com/office/drawing/2014/main" id="{F7113EEC-08F0-E3D6-8F15-36ECDA986E54}"/>
              </a:ext>
            </a:extLst>
          </p:cNvPr>
          <p:cNvGraphicFramePr/>
          <p:nvPr>
            <p:extLst>
              <p:ext uri="{D42A27DB-BD31-4B8C-83A1-F6EECF244321}">
                <p14:modId xmlns:p14="http://schemas.microsoft.com/office/powerpoint/2010/main" val="378159555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939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Exploratory Data Analysis</a:t>
            </a:r>
          </a:p>
        </p:txBody>
      </p:sp>
      <p:pic>
        <p:nvPicPr>
          <p:cNvPr id="1026" name="Picture 2" descr="Exploratory vs Explanatory Data Analysis - Red &amp; Yellow">
            <a:extLst>
              <a:ext uri="{FF2B5EF4-FFF2-40B4-BE49-F238E27FC236}">
                <a16:creationId xmlns:a16="http://schemas.microsoft.com/office/drawing/2014/main" id="{D76EB73B-EC58-476A-8A53-9A7D8A16E8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758088"/>
            <a:ext cx="6780700" cy="3339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60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0" name="Group 1039">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041" name="Rectangle 1040">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Isosceles Triangle 1041">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kern="1200" dirty="0">
                <a:latin typeface="+mj-lt"/>
                <a:ea typeface="+mj-ea"/>
                <a:cs typeface="+mj-cs"/>
              </a:rPr>
              <a:t>Analysis</a:t>
            </a:r>
          </a:p>
        </p:txBody>
      </p:sp>
      <p:pic>
        <p:nvPicPr>
          <p:cNvPr id="7" name="Content Placeholder 6">
            <a:extLst>
              <a:ext uri="{FF2B5EF4-FFF2-40B4-BE49-F238E27FC236}">
                <a16:creationId xmlns:a16="http://schemas.microsoft.com/office/drawing/2014/main" id="{1A70379C-7C29-41F9-8025-626DC5F82B2C}"/>
              </a:ext>
            </a:extLst>
          </p:cNvPr>
          <p:cNvPicPr>
            <a:picLocks noGrp="1" noChangeAspect="1"/>
          </p:cNvPicPr>
          <p:nvPr>
            <p:ph idx="1"/>
          </p:nvPr>
        </p:nvPicPr>
        <p:blipFill>
          <a:blip r:embed="rId2"/>
          <a:stretch>
            <a:fillRect/>
          </a:stretch>
        </p:blipFill>
        <p:spPr>
          <a:xfrm>
            <a:off x="643467" y="1424293"/>
            <a:ext cx="5505077" cy="2944437"/>
          </a:xfrm>
        </p:spPr>
      </p:pic>
      <p:grpSp>
        <p:nvGrpSpPr>
          <p:cNvPr id="1044" name="Group 1043">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045" name="Isosceles Triangle 1044">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80858CB3-EFAE-49D8-B80B-147305494516}"/>
              </a:ext>
            </a:extLst>
          </p:cNvPr>
          <p:cNvPicPr>
            <a:picLocks noChangeAspect="1"/>
          </p:cNvPicPr>
          <p:nvPr/>
        </p:nvPicPr>
        <p:blipFill>
          <a:blip r:embed="rId3"/>
          <a:stretch>
            <a:fillRect/>
          </a:stretch>
        </p:blipFill>
        <p:spPr>
          <a:xfrm>
            <a:off x="6661023" y="1393612"/>
            <a:ext cx="5203628" cy="2975118"/>
          </a:xfrm>
          <a:prstGeom prst="rect">
            <a:avLst/>
          </a:prstGeom>
        </p:spPr>
      </p:pic>
      <p:sp>
        <p:nvSpPr>
          <p:cNvPr id="10" name="TextBox 9">
            <a:extLst>
              <a:ext uri="{FF2B5EF4-FFF2-40B4-BE49-F238E27FC236}">
                <a16:creationId xmlns:a16="http://schemas.microsoft.com/office/drawing/2014/main" id="{27701C06-8451-4024-93B7-FF3C1E911554}"/>
              </a:ext>
            </a:extLst>
          </p:cNvPr>
          <p:cNvSpPr txBox="1"/>
          <p:nvPr/>
        </p:nvSpPr>
        <p:spPr>
          <a:xfrm>
            <a:off x="624021" y="4761828"/>
            <a:ext cx="11324382" cy="1200329"/>
          </a:xfrm>
          <a:prstGeom prst="rect">
            <a:avLst/>
          </a:prstGeom>
          <a:noFill/>
        </p:spPr>
        <p:txBody>
          <a:bodyPr wrap="none" rtlCol="0">
            <a:spAutoFit/>
          </a:bodyPr>
          <a:lstStyle/>
          <a:p>
            <a:pPr marL="285750" indent="-285750">
              <a:buFont typeface="Arial" panose="020B0604020202020204" pitchFamily="34" charset="0"/>
              <a:buChar char="•"/>
            </a:pPr>
            <a:r>
              <a:rPr lang="en-US" dirty="0"/>
              <a:t>In total there are two loan terms, 36 and 60 months and people with experience of more than 10+ years has taken</a:t>
            </a:r>
            <a:br>
              <a:rPr lang="en-US" dirty="0"/>
            </a:br>
            <a:r>
              <a:rPr lang="en-US" dirty="0"/>
              <a:t>more number of loans to meet their needs and commitments and second comes the people with less than 1 year of</a:t>
            </a:r>
            <a:br>
              <a:rPr lang="en-US" dirty="0"/>
            </a:br>
            <a:r>
              <a:rPr lang="en-US" dirty="0"/>
              <a:t>experience.</a:t>
            </a:r>
          </a:p>
          <a:p>
            <a:pPr marL="285750" indent="-285750">
              <a:buFont typeface="Arial" panose="020B0604020202020204" pitchFamily="34" charset="0"/>
              <a:buChar char="•"/>
            </a:pPr>
            <a:r>
              <a:rPr lang="en-US" dirty="0"/>
              <a:t>The number of loan applicants are declining as they gain experience .i.e.  1years to 9years and then it goes up</a:t>
            </a:r>
          </a:p>
        </p:txBody>
      </p:sp>
    </p:spTree>
    <p:extLst>
      <p:ext uri="{BB962C8B-B14F-4D97-AF65-F5344CB8AC3E}">
        <p14:creationId xmlns:p14="http://schemas.microsoft.com/office/powerpoint/2010/main" val="3895836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0" name="Group 1039">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041" name="Rectangle 1040">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Isosceles Triangle 1041">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kern="1200" dirty="0">
                <a:latin typeface="+mj-lt"/>
                <a:ea typeface="+mj-ea"/>
                <a:cs typeface="+mj-cs"/>
              </a:rPr>
              <a:t>Analysis</a:t>
            </a:r>
          </a:p>
        </p:txBody>
      </p:sp>
      <p:grpSp>
        <p:nvGrpSpPr>
          <p:cNvPr id="1044" name="Group 1043">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045" name="Isosceles Triangle 1044">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7701C06-8451-4024-93B7-FF3C1E911554}"/>
              </a:ext>
            </a:extLst>
          </p:cNvPr>
          <p:cNvSpPr txBox="1"/>
          <p:nvPr/>
        </p:nvSpPr>
        <p:spPr>
          <a:xfrm>
            <a:off x="739739" y="5373384"/>
            <a:ext cx="8718092" cy="923330"/>
          </a:xfrm>
          <a:prstGeom prst="rect">
            <a:avLst/>
          </a:prstGeom>
          <a:noFill/>
        </p:spPr>
        <p:txBody>
          <a:bodyPr wrap="none" rtlCol="0">
            <a:spAutoFit/>
          </a:bodyPr>
          <a:lstStyle/>
          <a:p>
            <a:pPr marL="285750" indent="-285750">
              <a:buFont typeface="Arial" panose="020B0604020202020204" pitchFamily="34" charset="0"/>
              <a:buChar char="•"/>
            </a:pPr>
            <a:r>
              <a:rPr lang="en-US" dirty="0"/>
              <a:t>Most of the loans were taken by people from sub-grades like A4,B3,A5,B5,C1,B2 and C2.</a:t>
            </a:r>
          </a:p>
          <a:p>
            <a:pPr marL="285750" indent="-285750">
              <a:buFont typeface="Arial" panose="020B0604020202020204" pitchFamily="34" charset="0"/>
              <a:buChar char="•"/>
            </a:pPr>
            <a:r>
              <a:rPr lang="en-US" dirty="0"/>
              <a:t>People from the following states have taken most of the loans – CA,NY,FL,TX,NJ</a:t>
            </a:r>
          </a:p>
          <a:p>
            <a:pPr marL="285750" indent="-285750">
              <a:buFont typeface="Arial" panose="020B0604020202020204" pitchFamily="34" charset="0"/>
              <a:buChar char="•"/>
            </a:pPr>
            <a:r>
              <a:rPr lang="en-US" dirty="0"/>
              <a:t>For CA, there is a huge spike may be because of startups</a:t>
            </a:r>
          </a:p>
        </p:txBody>
      </p:sp>
      <p:pic>
        <p:nvPicPr>
          <p:cNvPr id="4" name="Picture 3">
            <a:extLst>
              <a:ext uri="{FF2B5EF4-FFF2-40B4-BE49-F238E27FC236}">
                <a16:creationId xmlns:a16="http://schemas.microsoft.com/office/drawing/2014/main" id="{58C4144F-8B35-4533-AC30-591083879790}"/>
              </a:ext>
            </a:extLst>
          </p:cNvPr>
          <p:cNvPicPr>
            <a:picLocks noChangeAspect="1"/>
          </p:cNvPicPr>
          <p:nvPr/>
        </p:nvPicPr>
        <p:blipFill>
          <a:blip r:embed="rId2"/>
          <a:stretch>
            <a:fillRect/>
          </a:stretch>
        </p:blipFill>
        <p:spPr>
          <a:xfrm>
            <a:off x="643467" y="1390575"/>
            <a:ext cx="5514225" cy="3098678"/>
          </a:xfrm>
          <a:prstGeom prst="rect">
            <a:avLst/>
          </a:prstGeom>
        </p:spPr>
      </p:pic>
      <p:pic>
        <p:nvPicPr>
          <p:cNvPr id="15" name="Content Placeholder 14">
            <a:extLst>
              <a:ext uri="{FF2B5EF4-FFF2-40B4-BE49-F238E27FC236}">
                <a16:creationId xmlns:a16="http://schemas.microsoft.com/office/drawing/2014/main" id="{29C286A8-1D8B-4A2B-A8A5-9D37C36C79C9}"/>
              </a:ext>
            </a:extLst>
          </p:cNvPr>
          <p:cNvPicPr>
            <a:picLocks noGrp="1" noChangeAspect="1"/>
          </p:cNvPicPr>
          <p:nvPr>
            <p:ph idx="1"/>
          </p:nvPr>
        </p:nvPicPr>
        <p:blipFill>
          <a:blip r:embed="rId3"/>
          <a:stretch>
            <a:fillRect/>
          </a:stretch>
        </p:blipFill>
        <p:spPr>
          <a:xfrm>
            <a:off x="6345792" y="1427886"/>
            <a:ext cx="5397474" cy="3070861"/>
          </a:xfrm>
        </p:spPr>
      </p:pic>
      <p:sp>
        <p:nvSpPr>
          <p:cNvPr id="16" name="TextBox 15">
            <a:extLst>
              <a:ext uri="{FF2B5EF4-FFF2-40B4-BE49-F238E27FC236}">
                <a16:creationId xmlns:a16="http://schemas.microsoft.com/office/drawing/2014/main" id="{8533BA9D-4FF5-440D-8C2E-5883A93FA595}"/>
              </a:ext>
            </a:extLst>
          </p:cNvPr>
          <p:cNvSpPr txBox="1"/>
          <p:nvPr/>
        </p:nvSpPr>
        <p:spPr>
          <a:xfrm>
            <a:off x="972709" y="4994558"/>
            <a:ext cx="7153177" cy="369332"/>
          </a:xfrm>
          <a:prstGeom prst="rect">
            <a:avLst/>
          </a:prstGeom>
          <a:noFill/>
        </p:spPr>
        <p:txBody>
          <a:bodyPr wrap="none" rtlCol="0">
            <a:spAutoFit/>
          </a:bodyPr>
          <a:lstStyle/>
          <a:p>
            <a:r>
              <a:rPr lang="en-US" b="1" dirty="0"/>
              <a:t>Targeting the below categories would increase the sales of the company: </a:t>
            </a:r>
          </a:p>
        </p:txBody>
      </p:sp>
    </p:spTree>
    <p:extLst>
      <p:ext uri="{BB962C8B-B14F-4D97-AF65-F5344CB8AC3E}">
        <p14:creationId xmlns:p14="http://schemas.microsoft.com/office/powerpoint/2010/main" val="4102176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0" name="Group 1039">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041" name="Rectangle 1040">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Isosceles Triangle 1041">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kern="1200" dirty="0">
                <a:latin typeface="+mj-lt"/>
                <a:ea typeface="+mj-ea"/>
                <a:cs typeface="+mj-cs"/>
              </a:rPr>
              <a:t>Analysis</a:t>
            </a:r>
          </a:p>
        </p:txBody>
      </p:sp>
      <p:grpSp>
        <p:nvGrpSpPr>
          <p:cNvPr id="1044" name="Group 1043">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045" name="Isosceles Triangle 1044">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7701C06-8451-4024-93B7-FF3C1E911554}"/>
              </a:ext>
            </a:extLst>
          </p:cNvPr>
          <p:cNvSpPr txBox="1"/>
          <p:nvPr/>
        </p:nvSpPr>
        <p:spPr>
          <a:xfrm>
            <a:off x="739739" y="5235595"/>
            <a:ext cx="11626003" cy="1200329"/>
          </a:xfrm>
          <a:prstGeom prst="rect">
            <a:avLst/>
          </a:prstGeom>
          <a:noFill/>
        </p:spPr>
        <p:txBody>
          <a:bodyPr wrap="none" rtlCol="0">
            <a:spAutoFit/>
          </a:bodyPr>
          <a:lstStyle/>
          <a:p>
            <a:pPr marL="285750" indent="-285750">
              <a:buFont typeface="Arial" panose="020B0604020202020204" pitchFamily="34" charset="0"/>
              <a:buChar char="•"/>
            </a:pPr>
            <a:r>
              <a:rPr lang="en-US" dirty="0"/>
              <a:t>Most of the loans were taken for the purpose of debt consolidation and credit card payments, while debt consolidation</a:t>
            </a:r>
            <a:br>
              <a:rPr lang="en-US" dirty="0"/>
            </a:br>
            <a:r>
              <a:rPr lang="en-US" dirty="0"/>
              <a:t>forms the major chunk.</a:t>
            </a:r>
          </a:p>
          <a:p>
            <a:pPr marL="285750" indent="-285750">
              <a:buFont typeface="Arial" panose="020B0604020202020204" pitchFamily="34" charset="0"/>
              <a:buChar char="•"/>
            </a:pPr>
            <a:r>
              <a:rPr lang="en-US" dirty="0"/>
              <a:t>50% of the loans approved were not verified, which should be taken care of to avoid any future consequences.</a:t>
            </a:r>
            <a:br>
              <a:rPr lang="en-US" dirty="0"/>
            </a:br>
            <a:r>
              <a:rPr lang="en-US" dirty="0"/>
              <a:t>As verifying the borrower’s provided information would give us more control over everything.</a:t>
            </a:r>
          </a:p>
        </p:txBody>
      </p:sp>
      <p:pic>
        <p:nvPicPr>
          <p:cNvPr id="5" name="Picture 4">
            <a:extLst>
              <a:ext uri="{FF2B5EF4-FFF2-40B4-BE49-F238E27FC236}">
                <a16:creationId xmlns:a16="http://schemas.microsoft.com/office/drawing/2014/main" id="{3B06C1DB-C861-4C75-853A-E7DDA5FA2D89}"/>
              </a:ext>
            </a:extLst>
          </p:cNvPr>
          <p:cNvPicPr>
            <a:picLocks noChangeAspect="1"/>
          </p:cNvPicPr>
          <p:nvPr/>
        </p:nvPicPr>
        <p:blipFill>
          <a:blip r:embed="rId2"/>
          <a:stretch>
            <a:fillRect/>
          </a:stretch>
        </p:blipFill>
        <p:spPr>
          <a:xfrm>
            <a:off x="739739" y="1321553"/>
            <a:ext cx="5397474" cy="3498474"/>
          </a:xfrm>
          <a:prstGeom prst="rect">
            <a:avLst/>
          </a:prstGeom>
        </p:spPr>
      </p:pic>
      <p:pic>
        <p:nvPicPr>
          <p:cNvPr id="12" name="Picture 11">
            <a:extLst>
              <a:ext uri="{FF2B5EF4-FFF2-40B4-BE49-F238E27FC236}">
                <a16:creationId xmlns:a16="http://schemas.microsoft.com/office/drawing/2014/main" id="{B1161572-2386-4094-A817-585A5EDD03FC}"/>
              </a:ext>
            </a:extLst>
          </p:cNvPr>
          <p:cNvPicPr>
            <a:picLocks noChangeAspect="1"/>
          </p:cNvPicPr>
          <p:nvPr/>
        </p:nvPicPr>
        <p:blipFill>
          <a:blip r:embed="rId3"/>
          <a:stretch>
            <a:fillRect/>
          </a:stretch>
        </p:blipFill>
        <p:spPr>
          <a:xfrm>
            <a:off x="6334233" y="1321553"/>
            <a:ext cx="5350737" cy="3533728"/>
          </a:xfrm>
          <a:prstGeom prst="rect">
            <a:avLst/>
          </a:prstGeom>
        </p:spPr>
      </p:pic>
    </p:spTree>
    <p:extLst>
      <p:ext uri="{BB962C8B-B14F-4D97-AF65-F5344CB8AC3E}">
        <p14:creationId xmlns:p14="http://schemas.microsoft.com/office/powerpoint/2010/main" val="1279523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5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800"/>
              <a:t>Analysis</a:t>
            </a:r>
          </a:p>
        </p:txBody>
      </p:sp>
      <p:sp>
        <p:nvSpPr>
          <p:cNvPr id="105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7701C06-8451-4024-93B7-FF3C1E911554}"/>
              </a:ext>
            </a:extLst>
          </p:cNvPr>
          <p:cNvSpPr txBox="1"/>
          <p:nvPr/>
        </p:nvSpPr>
        <p:spPr>
          <a:xfrm>
            <a:off x="5541263" y="457200"/>
            <a:ext cx="6007608" cy="1929384"/>
          </a:xfrm>
          <a:prstGeom prst="rect">
            <a:avLst/>
          </a:prstGeom>
        </p:spPr>
        <p:txBody>
          <a:bodyPr vert="horz" lIns="91440" tIns="45720" rIns="91440" bIns="45720" rtlCol="0" anchor="ctr">
            <a:normAutofit lnSpcReduction="10000"/>
          </a:bodyPr>
          <a:lstStyle/>
          <a:p>
            <a:pPr marL="285750" indent="-228600">
              <a:lnSpc>
                <a:spcPct val="90000"/>
              </a:lnSpc>
              <a:spcAft>
                <a:spcPts val="600"/>
              </a:spcAft>
              <a:buFont typeface="Arial" panose="020B0604020202020204" pitchFamily="34" charset="0"/>
              <a:buChar char="•"/>
            </a:pPr>
            <a:r>
              <a:rPr lang="en-US" sz="1900" dirty="0"/>
              <a:t>Most of the applicants who took loans had an annual income in the range of 30-60k,</a:t>
            </a:r>
            <a:br>
              <a:rPr lang="en-US" sz="1900" dirty="0"/>
            </a:br>
            <a:r>
              <a:rPr lang="en-US" sz="1900" dirty="0"/>
              <a:t>which says most of them are individuals and are from middle class and doesn’t include bigger firms.</a:t>
            </a:r>
          </a:p>
          <a:p>
            <a:pPr marL="285750" indent="-228600">
              <a:lnSpc>
                <a:spcPct val="90000"/>
              </a:lnSpc>
              <a:spcAft>
                <a:spcPts val="600"/>
              </a:spcAft>
              <a:buFont typeface="Arial" panose="020B0604020202020204" pitchFamily="34" charset="0"/>
              <a:buChar char="•"/>
            </a:pPr>
            <a:r>
              <a:rPr lang="en-US" sz="1900" dirty="0"/>
              <a:t>60% of the loans approved has zero inquiries done in the last 6 months, </a:t>
            </a:r>
            <a:br>
              <a:rPr lang="en-US" sz="1900" dirty="0"/>
            </a:br>
            <a:r>
              <a:rPr lang="en-US" sz="1900" dirty="0"/>
              <a:t>which says they had not applied for any loans recently.</a:t>
            </a:r>
          </a:p>
        </p:txBody>
      </p:sp>
      <p:pic>
        <p:nvPicPr>
          <p:cNvPr id="5" name="Picture 4">
            <a:extLst>
              <a:ext uri="{FF2B5EF4-FFF2-40B4-BE49-F238E27FC236}">
                <a16:creationId xmlns:a16="http://schemas.microsoft.com/office/drawing/2014/main" id="{997C9322-B9FF-4EC2-C46A-6E96515104E4}"/>
              </a:ext>
            </a:extLst>
          </p:cNvPr>
          <p:cNvPicPr>
            <a:picLocks noChangeAspect="1"/>
          </p:cNvPicPr>
          <p:nvPr/>
        </p:nvPicPr>
        <p:blipFill>
          <a:blip r:embed="rId2"/>
          <a:stretch>
            <a:fillRect/>
          </a:stretch>
        </p:blipFill>
        <p:spPr>
          <a:xfrm>
            <a:off x="293288" y="2765263"/>
            <a:ext cx="5045258" cy="3326823"/>
          </a:xfrm>
          <a:prstGeom prst="rect">
            <a:avLst/>
          </a:prstGeom>
        </p:spPr>
      </p:pic>
      <p:pic>
        <p:nvPicPr>
          <p:cNvPr id="8" name="Picture 7">
            <a:extLst>
              <a:ext uri="{FF2B5EF4-FFF2-40B4-BE49-F238E27FC236}">
                <a16:creationId xmlns:a16="http://schemas.microsoft.com/office/drawing/2014/main" id="{5CCA3423-D480-BF71-12AD-32A1A9FBDADF}"/>
              </a:ext>
            </a:extLst>
          </p:cNvPr>
          <p:cNvPicPr>
            <a:picLocks noChangeAspect="1"/>
          </p:cNvPicPr>
          <p:nvPr/>
        </p:nvPicPr>
        <p:blipFill>
          <a:blip r:embed="rId3"/>
          <a:stretch>
            <a:fillRect/>
          </a:stretch>
        </p:blipFill>
        <p:spPr>
          <a:xfrm>
            <a:off x="6242196" y="2905928"/>
            <a:ext cx="5258835" cy="2906198"/>
          </a:xfrm>
          <a:prstGeom prst="rect">
            <a:avLst/>
          </a:prstGeom>
        </p:spPr>
      </p:pic>
    </p:spTree>
    <p:extLst>
      <p:ext uri="{BB962C8B-B14F-4D97-AF65-F5344CB8AC3E}">
        <p14:creationId xmlns:p14="http://schemas.microsoft.com/office/powerpoint/2010/main" val="2034793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0" name="Group 1039">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041" name="Rectangle 1040">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Isosceles Triangle 1041">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kern="1200" dirty="0">
                <a:latin typeface="+mj-lt"/>
                <a:ea typeface="+mj-ea"/>
                <a:cs typeface="+mj-cs"/>
              </a:rPr>
              <a:t>Analysis</a:t>
            </a:r>
          </a:p>
        </p:txBody>
      </p:sp>
      <p:grpSp>
        <p:nvGrpSpPr>
          <p:cNvPr id="1044" name="Group 1043">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045" name="Isosceles Triangle 1044">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7701C06-8451-4024-93B7-FF3C1E911554}"/>
              </a:ext>
            </a:extLst>
          </p:cNvPr>
          <p:cNvSpPr txBox="1"/>
          <p:nvPr/>
        </p:nvSpPr>
        <p:spPr>
          <a:xfrm>
            <a:off x="1631887" y="5156986"/>
            <a:ext cx="10213181" cy="923330"/>
          </a:xfrm>
          <a:prstGeom prst="rect">
            <a:avLst/>
          </a:prstGeom>
          <a:noFill/>
        </p:spPr>
        <p:txBody>
          <a:bodyPr wrap="none" rtlCol="0">
            <a:spAutoFit/>
          </a:bodyPr>
          <a:lstStyle/>
          <a:p>
            <a:pPr marL="285750" indent="-285750">
              <a:buFont typeface="Arial" panose="020B0604020202020204" pitchFamily="34" charset="0"/>
              <a:buChar char="•"/>
            </a:pPr>
            <a:r>
              <a:rPr lang="en-US" dirty="0"/>
              <a:t>Borrowers with more annual income than 60k have opted for more than average loan amounts, but the </a:t>
            </a:r>
            <a:br>
              <a:rPr lang="en-US" dirty="0"/>
            </a:br>
            <a:r>
              <a:rPr lang="en-US" dirty="0"/>
              <a:t>largest borrowers are those who makes between 40-50k annually</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47A9733-E8EA-4A2C-BBCE-7D1800100464}"/>
              </a:ext>
            </a:extLst>
          </p:cNvPr>
          <p:cNvPicPr>
            <a:picLocks noChangeAspect="1"/>
          </p:cNvPicPr>
          <p:nvPr/>
        </p:nvPicPr>
        <p:blipFill>
          <a:blip r:embed="rId2"/>
          <a:stretch>
            <a:fillRect/>
          </a:stretch>
        </p:blipFill>
        <p:spPr>
          <a:xfrm>
            <a:off x="1097398" y="1343263"/>
            <a:ext cx="9896475" cy="3438525"/>
          </a:xfrm>
          <a:prstGeom prst="rect">
            <a:avLst/>
          </a:prstGeom>
        </p:spPr>
      </p:pic>
    </p:spTree>
    <p:extLst>
      <p:ext uri="{BB962C8B-B14F-4D97-AF65-F5344CB8AC3E}">
        <p14:creationId xmlns:p14="http://schemas.microsoft.com/office/powerpoint/2010/main" val="2917037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0" name="Group 1039">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041" name="Rectangle 1040">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Isosceles Triangle 1041">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923B1F7-D2CD-46BE-948A-6C6E66599FA8}"/>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kern="1200" dirty="0">
                <a:latin typeface="+mj-lt"/>
                <a:ea typeface="+mj-ea"/>
                <a:cs typeface="+mj-cs"/>
              </a:rPr>
              <a:t>Analysis</a:t>
            </a:r>
          </a:p>
        </p:txBody>
      </p:sp>
      <p:grpSp>
        <p:nvGrpSpPr>
          <p:cNvPr id="1044" name="Group 1043">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045" name="Isosceles Triangle 1044">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7701C06-8451-4024-93B7-FF3C1E911554}"/>
              </a:ext>
            </a:extLst>
          </p:cNvPr>
          <p:cNvSpPr txBox="1"/>
          <p:nvPr/>
        </p:nvSpPr>
        <p:spPr>
          <a:xfrm>
            <a:off x="1839813" y="5648331"/>
            <a:ext cx="9767546" cy="923330"/>
          </a:xfrm>
          <a:prstGeom prst="rect">
            <a:avLst/>
          </a:prstGeom>
          <a:noFill/>
        </p:spPr>
        <p:txBody>
          <a:bodyPr wrap="none" rtlCol="0">
            <a:spAutoFit/>
          </a:bodyPr>
          <a:lstStyle/>
          <a:p>
            <a:pPr marL="285750" indent="-285750">
              <a:buFont typeface="Arial" panose="020B0604020202020204" pitchFamily="34" charset="0"/>
              <a:buChar char="•"/>
            </a:pPr>
            <a:r>
              <a:rPr lang="en-US" dirty="0"/>
              <a:t>Loans taken for the purpose of Small business, Debt consolidation and House involves huge sum of </a:t>
            </a:r>
            <a:br>
              <a:rPr lang="en-US" dirty="0"/>
            </a:br>
            <a:r>
              <a:rPr lang="en-US" dirty="0"/>
              <a:t>amounts compared to other mentioned purposes, the same information can be used to grow the </a:t>
            </a:r>
            <a:br>
              <a:rPr lang="en-US" dirty="0"/>
            </a:br>
            <a:r>
              <a:rPr lang="en-US" dirty="0"/>
              <a:t>business</a:t>
            </a:r>
          </a:p>
        </p:txBody>
      </p:sp>
      <p:pic>
        <p:nvPicPr>
          <p:cNvPr id="5" name="Picture 4">
            <a:extLst>
              <a:ext uri="{FF2B5EF4-FFF2-40B4-BE49-F238E27FC236}">
                <a16:creationId xmlns:a16="http://schemas.microsoft.com/office/drawing/2014/main" id="{67E05CC7-B1C8-467D-91D1-910583C3C920}"/>
              </a:ext>
            </a:extLst>
          </p:cNvPr>
          <p:cNvPicPr>
            <a:picLocks noChangeAspect="1"/>
          </p:cNvPicPr>
          <p:nvPr/>
        </p:nvPicPr>
        <p:blipFill>
          <a:blip r:embed="rId2"/>
          <a:stretch>
            <a:fillRect/>
          </a:stretch>
        </p:blipFill>
        <p:spPr>
          <a:xfrm>
            <a:off x="2600100" y="1282051"/>
            <a:ext cx="7161837" cy="4293898"/>
          </a:xfrm>
          <a:prstGeom prst="rect">
            <a:avLst/>
          </a:prstGeom>
        </p:spPr>
      </p:pic>
    </p:spTree>
    <p:extLst>
      <p:ext uri="{BB962C8B-B14F-4D97-AF65-F5344CB8AC3E}">
        <p14:creationId xmlns:p14="http://schemas.microsoft.com/office/powerpoint/2010/main" val="468294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TotalTime>
  <Words>1472</Words>
  <Application>Microsoft Office PowerPoint</Application>
  <PresentationFormat>Widescreen</PresentationFormat>
  <Paragraphs>81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Helvetica Neue</vt:lpstr>
      <vt:lpstr>Office Theme</vt:lpstr>
      <vt:lpstr>Lending Club Case Study</vt:lpstr>
      <vt:lpstr>About</vt:lpstr>
      <vt:lpstr>Exploratory Data 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 consolidated visual chart portraying all the influencing factors for defaulters</vt:lpstr>
      <vt:lpstr>Analysis</vt:lpstr>
      <vt:lpstr>Analysis</vt:lpstr>
      <vt:lpstr>Recommendations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Sharath Kumar Raju Muppala, Venkata</dc:creator>
  <cp:lastModifiedBy>Sharath Raju</cp:lastModifiedBy>
  <cp:revision>5</cp:revision>
  <dcterms:created xsi:type="dcterms:W3CDTF">2022-09-06T12:14:26Z</dcterms:created>
  <dcterms:modified xsi:type="dcterms:W3CDTF">2022-09-07T14:54:20Z</dcterms:modified>
</cp:coreProperties>
</file>