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2"/>
  </p:notesMasterIdLst>
  <p:sldIdLst>
    <p:sldId id="256" r:id="rId2"/>
    <p:sldId id="308" r:id="rId3"/>
    <p:sldId id="309" r:id="rId4"/>
    <p:sldId id="310" r:id="rId5"/>
    <p:sldId id="321" r:id="rId6"/>
    <p:sldId id="311" r:id="rId7"/>
    <p:sldId id="322" r:id="rId8"/>
    <p:sldId id="323" r:id="rId9"/>
    <p:sldId id="324" r:id="rId10"/>
    <p:sldId id="328" r:id="rId11"/>
    <p:sldId id="325" r:id="rId12"/>
    <p:sldId id="326" r:id="rId13"/>
    <p:sldId id="327" r:id="rId14"/>
    <p:sldId id="312" r:id="rId15"/>
    <p:sldId id="313" r:id="rId16"/>
    <p:sldId id="314" r:id="rId17"/>
    <p:sldId id="318" r:id="rId18"/>
    <p:sldId id="315" r:id="rId19"/>
    <p:sldId id="319" r:id="rId20"/>
    <p:sldId id="317"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
      <p:font typeface="Montserrat ExtraBold" panose="00000900000000000000"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E8B76B-B969-44A1-BE13-04E49996051F}">
  <a:tblStyle styleId="{9FE8B76B-B969-44A1-BE13-04E4999605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2" d="100"/>
          <a:sy n="112" d="100"/>
        </p:scale>
        <p:origin x="610" y="77"/>
      </p:cViewPr>
      <p:guideLst/>
    </p:cSldViewPr>
  </p:slideViewPr>
  <p:notesTextViewPr>
    <p:cViewPr>
      <p:scale>
        <a:sx n="1" d="1"/>
        <a:sy n="1" d="1"/>
      </p:scale>
      <p:origin x="0" y="0"/>
    </p:cViewPr>
  </p:notesTextViewPr>
  <p:sorterViewPr>
    <p:cViewPr>
      <p:scale>
        <a:sx n="125" d="100"/>
        <a:sy n="125" d="100"/>
      </p:scale>
      <p:origin x="0" y="-2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morning everyone. Thank you for joining me </a:t>
            </a:r>
            <a:r>
              <a:rPr lang="en-US" dirty="0" err="1"/>
              <a:t>today.""My</a:t>
            </a:r>
            <a:r>
              <a:rPr lang="en-US" dirty="0"/>
              <a:t> name is Tushar Shenoy, and I’m excited to present to you on the topic of 'ESP-IDF: IoT Development Framework and Exploring ESP-NOW and FreeRTOS'."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0" y="2006222"/>
            <a:ext cx="9208800" cy="755898"/>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rtl="0">
              <a:spcBef>
                <a:spcPts val="0"/>
              </a:spcBef>
              <a:spcAft>
                <a:spcPts val="0"/>
              </a:spcAft>
              <a:buNone/>
            </a:pPr>
            <a:r>
              <a:rPr lang="en-US" sz="3200" dirty="0"/>
              <a:t>ESP-IDF: IoT Development  Framework</a:t>
            </a:r>
            <a:endParaRPr lang="en-IN" sz="3200" dirty="0"/>
          </a:p>
        </p:txBody>
      </p:sp>
      <p:sp>
        <p:nvSpPr>
          <p:cNvPr id="163" name="Google Shape;163;p38"/>
          <p:cNvSpPr txBox="1">
            <a:spLocks noGrp="1"/>
          </p:cNvSpPr>
          <p:nvPr>
            <p:ph type="subTitle" idx="1"/>
          </p:nvPr>
        </p:nvSpPr>
        <p:spPr>
          <a:xfrm>
            <a:off x="1937599" y="2951063"/>
            <a:ext cx="5055600" cy="5696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Presentation By T Tushar Shenoy</a:t>
            </a:r>
          </a:p>
        </p:txBody>
      </p:sp>
      <p:cxnSp>
        <p:nvCxnSpPr>
          <p:cNvPr id="165" name="Google Shape;165;p38"/>
          <p:cNvCxnSpPr>
            <a:cxnSpLocks/>
          </p:cNvCxnSpPr>
          <p:nvPr/>
        </p:nvCxnSpPr>
        <p:spPr>
          <a:xfrm>
            <a:off x="3069998" y="2888235"/>
            <a:ext cx="2790802"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5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anim calcmode="lin" valueType="num">
                                      <p:cBhvr>
                                        <p:cTn id="13" dur="1000" fill="hold"/>
                                        <p:tgtEl>
                                          <p:spTgt spid="165"/>
                                        </p:tgtEl>
                                        <p:attrNameLst>
                                          <p:attrName>ppt_x</p:attrName>
                                        </p:attrNameLst>
                                      </p:cBhvr>
                                      <p:tavLst>
                                        <p:tav tm="0">
                                          <p:val>
                                            <p:strVal val="#ppt_x"/>
                                          </p:val>
                                        </p:tav>
                                        <p:tav tm="100000">
                                          <p:val>
                                            <p:strVal val="#ppt_x"/>
                                          </p:val>
                                        </p:tav>
                                      </p:tavLst>
                                    </p:anim>
                                    <p:anim calcmode="lin" valueType="num">
                                      <p:cBhvr>
                                        <p:cTn id="14"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
                                            <p:txEl>
                                              <p:pRg st="0" end="0"/>
                                            </p:txEl>
                                          </p:spTgt>
                                        </p:tgtEl>
                                        <p:attrNameLst>
                                          <p:attrName>style.visibility</p:attrName>
                                        </p:attrNameLst>
                                      </p:cBhvr>
                                      <p:to>
                                        <p:strVal val="visible"/>
                                      </p:to>
                                    </p:set>
                                    <p:anim calcmode="lin" valueType="num">
                                      <p:cBhvr additive="base">
                                        <p:cTn id="19" dur="500" fill="hold"/>
                                        <p:tgtEl>
                                          <p:spTgt spid="16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16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D0853C1B-B13D-46CB-A9F1-0B0EDDD27CE3}"/>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Key Concepts</a:t>
            </a:r>
          </a:p>
        </p:txBody>
      </p:sp>
      <p:cxnSp>
        <p:nvCxnSpPr>
          <p:cNvPr id="15" name="Google Shape;172;p39">
            <a:extLst>
              <a:ext uri="{FF2B5EF4-FFF2-40B4-BE49-F238E27FC236}">
                <a16:creationId xmlns:a16="http://schemas.microsoft.com/office/drawing/2014/main" id="{A6E71C7C-DF5B-4D4B-ACD6-E12F861E5C07}"/>
              </a:ext>
            </a:extLst>
          </p:cNvPr>
          <p:cNvCxnSpPr>
            <a:cxnSpLocks/>
          </p:cNvCxnSpPr>
          <p:nvPr/>
        </p:nvCxnSpPr>
        <p:spPr>
          <a:xfrm>
            <a:off x="373380" y="309756"/>
            <a:ext cx="2253814"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pic>
        <p:nvPicPr>
          <p:cNvPr id="4098" name="Picture 2" descr="ESP8266 Operational WiFi Modes - The Engineering Projects">
            <a:extLst>
              <a:ext uri="{FF2B5EF4-FFF2-40B4-BE49-F238E27FC236}">
                <a16:creationId xmlns:a16="http://schemas.microsoft.com/office/drawing/2014/main" id="{88FA5F0E-18BA-4637-8C3C-C8DB80592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 y="1248409"/>
            <a:ext cx="4236350" cy="325677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9C55E22-8EBD-4618-AB43-DD38BC31960F}"/>
              </a:ext>
            </a:extLst>
          </p:cNvPr>
          <p:cNvPicPr>
            <a:picLocks noChangeAspect="1"/>
          </p:cNvPicPr>
          <p:nvPr/>
        </p:nvPicPr>
        <p:blipFill>
          <a:blip r:embed="rId3"/>
          <a:stretch>
            <a:fillRect/>
          </a:stretch>
        </p:blipFill>
        <p:spPr>
          <a:xfrm>
            <a:off x="4885660" y="1248409"/>
            <a:ext cx="3991967" cy="3256774"/>
          </a:xfrm>
          <a:prstGeom prst="rect">
            <a:avLst/>
          </a:prstGeom>
        </p:spPr>
      </p:pic>
    </p:spTree>
    <p:extLst>
      <p:ext uri="{BB962C8B-B14F-4D97-AF65-F5344CB8AC3E}">
        <p14:creationId xmlns:p14="http://schemas.microsoft.com/office/powerpoint/2010/main" val="32180803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D0853C1B-B13D-46CB-A9F1-0B0EDDD27CE3}"/>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Key Concepts</a:t>
            </a:r>
          </a:p>
        </p:txBody>
      </p:sp>
      <p:cxnSp>
        <p:nvCxnSpPr>
          <p:cNvPr id="15" name="Google Shape;172;p39">
            <a:extLst>
              <a:ext uri="{FF2B5EF4-FFF2-40B4-BE49-F238E27FC236}">
                <a16:creationId xmlns:a16="http://schemas.microsoft.com/office/drawing/2014/main" id="{A6E71C7C-DF5B-4D4B-ACD6-E12F861E5C07}"/>
              </a:ext>
            </a:extLst>
          </p:cNvPr>
          <p:cNvCxnSpPr>
            <a:cxnSpLocks/>
          </p:cNvCxnSpPr>
          <p:nvPr/>
        </p:nvCxnSpPr>
        <p:spPr>
          <a:xfrm>
            <a:off x="373380" y="309756"/>
            <a:ext cx="2253814"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7" name="TextBox 6">
            <a:extLst>
              <a:ext uri="{FF2B5EF4-FFF2-40B4-BE49-F238E27FC236}">
                <a16:creationId xmlns:a16="http://schemas.microsoft.com/office/drawing/2014/main" id="{2FC8683A-2C9E-4DF2-AD3B-6E7D971D0BDD}"/>
              </a:ext>
            </a:extLst>
          </p:cNvPr>
          <p:cNvSpPr txBox="1"/>
          <p:nvPr/>
        </p:nvSpPr>
        <p:spPr>
          <a:xfrm>
            <a:off x="249071" y="1017478"/>
            <a:ext cx="8645857" cy="2893100"/>
          </a:xfrm>
          <a:prstGeom prst="rect">
            <a:avLst/>
          </a:prstGeom>
          <a:noFill/>
        </p:spPr>
        <p:txBody>
          <a:bodyPr wrap="square">
            <a:spAutoFit/>
          </a:bodyPr>
          <a:lstStyle/>
          <a:p>
            <a:r>
              <a:rPr lang="en-US" b="1" dirty="0">
                <a:solidFill>
                  <a:schemeClr val="bg1"/>
                </a:solidFill>
                <a:latin typeface="Montserrat" panose="00000500000000000000" pitchFamily="2" charset="0"/>
              </a:rPr>
              <a:t>7. Peripheral Drivers </a:t>
            </a:r>
          </a:p>
          <a:p>
            <a:pPr marL="285750" indent="-285750">
              <a:buClr>
                <a:schemeClr val="bg1"/>
              </a:buClr>
              <a:buFont typeface="Wingdings" panose="05000000000000000000" pitchFamily="2" charset="2"/>
              <a:buChar char="v"/>
            </a:pPr>
            <a:r>
              <a:rPr lang="en-US" b="1" dirty="0">
                <a:solidFill>
                  <a:schemeClr val="bg1"/>
                </a:solidFill>
                <a:latin typeface="Montserrat" panose="00000500000000000000" pitchFamily="2" charset="0"/>
              </a:rPr>
              <a:t>ESP-IDF provides a rich set of drivers for interacting with hardware peripherals:</a:t>
            </a:r>
          </a:p>
          <a:p>
            <a:pPr marL="285750" indent="-285750">
              <a:buClr>
                <a:schemeClr val="bg1"/>
              </a:buClr>
              <a:buFont typeface="Wingdings" panose="05000000000000000000" pitchFamily="2" charset="2"/>
              <a:buChar char="v"/>
            </a:pPr>
            <a:r>
              <a:rPr lang="en-US" b="1" dirty="0">
                <a:solidFill>
                  <a:schemeClr val="bg1"/>
                </a:solidFill>
                <a:latin typeface="Montserrat" panose="00000500000000000000" pitchFamily="2" charset="0"/>
              </a:rPr>
              <a:t>GPIO (General Purpose Input/Output):Control digital I/O pins using </a:t>
            </a:r>
            <a:r>
              <a:rPr lang="en-US" b="1" dirty="0" err="1">
                <a:solidFill>
                  <a:schemeClr val="bg1"/>
                </a:solidFill>
                <a:latin typeface="Montserrat" panose="00000500000000000000" pitchFamily="2" charset="0"/>
              </a:rPr>
              <a:t>gpio_set_level</a:t>
            </a:r>
            <a:r>
              <a:rPr lang="en-US" b="1" dirty="0">
                <a:solidFill>
                  <a:schemeClr val="bg1"/>
                </a:solidFill>
                <a:latin typeface="Montserrat" panose="00000500000000000000" pitchFamily="2" charset="0"/>
              </a:rPr>
              <a:t>() and read using </a:t>
            </a:r>
            <a:r>
              <a:rPr lang="en-US" b="1" dirty="0" err="1">
                <a:solidFill>
                  <a:schemeClr val="bg1"/>
                </a:solidFill>
                <a:latin typeface="Montserrat" panose="00000500000000000000" pitchFamily="2" charset="0"/>
              </a:rPr>
              <a:t>gpio_get_level</a:t>
            </a:r>
            <a:r>
              <a:rPr lang="en-US" b="1" dirty="0">
                <a:solidFill>
                  <a:schemeClr val="bg1"/>
                </a:solidFill>
                <a:latin typeface="Montserrat" panose="00000500000000000000" pitchFamily="2" charset="0"/>
              </a:rPr>
              <a:t>().</a:t>
            </a:r>
          </a:p>
          <a:p>
            <a:pPr marL="285750" indent="-285750">
              <a:buClr>
                <a:schemeClr val="bg1"/>
              </a:buClr>
              <a:buFont typeface="Wingdings" panose="05000000000000000000" pitchFamily="2" charset="2"/>
              <a:buChar char="v"/>
            </a:pPr>
            <a:r>
              <a:rPr lang="en-US" b="1" dirty="0">
                <a:solidFill>
                  <a:schemeClr val="bg1"/>
                </a:solidFill>
                <a:latin typeface="Montserrat" panose="00000500000000000000" pitchFamily="2" charset="0"/>
              </a:rPr>
              <a:t>ADC/DAC (Analog Input/Output):Use ADC to read analog values from sensors or potentiometers.</a:t>
            </a:r>
          </a:p>
          <a:p>
            <a:pPr marL="285750" indent="-285750">
              <a:buClr>
                <a:schemeClr val="bg1"/>
              </a:buClr>
              <a:buFont typeface="Wingdings" panose="05000000000000000000" pitchFamily="2" charset="2"/>
              <a:buChar char="v"/>
            </a:pPr>
            <a:r>
              <a:rPr lang="en-US" b="1" dirty="0">
                <a:solidFill>
                  <a:schemeClr val="bg1"/>
                </a:solidFill>
                <a:latin typeface="Montserrat" panose="00000500000000000000" pitchFamily="2" charset="0"/>
              </a:rPr>
              <a:t>Use DAC to output analog values (waveforms).</a:t>
            </a:r>
          </a:p>
          <a:p>
            <a:pPr marL="285750" indent="-285750">
              <a:buClr>
                <a:schemeClr val="bg1"/>
              </a:buClr>
              <a:buFont typeface="Wingdings" panose="05000000000000000000" pitchFamily="2" charset="2"/>
              <a:buChar char="v"/>
            </a:pPr>
            <a:r>
              <a:rPr lang="en-US" b="1" dirty="0">
                <a:solidFill>
                  <a:schemeClr val="bg1"/>
                </a:solidFill>
                <a:latin typeface="Montserrat" panose="00000500000000000000" pitchFamily="2" charset="0"/>
              </a:rPr>
              <a:t>SPI (Serial Peripheral Interface):Communication with sensors, displays, and other SPI devices using </a:t>
            </a:r>
            <a:r>
              <a:rPr lang="en-US" b="1" dirty="0" err="1">
                <a:solidFill>
                  <a:schemeClr val="bg1"/>
                </a:solidFill>
                <a:latin typeface="Montserrat" panose="00000500000000000000" pitchFamily="2" charset="0"/>
              </a:rPr>
              <a:t>spi_master</a:t>
            </a:r>
            <a:r>
              <a:rPr lang="en-US" b="1" dirty="0">
                <a:solidFill>
                  <a:schemeClr val="bg1"/>
                </a:solidFill>
                <a:latin typeface="Montserrat" panose="00000500000000000000" pitchFamily="2" charset="0"/>
              </a:rPr>
              <a:t> and </a:t>
            </a:r>
            <a:r>
              <a:rPr lang="en-US" b="1" dirty="0" err="1">
                <a:solidFill>
                  <a:schemeClr val="bg1"/>
                </a:solidFill>
                <a:latin typeface="Montserrat" panose="00000500000000000000" pitchFamily="2" charset="0"/>
              </a:rPr>
              <a:t>spi_slave</a:t>
            </a:r>
            <a:r>
              <a:rPr lang="en-US" b="1" dirty="0">
                <a:solidFill>
                  <a:schemeClr val="bg1"/>
                </a:solidFill>
                <a:latin typeface="Montserrat" panose="00000500000000000000" pitchFamily="2" charset="0"/>
              </a:rPr>
              <a:t> drivers.</a:t>
            </a:r>
          </a:p>
          <a:p>
            <a:pPr marL="285750" indent="-285750">
              <a:buClr>
                <a:schemeClr val="bg1"/>
              </a:buClr>
              <a:buFont typeface="Wingdings" panose="05000000000000000000" pitchFamily="2" charset="2"/>
              <a:buChar char="v"/>
            </a:pPr>
            <a:r>
              <a:rPr lang="en-US" b="1" dirty="0">
                <a:solidFill>
                  <a:schemeClr val="bg1"/>
                </a:solidFill>
                <a:latin typeface="Montserrat" panose="00000500000000000000" pitchFamily="2" charset="0"/>
              </a:rPr>
              <a:t>I2C (Inter-Integrated Circuit):Communication with sensors or EEPROMs using the I2C protocol.</a:t>
            </a:r>
          </a:p>
          <a:p>
            <a:pPr marL="285750" indent="-285750">
              <a:buClr>
                <a:schemeClr val="bg1"/>
              </a:buClr>
              <a:buFont typeface="Wingdings" panose="05000000000000000000" pitchFamily="2" charset="2"/>
              <a:buChar char="v"/>
            </a:pPr>
            <a:r>
              <a:rPr lang="en-US" b="1" dirty="0">
                <a:solidFill>
                  <a:schemeClr val="bg1"/>
                </a:solidFill>
                <a:latin typeface="Montserrat" panose="00000500000000000000" pitchFamily="2" charset="0"/>
              </a:rPr>
              <a:t>UART (Universal Asynchronous Receiver-Transmitter):Serial communication between the ESP32 and other devices such as PCs, or other microcontrollers.</a:t>
            </a:r>
          </a:p>
        </p:txBody>
      </p:sp>
    </p:spTree>
    <p:extLst>
      <p:ext uri="{BB962C8B-B14F-4D97-AF65-F5344CB8AC3E}">
        <p14:creationId xmlns:p14="http://schemas.microsoft.com/office/powerpoint/2010/main" val="472434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D0853C1B-B13D-46CB-A9F1-0B0EDDD27CE3}"/>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Key Concepts</a:t>
            </a:r>
          </a:p>
        </p:txBody>
      </p:sp>
      <p:cxnSp>
        <p:nvCxnSpPr>
          <p:cNvPr id="15" name="Google Shape;172;p39">
            <a:extLst>
              <a:ext uri="{FF2B5EF4-FFF2-40B4-BE49-F238E27FC236}">
                <a16:creationId xmlns:a16="http://schemas.microsoft.com/office/drawing/2014/main" id="{A6E71C7C-DF5B-4D4B-ACD6-E12F861E5C07}"/>
              </a:ext>
            </a:extLst>
          </p:cNvPr>
          <p:cNvCxnSpPr>
            <a:cxnSpLocks/>
          </p:cNvCxnSpPr>
          <p:nvPr/>
        </p:nvCxnSpPr>
        <p:spPr>
          <a:xfrm>
            <a:off x="373380" y="309756"/>
            <a:ext cx="2253814"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7" name="TextBox 6">
            <a:extLst>
              <a:ext uri="{FF2B5EF4-FFF2-40B4-BE49-F238E27FC236}">
                <a16:creationId xmlns:a16="http://schemas.microsoft.com/office/drawing/2014/main" id="{2FC8683A-2C9E-4DF2-AD3B-6E7D971D0BDD}"/>
              </a:ext>
            </a:extLst>
          </p:cNvPr>
          <p:cNvSpPr txBox="1"/>
          <p:nvPr/>
        </p:nvSpPr>
        <p:spPr>
          <a:xfrm>
            <a:off x="249071" y="1017478"/>
            <a:ext cx="8645857" cy="2462213"/>
          </a:xfrm>
          <a:prstGeom prst="rect">
            <a:avLst/>
          </a:prstGeom>
          <a:noFill/>
        </p:spPr>
        <p:txBody>
          <a:bodyPr wrap="square">
            <a:spAutoFit/>
          </a:bodyPr>
          <a:lstStyle/>
          <a:p>
            <a:pPr algn="just"/>
            <a:r>
              <a:rPr lang="en-US" b="1" dirty="0">
                <a:solidFill>
                  <a:schemeClr val="bg1"/>
                </a:solidFill>
                <a:latin typeface="Montserrat" panose="00000500000000000000" pitchFamily="2" charset="0"/>
              </a:rPr>
              <a:t>8. ESP-NOW Protocol</a:t>
            </a:r>
          </a:p>
          <a:p>
            <a:pPr algn="just"/>
            <a:r>
              <a:rPr lang="en-US" b="1" dirty="0">
                <a:solidFill>
                  <a:schemeClr val="bg1"/>
                </a:solidFill>
                <a:latin typeface="Montserrat" panose="00000500000000000000" pitchFamily="2" charset="0"/>
              </a:rPr>
              <a:t>ESP-NOW is a proprietary, low-power, and efficient wireless communication protocol that enables peer-to-peer communication without the need for a router.</a:t>
            </a:r>
          </a:p>
          <a:p>
            <a:pPr algn="just"/>
            <a:r>
              <a:rPr lang="en-US" b="1" dirty="0">
                <a:solidFill>
                  <a:schemeClr val="bg1"/>
                </a:solidFill>
                <a:latin typeface="Montserrat" panose="00000500000000000000" pitchFamily="2" charset="0"/>
              </a:rPr>
              <a:t>It’s ideal for IoT devices, low-latency, and low-power applications.</a:t>
            </a:r>
          </a:p>
          <a:p>
            <a:pPr algn="just"/>
            <a:r>
              <a:rPr lang="en-US" b="1" dirty="0">
                <a:solidFill>
                  <a:schemeClr val="bg1"/>
                </a:solidFill>
                <a:latin typeface="Montserrat" panose="00000500000000000000" pitchFamily="2" charset="0"/>
              </a:rPr>
              <a:t>Devices can send packets to multiple peers with reduced overhead compared to traditional Wi-Fi communication.</a:t>
            </a:r>
          </a:p>
          <a:p>
            <a:pPr algn="just"/>
            <a:endParaRPr lang="en-US" b="1" dirty="0">
              <a:solidFill>
                <a:schemeClr val="bg1"/>
              </a:solidFill>
              <a:latin typeface="Montserrat" panose="00000500000000000000" pitchFamily="2" charset="0"/>
            </a:endParaRPr>
          </a:p>
          <a:p>
            <a:pPr algn="just"/>
            <a:r>
              <a:rPr lang="en-US" b="1" dirty="0">
                <a:solidFill>
                  <a:schemeClr val="bg1"/>
                </a:solidFill>
                <a:latin typeface="Montserrat" panose="00000500000000000000" pitchFamily="2" charset="0"/>
              </a:rPr>
              <a:t>9.  Over-The-Air (OTA) Updates</a:t>
            </a:r>
          </a:p>
          <a:p>
            <a:pPr algn="just"/>
            <a:r>
              <a:rPr lang="en-US" b="1" dirty="0">
                <a:solidFill>
                  <a:schemeClr val="bg1"/>
                </a:solidFill>
                <a:latin typeface="Montserrat" panose="00000500000000000000" pitchFamily="2" charset="0"/>
              </a:rPr>
              <a:t>OTA allows you to update the firmware of the ESP32 remotely via Wi-Fi.</a:t>
            </a:r>
          </a:p>
          <a:p>
            <a:pPr algn="just"/>
            <a:r>
              <a:rPr lang="en-US" b="1" dirty="0">
                <a:solidFill>
                  <a:schemeClr val="bg1"/>
                </a:solidFill>
                <a:latin typeface="Montserrat" panose="00000500000000000000" pitchFamily="2" charset="0"/>
              </a:rPr>
              <a:t>Useful for deploying updates to devices in the field without physical access.</a:t>
            </a:r>
          </a:p>
          <a:p>
            <a:pPr algn="just"/>
            <a:r>
              <a:rPr lang="en-US" b="1" dirty="0">
                <a:solidFill>
                  <a:schemeClr val="bg1"/>
                </a:solidFill>
                <a:latin typeface="Montserrat" panose="00000500000000000000" pitchFamily="2" charset="0"/>
              </a:rPr>
              <a:t>You can define multiple OTA partitions to switch between </a:t>
            </a:r>
            <a:r>
              <a:rPr lang="en-US" b="1" dirty="0" err="1">
                <a:solidFill>
                  <a:schemeClr val="bg1"/>
                </a:solidFill>
                <a:latin typeface="Montserrat" panose="00000500000000000000" pitchFamily="2" charset="0"/>
              </a:rPr>
              <a:t>firmwares</a:t>
            </a:r>
            <a:r>
              <a:rPr lang="en-US" b="1" dirty="0">
                <a:solidFill>
                  <a:schemeClr val="bg1"/>
                </a:solidFill>
                <a:latin typeface="Montserrat" panose="00000500000000000000" pitchFamily="2" charset="0"/>
              </a:rPr>
              <a:t> during updates.</a:t>
            </a:r>
          </a:p>
        </p:txBody>
      </p:sp>
    </p:spTree>
    <p:extLst>
      <p:ext uri="{BB962C8B-B14F-4D97-AF65-F5344CB8AC3E}">
        <p14:creationId xmlns:p14="http://schemas.microsoft.com/office/powerpoint/2010/main" val="33900288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D0853C1B-B13D-46CB-A9F1-0B0EDDD27CE3}"/>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Key Concepts</a:t>
            </a:r>
          </a:p>
        </p:txBody>
      </p:sp>
      <p:cxnSp>
        <p:nvCxnSpPr>
          <p:cNvPr id="15" name="Google Shape;172;p39">
            <a:extLst>
              <a:ext uri="{FF2B5EF4-FFF2-40B4-BE49-F238E27FC236}">
                <a16:creationId xmlns:a16="http://schemas.microsoft.com/office/drawing/2014/main" id="{A6E71C7C-DF5B-4D4B-ACD6-E12F861E5C07}"/>
              </a:ext>
            </a:extLst>
          </p:cNvPr>
          <p:cNvCxnSpPr>
            <a:cxnSpLocks/>
          </p:cNvCxnSpPr>
          <p:nvPr/>
        </p:nvCxnSpPr>
        <p:spPr>
          <a:xfrm>
            <a:off x="373380" y="309756"/>
            <a:ext cx="2253814"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7" name="TextBox 6">
            <a:extLst>
              <a:ext uri="{FF2B5EF4-FFF2-40B4-BE49-F238E27FC236}">
                <a16:creationId xmlns:a16="http://schemas.microsoft.com/office/drawing/2014/main" id="{2FC8683A-2C9E-4DF2-AD3B-6E7D971D0BDD}"/>
              </a:ext>
            </a:extLst>
          </p:cNvPr>
          <p:cNvSpPr txBox="1"/>
          <p:nvPr/>
        </p:nvSpPr>
        <p:spPr>
          <a:xfrm>
            <a:off x="249071" y="1017478"/>
            <a:ext cx="8645857" cy="2893100"/>
          </a:xfrm>
          <a:prstGeom prst="rect">
            <a:avLst/>
          </a:prstGeom>
          <a:noFill/>
        </p:spPr>
        <p:txBody>
          <a:bodyPr wrap="square">
            <a:spAutoFit/>
          </a:bodyPr>
          <a:lstStyle/>
          <a:p>
            <a:pPr algn="just"/>
            <a:r>
              <a:rPr lang="en-US" b="1" dirty="0">
                <a:solidFill>
                  <a:schemeClr val="bg1"/>
                </a:solidFill>
                <a:latin typeface="Montserrat" panose="00000500000000000000" pitchFamily="2" charset="0"/>
              </a:rPr>
              <a:t>What is a Firmware?</a:t>
            </a:r>
          </a:p>
          <a:p>
            <a:pPr algn="just"/>
            <a:endParaRPr lang="en-US" b="1" dirty="0">
              <a:solidFill>
                <a:schemeClr val="bg1"/>
              </a:solidFill>
              <a:latin typeface="Montserrat" panose="00000500000000000000" pitchFamily="2" charset="0"/>
            </a:endParaRPr>
          </a:p>
          <a:p>
            <a:pPr algn="just"/>
            <a:r>
              <a:rPr lang="en-US" b="1" dirty="0">
                <a:solidFill>
                  <a:schemeClr val="bg1"/>
                </a:solidFill>
                <a:latin typeface="Montserrat" panose="00000500000000000000" pitchFamily="2" charset="0"/>
              </a:rPr>
              <a:t>Firmware is a type of software that provides low-level control for a device's specific hardware. Unlike general-purpose software, which can be changed or updated more frequently, firmware is typically designed to be embedded directly into a device's non-volatile memory (such as flash memory) and often interacts directly with the hardware components.</a:t>
            </a:r>
          </a:p>
          <a:p>
            <a:pPr algn="just"/>
            <a:endParaRPr lang="en-US" b="1" dirty="0">
              <a:solidFill>
                <a:schemeClr val="bg1"/>
              </a:solidFill>
              <a:latin typeface="Montserrat" panose="00000500000000000000" pitchFamily="2" charset="0"/>
            </a:endParaRPr>
          </a:p>
          <a:p>
            <a:pPr algn="just"/>
            <a:r>
              <a:rPr lang="en-US" b="1" dirty="0">
                <a:solidFill>
                  <a:schemeClr val="bg1"/>
                </a:solidFill>
                <a:latin typeface="Montserrat" panose="00000500000000000000" pitchFamily="2" charset="0"/>
              </a:rPr>
              <a:t>What is a Driver?</a:t>
            </a:r>
          </a:p>
          <a:p>
            <a:pPr algn="just"/>
            <a:r>
              <a:rPr lang="en-US" b="1" dirty="0">
                <a:solidFill>
                  <a:schemeClr val="bg1"/>
                </a:solidFill>
                <a:latin typeface="Montserrat" panose="00000500000000000000" pitchFamily="2" charset="0"/>
              </a:rPr>
              <a:t>Drivers are essential pieces of software that enable the operating system (OS) and applications to communicate with and control specific hardware devices. Without drivers, the OS would not know how to interact with the hardware, making it non-functional for its intended tasks.</a:t>
            </a:r>
          </a:p>
        </p:txBody>
      </p:sp>
    </p:spTree>
    <p:extLst>
      <p:ext uri="{BB962C8B-B14F-4D97-AF65-F5344CB8AC3E}">
        <p14:creationId xmlns:p14="http://schemas.microsoft.com/office/powerpoint/2010/main" val="2438181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D0853C1B-B13D-46CB-A9F1-0B0EDDD27CE3}"/>
              </a:ext>
            </a:extLst>
          </p:cNvPr>
          <p:cNvSpPr txBox="1">
            <a:spLocks/>
          </p:cNvSpPr>
          <p:nvPr/>
        </p:nvSpPr>
        <p:spPr>
          <a:xfrm>
            <a:off x="260320" y="309756"/>
            <a:ext cx="723488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Getting Started with ESP-IDF Environment</a:t>
            </a:r>
          </a:p>
        </p:txBody>
      </p:sp>
      <p:cxnSp>
        <p:nvCxnSpPr>
          <p:cNvPr id="15" name="Google Shape;172;p39">
            <a:extLst>
              <a:ext uri="{FF2B5EF4-FFF2-40B4-BE49-F238E27FC236}">
                <a16:creationId xmlns:a16="http://schemas.microsoft.com/office/drawing/2014/main" id="{A6E71C7C-DF5B-4D4B-ACD6-E12F861E5C07}"/>
              </a:ext>
            </a:extLst>
          </p:cNvPr>
          <p:cNvCxnSpPr>
            <a:cxnSpLocks/>
          </p:cNvCxnSpPr>
          <p:nvPr/>
        </p:nvCxnSpPr>
        <p:spPr>
          <a:xfrm>
            <a:off x="373380" y="309756"/>
            <a:ext cx="6769020"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10" name="TextBox 9">
            <a:extLst>
              <a:ext uri="{FF2B5EF4-FFF2-40B4-BE49-F238E27FC236}">
                <a16:creationId xmlns:a16="http://schemas.microsoft.com/office/drawing/2014/main" id="{DB1AD16C-8CD1-425F-AA85-365780AFEEE3}"/>
              </a:ext>
            </a:extLst>
          </p:cNvPr>
          <p:cNvSpPr txBox="1"/>
          <p:nvPr/>
        </p:nvSpPr>
        <p:spPr>
          <a:xfrm>
            <a:off x="278460" y="4028702"/>
            <a:ext cx="4349820"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solidFill>
                  <a:srgbClr val="FFAB40"/>
                </a:solidFill>
                <a:latin typeface="Montserrat ExtraBold"/>
                <a:sym typeface="Montserrat ExtraBold"/>
              </a:rPr>
              <a:t>Espressif</a:t>
            </a:r>
            <a:r>
              <a:rPr lang="en-US" sz="1600" dirty="0">
                <a:solidFill>
                  <a:srgbClr val="FFAB40"/>
                </a:solidFill>
                <a:latin typeface="Montserrat ExtraBold"/>
                <a:sym typeface="Montserrat ExtraBold"/>
              </a:rPr>
              <a:t> IDE Demonstration</a:t>
            </a:r>
            <a:endParaRPr kumimoji="0" lang="en-US"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91332FE0-ECE6-4981-AAC0-41D4A0E5A668}"/>
              </a:ext>
            </a:extLst>
          </p:cNvPr>
          <p:cNvSpPr txBox="1"/>
          <p:nvPr/>
        </p:nvSpPr>
        <p:spPr>
          <a:xfrm>
            <a:off x="4458600" y="836686"/>
            <a:ext cx="4449180" cy="4093428"/>
          </a:xfrm>
          <a:prstGeom prst="rect">
            <a:avLst/>
          </a:prstGeom>
          <a:noFill/>
        </p:spPr>
        <p:txBody>
          <a:bodyPr wrap="square">
            <a:spAutoFit/>
          </a:bodyPr>
          <a:lstStyle/>
          <a:p>
            <a:pPr algn="l"/>
            <a:r>
              <a:rPr lang="en-US" sz="1000" b="1" u="sng" dirty="0">
                <a:solidFill>
                  <a:srgbClr val="DD2867"/>
                </a:solidFill>
                <a:latin typeface="Courier New" panose="02070309020205020404" pitchFamily="49" charset="0"/>
              </a:rPr>
              <a:t>#include</a:t>
            </a:r>
            <a:r>
              <a:rPr lang="en-US" sz="1000" b="1" u="sng" dirty="0">
                <a:solidFill>
                  <a:srgbClr val="D9E8F7"/>
                </a:solidFill>
                <a:latin typeface="Courier New" panose="02070309020205020404" pitchFamily="49" charset="0"/>
              </a:rPr>
              <a:t> </a:t>
            </a:r>
            <a:r>
              <a:rPr lang="en-US" sz="1000" b="1" u="sng" dirty="0">
                <a:solidFill>
                  <a:srgbClr val="17C6A3"/>
                </a:solidFill>
                <a:latin typeface="Courier New" panose="02070309020205020404" pitchFamily="49" charset="0"/>
              </a:rPr>
              <a:t>&lt;stdio.h&gt;</a:t>
            </a:r>
          </a:p>
          <a:p>
            <a:pPr algn="l"/>
            <a:r>
              <a:rPr lang="en-US" sz="1000" b="1" u="sng" dirty="0">
                <a:solidFill>
                  <a:srgbClr val="DD2867"/>
                </a:solidFill>
                <a:latin typeface="Courier New" panose="02070309020205020404" pitchFamily="49" charset="0"/>
              </a:rPr>
              <a:t>#include</a:t>
            </a:r>
            <a:r>
              <a:rPr lang="en-US" sz="1000" b="1" u="sng" dirty="0">
                <a:solidFill>
                  <a:srgbClr val="D9E8F7"/>
                </a:solidFill>
                <a:latin typeface="Courier New" panose="02070309020205020404" pitchFamily="49" charset="0"/>
              </a:rPr>
              <a:t> </a:t>
            </a:r>
            <a:r>
              <a:rPr lang="en-US" sz="1000" b="1" u="sng" dirty="0">
                <a:solidFill>
                  <a:srgbClr val="17C6A3"/>
                </a:solidFill>
                <a:latin typeface="Courier New" panose="02070309020205020404" pitchFamily="49" charset="0"/>
              </a:rPr>
              <a:t>"</a:t>
            </a:r>
            <a:r>
              <a:rPr lang="en-US" sz="1000" b="1" u="sng" dirty="0" err="1">
                <a:solidFill>
                  <a:srgbClr val="17C6A3"/>
                </a:solidFill>
                <a:latin typeface="Courier New" panose="02070309020205020404" pitchFamily="49" charset="0"/>
              </a:rPr>
              <a:t>freertos</a:t>
            </a:r>
            <a:r>
              <a:rPr lang="en-US" sz="1000" b="1" u="sng" dirty="0">
                <a:solidFill>
                  <a:srgbClr val="17C6A3"/>
                </a:solidFill>
                <a:latin typeface="Courier New" panose="02070309020205020404" pitchFamily="49" charset="0"/>
              </a:rPr>
              <a:t>/</a:t>
            </a:r>
            <a:r>
              <a:rPr lang="en-US" sz="1000" b="1" u="sng" dirty="0" err="1">
                <a:solidFill>
                  <a:srgbClr val="17C6A3"/>
                </a:solidFill>
                <a:latin typeface="Courier New" panose="02070309020205020404" pitchFamily="49" charset="0"/>
              </a:rPr>
              <a:t>FreeRTOS.h</a:t>
            </a:r>
            <a:r>
              <a:rPr lang="en-US" sz="1000" b="1" u="sng" dirty="0">
                <a:solidFill>
                  <a:srgbClr val="17C6A3"/>
                </a:solidFill>
                <a:latin typeface="Courier New" panose="02070309020205020404" pitchFamily="49" charset="0"/>
              </a:rPr>
              <a:t>"</a:t>
            </a:r>
          </a:p>
          <a:p>
            <a:pPr algn="l"/>
            <a:r>
              <a:rPr lang="en-US" sz="1000" b="1" u="sng" dirty="0">
                <a:solidFill>
                  <a:srgbClr val="DD2867"/>
                </a:solidFill>
                <a:latin typeface="Courier New" panose="02070309020205020404" pitchFamily="49" charset="0"/>
              </a:rPr>
              <a:t>#include</a:t>
            </a:r>
            <a:r>
              <a:rPr lang="en-US" sz="1000" b="1" u="sng" dirty="0">
                <a:solidFill>
                  <a:srgbClr val="D9E8F7"/>
                </a:solidFill>
                <a:latin typeface="Courier New" panose="02070309020205020404" pitchFamily="49" charset="0"/>
              </a:rPr>
              <a:t> </a:t>
            </a:r>
            <a:r>
              <a:rPr lang="en-US" sz="1000" b="1" u="sng" dirty="0">
                <a:solidFill>
                  <a:srgbClr val="17C6A3"/>
                </a:solidFill>
                <a:latin typeface="Courier New" panose="02070309020205020404" pitchFamily="49" charset="0"/>
              </a:rPr>
              <a:t>"</a:t>
            </a:r>
            <a:r>
              <a:rPr lang="en-US" sz="1000" b="1" u="sng" dirty="0" err="1">
                <a:solidFill>
                  <a:srgbClr val="17C6A3"/>
                </a:solidFill>
                <a:latin typeface="Courier New" panose="02070309020205020404" pitchFamily="49" charset="0"/>
              </a:rPr>
              <a:t>freertos</a:t>
            </a:r>
            <a:r>
              <a:rPr lang="en-US" sz="1000" b="1" u="sng" dirty="0">
                <a:solidFill>
                  <a:srgbClr val="17C6A3"/>
                </a:solidFill>
                <a:latin typeface="Courier New" panose="02070309020205020404" pitchFamily="49" charset="0"/>
              </a:rPr>
              <a:t>/</a:t>
            </a:r>
            <a:r>
              <a:rPr lang="en-US" sz="1000" b="1" u="sng" dirty="0" err="1">
                <a:solidFill>
                  <a:srgbClr val="17C6A3"/>
                </a:solidFill>
                <a:latin typeface="Courier New" panose="02070309020205020404" pitchFamily="49" charset="0"/>
              </a:rPr>
              <a:t>task.h</a:t>
            </a:r>
            <a:r>
              <a:rPr lang="en-US" sz="1000" b="1" u="sng" dirty="0">
                <a:solidFill>
                  <a:srgbClr val="17C6A3"/>
                </a:solidFill>
                <a:latin typeface="Courier New" panose="02070309020205020404" pitchFamily="49" charset="0"/>
              </a:rPr>
              <a:t>"</a:t>
            </a:r>
          </a:p>
          <a:p>
            <a:pPr algn="l"/>
            <a:r>
              <a:rPr lang="en-US" sz="1000" b="1" u="sng" dirty="0">
                <a:solidFill>
                  <a:srgbClr val="DD2867"/>
                </a:solidFill>
                <a:latin typeface="Courier New" panose="02070309020205020404" pitchFamily="49" charset="0"/>
              </a:rPr>
              <a:t>#include</a:t>
            </a:r>
            <a:r>
              <a:rPr lang="en-US" sz="1000" b="1" u="sng" dirty="0">
                <a:solidFill>
                  <a:srgbClr val="D9E8F7"/>
                </a:solidFill>
                <a:latin typeface="Courier New" panose="02070309020205020404" pitchFamily="49" charset="0"/>
              </a:rPr>
              <a:t> </a:t>
            </a:r>
            <a:r>
              <a:rPr lang="en-US" sz="1000" b="1" u="sng" dirty="0">
                <a:solidFill>
                  <a:srgbClr val="17C6A3"/>
                </a:solidFill>
                <a:latin typeface="Courier New" panose="02070309020205020404" pitchFamily="49" charset="0"/>
              </a:rPr>
              <a:t>"driver/</a:t>
            </a:r>
            <a:r>
              <a:rPr lang="en-US" sz="1000" b="1" u="sng" dirty="0" err="1">
                <a:solidFill>
                  <a:srgbClr val="17C6A3"/>
                </a:solidFill>
                <a:latin typeface="Courier New" panose="02070309020205020404" pitchFamily="49" charset="0"/>
              </a:rPr>
              <a:t>gpio.h</a:t>
            </a:r>
            <a:r>
              <a:rPr lang="en-US" sz="1000" b="1" u="sng" dirty="0">
                <a:solidFill>
                  <a:srgbClr val="17C6A3"/>
                </a:solidFill>
                <a:latin typeface="Courier New" panose="02070309020205020404" pitchFamily="49" charset="0"/>
              </a:rPr>
              <a:t>"</a:t>
            </a:r>
          </a:p>
          <a:p>
            <a:pPr algn="l"/>
            <a:r>
              <a:rPr lang="en-US" sz="1000" b="1" u="sng" dirty="0">
                <a:solidFill>
                  <a:srgbClr val="DD2867"/>
                </a:solidFill>
                <a:latin typeface="Courier New" panose="02070309020205020404" pitchFamily="49" charset="0"/>
              </a:rPr>
              <a:t>#include</a:t>
            </a:r>
            <a:r>
              <a:rPr lang="en-US" sz="1000" b="1" u="sng" dirty="0">
                <a:solidFill>
                  <a:srgbClr val="D9E8F7"/>
                </a:solidFill>
                <a:latin typeface="Courier New" panose="02070309020205020404" pitchFamily="49" charset="0"/>
              </a:rPr>
              <a:t> </a:t>
            </a:r>
            <a:r>
              <a:rPr lang="en-US" sz="1000" b="1" u="sng" dirty="0">
                <a:solidFill>
                  <a:srgbClr val="17C6A3"/>
                </a:solidFill>
                <a:latin typeface="Courier New" panose="02070309020205020404" pitchFamily="49" charset="0"/>
              </a:rPr>
              <a:t>"</a:t>
            </a:r>
            <a:r>
              <a:rPr lang="en-US" sz="1000" b="1" u="sng" dirty="0" err="1">
                <a:solidFill>
                  <a:srgbClr val="17C6A3"/>
                </a:solidFill>
                <a:latin typeface="Courier New" panose="02070309020205020404" pitchFamily="49" charset="0"/>
              </a:rPr>
              <a:t>esp_log.h</a:t>
            </a:r>
            <a:r>
              <a:rPr lang="en-US" sz="1000" b="1" u="sng" dirty="0">
                <a:solidFill>
                  <a:srgbClr val="17C6A3"/>
                </a:solidFill>
                <a:latin typeface="Courier New" panose="02070309020205020404" pitchFamily="49" charset="0"/>
              </a:rPr>
              <a:t>"</a:t>
            </a:r>
          </a:p>
          <a:p>
            <a:pPr algn="l"/>
            <a:r>
              <a:rPr lang="en-US" sz="1000" b="1" dirty="0">
                <a:solidFill>
                  <a:srgbClr val="DD2867"/>
                </a:solidFill>
                <a:latin typeface="Courier New" panose="02070309020205020404" pitchFamily="49" charset="0"/>
              </a:rPr>
              <a:t>#include</a:t>
            </a:r>
            <a:r>
              <a:rPr lang="en-US" sz="1000" b="1" dirty="0">
                <a:solidFill>
                  <a:srgbClr val="D9E8F7"/>
                </a:solidFill>
                <a:latin typeface="Courier New" panose="02070309020205020404" pitchFamily="49" charset="0"/>
              </a:rPr>
              <a:t> </a:t>
            </a:r>
            <a:r>
              <a:rPr lang="en-US" sz="1000" b="1" dirty="0">
                <a:solidFill>
                  <a:srgbClr val="17C6A3"/>
                </a:solidFill>
                <a:latin typeface="Courier New" panose="02070309020205020404" pitchFamily="49" charset="0"/>
              </a:rPr>
              <a:t>"</a:t>
            </a:r>
            <a:r>
              <a:rPr lang="en-US" sz="1000" b="1" dirty="0" err="1">
                <a:solidFill>
                  <a:srgbClr val="17C6A3"/>
                </a:solidFill>
                <a:latin typeface="Courier New" panose="02070309020205020404" pitchFamily="49" charset="0"/>
              </a:rPr>
              <a:t>sdkconfig.h</a:t>
            </a:r>
            <a:r>
              <a:rPr lang="en-US" sz="1000" b="1" dirty="0">
                <a:solidFill>
                  <a:srgbClr val="17C6A3"/>
                </a:solidFill>
                <a:latin typeface="Courier New" panose="02070309020205020404" pitchFamily="49" charset="0"/>
              </a:rPr>
              <a:t>"</a:t>
            </a:r>
          </a:p>
          <a:p>
            <a:pPr algn="l"/>
            <a:r>
              <a:rPr lang="en-US" sz="1000" b="1" dirty="0">
                <a:solidFill>
                  <a:srgbClr val="DD2867"/>
                </a:solidFill>
                <a:latin typeface="Courier New" panose="02070309020205020404" pitchFamily="49" charset="0"/>
              </a:rPr>
              <a:t>static</a:t>
            </a:r>
            <a:r>
              <a:rPr lang="en-US" sz="1000" b="1" dirty="0">
                <a:solidFill>
                  <a:srgbClr val="D9E8F7"/>
                </a:solidFill>
                <a:latin typeface="Courier New" panose="02070309020205020404" pitchFamily="49" charset="0"/>
              </a:rPr>
              <a:t> </a:t>
            </a:r>
            <a:r>
              <a:rPr lang="en-US" sz="1000" b="1" dirty="0">
                <a:solidFill>
                  <a:srgbClr val="DD2867"/>
                </a:solidFill>
                <a:latin typeface="Courier New" panose="02070309020205020404" pitchFamily="49" charset="0"/>
              </a:rPr>
              <a:t>const</a:t>
            </a:r>
            <a:r>
              <a:rPr lang="en-US" sz="1000" b="1" dirty="0">
                <a:solidFill>
                  <a:srgbClr val="D9E8F7"/>
                </a:solidFill>
                <a:latin typeface="Courier New" panose="02070309020205020404" pitchFamily="49" charset="0"/>
              </a:rPr>
              <a:t> </a:t>
            </a:r>
            <a:r>
              <a:rPr lang="en-US" sz="1000" b="1" dirty="0">
                <a:solidFill>
                  <a:srgbClr val="DD2867"/>
                </a:solidFill>
                <a:latin typeface="Courier New" panose="02070309020205020404" pitchFamily="49" charset="0"/>
              </a:rPr>
              <a:t>char</a:t>
            </a:r>
            <a:r>
              <a:rPr lang="en-US" sz="1000" b="1" dirty="0">
                <a:solidFill>
                  <a:srgbClr val="D9E8F7"/>
                </a:solidFill>
                <a:latin typeface="Courier New" panose="02070309020205020404" pitchFamily="49" charset="0"/>
              </a:rPr>
              <a:t> </a:t>
            </a:r>
            <a:r>
              <a:rPr lang="en-US" sz="1000" b="1" dirty="0">
                <a:solidFill>
                  <a:srgbClr val="E6E6FA"/>
                </a:solidFill>
                <a:latin typeface="Courier New" panose="02070309020205020404" pitchFamily="49" charset="0"/>
              </a:rPr>
              <a:t>*</a:t>
            </a:r>
            <a:r>
              <a:rPr lang="en-US" sz="1000" b="1" dirty="0">
                <a:solidFill>
                  <a:srgbClr val="D9E8F7"/>
                </a:solidFill>
                <a:latin typeface="Courier New" panose="02070309020205020404" pitchFamily="49" charset="0"/>
              </a:rPr>
              <a:t>TAG </a:t>
            </a:r>
            <a:r>
              <a:rPr lang="en-US" sz="1000" b="1" dirty="0">
                <a:solidFill>
                  <a:srgbClr val="E6E6FA"/>
                </a:solidFill>
                <a:latin typeface="Courier New" panose="02070309020205020404" pitchFamily="49" charset="0"/>
              </a:rPr>
              <a:t>=</a:t>
            </a:r>
            <a:r>
              <a:rPr lang="en-US" sz="1000" b="1" dirty="0">
                <a:solidFill>
                  <a:srgbClr val="D9E8F7"/>
                </a:solidFill>
                <a:latin typeface="Courier New" panose="02070309020205020404" pitchFamily="49" charset="0"/>
              </a:rPr>
              <a:t> </a:t>
            </a:r>
            <a:r>
              <a:rPr lang="en-US" sz="1000" b="1" dirty="0">
                <a:solidFill>
                  <a:srgbClr val="17C6A3"/>
                </a:solidFill>
                <a:latin typeface="Courier New" panose="02070309020205020404" pitchFamily="49" charset="0"/>
              </a:rPr>
              <a:t>"ETX_BLINKY"</a:t>
            </a:r>
            <a:r>
              <a:rPr lang="en-US" sz="1000" b="1" dirty="0">
                <a:solidFill>
                  <a:srgbClr val="E6E6FA"/>
                </a:solidFill>
                <a:latin typeface="Courier New" panose="02070309020205020404" pitchFamily="49" charset="0"/>
              </a:rPr>
              <a:t>;</a:t>
            </a:r>
          </a:p>
          <a:p>
            <a:pPr algn="l"/>
            <a:r>
              <a:rPr lang="en-US" sz="1000" b="1" dirty="0">
                <a:solidFill>
                  <a:srgbClr val="DD2867"/>
                </a:solidFill>
                <a:latin typeface="Courier New" panose="02070309020205020404" pitchFamily="49" charset="0"/>
              </a:rPr>
              <a:t>#define</a:t>
            </a:r>
            <a:r>
              <a:rPr lang="en-US" sz="1000" b="1" dirty="0">
                <a:solidFill>
                  <a:srgbClr val="D9E8F7"/>
                </a:solidFill>
                <a:latin typeface="Courier New" panose="02070309020205020404" pitchFamily="49" charset="0"/>
              </a:rPr>
              <a:t> </a:t>
            </a:r>
            <a:r>
              <a:rPr lang="en-US" sz="1000" b="1" dirty="0">
                <a:solidFill>
                  <a:srgbClr val="0DD140"/>
                </a:solidFill>
                <a:latin typeface="Courier New" panose="02070309020205020404" pitchFamily="49" charset="0"/>
              </a:rPr>
              <a:t>BLINK_GPIO</a:t>
            </a:r>
            <a:r>
              <a:rPr lang="en-US" sz="1000" b="1" dirty="0">
                <a:solidFill>
                  <a:srgbClr val="D9E8F7"/>
                </a:solidFill>
                <a:latin typeface="Courier New" panose="02070309020205020404" pitchFamily="49" charset="0"/>
              </a:rPr>
              <a:t> 4</a:t>
            </a:r>
          </a:p>
          <a:p>
            <a:pPr algn="l"/>
            <a:r>
              <a:rPr lang="en-US" sz="1000" b="1" dirty="0">
                <a:solidFill>
                  <a:srgbClr val="DD2867"/>
                </a:solidFill>
                <a:latin typeface="Courier New" panose="02070309020205020404" pitchFamily="49" charset="0"/>
              </a:rPr>
              <a:t>void</a:t>
            </a:r>
            <a:r>
              <a:rPr lang="en-US" sz="1000" b="1" dirty="0">
                <a:solidFill>
                  <a:srgbClr val="D9E8F7"/>
                </a:solidFill>
                <a:latin typeface="Courier New" panose="02070309020205020404" pitchFamily="49" charset="0"/>
              </a:rPr>
              <a:t> </a:t>
            </a:r>
            <a:r>
              <a:rPr lang="en-US" sz="1000" b="1" dirty="0" err="1">
                <a:solidFill>
                  <a:srgbClr val="0DD140"/>
                </a:solidFill>
                <a:latin typeface="Courier New" panose="02070309020205020404" pitchFamily="49" charset="0"/>
              </a:rPr>
              <a:t>app_main</a:t>
            </a:r>
            <a:r>
              <a:rPr lang="en-US" sz="1000" b="1" dirty="0">
                <a:solidFill>
                  <a:srgbClr val="F9FAF4"/>
                </a:solidFill>
                <a:latin typeface="Courier New" panose="02070309020205020404" pitchFamily="49" charset="0"/>
              </a:rPr>
              <a:t>(</a:t>
            </a:r>
            <a:r>
              <a:rPr lang="en-US" sz="1000" b="1" dirty="0">
                <a:solidFill>
                  <a:srgbClr val="DD2867"/>
                </a:solidFill>
                <a:latin typeface="Courier New" panose="02070309020205020404" pitchFamily="49" charset="0"/>
              </a:rPr>
              <a:t>void</a:t>
            </a:r>
            <a:r>
              <a:rPr lang="en-US" sz="1000" b="1" dirty="0">
                <a:solidFill>
                  <a:srgbClr val="F9FAF4"/>
                </a:solidFill>
                <a:latin typeface="Courier New" panose="02070309020205020404" pitchFamily="49" charset="0"/>
              </a:rPr>
              <a:t>)</a:t>
            </a:r>
          </a:p>
          <a:p>
            <a:pPr algn="l"/>
            <a:r>
              <a:rPr lang="en-US" sz="1000" dirty="0">
                <a:solidFill>
                  <a:srgbClr val="F9FAF4"/>
                </a:solidFill>
                <a:latin typeface="Courier New" panose="02070309020205020404" pitchFamily="49" charset="0"/>
              </a:rPr>
              <a:t>{</a:t>
            </a:r>
          </a:p>
          <a:p>
            <a:pPr algn="l"/>
            <a:r>
              <a:rPr lang="en-US" sz="1000" dirty="0">
                <a:solidFill>
                  <a:srgbClr val="D9E8F7"/>
                </a:solidFill>
                <a:latin typeface="Courier New" panose="02070309020205020404" pitchFamily="49" charset="0"/>
              </a:rPr>
              <a:t>    </a:t>
            </a:r>
            <a:r>
              <a:rPr lang="en-US" sz="1000" dirty="0">
                <a:solidFill>
                  <a:srgbClr val="626262"/>
                </a:solidFill>
                <a:latin typeface="Courier New" panose="02070309020205020404" pitchFamily="49" charset="0"/>
              </a:rPr>
              <a:t>/* Reset the pin */</a:t>
            </a:r>
          </a:p>
          <a:p>
            <a:pPr algn="l"/>
            <a:r>
              <a:rPr lang="en-US" sz="1000" dirty="0">
                <a:solidFill>
                  <a:srgbClr val="D9E8F7"/>
                </a:solidFill>
                <a:latin typeface="Courier New" panose="02070309020205020404" pitchFamily="49" charset="0"/>
              </a:rPr>
              <a:t>    </a:t>
            </a:r>
            <a:r>
              <a:rPr lang="en-US" sz="1000" b="1" dirty="0" err="1">
                <a:solidFill>
                  <a:srgbClr val="A7EC21"/>
                </a:solidFill>
                <a:latin typeface="Courier New" panose="02070309020205020404" pitchFamily="49" charset="0"/>
              </a:rPr>
              <a:t>gpio_reset_pin</a:t>
            </a:r>
            <a:r>
              <a:rPr lang="en-US" sz="1000" b="1" dirty="0">
                <a:solidFill>
                  <a:srgbClr val="F9FAF4"/>
                </a:solidFill>
                <a:latin typeface="Courier New" panose="02070309020205020404" pitchFamily="49" charset="0"/>
              </a:rPr>
              <a:t>(</a:t>
            </a:r>
            <a:r>
              <a:rPr lang="en-US" sz="1000" b="1" dirty="0">
                <a:solidFill>
                  <a:srgbClr val="D9E8F7"/>
                </a:solidFill>
                <a:latin typeface="Courier New" panose="02070309020205020404" pitchFamily="49" charset="0"/>
              </a:rPr>
              <a:t>BLINK_GPIO</a:t>
            </a:r>
            <a:r>
              <a:rPr lang="en-US" sz="1000" b="1" dirty="0">
                <a:solidFill>
                  <a:srgbClr val="F9FAF4"/>
                </a:solidFill>
                <a:latin typeface="Courier New" panose="02070309020205020404" pitchFamily="49" charset="0"/>
              </a:rPr>
              <a:t>)</a:t>
            </a:r>
            <a:r>
              <a:rPr lang="en-US" sz="1000" b="1" dirty="0">
                <a:solidFill>
                  <a:srgbClr val="E6E6FA"/>
                </a:solidFill>
                <a:latin typeface="Courier New" panose="02070309020205020404" pitchFamily="49" charset="0"/>
              </a:rPr>
              <a:t>;</a:t>
            </a:r>
          </a:p>
          <a:p>
            <a:pPr algn="l"/>
            <a:r>
              <a:rPr lang="en-US" sz="1000" dirty="0">
                <a:solidFill>
                  <a:srgbClr val="D9E8F7"/>
                </a:solidFill>
                <a:latin typeface="Courier New" panose="02070309020205020404" pitchFamily="49" charset="0"/>
              </a:rPr>
              <a:t>    </a:t>
            </a:r>
            <a:r>
              <a:rPr lang="en-US" sz="1000" dirty="0">
                <a:solidFill>
                  <a:srgbClr val="626262"/>
                </a:solidFill>
                <a:latin typeface="Courier New" panose="02070309020205020404" pitchFamily="49" charset="0"/>
              </a:rPr>
              <a:t>/* Set the GPIOs to Output mode */</a:t>
            </a:r>
          </a:p>
          <a:p>
            <a:pPr algn="l"/>
            <a:r>
              <a:rPr lang="en-US" sz="1000" dirty="0">
                <a:solidFill>
                  <a:srgbClr val="D9E8F7"/>
                </a:solidFill>
                <a:latin typeface="Courier New" panose="02070309020205020404" pitchFamily="49" charset="0"/>
              </a:rPr>
              <a:t>    </a:t>
            </a:r>
            <a:r>
              <a:rPr lang="en-US" sz="1000" b="1" dirty="0" err="1">
                <a:solidFill>
                  <a:srgbClr val="A7EC21"/>
                </a:solidFill>
                <a:latin typeface="Courier New" panose="02070309020205020404" pitchFamily="49" charset="0"/>
              </a:rPr>
              <a:t>gpio_set_direction</a:t>
            </a:r>
            <a:r>
              <a:rPr lang="en-US" sz="1000" b="1" dirty="0">
                <a:solidFill>
                  <a:srgbClr val="F9FAF4"/>
                </a:solidFill>
                <a:latin typeface="Courier New" panose="02070309020205020404" pitchFamily="49" charset="0"/>
              </a:rPr>
              <a:t>(</a:t>
            </a:r>
            <a:r>
              <a:rPr lang="en-US" sz="1000" b="1" dirty="0">
                <a:solidFill>
                  <a:srgbClr val="D9E8F7"/>
                </a:solidFill>
                <a:latin typeface="Courier New" panose="02070309020205020404" pitchFamily="49" charset="0"/>
              </a:rPr>
              <a:t>BLINK_GPIO</a:t>
            </a:r>
            <a:r>
              <a:rPr lang="en-US" sz="1000" b="1" dirty="0">
                <a:solidFill>
                  <a:srgbClr val="E6E6FA"/>
                </a:solidFill>
                <a:latin typeface="Courier New" panose="02070309020205020404" pitchFamily="49" charset="0"/>
              </a:rPr>
              <a:t>,</a:t>
            </a:r>
            <a:r>
              <a:rPr lang="en-US" sz="1000" b="1" dirty="0">
                <a:solidFill>
                  <a:srgbClr val="D9E8F7"/>
                </a:solidFill>
                <a:latin typeface="Courier New" panose="02070309020205020404" pitchFamily="49" charset="0"/>
              </a:rPr>
              <a:t> </a:t>
            </a:r>
            <a:r>
              <a:rPr lang="en-US" sz="1000" b="1" u="sng" dirty="0">
                <a:solidFill>
                  <a:srgbClr val="D9E8F7"/>
                </a:solidFill>
                <a:latin typeface="Courier New" panose="02070309020205020404" pitchFamily="49" charset="0"/>
              </a:rPr>
              <a:t>GPIO_MODE_OUTPUT</a:t>
            </a:r>
            <a:r>
              <a:rPr lang="en-US" sz="1000" b="1" u="sng" dirty="0">
                <a:solidFill>
                  <a:srgbClr val="F9FAF4"/>
                </a:solidFill>
                <a:latin typeface="Courier New" panose="02070309020205020404" pitchFamily="49" charset="0"/>
              </a:rPr>
              <a:t>)</a:t>
            </a:r>
            <a:r>
              <a:rPr lang="en-US" sz="1000" b="1" u="sng" dirty="0">
                <a:solidFill>
                  <a:srgbClr val="E6E6FA"/>
                </a:solidFill>
                <a:latin typeface="Courier New" panose="02070309020205020404" pitchFamily="49" charset="0"/>
              </a:rPr>
              <a:t>;</a:t>
            </a:r>
          </a:p>
          <a:p>
            <a:pPr algn="l"/>
            <a:r>
              <a:rPr lang="en-US" sz="1000" dirty="0">
                <a:solidFill>
                  <a:srgbClr val="D9E8F7"/>
                </a:solidFill>
                <a:latin typeface="Courier New" panose="02070309020205020404" pitchFamily="49" charset="0"/>
              </a:rPr>
              <a:t>    </a:t>
            </a:r>
            <a:r>
              <a:rPr lang="en-US" sz="1000" b="1" dirty="0">
                <a:solidFill>
                  <a:srgbClr val="DD2867"/>
                </a:solidFill>
                <a:latin typeface="Courier New" panose="02070309020205020404" pitchFamily="49" charset="0"/>
              </a:rPr>
              <a:t>while</a:t>
            </a:r>
            <a:r>
              <a:rPr lang="en-US" sz="1000" b="1" dirty="0">
                <a:solidFill>
                  <a:srgbClr val="D9E8F7"/>
                </a:solidFill>
                <a:latin typeface="Courier New" panose="02070309020205020404" pitchFamily="49" charset="0"/>
              </a:rPr>
              <a:t> </a:t>
            </a:r>
            <a:r>
              <a:rPr lang="en-US" sz="1000" b="1" dirty="0">
                <a:solidFill>
                  <a:srgbClr val="F9FAF4"/>
                </a:solidFill>
                <a:latin typeface="Courier New" panose="02070309020205020404" pitchFamily="49" charset="0"/>
              </a:rPr>
              <a:t>(</a:t>
            </a:r>
            <a:r>
              <a:rPr lang="en-US" sz="1000" b="1" dirty="0">
                <a:solidFill>
                  <a:srgbClr val="6897BB"/>
                </a:solidFill>
                <a:latin typeface="Courier New" panose="02070309020205020404" pitchFamily="49" charset="0"/>
              </a:rPr>
              <a:t>1</a:t>
            </a:r>
            <a:r>
              <a:rPr lang="en-US" sz="1000" b="1" dirty="0">
                <a:solidFill>
                  <a:srgbClr val="F9FAF4"/>
                </a:solidFill>
                <a:latin typeface="Courier New" panose="02070309020205020404" pitchFamily="49" charset="0"/>
              </a:rPr>
              <a:t>)</a:t>
            </a:r>
          </a:p>
          <a:p>
            <a:pPr algn="l"/>
            <a:r>
              <a:rPr lang="en-US" sz="1000" dirty="0">
                <a:solidFill>
                  <a:srgbClr val="D9E8F7"/>
                </a:solidFill>
                <a:latin typeface="Courier New" panose="02070309020205020404" pitchFamily="49" charset="0"/>
              </a:rPr>
              <a:t>    </a:t>
            </a:r>
            <a:r>
              <a:rPr lang="en-US" sz="1000" dirty="0">
                <a:solidFill>
                  <a:srgbClr val="F9FAF4"/>
                </a:solidFill>
                <a:latin typeface="Courier New" panose="02070309020205020404" pitchFamily="49" charset="0"/>
              </a:rPr>
              <a:t>{</a:t>
            </a:r>
          </a:p>
          <a:p>
            <a:pPr algn="l"/>
            <a:r>
              <a:rPr lang="en-US" sz="1000" dirty="0">
                <a:solidFill>
                  <a:srgbClr val="D9E8F7"/>
                </a:solidFill>
                <a:latin typeface="Courier New" panose="02070309020205020404" pitchFamily="49" charset="0"/>
              </a:rPr>
              <a:t>        </a:t>
            </a:r>
            <a:r>
              <a:rPr lang="en-US" sz="1000" b="1" dirty="0" err="1">
                <a:solidFill>
                  <a:srgbClr val="A7EC21"/>
                </a:solidFill>
                <a:latin typeface="Courier New" panose="02070309020205020404" pitchFamily="49" charset="0"/>
              </a:rPr>
              <a:t>gpio_set_level</a:t>
            </a:r>
            <a:r>
              <a:rPr lang="en-US" sz="1000" b="1" dirty="0">
                <a:solidFill>
                  <a:srgbClr val="F9FAF4"/>
                </a:solidFill>
                <a:latin typeface="Courier New" panose="02070309020205020404" pitchFamily="49" charset="0"/>
              </a:rPr>
              <a:t>(</a:t>
            </a:r>
            <a:r>
              <a:rPr lang="en-US" sz="1000" b="1" dirty="0">
                <a:solidFill>
                  <a:srgbClr val="D9E8F7"/>
                </a:solidFill>
                <a:latin typeface="Courier New" panose="02070309020205020404" pitchFamily="49" charset="0"/>
              </a:rPr>
              <a:t>BLINK_GPIO</a:t>
            </a:r>
            <a:r>
              <a:rPr lang="en-US" sz="1000" b="1" dirty="0">
                <a:solidFill>
                  <a:srgbClr val="E6E6FA"/>
                </a:solidFill>
                <a:latin typeface="Courier New" panose="02070309020205020404" pitchFamily="49" charset="0"/>
              </a:rPr>
              <a:t>,</a:t>
            </a:r>
            <a:r>
              <a:rPr lang="en-US" sz="1000" b="1" dirty="0">
                <a:solidFill>
                  <a:srgbClr val="D9E8F7"/>
                </a:solidFill>
                <a:latin typeface="Courier New" panose="02070309020205020404" pitchFamily="49" charset="0"/>
              </a:rPr>
              <a:t> </a:t>
            </a:r>
            <a:r>
              <a:rPr lang="en-US" sz="1000" b="1" dirty="0">
                <a:solidFill>
                  <a:srgbClr val="6897BB"/>
                </a:solidFill>
                <a:latin typeface="Courier New" panose="02070309020205020404" pitchFamily="49" charset="0"/>
              </a:rPr>
              <a:t>1</a:t>
            </a:r>
            <a:r>
              <a:rPr lang="en-US" sz="1000" b="1" dirty="0">
                <a:solidFill>
                  <a:srgbClr val="F9FAF4"/>
                </a:solidFill>
                <a:latin typeface="Courier New" panose="02070309020205020404" pitchFamily="49" charset="0"/>
              </a:rPr>
              <a:t>)</a:t>
            </a:r>
            <a:r>
              <a:rPr lang="en-US" sz="1000" b="1" dirty="0">
                <a:solidFill>
                  <a:srgbClr val="E6E6FA"/>
                </a:solidFill>
                <a:latin typeface="Courier New" panose="02070309020205020404" pitchFamily="49" charset="0"/>
              </a:rPr>
              <a:t>;</a:t>
            </a:r>
          </a:p>
          <a:p>
            <a:pPr algn="l"/>
            <a:r>
              <a:rPr lang="en-US" sz="1000" dirty="0">
                <a:solidFill>
                  <a:srgbClr val="D9E8F7"/>
                </a:solidFill>
                <a:latin typeface="Courier New" panose="02070309020205020404" pitchFamily="49" charset="0"/>
              </a:rPr>
              <a:t>        </a:t>
            </a:r>
            <a:r>
              <a:rPr lang="en-US" sz="1000" b="1" dirty="0">
                <a:solidFill>
                  <a:srgbClr val="A7EC21"/>
                </a:solidFill>
                <a:latin typeface="Courier New" panose="02070309020205020404" pitchFamily="49" charset="0"/>
              </a:rPr>
              <a:t>ESP_LOGI</a:t>
            </a:r>
            <a:r>
              <a:rPr lang="en-US" sz="1000" b="1" dirty="0">
                <a:solidFill>
                  <a:srgbClr val="F9FAF4"/>
                </a:solidFill>
                <a:latin typeface="Courier New" panose="02070309020205020404" pitchFamily="49" charset="0"/>
              </a:rPr>
              <a:t>(</a:t>
            </a:r>
            <a:r>
              <a:rPr lang="en-US" sz="1000" b="1" dirty="0">
                <a:solidFill>
                  <a:srgbClr val="D9E8F7"/>
                </a:solidFill>
                <a:latin typeface="Courier New" panose="02070309020205020404" pitchFamily="49" charset="0"/>
              </a:rPr>
              <a:t>TAG</a:t>
            </a:r>
            <a:r>
              <a:rPr lang="en-US" sz="1000" b="1" dirty="0">
                <a:solidFill>
                  <a:srgbClr val="E6E6FA"/>
                </a:solidFill>
                <a:latin typeface="Courier New" panose="02070309020205020404" pitchFamily="49" charset="0"/>
              </a:rPr>
              <a:t>,</a:t>
            </a:r>
            <a:r>
              <a:rPr lang="en-US" sz="1000" b="1" dirty="0">
                <a:solidFill>
                  <a:srgbClr val="D9E8F7"/>
                </a:solidFill>
                <a:latin typeface="Courier New" panose="02070309020205020404" pitchFamily="49" charset="0"/>
              </a:rPr>
              <a:t> </a:t>
            </a:r>
            <a:r>
              <a:rPr lang="en-US" sz="1000" b="1" dirty="0">
                <a:solidFill>
                  <a:srgbClr val="17C6A3"/>
                </a:solidFill>
                <a:latin typeface="Courier New" panose="02070309020205020404" pitchFamily="49" charset="0"/>
              </a:rPr>
              <a:t>"Turning the LED %</a:t>
            </a:r>
            <a:r>
              <a:rPr lang="en-US" sz="1000" b="1" dirty="0" err="1">
                <a:solidFill>
                  <a:srgbClr val="17C6A3"/>
                </a:solidFill>
                <a:latin typeface="Courier New" panose="02070309020205020404" pitchFamily="49" charset="0"/>
              </a:rPr>
              <a:t>s!"</a:t>
            </a:r>
            <a:r>
              <a:rPr lang="en-US" sz="1000" b="1" dirty="0" err="1">
                <a:solidFill>
                  <a:srgbClr val="E6E6FA"/>
                </a:solidFill>
                <a:latin typeface="Courier New" panose="02070309020205020404" pitchFamily="49" charset="0"/>
              </a:rPr>
              <a:t>,</a:t>
            </a:r>
            <a:r>
              <a:rPr lang="en-US" sz="1000" b="1" dirty="0" err="1">
                <a:solidFill>
                  <a:srgbClr val="17C6A3"/>
                </a:solidFill>
                <a:latin typeface="Courier New" panose="02070309020205020404" pitchFamily="49" charset="0"/>
              </a:rPr>
              <a:t>"ON</a:t>
            </a:r>
            <a:r>
              <a:rPr lang="en-US" sz="1000" b="1" dirty="0">
                <a:solidFill>
                  <a:srgbClr val="17C6A3"/>
                </a:solidFill>
                <a:latin typeface="Courier New" panose="02070309020205020404" pitchFamily="49" charset="0"/>
              </a:rPr>
              <a:t>"</a:t>
            </a:r>
            <a:r>
              <a:rPr lang="en-US" sz="1000" b="1" dirty="0">
                <a:solidFill>
                  <a:srgbClr val="F9FAF4"/>
                </a:solidFill>
                <a:latin typeface="Courier New" panose="02070309020205020404" pitchFamily="49" charset="0"/>
              </a:rPr>
              <a:t>)</a:t>
            </a:r>
            <a:r>
              <a:rPr lang="en-US" sz="1000" b="1" dirty="0">
                <a:solidFill>
                  <a:srgbClr val="E6E6FA"/>
                </a:solidFill>
                <a:latin typeface="Courier New" panose="02070309020205020404" pitchFamily="49" charset="0"/>
              </a:rPr>
              <a:t>;</a:t>
            </a:r>
          </a:p>
          <a:p>
            <a:pPr algn="l"/>
            <a:r>
              <a:rPr lang="en-US" sz="1000" dirty="0">
                <a:solidFill>
                  <a:srgbClr val="D9E8F7"/>
                </a:solidFill>
                <a:latin typeface="Courier New" panose="02070309020205020404" pitchFamily="49" charset="0"/>
              </a:rPr>
              <a:t>        </a:t>
            </a:r>
            <a:r>
              <a:rPr lang="en-US" sz="1000" b="1" dirty="0" err="1">
                <a:solidFill>
                  <a:srgbClr val="A7EC21"/>
                </a:solidFill>
                <a:latin typeface="Courier New" panose="02070309020205020404" pitchFamily="49" charset="0"/>
              </a:rPr>
              <a:t>vTaskDelay</a:t>
            </a:r>
            <a:r>
              <a:rPr lang="en-US" sz="1000" b="1" dirty="0">
                <a:solidFill>
                  <a:srgbClr val="F9FAF4"/>
                </a:solidFill>
                <a:latin typeface="Courier New" panose="02070309020205020404" pitchFamily="49" charset="0"/>
              </a:rPr>
              <a:t>(</a:t>
            </a:r>
            <a:r>
              <a:rPr lang="en-US" sz="1000" b="1" dirty="0">
                <a:solidFill>
                  <a:srgbClr val="6897BB"/>
                </a:solidFill>
                <a:latin typeface="Courier New" panose="02070309020205020404" pitchFamily="49" charset="0"/>
              </a:rPr>
              <a:t>500</a:t>
            </a:r>
            <a:r>
              <a:rPr lang="en-US" sz="1000" b="1" dirty="0">
                <a:solidFill>
                  <a:srgbClr val="D9E8F7"/>
                </a:solidFill>
                <a:latin typeface="Courier New" panose="02070309020205020404" pitchFamily="49" charset="0"/>
              </a:rPr>
              <a:t> </a:t>
            </a:r>
            <a:r>
              <a:rPr lang="en-US" sz="1000" b="1" dirty="0">
                <a:solidFill>
                  <a:srgbClr val="E6E6FA"/>
                </a:solidFill>
                <a:latin typeface="Courier New" panose="02070309020205020404" pitchFamily="49" charset="0"/>
              </a:rPr>
              <a:t>/</a:t>
            </a:r>
            <a:r>
              <a:rPr lang="en-US" sz="1000" b="1" dirty="0">
                <a:solidFill>
                  <a:srgbClr val="D9E8F7"/>
                </a:solidFill>
                <a:latin typeface="Courier New" panose="02070309020205020404" pitchFamily="49" charset="0"/>
              </a:rPr>
              <a:t> </a:t>
            </a:r>
            <a:r>
              <a:rPr lang="en-US" sz="1000" b="1" u="sng" dirty="0" err="1">
                <a:solidFill>
                  <a:srgbClr val="D9E8F7"/>
                </a:solidFill>
                <a:latin typeface="Courier New" panose="02070309020205020404" pitchFamily="49" charset="0"/>
              </a:rPr>
              <a:t>portTICK_PERIOD_MS</a:t>
            </a:r>
            <a:r>
              <a:rPr lang="en-US" sz="1000" b="1" u="sng" dirty="0">
                <a:solidFill>
                  <a:srgbClr val="F9FAF4"/>
                </a:solidFill>
                <a:latin typeface="Courier New" panose="02070309020205020404" pitchFamily="49" charset="0"/>
              </a:rPr>
              <a:t>)</a:t>
            </a:r>
            <a:r>
              <a:rPr lang="en-US" sz="1000" b="1" u="sng" dirty="0">
                <a:solidFill>
                  <a:srgbClr val="E6E6FA"/>
                </a:solidFill>
                <a:latin typeface="Courier New" panose="02070309020205020404" pitchFamily="49" charset="0"/>
              </a:rPr>
              <a:t>;</a:t>
            </a:r>
          </a:p>
          <a:p>
            <a:pPr algn="l"/>
            <a:endParaRPr lang="en-US" sz="1000" dirty="0">
              <a:latin typeface="Courier New" panose="02070309020205020404" pitchFamily="49" charset="0"/>
            </a:endParaRPr>
          </a:p>
          <a:p>
            <a:pPr algn="l"/>
            <a:r>
              <a:rPr lang="en-US" sz="1000" dirty="0">
                <a:solidFill>
                  <a:srgbClr val="D9E8F7"/>
                </a:solidFill>
                <a:latin typeface="Courier New" panose="02070309020205020404" pitchFamily="49" charset="0"/>
              </a:rPr>
              <a:t>        </a:t>
            </a:r>
            <a:r>
              <a:rPr lang="en-US" sz="1000" b="1" dirty="0" err="1">
                <a:solidFill>
                  <a:srgbClr val="A7EC21"/>
                </a:solidFill>
                <a:latin typeface="Courier New" panose="02070309020205020404" pitchFamily="49" charset="0"/>
              </a:rPr>
              <a:t>gpio_set_level</a:t>
            </a:r>
            <a:r>
              <a:rPr lang="en-US" sz="1000" b="1" dirty="0">
                <a:solidFill>
                  <a:srgbClr val="F9FAF4"/>
                </a:solidFill>
                <a:latin typeface="Courier New" panose="02070309020205020404" pitchFamily="49" charset="0"/>
              </a:rPr>
              <a:t>(</a:t>
            </a:r>
            <a:r>
              <a:rPr lang="en-US" sz="1000" b="1" dirty="0">
                <a:solidFill>
                  <a:srgbClr val="D9E8F7"/>
                </a:solidFill>
                <a:latin typeface="Courier New" panose="02070309020205020404" pitchFamily="49" charset="0"/>
              </a:rPr>
              <a:t>BLINK_GPIO</a:t>
            </a:r>
            <a:r>
              <a:rPr lang="en-US" sz="1000" b="1" dirty="0">
                <a:solidFill>
                  <a:srgbClr val="E6E6FA"/>
                </a:solidFill>
                <a:latin typeface="Courier New" panose="02070309020205020404" pitchFamily="49" charset="0"/>
              </a:rPr>
              <a:t>,</a:t>
            </a:r>
            <a:r>
              <a:rPr lang="en-US" sz="1000" b="1" dirty="0">
                <a:solidFill>
                  <a:srgbClr val="D9E8F7"/>
                </a:solidFill>
                <a:latin typeface="Courier New" panose="02070309020205020404" pitchFamily="49" charset="0"/>
              </a:rPr>
              <a:t> </a:t>
            </a:r>
            <a:r>
              <a:rPr lang="en-US" sz="1000" b="1" dirty="0">
                <a:solidFill>
                  <a:srgbClr val="6897BB"/>
                </a:solidFill>
                <a:latin typeface="Courier New" panose="02070309020205020404" pitchFamily="49" charset="0"/>
              </a:rPr>
              <a:t>0</a:t>
            </a:r>
            <a:r>
              <a:rPr lang="en-US" sz="1000" b="1" dirty="0">
                <a:solidFill>
                  <a:srgbClr val="F9FAF4"/>
                </a:solidFill>
                <a:latin typeface="Courier New" panose="02070309020205020404" pitchFamily="49" charset="0"/>
              </a:rPr>
              <a:t>)</a:t>
            </a:r>
            <a:r>
              <a:rPr lang="en-US" sz="1000" b="1" dirty="0">
                <a:solidFill>
                  <a:srgbClr val="E6E6FA"/>
                </a:solidFill>
                <a:latin typeface="Courier New" panose="02070309020205020404" pitchFamily="49" charset="0"/>
              </a:rPr>
              <a:t>;</a:t>
            </a:r>
          </a:p>
          <a:p>
            <a:pPr algn="l"/>
            <a:r>
              <a:rPr lang="en-US" sz="1000" dirty="0">
                <a:solidFill>
                  <a:srgbClr val="D9E8F7"/>
                </a:solidFill>
                <a:latin typeface="Courier New" panose="02070309020205020404" pitchFamily="49" charset="0"/>
              </a:rPr>
              <a:t>        </a:t>
            </a:r>
            <a:r>
              <a:rPr lang="en-US" sz="1000" b="1" dirty="0">
                <a:solidFill>
                  <a:srgbClr val="A7EC21"/>
                </a:solidFill>
                <a:latin typeface="Courier New" panose="02070309020205020404" pitchFamily="49" charset="0"/>
              </a:rPr>
              <a:t>ESP_LOGI</a:t>
            </a:r>
            <a:r>
              <a:rPr lang="en-US" sz="1000" b="1" dirty="0">
                <a:solidFill>
                  <a:srgbClr val="F9FAF4"/>
                </a:solidFill>
                <a:latin typeface="Courier New" panose="02070309020205020404" pitchFamily="49" charset="0"/>
              </a:rPr>
              <a:t>(</a:t>
            </a:r>
            <a:r>
              <a:rPr lang="en-US" sz="1000" b="1" dirty="0">
                <a:solidFill>
                  <a:srgbClr val="D9E8F7"/>
                </a:solidFill>
                <a:latin typeface="Courier New" panose="02070309020205020404" pitchFamily="49" charset="0"/>
              </a:rPr>
              <a:t>TAG</a:t>
            </a:r>
            <a:r>
              <a:rPr lang="en-US" sz="1000" b="1" dirty="0">
                <a:solidFill>
                  <a:srgbClr val="E6E6FA"/>
                </a:solidFill>
                <a:latin typeface="Courier New" panose="02070309020205020404" pitchFamily="49" charset="0"/>
              </a:rPr>
              <a:t>,</a:t>
            </a:r>
            <a:r>
              <a:rPr lang="en-US" sz="1000" b="1" dirty="0">
                <a:solidFill>
                  <a:srgbClr val="D9E8F7"/>
                </a:solidFill>
                <a:latin typeface="Courier New" panose="02070309020205020404" pitchFamily="49" charset="0"/>
              </a:rPr>
              <a:t> </a:t>
            </a:r>
            <a:r>
              <a:rPr lang="en-US" sz="1000" b="1" dirty="0">
                <a:solidFill>
                  <a:srgbClr val="17C6A3"/>
                </a:solidFill>
                <a:latin typeface="Courier New" panose="02070309020205020404" pitchFamily="49" charset="0"/>
              </a:rPr>
              <a:t>"Turning the LED %</a:t>
            </a:r>
            <a:r>
              <a:rPr lang="en-US" sz="1000" b="1" dirty="0" err="1">
                <a:solidFill>
                  <a:srgbClr val="17C6A3"/>
                </a:solidFill>
                <a:latin typeface="Courier New" panose="02070309020205020404" pitchFamily="49" charset="0"/>
              </a:rPr>
              <a:t>s!"</a:t>
            </a:r>
            <a:r>
              <a:rPr lang="en-US" sz="1000" b="1" dirty="0" err="1">
                <a:solidFill>
                  <a:srgbClr val="E6E6FA"/>
                </a:solidFill>
                <a:latin typeface="Courier New" panose="02070309020205020404" pitchFamily="49" charset="0"/>
              </a:rPr>
              <a:t>,</a:t>
            </a:r>
            <a:r>
              <a:rPr lang="en-US" sz="1000" b="1" dirty="0" err="1">
                <a:solidFill>
                  <a:srgbClr val="17C6A3"/>
                </a:solidFill>
                <a:latin typeface="Courier New" panose="02070309020205020404" pitchFamily="49" charset="0"/>
              </a:rPr>
              <a:t>"OFF</a:t>
            </a:r>
            <a:r>
              <a:rPr lang="en-US" sz="1000" b="1" dirty="0">
                <a:solidFill>
                  <a:srgbClr val="17C6A3"/>
                </a:solidFill>
                <a:latin typeface="Courier New" panose="02070309020205020404" pitchFamily="49" charset="0"/>
              </a:rPr>
              <a:t>"</a:t>
            </a:r>
            <a:r>
              <a:rPr lang="en-US" sz="1000" b="1" dirty="0">
                <a:solidFill>
                  <a:srgbClr val="F9FAF4"/>
                </a:solidFill>
                <a:latin typeface="Courier New" panose="02070309020205020404" pitchFamily="49" charset="0"/>
              </a:rPr>
              <a:t>)</a:t>
            </a:r>
            <a:r>
              <a:rPr lang="en-US" sz="1000" b="1" dirty="0">
                <a:solidFill>
                  <a:srgbClr val="E6E6FA"/>
                </a:solidFill>
                <a:latin typeface="Courier New" panose="02070309020205020404" pitchFamily="49" charset="0"/>
              </a:rPr>
              <a:t>;</a:t>
            </a:r>
          </a:p>
          <a:p>
            <a:pPr algn="l"/>
            <a:r>
              <a:rPr lang="en-US" sz="1000" dirty="0">
                <a:solidFill>
                  <a:srgbClr val="D9E8F7"/>
                </a:solidFill>
                <a:latin typeface="Courier New" panose="02070309020205020404" pitchFamily="49" charset="0"/>
              </a:rPr>
              <a:t>        </a:t>
            </a:r>
            <a:r>
              <a:rPr lang="en-US" sz="1000" b="1" dirty="0" err="1">
                <a:solidFill>
                  <a:srgbClr val="A7EC21"/>
                </a:solidFill>
                <a:latin typeface="Courier New" panose="02070309020205020404" pitchFamily="49" charset="0"/>
              </a:rPr>
              <a:t>vTaskDelay</a:t>
            </a:r>
            <a:r>
              <a:rPr lang="en-US" sz="1000" b="1" dirty="0">
                <a:solidFill>
                  <a:srgbClr val="F9FAF4"/>
                </a:solidFill>
                <a:latin typeface="Courier New" panose="02070309020205020404" pitchFamily="49" charset="0"/>
              </a:rPr>
              <a:t>(</a:t>
            </a:r>
            <a:r>
              <a:rPr lang="en-US" sz="1000" b="1" dirty="0">
                <a:solidFill>
                  <a:srgbClr val="6897BB"/>
                </a:solidFill>
                <a:latin typeface="Courier New" panose="02070309020205020404" pitchFamily="49" charset="0"/>
              </a:rPr>
              <a:t>500</a:t>
            </a:r>
            <a:r>
              <a:rPr lang="en-US" sz="1000" b="1" dirty="0">
                <a:solidFill>
                  <a:srgbClr val="D9E8F7"/>
                </a:solidFill>
                <a:latin typeface="Courier New" panose="02070309020205020404" pitchFamily="49" charset="0"/>
              </a:rPr>
              <a:t> </a:t>
            </a:r>
            <a:r>
              <a:rPr lang="en-US" sz="1000" b="1" dirty="0">
                <a:solidFill>
                  <a:srgbClr val="E6E6FA"/>
                </a:solidFill>
                <a:latin typeface="Courier New" panose="02070309020205020404" pitchFamily="49" charset="0"/>
              </a:rPr>
              <a:t>/</a:t>
            </a:r>
            <a:r>
              <a:rPr lang="en-US" sz="1000" b="1" dirty="0">
                <a:solidFill>
                  <a:srgbClr val="D9E8F7"/>
                </a:solidFill>
                <a:latin typeface="Courier New" panose="02070309020205020404" pitchFamily="49" charset="0"/>
              </a:rPr>
              <a:t> </a:t>
            </a:r>
            <a:r>
              <a:rPr lang="en-US" sz="1000" b="1" u="sng" dirty="0" err="1">
                <a:solidFill>
                  <a:srgbClr val="D9E8F7"/>
                </a:solidFill>
                <a:latin typeface="Courier New" panose="02070309020205020404" pitchFamily="49" charset="0"/>
              </a:rPr>
              <a:t>portTICK_PERIOD_MS</a:t>
            </a:r>
            <a:r>
              <a:rPr lang="en-US" sz="1000" b="1" u="sng" dirty="0">
                <a:solidFill>
                  <a:srgbClr val="F9FAF4"/>
                </a:solidFill>
                <a:latin typeface="Courier New" panose="02070309020205020404" pitchFamily="49" charset="0"/>
              </a:rPr>
              <a:t>)</a:t>
            </a:r>
            <a:r>
              <a:rPr lang="en-US" sz="1000" b="1" u="sng" dirty="0">
                <a:solidFill>
                  <a:srgbClr val="E6E6FA"/>
                </a:solidFill>
                <a:latin typeface="Courier New" panose="02070309020205020404" pitchFamily="49" charset="0"/>
              </a:rPr>
              <a:t>;</a:t>
            </a:r>
          </a:p>
          <a:p>
            <a:pPr algn="l"/>
            <a:endParaRPr lang="en-US" sz="1000" dirty="0">
              <a:latin typeface="Courier New" panose="02070309020205020404" pitchFamily="49" charset="0"/>
            </a:endParaRPr>
          </a:p>
          <a:p>
            <a:pPr algn="l"/>
            <a:r>
              <a:rPr lang="en-US" sz="1000" dirty="0">
                <a:solidFill>
                  <a:srgbClr val="D9E8F7"/>
                </a:solidFill>
                <a:latin typeface="Courier New" panose="02070309020205020404" pitchFamily="49" charset="0"/>
              </a:rPr>
              <a:t>    </a:t>
            </a:r>
            <a:r>
              <a:rPr lang="en-US" sz="1000" dirty="0">
                <a:solidFill>
                  <a:srgbClr val="F9FAF4"/>
                </a:solidFill>
                <a:latin typeface="Courier New" panose="02070309020205020404" pitchFamily="49" charset="0"/>
              </a:rPr>
              <a:t>}</a:t>
            </a:r>
          </a:p>
          <a:p>
            <a:pPr algn="l"/>
            <a:r>
              <a:rPr lang="en-US" sz="1000" dirty="0">
                <a:solidFill>
                  <a:srgbClr val="F9FAF4"/>
                </a:solidFill>
                <a:latin typeface="Courier New" panose="02070309020205020404" pitchFamily="49" charset="0"/>
              </a:rPr>
              <a:t>}</a:t>
            </a:r>
          </a:p>
        </p:txBody>
      </p:sp>
      <p:sp>
        <p:nvSpPr>
          <p:cNvPr id="17" name="TextBox 16">
            <a:extLst>
              <a:ext uri="{FF2B5EF4-FFF2-40B4-BE49-F238E27FC236}">
                <a16:creationId xmlns:a16="http://schemas.microsoft.com/office/drawing/2014/main" id="{09D0C470-9C3F-48B0-A08C-5C9B5F2D93B0}"/>
              </a:ext>
            </a:extLst>
          </p:cNvPr>
          <p:cNvSpPr txBox="1"/>
          <p:nvPr/>
        </p:nvSpPr>
        <p:spPr>
          <a:xfrm>
            <a:off x="236220" y="3321534"/>
            <a:ext cx="4780800" cy="523220"/>
          </a:xfrm>
          <a:prstGeom prst="rect">
            <a:avLst/>
          </a:prstGeom>
          <a:noFill/>
        </p:spPr>
        <p:txBody>
          <a:bodyPr wrap="square">
            <a:spAutoFit/>
          </a:bodyPr>
          <a:lstStyle/>
          <a:p>
            <a:r>
              <a:rPr lang="en-US" sz="1400" dirty="0">
                <a:solidFill>
                  <a:srgbClr val="FFAB40"/>
                </a:solidFill>
                <a:latin typeface="Montserrat ExtraBold"/>
                <a:sym typeface="Montserrat ExtraBold"/>
              </a:rPr>
              <a:t>Lets Try</a:t>
            </a:r>
          </a:p>
          <a:p>
            <a:r>
              <a:rPr lang="en-US" sz="1400" dirty="0">
                <a:solidFill>
                  <a:srgbClr val="FFAB40"/>
                </a:solidFill>
                <a:latin typeface="Montserrat ExtraBold"/>
                <a:sym typeface="Montserrat ExtraBold"/>
              </a:rPr>
              <a:t>“Hello World” Program : Blinking an LED</a:t>
            </a:r>
            <a:endParaRPr lang="en-US" sz="1000" dirty="0"/>
          </a:p>
        </p:txBody>
      </p:sp>
      <p:sp>
        <p:nvSpPr>
          <p:cNvPr id="18" name="TextBox 17">
            <a:extLst>
              <a:ext uri="{FF2B5EF4-FFF2-40B4-BE49-F238E27FC236}">
                <a16:creationId xmlns:a16="http://schemas.microsoft.com/office/drawing/2014/main" id="{69BCFCE9-8A93-4812-BAA9-0EEC57F1CF81}"/>
              </a:ext>
            </a:extLst>
          </p:cNvPr>
          <p:cNvSpPr txBox="1"/>
          <p:nvPr/>
        </p:nvSpPr>
        <p:spPr>
          <a:xfrm>
            <a:off x="295980" y="907453"/>
            <a:ext cx="4572000" cy="307777"/>
          </a:xfrm>
          <a:prstGeom prst="rect">
            <a:avLst/>
          </a:prstGeom>
          <a:noFill/>
        </p:spPr>
        <p:txBody>
          <a:bodyPr wrap="square">
            <a:spAutoFit/>
          </a:bodyPr>
          <a:lstStyle/>
          <a:p>
            <a:r>
              <a:rPr lang="en-US" sz="1400" dirty="0">
                <a:solidFill>
                  <a:srgbClr val="FFAB40"/>
                </a:solidFill>
                <a:latin typeface="Montserrat ExtraBold"/>
                <a:sym typeface="Montserrat ExtraBold"/>
              </a:rPr>
              <a:t>Hardware Requirement</a:t>
            </a:r>
            <a:endParaRPr lang="en-US" sz="1000" dirty="0"/>
          </a:p>
        </p:txBody>
      </p:sp>
      <p:pic>
        <p:nvPicPr>
          <p:cNvPr id="19" name="Picture 18">
            <a:extLst>
              <a:ext uri="{FF2B5EF4-FFF2-40B4-BE49-F238E27FC236}">
                <a16:creationId xmlns:a16="http://schemas.microsoft.com/office/drawing/2014/main" id="{0EE6964E-E7E9-444C-B27D-BD33CF9AAE39}"/>
              </a:ext>
            </a:extLst>
          </p:cNvPr>
          <p:cNvPicPr>
            <a:picLocks noChangeAspect="1"/>
          </p:cNvPicPr>
          <p:nvPr/>
        </p:nvPicPr>
        <p:blipFill>
          <a:blip r:embed="rId2"/>
          <a:stretch>
            <a:fillRect/>
          </a:stretch>
        </p:blipFill>
        <p:spPr>
          <a:xfrm>
            <a:off x="418800" y="1303803"/>
            <a:ext cx="2570387" cy="1833783"/>
          </a:xfrm>
          <a:prstGeom prst="rect">
            <a:avLst/>
          </a:prstGeom>
        </p:spPr>
      </p:pic>
    </p:spTree>
    <p:extLst>
      <p:ext uri="{BB962C8B-B14F-4D97-AF65-F5344CB8AC3E}">
        <p14:creationId xmlns:p14="http://schemas.microsoft.com/office/powerpoint/2010/main" val="2790174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anim calcmode="lin" valueType="num">
                                      <p:cBhvr additive="base">
                                        <p:cTn id="1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D0853C1B-B13D-46CB-A9F1-0B0EDDD27CE3}"/>
              </a:ext>
            </a:extLst>
          </p:cNvPr>
          <p:cNvSpPr txBox="1">
            <a:spLocks/>
          </p:cNvSpPr>
          <p:nvPr/>
        </p:nvSpPr>
        <p:spPr>
          <a:xfrm>
            <a:off x="260320" y="309756"/>
            <a:ext cx="36335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Exploring ESP-NOW</a:t>
            </a:r>
          </a:p>
        </p:txBody>
      </p:sp>
      <p:cxnSp>
        <p:nvCxnSpPr>
          <p:cNvPr id="15" name="Google Shape;172;p39">
            <a:extLst>
              <a:ext uri="{FF2B5EF4-FFF2-40B4-BE49-F238E27FC236}">
                <a16:creationId xmlns:a16="http://schemas.microsoft.com/office/drawing/2014/main" id="{A6E71C7C-DF5B-4D4B-ACD6-E12F861E5C07}"/>
              </a:ext>
            </a:extLst>
          </p:cNvPr>
          <p:cNvCxnSpPr>
            <a:cxnSpLocks/>
          </p:cNvCxnSpPr>
          <p:nvPr/>
        </p:nvCxnSpPr>
        <p:spPr>
          <a:xfrm>
            <a:off x="373380" y="309756"/>
            <a:ext cx="3345180"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12" name="TextBox 11">
            <a:extLst>
              <a:ext uri="{FF2B5EF4-FFF2-40B4-BE49-F238E27FC236}">
                <a16:creationId xmlns:a16="http://schemas.microsoft.com/office/drawing/2014/main" id="{FCF69790-448F-4A09-8B85-7019E329DC9E}"/>
              </a:ext>
            </a:extLst>
          </p:cNvPr>
          <p:cNvSpPr txBox="1"/>
          <p:nvPr/>
        </p:nvSpPr>
        <p:spPr>
          <a:xfrm>
            <a:off x="260320" y="748651"/>
            <a:ext cx="8907780" cy="361002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v"/>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What is ESP-NOW?</a:t>
            </a:r>
          </a:p>
          <a:p>
            <a:pPr marR="0" lvl="0" algn="l" defTabSz="914400" rtl="0" eaLnBrk="1" fontAlgn="auto" latinLnBrk="0" hangingPunct="1">
              <a:lnSpc>
                <a:spcPct val="150000"/>
              </a:lnSpc>
              <a:spcBef>
                <a:spcPts val="0"/>
              </a:spcBef>
              <a:spcAft>
                <a:spcPts val="0"/>
              </a:spcAft>
              <a:buClr>
                <a:srgbClr val="FFFFFF"/>
              </a:buClr>
              <a:buSzTx/>
              <a:tabLst/>
              <a:defRPr/>
            </a:pPr>
            <a:r>
              <a:rPr lang="en-US" b="1" dirty="0">
                <a:solidFill>
                  <a:srgbClr val="D1D5DB"/>
                </a:solidFill>
                <a:latin typeface="Montserrat ExtraBold" panose="00000900000000000000" pitchFamily="2" charset="0"/>
              </a:rPr>
              <a:t>      </a:t>
            </a: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Definition: Connectionless communication protocol by </a:t>
            </a:r>
            <a:r>
              <a:rPr kumimoji="0" lang="en-US" sz="1400" b="1" i="0" u="none" strike="noStrike" kern="0" cap="none" spc="0" normalizeH="0" baseline="0" noProof="0" dirty="0" err="1">
                <a:ln>
                  <a:noFill/>
                </a:ln>
                <a:solidFill>
                  <a:srgbClr val="D1D5DB"/>
                </a:solidFill>
                <a:effectLst/>
                <a:uLnTx/>
                <a:uFillTx/>
                <a:latin typeface="Montserrat ExtraBold" panose="00000900000000000000" pitchFamily="2" charset="0"/>
                <a:cs typeface="Arial"/>
                <a:sym typeface="Arial"/>
              </a:rPr>
              <a:t>Espressif</a:t>
            </a: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for ESP32 and ESP8266 </a:t>
            </a:r>
          </a:p>
          <a:p>
            <a:pPr marR="0" lvl="0" algn="l" defTabSz="914400" rtl="0" eaLnBrk="1" fontAlgn="auto" latinLnBrk="0" hangingPunct="1">
              <a:lnSpc>
                <a:spcPct val="150000"/>
              </a:lnSpc>
              <a:spcBef>
                <a:spcPts val="0"/>
              </a:spcBef>
              <a:spcAft>
                <a:spcPts val="0"/>
              </a:spcAft>
              <a:buClr>
                <a:srgbClr val="FFFFFF"/>
              </a:buClr>
              <a:buSzTx/>
              <a:tabLst/>
              <a:defRPr/>
            </a:pPr>
            <a:r>
              <a:rPr lang="en-US" b="1" dirty="0">
                <a:solidFill>
                  <a:srgbClr val="D1D5DB"/>
                </a:solidFill>
                <a:latin typeface="Montserrat ExtraBold" panose="00000900000000000000" pitchFamily="2" charset="0"/>
              </a:rPr>
              <a:t>      </a:t>
            </a: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devices</a:t>
            </a:r>
          </a:p>
          <a:p>
            <a:pPr marR="0" lvl="0" algn="l" defTabSz="914400" rtl="0" eaLnBrk="1" fontAlgn="auto" latinLnBrk="0" hangingPunct="1">
              <a:lnSpc>
                <a:spcPct val="15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Purpose: Enables low-latency, peer-to-peer communication without Wi-Fi or Bluetooth </a:t>
            </a:r>
          </a:p>
          <a:p>
            <a:pPr marR="0" lvl="0" algn="l" defTabSz="914400" rtl="0" eaLnBrk="1" fontAlgn="auto" latinLnBrk="0" hangingPunct="1">
              <a:lnSpc>
                <a:spcPct val="150000"/>
              </a:lnSpc>
              <a:spcBef>
                <a:spcPts val="0"/>
              </a:spcBef>
              <a:spcAft>
                <a:spcPts val="0"/>
              </a:spcAft>
              <a:buClr>
                <a:srgbClr val="FFFFFF"/>
              </a:buClr>
              <a:buSzTx/>
              <a:tabLst/>
              <a:defRPr/>
            </a:pPr>
            <a:r>
              <a:rPr lang="en-US" b="1" dirty="0">
                <a:solidFill>
                  <a:srgbClr val="D1D5DB"/>
                </a:solidFill>
                <a:latin typeface="Montserrat ExtraBold" panose="00000900000000000000" pitchFamily="2" charset="0"/>
              </a:rPr>
              <a:t>      </a:t>
            </a: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pairing</a:t>
            </a:r>
          </a:p>
          <a:p>
            <a:pPr marR="0" lvl="0" algn="l" defTabSz="914400" rtl="0" eaLnBrk="1" fontAlgn="auto" latinLnBrk="0" hangingPunct="1">
              <a:lnSpc>
                <a:spcPct val="100000"/>
              </a:lnSpc>
              <a:spcBef>
                <a:spcPts val="0"/>
              </a:spcBef>
              <a:spcAft>
                <a:spcPts val="0"/>
              </a:spcAft>
              <a:buClr>
                <a:srgbClr val="FFFFFF"/>
              </a:buClr>
              <a:buSzTx/>
              <a:tabLst/>
              <a:defRPr/>
            </a:pPr>
            <a:endPar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endParaRPr>
          </a:p>
          <a:p>
            <a:pPr marL="285750"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v"/>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Key Features</a:t>
            </a:r>
          </a:p>
          <a:p>
            <a:pPr marR="0" lvl="0" algn="l" defTabSz="914400" rtl="0" eaLnBrk="1" fontAlgn="auto" latinLnBrk="0" hangingPunct="1">
              <a:lnSpc>
                <a:spcPct val="15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Low Latency: Quick message transmission with minimal delay</a:t>
            </a:r>
            <a:b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b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Connectionless Protocol: No need for establishing a connection</a:t>
            </a:r>
            <a:b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b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Low Power Consumption: Ideal for battery-powered devices</a:t>
            </a:r>
          </a:p>
          <a:p>
            <a:pPr marR="0" lvl="0" algn="l" defTabSz="914400" rtl="0" eaLnBrk="1" fontAlgn="auto" latinLnBrk="0" hangingPunct="1">
              <a:lnSpc>
                <a:spcPct val="150000"/>
              </a:lnSpc>
              <a:spcBef>
                <a:spcPts val="0"/>
              </a:spcBef>
              <a:spcAft>
                <a:spcPts val="0"/>
              </a:spcAft>
              <a:buClr>
                <a:srgbClr val="FFFFFF"/>
              </a:buClr>
              <a:buSzTx/>
              <a:tabLst/>
              <a:defRPr/>
            </a:pPr>
            <a:r>
              <a:rPr lang="en-US" b="1" dirty="0">
                <a:solidFill>
                  <a:srgbClr val="D1D5DB"/>
                </a:solidFill>
                <a:latin typeface="Montserrat ExtraBold" panose="00000900000000000000" pitchFamily="2" charset="0"/>
              </a:rPr>
              <a:t>      </a:t>
            </a: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Peer-to-Peer Communication: Direct communication between devices</a:t>
            </a:r>
          </a:p>
          <a:p>
            <a:pPr marR="0" lvl="0" algn="l" defTabSz="914400" rtl="0" eaLnBrk="1" fontAlgn="auto" latinLnBrk="0" hangingPunct="1">
              <a:lnSpc>
                <a:spcPct val="150000"/>
              </a:lnSpc>
              <a:spcBef>
                <a:spcPts val="0"/>
              </a:spcBef>
              <a:spcAft>
                <a:spcPts val="0"/>
              </a:spcAft>
              <a:buClr>
                <a:srgbClr val="FFFFFF"/>
              </a:buClr>
              <a:buSzTx/>
              <a:tabLst/>
              <a:defRPr/>
            </a:pPr>
            <a:r>
              <a:rPr lang="en-US" b="1" dirty="0">
                <a:solidFill>
                  <a:srgbClr val="D1D5DB"/>
                </a:solidFill>
                <a:latin typeface="Montserrat ExtraBold" panose="00000900000000000000" pitchFamily="2" charset="0"/>
              </a:rPr>
              <a:t>      </a:t>
            </a: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Broadcast and Unicast: Send messages to all devices or specific devices</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62482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310CF41-8C41-4A3A-ABA4-A08167E5C511}"/>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Implementing ESP-NOW in IDF</a:t>
            </a:r>
          </a:p>
        </p:txBody>
      </p:sp>
      <p:cxnSp>
        <p:nvCxnSpPr>
          <p:cNvPr id="5" name="Google Shape;172;p39">
            <a:extLst>
              <a:ext uri="{FF2B5EF4-FFF2-40B4-BE49-F238E27FC236}">
                <a16:creationId xmlns:a16="http://schemas.microsoft.com/office/drawing/2014/main" id="{23859811-F40A-42B8-8E59-E6434A1524F5}"/>
              </a:ext>
            </a:extLst>
          </p:cNvPr>
          <p:cNvCxnSpPr>
            <a:cxnSpLocks/>
          </p:cNvCxnSpPr>
          <p:nvPr/>
        </p:nvCxnSpPr>
        <p:spPr>
          <a:xfrm>
            <a:off x="373380" y="309756"/>
            <a:ext cx="4953000"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7" name="TextBox 6">
            <a:extLst>
              <a:ext uri="{FF2B5EF4-FFF2-40B4-BE49-F238E27FC236}">
                <a16:creationId xmlns:a16="http://schemas.microsoft.com/office/drawing/2014/main" id="{C4114939-FB31-4EE2-AF4E-52304FBA7F8D}"/>
              </a:ext>
            </a:extLst>
          </p:cNvPr>
          <p:cNvSpPr txBox="1"/>
          <p:nvPr/>
        </p:nvSpPr>
        <p:spPr>
          <a:xfrm>
            <a:off x="421100" y="1083307"/>
            <a:ext cx="4572000"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AB40"/>
                </a:solidFill>
                <a:effectLst/>
                <a:uLnTx/>
                <a:uFillTx/>
                <a:latin typeface="Montserrat ExtraBold"/>
                <a:cs typeface="Arial"/>
                <a:sym typeface="Montserrat ExtraBold"/>
              </a:rPr>
              <a:t>Sender Side code Explanation</a:t>
            </a:r>
            <a:endParaRPr kumimoji="0" lang="en-US"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4D4B27CA-0D20-4467-A122-0C1BE37D4634}"/>
              </a:ext>
            </a:extLst>
          </p:cNvPr>
          <p:cNvSpPr txBox="1"/>
          <p:nvPr/>
        </p:nvSpPr>
        <p:spPr>
          <a:xfrm>
            <a:off x="421100" y="1421861"/>
            <a:ext cx="8639080" cy="328756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
                <a:srgbClr val="FFFFFF"/>
              </a:buClr>
              <a:buSzTx/>
              <a:buFont typeface="Arial"/>
              <a:buNone/>
              <a:tabLst/>
              <a:defRPr/>
            </a:pP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Initialization: Sets up NVS for storage, initializes Wi-Fi in station mode</a:t>
            </a:r>
            <a:r>
              <a:rPr lang="en-US" b="1" dirty="0">
                <a:solidFill>
                  <a:srgbClr val="D1D5DB"/>
                </a:solidFill>
                <a:latin typeface="Montserrat ExtraBold" panose="00000900000000000000" pitchFamily="2" charset="0"/>
              </a:rPr>
              <a:t>  </a:t>
            </a: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and initializes ESP-NOW for communication</a:t>
            </a:r>
          </a:p>
          <a:p>
            <a:pPr marL="0" marR="0" lvl="0" indent="0" algn="l" defTabSz="914400" rtl="0" eaLnBrk="1" fontAlgn="auto" latinLnBrk="0" hangingPunct="1">
              <a:lnSpc>
                <a:spcPct val="150000"/>
              </a:lnSpc>
              <a:spcBef>
                <a:spcPts val="0"/>
              </a:spcBef>
              <a:spcAft>
                <a:spcPts val="0"/>
              </a:spcAft>
              <a:buClr>
                <a:srgbClr val="FFFFFF"/>
              </a:buClr>
              <a:buSzTx/>
              <a:buFont typeface="Arial"/>
              <a:buNone/>
              <a:tabLst/>
              <a:defRPr/>
            </a:pP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Callback Function: Defines </a:t>
            </a:r>
            <a:r>
              <a:rPr kumimoji="0" lang="en-US" b="1" i="0" u="none" strike="noStrike" kern="0" cap="none" spc="0" normalizeH="0" baseline="0" noProof="0" dirty="0" err="1">
                <a:ln>
                  <a:noFill/>
                </a:ln>
                <a:solidFill>
                  <a:srgbClr val="D1D5DB"/>
                </a:solidFill>
                <a:effectLst/>
                <a:uLnTx/>
                <a:uFillTx/>
                <a:latin typeface="Montserrat ExtraBold" panose="00000900000000000000" pitchFamily="2" charset="0"/>
                <a:cs typeface="Arial"/>
                <a:sym typeface="Arial"/>
              </a:rPr>
              <a:t>on_data_sent</a:t>
            </a: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to log the status of the last sent message (success or failure)</a:t>
            </a:r>
          </a:p>
          <a:p>
            <a:pPr marL="0" marR="0" lvl="0" indent="0" algn="l" defTabSz="914400" rtl="0" eaLnBrk="1" fontAlgn="auto" latinLnBrk="0" hangingPunct="1">
              <a:lnSpc>
                <a:spcPct val="150000"/>
              </a:lnSpc>
              <a:spcBef>
                <a:spcPts val="0"/>
              </a:spcBef>
              <a:spcAft>
                <a:spcPts val="0"/>
              </a:spcAft>
              <a:buClr>
                <a:srgbClr val="FFFFFF"/>
              </a:buClr>
              <a:buSzTx/>
              <a:buFont typeface="Arial"/>
              <a:buNone/>
              <a:tabLst/>
              <a:defRPr/>
            </a:pP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Peer Registration: Configures and registers the receiver with its MAC address and sets up peer information</a:t>
            </a:r>
          </a:p>
          <a:p>
            <a:pPr marL="0" marR="0" lvl="0" indent="0" algn="l" defTabSz="914400" rtl="0" eaLnBrk="1" fontAlgn="auto" latinLnBrk="0" hangingPunct="1">
              <a:lnSpc>
                <a:spcPct val="150000"/>
              </a:lnSpc>
              <a:spcBef>
                <a:spcPts val="0"/>
              </a:spcBef>
              <a:spcAft>
                <a:spcPts val="0"/>
              </a:spcAft>
              <a:buClr>
                <a:srgbClr val="FFFFFF"/>
              </a:buClr>
              <a:buSzTx/>
              <a:buFont typeface="Arial"/>
              <a:buNone/>
              <a:tabLst/>
              <a:defRPr/>
            </a:pP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Message Structure: Defines a structure </a:t>
            </a:r>
            <a:r>
              <a:rPr kumimoji="0" lang="en-US" b="1" i="0" u="none" strike="noStrike" kern="0" cap="none" spc="0" normalizeH="0" baseline="0" noProof="0" dirty="0" err="1">
                <a:ln>
                  <a:noFill/>
                </a:ln>
                <a:solidFill>
                  <a:srgbClr val="D1D5DB"/>
                </a:solidFill>
                <a:effectLst/>
                <a:uLnTx/>
                <a:uFillTx/>
                <a:latin typeface="Montserrat ExtraBold" panose="00000900000000000000" pitchFamily="2" charset="0"/>
                <a:cs typeface="Arial"/>
                <a:sym typeface="Arial"/>
              </a:rPr>
              <a:t>struct_message</a:t>
            </a: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to hold the data and initializes it with "Hello from ESP32“</a:t>
            </a:r>
          </a:p>
          <a:p>
            <a:pPr marL="0" marR="0" lvl="0" indent="0" algn="l" defTabSz="914400" rtl="0" eaLnBrk="1" fontAlgn="auto" latinLnBrk="0" hangingPunct="1">
              <a:lnSpc>
                <a:spcPct val="150000"/>
              </a:lnSpc>
              <a:spcBef>
                <a:spcPts val="0"/>
              </a:spcBef>
              <a:spcAft>
                <a:spcPts val="0"/>
              </a:spcAft>
              <a:buClr>
                <a:srgbClr val="FFFFFF"/>
              </a:buClr>
              <a:buSzTx/>
              <a:buFont typeface="Arial"/>
              <a:buNone/>
              <a:tabLst/>
              <a:defRPr/>
            </a:pP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Message Sending Loop: Continuously sends the message every 2 seconds, logging success or failure and incrementing a counter for each message sent.</a:t>
            </a:r>
          </a:p>
        </p:txBody>
      </p:sp>
    </p:spTree>
    <p:extLst>
      <p:ext uri="{BB962C8B-B14F-4D97-AF65-F5344CB8AC3E}">
        <p14:creationId xmlns:p14="http://schemas.microsoft.com/office/powerpoint/2010/main" val="1646183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 calcmode="lin" valueType="num">
                                      <p:cBhvr additive="base">
                                        <p:cTn id="3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310CF41-8C41-4A3A-ABA4-A08167E5C511}"/>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Implementing ESP-NOW in IDF</a:t>
            </a:r>
          </a:p>
        </p:txBody>
      </p:sp>
      <p:cxnSp>
        <p:nvCxnSpPr>
          <p:cNvPr id="5" name="Google Shape;172;p39">
            <a:extLst>
              <a:ext uri="{FF2B5EF4-FFF2-40B4-BE49-F238E27FC236}">
                <a16:creationId xmlns:a16="http://schemas.microsoft.com/office/drawing/2014/main" id="{23859811-F40A-42B8-8E59-E6434A1524F5}"/>
              </a:ext>
            </a:extLst>
          </p:cNvPr>
          <p:cNvCxnSpPr>
            <a:cxnSpLocks/>
          </p:cNvCxnSpPr>
          <p:nvPr/>
        </p:nvCxnSpPr>
        <p:spPr>
          <a:xfrm>
            <a:off x="373380" y="309756"/>
            <a:ext cx="4953000"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7" name="TextBox 6">
            <a:extLst>
              <a:ext uri="{FF2B5EF4-FFF2-40B4-BE49-F238E27FC236}">
                <a16:creationId xmlns:a16="http://schemas.microsoft.com/office/drawing/2014/main" id="{C4114939-FB31-4EE2-AF4E-52304FBA7F8D}"/>
              </a:ext>
            </a:extLst>
          </p:cNvPr>
          <p:cNvSpPr txBox="1"/>
          <p:nvPr/>
        </p:nvSpPr>
        <p:spPr>
          <a:xfrm>
            <a:off x="421100" y="1083307"/>
            <a:ext cx="4572000"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AB40"/>
                </a:solidFill>
                <a:effectLst/>
                <a:uLnTx/>
                <a:uFillTx/>
                <a:latin typeface="Montserrat ExtraBold"/>
                <a:cs typeface="Arial"/>
                <a:sym typeface="Montserrat ExtraBold"/>
              </a:rPr>
              <a:t>Sender Side code Explanation</a:t>
            </a:r>
            <a:endParaRPr kumimoji="0" lang="en-US"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4D4B27CA-0D20-4467-A122-0C1BE37D4634}"/>
              </a:ext>
            </a:extLst>
          </p:cNvPr>
          <p:cNvSpPr txBox="1"/>
          <p:nvPr/>
        </p:nvSpPr>
        <p:spPr>
          <a:xfrm>
            <a:off x="421100" y="1421861"/>
            <a:ext cx="8639080" cy="361073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
                <a:srgbClr val="FFFFFF"/>
              </a:buClr>
              <a:buSzTx/>
              <a:buFont typeface="Arial"/>
              <a:buNone/>
              <a:tabLst/>
              <a:defRPr/>
            </a:pP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Initialization: Sets up NVS for storage, initializes Wi-Fi in station mode  and initializes ESP-NOW for communication</a:t>
            </a:r>
          </a:p>
          <a:p>
            <a:pPr marL="0" marR="0" lvl="0" indent="0" algn="l" defTabSz="914400" rtl="0" eaLnBrk="1" fontAlgn="auto" latinLnBrk="0" hangingPunct="1">
              <a:lnSpc>
                <a:spcPct val="150000"/>
              </a:lnSpc>
              <a:spcBef>
                <a:spcPts val="0"/>
              </a:spcBef>
              <a:spcAft>
                <a:spcPts val="0"/>
              </a:spcAft>
              <a:buClr>
                <a:srgbClr val="FFFFFF"/>
              </a:buClr>
              <a:buSzTx/>
              <a:buFont typeface="Arial"/>
              <a:buNone/>
              <a:tabLst/>
              <a:defRPr/>
            </a:pP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Callback Function: Defines </a:t>
            </a:r>
            <a:r>
              <a:rPr kumimoji="0" lang="en-US" b="1" i="0" u="none" strike="noStrike" kern="0" cap="none" spc="0" normalizeH="0" baseline="0" noProof="0" dirty="0" err="1">
                <a:ln>
                  <a:noFill/>
                </a:ln>
                <a:solidFill>
                  <a:srgbClr val="D1D5DB"/>
                </a:solidFill>
                <a:effectLst/>
                <a:uLnTx/>
                <a:uFillTx/>
                <a:latin typeface="Montserrat ExtraBold" panose="00000900000000000000" pitchFamily="2" charset="0"/>
                <a:cs typeface="Arial"/>
                <a:sym typeface="Arial"/>
              </a:rPr>
              <a:t>on_data_recv</a:t>
            </a: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to handle incoming messages, copying the data to </a:t>
            </a:r>
            <a:r>
              <a:rPr kumimoji="0" lang="en-US" b="1" i="0" u="none" strike="noStrike" kern="0" cap="none" spc="0" normalizeH="0" baseline="0" noProof="0" dirty="0" err="1">
                <a:ln>
                  <a:noFill/>
                </a:ln>
                <a:solidFill>
                  <a:srgbClr val="D1D5DB"/>
                </a:solidFill>
                <a:effectLst/>
                <a:uLnTx/>
                <a:uFillTx/>
                <a:latin typeface="Montserrat ExtraBold" panose="00000900000000000000" pitchFamily="2" charset="0"/>
                <a:cs typeface="Arial"/>
                <a:sym typeface="Arial"/>
              </a:rPr>
              <a:t>myData</a:t>
            </a: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incrementing a message counter and logging the received message and total count</a:t>
            </a:r>
          </a:p>
          <a:p>
            <a:pPr marL="0" marR="0" lvl="0" indent="0" algn="l" defTabSz="914400" rtl="0" eaLnBrk="1" fontAlgn="auto" latinLnBrk="0" hangingPunct="1">
              <a:lnSpc>
                <a:spcPct val="150000"/>
              </a:lnSpc>
              <a:spcBef>
                <a:spcPts val="0"/>
              </a:spcBef>
              <a:spcAft>
                <a:spcPts val="0"/>
              </a:spcAft>
              <a:buClr>
                <a:srgbClr val="FFFFFF"/>
              </a:buClr>
              <a:buSzTx/>
              <a:buFont typeface="Arial"/>
              <a:buNone/>
              <a:tabLst/>
              <a:defRPr/>
            </a:pP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Wi-Fi Configuration: Initializes the network interface and event loop, configures Wi-Fi, and starts it in station mode.</a:t>
            </a:r>
          </a:p>
          <a:p>
            <a:pPr marL="0" marR="0" lvl="0" indent="0" algn="l" defTabSz="914400" rtl="0" eaLnBrk="1" fontAlgn="auto" latinLnBrk="0" hangingPunct="1">
              <a:lnSpc>
                <a:spcPct val="150000"/>
              </a:lnSpc>
              <a:spcBef>
                <a:spcPts val="0"/>
              </a:spcBef>
              <a:spcAft>
                <a:spcPts val="0"/>
              </a:spcAft>
              <a:buClr>
                <a:srgbClr val="FFFFFF"/>
              </a:buClr>
              <a:buSzTx/>
              <a:buFont typeface="Arial"/>
              <a:buNone/>
              <a:tabLst/>
              <a:defRPr/>
            </a:pP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ESP-NOW Setup: Initializes ESP-NOW and registers the receive callback function to handle incoming messages</a:t>
            </a:r>
          </a:p>
          <a:p>
            <a:pPr marL="0" marR="0" lvl="0" indent="0" algn="l" defTabSz="914400" rtl="0" eaLnBrk="1" fontAlgn="auto" latinLnBrk="0" hangingPunct="1">
              <a:lnSpc>
                <a:spcPct val="150000"/>
              </a:lnSpc>
              <a:spcBef>
                <a:spcPts val="0"/>
              </a:spcBef>
              <a:spcAft>
                <a:spcPts val="0"/>
              </a:spcAft>
              <a:buClr>
                <a:srgbClr val="FFFFFF"/>
              </a:buClr>
              <a:buSzTx/>
              <a:buFont typeface="Arial"/>
              <a:buNone/>
              <a:tabLst/>
              <a:defRPr/>
            </a:pP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Main Loop: Runs an infinite loop with a delay of 1 second, keeping the program running to continuously receive messages.</a:t>
            </a:r>
          </a:p>
        </p:txBody>
      </p:sp>
    </p:spTree>
    <p:extLst>
      <p:ext uri="{BB962C8B-B14F-4D97-AF65-F5344CB8AC3E}">
        <p14:creationId xmlns:p14="http://schemas.microsoft.com/office/powerpoint/2010/main" val="1905780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 calcmode="lin" valueType="num">
                                      <p:cBhvr additive="base">
                                        <p:cTn id="3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B6FFBD9E-22D9-4651-BE90-1560EBDB0C7C}"/>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Exploring FreeRTOS</a:t>
            </a:r>
          </a:p>
        </p:txBody>
      </p:sp>
      <p:cxnSp>
        <p:nvCxnSpPr>
          <p:cNvPr id="11" name="Google Shape;172;p39">
            <a:extLst>
              <a:ext uri="{FF2B5EF4-FFF2-40B4-BE49-F238E27FC236}">
                <a16:creationId xmlns:a16="http://schemas.microsoft.com/office/drawing/2014/main" id="{18AB19A2-6485-483C-9E09-FC61434693CE}"/>
              </a:ext>
            </a:extLst>
          </p:cNvPr>
          <p:cNvCxnSpPr>
            <a:cxnSpLocks/>
          </p:cNvCxnSpPr>
          <p:nvPr/>
        </p:nvCxnSpPr>
        <p:spPr>
          <a:xfrm>
            <a:off x="373380" y="309756"/>
            <a:ext cx="3276600"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12" name="TextBox 11">
            <a:extLst>
              <a:ext uri="{FF2B5EF4-FFF2-40B4-BE49-F238E27FC236}">
                <a16:creationId xmlns:a16="http://schemas.microsoft.com/office/drawing/2014/main" id="{6067B28A-17F1-498A-BED2-58B6721517FB}"/>
              </a:ext>
            </a:extLst>
          </p:cNvPr>
          <p:cNvSpPr txBox="1"/>
          <p:nvPr/>
        </p:nvSpPr>
        <p:spPr>
          <a:xfrm>
            <a:off x="421100" y="1083307"/>
            <a:ext cx="4196702"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FFAB40"/>
                </a:solidFill>
                <a:effectLst/>
                <a:uLnTx/>
                <a:uFillTx/>
                <a:latin typeface="Montserrat ExtraBold"/>
                <a:cs typeface="Arial"/>
                <a:sym typeface="Montserrat ExtraBold"/>
              </a:rPr>
              <a:t>What is FreeRTOS?</a:t>
            </a:r>
            <a:endParaRPr kumimoji="0" lang="en-US"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TextBox 12">
            <a:extLst>
              <a:ext uri="{FF2B5EF4-FFF2-40B4-BE49-F238E27FC236}">
                <a16:creationId xmlns:a16="http://schemas.microsoft.com/office/drawing/2014/main" id="{E2AD482C-0717-4B80-BAB6-FBEBFD64F4FD}"/>
              </a:ext>
            </a:extLst>
          </p:cNvPr>
          <p:cNvSpPr txBox="1"/>
          <p:nvPr/>
        </p:nvSpPr>
        <p:spPr>
          <a:xfrm>
            <a:off x="373380" y="1421861"/>
            <a:ext cx="740915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&gt; Popular RTOS (Real Time Operating System)</a:t>
            </a:r>
          </a:p>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&gt; Integrated into ESP-IDF (central to programming model)</a:t>
            </a:r>
          </a:p>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&gt; Allows multi-threading (known as tasks)</a:t>
            </a:r>
          </a:p>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D34EA847-6B7E-4FF3-B2AB-CC9A714BD0F3}"/>
              </a:ext>
            </a:extLst>
          </p:cNvPr>
          <p:cNvSpPr txBox="1"/>
          <p:nvPr/>
        </p:nvSpPr>
        <p:spPr>
          <a:xfrm>
            <a:off x="421100" y="2644173"/>
            <a:ext cx="8586422" cy="2031325"/>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FFAB40"/>
                </a:solidFill>
                <a:effectLst/>
                <a:uLnTx/>
                <a:uFillTx/>
                <a:latin typeface="Montserrat ExtraBold" panose="00000900000000000000" pitchFamily="2" charset="0"/>
                <a:cs typeface="Arial"/>
                <a:sym typeface="Arial"/>
              </a:rPr>
              <a:t>Real-Time Scheduling:</a:t>
            </a:r>
          </a:p>
          <a:p>
            <a:pPr marR="0" lvl="0" algn="just" defTabSz="914400" rtl="0" eaLnBrk="1" fontAlgn="auto" latinLnBrk="0" hangingPunct="1">
              <a:lnSpc>
                <a:spcPct val="10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&gt; Ensures that critical tasks are executed within a predictable time frame</a:t>
            </a:r>
          </a:p>
          <a:p>
            <a:pPr marR="0" lvl="0" algn="just" defTabSz="914400" rtl="0" eaLnBrk="1" fontAlgn="auto" latinLnBrk="0" hangingPunct="1">
              <a:lnSpc>
                <a:spcPct val="10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&gt; Supports multiple priority levels, allowing high-priority tasks to pre-empt lower-priority tasks</a:t>
            </a:r>
          </a:p>
          <a:p>
            <a:pPr marR="0" lvl="0" algn="just" defTabSz="914400" rtl="0" eaLnBrk="1" fontAlgn="auto" latinLnBrk="0" hangingPunct="1">
              <a:lnSpc>
                <a:spcPct val="100000"/>
              </a:lnSpc>
              <a:spcBef>
                <a:spcPts val="0"/>
              </a:spcBef>
              <a:spcAft>
                <a:spcPts val="0"/>
              </a:spcAft>
              <a:buClr>
                <a:srgbClr val="FFFFFF"/>
              </a:buClr>
              <a:buSzTx/>
              <a:tabLst/>
              <a:defRPr/>
            </a:pPr>
            <a:endPar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endParaRPr>
          </a:p>
          <a:p>
            <a:pPr marR="0" lvl="0" algn="just" defTabSz="914400" rtl="0" eaLnBrk="1" fontAlgn="auto" latinLnBrk="0" hangingPunct="1">
              <a:lnSpc>
                <a:spcPct val="10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FFAB40"/>
                </a:solidFill>
                <a:effectLst/>
                <a:uLnTx/>
                <a:uFillTx/>
                <a:latin typeface="Montserrat ExtraBold" panose="00000900000000000000" pitchFamily="2" charset="0"/>
                <a:cs typeface="Arial"/>
                <a:sym typeface="Arial"/>
              </a:rPr>
              <a:t>Task Management:</a:t>
            </a:r>
          </a:p>
          <a:p>
            <a:pPr marR="0" lvl="0" algn="just" defTabSz="914400" rtl="0" eaLnBrk="1" fontAlgn="auto" latinLnBrk="0" hangingPunct="1">
              <a:lnSpc>
                <a:spcPct val="10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&gt; Allows multiple tasks to run seemingly simultaneously by managing their execution</a:t>
            </a:r>
          </a:p>
          <a:p>
            <a:pPr marR="0" lvl="0" algn="just" defTabSz="914400" rtl="0" eaLnBrk="1" fontAlgn="auto" latinLnBrk="0" hangingPunct="1">
              <a:lnSpc>
                <a:spcPct val="10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&gt; Provides APIs to create, delete, and manage tasks</a:t>
            </a:r>
          </a:p>
          <a:p>
            <a:pPr marR="0" lvl="0" algn="just" defTabSz="914400" rtl="0" eaLnBrk="1" fontAlgn="auto" latinLnBrk="0" hangingPunct="1">
              <a:lnSpc>
                <a:spcPct val="100000"/>
              </a:lnSpc>
              <a:spcBef>
                <a:spcPts val="0"/>
              </a:spcBef>
              <a:spcAft>
                <a:spcPts val="0"/>
              </a:spcAft>
              <a:buClr>
                <a:srgbClr val="FFFFFF"/>
              </a:buClr>
              <a:buSzTx/>
              <a:tabLst/>
              <a:defRPr/>
            </a:pPr>
            <a:endPar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endParaRPr>
          </a:p>
        </p:txBody>
      </p:sp>
      <p:sp>
        <p:nvSpPr>
          <p:cNvPr id="16" name="TextBox 15">
            <a:extLst>
              <a:ext uri="{FF2B5EF4-FFF2-40B4-BE49-F238E27FC236}">
                <a16:creationId xmlns:a16="http://schemas.microsoft.com/office/drawing/2014/main" id="{50997380-AE4C-4C82-B992-7A9BFC9B9B7A}"/>
              </a:ext>
            </a:extLst>
          </p:cNvPr>
          <p:cNvSpPr txBox="1"/>
          <p:nvPr/>
        </p:nvSpPr>
        <p:spPr>
          <a:xfrm>
            <a:off x="421100" y="2336396"/>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AB40"/>
                </a:solidFill>
                <a:effectLst/>
                <a:uLnTx/>
                <a:uFillTx/>
                <a:latin typeface="Montserrat ExtraBold"/>
                <a:cs typeface="Arial"/>
                <a:sym typeface="Montserrat ExtraBold"/>
              </a:rPr>
              <a:t>FreeRTOS Features</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757478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 calcmode="lin" valueType="num">
                                      <p:cBhvr additive="base">
                                        <p:cTn id="1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 calcmode="lin" valueType="num">
                                      <p:cBhvr additive="base">
                                        <p:cTn id="2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 calcmode="lin" valueType="num">
                                      <p:cBhvr additive="base">
                                        <p:cTn id="2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 calcmode="lin" valueType="num">
                                      <p:cBhvr additive="base">
                                        <p:cTn id="3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anim calcmode="lin" valueType="num">
                                      <p:cBhvr additive="base">
                                        <p:cTn id="4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xEl>
                                              <p:pRg st="1" end="1"/>
                                            </p:txEl>
                                          </p:spTgt>
                                        </p:tgtEl>
                                        <p:attrNameLst>
                                          <p:attrName>style.visibility</p:attrName>
                                        </p:attrNameLst>
                                      </p:cBhvr>
                                      <p:to>
                                        <p:strVal val="visible"/>
                                      </p:to>
                                    </p:set>
                                    <p:anim calcmode="lin" valueType="num">
                                      <p:cBhvr additive="base">
                                        <p:cTn id="4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xEl>
                                              <p:pRg st="2" end="2"/>
                                            </p:txEl>
                                          </p:spTgt>
                                        </p:tgtEl>
                                        <p:attrNameLst>
                                          <p:attrName>style.visibility</p:attrName>
                                        </p:attrNameLst>
                                      </p:cBhvr>
                                      <p:to>
                                        <p:strVal val="visible"/>
                                      </p:to>
                                    </p:set>
                                    <p:anim calcmode="lin" valueType="num">
                                      <p:cBhvr additive="base">
                                        <p:cTn id="51"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xEl>
                                              <p:pRg st="4" end="4"/>
                                            </p:txEl>
                                          </p:spTgt>
                                        </p:tgtEl>
                                        <p:attrNameLst>
                                          <p:attrName>style.visibility</p:attrName>
                                        </p:attrNameLst>
                                      </p:cBhvr>
                                      <p:to>
                                        <p:strVal val="visible"/>
                                      </p:to>
                                    </p:set>
                                    <p:anim calcmode="lin" valueType="num">
                                      <p:cBhvr additive="base">
                                        <p:cTn id="5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
                                            <p:txEl>
                                              <p:pRg st="5" end="5"/>
                                            </p:txEl>
                                          </p:spTgt>
                                        </p:tgtEl>
                                        <p:attrNameLst>
                                          <p:attrName>style.visibility</p:attrName>
                                        </p:attrNameLst>
                                      </p:cBhvr>
                                      <p:to>
                                        <p:strVal val="visible"/>
                                      </p:to>
                                    </p:set>
                                    <p:anim calcmode="lin" valueType="num">
                                      <p:cBhvr additive="base">
                                        <p:cTn id="5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xEl>
                                              <p:pRg st="6" end="6"/>
                                            </p:txEl>
                                          </p:spTgt>
                                        </p:tgtEl>
                                        <p:attrNameLst>
                                          <p:attrName>style.visibility</p:attrName>
                                        </p:attrNameLst>
                                      </p:cBhvr>
                                      <p:to>
                                        <p:strVal val="visible"/>
                                      </p:to>
                                    </p:set>
                                    <p:anim calcmode="lin" valueType="num">
                                      <p:cBhvr additive="base">
                                        <p:cTn id="63"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B6FFBD9E-22D9-4651-BE90-1560EBDB0C7C}"/>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Exploring FreeRTOS</a:t>
            </a:r>
          </a:p>
        </p:txBody>
      </p:sp>
      <p:cxnSp>
        <p:nvCxnSpPr>
          <p:cNvPr id="11" name="Google Shape;172;p39">
            <a:extLst>
              <a:ext uri="{FF2B5EF4-FFF2-40B4-BE49-F238E27FC236}">
                <a16:creationId xmlns:a16="http://schemas.microsoft.com/office/drawing/2014/main" id="{18AB19A2-6485-483C-9E09-FC61434693CE}"/>
              </a:ext>
            </a:extLst>
          </p:cNvPr>
          <p:cNvCxnSpPr>
            <a:cxnSpLocks/>
          </p:cNvCxnSpPr>
          <p:nvPr/>
        </p:nvCxnSpPr>
        <p:spPr>
          <a:xfrm>
            <a:off x="373380" y="309756"/>
            <a:ext cx="3230880"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13" name="TextBox 12">
            <a:extLst>
              <a:ext uri="{FF2B5EF4-FFF2-40B4-BE49-F238E27FC236}">
                <a16:creationId xmlns:a16="http://schemas.microsoft.com/office/drawing/2014/main" id="{E2AD482C-0717-4B80-BAB6-FBEBFD64F4FD}"/>
              </a:ext>
            </a:extLst>
          </p:cNvPr>
          <p:cNvSpPr txBox="1"/>
          <p:nvPr/>
        </p:nvSpPr>
        <p:spPr>
          <a:xfrm>
            <a:off x="309230" y="863426"/>
            <a:ext cx="8834770" cy="3933193"/>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FFAB40"/>
                </a:solidFill>
                <a:effectLst/>
                <a:uLnTx/>
                <a:uFillTx/>
                <a:latin typeface="Montserrat ExtraBold" panose="00000900000000000000" pitchFamily="2" charset="0"/>
                <a:cs typeface="Arial"/>
                <a:sym typeface="Arial"/>
              </a:rPr>
              <a:t>Task Synchronization:</a:t>
            </a:r>
          </a:p>
          <a:p>
            <a:pPr marR="0" lvl="0" algn="just" defTabSz="914400" rtl="0" eaLnBrk="1" fontAlgn="auto" latinLnBrk="0" hangingPunct="1">
              <a:lnSpc>
                <a:spcPct val="10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&gt; Includes mechanisms like semaphores, queues, and mutexes for inter-task </a:t>
            </a:r>
          </a:p>
          <a:p>
            <a:pPr marR="0" lvl="0" algn="just" defTabSz="914400" rtl="0" eaLnBrk="1" fontAlgn="auto" latinLnBrk="0" hangingPunct="1">
              <a:lnSpc>
                <a:spcPct val="100000"/>
              </a:lnSpc>
              <a:spcBef>
                <a:spcPts val="0"/>
              </a:spcBef>
              <a:spcAft>
                <a:spcPts val="0"/>
              </a:spcAft>
              <a:buClr>
                <a:srgbClr val="FFFFFF"/>
              </a:buClr>
              <a:buSzTx/>
              <a:tabLst/>
              <a:defRPr/>
            </a:pPr>
            <a:r>
              <a:rPr kumimoji="0" lang="en-US" sz="1400" b="1" i="0" u="none" strike="noStrike" kern="0" cap="none" spc="0" normalizeH="0" baseline="0" noProof="0">
                <a:ln>
                  <a:noFill/>
                </a:ln>
                <a:solidFill>
                  <a:srgbClr val="D1D5DB"/>
                </a:solidFill>
                <a:effectLst/>
                <a:uLnTx/>
                <a:uFillTx/>
                <a:latin typeface="Montserrat ExtraBold" panose="00000900000000000000" pitchFamily="2" charset="0"/>
                <a:cs typeface="Arial"/>
                <a:sym typeface="Arial"/>
              </a:rPr>
              <a:t>    communication </a:t>
            </a: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and synchronization</a:t>
            </a:r>
          </a:p>
          <a:p>
            <a:pPr marR="0" lvl="0" algn="just" defTabSz="914400" rtl="0" eaLnBrk="1" fontAlgn="auto" latinLnBrk="0" hangingPunct="1">
              <a:lnSpc>
                <a:spcPct val="100000"/>
              </a:lnSpc>
              <a:spcBef>
                <a:spcPts val="0"/>
              </a:spcBef>
              <a:spcAft>
                <a:spcPts val="0"/>
              </a:spcAft>
              <a:buClr>
                <a:srgbClr val="FFFFFF"/>
              </a:buClr>
              <a:buSzTx/>
              <a:tabLst/>
              <a:defRPr/>
            </a:pPr>
            <a:endParaRPr kumimoji="0" lang="en-US" sz="1400" b="1" i="0" u="none" strike="noStrike" kern="0" cap="none" spc="0" normalizeH="0" baseline="0" noProof="0" dirty="0">
              <a:ln>
                <a:noFill/>
              </a:ln>
              <a:solidFill>
                <a:srgbClr val="FFAB40"/>
              </a:solidFill>
              <a:effectLst/>
              <a:uLnTx/>
              <a:uFillTx/>
              <a:latin typeface="Montserrat ExtraBold" panose="00000900000000000000" pitchFamily="2" charset="0"/>
              <a:cs typeface="Arial"/>
              <a:sym typeface="Arial"/>
            </a:endParaRPr>
          </a:p>
          <a:p>
            <a:pPr marR="0" lvl="0" algn="just" defTabSz="914400" rtl="0" eaLnBrk="1" fontAlgn="auto" latinLnBrk="0" hangingPunct="1">
              <a:lnSpc>
                <a:spcPct val="10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FFAB40"/>
                </a:solidFill>
                <a:effectLst/>
                <a:uLnTx/>
                <a:uFillTx/>
                <a:latin typeface="Montserrat ExtraBold" panose="00000900000000000000" pitchFamily="2" charset="0"/>
                <a:cs typeface="Arial"/>
                <a:sym typeface="Arial"/>
              </a:rPr>
              <a:t>Memory Management:</a:t>
            </a:r>
          </a:p>
          <a:p>
            <a:pPr marR="0" lvl="0" algn="just" defTabSz="914400" rtl="0" eaLnBrk="1" fontAlgn="auto" latinLnBrk="0" hangingPunct="1">
              <a:lnSpc>
                <a:spcPct val="15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&gt; Supports dynamic memory allocation and deallocation</a:t>
            </a:r>
          </a:p>
          <a:p>
            <a:pPr marR="0" lvl="0" algn="just" defTabSz="914400" rtl="0" eaLnBrk="1" fontAlgn="auto" latinLnBrk="0" hangingPunct="1">
              <a:lnSpc>
                <a:spcPct val="15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&gt; It also offers static memory allocation for systems with limited memory resources</a:t>
            </a:r>
          </a:p>
          <a:p>
            <a:pPr marR="0" lvl="0" algn="just" defTabSz="914400" rtl="0" eaLnBrk="1" fontAlgn="auto" latinLnBrk="0" hangingPunct="1">
              <a:lnSpc>
                <a:spcPct val="100000"/>
              </a:lnSpc>
              <a:spcBef>
                <a:spcPts val="0"/>
              </a:spcBef>
              <a:spcAft>
                <a:spcPts val="0"/>
              </a:spcAft>
              <a:buClr>
                <a:srgbClr val="FFFFFF"/>
              </a:buClr>
              <a:buSzTx/>
              <a:tabLst/>
              <a:defRPr/>
            </a:pPr>
            <a:endPar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endParaRPr>
          </a:p>
          <a:p>
            <a:pPr marR="0" lvl="0" algn="just" defTabSz="914400" rtl="0" eaLnBrk="1" fontAlgn="auto" latinLnBrk="0" hangingPunct="1">
              <a:lnSpc>
                <a:spcPct val="10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FFAB40"/>
                </a:solidFill>
                <a:effectLst/>
                <a:uLnTx/>
                <a:uFillTx/>
                <a:latin typeface="Montserrat ExtraBold" panose="00000900000000000000" pitchFamily="2" charset="0"/>
                <a:cs typeface="Arial"/>
                <a:sym typeface="Arial"/>
              </a:rPr>
              <a:t>Inter-Task Communication:</a:t>
            </a:r>
            <a:endParaRPr lang="en-US" b="1" dirty="0">
              <a:solidFill>
                <a:srgbClr val="FFAB40"/>
              </a:solidFill>
              <a:latin typeface="Montserrat ExtraBold" panose="00000900000000000000" pitchFamily="2" charset="0"/>
            </a:endParaRPr>
          </a:p>
          <a:p>
            <a:pPr marR="0" lvl="0" algn="just" defTabSz="914400" rtl="0" eaLnBrk="1" fontAlgn="auto" latinLnBrk="0" hangingPunct="1">
              <a:lnSpc>
                <a:spcPct val="15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&gt; Queues: Enables tasks to send and receive messages</a:t>
            </a:r>
          </a:p>
          <a:p>
            <a:pPr marR="0" lvl="0" algn="just" defTabSz="914400" rtl="0" eaLnBrk="1" fontAlgn="auto" latinLnBrk="0" hangingPunct="1">
              <a:lnSpc>
                <a:spcPct val="15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&gt; Semaphores and Mutexes: Ensures resource sharing without conflicts</a:t>
            </a:r>
          </a:p>
          <a:p>
            <a:pPr marR="0" lvl="0" algn="just" defTabSz="914400" rtl="0" eaLnBrk="1" fontAlgn="auto" latinLnBrk="0" hangingPunct="1">
              <a:lnSpc>
                <a:spcPct val="100000"/>
              </a:lnSpc>
              <a:spcBef>
                <a:spcPts val="0"/>
              </a:spcBef>
              <a:spcAft>
                <a:spcPts val="0"/>
              </a:spcAft>
              <a:buClr>
                <a:srgbClr val="FFFFFF"/>
              </a:buClr>
              <a:buSzTx/>
              <a:tabLst/>
              <a:defRPr/>
            </a:pPr>
            <a:endPar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endParaRPr>
          </a:p>
          <a:p>
            <a:pPr marR="0" lvl="0" algn="just" defTabSz="914400" rtl="0" eaLnBrk="1" fontAlgn="auto" latinLnBrk="0" hangingPunct="1">
              <a:lnSpc>
                <a:spcPct val="10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FFAB40"/>
                </a:solidFill>
                <a:effectLst/>
                <a:uLnTx/>
                <a:uFillTx/>
                <a:latin typeface="Montserrat ExtraBold" panose="00000900000000000000" pitchFamily="2" charset="0"/>
                <a:cs typeface="Arial"/>
                <a:sym typeface="Arial"/>
              </a:rPr>
              <a:t>Timers and Delays: </a:t>
            </a:r>
          </a:p>
          <a:p>
            <a:pPr marR="0" lvl="0" algn="just" defTabSz="914400" rtl="0" eaLnBrk="1" fontAlgn="auto" latinLnBrk="0" hangingPunct="1">
              <a:lnSpc>
                <a:spcPct val="150000"/>
              </a:lnSpc>
              <a:spcBef>
                <a:spcPts val="0"/>
              </a:spcBef>
              <a:spcAft>
                <a:spcPts val="0"/>
              </a:spcAft>
              <a:buClr>
                <a:srgbClr val="FFFFFF"/>
              </a:buClr>
              <a:buSzTx/>
              <a:tabLst/>
              <a:defRPr/>
            </a:pP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&gt; Software Timers: Allows tasks to be executed at specific intervals</a:t>
            </a:r>
          </a:p>
          <a:p>
            <a:pPr marR="0" lvl="0" algn="just" defTabSz="914400" rtl="0" eaLnBrk="1" fontAlgn="auto" latinLnBrk="0" hangingPunct="1">
              <a:lnSpc>
                <a:spcPct val="150000"/>
              </a:lnSpc>
              <a:spcBef>
                <a:spcPts val="0"/>
              </a:spcBef>
              <a:spcAft>
                <a:spcPts val="0"/>
              </a:spcAft>
              <a:buClr>
                <a:srgbClr val="FFFFFF"/>
              </a:buClr>
              <a:buSzTx/>
              <a:tabLst/>
              <a:defRPr/>
            </a:pPr>
            <a:r>
              <a:rPr lang="en-US" b="1" dirty="0">
                <a:solidFill>
                  <a:srgbClr val="D1D5DB"/>
                </a:solidFill>
                <a:latin typeface="Montserrat ExtraBold" panose="00000900000000000000" pitchFamily="2" charset="0"/>
              </a:rPr>
              <a:t>&gt; </a:t>
            </a:r>
            <a:r>
              <a:rPr kumimoji="0" lang="en-US" sz="14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Delays: Provides APIs for task delays and timeouts</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43793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4" name="Google Shape;170;p39">
            <a:extLst>
              <a:ext uri="{FF2B5EF4-FFF2-40B4-BE49-F238E27FC236}">
                <a16:creationId xmlns:a16="http://schemas.microsoft.com/office/drawing/2014/main" id="{A9258306-9FE0-4C11-9314-FFA37C986F0D}"/>
              </a:ext>
            </a:extLst>
          </p:cNvPr>
          <p:cNvSpPr txBox="1">
            <a:spLocks/>
          </p:cNvSpPr>
          <p:nvPr/>
        </p:nvSpPr>
        <p:spPr>
          <a:xfrm>
            <a:off x="456336" y="174180"/>
            <a:ext cx="3456097" cy="723899"/>
          </a:xfrm>
          <a:prstGeom prst="rect">
            <a:avLst/>
          </a:prstGeom>
          <a:noFill/>
          <a:ln>
            <a:noFill/>
          </a:ln>
          <a:effectLst>
            <a:glow>
              <a:schemeClr val="accent1">
                <a:alpha val="40000"/>
              </a:schemeClr>
            </a:glow>
            <a:reflection stA="0" endPos="65000" dist="50800" dir="5400000" sy="-100000" algn="bl" rotWithShape="0"/>
            <a:softEdge rad="63500"/>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FFFF"/>
              </a:buClr>
              <a:buSzPts val="1800"/>
              <a:buFont typeface="Montserrat ExtraBold"/>
              <a:buNone/>
              <a:tabLst/>
              <a:defRPr/>
            </a:pPr>
            <a:r>
              <a:rPr kumimoji="0" lang="en" sz="3600" b="0" i="0" u="none" strike="noStrike" kern="0" cap="none" spc="0" normalizeH="0" baseline="0" noProof="0" dirty="0">
                <a:ln>
                  <a:noFill/>
                </a:ln>
                <a:solidFill>
                  <a:srgbClr val="FFAB40"/>
                </a:solidFill>
                <a:effectLst/>
                <a:uLnTx/>
                <a:uFillTx/>
                <a:latin typeface="Montserrat ExtraBold"/>
                <a:sym typeface="Montserrat ExtraBold"/>
              </a:rPr>
              <a:t>Circuit Guide</a:t>
            </a:r>
            <a:endParaRPr kumimoji="0" lang="en-US" sz="1800" b="0" i="0" u="none" strike="noStrike" kern="0" cap="none" spc="0" normalizeH="0" baseline="0" noProof="0" dirty="0">
              <a:ln>
                <a:noFill/>
              </a:ln>
              <a:solidFill>
                <a:srgbClr val="FFFFFF"/>
              </a:solidFill>
              <a:effectLst/>
              <a:uLnTx/>
              <a:uFillTx/>
              <a:latin typeface="Montserrat ExtraBold"/>
              <a:sym typeface="Montserrat ExtraBold"/>
            </a:endParaRPr>
          </a:p>
        </p:txBody>
      </p:sp>
      <p:cxnSp>
        <p:nvCxnSpPr>
          <p:cNvPr id="15" name="Google Shape;172;p39">
            <a:extLst>
              <a:ext uri="{FF2B5EF4-FFF2-40B4-BE49-F238E27FC236}">
                <a16:creationId xmlns:a16="http://schemas.microsoft.com/office/drawing/2014/main" id="{2202B86F-C89B-4505-89EF-5058BA52FEC0}"/>
              </a:ext>
            </a:extLst>
          </p:cNvPr>
          <p:cNvCxnSpPr>
            <a:cxnSpLocks/>
          </p:cNvCxnSpPr>
          <p:nvPr/>
        </p:nvCxnSpPr>
        <p:spPr>
          <a:xfrm>
            <a:off x="628961" y="174180"/>
            <a:ext cx="3051499"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4" name="TextBox 3">
            <a:extLst>
              <a:ext uri="{FF2B5EF4-FFF2-40B4-BE49-F238E27FC236}">
                <a16:creationId xmlns:a16="http://schemas.microsoft.com/office/drawing/2014/main" id="{76A3D4FA-A443-479B-8FDF-70EC36E4E7D0}"/>
              </a:ext>
            </a:extLst>
          </p:cNvPr>
          <p:cNvSpPr txBox="1"/>
          <p:nvPr/>
        </p:nvSpPr>
        <p:spPr>
          <a:xfrm>
            <a:off x="1828800" y="1435415"/>
            <a:ext cx="5939821"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v"/>
              <a:tabLst/>
              <a:defRPr/>
            </a:pPr>
            <a:r>
              <a:rPr kumimoji="0" lang="en-US" sz="2000" b="0" i="0" u="none" strike="noStrike" kern="0" cap="none" spc="0" normalizeH="0" baseline="0" noProof="0" dirty="0">
                <a:ln>
                  <a:noFill/>
                </a:ln>
                <a:solidFill>
                  <a:srgbClr val="FFFFFF">
                    <a:lumMod val="95000"/>
                  </a:srgbClr>
                </a:solidFill>
                <a:effectLst/>
                <a:uLnTx/>
                <a:uFillTx/>
                <a:latin typeface="Montserrat ExtraBold" panose="00000900000000000000" pitchFamily="2" charset="0"/>
                <a:cs typeface="Arial"/>
                <a:sym typeface="Montserrat ExtraBold"/>
              </a:rPr>
              <a:t>Introduction to ESP-IDF</a:t>
            </a:r>
            <a:endParaRPr kumimoji="0" lang="en-US" sz="2000" b="0" i="0" u="none" strike="noStrike" kern="0" cap="none" spc="0" normalizeH="0" baseline="0" noProof="0" dirty="0">
              <a:ln>
                <a:noFill/>
              </a:ln>
              <a:solidFill>
                <a:srgbClr val="FFFFFF">
                  <a:lumMod val="95000"/>
                </a:srgbClr>
              </a:solidFill>
              <a:effectLst/>
              <a:uLnTx/>
              <a:uFillTx/>
              <a:latin typeface="Montserrat ExtraBold" panose="00000900000000000000" pitchFamily="2" charset="0"/>
              <a:cs typeface="Arial"/>
              <a:sym typeface="Arial"/>
            </a:endParaRPr>
          </a:p>
        </p:txBody>
      </p:sp>
      <p:sp>
        <p:nvSpPr>
          <p:cNvPr id="8" name="TextBox 7">
            <a:extLst>
              <a:ext uri="{FF2B5EF4-FFF2-40B4-BE49-F238E27FC236}">
                <a16:creationId xmlns:a16="http://schemas.microsoft.com/office/drawing/2014/main" id="{A4877FB3-6E23-454F-B374-74F6135254B9}"/>
              </a:ext>
            </a:extLst>
          </p:cNvPr>
          <p:cNvSpPr txBox="1"/>
          <p:nvPr/>
        </p:nvSpPr>
        <p:spPr>
          <a:xfrm>
            <a:off x="1828791" y="1835681"/>
            <a:ext cx="5939821"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v"/>
              <a:tabLst/>
              <a:defRPr/>
            </a:pPr>
            <a:r>
              <a:rPr kumimoji="0" lang="en-US" sz="2000" b="0" i="0" u="none" strike="noStrike" kern="0" cap="none" spc="0" normalizeH="0" baseline="0" noProof="0" dirty="0">
                <a:ln>
                  <a:noFill/>
                </a:ln>
                <a:solidFill>
                  <a:srgbClr val="FFFFFF">
                    <a:lumMod val="95000"/>
                  </a:srgbClr>
                </a:solidFill>
                <a:effectLst/>
                <a:uLnTx/>
                <a:uFillTx/>
                <a:latin typeface="Montserrat ExtraBold" panose="00000900000000000000" pitchFamily="2" charset="0"/>
                <a:cs typeface="Arial"/>
                <a:sym typeface="Montserrat ExtraBold"/>
              </a:rPr>
              <a:t>Why ESP-IDF?</a:t>
            </a:r>
          </a:p>
        </p:txBody>
      </p:sp>
      <p:sp>
        <p:nvSpPr>
          <p:cNvPr id="9" name="TextBox 8">
            <a:extLst>
              <a:ext uri="{FF2B5EF4-FFF2-40B4-BE49-F238E27FC236}">
                <a16:creationId xmlns:a16="http://schemas.microsoft.com/office/drawing/2014/main" id="{01FD78EE-D59D-43DD-B9E4-6C7657BDA9D2}"/>
              </a:ext>
            </a:extLst>
          </p:cNvPr>
          <p:cNvSpPr txBox="1"/>
          <p:nvPr/>
        </p:nvSpPr>
        <p:spPr>
          <a:xfrm>
            <a:off x="1828792" y="2252406"/>
            <a:ext cx="5939821" cy="400110"/>
          </a:xfrm>
          <a:prstGeom prst="rect">
            <a:avLst/>
          </a:prstGeom>
          <a:noFill/>
        </p:spPr>
        <p:txBody>
          <a:bodyPr wrap="square" rtlCol="0">
            <a:spAutoFit/>
          </a:bodyPr>
          <a:lstStyle/>
          <a:p>
            <a:pPr marL="285750" lvl="0" indent="-285750">
              <a:buClr>
                <a:srgbClr val="FFFFFF"/>
              </a:buClr>
              <a:buFont typeface="Wingdings" panose="05000000000000000000" pitchFamily="2" charset="2"/>
              <a:buChar char="v"/>
              <a:defRPr/>
            </a:pPr>
            <a:r>
              <a:rPr lang="en-US" sz="2000" dirty="0">
                <a:solidFill>
                  <a:srgbClr val="FFFFFF">
                    <a:lumMod val="95000"/>
                  </a:srgbClr>
                </a:solidFill>
                <a:latin typeface="Montserrat ExtraBold" panose="00000900000000000000" pitchFamily="2" charset="0"/>
                <a:sym typeface="Montserrat ExtraBold"/>
              </a:rPr>
              <a:t>Project Workflow</a:t>
            </a:r>
          </a:p>
        </p:txBody>
      </p:sp>
      <p:sp>
        <p:nvSpPr>
          <p:cNvPr id="10" name="TextBox 9">
            <a:extLst>
              <a:ext uri="{FF2B5EF4-FFF2-40B4-BE49-F238E27FC236}">
                <a16:creationId xmlns:a16="http://schemas.microsoft.com/office/drawing/2014/main" id="{60210255-C61E-4769-86A7-D6EA695E4353}"/>
              </a:ext>
            </a:extLst>
          </p:cNvPr>
          <p:cNvSpPr txBox="1"/>
          <p:nvPr/>
        </p:nvSpPr>
        <p:spPr>
          <a:xfrm>
            <a:off x="1828792" y="3558030"/>
            <a:ext cx="5939821"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v"/>
              <a:tabLst/>
              <a:defRPr/>
            </a:pPr>
            <a:r>
              <a:rPr kumimoji="0" lang="en-US" sz="2000" b="0" i="0" u="none" strike="noStrike" kern="0" cap="none" spc="0" normalizeH="0" baseline="0" noProof="0" dirty="0">
                <a:ln>
                  <a:noFill/>
                </a:ln>
                <a:solidFill>
                  <a:srgbClr val="FFFFFF">
                    <a:lumMod val="95000"/>
                  </a:srgbClr>
                </a:solidFill>
                <a:effectLst/>
                <a:uLnTx/>
                <a:uFillTx/>
                <a:latin typeface="Montserrat ExtraBold" panose="00000900000000000000" pitchFamily="2" charset="0"/>
                <a:cs typeface="Arial"/>
                <a:sym typeface="Montserrat ExtraBold"/>
              </a:rPr>
              <a:t>Exploring ESP-NOW</a:t>
            </a:r>
          </a:p>
        </p:txBody>
      </p:sp>
      <p:sp>
        <p:nvSpPr>
          <p:cNvPr id="11" name="TextBox 10">
            <a:extLst>
              <a:ext uri="{FF2B5EF4-FFF2-40B4-BE49-F238E27FC236}">
                <a16:creationId xmlns:a16="http://schemas.microsoft.com/office/drawing/2014/main" id="{F4725B64-65EF-461A-BBDE-208C580EF769}"/>
              </a:ext>
            </a:extLst>
          </p:cNvPr>
          <p:cNvSpPr txBox="1"/>
          <p:nvPr/>
        </p:nvSpPr>
        <p:spPr>
          <a:xfrm>
            <a:off x="1828792" y="3105336"/>
            <a:ext cx="6364801"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v"/>
              <a:tabLst/>
              <a:defRPr/>
            </a:pPr>
            <a:r>
              <a:rPr kumimoji="0" lang="en-US" sz="2000" b="0" i="0" u="none" strike="noStrike" kern="0" cap="none" spc="0" normalizeH="0" baseline="0" noProof="0" dirty="0">
                <a:ln>
                  <a:noFill/>
                </a:ln>
                <a:solidFill>
                  <a:srgbClr val="FFFFFF">
                    <a:lumMod val="95000"/>
                  </a:srgbClr>
                </a:solidFill>
                <a:effectLst/>
                <a:uLnTx/>
                <a:uFillTx/>
                <a:latin typeface="Montserrat ExtraBold" panose="00000900000000000000" pitchFamily="2" charset="0"/>
                <a:cs typeface="Arial"/>
                <a:sym typeface="Montserrat ExtraBold"/>
              </a:rPr>
              <a:t>Getting Started with ESP-IDF Environment</a:t>
            </a:r>
          </a:p>
        </p:txBody>
      </p:sp>
      <p:sp>
        <p:nvSpPr>
          <p:cNvPr id="12" name="TextBox 11">
            <a:extLst>
              <a:ext uri="{FF2B5EF4-FFF2-40B4-BE49-F238E27FC236}">
                <a16:creationId xmlns:a16="http://schemas.microsoft.com/office/drawing/2014/main" id="{02C80A07-EB89-4103-9EF2-8B858A4398E9}"/>
              </a:ext>
            </a:extLst>
          </p:cNvPr>
          <p:cNvSpPr txBox="1"/>
          <p:nvPr/>
        </p:nvSpPr>
        <p:spPr>
          <a:xfrm>
            <a:off x="1828792" y="3958266"/>
            <a:ext cx="5939821"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v"/>
              <a:tabLst/>
              <a:defRPr/>
            </a:pPr>
            <a:r>
              <a:rPr kumimoji="0" lang="en-US" sz="2000" b="0" i="0" u="none" strike="noStrike" kern="0" cap="none" spc="0" normalizeH="0" baseline="0" noProof="0" dirty="0">
                <a:ln>
                  <a:noFill/>
                </a:ln>
                <a:solidFill>
                  <a:srgbClr val="FFFFFF">
                    <a:lumMod val="95000"/>
                  </a:srgbClr>
                </a:solidFill>
                <a:effectLst/>
                <a:uLnTx/>
                <a:uFillTx/>
                <a:latin typeface="Montserrat ExtraBold" panose="00000900000000000000" pitchFamily="2" charset="0"/>
                <a:cs typeface="Arial"/>
                <a:sym typeface="Montserrat ExtraBold"/>
              </a:rPr>
              <a:t>Exploring FreeRTOS</a:t>
            </a:r>
          </a:p>
        </p:txBody>
      </p:sp>
      <p:sp>
        <p:nvSpPr>
          <p:cNvPr id="13" name="TextBox 12">
            <a:extLst>
              <a:ext uri="{FF2B5EF4-FFF2-40B4-BE49-F238E27FC236}">
                <a16:creationId xmlns:a16="http://schemas.microsoft.com/office/drawing/2014/main" id="{F3D5F16D-75E8-4CD9-91D9-7EAB2AAC3F88}"/>
              </a:ext>
            </a:extLst>
          </p:cNvPr>
          <p:cNvSpPr txBox="1"/>
          <p:nvPr/>
        </p:nvSpPr>
        <p:spPr>
          <a:xfrm>
            <a:off x="1828791" y="2669131"/>
            <a:ext cx="5939821" cy="400110"/>
          </a:xfrm>
          <a:prstGeom prst="rect">
            <a:avLst/>
          </a:prstGeom>
          <a:noFill/>
        </p:spPr>
        <p:txBody>
          <a:bodyPr wrap="square" rtlCol="0">
            <a:spAutoFit/>
          </a:bodyPr>
          <a:lstStyle/>
          <a:p>
            <a:pPr marL="285750" lvl="0" indent="-285750">
              <a:buClr>
                <a:srgbClr val="FFFFFF"/>
              </a:buClr>
              <a:buFont typeface="Wingdings" panose="05000000000000000000" pitchFamily="2" charset="2"/>
              <a:buChar char="v"/>
              <a:defRPr/>
            </a:pPr>
            <a:r>
              <a:rPr lang="en-US" sz="2000" dirty="0">
                <a:solidFill>
                  <a:srgbClr val="FFFFFF">
                    <a:lumMod val="95000"/>
                  </a:srgbClr>
                </a:solidFill>
                <a:latin typeface="Montserrat ExtraBold" panose="00000900000000000000" pitchFamily="2" charset="0"/>
                <a:sym typeface="Montserrat ExtraBold"/>
              </a:rPr>
              <a:t>Key Concepts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 calcmode="lin" valueType="num">
                                      <p:cBhvr additive="base">
                                        <p:cTn id="3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 calcmode="lin" valueType="num">
                                      <p:cBhvr additive="base">
                                        <p:cTn id="4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 calcmode="lin" valueType="num">
                                      <p:cBhvr additive="base">
                                        <p:cTn id="4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9"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B6FFBD9E-22D9-4651-BE90-1560EBDB0C7C}"/>
              </a:ext>
            </a:extLst>
          </p:cNvPr>
          <p:cNvSpPr txBox="1">
            <a:spLocks/>
          </p:cNvSpPr>
          <p:nvPr/>
        </p:nvSpPr>
        <p:spPr>
          <a:xfrm>
            <a:off x="2066420" y="2018555"/>
            <a:ext cx="5584060" cy="13418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lang="en-US" sz="6600" dirty="0">
                <a:solidFill>
                  <a:srgbClr val="FFAB40"/>
                </a:solidFill>
              </a:rPr>
              <a:t>Thank You</a:t>
            </a:r>
            <a:endParaRPr kumimoji="0" lang="en-US" sz="6600" b="0" i="0" u="none" strike="noStrike" kern="0" cap="none" spc="0" normalizeH="0" baseline="0" noProof="0" dirty="0">
              <a:ln>
                <a:noFill/>
              </a:ln>
              <a:solidFill>
                <a:srgbClr val="FFAB40"/>
              </a:solidFill>
              <a:effectLst/>
              <a:uLnTx/>
              <a:uFillTx/>
              <a:latin typeface="Montserrat ExtraBold"/>
              <a:sym typeface="Montserrat ExtraBold"/>
            </a:endParaRPr>
          </a:p>
        </p:txBody>
      </p:sp>
      <p:cxnSp>
        <p:nvCxnSpPr>
          <p:cNvPr id="11" name="Google Shape;172;p39">
            <a:extLst>
              <a:ext uri="{FF2B5EF4-FFF2-40B4-BE49-F238E27FC236}">
                <a16:creationId xmlns:a16="http://schemas.microsoft.com/office/drawing/2014/main" id="{18AB19A2-6485-483C-9E09-FC61434693CE}"/>
              </a:ext>
            </a:extLst>
          </p:cNvPr>
          <p:cNvCxnSpPr>
            <a:cxnSpLocks/>
          </p:cNvCxnSpPr>
          <p:nvPr/>
        </p:nvCxnSpPr>
        <p:spPr>
          <a:xfrm>
            <a:off x="2301240" y="3070115"/>
            <a:ext cx="4541520"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cxnSp>
        <p:nvCxnSpPr>
          <p:cNvPr id="13" name="Google Shape;172;p39">
            <a:extLst>
              <a:ext uri="{FF2B5EF4-FFF2-40B4-BE49-F238E27FC236}">
                <a16:creationId xmlns:a16="http://schemas.microsoft.com/office/drawing/2014/main" id="{2F7797E1-082C-47F4-AAC9-E432D09568A4}"/>
              </a:ext>
            </a:extLst>
          </p:cNvPr>
          <p:cNvCxnSpPr>
            <a:cxnSpLocks/>
          </p:cNvCxnSpPr>
          <p:nvPr/>
        </p:nvCxnSpPr>
        <p:spPr>
          <a:xfrm>
            <a:off x="2240280" y="2132855"/>
            <a:ext cx="4541520"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Tree>
    <p:extLst>
      <p:ext uri="{BB962C8B-B14F-4D97-AF65-F5344CB8AC3E}">
        <p14:creationId xmlns:p14="http://schemas.microsoft.com/office/powerpoint/2010/main" val="64211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3" name="Title 2">
            <a:extLst>
              <a:ext uri="{FF2B5EF4-FFF2-40B4-BE49-F238E27FC236}">
                <a16:creationId xmlns:a16="http://schemas.microsoft.com/office/drawing/2014/main" id="{D5D3530C-0F91-4437-849A-11D2E59402CB}"/>
              </a:ext>
            </a:extLst>
          </p:cNvPr>
          <p:cNvSpPr>
            <a:spLocks noGrp="1"/>
          </p:cNvSpPr>
          <p:nvPr>
            <p:ph type="title"/>
          </p:nvPr>
        </p:nvSpPr>
        <p:spPr>
          <a:xfrm>
            <a:off x="260320" y="309756"/>
            <a:ext cx="5735700" cy="438895"/>
          </a:xfrm>
        </p:spPr>
        <p:txBody>
          <a:bodyPr/>
          <a:lstStyle/>
          <a:p>
            <a:r>
              <a:rPr lang="en-US" dirty="0"/>
              <a:t>Introduction to ESP-IDF</a:t>
            </a:r>
          </a:p>
        </p:txBody>
      </p:sp>
      <p:sp>
        <p:nvSpPr>
          <p:cNvPr id="4" name="TextBox 3">
            <a:extLst>
              <a:ext uri="{FF2B5EF4-FFF2-40B4-BE49-F238E27FC236}">
                <a16:creationId xmlns:a16="http://schemas.microsoft.com/office/drawing/2014/main" id="{3B1C5E9D-227B-476C-8C0B-1F28DFCE0611}"/>
              </a:ext>
            </a:extLst>
          </p:cNvPr>
          <p:cNvSpPr txBox="1"/>
          <p:nvPr/>
        </p:nvSpPr>
        <p:spPr>
          <a:xfrm>
            <a:off x="351880" y="808095"/>
            <a:ext cx="8052980" cy="830997"/>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
                <a:srgbClr val="FFFFFF">
                  <a:lumMod val="95000"/>
                </a:srgbClr>
              </a:buClr>
              <a:buSzTx/>
              <a:buFont typeface="Wingdings" panose="05000000000000000000" pitchFamily="2" charset="2"/>
              <a:buChar char="v"/>
              <a:tabLst/>
              <a:defRPr/>
            </a:pPr>
            <a:r>
              <a:rPr kumimoji="0" lang="en-US" sz="16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ESP-IDF (</a:t>
            </a:r>
            <a:r>
              <a:rPr kumimoji="0" lang="en-US" sz="1600" b="1" i="0" u="none" strike="noStrike" kern="0" cap="none" spc="0" normalizeH="0" baseline="0" noProof="0" dirty="0" err="1">
                <a:ln>
                  <a:noFill/>
                </a:ln>
                <a:solidFill>
                  <a:srgbClr val="D1D5DB"/>
                </a:solidFill>
                <a:effectLst/>
                <a:uLnTx/>
                <a:uFillTx/>
                <a:latin typeface="Montserrat ExtraBold" panose="00000900000000000000" pitchFamily="2" charset="0"/>
                <a:cs typeface="Arial"/>
                <a:sym typeface="Arial"/>
              </a:rPr>
              <a:t>Espressif</a:t>
            </a:r>
            <a:r>
              <a:rPr kumimoji="0" lang="en-US" sz="16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IoT Development Framework) is the official development framework for the ESP32 and ESP8266 microcontrollers from </a:t>
            </a:r>
            <a:r>
              <a:rPr kumimoji="0" lang="en-US" sz="1600" b="1" i="0" u="none" strike="noStrike" kern="0" cap="none" spc="0" normalizeH="0" baseline="0" noProof="0" dirty="0" err="1">
                <a:ln>
                  <a:noFill/>
                </a:ln>
                <a:solidFill>
                  <a:srgbClr val="D1D5DB"/>
                </a:solidFill>
                <a:effectLst/>
                <a:uLnTx/>
                <a:uFillTx/>
                <a:latin typeface="Montserrat ExtraBold" panose="00000900000000000000" pitchFamily="2" charset="0"/>
                <a:cs typeface="Arial"/>
                <a:sym typeface="Arial"/>
              </a:rPr>
              <a:t>Espressif</a:t>
            </a:r>
            <a:r>
              <a:rPr kumimoji="0" lang="en-US" sz="16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Systems</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C30807BB-F428-4742-8D70-B0243B9831C4}"/>
              </a:ext>
            </a:extLst>
          </p:cNvPr>
          <p:cNvSpPr txBox="1"/>
          <p:nvPr/>
        </p:nvSpPr>
        <p:spPr>
          <a:xfrm>
            <a:off x="186841" y="1678599"/>
            <a:ext cx="8770318" cy="584775"/>
          </a:xfrm>
          <a:prstGeom prst="rect">
            <a:avLst/>
          </a:prstGeom>
          <a:noFill/>
        </p:spPr>
        <p:txBody>
          <a:bodyPr wrap="square" rtlCol="0">
            <a:spAutoFit/>
          </a:bodyPr>
          <a:lstStyle/>
          <a:p>
            <a:pPr marL="441325"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v"/>
              <a:tabLst/>
              <a:defRPr/>
            </a:pPr>
            <a:r>
              <a:rPr lang="en-US" sz="1600" b="1" dirty="0">
                <a:solidFill>
                  <a:srgbClr val="D1D5DB"/>
                </a:solidFill>
                <a:latin typeface="Montserrat ExtraBold" panose="00000900000000000000" pitchFamily="2" charset="0"/>
              </a:rPr>
              <a:t>P</a:t>
            </a:r>
            <a:r>
              <a:rPr kumimoji="0" lang="en-US" sz="1600" b="1" i="0" u="none" strike="noStrike" kern="0" cap="none" spc="0" normalizeH="0" baseline="0" noProof="0" dirty="0" err="1">
                <a:ln>
                  <a:noFill/>
                </a:ln>
                <a:solidFill>
                  <a:srgbClr val="D1D5DB"/>
                </a:solidFill>
                <a:effectLst/>
                <a:uLnTx/>
                <a:uFillTx/>
                <a:latin typeface="Montserrat ExtraBold" panose="00000900000000000000" pitchFamily="2" charset="0"/>
                <a:cs typeface="Arial"/>
                <a:sym typeface="Arial"/>
              </a:rPr>
              <a:t>rovides</a:t>
            </a:r>
            <a:r>
              <a:rPr kumimoji="0" lang="en-US" sz="16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a comprehensive set of tools, libraries and components for developing IoT applications</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B1783AA-461F-49A4-B9F8-B85412A02731}"/>
              </a:ext>
            </a:extLst>
          </p:cNvPr>
          <p:cNvSpPr txBox="1"/>
          <p:nvPr/>
        </p:nvSpPr>
        <p:spPr>
          <a:xfrm>
            <a:off x="3402598" y="2494034"/>
            <a:ext cx="36817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AB40"/>
                </a:solidFill>
                <a:effectLst/>
                <a:uLnTx/>
                <a:uFillTx/>
                <a:latin typeface="Montserrat ExtraBold"/>
                <a:cs typeface="Arial"/>
                <a:sym typeface="Montserrat ExtraBold"/>
              </a:rPr>
              <a:t>IDF Supports</a:t>
            </a: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BC3D60FE-0312-4730-BBAE-CF27F746E834}"/>
              </a:ext>
            </a:extLst>
          </p:cNvPr>
          <p:cNvSpPr txBox="1"/>
          <p:nvPr/>
        </p:nvSpPr>
        <p:spPr>
          <a:xfrm>
            <a:off x="3272998" y="2924749"/>
            <a:ext cx="4841402" cy="33855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FFFFFF">
                  <a:lumMod val="95000"/>
                </a:srgbClr>
              </a:buClr>
              <a:buSzTx/>
              <a:buFont typeface="Wingdings" panose="05000000000000000000" pitchFamily="2" charset="2"/>
              <a:buChar char="v"/>
              <a:tabLst/>
              <a:defRPr/>
            </a:pPr>
            <a:r>
              <a:rPr kumimoji="0" lang="en-US" sz="16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Languages: C/C++ and Python Tooling</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TextBox 43">
            <a:extLst>
              <a:ext uri="{FF2B5EF4-FFF2-40B4-BE49-F238E27FC236}">
                <a16:creationId xmlns:a16="http://schemas.microsoft.com/office/drawing/2014/main" id="{E6D5CC49-F03B-4481-84B1-F3F672C45D91}"/>
              </a:ext>
            </a:extLst>
          </p:cNvPr>
          <p:cNvSpPr txBox="1"/>
          <p:nvPr/>
        </p:nvSpPr>
        <p:spPr>
          <a:xfrm>
            <a:off x="3128169" y="3272728"/>
            <a:ext cx="5828989" cy="584775"/>
          </a:xfrm>
          <a:prstGeom prst="rect">
            <a:avLst/>
          </a:prstGeom>
          <a:noFill/>
        </p:spPr>
        <p:txBody>
          <a:bodyPr wrap="square" rtlCol="0">
            <a:spAutoFit/>
          </a:bodyPr>
          <a:lstStyle/>
          <a:p>
            <a:pPr marL="441325" marR="0" lvl="0" indent="-285750" algn="l" defTabSz="914400" rtl="0" eaLnBrk="1" fontAlgn="auto" latinLnBrk="0" hangingPunct="1">
              <a:lnSpc>
                <a:spcPct val="100000"/>
              </a:lnSpc>
              <a:spcBef>
                <a:spcPts val="0"/>
              </a:spcBef>
              <a:spcAft>
                <a:spcPts val="0"/>
              </a:spcAft>
              <a:buClr>
                <a:srgbClr val="FFFFFF">
                  <a:lumMod val="95000"/>
                </a:srgbClr>
              </a:buClr>
              <a:buSzTx/>
              <a:buFont typeface="Wingdings" panose="05000000000000000000" pitchFamily="2" charset="2"/>
              <a:buChar char="v"/>
              <a:tabLst/>
              <a:defRPr/>
            </a:pPr>
            <a:r>
              <a:rPr kumimoji="0" lang="en-US" sz="16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Debugging &amp; Testing: GDB Support and other </a:t>
            </a:r>
          </a:p>
          <a:p>
            <a:pPr marL="155575" marR="0" lvl="0" algn="l" defTabSz="914400" rtl="0" eaLnBrk="1" fontAlgn="auto" latinLnBrk="0" hangingPunct="1">
              <a:lnSpc>
                <a:spcPct val="100000"/>
              </a:lnSpc>
              <a:spcBef>
                <a:spcPts val="0"/>
              </a:spcBef>
              <a:spcAft>
                <a:spcPts val="0"/>
              </a:spcAft>
              <a:buClr>
                <a:srgbClr val="FFFFFF">
                  <a:lumMod val="95000"/>
                </a:srgbClr>
              </a:buClr>
              <a:buSzTx/>
              <a:tabLst/>
              <a:defRPr/>
            </a:pPr>
            <a:r>
              <a:rPr lang="en-US" sz="1600" b="1" dirty="0">
                <a:solidFill>
                  <a:srgbClr val="D1D5DB"/>
                </a:solidFill>
                <a:latin typeface="Montserrat ExtraBold" panose="00000900000000000000" pitchFamily="2" charset="0"/>
              </a:rPr>
              <a:t>     </a:t>
            </a:r>
            <a:r>
              <a:rPr kumimoji="0" lang="en-US" sz="16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debugging features</a:t>
            </a:r>
          </a:p>
        </p:txBody>
      </p:sp>
      <p:cxnSp>
        <p:nvCxnSpPr>
          <p:cNvPr id="48" name="Google Shape;172;p39">
            <a:extLst>
              <a:ext uri="{FF2B5EF4-FFF2-40B4-BE49-F238E27FC236}">
                <a16:creationId xmlns:a16="http://schemas.microsoft.com/office/drawing/2014/main" id="{79FBC7A6-A59D-42B3-8C67-B751E1209FFD}"/>
              </a:ext>
            </a:extLst>
          </p:cNvPr>
          <p:cNvCxnSpPr>
            <a:cxnSpLocks/>
          </p:cNvCxnSpPr>
          <p:nvPr/>
        </p:nvCxnSpPr>
        <p:spPr>
          <a:xfrm>
            <a:off x="398060" y="309756"/>
            <a:ext cx="3853900"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cxnSp>
        <p:nvCxnSpPr>
          <p:cNvPr id="51" name="Google Shape;172;p39">
            <a:extLst>
              <a:ext uri="{FF2B5EF4-FFF2-40B4-BE49-F238E27FC236}">
                <a16:creationId xmlns:a16="http://schemas.microsoft.com/office/drawing/2014/main" id="{D5BC573D-18F2-4839-8A04-EF274A45A8BD}"/>
              </a:ext>
            </a:extLst>
          </p:cNvPr>
          <p:cNvCxnSpPr>
            <a:cxnSpLocks/>
          </p:cNvCxnSpPr>
          <p:nvPr/>
        </p:nvCxnSpPr>
        <p:spPr>
          <a:xfrm>
            <a:off x="831820" y="4915716"/>
            <a:ext cx="1786021"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pic>
        <p:nvPicPr>
          <p:cNvPr id="5" name="Picture 4">
            <a:extLst>
              <a:ext uri="{FF2B5EF4-FFF2-40B4-BE49-F238E27FC236}">
                <a16:creationId xmlns:a16="http://schemas.microsoft.com/office/drawing/2014/main" id="{F280D966-7538-450B-B756-BA72BA4A7DFE}"/>
              </a:ext>
            </a:extLst>
          </p:cNvPr>
          <p:cNvPicPr>
            <a:picLocks noChangeAspect="1"/>
          </p:cNvPicPr>
          <p:nvPr/>
        </p:nvPicPr>
        <p:blipFill>
          <a:blip r:embed="rId3"/>
          <a:stretch>
            <a:fillRect/>
          </a:stretch>
        </p:blipFill>
        <p:spPr>
          <a:xfrm>
            <a:off x="473263" y="3240620"/>
            <a:ext cx="2581919" cy="1541198"/>
          </a:xfrm>
          <a:prstGeom prst="rect">
            <a:avLst/>
          </a:prstGeom>
        </p:spPr>
      </p:pic>
      <p:cxnSp>
        <p:nvCxnSpPr>
          <p:cNvPr id="17" name="Google Shape;172;p39">
            <a:extLst>
              <a:ext uri="{FF2B5EF4-FFF2-40B4-BE49-F238E27FC236}">
                <a16:creationId xmlns:a16="http://schemas.microsoft.com/office/drawing/2014/main" id="{94F31F16-6245-4312-8ABB-AA14717215AA}"/>
              </a:ext>
            </a:extLst>
          </p:cNvPr>
          <p:cNvCxnSpPr>
            <a:cxnSpLocks/>
          </p:cNvCxnSpPr>
          <p:nvPr/>
        </p:nvCxnSpPr>
        <p:spPr>
          <a:xfrm>
            <a:off x="3509000" y="2809356"/>
            <a:ext cx="1567000"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randombar(horizont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barn(inVertical)">
                                      <p:cBhvr>
                                        <p:cTn id="30" dur="500"/>
                                        <p:tgtEl>
                                          <p:spTgt spid="5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7">
                                            <p:txEl>
                                              <p:pRg st="0" end="0"/>
                                            </p:txEl>
                                          </p:spTgt>
                                        </p:tgtEl>
                                        <p:attrNameLst>
                                          <p:attrName>style.visibility</p:attrName>
                                        </p:attrNameLst>
                                      </p:cBhvr>
                                      <p:to>
                                        <p:strVal val="visible"/>
                                      </p:to>
                                    </p:set>
                                    <p:anim calcmode="lin" valueType="num">
                                      <p:cBhvr additive="base">
                                        <p:cTn id="4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ppt_x"/>
                                          </p:val>
                                        </p:tav>
                                        <p:tav tm="100000">
                                          <p:val>
                                            <p:strVal val="#ppt_x"/>
                                          </p:val>
                                        </p:tav>
                                      </p:tavLst>
                                    </p:anim>
                                    <p:anim calcmode="lin" valueType="num">
                                      <p:cBhvr additive="base">
                                        <p:cTn id="5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44">
                                            <p:txEl>
                                              <p:pRg st="0" end="0"/>
                                            </p:txEl>
                                          </p:spTgt>
                                        </p:tgtEl>
                                        <p:attrNameLst>
                                          <p:attrName>style.visibility</p:attrName>
                                        </p:attrNameLst>
                                      </p:cBhvr>
                                      <p:to>
                                        <p:strVal val="visible"/>
                                      </p:to>
                                    </p:set>
                                    <p:anim calcmode="lin" valueType="num">
                                      <p:cBhvr additive="base">
                                        <p:cTn id="58"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4">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44">
                                            <p:txEl>
                                              <p:pRg st="1" end="1"/>
                                            </p:txEl>
                                          </p:spTgt>
                                        </p:tgtEl>
                                        <p:attrNameLst>
                                          <p:attrName>style.visibility</p:attrName>
                                        </p:attrNameLst>
                                      </p:cBhvr>
                                      <p:to>
                                        <p:strVal val="visible"/>
                                      </p:to>
                                    </p:set>
                                    <p:anim calcmode="lin" valueType="num">
                                      <p:cBhvr additive="base">
                                        <p:cTn id="62" dur="500" fill="hold"/>
                                        <p:tgtEl>
                                          <p:spTgt spid="44">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310CF41-8C41-4A3A-ABA4-A08167E5C511}"/>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Why ESP-IDF?</a:t>
            </a:r>
          </a:p>
        </p:txBody>
      </p:sp>
      <p:cxnSp>
        <p:nvCxnSpPr>
          <p:cNvPr id="5" name="Google Shape;172;p39">
            <a:extLst>
              <a:ext uri="{FF2B5EF4-FFF2-40B4-BE49-F238E27FC236}">
                <a16:creationId xmlns:a16="http://schemas.microsoft.com/office/drawing/2014/main" id="{23859811-F40A-42B8-8E59-E6434A1524F5}"/>
              </a:ext>
            </a:extLst>
          </p:cNvPr>
          <p:cNvCxnSpPr>
            <a:cxnSpLocks/>
          </p:cNvCxnSpPr>
          <p:nvPr/>
        </p:nvCxnSpPr>
        <p:spPr>
          <a:xfrm>
            <a:off x="373380" y="309756"/>
            <a:ext cx="2283420"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133" name="TextBox 132">
            <a:extLst>
              <a:ext uri="{FF2B5EF4-FFF2-40B4-BE49-F238E27FC236}">
                <a16:creationId xmlns:a16="http://schemas.microsoft.com/office/drawing/2014/main" id="{DCAA1653-B8EE-4755-AAE7-85046779B16C}"/>
              </a:ext>
            </a:extLst>
          </p:cNvPr>
          <p:cNvSpPr txBox="1"/>
          <p:nvPr/>
        </p:nvSpPr>
        <p:spPr>
          <a:xfrm>
            <a:off x="421100" y="847866"/>
            <a:ext cx="8514100" cy="76944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FFFFFF">
                  <a:lumMod val="95000"/>
                </a:srgbClr>
              </a:buClr>
              <a:buSzTx/>
              <a:buFont typeface="Wingdings" panose="05000000000000000000" pitchFamily="2" charset="2"/>
              <a:buChar char="v"/>
              <a:tabLst/>
              <a:defRPr/>
            </a:pPr>
            <a:r>
              <a:rPr kumimoji="0" lang="en-US" sz="16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Comprehensive SDK: </a:t>
            </a:r>
          </a:p>
          <a:p>
            <a:pPr marR="0" lvl="0" algn="just" defTabSz="914400" rtl="0" eaLnBrk="1" fontAlgn="auto" latinLnBrk="0" hangingPunct="1">
              <a:lnSpc>
                <a:spcPct val="100000"/>
              </a:lnSpc>
              <a:spcBef>
                <a:spcPts val="0"/>
              </a:spcBef>
              <a:spcAft>
                <a:spcPts val="0"/>
              </a:spcAft>
              <a:buClr>
                <a:srgbClr val="FFFFFF">
                  <a:lumMod val="95000"/>
                </a:srgbClr>
              </a:buClr>
              <a:buSzTx/>
              <a:tabLst/>
              <a:defRPr/>
            </a:pPr>
            <a:r>
              <a:rPr lang="en-US" b="1" dirty="0">
                <a:solidFill>
                  <a:srgbClr val="D1D5DB"/>
                </a:solidFill>
                <a:latin typeface="Montserrat ExtraBold" panose="00000900000000000000" pitchFamily="2" charset="0"/>
              </a:rPr>
              <a:t>     &gt; </a:t>
            </a: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Software development kit with libraries, tools and example applications</a:t>
            </a:r>
          </a:p>
          <a:p>
            <a:pPr marR="0" lvl="0" algn="just" defTabSz="914400" rtl="0" eaLnBrk="1" fontAlgn="auto" latinLnBrk="0" hangingPunct="1">
              <a:lnSpc>
                <a:spcPct val="100000"/>
              </a:lnSpc>
              <a:spcBef>
                <a:spcPts val="0"/>
              </a:spcBef>
              <a:spcAft>
                <a:spcPts val="0"/>
              </a:spcAft>
              <a:buClr>
                <a:srgbClr val="FFFFFF">
                  <a:lumMod val="95000"/>
                </a:srgbClr>
              </a:buClr>
              <a:buSzTx/>
              <a:tabLst/>
              <a:defRPr/>
            </a:pP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&gt; Supports various peripherals like GPIO, I2C, SPI, UART, PWM, ADC, DAC</a:t>
            </a:r>
            <a:endParaRPr kumimoji="0" lang="en-US" b="0" i="0" u="none" strike="noStrike" kern="0" cap="none" spc="0" normalizeH="0" baseline="0" noProof="0" dirty="0">
              <a:ln>
                <a:noFill/>
              </a:ln>
              <a:solidFill>
                <a:srgbClr val="000000"/>
              </a:solidFill>
              <a:effectLst/>
              <a:uLnTx/>
              <a:uFillTx/>
              <a:latin typeface="Arial"/>
              <a:cs typeface="Arial"/>
              <a:sym typeface="Arial"/>
            </a:endParaRPr>
          </a:p>
        </p:txBody>
      </p:sp>
      <p:sp>
        <p:nvSpPr>
          <p:cNvPr id="134" name="TextBox 133">
            <a:extLst>
              <a:ext uri="{FF2B5EF4-FFF2-40B4-BE49-F238E27FC236}">
                <a16:creationId xmlns:a16="http://schemas.microsoft.com/office/drawing/2014/main" id="{CF404F0B-B76E-424E-8A47-1E3A1244BD0D}"/>
              </a:ext>
            </a:extLst>
          </p:cNvPr>
          <p:cNvSpPr txBox="1"/>
          <p:nvPr/>
        </p:nvSpPr>
        <p:spPr>
          <a:xfrm>
            <a:off x="260320" y="1770943"/>
            <a:ext cx="8617280" cy="984885"/>
          </a:xfrm>
          <a:prstGeom prst="rect">
            <a:avLst/>
          </a:prstGeom>
          <a:noFill/>
        </p:spPr>
        <p:txBody>
          <a:bodyPr wrap="square" rtlCol="0">
            <a:spAutoFit/>
          </a:bodyPr>
          <a:lstStyle/>
          <a:p>
            <a:pPr marL="441325" marR="0" lvl="0" indent="-285750" algn="l" defTabSz="914400" rtl="0" eaLnBrk="1" fontAlgn="auto" latinLnBrk="0" hangingPunct="1">
              <a:lnSpc>
                <a:spcPct val="100000"/>
              </a:lnSpc>
              <a:spcBef>
                <a:spcPts val="0"/>
              </a:spcBef>
              <a:spcAft>
                <a:spcPts val="0"/>
              </a:spcAft>
              <a:buClr>
                <a:srgbClr val="FFFFFF">
                  <a:lumMod val="95000"/>
                </a:srgbClr>
              </a:buClr>
              <a:buSzTx/>
              <a:buFont typeface="Wingdings" panose="05000000000000000000" pitchFamily="2" charset="2"/>
              <a:buChar char="v"/>
              <a:tabLst/>
              <a:defRPr/>
            </a:pPr>
            <a:r>
              <a:rPr kumimoji="0" lang="en-US" sz="16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Modular Architecture:</a:t>
            </a:r>
          </a:p>
          <a:p>
            <a:pPr marL="155575" marR="0" lvl="0" algn="just" defTabSz="914400" rtl="0" eaLnBrk="1" fontAlgn="auto" latinLnBrk="0" hangingPunct="1">
              <a:lnSpc>
                <a:spcPct val="100000"/>
              </a:lnSpc>
              <a:spcBef>
                <a:spcPts val="0"/>
              </a:spcBef>
              <a:spcAft>
                <a:spcPts val="0"/>
              </a:spcAft>
              <a:buClr>
                <a:srgbClr val="FFFFFF">
                  <a:lumMod val="95000"/>
                </a:srgbClr>
              </a:buClr>
              <a:buSzTx/>
              <a:tabLst/>
              <a:defRPr/>
            </a:pPr>
            <a:r>
              <a:rPr lang="en-US" b="1" dirty="0">
                <a:solidFill>
                  <a:srgbClr val="D1D5DB"/>
                </a:solidFill>
                <a:latin typeface="Montserrat ExtraBold" panose="00000900000000000000" pitchFamily="2" charset="0"/>
              </a:rPr>
              <a:t>     &gt; </a:t>
            </a: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Allows developers to include the components they need, making the firmware </a:t>
            </a:r>
            <a:endParaRPr lang="en-US" b="1" dirty="0">
              <a:solidFill>
                <a:srgbClr val="D1D5DB"/>
              </a:solidFill>
              <a:latin typeface="Montserrat ExtraBold" panose="00000900000000000000" pitchFamily="2" charset="0"/>
            </a:endParaRPr>
          </a:p>
          <a:p>
            <a:pPr marL="155575" marR="0" lvl="0" algn="just" defTabSz="914400" rtl="0" eaLnBrk="1" fontAlgn="auto" latinLnBrk="0" hangingPunct="1">
              <a:lnSpc>
                <a:spcPct val="100000"/>
              </a:lnSpc>
              <a:spcBef>
                <a:spcPts val="0"/>
              </a:spcBef>
              <a:spcAft>
                <a:spcPts val="0"/>
              </a:spcAft>
              <a:buClr>
                <a:srgbClr val="FFFFFF">
                  <a:lumMod val="95000"/>
                </a:srgbClr>
              </a:buClr>
              <a:buSzTx/>
              <a:tabLst/>
              <a:defRPr/>
            </a:pP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lightweight and efficient</a:t>
            </a:r>
          </a:p>
          <a:p>
            <a:pPr marL="155575" marR="0" lvl="0" algn="l" defTabSz="914400" rtl="0" eaLnBrk="1" fontAlgn="auto" latinLnBrk="0" hangingPunct="1">
              <a:lnSpc>
                <a:spcPct val="100000"/>
              </a:lnSpc>
              <a:spcBef>
                <a:spcPts val="0"/>
              </a:spcBef>
              <a:spcAft>
                <a:spcPts val="0"/>
              </a:spcAft>
              <a:buClr>
                <a:srgbClr val="FFFFFF">
                  <a:lumMod val="95000"/>
                </a:srgbClr>
              </a:buClr>
              <a:buSzTx/>
              <a:tabLst/>
              <a:defRPr/>
            </a:pP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     &gt; Easy to integrate third-party libraries and components.</a:t>
            </a:r>
            <a:endParaRPr kumimoji="0" lang="en-US" b="0" i="0" u="none" strike="noStrike" kern="0" cap="none" spc="0" normalizeH="0" baseline="0" noProof="0" dirty="0">
              <a:ln>
                <a:noFill/>
              </a:ln>
              <a:solidFill>
                <a:srgbClr val="000000"/>
              </a:solidFill>
              <a:effectLst/>
              <a:uLnTx/>
              <a:uFillTx/>
              <a:latin typeface="Arial"/>
              <a:cs typeface="Arial"/>
              <a:sym typeface="Arial"/>
            </a:endParaRPr>
          </a:p>
        </p:txBody>
      </p:sp>
      <p:sp>
        <p:nvSpPr>
          <p:cNvPr id="136" name="TextBox 135">
            <a:extLst>
              <a:ext uri="{FF2B5EF4-FFF2-40B4-BE49-F238E27FC236}">
                <a16:creationId xmlns:a16="http://schemas.microsoft.com/office/drawing/2014/main" id="{AE7D5EB1-B84B-4C2B-9086-6B89C7434387}"/>
              </a:ext>
            </a:extLst>
          </p:cNvPr>
          <p:cNvSpPr txBox="1"/>
          <p:nvPr/>
        </p:nvSpPr>
        <p:spPr>
          <a:xfrm>
            <a:off x="373380" y="3965210"/>
            <a:ext cx="8561820" cy="76944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FFFFFF">
                  <a:lumMod val="95000"/>
                </a:srgbClr>
              </a:buClr>
              <a:buSzTx/>
              <a:buFont typeface="Wingdings" panose="05000000000000000000" pitchFamily="2" charset="2"/>
              <a:buChar char="v"/>
              <a:tabLst/>
              <a:defRPr/>
            </a:pPr>
            <a:r>
              <a:rPr kumimoji="0" lang="en-US" sz="16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Real-Time Operating System (FreeRTOS):</a:t>
            </a:r>
          </a:p>
          <a:p>
            <a:pPr marR="0" lvl="0" algn="l" defTabSz="914400" rtl="0" eaLnBrk="1" fontAlgn="auto" latinLnBrk="0" hangingPunct="1">
              <a:lnSpc>
                <a:spcPct val="100000"/>
              </a:lnSpc>
              <a:spcBef>
                <a:spcPts val="0"/>
              </a:spcBef>
              <a:spcAft>
                <a:spcPts val="0"/>
              </a:spcAft>
              <a:buClr>
                <a:srgbClr val="FFFFFF">
                  <a:lumMod val="95000"/>
                </a:srgbClr>
              </a:buClr>
              <a:buSzTx/>
              <a:tabLst/>
              <a:defRPr/>
            </a:pPr>
            <a:r>
              <a:rPr lang="en-US" b="1" dirty="0">
                <a:solidFill>
                  <a:srgbClr val="D1D5DB"/>
                </a:solidFill>
                <a:latin typeface="Montserrat ExtraBold" panose="00000900000000000000" pitchFamily="2" charset="0"/>
              </a:rPr>
              <a:t>     &gt; </a:t>
            </a: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Comes with FreeRTOS for multitasking and efficient resource management</a:t>
            </a:r>
          </a:p>
          <a:p>
            <a:pPr marR="0" lvl="0" algn="l" defTabSz="914400" rtl="0" eaLnBrk="1" fontAlgn="auto" latinLnBrk="0" hangingPunct="1">
              <a:lnSpc>
                <a:spcPct val="100000"/>
              </a:lnSpc>
              <a:spcBef>
                <a:spcPts val="0"/>
              </a:spcBef>
              <a:spcAft>
                <a:spcPts val="0"/>
              </a:spcAft>
              <a:buClr>
                <a:srgbClr val="FFFFFF">
                  <a:lumMod val="95000"/>
                </a:srgbClr>
              </a:buClr>
              <a:buSzTx/>
              <a:tabLst/>
              <a:defRPr/>
            </a:pPr>
            <a:r>
              <a:rPr lang="en-US" b="1" dirty="0">
                <a:solidFill>
                  <a:srgbClr val="D1D5DB"/>
                </a:solidFill>
                <a:latin typeface="Montserrat ExtraBold" panose="00000900000000000000" pitchFamily="2" charset="0"/>
              </a:rPr>
              <a:t>     &gt; </a:t>
            </a: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Enables real-time capabilities and improved performance for complex applications</a:t>
            </a:r>
            <a:endParaRPr kumimoji="0" lang="en-US" b="0" i="0" u="none" strike="noStrike" kern="0" cap="none" spc="0" normalizeH="0" baseline="0" noProof="0" dirty="0">
              <a:ln>
                <a:noFill/>
              </a:ln>
              <a:solidFill>
                <a:srgbClr val="000000"/>
              </a:solidFill>
              <a:effectLst/>
              <a:uLnTx/>
              <a:uFillTx/>
              <a:latin typeface="Arial"/>
              <a:cs typeface="Arial"/>
              <a:sym typeface="Arial"/>
            </a:endParaRPr>
          </a:p>
        </p:txBody>
      </p:sp>
      <p:sp>
        <p:nvSpPr>
          <p:cNvPr id="137" name="TextBox 136">
            <a:extLst>
              <a:ext uri="{FF2B5EF4-FFF2-40B4-BE49-F238E27FC236}">
                <a16:creationId xmlns:a16="http://schemas.microsoft.com/office/drawing/2014/main" id="{9662456A-CC66-4DF0-AE09-517F18C3ADA6}"/>
              </a:ext>
            </a:extLst>
          </p:cNvPr>
          <p:cNvSpPr txBox="1"/>
          <p:nvPr/>
        </p:nvSpPr>
        <p:spPr>
          <a:xfrm>
            <a:off x="205100" y="2975798"/>
            <a:ext cx="8730100" cy="769441"/>
          </a:xfrm>
          <a:prstGeom prst="rect">
            <a:avLst/>
          </a:prstGeom>
          <a:noFill/>
        </p:spPr>
        <p:txBody>
          <a:bodyPr wrap="square" rtlCol="0">
            <a:spAutoFit/>
          </a:bodyPr>
          <a:lstStyle/>
          <a:p>
            <a:pPr marL="441325" marR="0" lvl="0" indent="-285750" algn="l" defTabSz="914400" rtl="0" eaLnBrk="1" fontAlgn="auto" latinLnBrk="0" hangingPunct="1">
              <a:lnSpc>
                <a:spcPct val="100000"/>
              </a:lnSpc>
              <a:spcBef>
                <a:spcPts val="0"/>
              </a:spcBef>
              <a:spcAft>
                <a:spcPts val="0"/>
              </a:spcAft>
              <a:buClr>
                <a:srgbClr val="FFFFFF">
                  <a:lumMod val="95000"/>
                </a:srgbClr>
              </a:buClr>
              <a:buSzTx/>
              <a:buFont typeface="Wingdings" panose="05000000000000000000" pitchFamily="2" charset="2"/>
              <a:buChar char="v"/>
              <a:tabLst/>
              <a:defRPr/>
            </a:pPr>
            <a:r>
              <a:rPr kumimoji="0" lang="en-US" sz="1600"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Extensive Documentation and Community Support:</a:t>
            </a:r>
          </a:p>
          <a:p>
            <a:pPr marL="155575" marR="0" lvl="0" algn="l" defTabSz="914400" rtl="0" eaLnBrk="1" fontAlgn="auto" latinLnBrk="0" hangingPunct="1">
              <a:lnSpc>
                <a:spcPct val="100000"/>
              </a:lnSpc>
              <a:spcBef>
                <a:spcPts val="0"/>
              </a:spcBef>
              <a:spcAft>
                <a:spcPts val="0"/>
              </a:spcAft>
              <a:buClr>
                <a:srgbClr val="FFFFFF">
                  <a:lumMod val="95000"/>
                </a:srgbClr>
              </a:buClr>
              <a:buSzTx/>
              <a:tabLst/>
              <a:defRPr/>
            </a:pPr>
            <a:r>
              <a:rPr lang="en-US" b="1" dirty="0">
                <a:solidFill>
                  <a:srgbClr val="D1D5DB"/>
                </a:solidFill>
                <a:latin typeface="Montserrat ExtraBold" panose="00000900000000000000" pitchFamily="2" charset="0"/>
              </a:rPr>
              <a:t>     &gt; </a:t>
            </a: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Well-documented API references, guides and tutorials</a:t>
            </a:r>
          </a:p>
          <a:p>
            <a:pPr marL="155575" marR="0" lvl="0" algn="l" defTabSz="914400" rtl="0" eaLnBrk="1" fontAlgn="auto" latinLnBrk="0" hangingPunct="1">
              <a:lnSpc>
                <a:spcPct val="100000"/>
              </a:lnSpc>
              <a:spcBef>
                <a:spcPts val="0"/>
              </a:spcBef>
              <a:spcAft>
                <a:spcPts val="0"/>
              </a:spcAft>
              <a:buClr>
                <a:srgbClr val="FFFFFF">
                  <a:lumMod val="95000"/>
                </a:srgbClr>
              </a:buClr>
              <a:buSzTx/>
              <a:tabLst/>
              <a:defRPr/>
            </a:pPr>
            <a:r>
              <a:rPr lang="en-US" b="1" dirty="0">
                <a:solidFill>
                  <a:srgbClr val="D1D5DB"/>
                </a:solidFill>
                <a:latin typeface="Montserrat ExtraBold" panose="00000900000000000000" pitchFamily="2" charset="0"/>
              </a:rPr>
              <a:t>     &gt; </a:t>
            </a:r>
            <a:r>
              <a:rPr kumimoji="0" lang="en-US" b="1" i="0" u="none" strike="noStrike" kern="0" cap="none" spc="0" normalizeH="0" baseline="0" noProof="0" dirty="0">
                <a:ln>
                  <a:noFill/>
                </a:ln>
                <a:solidFill>
                  <a:srgbClr val="D1D5DB"/>
                </a:solidFill>
                <a:effectLst/>
                <a:uLnTx/>
                <a:uFillTx/>
                <a:latin typeface="Montserrat ExtraBold" panose="00000900000000000000" pitchFamily="2" charset="0"/>
                <a:cs typeface="Arial"/>
                <a:sym typeface="Arial"/>
              </a:rPr>
              <a:t>Active community forums and GitHub repository for support and collaboration</a:t>
            </a:r>
            <a:endParaRPr kumimoji="0" lang="en-US"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60291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
                                        </p:tgtEl>
                                        <p:attrNameLst>
                                          <p:attrName>style.visibility</p:attrName>
                                        </p:attrNameLst>
                                      </p:cBhvr>
                                      <p:to>
                                        <p:strVal val="visible"/>
                                      </p:to>
                                    </p:set>
                                    <p:anim calcmode="lin" valueType="num">
                                      <p:cBhvr additive="base">
                                        <p:cTn id="13" dur="500" fill="hold"/>
                                        <p:tgtEl>
                                          <p:spTgt spid="133"/>
                                        </p:tgtEl>
                                        <p:attrNameLst>
                                          <p:attrName>ppt_x</p:attrName>
                                        </p:attrNameLst>
                                      </p:cBhvr>
                                      <p:tavLst>
                                        <p:tav tm="0">
                                          <p:val>
                                            <p:strVal val="#ppt_x"/>
                                          </p:val>
                                        </p:tav>
                                        <p:tav tm="100000">
                                          <p:val>
                                            <p:strVal val="#ppt_x"/>
                                          </p:val>
                                        </p:tav>
                                      </p:tavLst>
                                    </p:anim>
                                    <p:anim calcmode="lin" valueType="num">
                                      <p:cBhvr additive="base">
                                        <p:cTn id="14"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4"/>
                                        </p:tgtEl>
                                        <p:attrNameLst>
                                          <p:attrName>style.visibility</p:attrName>
                                        </p:attrNameLst>
                                      </p:cBhvr>
                                      <p:to>
                                        <p:strVal val="visible"/>
                                      </p:to>
                                    </p:set>
                                    <p:anim calcmode="lin" valueType="num">
                                      <p:cBhvr additive="base">
                                        <p:cTn id="19" dur="500" fill="hold"/>
                                        <p:tgtEl>
                                          <p:spTgt spid="134"/>
                                        </p:tgtEl>
                                        <p:attrNameLst>
                                          <p:attrName>ppt_x</p:attrName>
                                        </p:attrNameLst>
                                      </p:cBhvr>
                                      <p:tavLst>
                                        <p:tav tm="0">
                                          <p:val>
                                            <p:strVal val="#ppt_x"/>
                                          </p:val>
                                        </p:tav>
                                        <p:tav tm="100000">
                                          <p:val>
                                            <p:strVal val="#ppt_x"/>
                                          </p:val>
                                        </p:tav>
                                      </p:tavLst>
                                    </p:anim>
                                    <p:anim calcmode="lin" valueType="num">
                                      <p:cBhvr additive="base">
                                        <p:cTn id="20"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7"/>
                                        </p:tgtEl>
                                        <p:attrNameLst>
                                          <p:attrName>style.visibility</p:attrName>
                                        </p:attrNameLst>
                                      </p:cBhvr>
                                      <p:to>
                                        <p:strVal val="visible"/>
                                      </p:to>
                                    </p:set>
                                    <p:anim calcmode="lin" valueType="num">
                                      <p:cBhvr additive="base">
                                        <p:cTn id="25" dur="500" fill="hold"/>
                                        <p:tgtEl>
                                          <p:spTgt spid="137"/>
                                        </p:tgtEl>
                                        <p:attrNameLst>
                                          <p:attrName>ppt_x</p:attrName>
                                        </p:attrNameLst>
                                      </p:cBhvr>
                                      <p:tavLst>
                                        <p:tav tm="0">
                                          <p:val>
                                            <p:strVal val="#ppt_x"/>
                                          </p:val>
                                        </p:tav>
                                        <p:tav tm="100000">
                                          <p:val>
                                            <p:strVal val="#ppt_x"/>
                                          </p:val>
                                        </p:tav>
                                      </p:tavLst>
                                    </p:anim>
                                    <p:anim calcmode="lin" valueType="num">
                                      <p:cBhvr additive="base">
                                        <p:cTn id="26"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6">
                                            <p:txEl>
                                              <p:pRg st="0" end="0"/>
                                            </p:txEl>
                                          </p:spTgt>
                                        </p:tgtEl>
                                        <p:attrNameLst>
                                          <p:attrName>style.visibility</p:attrName>
                                        </p:attrNameLst>
                                      </p:cBhvr>
                                      <p:to>
                                        <p:strVal val="visible"/>
                                      </p:to>
                                    </p:set>
                                    <p:anim calcmode="lin" valueType="num">
                                      <p:cBhvr additive="base">
                                        <p:cTn id="31" dur="500" fill="hold"/>
                                        <p:tgtEl>
                                          <p:spTgt spid="13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6">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6">
                                            <p:txEl>
                                              <p:pRg st="1" end="1"/>
                                            </p:txEl>
                                          </p:spTgt>
                                        </p:tgtEl>
                                        <p:attrNameLst>
                                          <p:attrName>style.visibility</p:attrName>
                                        </p:attrNameLst>
                                      </p:cBhvr>
                                      <p:to>
                                        <p:strVal val="visible"/>
                                      </p:to>
                                    </p:set>
                                    <p:anim calcmode="lin" valueType="num">
                                      <p:cBhvr additive="base">
                                        <p:cTn id="35" dur="500" fill="hold"/>
                                        <p:tgtEl>
                                          <p:spTgt spid="136">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6">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6">
                                            <p:txEl>
                                              <p:pRg st="2" end="2"/>
                                            </p:txEl>
                                          </p:spTgt>
                                        </p:tgtEl>
                                        <p:attrNameLst>
                                          <p:attrName>style.visibility</p:attrName>
                                        </p:attrNameLst>
                                      </p:cBhvr>
                                      <p:to>
                                        <p:strVal val="visible"/>
                                      </p:to>
                                    </p:set>
                                    <p:anim calcmode="lin" valueType="num">
                                      <p:cBhvr additive="base">
                                        <p:cTn id="39" dur="500" fill="hold"/>
                                        <p:tgtEl>
                                          <p:spTgt spid="136">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3" grpId="0"/>
      <p:bldP spid="134" grpId="0"/>
      <p:bldP spid="1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310CF41-8C41-4A3A-ABA4-A08167E5C511}"/>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Why ESP-IDF?</a:t>
            </a:r>
          </a:p>
        </p:txBody>
      </p:sp>
      <p:cxnSp>
        <p:nvCxnSpPr>
          <p:cNvPr id="5" name="Google Shape;172;p39">
            <a:extLst>
              <a:ext uri="{FF2B5EF4-FFF2-40B4-BE49-F238E27FC236}">
                <a16:creationId xmlns:a16="http://schemas.microsoft.com/office/drawing/2014/main" id="{23859811-F40A-42B8-8E59-E6434A1524F5}"/>
              </a:ext>
            </a:extLst>
          </p:cNvPr>
          <p:cNvCxnSpPr>
            <a:cxnSpLocks/>
          </p:cNvCxnSpPr>
          <p:nvPr/>
        </p:nvCxnSpPr>
        <p:spPr>
          <a:xfrm>
            <a:off x="373380" y="309756"/>
            <a:ext cx="2283420"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pic>
        <p:nvPicPr>
          <p:cNvPr id="1026" name="Picture 2" descr="ESP-IDF and Arduino Core Comparison table">
            <a:extLst>
              <a:ext uri="{FF2B5EF4-FFF2-40B4-BE49-F238E27FC236}">
                <a16:creationId xmlns:a16="http://schemas.microsoft.com/office/drawing/2014/main" id="{D75C63AC-0ED3-48F5-B8FD-E78F265BC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510" y="852991"/>
            <a:ext cx="4967785" cy="413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953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D0853C1B-B13D-46CB-A9F1-0B0EDDD27CE3}"/>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Project Workflow</a:t>
            </a:r>
          </a:p>
        </p:txBody>
      </p:sp>
      <p:cxnSp>
        <p:nvCxnSpPr>
          <p:cNvPr id="15" name="Google Shape;172;p39">
            <a:extLst>
              <a:ext uri="{FF2B5EF4-FFF2-40B4-BE49-F238E27FC236}">
                <a16:creationId xmlns:a16="http://schemas.microsoft.com/office/drawing/2014/main" id="{A6E71C7C-DF5B-4D4B-ACD6-E12F861E5C07}"/>
              </a:ext>
            </a:extLst>
          </p:cNvPr>
          <p:cNvCxnSpPr>
            <a:cxnSpLocks/>
            <a:endCxn id="14" idx="0"/>
          </p:cNvCxnSpPr>
          <p:nvPr/>
        </p:nvCxnSpPr>
        <p:spPr>
          <a:xfrm>
            <a:off x="373380" y="309756"/>
            <a:ext cx="2754790"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pic>
        <p:nvPicPr>
          <p:cNvPr id="5" name="Picture 4">
            <a:extLst>
              <a:ext uri="{FF2B5EF4-FFF2-40B4-BE49-F238E27FC236}">
                <a16:creationId xmlns:a16="http://schemas.microsoft.com/office/drawing/2014/main" id="{7381058C-39AB-45F2-BA03-69F74C4A0459}"/>
              </a:ext>
            </a:extLst>
          </p:cNvPr>
          <p:cNvPicPr>
            <a:picLocks noChangeAspect="1"/>
          </p:cNvPicPr>
          <p:nvPr/>
        </p:nvPicPr>
        <p:blipFill rotWithShape="1">
          <a:blip r:embed="rId2"/>
          <a:srcRect l="2005" t="2794" r="1242" b="1788"/>
          <a:stretch/>
        </p:blipFill>
        <p:spPr>
          <a:xfrm>
            <a:off x="373380" y="877122"/>
            <a:ext cx="7373820" cy="3389256"/>
          </a:xfrm>
          <a:prstGeom prst="rect">
            <a:avLst/>
          </a:prstGeom>
        </p:spPr>
      </p:pic>
    </p:spTree>
    <p:extLst>
      <p:ext uri="{BB962C8B-B14F-4D97-AF65-F5344CB8AC3E}">
        <p14:creationId xmlns:p14="http://schemas.microsoft.com/office/powerpoint/2010/main" val="1366335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D0853C1B-B13D-46CB-A9F1-0B0EDDD27CE3}"/>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Key Concepts</a:t>
            </a:r>
          </a:p>
        </p:txBody>
      </p:sp>
      <p:cxnSp>
        <p:nvCxnSpPr>
          <p:cNvPr id="15" name="Google Shape;172;p39">
            <a:extLst>
              <a:ext uri="{FF2B5EF4-FFF2-40B4-BE49-F238E27FC236}">
                <a16:creationId xmlns:a16="http://schemas.microsoft.com/office/drawing/2014/main" id="{A6E71C7C-DF5B-4D4B-ACD6-E12F861E5C07}"/>
              </a:ext>
            </a:extLst>
          </p:cNvPr>
          <p:cNvCxnSpPr>
            <a:cxnSpLocks/>
          </p:cNvCxnSpPr>
          <p:nvPr/>
        </p:nvCxnSpPr>
        <p:spPr>
          <a:xfrm>
            <a:off x="373380" y="309756"/>
            <a:ext cx="2253814"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7" name="TextBox 6">
            <a:extLst>
              <a:ext uri="{FF2B5EF4-FFF2-40B4-BE49-F238E27FC236}">
                <a16:creationId xmlns:a16="http://schemas.microsoft.com/office/drawing/2014/main" id="{2FC8683A-2C9E-4DF2-AD3B-6E7D971D0BDD}"/>
              </a:ext>
            </a:extLst>
          </p:cNvPr>
          <p:cNvSpPr txBox="1"/>
          <p:nvPr/>
        </p:nvSpPr>
        <p:spPr>
          <a:xfrm>
            <a:off x="184244" y="804056"/>
            <a:ext cx="8645857" cy="3754874"/>
          </a:xfrm>
          <a:prstGeom prst="rect">
            <a:avLst/>
          </a:prstGeom>
          <a:noFill/>
        </p:spPr>
        <p:txBody>
          <a:bodyPr wrap="square">
            <a:spAutoFit/>
          </a:bodyPr>
          <a:lstStyle/>
          <a:p>
            <a:r>
              <a:rPr lang="en-US" b="1" dirty="0">
                <a:solidFill>
                  <a:schemeClr val="bg1"/>
                </a:solidFill>
                <a:latin typeface="Montserrat" panose="00000500000000000000" pitchFamily="2" charset="0"/>
              </a:rPr>
              <a:t>1) ESP32 Architecture</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Dual-core Processor: ESP32 features a dual-core </a:t>
            </a:r>
            <a:r>
              <a:rPr lang="en-US" b="1" dirty="0" err="1">
                <a:solidFill>
                  <a:schemeClr val="bg1"/>
                </a:solidFill>
                <a:latin typeface="Montserrat" panose="00000500000000000000" pitchFamily="2" charset="0"/>
              </a:rPr>
              <a:t>Xtensa</a:t>
            </a:r>
            <a:r>
              <a:rPr lang="en-US" b="1" dirty="0">
                <a:solidFill>
                  <a:schemeClr val="bg1"/>
                </a:solidFill>
                <a:latin typeface="Montserrat" panose="00000500000000000000" pitchFamily="2" charset="0"/>
              </a:rPr>
              <a:t> 32-bit LX6 CPU, which allows concurrent execution of multiple tasks.</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Memory: There are ROM, SRAM, and external flash memory to store programs and data. Knowing how memory is divided is crucial for memory-intensive applications.</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Peripherals: ESP32 has a range of peripherals including:</a:t>
            </a:r>
          </a:p>
          <a:p>
            <a:pPr marL="7429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GPIO (Digital Input/Output)</a:t>
            </a:r>
          </a:p>
          <a:p>
            <a:pPr marL="742950" lvl="1"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ADC/DAC (Analog to Digital, Digital to Analog Conversion)</a:t>
            </a:r>
          </a:p>
          <a:p>
            <a:pPr marL="742950" lvl="1"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SPI, I2C, UART, PWM, etc.</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Wireless Connectivity: Integrated Wi-Fi (802.11b/g/n) and Bluetooth (Classic &amp; BLE).</a:t>
            </a:r>
          </a:p>
          <a:p>
            <a:pPr algn="just">
              <a:buFont typeface="Arial" panose="020B0604020202020204" pitchFamily="34" charset="0"/>
              <a:buChar char="•"/>
            </a:pPr>
            <a:endParaRPr lang="en-US" b="1" dirty="0">
              <a:solidFill>
                <a:schemeClr val="bg1"/>
              </a:solidFill>
              <a:latin typeface="Montserrat" panose="00000500000000000000" pitchFamily="2" charset="0"/>
            </a:endParaRPr>
          </a:p>
          <a:p>
            <a:pPr algn="just"/>
            <a:r>
              <a:rPr lang="en-US" b="1" dirty="0">
                <a:solidFill>
                  <a:schemeClr val="bg1"/>
                </a:solidFill>
                <a:latin typeface="Montserrat" panose="00000500000000000000" pitchFamily="2" charset="0"/>
              </a:rPr>
              <a:t>2) Project Structure in ESP-IDF</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Main Directory: Contains the main application code (e.g., </a:t>
            </a:r>
            <a:r>
              <a:rPr lang="en-US" b="1" dirty="0" err="1">
                <a:solidFill>
                  <a:schemeClr val="bg1"/>
                </a:solidFill>
                <a:latin typeface="Montserrat" panose="00000500000000000000" pitchFamily="2" charset="0"/>
              </a:rPr>
              <a:t>main.c</a:t>
            </a:r>
            <a:r>
              <a:rPr lang="en-US" b="1" dirty="0">
                <a:solidFill>
                  <a:schemeClr val="bg1"/>
                </a:solidFill>
                <a:latin typeface="Montserrat" panose="00000500000000000000" pitchFamily="2" charset="0"/>
              </a:rPr>
              <a:t> or </a:t>
            </a:r>
            <a:r>
              <a:rPr lang="en-US" b="1" dirty="0" err="1">
                <a:solidFill>
                  <a:schemeClr val="bg1"/>
                </a:solidFill>
                <a:latin typeface="Montserrat" panose="00000500000000000000" pitchFamily="2" charset="0"/>
              </a:rPr>
              <a:t>app_main</a:t>
            </a:r>
            <a:r>
              <a:rPr lang="en-US" b="1" dirty="0">
                <a:solidFill>
                  <a:schemeClr val="bg1"/>
                </a:solidFill>
                <a:latin typeface="Montserrat" panose="00000500000000000000" pitchFamily="2" charset="0"/>
              </a:rPr>
              <a:t>()).</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Components: Reusable modules/libraries within the project.</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Partition Table: Defines how memory (flash) is allocated for different components such as application code, OTA partitions, NVS (Non-Volatile Storage), etc.</a:t>
            </a:r>
          </a:p>
          <a:p>
            <a:pPr marL="285750" indent="-285750" algn="just">
              <a:buClr>
                <a:schemeClr val="bg1"/>
              </a:buClr>
              <a:buFont typeface="Wingdings" panose="05000000000000000000" pitchFamily="2" charset="2"/>
              <a:buChar char="v"/>
            </a:pPr>
            <a:r>
              <a:rPr lang="en-US" b="1" dirty="0" err="1">
                <a:solidFill>
                  <a:schemeClr val="bg1"/>
                </a:solidFill>
                <a:latin typeface="Montserrat" panose="00000500000000000000" pitchFamily="2" charset="0"/>
              </a:rPr>
              <a:t>CMake</a:t>
            </a:r>
            <a:r>
              <a:rPr lang="en-US" b="1" dirty="0">
                <a:solidFill>
                  <a:schemeClr val="bg1"/>
                </a:solidFill>
                <a:latin typeface="Montserrat" panose="00000500000000000000" pitchFamily="2" charset="0"/>
              </a:rPr>
              <a:t>/</a:t>
            </a:r>
            <a:r>
              <a:rPr lang="en-US" b="1" dirty="0" err="1">
                <a:solidFill>
                  <a:schemeClr val="bg1"/>
                </a:solidFill>
                <a:latin typeface="Montserrat" panose="00000500000000000000" pitchFamily="2" charset="0"/>
              </a:rPr>
              <a:t>Makefiles</a:t>
            </a:r>
            <a:r>
              <a:rPr lang="en-US" b="1" dirty="0">
                <a:solidFill>
                  <a:schemeClr val="bg1"/>
                </a:solidFill>
                <a:latin typeface="Montserrat" panose="00000500000000000000" pitchFamily="2" charset="0"/>
              </a:rPr>
              <a:t>: Build system configuration files used to compile the code.</a:t>
            </a:r>
          </a:p>
        </p:txBody>
      </p:sp>
    </p:spTree>
    <p:extLst>
      <p:ext uri="{BB962C8B-B14F-4D97-AF65-F5344CB8AC3E}">
        <p14:creationId xmlns:p14="http://schemas.microsoft.com/office/powerpoint/2010/main" val="2646050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D0853C1B-B13D-46CB-A9F1-0B0EDDD27CE3}"/>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Key Concepts</a:t>
            </a:r>
          </a:p>
        </p:txBody>
      </p:sp>
      <p:cxnSp>
        <p:nvCxnSpPr>
          <p:cNvPr id="15" name="Google Shape;172;p39">
            <a:extLst>
              <a:ext uri="{FF2B5EF4-FFF2-40B4-BE49-F238E27FC236}">
                <a16:creationId xmlns:a16="http://schemas.microsoft.com/office/drawing/2014/main" id="{A6E71C7C-DF5B-4D4B-ACD6-E12F861E5C07}"/>
              </a:ext>
            </a:extLst>
          </p:cNvPr>
          <p:cNvCxnSpPr>
            <a:cxnSpLocks/>
          </p:cNvCxnSpPr>
          <p:nvPr/>
        </p:nvCxnSpPr>
        <p:spPr>
          <a:xfrm>
            <a:off x="373380" y="309756"/>
            <a:ext cx="2253814"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7" name="TextBox 6">
            <a:extLst>
              <a:ext uri="{FF2B5EF4-FFF2-40B4-BE49-F238E27FC236}">
                <a16:creationId xmlns:a16="http://schemas.microsoft.com/office/drawing/2014/main" id="{2FC8683A-2C9E-4DF2-AD3B-6E7D971D0BDD}"/>
              </a:ext>
            </a:extLst>
          </p:cNvPr>
          <p:cNvSpPr txBox="1"/>
          <p:nvPr/>
        </p:nvSpPr>
        <p:spPr>
          <a:xfrm>
            <a:off x="249071" y="1017478"/>
            <a:ext cx="8645857" cy="3108543"/>
          </a:xfrm>
          <a:prstGeom prst="rect">
            <a:avLst/>
          </a:prstGeom>
          <a:noFill/>
        </p:spPr>
        <p:txBody>
          <a:bodyPr wrap="square">
            <a:spAutoFit/>
          </a:bodyPr>
          <a:lstStyle/>
          <a:p>
            <a:pPr algn="just"/>
            <a:r>
              <a:rPr lang="en-US" b="1" dirty="0">
                <a:solidFill>
                  <a:schemeClr val="bg1"/>
                </a:solidFill>
                <a:latin typeface="Montserrat" panose="00000500000000000000" pitchFamily="2" charset="0"/>
              </a:rPr>
              <a:t>3. Component-based Development</a:t>
            </a:r>
          </a:p>
          <a:p>
            <a:pPr algn="just"/>
            <a:r>
              <a:rPr lang="en-US" b="1" dirty="0">
                <a:solidFill>
                  <a:schemeClr val="bg1"/>
                </a:solidFill>
                <a:latin typeface="Montserrat" panose="00000500000000000000" pitchFamily="2" charset="0"/>
              </a:rPr>
              <a:t>ESP-IDF is highly modular and organized into components. </a:t>
            </a:r>
          </a:p>
          <a:p>
            <a:pPr algn="just"/>
            <a:r>
              <a:rPr lang="en-US" b="1" dirty="0">
                <a:solidFill>
                  <a:schemeClr val="bg1"/>
                </a:solidFill>
                <a:latin typeface="Montserrat" panose="00000500000000000000" pitchFamily="2" charset="0"/>
              </a:rPr>
              <a:t>Components can be system libraries (e.g., FreeRTOS, Wi-Fi, SPI) or user-defined ones.</a:t>
            </a:r>
          </a:p>
          <a:p>
            <a:pPr algn="just"/>
            <a:r>
              <a:rPr lang="en-US" b="1" dirty="0">
                <a:solidFill>
                  <a:schemeClr val="bg1"/>
                </a:solidFill>
                <a:latin typeface="Montserrat" panose="00000500000000000000" pitchFamily="2" charset="0"/>
              </a:rPr>
              <a:t>A component is essentially a reusable piece of software. You can include third-party components or create your own and share them across projects.</a:t>
            </a:r>
          </a:p>
          <a:p>
            <a:pPr algn="just"/>
            <a:endParaRPr lang="en-US" b="1" dirty="0">
              <a:solidFill>
                <a:schemeClr val="bg1"/>
              </a:solidFill>
              <a:latin typeface="Montserrat" panose="00000500000000000000" pitchFamily="2" charset="0"/>
            </a:endParaRPr>
          </a:p>
          <a:p>
            <a:pPr algn="just"/>
            <a:r>
              <a:rPr lang="en-US" b="1" dirty="0">
                <a:solidFill>
                  <a:schemeClr val="bg1"/>
                </a:solidFill>
                <a:latin typeface="Montserrat" panose="00000500000000000000" pitchFamily="2" charset="0"/>
              </a:rPr>
              <a:t>4. </a:t>
            </a:r>
            <a:r>
              <a:rPr lang="en-US" b="1" dirty="0" err="1">
                <a:solidFill>
                  <a:schemeClr val="bg1"/>
                </a:solidFill>
                <a:latin typeface="Montserrat" panose="00000500000000000000" pitchFamily="2" charset="0"/>
              </a:rPr>
              <a:t>Menuconfig</a:t>
            </a:r>
            <a:r>
              <a:rPr lang="en-US" b="1" dirty="0">
                <a:solidFill>
                  <a:schemeClr val="bg1"/>
                </a:solidFill>
                <a:latin typeface="Montserrat" panose="00000500000000000000" pitchFamily="2" charset="0"/>
              </a:rPr>
              <a:t> Tool</a:t>
            </a:r>
          </a:p>
          <a:p>
            <a:pPr algn="just"/>
            <a:r>
              <a:rPr lang="en-US" b="1" dirty="0" err="1">
                <a:solidFill>
                  <a:schemeClr val="bg1"/>
                </a:solidFill>
                <a:latin typeface="Montserrat" panose="00000500000000000000" pitchFamily="2" charset="0"/>
              </a:rPr>
              <a:t>menuconfig</a:t>
            </a:r>
            <a:r>
              <a:rPr lang="en-US" b="1" dirty="0">
                <a:solidFill>
                  <a:schemeClr val="bg1"/>
                </a:solidFill>
                <a:latin typeface="Montserrat" panose="00000500000000000000" pitchFamily="2" charset="0"/>
              </a:rPr>
              <a:t> is a configuration tool that allows you to configure various system settings and hardware components for your project.</a:t>
            </a:r>
          </a:p>
          <a:p>
            <a:pPr algn="just"/>
            <a:r>
              <a:rPr lang="en-US" b="1" dirty="0">
                <a:solidFill>
                  <a:schemeClr val="bg1"/>
                </a:solidFill>
                <a:latin typeface="Montserrat" panose="00000500000000000000" pitchFamily="2" charset="0"/>
              </a:rPr>
              <a:t>It provides an interactive interface where you can enable or disable features like Wi-Fi, BLE, Power management, logging level, and much more.</a:t>
            </a:r>
          </a:p>
          <a:p>
            <a:pPr algn="just"/>
            <a:r>
              <a:rPr lang="en-US" b="1" dirty="0">
                <a:solidFill>
                  <a:schemeClr val="bg1"/>
                </a:solidFill>
                <a:latin typeface="Montserrat" panose="00000500000000000000" pitchFamily="2" charset="0"/>
              </a:rPr>
              <a:t>Run idf.py </a:t>
            </a:r>
            <a:r>
              <a:rPr lang="en-US" b="1" dirty="0" err="1">
                <a:solidFill>
                  <a:schemeClr val="bg1"/>
                </a:solidFill>
                <a:latin typeface="Montserrat" panose="00000500000000000000" pitchFamily="2" charset="0"/>
              </a:rPr>
              <a:t>menuconfig</a:t>
            </a:r>
            <a:r>
              <a:rPr lang="en-US" b="1" dirty="0">
                <a:solidFill>
                  <a:schemeClr val="bg1"/>
                </a:solidFill>
                <a:latin typeface="Montserrat" panose="00000500000000000000" pitchFamily="2" charset="0"/>
              </a:rPr>
              <a:t> to open this configuration </a:t>
            </a:r>
            <a:r>
              <a:rPr lang="en-US" b="1" dirty="0" err="1">
                <a:solidFill>
                  <a:schemeClr val="bg1"/>
                </a:solidFill>
                <a:latin typeface="Montserrat" panose="00000500000000000000" pitchFamily="2" charset="0"/>
              </a:rPr>
              <a:t>utility.Settings</a:t>
            </a:r>
            <a:r>
              <a:rPr lang="en-US" b="1" dirty="0">
                <a:solidFill>
                  <a:schemeClr val="bg1"/>
                </a:solidFill>
                <a:latin typeface="Montserrat" panose="00000500000000000000" pitchFamily="2" charset="0"/>
              </a:rPr>
              <a:t> configured through </a:t>
            </a:r>
            <a:r>
              <a:rPr lang="en-US" b="1" dirty="0" err="1">
                <a:solidFill>
                  <a:schemeClr val="bg1"/>
                </a:solidFill>
                <a:latin typeface="Montserrat" panose="00000500000000000000" pitchFamily="2" charset="0"/>
              </a:rPr>
              <a:t>menuconfig</a:t>
            </a:r>
            <a:r>
              <a:rPr lang="en-US" b="1" dirty="0">
                <a:solidFill>
                  <a:schemeClr val="bg1"/>
                </a:solidFill>
                <a:latin typeface="Montserrat" panose="00000500000000000000" pitchFamily="2" charset="0"/>
              </a:rPr>
              <a:t> are saved in the </a:t>
            </a:r>
            <a:r>
              <a:rPr lang="en-US" b="1" dirty="0" err="1">
                <a:solidFill>
                  <a:schemeClr val="bg1"/>
                </a:solidFill>
                <a:latin typeface="Montserrat" panose="00000500000000000000" pitchFamily="2" charset="0"/>
              </a:rPr>
              <a:t>sdkconfig</a:t>
            </a:r>
            <a:r>
              <a:rPr lang="en-US" b="1" dirty="0">
                <a:solidFill>
                  <a:schemeClr val="bg1"/>
                </a:solidFill>
                <a:latin typeface="Montserrat" panose="00000500000000000000" pitchFamily="2" charset="0"/>
              </a:rPr>
              <a:t> file.</a:t>
            </a:r>
          </a:p>
          <a:p>
            <a:endParaRPr lang="en-US"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5947847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D0853C1B-B13D-46CB-A9F1-0B0EDDD27CE3}"/>
              </a:ext>
            </a:extLst>
          </p:cNvPr>
          <p:cNvSpPr txBox="1">
            <a:spLocks/>
          </p:cNvSpPr>
          <p:nvPr/>
        </p:nvSpPr>
        <p:spPr>
          <a:xfrm>
            <a:off x="260320" y="309756"/>
            <a:ext cx="5735700" cy="438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Montserrat ExtraBold"/>
              <a:buNone/>
              <a:defRPr sz="24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FFAB40"/>
              </a:buClr>
              <a:buSzPts val="2400"/>
              <a:buFont typeface="Montserrat ExtraBold"/>
              <a:buNone/>
              <a:tabLst/>
              <a:defRPr/>
            </a:pPr>
            <a:r>
              <a:rPr kumimoji="0" lang="en-US" sz="2400" b="0" i="0" u="none" strike="noStrike" kern="0" cap="none" spc="0" normalizeH="0" baseline="0" noProof="0" dirty="0">
                <a:ln>
                  <a:noFill/>
                </a:ln>
                <a:solidFill>
                  <a:srgbClr val="FFAB40"/>
                </a:solidFill>
                <a:effectLst/>
                <a:uLnTx/>
                <a:uFillTx/>
                <a:latin typeface="Montserrat ExtraBold"/>
                <a:sym typeface="Montserrat ExtraBold"/>
              </a:rPr>
              <a:t>Key Concepts</a:t>
            </a:r>
          </a:p>
        </p:txBody>
      </p:sp>
      <p:cxnSp>
        <p:nvCxnSpPr>
          <p:cNvPr id="15" name="Google Shape;172;p39">
            <a:extLst>
              <a:ext uri="{FF2B5EF4-FFF2-40B4-BE49-F238E27FC236}">
                <a16:creationId xmlns:a16="http://schemas.microsoft.com/office/drawing/2014/main" id="{A6E71C7C-DF5B-4D4B-ACD6-E12F861E5C07}"/>
              </a:ext>
            </a:extLst>
          </p:cNvPr>
          <p:cNvCxnSpPr>
            <a:cxnSpLocks/>
          </p:cNvCxnSpPr>
          <p:nvPr/>
        </p:nvCxnSpPr>
        <p:spPr>
          <a:xfrm>
            <a:off x="373380" y="309756"/>
            <a:ext cx="2253814" cy="0"/>
          </a:xfrm>
          <a:prstGeom prst="straightConnector1">
            <a:avLst/>
          </a:prstGeom>
          <a:noFill/>
          <a:ln w="9525" cap="flat" cmpd="sng">
            <a:solidFill>
              <a:schemeClr val="accent1"/>
            </a:solidFill>
            <a:prstDash val="solid"/>
            <a:round/>
            <a:headEnd type="none" w="med" len="med"/>
            <a:tailEnd type="none" w="med" len="med"/>
          </a:ln>
          <a:effectLst>
            <a:glow>
              <a:schemeClr val="accent1">
                <a:alpha val="40000"/>
              </a:schemeClr>
            </a:glow>
            <a:outerShdw blurRad="57150" dist="19050" dir="5400000" algn="bl" rotWithShape="0">
              <a:srgbClr val="FFFFFF">
                <a:alpha val="50000"/>
              </a:srgbClr>
            </a:outerShdw>
            <a:reflection stA="0" endPos="65000" dist="50800" dir="5400000" sy="-100000" algn="bl" rotWithShape="0"/>
          </a:effectLst>
        </p:spPr>
      </p:cxnSp>
      <p:sp>
        <p:nvSpPr>
          <p:cNvPr id="7" name="TextBox 6">
            <a:extLst>
              <a:ext uri="{FF2B5EF4-FFF2-40B4-BE49-F238E27FC236}">
                <a16:creationId xmlns:a16="http://schemas.microsoft.com/office/drawing/2014/main" id="{2FC8683A-2C9E-4DF2-AD3B-6E7D971D0BDD}"/>
              </a:ext>
            </a:extLst>
          </p:cNvPr>
          <p:cNvSpPr txBox="1"/>
          <p:nvPr/>
        </p:nvSpPr>
        <p:spPr>
          <a:xfrm>
            <a:off x="249071" y="1017478"/>
            <a:ext cx="8645857" cy="3754874"/>
          </a:xfrm>
          <a:prstGeom prst="rect">
            <a:avLst/>
          </a:prstGeom>
          <a:noFill/>
        </p:spPr>
        <p:txBody>
          <a:bodyPr wrap="square">
            <a:spAutoFit/>
          </a:bodyPr>
          <a:lstStyle/>
          <a:p>
            <a:pPr algn="just"/>
            <a:r>
              <a:rPr lang="en-US" b="1" dirty="0">
                <a:solidFill>
                  <a:schemeClr val="bg1"/>
                </a:solidFill>
                <a:latin typeface="Montserrat" panose="00000500000000000000" pitchFamily="2" charset="0"/>
              </a:rPr>
              <a:t>5. FreeRTOS in ESP-IDF</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FreeRTOS is a real-time operating system that’s deeply integrated into ESP-IDF for multitasking.</a:t>
            </a:r>
          </a:p>
          <a:p>
            <a:pPr algn="just">
              <a:buClr>
                <a:schemeClr val="bg1"/>
              </a:buClr>
            </a:pPr>
            <a:r>
              <a:rPr lang="en-US" b="1" dirty="0">
                <a:solidFill>
                  <a:schemeClr val="bg1"/>
                </a:solidFill>
                <a:latin typeface="Montserrat" panose="00000500000000000000" pitchFamily="2" charset="0"/>
              </a:rPr>
              <a:t>Key Concepts:</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Tasks: Each task is like a mini program that runs independently.</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Queues and Semaphores: Used for task communication and synchronization.</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Task Priorities: Allow scheduling based on task importance.</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Examples: Creating tasks using </a:t>
            </a:r>
            <a:r>
              <a:rPr lang="en-US" b="1" dirty="0" err="1">
                <a:solidFill>
                  <a:schemeClr val="bg1"/>
                </a:solidFill>
                <a:latin typeface="Montserrat" panose="00000500000000000000" pitchFamily="2" charset="0"/>
              </a:rPr>
              <a:t>xTaskCreate</a:t>
            </a:r>
            <a:r>
              <a:rPr lang="en-US" b="1" dirty="0">
                <a:solidFill>
                  <a:schemeClr val="bg1"/>
                </a:solidFill>
                <a:latin typeface="Montserrat" panose="00000500000000000000" pitchFamily="2" charset="0"/>
              </a:rPr>
              <a:t>() Managing delays with </a:t>
            </a:r>
            <a:r>
              <a:rPr lang="en-US" b="1" dirty="0" err="1">
                <a:solidFill>
                  <a:schemeClr val="bg1"/>
                </a:solidFill>
                <a:latin typeface="Montserrat" panose="00000500000000000000" pitchFamily="2" charset="0"/>
              </a:rPr>
              <a:t>vTaskDelay</a:t>
            </a:r>
            <a:r>
              <a:rPr lang="en-US" b="1" dirty="0">
                <a:solidFill>
                  <a:schemeClr val="bg1"/>
                </a:solidFill>
                <a:latin typeface="Montserrat" panose="00000500000000000000" pitchFamily="2" charset="0"/>
              </a:rPr>
              <a:t>()</a:t>
            </a:r>
          </a:p>
          <a:p>
            <a:pPr algn="just"/>
            <a:endParaRPr lang="en-US" b="1" dirty="0">
              <a:solidFill>
                <a:schemeClr val="bg1"/>
              </a:solidFill>
              <a:latin typeface="Montserrat" panose="00000500000000000000" pitchFamily="2" charset="0"/>
            </a:endParaRPr>
          </a:p>
          <a:p>
            <a:pPr algn="just"/>
            <a:r>
              <a:rPr lang="en-US" b="1" dirty="0">
                <a:solidFill>
                  <a:schemeClr val="bg1"/>
                </a:solidFill>
                <a:latin typeface="Montserrat" panose="00000500000000000000" pitchFamily="2" charset="0"/>
              </a:rPr>
              <a:t>6. Wi-Fi and Bluetooth </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Wi-Fi Station (STA) and Access Point (AP) modes:</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Station Mode: ESP32 connects to a Wi-Fi network.</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Access Point Mode: ESP32 creates its own network.</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Wi-Fi Functions: Scanning networks, connecting/disconnecting, handling events like disconnections.</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Bluetooth Classic and BLE: Classic Bluetooth for high-speed communication.</a:t>
            </a:r>
          </a:p>
          <a:p>
            <a:pPr marL="285750" indent="-285750" algn="just">
              <a:buClr>
                <a:schemeClr val="bg1"/>
              </a:buClr>
              <a:buFont typeface="Wingdings" panose="05000000000000000000" pitchFamily="2" charset="2"/>
              <a:buChar char="v"/>
            </a:pPr>
            <a:r>
              <a:rPr lang="en-US" b="1" dirty="0">
                <a:solidFill>
                  <a:schemeClr val="bg1"/>
                </a:solidFill>
                <a:latin typeface="Montserrat" panose="00000500000000000000" pitchFamily="2" charset="0"/>
              </a:rPr>
              <a:t>BLE for low-power applications, especially IoT devices (advertising and connection).</a:t>
            </a:r>
          </a:p>
        </p:txBody>
      </p:sp>
    </p:spTree>
    <p:extLst>
      <p:ext uri="{BB962C8B-B14F-4D97-AF65-F5344CB8AC3E}">
        <p14:creationId xmlns:p14="http://schemas.microsoft.com/office/powerpoint/2010/main" val="3407131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1830</Words>
  <Application>Microsoft Office PowerPoint</Application>
  <PresentationFormat>On-screen Show (16:9)</PresentationFormat>
  <Paragraphs>188</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Courier New</vt:lpstr>
      <vt:lpstr>Montserrat</vt:lpstr>
      <vt:lpstr>Wingdings</vt:lpstr>
      <vt:lpstr>Montserrat ExtraBold</vt:lpstr>
      <vt:lpstr>Arial</vt:lpstr>
      <vt:lpstr>Futuristic Background by Slidesgo</vt:lpstr>
      <vt:lpstr>ESP-IDF: IoT Development  Framework</vt:lpstr>
      <vt:lpstr>PowerPoint Presentation</vt:lpstr>
      <vt:lpstr>Introduction to ESP-IDF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BIT BINARY CODE CONVERTER</dc:title>
  <dc:creator>Tushar Shenoy</dc:creator>
  <cp:lastModifiedBy>T Tushar Shenoy</cp:lastModifiedBy>
  <cp:revision>23</cp:revision>
  <dcterms:modified xsi:type="dcterms:W3CDTF">2024-09-28T02:55:12Z</dcterms:modified>
</cp:coreProperties>
</file>