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5" r:id="rId6"/>
    <p:sldId id="262" r:id="rId7"/>
    <p:sldId id="294" r:id="rId8"/>
    <p:sldId id="292" r:id="rId9"/>
    <p:sldId id="297" r:id="rId10"/>
    <p:sldId id="298" r:id="rId11"/>
    <p:sldId id="299" r:id="rId12"/>
    <p:sldId id="293" r:id="rId13"/>
    <p:sldId id="300" r:id="rId14"/>
    <p:sldId id="26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F7EDCD"/>
    <a:srgbClr val="E6F1FC"/>
    <a:srgbClr val="F5C947"/>
    <a:srgbClr val="D62929"/>
    <a:srgbClr val="FCD251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22A90-6A02-4492-8063-4B1065818A5D}" v="1291" dt="2023-03-19T07:36:19.875"/>
    <p1510:client id="{633F32B9-BBA2-4CE3-9379-9768719F1A00}" v="6535" dt="2023-03-18T18:15:16.267"/>
    <p1510:client id="{A51D448D-98E1-48E8-B10D-9C6490032B2B}" v="53" dt="2023-03-18T12:25:31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>
        <p:scale>
          <a:sx n="100" d="100"/>
          <a:sy n="100" d="100"/>
        </p:scale>
        <p:origin x="-542" y="-49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680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936" y="4088477"/>
            <a:ext cx="5218861" cy="1755552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Churn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12" y="264648"/>
            <a:ext cx="10797334" cy="1045416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1224" y="1895989"/>
            <a:ext cx="9009878" cy="446621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ZA" sz="1800" noProof="1"/>
          </a:p>
          <a:p>
            <a:pPr marL="285750" indent="-285750" algn="just">
              <a:buChar char="•"/>
            </a:pPr>
            <a:r>
              <a:rPr lang="en-ZA" sz="1800" noProof="1"/>
              <a:t>So, with these results we can conclude that most players (60% to 70%) quit the game without failing a level </a:t>
            </a:r>
          </a:p>
          <a:p>
            <a:pPr marL="285750" indent="-285750" algn="just">
              <a:buChar char="•"/>
            </a:pPr>
            <a:r>
              <a:rPr lang="en-ZA" sz="1800" noProof="1"/>
              <a:t>Failing increase the risk of churn</a:t>
            </a:r>
            <a:r>
              <a:rPr lang="en-ZA" sz="1800" noProof="1">
                <a:ea typeface="+mn-lt"/>
                <a:cs typeface="+mn-lt"/>
              </a:rPr>
              <a:t> </a:t>
            </a:r>
            <a:r>
              <a:rPr lang="en-ZA" sz="1800" noProof="1"/>
              <a:t>approximately by </a:t>
            </a:r>
            <a:r>
              <a:rPr lang="en-ZA" sz="2000" b="1" u="sng" noProof="1"/>
              <a:t>24%</a:t>
            </a:r>
            <a:r>
              <a:rPr lang="en-ZA" sz="1600" b="1" noProof="1"/>
              <a:t> </a:t>
            </a:r>
            <a:r>
              <a:rPr lang="en-ZA" sz="1800" noProof="1"/>
              <a:t>(mean of failing and quitting percentages of players in their last game). Rest players quit without failing.</a:t>
            </a:r>
          </a:p>
          <a:p>
            <a:pPr marL="285750" indent="-285750" algn="just">
              <a:buChar char="•"/>
            </a:pPr>
            <a:r>
              <a:rPr lang="en-ZA" sz="1800" noProof="1"/>
              <a:t>Failing and quitting varies </a:t>
            </a:r>
            <a:r>
              <a:rPr lang="en-ZA" sz="1800" noProof="1">
                <a:ea typeface="+mn-lt"/>
                <a:cs typeface="+mn-lt"/>
              </a:rPr>
              <a:t>differently according the levels </a:t>
            </a:r>
          </a:p>
          <a:p>
            <a:pPr marL="742950" lvl="1" indent="-285750" algn="just">
              <a:buChar char="•"/>
            </a:pPr>
            <a:r>
              <a:rPr lang="en-ZA" sz="1800" noProof="1"/>
              <a:t>Quitting after a fail is quite low before 4th level.</a:t>
            </a:r>
          </a:p>
          <a:p>
            <a:pPr marL="742950" lvl="1" indent="-285750" algn="just">
              <a:buChar char="•"/>
            </a:pPr>
            <a:r>
              <a:rPr lang="en-ZA" sz="1800" noProof="1"/>
              <a:t>Quitting after a fail in higher after 3rd level.</a:t>
            </a:r>
          </a:p>
          <a:p>
            <a:pPr marL="285750" indent="-285750" algn="just">
              <a:buChar char="•"/>
            </a:pPr>
            <a:r>
              <a:rPr lang="en-ZA" sz="1800" noProof="1"/>
              <a:t>So failing is not the significant factor for players leaving the game because most people leave the game within 1st or 2nd level.</a:t>
            </a:r>
            <a:endParaRPr lang="en-ZA" dirty="0"/>
          </a:p>
          <a:p>
            <a:endParaRPr lang="en-ZA" sz="1800" b="1" noProof="1"/>
          </a:p>
          <a:p>
            <a:pPr marL="285750" indent="-285750">
              <a:buChar char="•"/>
            </a:pPr>
            <a:endParaRPr lang="en-ZA" sz="1800" noProof="1"/>
          </a:p>
          <a:p>
            <a:pPr marL="285750" indent="-285750">
              <a:buChar char="•"/>
            </a:pPr>
            <a:endParaRPr lang="en-ZA" noProof="1"/>
          </a:p>
          <a:p>
            <a:pPr marL="285750" indent="-285750">
              <a:buChar char="•"/>
            </a:pPr>
            <a:endParaRPr lang="en-ZA" noProof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2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274" y="116641"/>
            <a:ext cx="5111750" cy="1204912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>
                <a:solidFill>
                  <a:srgbClr val="2E75B5"/>
                </a:solidFill>
              </a:rPr>
              <a:t>Further analysis</a:t>
            </a:r>
            <a:endParaRPr lang="en-US" b="1" dirty="0">
              <a:solidFill>
                <a:srgbClr val="2E75B5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dirty="0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F9DB9-E193-87C1-D0AC-C1257EA0E19E}"/>
              </a:ext>
            </a:extLst>
          </p:cNvPr>
          <p:cNvSpPr txBox="1"/>
          <p:nvPr/>
        </p:nvSpPr>
        <p:spPr>
          <a:xfrm>
            <a:off x="555084" y="2000061"/>
            <a:ext cx="755590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ZA" dirty="0"/>
              <a:t>We can discover the session time of users which can help to give some personalized updates to users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We can observe the behavior of retained players to see patterns of players who keep playing the game.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ZA" dirty="0"/>
              <a:t>With these  data we can further calculate the number of attempts on particular levels or its stage.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ZA" dirty="0"/>
              <a:t>We can calculate the average playtime of users in hours.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ZA" dirty="0"/>
              <a:t>If there were column related to the ads data along with the data given, we could get more insights of ads effects on churn or players behaviour.</a:t>
            </a:r>
          </a:p>
          <a:p>
            <a:pPr marL="285750" indent="-285750">
              <a:buFont typeface="Arial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8995" y="2467383"/>
            <a:ext cx="4179570" cy="15247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4759" y="3899250"/>
            <a:ext cx="4179570" cy="2004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Tushar Shirsat</a:t>
            </a:r>
          </a:p>
          <a:p>
            <a:r>
              <a:rPr lang="en-US" dirty="0">
                <a:solidFill>
                  <a:schemeClr val="tx1"/>
                </a:solidFill>
              </a:rPr>
              <a:t>tusharshirsat72@gmail.com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C556751-414E-816A-C503-DC3B00D2F6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85918" y="81423"/>
            <a:ext cx="3176751" cy="547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ea typeface="+mj-lt"/>
                <a:cs typeface="+mj-lt"/>
              </a:rPr>
              <a:t>Does Failing a level increases the risk of churn ?</a:t>
            </a:r>
            <a:endParaRPr lang="en-ZA" b="1">
              <a:solidFill>
                <a:schemeClr val="accent5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2947329-A222-514D-CB75-C90ABFA82ED7}"/>
              </a:ext>
            </a:extLst>
          </p:cNvPr>
          <p:cNvSpPr txBox="1">
            <a:spLocks/>
          </p:cNvSpPr>
          <p:nvPr/>
        </p:nvSpPr>
        <p:spPr>
          <a:xfrm>
            <a:off x="5525057" y="455254"/>
            <a:ext cx="5298645" cy="513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</a:rPr>
              <a:t>AIM -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C4EF7F-10DC-CE44-49B5-3B3C6B2B5BBC}"/>
              </a:ext>
            </a:extLst>
          </p:cNvPr>
          <p:cNvSpPr txBox="1"/>
          <p:nvPr/>
        </p:nvSpPr>
        <p:spPr>
          <a:xfrm>
            <a:off x="5525986" y="1270660"/>
            <a:ext cx="63156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To find if failing in the level is the cause of the players to leaving the game .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8BA456B3-7687-CFEB-1E44-382617D7C2ED}"/>
              </a:ext>
            </a:extLst>
          </p:cNvPr>
          <p:cNvSpPr txBox="1">
            <a:spLocks/>
          </p:cNvSpPr>
          <p:nvPr/>
        </p:nvSpPr>
        <p:spPr>
          <a:xfrm>
            <a:off x="4001195" y="3431307"/>
            <a:ext cx="7979573" cy="3313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To find number of players failing and immediately quitting the game. 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>
                <a:ea typeface="+mn-lt"/>
                <a:cs typeface="+mn-lt"/>
              </a:rPr>
              <a:t>But some players might have failed anytime in the last session , int the last stage or in the last level they played and quit the game. So, need to find players who failed at least once in the above times.</a:t>
            </a:r>
            <a:endParaRPr lang="en-GB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>
                <a:ea typeface="+mn-lt"/>
                <a:cs typeface="+mn-lt"/>
              </a:rPr>
              <a:t>To find number of players</a:t>
            </a:r>
            <a:r>
              <a:rPr lang="en-GB" sz="1800" dirty="0"/>
              <a:t> failing at least once in their last session played.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>
                <a:ea typeface="+mn-lt"/>
                <a:cs typeface="+mn-lt"/>
              </a:rPr>
              <a:t>To find number of players </a:t>
            </a:r>
            <a:r>
              <a:rPr lang="en-GB" sz="1800" dirty="0"/>
              <a:t>failing </a:t>
            </a:r>
            <a:r>
              <a:rPr lang="en-GB" sz="1800" dirty="0">
                <a:ea typeface="+mn-lt"/>
                <a:cs typeface="+mn-lt"/>
              </a:rPr>
              <a:t>at least once  </a:t>
            </a:r>
            <a:r>
              <a:rPr lang="en-GB" sz="1800" dirty="0"/>
              <a:t>in the last level / stage they played.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Observe the levels in which players are mostly failing and quitting.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Explore failing patterns by levels and days played.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4D4933EC-FFEE-AE75-9D0F-697ECC2DDA97}"/>
              </a:ext>
            </a:extLst>
          </p:cNvPr>
          <p:cNvSpPr txBox="1">
            <a:spLocks/>
          </p:cNvSpPr>
          <p:nvPr/>
        </p:nvSpPr>
        <p:spPr>
          <a:xfrm>
            <a:off x="4361275" y="2557186"/>
            <a:ext cx="5367918" cy="513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200" b="1" dirty="0">
                <a:solidFill>
                  <a:schemeClr val="accent5">
                    <a:lumMod val="75000"/>
                  </a:schemeClr>
                </a:solidFill>
              </a:rPr>
              <a:t>OBJECTIVES -</a:t>
            </a:r>
          </a:p>
        </p:txBody>
      </p:sp>
    </p:spTree>
    <p:extLst>
      <p:ext uri="{BB962C8B-B14F-4D97-AF65-F5344CB8AC3E}">
        <p14:creationId xmlns:p14="http://schemas.microsoft.com/office/powerpoint/2010/main" val="165339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27" y="318203"/>
            <a:ext cx="10808540" cy="1018784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>
                <a:solidFill>
                  <a:srgbClr val="2E75B5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173" y="1890188"/>
            <a:ext cx="4180386" cy="3948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400" b="1" dirty="0">
                <a:solidFill>
                  <a:srgbClr val="2E75B5"/>
                </a:solidFill>
              </a:rPr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4247" y="2602030"/>
            <a:ext cx="10621834" cy="364018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Performed initial exploration on players and level_progress dataset so as to discover patterns and relationships between data.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Find the relationship of failing players on platform and system memory.</a:t>
            </a:r>
          </a:p>
          <a:p>
            <a:pPr marL="285750" indent="-285750" algn="just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Count the no. of players who never played the game.</a:t>
            </a:r>
          </a:p>
          <a:p>
            <a:pPr marL="285750" indent="-285750" algn="just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Calculate the daily new users.</a:t>
            </a:r>
          </a:p>
          <a:p>
            <a:pPr marL="285750" indent="-285750" algn="just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Calculate the mean DAU (daily active players).</a:t>
            </a:r>
          </a:p>
          <a:p>
            <a:pPr marL="285750" indent="-285750" algn="just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Calculate the ratio of fails on levels and their corresponding stage.</a:t>
            </a:r>
          </a:p>
          <a:p>
            <a:pPr marL="285750" indent="-285750" algn="just"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Discovered the maximum levels most players played up 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Discovered the maximum days most players played the game.</a:t>
            </a:r>
          </a:p>
          <a:p>
            <a:pPr marL="285750" indent="-285750" algn="just">
              <a:buFont typeface="Arial,Sans-Serif" panose="020B0604020202020204" pitchFamily="34" charset="0"/>
              <a:buChar char="•"/>
            </a:pPr>
            <a:endParaRPr lang="en-US" sz="1800" dirty="0">
              <a:solidFill>
                <a:srgbClr val="2E75B5"/>
              </a:solidFill>
              <a:ea typeface="+mn-lt"/>
              <a:cs typeface="+mn-lt"/>
            </a:endParaRPr>
          </a:p>
          <a:p>
            <a:pPr marL="285750" indent="-285750" algn="just">
              <a:buFont typeface="Arial,Sans-Serif" panose="020B0604020202020204" pitchFamily="34" charset="0"/>
              <a:buChar char="•"/>
            </a:pPr>
            <a:endParaRPr lang="en-US" sz="1800" dirty="0">
              <a:solidFill>
                <a:srgbClr val="2E75B5"/>
              </a:solidFill>
            </a:endParaRPr>
          </a:p>
          <a:p>
            <a:pPr marL="285750" indent="-285750" algn="just">
              <a:buChar char="•"/>
            </a:pPr>
            <a:endParaRPr lang="en-US" sz="1800" dirty="0">
              <a:solidFill>
                <a:srgbClr val="2E75B5"/>
              </a:solidFill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173" y="821409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400" b="1" dirty="0">
                <a:solidFill>
                  <a:srgbClr val="2E75B5"/>
                </a:solidFill>
              </a:rPr>
              <a:t>Descriptive data analysis</a:t>
            </a:r>
            <a:endParaRPr lang="en-US" sz="2400" dirty="0">
              <a:solidFill>
                <a:srgbClr val="2E75B5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937" y="1952089"/>
            <a:ext cx="10562457" cy="3650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Quantitively described the failing factors of the players who quit the game.</a:t>
            </a: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Find number and percentage of players quitting the game who failed based on following factors -</a:t>
            </a:r>
          </a:p>
          <a:p>
            <a:pPr marL="971550" lvl="1" algn="l"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Failed and quit immediately</a:t>
            </a:r>
          </a:p>
          <a:p>
            <a:pPr marL="971550" lvl="1" algn="l"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Failed on last session and quit</a:t>
            </a:r>
          </a:p>
          <a:p>
            <a:pPr marL="971550" lvl="1" algn="l"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Failed on last level and quit</a:t>
            </a:r>
          </a:p>
          <a:p>
            <a:pPr marL="971550" lvl="1" algn="l"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Failed on last stage and quit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Find the levels on which people where mostly failing and quitting.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Find the number of attempts people are giving in their last stage played.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Char char="•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0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929533" y="5200504"/>
            <a:ext cx="3124093" cy="11620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Char char="•"/>
            </a:pPr>
            <a:r>
              <a:rPr lang="en-US" sz="1600" dirty="0">
                <a:solidFill>
                  <a:schemeClr val="tx1"/>
                </a:solidFill>
              </a:rPr>
              <a:t>16.9% players quit the game immediately after failing 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But 83.1% people quit the game immediately without failing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753757" y="5145677"/>
            <a:ext cx="3351703" cy="12013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Char char="•"/>
            </a:pP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19.5% players quit the game immediately after failing 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But 80.5% people quit the game immediately without failing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5" descr="Chart&#10;&#10;Description automatically generated">
            <a:extLst>
              <a:ext uri="{FF2B5EF4-FFF2-40B4-BE49-F238E27FC236}">
                <a16:creationId xmlns:a16="http://schemas.microsoft.com/office/drawing/2014/main" id="{89317BA9-20AB-AC0E-4083-310E275D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53" y="1831710"/>
            <a:ext cx="3408078" cy="31114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3DA9A0-B768-CD01-0A1E-4152626F9392}"/>
              </a:ext>
            </a:extLst>
          </p:cNvPr>
          <p:cNvSpPr txBox="1"/>
          <p:nvPr/>
        </p:nvSpPr>
        <p:spPr>
          <a:xfrm>
            <a:off x="420805" y="1089304"/>
            <a:ext cx="4680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Failing and quitting of players 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B233BA-98CA-96A5-89B3-2B88D9E4EAC9}"/>
              </a:ext>
            </a:extLst>
          </p:cNvPr>
          <p:cNvSpPr txBox="1"/>
          <p:nvPr/>
        </p:nvSpPr>
        <p:spPr>
          <a:xfrm>
            <a:off x="6440977" y="1713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cs typeface="Arial"/>
              </a:rPr>
              <a:t>2. On last session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030789-2B7B-FC44-D383-935C8ADF16D8}"/>
              </a:ext>
            </a:extLst>
          </p:cNvPr>
          <p:cNvSpPr txBox="1"/>
          <p:nvPr/>
        </p:nvSpPr>
        <p:spPr>
          <a:xfrm>
            <a:off x="476469" y="17114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1.On last event_datetime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FB9F43-F8FB-1512-84D9-12396ED75C38}"/>
              </a:ext>
            </a:extLst>
          </p:cNvPr>
          <p:cNvCxnSpPr/>
          <p:nvPr/>
        </p:nvCxnSpPr>
        <p:spPr>
          <a:xfrm>
            <a:off x="6143501" y="1566553"/>
            <a:ext cx="3960" cy="50311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B26A956-8F23-4EAE-9B34-CDDCDE4F601F}"/>
              </a:ext>
            </a:extLst>
          </p:cNvPr>
          <p:cNvSpPr txBox="1">
            <a:spLocks/>
          </p:cNvSpPr>
          <p:nvPr/>
        </p:nvSpPr>
        <p:spPr>
          <a:xfrm>
            <a:off x="481652" y="133357"/>
            <a:ext cx="11238693" cy="80246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RESULTS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DA7BB9FA-A50D-9959-90A9-F545F9A7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8" y="2126051"/>
            <a:ext cx="3871355" cy="28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588971" y="5399223"/>
            <a:ext cx="4043747" cy="13372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Char char="•"/>
            </a:pPr>
            <a:r>
              <a:rPr lang="en-US" sz="1600" dirty="0">
                <a:solidFill>
                  <a:schemeClr val="tx1"/>
                </a:solidFill>
              </a:rPr>
              <a:t>27.3% players quit the game immediately after failing 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But 72.6% people quit the game immediately without failing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372700" y="5396948"/>
            <a:ext cx="4104944" cy="12013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Char char="•"/>
            </a:pP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35.2% players quit the game immediately after failing 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But 64.7% people quit the game immediately without failing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030789-2B7B-FC44-D383-935C8ADF16D8}"/>
              </a:ext>
            </a:extLst>
          </p:cNvPr>
          <p:cNvSpPr txBox="1"/>
          <p:nvPr/>
        </p:nvSpPr>
        <p:spPr>
          <a:xfrm>
            <a:off x="669956" y="8500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3. On last stage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5" descr="A picture containing text, electronics, vector graphics&#10;&#10;Description automatically generated">
            <a:extLst>
              <a:ext uri="{FF2B5EF4-FFF2-40B4-BE49-F238E27FC236}">
                <a16:creationId xmlns:a16="http://schemas.microsoft.com/office/drawing/2014/main" id="{639EB8B1-ADF8-2532-F8A5-5A55802F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57" y="1468637"/>
            <a:ext cx="3087857" cy="3426602"/>
          </a:xfrm>
          <a:prstGeom prst="rect">
            <a:avLst/>
          </a:prstGeom>
        </p:spPr>
      </p:pic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BA4940AB-E4C4-4161-E555-499F397E5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73" y="1737491"/>
            <a:ext cx="4197129" cy="29517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B233BA-98CA-96A5-89B3-2B88D9E4EAC9}"/>
              </a:ext>
            </a:extLst>
          </p:cNvPr>
          <p:cNvSpPr txBox="1"/>
          <p:nvPr/>
        </p:nvSpPr>
        <p:spPr>
          <a:xfrm>
            <a:off x="6681326" y="8500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cs typeface="Arial"/>
              </a:rPr>
              <a:t>4. On last level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912DFD-B1B4-7203-C66E-3C9F522A4CF9}"/>
              </a:ext>
            </a:extLst>
          </p:cNvPr>
          <p:cNvCxnSpPr/>
          <p:nvPr/>
        </p:nvCxnSpPr>
        <p:spPr>
          <a:xfrm>
            <a:off x="6094021" y="1368631"/>
            <a:ext cx="43544" cy="511034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6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7983" y="1014244"/>
            <a:ext cx="4921777" cy="47656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split bar chart shows the number of players failing and quitting on which levels.</a:t>
            </a:r>
            <a:endParaRPr lang="en-US"/>
          </a:p>
          <a:p>
            <a:pPr marL="285750" indent="-285750" algn="just">
              <a:buChar char="•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Here with this bar chart we can also discover that % of players failing and quitting on 4th level increases among players who are playing level 4.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Also we can see difference of players quitting without failing and players quitting without failing on particular level.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57CB8CC4-A9EF-3BE1-5EBF-8BF58D92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9" y="1128334"/>
            <a:ext cx="5011680" cy="4654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E1F435-7AFC-1245-9875-78262B01D442}"/>
              </a:ext>
            </a:extLst>
          </p:cNvPr>
          <p:cNvSpPr txBox="1"/>
          <p:nvPr/>
        </p:nvSpPr>
        <p:spPr>
          <a:xfrm>
            <a:off x="1324741" y="5984326"/>
            <a:ext cx="3802993" cy="615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Players quitting without failing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sz="1200" dirty="0"/>
              <a:t>Players quitting without failing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E36A63-BC42-E2CD-D313-A6A5F9C2D3FE}"/>
              </a:ext>
            </a:extLst>
          </p:cNvPr>
          <p:cNvSpPr/>
          <p:nvPr/>
        </p:nvSpPr>
        <p:spPr>
          <a:xfrm>
            <a:off x="1140810" y="6358758"/>
            <a:ext cx="148896" cy="131379"/>
          </a:xfrm>
          <a:prstGeom prst="rect">
            <a:avLst/>
          </a:prstGeom>
          <a:solidFill>
            <a:srgbClr val="D62929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2DE0D-1337-72A8-A0FC-416714001D04}"/>
              </a:ext>
            </a:extLst>
          </p:cNvPr>
          <p:cNvSpPr/>
          <p:nvPr/>
        </p:nvSpPr>
        <p:spPr>
          <a:xfrm>
            <a:off x="1140809" y="6078480"/>
            <a:ext cx="148896" cy="1313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EA838-3035-17CE-B060-93106B8801DD}"/>
              </a:ext>
            </a:extLst>
          </p:cNvPr>
          <p:cNvSpPr txBox="1"/>
          <p:nvPr/>
        </p:nvSpPr>
        <p:spPr>
          <a:xfrm>
            <a:off x="717467" y="472539"/>
            <a:ext cx="5962402" cy="3834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Number of Players quitting by levels - </a:t>
            </a:r>
          </a:p>
        </p:txBody>
      </p:sp>
    </p:spTree>
    <p:extLst>
      <p:ext uri="{BB962C8B-B14F-4D97-AF65-F5344CB8AC3E}">
        <p14:creationId xmlns:p14="http://schemas.microsoft.com/office/powerpoint/2010/main" val="92219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ABFAA3-0572-1C15-6EB5-35752A335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12573"/>
              </p:ext>
            </p:extLst>
          </p:nvPr>
        </p:nvGraphicFramePr>
        <p:xfrm>
          <a:off x="403411" y="1157991"/>
          <a:ext cx="7009786" cy="45753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96762">
                  <a:extLst>
                    <a:ext uri="{9D8B030D-6E8A-4147-A177-3AD203B41FA5}">
                      <a16:colId xmlns:a16="http://schemas.microsoft.com/office/drawing/2014/main" val="2165164540"/>
                    </a:ext>
                  </a:extLst>
                </a:gridCol>
                <a:gridCol w="1373130">
                  <a:extLst>
                    <a:ext uri="{9D8B030D-6E8A-4147-A177-3AD203B41FA5}">
                      <a16:colId xmlns:a16="http://schemas.microsoft.com/office/drawing/2014/main" val="3331154001"/>
                    </a:ext>
                  </a:extLst>
                </a:gridCol>
                <a:gridCol w="1461314">
                  <a:extLst>
                    <a:ext uri="{9D8B030D-6E8A-4147-A177-3AD203B41FA5}">
                      <a16:colId xmlns:a16="http://schemas.microsoft.com/office/drawing/2014/main" val="3562158975"/>
                    </a:ext>
                  </a:extLst>
                </a:gridCol>
                <a:gridCol w="1486511">
                  <a:extLst>
                    <a:ext uri="{9D8B030D-6E8A-4147-A177-3AD203B41FA5}">
                      <a16:colId xmlns:a16="http://schemas.microsoft.com/office/drawing/2014/main" val="1623893071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221224099"/>
                    </a:ext>
                  </a:extLst>
                </a:gridCol>
              </a:tblGrid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Level_no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Stage_no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Total_fails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Total_starts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Fails_ratio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6787376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16.25 %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98453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5.34 %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098662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12.22 %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801100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3715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11.12 %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633408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8.91 %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72985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11.68 %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195913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13.12 %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293723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13.07 %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47608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27.43 %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641311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42.95 %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36508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31.54 %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2877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41.84 %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46827"/>
                  </a:ext>
                </a:extLst>
              </a:tr>
              <a:tr h="308161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  998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34.37 %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478518"/>
                  </a:ext>
                </a:extLst>
              </a:tr>
              <a:tr h="29289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 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33.52 %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722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CB01EC-FB87-93DF-C460-133544CCC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26618"/>
              </p:ext>
            </p:extLst>
          </p:nvPr>
        </p:nvGraphicFramePr>
        <p:xfrm>
          <a:off x="8830235" y="1140089"/>
          <a:ext cx="2527553" cy="44193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4558">
                  <a:extLst>
                    <a:ext uri="{9D8B030D-6E8A-4147-A177-3AD203B41FA5}">
                      <a16:colId xmlns:a16="http://schemas.microsoft.com/office/drawing/2014/main" val="2749184396"/>
                    </a:ext>
                  </a:extLst>
                </a:gridCol>
                <a:gridCol w="1462995">
                  <a:extLst>
                    <a:ext uri="{9D8B030D-6E8A-4147-A177-3AD203B41FA5}">
                      <a16:colId xmlns:a16="http://schemas.microsoft.com/office/drawing/2014/main" val="335847841"/>
                    </a:ext>
                  </a:extLst>
                </a:gridCol>
              </a:tblGrid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Level no.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Total fails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19316991"/>
                  </a:ext>
                </a:extLst>
              </a:tr>
              <a:tr h="3043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4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1623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2946399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1256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782389213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2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1243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03764087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5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1144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191518961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3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838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47569545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6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498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01576590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7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279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596057206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8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255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90131808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9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175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50589900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145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1400065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10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125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160401982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14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73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70926625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12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</a:rPr>
                        <a:t>59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601277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3ED0CAF-2B25-10B1-6D59-04C689CA46FF}"/>
              </a:ext>
            </a:extLst>
          </p:cNvPr>
          <p:cNvSpPr txBox="1"/>
          <p:nvPr/>
        </p:nvSpPr>
        <p:spPr>
          <a:xfrm>
            <a:off x="340288" y="528823"/>
            <a:ext cx="437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Failing ratio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B81F9-CC1D-4004-D287-D0C3A5A8CE40}"/>
              </a:ext>
            </a:extLst>
          </p:cNvPr>
          <p:cNvSpPr txBox="1"/>
          <p:nvPr/>
        </p:nvSpPr>
        <p:spPr>
          <a:xfrm>
            <a:off x="8534589" y="530532"/>
            <a:ext cx="28995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No. of fails per levels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896C3-14BD-0F9C-B449-58816ADD2770}"/>
              </a:ext>
            </a:extLst>
          </p:cNvPr>
          <p:cNvSpPr txBox="1"/>
          <p:nvPr/>
        </p:nvSpPr>
        <p:spPr>
          <a:xfrm>
            <a:off x="340833" y="5985469"/>
            <a:ext cx="61043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Here we can see that failing ratio increases after level 3, so risk of quitting after failing increases after level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4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0" y="264648"/>
            <a:ext cx="10774922" cy="1056622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Key RESULTS &amp;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98188" y="2206842"/>
            <a:ext cx="9677573" cy="42880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ZA" sz="1800" noProof="1"/>
              <a:t>Number of players failed </a:t>
            </a:r>
            <a:r>
              <a:rPr lang="en-ZA" sz="1800" noProof="1">
                <a:ea typeface="+mn-lt"/>
                <a:cs typeface="+mn-lt"/>
              </a:rPr>
              <a:t>at least once </a:t>
            </a:r>
            <a:r>
              <a:rPr lang="en-ZA" sz="1800" noProof="1"/>
              <a:t>and quit in their last game  -</a:t>
            </a:r>
          </a:p>
          <a:p>
            <a:pPr marL="742950" lvl="1" indent="-285750">
              <a:buChar char="•"/>
            </a:pPr>
            <a:r>
              <a:rPr lang="en-ZA" sz="1800" noProof="1"/>
              <a:t>Failed and immediately quit – </a:t>
            </a:r>
            <a:r>
              <a:rPr lang="en-ZA" sz="1800" b="1" u="sng" noProof="1"/>
              <a:t>16%</a:t>
            </a:r>
            <a:r>
              <a:rPr lang="en-ZA" sz="1800" noProof="1"/>
              <a:t> (rest players quit wihtout failing)</a:t>
            </a:r>
            <a:endParaRPr lang="en-US" dirty="0"/>
          </a:p>
          <a:p>
            <a:pPr marL="742950" lvl="1" indent="-285750">
              <a:buChar char="•"/>
            </a:pPr>
            <a:r>
              <a:rPr lang="en-ZA" sz="1800" noProof="1"/>
              <a:t>Failed </a:t>
            </a:r>
            <a:r>
              <a:rPr lang="en-ZA" sz="1800" noProof="1">
                <a:ea typeface="+mn-lt"/>
                <a:cs typeface="+mn-lt"/>
              </a:rPr>
              <a:t>at least once </a:t>
            </a:r>
            <a:r>
              <a:rPr lang="en-ZA" sz="1800" noProof="1"/>
              <a:t>and quit on the last session they played – </a:t>
            </a:r>
            <a:r>
              <a:rPr lang="en-ZA" sz="1800" b="1" u="sng" noProof="1"/>
              <a:t>19%</a:t>
            </a:r>
          </a:p>
          <a:p>
            <a:pPr marL="742950" lvl="1" indent="-285750">
              <a:buChar char="•"/>
            </a:pPr>
            <a:r>
              <a:rPr lang="en-ZA" sz="1800" noProof="1"/>
              <a:t>Failed </a:t>
            </a:r>
            <a:r>
              <a:rPr lang="en-ZA" sz="1800" noProof="1">
                <a:ea typeface="+mn-lt"/>
                <a:cs typeface="+mn-lt"/>
              </a:rPr>
              <a:t>at least once </a:t>
            </a:r>
            <a:r>
              <a:rPr lang="en-ZA" sz="1800" noProof="1"/>
              <a:t>and quit on the last level stage they played – </a:t>
            </a:r>
            <a:r>
              <a:rPr lang="en-ZA" sz="1800" b="1" u="sng" noProof="1"/>
              <a:t>27%</a:t>
            </a:r>
          </a:p>
          <a:p>
            <a:pPr marL="742950" lvl="1" indent="-285750">
              <a:buChar char="•"/>
            </a:pPr>
            <a:r>
              <a:rPr lang="en-ZA" sz="1800" noProof="1"/>
              <a:t>Failed </a:t>
            </a:r>
            <a:r>
              <a:rPr lang="en-ZA" sz="1800" noProof="1">
                <a:ea typeface="+mn-lt"/>
                <a:cs typeface="+mn-lt"/>
              </a:rPr>
              <a:t>at least once </a:t>
            </a:r>
            <a:r>
              <a:rPr lang="en-ZA" sz="1800" noProof="1"/>
              <a:t>and quit on the last level they played – </a:t>
            </a:r>
            <a:r>
              <a:rPr lang="en-ZA" sz="1800" b="1" u="sng" noProof="1"/>
              <a:t>34%</a:t>
            </a:r>
          </a:p>
          <a:p>
            <a:pPr marL="285750" indent="-285750">
              <a:buChar char="•"/>
            </a:pPr>
            <a:r>
              <a:rPr lang="en-ZA" sz="1800" noProof="1"/>
              <a:t>Mean of above percentages is (16+19+27+34)/4 = </a:t>
            </a:r>
            <a:r>
              <a:rPr lang="en-ZA" sz="1800" b="1" u="sng" noProof="1"/>
              <a:t>24</a:t>
            </a:r>
          </a:p>
          <a:p>
            <a:pPr marL="285750" indent="-285750">
              <a:buChar char="•"/>
            </a:pPr>
            <a:r>
              <a:rPr lang="en-ZA" sz="1800" noProof="1"/>
              <a:t>So, most players (60% to 70%) quit the game without failing in the level.</a:t>
            </a:r>
            <a:endParaRPr lang="en-ZA" sz="1800" dirty="0"/>
          </a:p>
          <a:p>
            <a:pPr marL="285750" indent="-285750">
              <a:buChar char="•"/>
            </a:pPr>
            <a:r>
              <a:rPr lang="en-ZA" sz="1800" noProof="1"/>
              <a:t>Also failing ratio increases a lot after level 3 as shown in the table in previous slide.</a:t>
            </a:r>
          </a:p>
          <a:p>
            <a:pPr marL="285750" indent="-285750">
              <a:buChar char="•"/>
            </a:pPr>
            <a:r>
              <a:rPr lang="en-ZA" sz="1800" noProof="1"/>
              <a:t>Most players quit the game in 1st and 2nd levels where the failing ratio is quite low.</a:t>
            </a:r>
          </a:p>
          <a:p>
            <a:pPr marL="285750" indent="-285750">
              <a:buChar char="•"/>
            </a:pPr>
            <a:r>
              <a:rPr lang="en-ZA" sz="1800" noProof="1"/>
              <a:t>Most players play the game for only 1 or 2 days maximum.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744</Words>
  <Application>Microsoft Office PowerPoint</Application>
  <PresentationFormat>Widescreen</PresentationFormat>
  <Paragraphs>243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Monoline</vt:lpstr>
      <vt:lpstr>Churn analysis project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RESULTS &amp; TAKEAWAYS</vt:lpstr>
      <vt:lpstr>ConCLusions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1754</cp:revision>
  <dcterms:created xsi:type="dcterms:W3CDTF">2023-03-18T11:54:52Z</dcterms:created>
  <dcterms:modified xsi:type="dcterms:W3CDTF">2023-03-19T07:36:30Z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