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Montserrat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regular.fntdata"/><Relationship Id="rId14" Type="http://schemas.openxmlformats.org/officeDocument/2006/relationships/slide" Target="slides/slide9.xml"/><Relationship Id="rId17" Type="http://schemas.openxmlformats.org/officeDocument/2006/relationships/font" Target="fonts/Montserrat-italic.fntdata"/><Relationship Id="rId16" Type="http://schemas.openxmlformats.org/officeDocument/2006/relationships/font" Target="fonts/Montserrat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Montserra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e6c92cf62e_0_3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e6c92cf62e_0_3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e6c92cf62e_0_5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e6c92cf62e_0_5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e6c92cf62e_0_5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e6c92cf62e_0_5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e6c92cf62e_0_5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e6c92cf62e_0_5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e6c92cf62e_0_6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e6c92cf62e_0_6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e6c92cf62e_0_6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e6c92cf62e_0_6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e6c92cf62e_0_6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e6c92cf62e_0_6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e6c92cf62e_0_6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e6c92cf62e_0_6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hub.com/serve-and-volley/atp-world-tour-tennis-data/tree/master/csv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91825" y="2116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 677 Project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569125"/>
            <a:ext cx="3470700" cy="86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Submitted By :</a:t>
            </a:r>
            <a:endParaRPr sz="17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Tushar Srivastava</a:t>
            </a:r>
            <a:endParaRPr sz="1700"/>
          </a:p>
        </p:txBody>
      </p:sp>
      <p:sp>
        <p:nvSpPr>
          <p:cNvPr id="136" name="Google Shape;136;p13"/>
          <p:cNvSpPr txBox="1"/>
          <p:nvPr/>
        </p:nvSpPr>
        <p:spPr>
          <a:xfrm>
            <a:off x="3649400" y="1954550"/>
            <a:ext cx="44832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Tennis Analysis : </a:t>
            </a:r>
            <a:endParaRPr sz="2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Winner Predictor</a:t>
            </a:r>
            <a:endParaRPr sz="2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descr="The top tennis players: From Roger Federer to Serena Williams" id="137" name="Google Shape;13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050" y="3266700"/>
            <a:ext cx="2857500" cy="16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Dataset Preparation</a:t>
            </a:r>
            <a:endParaRPr sz="2900"/>
          </a:p>
        </p:txBody>
      </p:sp>
      <p:sp>
        <p:nvSpPr>
          <p:cNvPr id="143" name="Google Shape;143;p14"/>
          <p:cNvSpPr txBox="1"/>
          <p:nvPr>
            <p:ph idx="1" type="body"/>
          </p:nvPr>
        </p:nvSpPr>
        <p:spPr>
          <a:xfrm>
            <a:off x="642425" y="1567550"/>
            <a:ext cx="811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Data source :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 u="sng">
                <a:solidFill>
                  <a:schemeClr val="hlink"/>
                </a:solidFill>
                <a:hlinkClick r:id="rId3"/>
              </a:rPr>
              <a:t>https://github.com/serve:and:volley/atp:world:tour:tennis:data/tree/master/csv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/>
              <a:t>Two </a:t>
            </a:r>
            <a:r>
              <a:rPr lang="en" sz="1700"/>
              <a:t>types</a:t>
            </a:r>
            <a:r>
              <a:rPr lang="en" sz="1700"/>
              <a:t> of data files : match scores and match stats. 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700"/>
              <a:t>Created a Python script to fetch data from github and merge the match scores and match stats data based on match ID to generate raw data for years 2015 to 2019.</a:t>
            </a:r>
            <a:endParaRPr sz="2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Data Preprocessing</a:t>
            </a:r>
            <a:endParaRPr sz="3000"/>
          </a:p>
        </p:txBody>
      </p:sp>
      <p:sp>
        <p:nvSpPr>
          <p:cNvPr id="149" name="Google Shape;149;p15"/>
          <p:cNvSpPr txBox="1"/>
          <p:nvPr>
            <p:ph idx="1" type="body"/>
          </p:nvPr>
        </p:nvSpPr>
        <p:spPr>
          <a:xfrm>
            <a:off x="1297500" y="1307850"/>
            <a:ext cx="7038900" cy="302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Raw data consisted of  94 columns and around 4000 rows of data for each year. 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Removed Unused columns and created new columns based on some mathematical relation between numerical features. Eg : replaced col1 : total first serves and col2: total first serve in, with %of total serves in (col2/col1) for some of the features.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Created a Python script to generate winner data and loser data </a:t>
            </a:r>
            <a:r>
              <a:rPr lang="en" sz="1600"/>
              <a:t>for each year </a:t>
            </a:r>
            <a:r>
              <a:rPr lang="en" sz="1600"/>
              <a:t>with final usable columns for data analysis.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/>
              <a:t>Merged the winner loser data for each year and now the final dataset consists of 5 years data 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title"/>
          </p:nvPr>
        </p:nvSpPr>
        <p:spPr>
          <a:xfrm>
            <a:off x="929525" y="95700"/>
            <a:ext cx="7038900" cy="6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Final Dataset</a:t>
            </a:r>
            <a:endParaRPr sz="2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/>
          </a:p>
        </p:txBody>
      </p:sp>
      <p:sp>
        <p:nvSpPr>
          <p:cNvPr id="155" name="Google Shape;155;p16"/>
          <p:cNvSpPr txBox="1"/>
          <p:nvPr>
            <p:ph idx="1" type="body"/>
          </p:nvPr>
        </p:nvSpPr>
        <p:spPr>
          <a:xfrm>
            <a:off x="1078775" y="1253225"/>
            <a:ext cx="3403200" cy="34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Arial"/>
              <a:buNone/>
            </a:pPr>
            <a:r>
              <a:rPr lang="en" sz="1250">
                <a:latin typeface="Arial"/>
                <a:ea typeface="Arial"/>
                <a:cs typeface="Arial"/>
                <a:sym typeface="Arial"/>
              </a:rPr>
              <a:t>Player1</a:t>
            </a:r>
            <a:endParaRPr sz="12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Arial"/>
              <a:buNone/>
            </a:pPr>
            <a:r>
              <a:rPr lang="en" sz="1250">
                <a:latin typeface="Arial"/>
                <a:ea typeface="Arial"/>
                <a:cs typeface="Arial"/>
                <a:sym typeface="Arial"/>
              </a:rPr>
              <a:t>player1_name</a:t>
            </a:r>
            <a:endParaRPr sz="12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Arial"/>
              <a:buNone/>
            </a:pPr>
            <a:r>
              <a:rPr lang="en" sz="1250">
                <a:latin typeface="Arial"/>
                <a:ea typeface="Arial"/>
                <a:cs typeface="Arial"/>
                <a:sym typeface="Arial"/>
              </a:rPr>
              <a:t>player1_serve_rating</a:t>
            </a:r>
            <a:endParaRPr sz="12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Arial"/>
              <a:buNone/>
            </a:pPr>
            <a:r>
              <a:rPr lang="en" sz="1250">
                <a:latin typeface="Arial"/>
                <a:ea typeface="Arial"/>
                <a:cs typeface="Arial"/>
                <a:sym typeface="Arial"/>
              </a:rPr>
              <a:t>player1_return_rating</a:t>
            </a:r>
            <a:endParaRPr sz="12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Arial"/>
              <a:buNone/>
            </a:pPr>
            <a:r>
              <a:rPr lang="en" sz="1250">
                <a:latin typeface="Arial"/>
                <a:ea typeface="Arial"/>
                <a:cs typeface="Arial"/>
                <a:sym typeface="Arial"/>
              </a:rPr>
              <a:t>player1_aces</a:t>
            </a:r>
            <a:endParaRPr sz="12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Arial"/>
              <a:buNone/>
            </a:pPr>
            <a:r>
              <a:rPr lang="en" sz="1250">
                <a:latin typeface="Arial"/>
                <a:ea typeface="Arial"/>
                <a:cs typeface="Arial"/>
                <a:sym typeface="Arial"/>
              </a:rPr>
              <a:t>player1_double_faults</a:t>
            </a:r>
            <a:endParaRPr sz="12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Arial"/>
              <a:buNone/>
            </a:pPr>
            <a:r>
              <a:rPr lang="en" sz="1250">
                <a:latin typeface="Arial"/>
                <a:ea typeface="Arial"/>
                <a:cs typeface="Arial"/>
                <a:sym typeface="Arial"/>
              </a:rPr>
              <a:t>player1_first_serve_percent</a:t>
            </a:r>
            <a:endParaRPr sz="12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Arial"/>
              <a:buNone/>
            </a:pPr>
            <a:r>
              <a:rPr lang="en" sz="1250">
                <a:latin typeface="Arial"/>
                <a:ea typeface="Arial"/>
                <a:cs typeface="Arial"/>
                <a:sym typeface="Arial"/>
              </a:rPr>
              <a:t>player1_win%_on_first_serve</a:t>
            </a:r>
            <a:endParaRPr sz="12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Arial"/>
              <a:buNone/>
            </a:pPr>
            <a:r>
              <a:rPr lang="en" sz="1250">
                <a:latin typeface="Arial"/>
                <a:ea typeface="Arial"/>
                <a:cs typeface="Arial"/>
                <a:sym typeface="Arial"/>
              </a:rPr>
              <a:t>player1_win%_on_second_serve</a:t>
            </a:r>
            <a:endParaRPr sz="12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Arial"/>
              <a:buNone/>
            </a:pPr>
            <a:r>
              <a:rPr lang="en" sz="1250">
                <a:latin typeface="Arial"/>
                <a:ea typeface="Arial"/>
                <a:cs typeface="Arial"/>
                <a:sym typeface="Arial"/>
              </a:rPr>
              <a:t>player1_break_points_faced</a:t>
            </a:r>
            <a:endParaRPr sz="12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Arial"/>
              <a:buNone/>
            </a:pPr>
            <a:r>
              <a:rPr lang="en" sz="1250">
                <a:latin typeface="Arial"/>
                <a:ea typeface="Arial"/>
                <a:cs typeface="Arial"/>
                <a:sym typeface="Arial"/>
              </a:rPr>
              <a:t>player1_break_points_converted</a:t>
            </a:r>
            <a:endParaRPr sz="12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Arial"/>
              <a:buNone/>
            </a:pPr>
            <a:r>
              <a:rPr lang="en" sz="1250">
                <a:latin typeface="Arial"/>
                <a:ea typeface="Arial"/>
                <a:cs typeface="Arial"/>
                <a:sym typeface="Arial"/>
              </a:rPr>
              <a:t>player1_tiebreaks_won</a:t>
            </a:r>
            <a:endParaRPr sz="12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Arial"/>
              <a:buNone/>
            </a:pPr>
            <a:r>
              <a:rPr lang="en" sz="1250">
                <a:latin typeface="Arial"/>
                <a:ea typeface="Arial"/>
                <a:cs typeface="Arial"/>
                <a:sym typeface="Arial"/>
              </a:rPr>
              <a:t>player1_return_points_won</a:t>
            </a:r>
            <a:endParaRPr sz="12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Arial"/>
              <a:buNone/>
            </a:pPr>
            <a:r>
              <a:rPr lang="en" sz="1250">
                <a:latin typeface="Arial"/>
                <a:ea typeface="Arial"/>
                <a:cs typeface="Arial"/>
                <a:sym typeface="Arial"/>
              </a:rPr>
              <a:t>player1_total_points_won</a:t>
            </a:r>
            <a:endParaRPr sz="12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Arial"/>
              <a:buNone/>
            </a:pPr>
            <a:r>
              <a:rPr lang="en" sz="1250">
                <a:latin typeface="Arial"/>
                <a:ea typeface="Arial"/>
                <a:cs typeface="Arial"/>
                <a:sym typeface="Arial"/>
              </a:rPr>
              <a:t>player1_games_won</a:t>
            </a:r>
            <a:endParaRPr sz="12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Arial"/>
              <a:buNone/>
            </a:pPr>
            <a:r>
              <a:rPr lang="en" sz="1250">
                <a:latin typeface="Arial"/>
                <a:ea typeface="Arial"/>
                <a:cs typeface="Arial"/>
                <a:sym typeface="Arial"/>
              </a:rPr>
              <a:t>player1_service_points_won</a:t>
            </a:r>
            <a:endParaRPr sz="12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latin typeface="Arial"/>
                <a:ea typeface="Arial"/>
                <a:cs typeface="Arial"/>
                <a:sym typeface="Arial"/>
              </a:rPr>
              <a:t>player1_service_games_won</a:t>
            </a:r>
            <a:endParaRPr sz="1500"/>
          </a:p>
        </p:txBody>
      </p:sp>
      <p:sp>
        <p:nvSpPr>
          <p:cNvPr id="156" name="Google Shape;156;p16"/>
          <p:cNvSpPr txBox="1"/>
          <p:nvPr>
            <p:ph idx="2" type="body"/>
          </p:nvPr>
        </p:nvSpPr>
        <p:spPr>
          <a:xfrm>
            <a:off x="5206575" y="1239450"/>
            <a:ext cx="3403200" cy="386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Arial"/>
              <a:buNone/>
            </a:pPr>
            <a:r>
              <a:rPr lang="en" sz="1250">
                <a:latin typeface="Arial"/>
                <a:ea typeface="Arial"/>
                <a:cs typeface="Arial"/>
                <a:sym typeface="Arial"/>
              </a:rPr>
              <a:t>Player2</a:t>
            </a:r>
            <a:endParaRPr sz="12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Arial"/>
              <a:buNone/>
            </a:pPr>
            <a:r>
              <a:rPr lang="en" sz="1250">
                <a:latin typeface="Arial"/>
                <a:ea typeface="Arial"/>
                <a:cs typeface="Arial"/>
                <a:sym typeface="Arial"/>
              </a:rPr>
              <a:t>player2_name</a:t>
            </a:r>
            <a:endParaRPr sz="12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Arial"/>
              <a:buNone/>
            </a:pPr>
            <a:r>
              <a:rPr lang="en" sz="1250">
                <a:latin typeface="Arial"/>
                <a:ea typeface="Arial"/>
                <a:cs typeface="Arial"/>
                <a:sym typeface="Arial"/>
              </a:rPr>
              <a:t>player2_serve_rating</a:t>
            </a:r>
            <a:endParaRPr sz="12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Arial"/>
              <a:buNone/>
            </a:pPr>
            <a:r>
              <a:rPr lang="en" sz="1250">
                <a:latin typeface="Arial"/>
                <a:ea typeface="Arial"/>
                <a:cs typeface="Arial"/>
                <a:sym typeface="Arial"/>
              </a:rPr>
              <a:t>player2_return_rating</a:t>
            </a:r>
            <a:endParaRPr sz="12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Arial"/>
              <a:buNone/>
            </a:pPr>
            <a:r>
              <a:rPr lang="en" sz="1250">
                <a:latin typeface="Arial"/>
                <a:ea typeface="Arial"/>
                <a:cs typeface="Arial"/>
                <a:sym typeface="Arial"/>
              </a:rPr>
              <a:t>player2_aces</a:t>
            </a:r>
            <a:endParaRPr sz="12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Arial"/>
              <a:buNone/>
            </a:pPr>
            <a:r>
              <a:rPr lang="en" sz="1250">
                <a:latin typeface="Arial"/>
                <a:ea typeface="Arial"/>
                <a:cs typeface="Arial"/>
                <a:sym typeface="Arial"/>
              </a:rPr>
              <a:t>player2_double_faults</a:t>
            </a:r>
            <a:endParaRPr sz="12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Arial"/>
              <a:buNone/>
            </a:pPr>
            <a:r>
              <a:rPr lang="en" sz="1250">
                <a:latin typeface="Arial"/>
                <a:ea typeface="Arial"/>
                <a:cs typeface="Arial"/>
                <a:sym typeface="Arial"/>
              </a:rPr>
              <a:t>player2_first_serve_percent</a:t>
            </a:r>
            <a:endParaRPr sz="12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Arial"/>
              <a:buNone/>
            </a:pPr>
            <a:r>
              <a:rPr lang="en" sz="1250">
                <a:latin typeface="Arial"/>
                <a:ea typeface="Arial"/>
                <a:cs typeface="Arial"/>
                <a:sym typeface="Arial"/>
              </a:rPr>
              <a:t>player2_win%_on_first_serve</a:t>
            </a:r>
            <a:endParaRPr sz="12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Arial"/>
              <a:buNone/>
            </a:pPr>
            <a:r>
              <a:rPr lang="en" sz="1250">
                <a:latin typeface="Arial"/>
                <a:ea typeface="Arial"/>
                <a:cs typeface="Arial"/>
                <a:sym typeface="Arial"/>
              </a:rPr>
              <a:t>player2_win%_on_second_serve</a:t>
            </a:r>
            <a:endParaRPr sz="12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Arial"/>
              <a:buNone/>
            </a:pPr>
            <a:r>
              <a:rPr lang="en" sz="1250">
                <a:latin typeface="Arial"/>
                <a:ea typeface="Arial"/>
                <a:cs typeface="Arial"/>
                <a:sym typeface="Arial"/>
              </a:rPr>
              <a:t>player2_break_points_faced</a:t>
            </a:r>
            <a:endParaRPr sz="12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Arial"/>
              <a:buNone/>
            </a:pPr>
            <a:r>
              <a:rPr lang="en" sz="1250">
                <a:latin typeface="Arial"/>
                <a:ea typeface="Arial"/>
                <a:cs typeface="Arial"/>
                <a:sym typeface="Arial"/>
              </a:rPr>
              <a:t>player2_break_points_converted</a:t>
            </a:r>
            <a:endParaRPr sz="12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Arial"/>
              <a:buNone/>
            </a:pPr>
            <a:r>
              <a:rPr lang="en" sz="1250">
                <a:latin typeface="Arial"/>
                <a:ea typeface="Arial"/>
                <a:cs typeface="Arial"/>
                <a:sym typeface="Arial"/>
              </a:rPr>
              <a:t>player2_tiebreaks_won</a:t>
            </a:r>
            <a:endParaRPr sz="12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Arial"/>
              <a:buNone/>
            </a:pPr>
            <a:r>
              <a:rPr lang="en" sz="1250">
                <a:latin typeface="Arial"/>
                <a:ea typeface="Arial"/>
                <a:cs typeface="Arial"/>
                <a:sym typeface="Arial"/>
              </a:rPr>
              <a:t>player2_return_points_won</a:t>
            </a:r>
            <a:endParaRPr sz="12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Arial"/>
              <a:buNone/>
            </a:pPr>
            <a:r>
              <a:rPr lang="en" sz="1250">
                <a:latin typeface="Arial"/>
                <a:ea typeface="Arial"/>
                <a:cs typeface="Arial"/>
                <a:sym typeface="Arial"/>
              </a:rPr>
              <a:t>player2_total_points_won</a:t>
            </a:r>
            <a:endParaRPr sz="12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Arial"/>
              <a:buNone/>
            </a:pPr>
            <a:r>
              <a:rPr lang="en" sz="1250">
                <a:latin typeface="Arial"/>
                <a:ea typeface="Arial"/>
                <a:cs typeface="Arial"/>
                <a:sym typeface="Arial"/>
              </a:rPr>
              <a:t>player2_games_won</a:t>
            </a:r>
            <a:endParaRPr sz="12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Arial"/>
              <a:buNone/>
            </a:pPr>
            <a:r>
              <a:rPr lang="en" sz="1250">
                <a:latin typeface="Arial"/>
                <a:ea typeface="Arial"/>
                <a:cs typeface="Arial"/>
                <a:sym typeface="Arial"/>
              </a:rPr>
              <a:t>player2_service_points_won</a:t>
            </a:r>
            <a:endParaRPr sz="12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Arial"/>
              <a:buNone/>
            </a:pPr>
            <a:r>
              <a:rPr lang="en" sz="1250">
                <a:latin typeface="Arial"/>
                <a:ea typeface="Arial"/>
                <a:cs typeface="Arial"/>
                <a:sym typeface="Arial"/>
              </a:rPr>
              <a:t>player2_service_games_won</a:t>
            </a:r>
            <a:endParaRPr sz="12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Arial"/>
              <a:buNone/>
            </a:pPr>
            <a:r>
              <a:t/>
            </a:r>
            <a:endParaRPr sz="12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157" name="Google Shape;157;p16"/>
          <p:cNvSpPr txBox="1"/>
          <p:nvPr/>
        </p:nvSpPr>
        <p:spPr>
          <a:xfrm>
            <a:off x="3294025" y="4715525"/>
            <a:ext cx="2597100" cy="4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chemeClr val="lt1"/>
                </a:solidFill>
              </a:rPr>
              <a:t>        </a:t>
            </a:r>
            <a:r>
              <a:rPr lang="en" sz="1550">
                <a:solidFill>
                  <a:schemeClr val="lt1"/>
                </a:solidFill>
              </a:rPr>
              <a:t>winner</a:t>
            </a:r>
            <a:endParaRPr sz="17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8" name="Google Shape;158;p16"/>
          <p:cNvSpPr txBox="1"/>
          <p:nvPr/>
        </p:nvSpPr>
        <p:spPr>
          <a:xfrm>
            <a:off x="2911325" y="833750"/>
            <a:ext cx="3075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Shape of data : </a:t>
            </a:r>
            <a:r>
              <a:rPr lang="en" sz="1250">
                <a:highlight>
                  <a:srgbClr val="FFFFFF"/>
                </a:highlight>
              </a:rPr>
              <a:t>(19969, 35)</a:t>
            </a:r>
            <a:endParaRPr sz="1250">
              <a:solidFill>
                <a:schemeClr val="lt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7"/>
          <p:cNvSpPr txBox="1"/>
          <p:nvPr>
            <p:ph type="title"/>
          </p:nvPr>
        </p:nvSpPr>
        <p:spPr>
          <a:xfrm>
            <a:off x="1297500" y="393750"/>
            <a:ext cx="7038900" cy="60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Machine Learning Models</a:t>
            </a:r>
            <a:endParaRPr sz="2700"/>
          </a:p>
        </p:txBody>
      </p:sp>
      <p:sp>
        <p:nvSpPr>
          <p:cNvPr id="164" name="Google Shape;164;p17"/>
          <p:cNvSpPr txBox="1"/>
          <p:nvPr>
            <p:ph idx="1" type="body"/>
          </p:nvPr>
        </p:nvSpPr>
        <p:spPr>
          <a:xfrm>
            <a:off x="369050" y="2214250"/>
            <a:ext cx="4674600" cy="28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Models that require Scaling</a:t>
            </a:r>
            <a:endParaRPr sz="1700"/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KNN (best N=13) : 97.58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Linear SVM : 98.73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Gaussian SVM : 98.61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Polynomial SVM (deg=2) : 93.72 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Linear Discriminant Analysis : 98.75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Quadratic Discriminant Analysis : 96.46</a:t>
            </a:r>
            <a:endParaRPr sz="17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165" name="Google Shape;165;p17"/>
          <p:cNvSpPr txBox="1"/>
          <p:nvPr>
            <p:ph idx="2" type="body"/>
          </p:nvPr>
        </p:nvSpPr>
        <p:spPr>
          <a:xfrm>
            <a:off x="5248575" y="2214250"/>
            <a:ext cx="3704100" cy="180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Models without Scaling</a:t>
            </a:r>
            <a:endParaRPr sz="1700"/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Logistic Regression : 98.81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Gaussian Naive Bayes : 96.68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Decision tree : 97.76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Random Forest (n=30) : 98.05</a:t>
            </a:r>
            <a:endParaRPr sz="1700"/>
          </a:p>
        </p:txBody>
      </p:sp>
      <p:sp>
        <p:nvSpPr>
          <p:cNvPr id="166" name="Google Shape;166;p17"/>
          <p:cNvSpPr txBox="1"/>
          <p:nvPr/>
        </p:nvSpPr>
        <p:spPr>
          <a:xfrm>
            <a:off x="1824750" y="1120875"/>
            <a:ext cx="6177900" cy="8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Ran some ML Classifiers to find the model that gives best accuracy.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Below are the accuracy percentages of various models I used :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Best Model : Logistic Regression</a:t>
            </a:r>
            <a:endParaRPr sz="2700"/>
          </a:p>
        </p:txBody>
      </p:sp>
      <p:sp>
        <p:nvSpPr>
          <p:cNvPr id="172" name="Google Shape;172;p18"/>
          <p:cNvSpPr txBox="1"/>
          <p:nvPr>
            <p:ph idx="1" type="body"/>
          </p:nvPr>
        </p:nvSpPr>
        <p:spPr>
          <a:xfrm>
            <a:off x="1297500" y="1567550"/>
            <a:ext cx="7038900" cy="287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Created a Logistic Regression Model (model.pkl) using Pickle package.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Wrote a python script for predicting each feature stats of a player using linear model.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Decided to go with average stats for a player because excluding the top 10:15 players, the stats of rest of the players are not consistent hence difficult to predict.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/>
              <a:t>Used the model.pkl file in my basic Flask application to take user input and predict the winner using the Logistic model.</a:t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9"/>
          <p:cNvSpPr txBox="1"/>
          <p:nvPr>
            <p:ph type="title"/>
          </p:nvPr>
        </p:nvSpPr>
        <p:spPr>
          <a:xfrm>
            <a:off x="4486925" y="805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Prediction Result using Flask application</a:t>
            </a:r>
            <a:endParaRPr/>
          </a:p>
        </p:txBody>
      </p:sp>
      <p:pic>
        <p:nvPicPr>
          <p:cNvPr id="178" name="Google Shape;17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025" y="80500"/>
            <a:ext cx="4073101" cy="4983101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19"/>
          <p:cNvSpPr txBox="1"/>
          <p:nvPr/>
        </p:nvSpPr>
        <p:spPr>
          <a:xfrm>
            <a:off x="4756525" y="4209800"/>
            <a:ext cx="3758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Blog : Break Points is a major factor in determining the winner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Future Scope</a:t>
            </a:r>
            <a:endParaRPr sz="3000"/>
          </a:p>
        </p:txBody>
      </p:sp>
      <p:sp>
        <p:nvSpPr>
          <p:cNvPr id="185" name="Google Shape;185;p20"/>
          <p:cNvSpPr txBox="1"/>
          <p:nvPr>
            <p:ph idx="1" type="body"/>
          </p:nvPr>
        </p:nvSpPr>
        <p:spPr>
          <a:xfrm>
            <a:off x="1297500" y="1567550"/>
            <a:ext cx="7038900" cy="173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To find Unforced Error data and use it in the model because it is also an important factor in predicting the winner.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Data </a:t>
            </a:r>
            <a:r>
              <a:rPr lang="en" sz="1800"/>
              <a:t>analysis</a:t>
            </a:r>
            <a:r>
              <a:rPr lang="en" sz="1800"/>
              <a:t> of a player’s game features to see the trend of a player’s performance.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Analysis of Grand Slams.</a:t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Demo</a:t>
            </a:r>
            <a:endParaRPr sz="3200"/>
          </a:p>
        </p:txBody>
      </p:sp>
      <p:sp>
        <p:nvSpPr>
          <p:cNvPr id="191" name="Google Shape;191;p21"/>
          <p:cNvSpPr txBox="1"/>
          <p:nvPr>
            <p:ph idx="1" type="body"/>
          </p:nvPr>
        </p:nvSpPr>
        <p:spPr>
          <a:xfrm>
            <a:off x="1297500" y="2571750"/>
            <a:ext cx="7038900" cy="190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5500"/>
              <a:t>Thank You!</a:t>
            </a:r>
            <a:endParaRPr sz="5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