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8" r:id="rId1"/>
    <p:sldMasterId id="2147483993" r:id="rId2"/>
    <p:sldMasterId id="2147484004" r:id="rId3"/>
    <p:sldMasterId id="2147484015" r:id="rId4"/>
    <p:sldMasterId id="2147484026" r:id="rId5"/>
  </p:sldMasterIdLst>
  <p:notesMasterIdLst>
    <p:notesMasterId r:id="rId77"/>
  </p:notesMasterIdLst>
  <p:handoutMasterIdLst>
    <p:handoutMasterId r:id="rId78"/>
  </p:handoutMasterIdLst>
  <p:sldIdLst>
    <p:sldId id="372" r:id="rId6"/>
    <p:sldId id="673" r:id="rId7"/>
    <p:sldId id="674" r:id="rId8"/>
    <p:sldId id="675" r:id="rId9"/>
    <p:sldId id="624" r:id="rId10"/>
    <p:sldId id="677" r:id="rId11"/>
    <p:sldId id="686" r:id="rId12"/>
    <p:sldId id="676" r:id="rId13"/>
    <p:sldId id="625" r:id="rId14"/>
    <p:sldId id="626" r:id="rId15"/>
    <p:sldId id="627" r:id="rId16"/>
    <p:sldId id="628" r:id="rId17"/>
    <p:sldId id="629" r:id="rId18"/>
    <p:sldId id="630" r:id="rId19"/>
    <p:sldId id="631" r:id="rId20"/>
    <p:sldId id="632" r:id="rId21"/>
    <p:sldId id="633" r:id="rId22"/>
    <p:sldId id="634" r:id="rId23"/>
    <p:sldId id="635" r:id="rId24"/>
    <p:sldId id="636" r:id="rId25"/>
    <p:sldId id="637" r:id="rId26"/>
    <p:sldId id="638" r:id="rId27"/>
    <p:sldId id="665" r:id="rId28"/>
    <p:sldId id="639" r:id="rId29"/>
    <p:sldId id="640" r:id="rId30"/>
    <p:sldId id="641" r:id="rId31"/>
    <p:sldId id="668" r:id="rId32"/>
    <p:sldId id="669" r:id="rId33"/>
    <p:sldId id="670" r:id="rId34"/>
    <p:sldId id="667" r:id="rId35"/>
    <p:sldId id="666" r:id="rId36"/>
    <p:sldId id="642" r:id="rId37"/>
    <p:sldId id="671" r:id="rId38"/>
    <p:sldId id="643" r:id="rId39"/>
    <p:sldId id="644" r:id="rId40"/>
    <p:sldId id="645" r:id="rId41"/>
    <p:sldId id="646" r:id="rId42"/>
    <p:sldId id="647" r:id="rId43"/>
    <p:sldId id="648" r:id="rId44"/>
    <p:sldId id="649" r:id="rId45"/>
    <p:sldId id="650" r:id="rId46"/>
    <p:sldId id="651" r:id="rId47"/>
    <p:sldId id="652" r:id="rId48"/>
    <p:sldId id="653" r:id="rId49"/>
    <p:sldId id="655" r:id="rId50"/>
    <p:sldId id="656" r:id="rId51"/>
    <p:sldId id="654" r:id="rId52"/>
    <p:sldId id="657" r:id="rId53"/>
    <p:sldId id="658" r:id="rId54"/>
    <p:sldId id="659" r:id="rId55"/>
    <p:sldId id="694" r:id="rId56"/>
    <p:sldId id="695" r:id="rId57"/>
    <p:sldId id="688" r:id="rId58"/>
    <p:sldId id="689" r:id="rId59"/>
    <p:sldId id="690" r:id="rId60"/>
    <p:sldId id="691" r:id="rId61"/>
    <p:sldId id="692" r:id="rId62"/>
    <p:sldId id="693" r:id="rId63"/>
    <p:sldId id="661" r:id="rId64"/>
    <p:sldId id="662" r:id="rId65"/>
    <p:sldId id="663" r:id="rId66"/>
    <p:sldId id="679" r:id="rId67"/>
    <p:sldId id="680" r:id="rId68"/>
    <p:sldId id="681" r:id="rId69"/>
    <p:sldId id="664" r:id="rId70"/>
    <p:sldId id="678" r:id="rId71"/>
    <p:sldId id="682" r:id="rId72"/>
    <p:sldId id="683" r:id="rId73"/>
    <p:sldId id="684" r:id="rId74"/>
    <p:sldId id="685" r:id="rId75"/>
    <p:sldId id="687" r:id="rId76"/>
  </p:sldIdLst>
  <p:sldSz cx="9144000" cy="6858000" type="overhead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845A8"/>
    <a:srgbClr val="032293"/>
    <a:srgbClr val="B3B3B3"/>
    <a:srgbClr val="66FFFF"/>
    <a:srgbClr val="FF66FF"/>
    <a:srgbClr val="00FF00"/>
    <a:srgbClr val="FF8000"/>
    <a:srgbClr val="CC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3" autoAdjust="0"/>
    <p:restoredTop sz="91387" autoAdjust="0"/>
  </p:normalViewPr>
  <p:slideViewPr>
    <p:cSldViewPr snapToGrid="0" snapToObjects="1">
      <p:cViewPr varScale="1">
        <p:scale>
          <a:sx n="90" d="100"/>
          <a:sy n="90" d="100"/>
        </p:scale>
        <p:origin x="-16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432" y="21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notesMaster" Target="notesMasters/notesMaster1.xml"/><Relationship Id="rId78" Type="http://schemas.openxmlformats.org/officeDocument/2006/relationships/handoutMaster" Target="handoutMasters/handoutMaster1.xml"/><Relationship Id="rId79" Type="http://schemas.openxmlformats.org/officeDocument/2006/relationships/printerSettings" Target="printerSettings/printerSettings1.bin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0474AE8-3A55-48B9-AEA4-FBB97F979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40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678122B-210B-47C7-89F4-C84F9B950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419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r>
              <a:rPr lang="en-US" baseline="0" dirty="0" smtClean="0"/>
              <a:t> applies equally to each example, since it’s in same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0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46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“</a:t>
            </a:r>
            <a:r>
              <a:rPr lang="en-US" dirty="0" smtClean="0"/>
              <a:t>with MINUS, the FILTER inside the pattern does not have a value for ?n and it is always unbound”  so nothing is removed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34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graphs in the FROM clauses are “RDF merged” (i.e., union their N-triples, renaming blank nodes as needed so that they are not inadvertently equated).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1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blank nodes _:a</a:t>
            </a:r>
            <a:r>
              <a:rPr lang="en-US" baseline="0" dirty="0" smtClean="0"/>
              <a:t> represent different objects in each of the named graphs!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9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2012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B3AA7-648E-40E2-A7AC-635B45C5E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24D5F-C380-43D4-A9E4-E0847F771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B11F-8889-432E-91F6-A16AC8F8C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r>
              <a:rPr lang="de-AT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Click to edit Master subtitle style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8581-C2C0-4499-89A2-93204727D62A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185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7F9F-85F3-40CB-89BA-E81E78B0B83B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203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styles</a:t>
            </a:r>
            <a:endParaRPr lang="de-AT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772F-8BFD-4A3A-8F42-CFF836E7E48C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2691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9840"/>
            <a:ext cx="4038600" cy="4866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styles</a:t>
            </a:r>
            <a:endParaRPr lang="de-AT" dirty="0" smtClean="0"/>
          </a:p>
          <a:p>
            <a:pPr lvl="1"/>
            <a:r>
              <a:rPr lang="de-AT" dirty="0" smtClean="0"/>
              <a:t>Second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2"/>
            <a:r>
              <a:rPr lang="de-AT" dirty="0" smtClean="0"/>
              <a:t>Third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3"/>
            <a:r>
              <a:rPr lang="de-AT" dirty="0" err="1" smtClean="0"/>
              <a:t>Fourth</a:t>
            </a:r>
            <a:r>
              <a:rPr lang="de-AT" dirty="0" smtClean="0"/>
              <a:t>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4"/>
            <a:r>
              <a:rPr lang="de-AT" dirty="0" err="1" smtClean="0"/>
              <a:t>Fifth</a:t>
            </a:r>
            <a:r>
              <a:rPr lang="de-AT" dirty="0" smtClean="0"/>
              <a:t> </a:t>
            </a:r>
            <a:r>
              <a:rPr lang="de-AT" dirty="0" err="1" smtClean="0"/>
              <a:t>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9840"/>
            <a:ext cx="4038600" cy="4866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B5F-DCCC-4478-9EAA-3DE48D8B43C4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282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095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styles</a:t>
            </a:r>
            <a:endParaRPr lang="de-AT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91360"/>
            <a:ext cx="4040188" cy="413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styles</a:t>
            </a:r>
            <a:endParaRPr lang="de-AT" dirty="0" smtClean="0"/>
          </a:p>
          <a:p>
            <a:pPr lvl="1"/>
            <a:r>
              <a:rPr lang="de-AT" dirty="0" smtClean="0"/>
              <a:t>Second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2"/>
            <a:r>
              <a:rPr lang="de-AT" dirty="0" smtClean="0"/>
              <a:t>Third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3"/>
            <a:r>
              <a:rPr lang="de-AT" dirty="0" err="1" smtClean="0"/>
              <a:t>Fourth</a:t>
            </a:r>
            <a:r>
              <a:rPr lang="de-AT" dirty="0" smtClean="0"/>
              <a:t>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4"/>
            <a:r>
              <a:rPr lang="de-AT" dirty="0" err="1" smtClean="0"/>
              <a:t>Fifth</a:t>
            </a:r>
            <a:r>
              <a:rPr lang="de-AT" dirty="0" smtClean="0"/>
              <a:t> </a:t>
            </a:r>
            <a:r>
              <a:rPr lang="de-AT" dirty="0" err="1" smtClean="0"/>
              <a:t>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095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91360"/>
            <a:ext cx="4041775" cy="413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2E78-C1A3-4D2F-8AF5-EBDF4CC7DB4F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228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title style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7DE-7F98-4C4E-BAB5-3664EBB02DB6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80160"/>
            <a:ext cx="8229600" cy="466343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styles</a:t>
            </a:r>
            <a:endParaRPr lang="de-AT" dirty="0" smtClean="0"/>
          </a:p>
          <a:p>
            <a:pPr lvl="1"/>
            <a:r>
              <a:rPr lang="de-AT" dirty="0" smtClean="0"/>
              <a:t>Second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2"/>
            <a:r>
              <a:rPr lang="de-AT" dirty="0" smtClean="0"/>
              <a:t>Third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3"/>
            <a:r>
              <a:rPr lang="de-AT" dirty="0" err="1" smtClean="0"/>
              <a:t>Fourth</a:t>
            </a:r>
            <a:r>
              <a:rPr lang="de-AT" dirty="0" smtClean="0"/>
              <a:t>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4"/>
            <a:r>
              <a:rPr lang="de-AT" dirty="0" err="1" smtClean="0"/>
              <a:t>Fifth</a:t>
            </a:r>
            <a:r>
              <a:rPr lang="de-AT" dirty="0" smtClean="0"/>
              <a:t> </a:t>
            </a:r>
            <a:r>
              <a:rPr lang="de-AT" dirty="0" err="1" smtClean="0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5982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96B8-A440-4E4D-9662-6A5AA842E149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917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3716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8641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E32-D07A-4161-A860-ECFFFB3698EB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4341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FDCB-3F2D-4BAD-8B73-F16BD0C6D184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051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2267"/>
            <a:ext cx="2057400" cy="4923896"/>
          </a:xfrm>
        </p:spPr>
        <p:txBody>
          <a:bodyPr vert="eaVert"/>
          <a:lstStyle/>
          <a:p>
            <a:r>
              <a:rPr lang="de-AT" dirty="0" smtClean="0"/>
              <a:t>Click to edit Master title style</a:t>
            </a:r>
            <a:endParaRPr lang="de-D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A5FA-A569-4020-9694-629951F33DD1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9663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r>
              <a:rPr lang="de-AT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Click to edit Master subtitle style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8581-C2C0-4499-89A2-93204727D62A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204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7F9F-85F3-40CB-89BA-E81E78B0B83B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12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styles</a:t>
            </a:r>
            <a:endParaRPr lang="de-AT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772F-8BFD-4A3A-8F42-CFF836E7E48C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7270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9840"/>
            <a:ext cx="4038600" cy="4866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styles</a:t>
            </a:r>
            <a:endParaRPr lang="de-AT" dirty="0" smtClean="0"/>
          </a:p>
          <a:p>
            <a:pPr lvl="1"/>
            <a:r>
              <a:rPr lang="de-AT" dirty="0" smtClean="0"/>
              <a:t>Second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2"/>
            <a:r>
              <a:rPr lang="de-AT" dirty="0" smtClean="0"/>
              <a:t>Third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3"/>
            <a:r>
              <a:rPr lang="de-AT" dirty="0" err="1" smtClean="0"/>
              <a:t>Fourth</a:t>
            </a:r>
            <a:r>
              <a:rPr lang="de-AT" dirty="0" smtClean="0"/>
              <a:t>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4"/>
            <a:r>
              <a:rPr lang="de-AT" dirty="0" err="1" smtClean="0"/>
              <a:t>Fifth</a:t>
            </a:r>
            <a:r>
              <a:rPr lang="de-AT" dirty="0" smtClean="0"/>
              <a:t> </a:t>
            </a:r>
            <a:r>
              <a:rPr lang="de-AT" dirty="0" err="1" smtClean="0"/>
              <a:t>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9840"/>
            <a:ext cx="4038600" cy="4866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B5F-DCCC-4478-9EAA-3DE48D8B43C4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54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095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styles</a:t>
            </a:r>
            <a:endParaRPr lang="de-AT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91360"/>
            <a:ext cx="4040188" cy="413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styles</a:t>
            </a:r>
            <a:endParaRPr lang="de-AT" dirty="0" smtClean="0"/>
          </a:p>
          <a:p>
            <a:pPr lvl="1"/>
            <a:r>
              <a:rPr lang="de-AT" dirty="0" smtClean="0"/>
              <a:t>Second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2"/>
            <a:r>
              <a:rPr lang="de-AT" dirty="0" smtClean="0"/>
              <a:t>Third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3"/>
            <a:r>
              <a:rPr lang="de-AT" dirty="0" err="1" smtClean="0"/>
              <a:t>Fourth</a:t>
            </a:r>
            <a:r>
              <a:rPr lang="de-AT" dirty="0" smtClean="0"/>
              <a:t>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4"/>
            <a:r>
              <a:rPr lang="de-AT" dirty="0" err="1" smtClean="0"/>
              <a:t>Fifth</a:t>
            </a:r>
            <a:r>
              <a:rPr lang="de-AT" dirty="0" smtClean="0"/>
              <a:t> </a:t>
            </a:r>
            <a:r>
              <a:rPr lang="de-AT" dirty="0" err="1" smtClean="0"/>
              <a:t>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095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91360"/>
            <a:ext cx="4041775" cy="413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2E78-C1A3-4D2F-8AF5-EBDF4CC7DB4F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4388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title style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7DE-7F98-4C4E-BAB5-3664EBB02DB6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80160"/>
            <a:ext cx="8229600" cy="466343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styles</a:t>
            </a:r>
            <a:endParaRPr lang="de-AT" dirty="0" smtClean="0"/>
          </a:p>
          <a:p>
            <a:pPr lvl="1"/>
            <a:r>
              <a:rPr lang="de-AT" dirty="0" smtClean="0"/>
              <a:t>Second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2"/>
            <a:r>
              <a:rPr lang="de-AT" dirty="0" smtClean="0"/>
              <a:t>Third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3"/>
            <a:r>
              <a:rPr lang="de-AT" dirty="0" err="1" smtClean="0"/>
              <a:t>Fourth</a:t>
            </a:r>
            <a:r>
              <a:rPr lang="de-AT" dirty="0" smtClean="0"/>
              <a:t>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4"/>
            <a:r>
              <a:rPr lang="de-AT" dirty="0" err="1" smtClean="0"/>
              <a:t>Fifth</a:t>
            </a:r>
            <a:r>
              <a:rPr lang="de-AT" dirty="0" smtClean="0"/>
              <a:t> </a:t>
            </a:r>
            <a:r>
              <a:rPr lang="de-AT" dirty="0" err="1" smtClean="0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981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96B8-A440-4E4D-9662-6A5AA842E149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819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93431"/>
            <a:ext cx="7659687" cy="1168400"/>
          </a:xfrm>
        </p:spPr>
        <p:txBody>
          <a:bodyPr anchor="t"/>
          <a:lstStyle>
            <a:lvl1pPr algn="l">
              <a:defRPr sz="4400" b="0" cap="none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4813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E32-D07A-4161-A860-ECFFFB3698EB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565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FDCB-3F2D-4BAD-8B73-F16BD0C6D184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017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2267"/>
            <a:ext cx="2057400" cy="4923896"/>
          </a:xfrm>
        </p:spPr>
        <p:txBody>
          <a:bodyPr vert="eaVert"/>
          <a:lstStyle/>
          <a:p>
            <a:r>
              <a:rPr lang="de-AT" dirty="0" smtClean="0"/>
              <a:t>Click to edit Master title style</a:t>
            </a:r>
            <a:endParaRPr lang="de-D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A5FA-A569-4020-9694-629951F33DD1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3693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r>
              <a:rPr lang="de-AT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Click to edit Master subtitle style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8581-C2C0-4499-89A2-93204727D62A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2655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7F9F-85F3-40CB-89BA-E81E78B0B83B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744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styles</a:t>
            </a:r>
            <a:endParaRPr lang="de-AT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772F-8BFD-4A3A-8F42-CFF836E7E48C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375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9840"/>
            <a:ext cx="4038600" cy="4866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styles</a:t>
            </a:r>
            <a:endParaRPr lang="de-AT" dirty="0" smtClean="0"/>
          </a:p>
          <a:p>
            <a:pPr lvl="1"/>
            <a:r>
              <a:rPr lang="de-AT" dirty="0" smtClean="0"/>
              <a:t>Second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2"/>
            <a:r>
              <a:rPr lang="de-AT" dirty="0" smtClean="0"/>
              <a:t>Third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3"/>
            <a:r>
              <a:rPr lang="de-AT" dirty="0" err="1" smtClean="0"/>
              <a:t>Fourth</a:t>
            </a:r>
            <a:r>
              <a:rPr lang="de-AT" dirty="0" smtClean="0"/>
              <a:t>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4"/>
            <a:r>
              <a:rPr lang="de-AT" dirty="0" err="1" smtClean="0"/>
              <a:t>Fifth</a:t>
            </a:r>
            <a:r>
              <a:rPr lang="de-AT" dirty="0" smtClean="0"/>
              <a:t> </a:t>
            </a:r>
            <a:r>
              <a:rPr lang="de-AT" dirty="0" err="1" smtClean="0"/>
              <a:t>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9840"/>
            <a:ext cx="4038600" cy="4866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B5F-DCCC-4478-9EAA-3DE48D8B43C4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2941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095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styles</a:t>
            </a:r>
            <a:endParaRPr lang="de-AT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91360"/>
            <a:ext cx="4040188" cy="413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styles</a:t>
            </a:r>
            <a:endParaRPr lang="de-AT" dirty="0" smtClean="0"/>
          </a:p>
          <a:p>
            <a:pPr lvl="1"/>
            <a:r>
              <a:rPr lang="de-AT" dirty="0" smtClean="0"/>
              <a:t>Second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2"/>
            <a:r>
              <a:rPr lang="de-AT" dirty="0" smtClean="0"/>
              <a:t>Third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3"/>
            <a:r>
              <a:rPr lang="de-AT" dirty="0" err="1" smtClean="0"/>
              <a:t>Fourth</a:t>
            </a:r>
            <a:r>
              <a:rPr lang="de-AT" dirty="0" smtClean="0"/>
              <a:t>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4"/>
            <a:r>
              <a:rPr lang="de-AT" dirty="0" err="1" smtClean="0"/>
              <a:t>Fifth</a:t>
            </a:r>
            <a:r>
              <a:rPr lang="de-AT" dirty="0" smtClean="0"/>
              <a:t> </a:t>
            </a:r>
            <a:r>
              <a:rPr lang="de-AT" dirty="0" err="1" smtClean="0"/>
              <a:t>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095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91360"/>
            <a:ext cx="4041775" cy="413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2E78-C1A3-4D2F-8AF5-EBDF4CC7DB4F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587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title style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7DE-7F98-4C4E-BAB5-3664EBB02DB6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80160"/>
            <a:ext cx="8229600" cy="466343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styles</a:t>
            </a:r>
            <a:endParaRPr lang="de-AT" dirty="0" smtClean="0"/>
          </a:p>
          <a:p>
            <a:pPr lvl="1"/>
            <a:r>
              <a:rPr lang="de-AT" dirty="0" smtClean="0"/>
              <a:t>Second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2"/>
            <a:r>
              <a:rPr lang="de-AT" dirty="0" smtClean="0"/>
              <a:t>Third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3"/>
            <a:r>
              <a:rPr lang="de-AT" dirty="0" err="1" smtClean="0"/>
              <a:t>Fourth</a:t>
            </a:r>
            <a:r>
              <a:rPr lang="de-AT" dirty="0" smtClean="0"/>
              <a:t>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4"/>
            <a:r>
              <a:rPr lang="de-AT" dirty="0" err="1" smtClean="0"/>
              <a:t>Fifth</a:t>
            </a:r>
            <a:r>
              <a:rPr lang="de-AT" dirty="0" smtClean="0"/>
              <a:t> </a:t>
            </a:r>
            <a:r>
              <a:rPr lang="de-AT" dirty="0" err="1" smtClean="0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7017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96B8-A440-4E4D-9662-6A5AA842E149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0684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E40E2-C5DD-4A1C-AF1C-2C8A4871C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E32-D07A-4161-A860-ECFFFB3698EB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7609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FDCB-3F2D-4BAD-8B73-F16BD0C6D184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7930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2267"/>
            <a:ext cx="2057400" cy="4923896"/>
          </a:xfrm>
        </p:spPr>
        <p:txBody>
          <a:bodyPr vert="eaVert"/>
          <a:lstStyle/>
          <a:p>
            <a:r>
              <a:rPr lang="de-AT" dirty="0" smtClean="0"/>
              <a:t>Click to edit Master title style</a:t>
            </a:r>
            <a:endParaRPr lang="de-D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A5FA-A569-4020-9694-629951F33DD1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985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r>
              <a:rPr lang="de-AT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Click to edit Master subtitle style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8581-C2C0-4499-89A2-93204727D62A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0485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7F9F-85F3-40CB-89BA-E81E78B0B83B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639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styles</a:t>
            </a:r>
            <a:endParaRPr lang="de-AT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772F-8BFD-4A3A-8F42-CFF836E7E48C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0593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9840"/>
            <a:ext cx="4038600" cy="4866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styles</a:t>
            </a:r>
            <a:endParaRPr lang="de-AT" dirty="0" smtClean="0"/>
          </a:p>
          <a:p>
            <a:pPr lvl="1"/>
            <a:r>
              <a:rPr lang="de-AT" dirty="0" smtClean="0"/>
              <a:t>Second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2"/>
            <a:r>
              <a:rPr lang="de-AT" dirty="0" smtClean="0"/>
              <a:t>Third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3"/>
            <a:r>
              <a:rPr lang="de-AT" dirty="0" err="1" smtClean="0"/>
              <a:t>Fourth</a:t>
            </a:r>
            <a:r>
              <a:rPr lang="de-AT" dirty="0" smtClean="0"/>
              <a:t>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4"/>
            <a:r>
              <a:rPr lang="de-AT" dirty="0" err="1" smtClean="0"/>
              <a:t>Fifth</a:t>
            </a:r>
            <a:r>
              <a:rPr lang="de-AT" dirty="0" smtClean="0"/>
              <a:t> </a:t>
            </a:r>
            <a:r>
              <a:rPr lang="de-AT" dirty="0" err="1" smtClean="0"/>
              <a:t>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9840"/>
            <a:ext cx="4038600" cy="4866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B5F-DCCC-4478-9EAA-3DE48D8B43C4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81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095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styles</a:t>
            </a:r>
            <a:endParaRPr lang="de-AT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91360"/>
            <a:ext cx="4040188" cy="413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styles</a:t>
            </a:r>
            <a:endParaRPr lang="de-AT" dirty="0" smtClean="0"/>
          </a:p>
          <a:p>
            <a:pPr lvl="1"/>
            <a:r>
              <a:rPr lang="de-AT" dirty="0" smtClean="0"/>
              <a:t>Second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2"/>
            <a:r>
              <a:rPr lang="de-AT" dirty="0" smtClean="0"/>
              <a:t>Third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3"/>
            <a:r>
              <a:rPr lang="de-AT" dirty="0" err="1" smtClean="0"/>
              <a:t>Fourth</a:t>
            </a:r>
            <a:r>
              <a:rPr lang="de-AT" dirty="0" smtClean="0"/>
              <a:t>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4"/>
            <a:r>
              <a:rPr lang="de-AT" dirty="0" err="1" smtClean="0"/>
              <a:t>Fifth</a:t>
            </a:r>
            <a:r>
              <a:rPr lang="de-AT" dirty="0" smtClean="0"/>
              <a:t> </a:t>
            </a:r>
            <a:r>
              <a:rPr lang="de-AT" dirty="0" err="1" smtClean="0"/>
              <a:t>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095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91360"/>
            <a:ext cx="4041775" cy="413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2E78-C1A3-4D2F-8AF5-EBDF4CC7DB4F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329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title style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7DE-7F98-4C4E-BAB5-3664EBB02DB6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80160"/>
            <a:ext cx="8229600" cy="466343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styles</a:t>
            </a:r>
            <a:endParaRPr lang="de-AT" dirty="0" smtClean="0"/>
          </a:p>
          <a:p>
            <a:pPr lvl="1"/>
            <a:r>
              <a:rPr lang="de-AT" dirty="0" smtClean="0"/>
              <a:t>Second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2"/>
            <a:r>
              <a:rPr lang="de-AT" dirty="0" smtClean="0"/>
              <a:t>Third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3"/>
            <a:r>
              <a:rPr lang="de-AT" dirty="0" err="1" smtClean="0"/>
              <a:t>Fourth</a:t>
            </a:r>
            <a:r>
              <a:rPr lang="de-AT" dirty="0" smtClean="0"/>
              <a:t>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4"/>
            <a:r>
              <a:rPr lang="de-AT" dirty="0" err="1" smtClean="0"/>
              <a:t>Fifth</a:t>
            </a:r>
            <a:r>
              <a:rPr lang="de-AT" dirty="0" smtClean="0"/>
              <a:t> </a:t>
            </a:r>
            <a:r>
              <a:rPr lang="de-AT" dirty="0" err="1" smtClean="0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5475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96B8-A440-4E4D-9662-6A5AA842E149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0346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444" y="274638"/>
            <a:ext cx="7620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444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444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3844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3844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E32-D07A-4161-A860-ECFFFB3698EB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258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FDCB-3F2D-4BAD-8B73-F16BD0C6D184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773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2267"/>
            <a:ext cx="2057400" cy="4923896"/>
          </a:xfrm>
        </p:spPr>
        <p:txBody>
          <a:bodyPr vert="eaVert"/>
          <a:lstStyle/>
          <a:p>
            <a:r>
              <a:rPr lang="de-AT" dirty="0" smtClean="0"/>
              <a:t>Click to edit Master title style</a:t>
            </a:r>
            <a:endParaRPr lang="de-D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A5FA-A569-4020-9694-629951F33DD1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2015-01-19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017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8537878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8549639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799" y="381000"/>
            <a:ext cx="8537879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B46C-A311-46F5-91A8-DAF4B5A6B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799" y="893627"/>
            <a:ext cx="8537879" cy="5244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B46C-A311-46F5-91A8-DAF4B5A6B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3652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2.png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theme" Target="../theme/theme3.xml"/><Relationship Id="rId12" Type="http://schemas.openxmlformats.org/officeDocument/2006/relationships/image" Target="../media/image2.png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theme" Target="../theme/theme4.xml"/><Relationship Id="rId12" Type="http://schemas.openxmlformats.org/officeDocument/2006/relationships/image" Target="../media/image2.png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theme" Target="../theme/theme5.xml"/><Relationship Id="rId12" Type="http://schemas.openxmlformats.org/officeDocument/2006/relationships/image" Target="../media/image2.png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79649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37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199" y="1600200"/>
            <a:ext cx="827964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92" r:id="rId9"/>
    <p:sldLayoutId id="2147483989" r:id="rId10"/>
    <p:sldLayoutId id="2147483990" r:id="rId11"/>
    <p:sldLayoutId id="2147483991" r:id="rId12"/>
  </p:sldLayoutIdLst>
  <p:transition xmlns:p14="http://schemas.microsoft.com/office/powerpoint/2010/main"/>
  <p:hf hdr="0"/>
  <p:txStyles>
    <p:titleStyle>
      <a:lvl1pPr algn="l" rtl="0" fontAlgn="base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8682" cy="902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9840"/>
            <a:ext cx="8229600" cy="4866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Click to edit Master text styles</a:t>
            </a:r>
          </a:p>
          <a:p>
            <a:pPr lvl="1"/>
            <a:r>
              <a:rPr lang="de-AT" dirty="0" smtClean="0"/>
              <a:t>Second level</a:t>
            </a:r>
          </a:p>
          <a:p>
            <a:pPr lvl="2"/>
            <a:r>
              <a:rPr lang="de-AT" dirty="0" smtClean="0"/>
              <a:t>Third level</a:t>
            </a:r>
          </a:p>
          <a:p>
            <a:pPr lvl="3"/>
            <a:r>
              <a:rPr lang="de-AT" dirty="0" smtClean="0"/>
              <a:t>Fourth level</a:t>
            </a:r>
          </a:p>
          <a:p>
            <a:pPr lvl="4"/>
            <a:r>
              <a:rPr lang="de-AT" dirty="0" smtClean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0005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3CF30D39-A8C4-4ADD-BC68-0908C1A0F5F9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2015-01-19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000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00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pic>
        <p:nvPicPr>
          <p:cNvPr id="7" name="Picture 6" descr="euclid-logo.pn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775882" y="499214"/>
            <a:ext cx="1910918" cy="6778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10678" y="6353358"/>
            <a:ext cx="968045" cy="3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3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rgbClr val="8BC53F"/>
          </a:solidFill>
          <a:latin typeface="Corbel" pitchFamily="34" charset="0"/>
          <a:ea typeface="+mj-ea"/>
          <a:cs typeface="Corbe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8682" cy="902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9840"/>
            <a:ext cx="8229600" cy="4866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Click to edit Master text styles</a:t>
            </a:r>
          </a:p>
          <a:p>
            <a:pPr lvl="1"/>
            <a:r>
              <a:rPr lang="de-AT" dirty="0" smtClean="0"/>
              <a:t>Second level</a:t>
            </a:r>
          </a:p>
          <a:p>
            <a:pPr lvl="2"/>
            <a:r>
              <a:rPr lang="de-AT" dirty="0" smtClean="0"/>
              <a:t>Third level</a:t>
            </a:r>
          </a:p>
          <a:p>
            <a:pPr lvl="3"/>
            <a:r>
              <a:rPr lang="de-AT" dirty="0" smtClean="0"/>
              <a:t>Fourth level</a:t>
            </a:r>
          </a:p>
          <a:p>
            <a:pPr lvl="4"/>
            <a:r>
              <a:rPr lang="de-AT" dirty="0" smtClean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0005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3CF30D39-A8C4-4ADD-BC68-0908C1A0F5F9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2015-01-19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000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00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pic>
        <p:nvPicPr>
          <p:cNvPr id="7" name="Picture 6" descr="euclid-logo.pn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775882" y="499214"/>
            <a:ext cx="1910918" cy="6778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10678" y="6353358"/>
            <a:ext cx="968045" cy="3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2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rgbClr val="8BC53F"/>
          </a:solidFill>
          <a:latin typeface="Corbel" pitchFamily="34" charset="0"/>
          <a:ea typeface="+mj-ea"/>
          <a:cs typeface="Corbe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8682" cy="902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9840"/>
            <a:ext cx="8229600" cy="4866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Click to edit Master text styles</a:t>
            </a:r>
          </a:p>
          <a:p>
            <a:pPr lvl="1"/>
            <a:r>
              <a:rPr lang="de-AT" dirty="0" smtClean="0"/>
              <a:t>Second level</a:t>
            </a:r>
          </a:p>
          <a:p>
            <a:pPr lvl="2"/>
            <a:r>
              <a:rPr lang="de-AT" dirty="0" smtClean="0"/>
              <a:t>Third level</a:t>
            </a:r>
          </a:p>
          <a:p>
            <a:pPr lvl="3"/>
            <a:r>
              <a:rPr lang="de-AT" dirty="0" smtClean="0"/>
              <a:t>Fourth level</a:t>
            </a:r>
          </a:p>
          <a:p>
            <a:pPr lvl="4"/>
            <a:r>
              <a:rPr lang="de-AT" dirty="0" smtClean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0005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3CF30D39-A8C4-4ADD-BC68-0908C1A0F5F9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2015-01-19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000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00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pic>
        <p:nvPicPr>
          <p:cNvPr id="7" name="Picture 6" descr="euclid-logo.pn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775882" y="499214"/>
            <a:ext cx="1910918" cy="6778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10678" y="6353358"/>
            <a:ext cx="968045" cy="3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8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rgbClr val="8BC53F"/>
          </a:solidFill>
          <a:latin typeface="Corbel" pitchFamily="34" charset="0"/>
          <a:ea typeface="+mj-ea"/>
          <a:cs typeface="Corbe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8682" cy="902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9840"/>
            <a:ext cx="8229600" cy="4866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Click to edit Master text styles</a:t>
            </a:r>
          </a:p>
          <a:p>
            <a:pPr lvl="1"/>
            <a:r>
              <a:rPr lang="de-AT" dirty="0" smtClean="0"/>
              <a:t>Second level</a:t>
            </a:r>
          </a:p>
          <a:p>
            <a:pPr lvl="2"/>
            <a:r>
              <a:rPr lang="de-AT" dirty="0" smtClean="0"/>
              <a:t>Third level</a:t>
            </a:r>
          </a:p>
          <a:p>
            <a:pPr lvl="3"/>
            <a:r>
              <a:rPr lang="de-AT" dirty="0" smtClean="0"/>
              <a:t>Fourth level</a:t>
            </a:r>
          </a:p>
          <a:p>
            <a:pPr lvl="4"/>
            <a:r>
              <a:rPr lang="de-AT" dirty="0" smtClean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0005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3CF30D39-A8C4-4ADD-BC68-0908C1A0F5F9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2015-01-19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000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00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pic>
        <p:nvPicPr>
          <p:cNvPr id="7" name="Picture 6" descr="euclid-logo.pn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775882" y="499214"/>
            <a:ext cx="1910918" cy="6778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10678" y="6353358"/>
            <a:ext cx="968045" cy="3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1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rgbClr val="8BC53F"/>
          </a:solidFill>
          <a:latin typeface="Corbel" pitchFamily="34" charset="0"/>
          <a:ea typeface="+mj-ea"/>
          <a:cs typeface="Corbe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hyperlink" Target="http://xmlns.com/foaf/0.1/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hyperlink" Target="http://xmlns.com/foaf/0.1/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hyperlink" Target="http://xmlns.com/foaf/0.1/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 smtClean="0"/>
              <a:t>SPARQL</a:t>
            </a:r>
            <a:br>
              <a:rPr lang="en-US" sz="6000" b="1" dirty="0" smtClean="0"/>
            </a:br>
            <a:endParaRPr lang="en-US" sz="6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b="1" dirty="0" smtClean="0">
                <a:solidFill>
                  <a:schemeClr val="tx2"/>
                </a:solidFill>
                <a:latin typeface="Arial" charset="0"/>
              </a:rPr>
              <a:t>Pedro </a:t>
            </a:r>
            <a:r>
              <a:rPr lang="en-US" sz="2300" b="1" dirty="0" err="1" smtClean="0">
                <a:solidFill>
                  <a:schemeClr val="tx2"/>
                </a:solidFill>
                <a:latin typeface="Arial" charset="0"/>
              </a:rPr>
              <a:t>Szekely</a:t>
            </a:r>
            <a:endParaRPr lang="en-US" sz="2300" b="1" dirty="0" smtClean="0">
              <a:solidFill>
                <a:schemeClr val="tx2"/>
              </a:solidFill>
              <a:latin typeface="Arial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b="1" dirty="0" smtClean="0">
                <a:solidFill>
                  <a:schemeClr val="tx2"/>
                </a:solidFill>
                <a:latin typeface="Arial" charset="0"/>
              </a:rPr>
              <a:t>Jose Luis Ambite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b="1" dirty="0" smtClean="0">
                <a:solidFill>
                  <a:schemeClr val="tx2"/>
                </a:solidFill>
                <a:latin typeface="Arial" charset="0"/>
              </a:rPr>
              <a:t>University </a:t>
            </a:r>
            <a:r>
              <a:rPr lang="en-US" sz="2300" b="1" dirty="0">
                <a:solidFill>
                  <a:schemeClr val="tx2"/>
                </a:solidFill>
                <a:latin typeface="Arial" charset="0"/>
              </a:rPr>
              <a:t>of Southern </a:t>
            </a:r>
            <a:r>
              <a:rPr lang="en-US" sz="2300" b="1" dirty="0" smtClean="0">
                <a:solidFill>
                  <a:schemeClr val="tx2"/>
                </a:solidFill>
                <a:latin typeface="Arial" charset="0"/>
              </a:rPr>
              <a:t>California</a:t>
            </a:r>
            <a:endParaRPr lang="en-US" sz="2300" b="1" dirty="0">
              <a:solidFill>
                <a:schemeClr val="tx2"/>
              </a:solidFill>
              <a:latin typeface="Arial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824" y="6323372"/>
            <a:ext cx="779618" cy="2746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98832" y="6219666"/>
            <a:ext cx="1445168" cy="638334"/>
          </a:xfrm>
          <a:prstGeom prst="rect">
            <a:avLst/>
          </a:prstGeom>
          <a:noFill/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4673" y="659801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  <a:endParaRPr 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3468438"/>
            <a:ext cx="7502264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 smtClean="0">
                <a:latin typeface="Courier"/>
                <a:cs typeface="Courier"/>
              </a:rPr>
              <a:t>: &lt;</a:t>
            </a:r>
            <a:r>
              <a:rPr lang="en-US" sz="1600" dirty="0">
                <a:latin typeface="Courier"/>
                <a:cs typeface="Courier"/>
              </a:rPr>
              <a:t>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SELECT ?name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</a:t>
            </a:r>
          </a:p>
          <a:p>
            <a:r>
              <a:rPr lang="en-US" sz="1600" dirty="0">
                <a:latin typeface="Courier"/>
                <a:cs typeface="Courier"/>
              </a:rPr>
              <a:t>  { 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.</a:t>
            </a:r>
          </a:p>
          <a:p>
            <a:r>
              <a:rPr lang="en-US" sz="1600" dirty="0">
                <a:latin typeface="Courier"/>
                <a:cs typeface="Courier"/>
              </a:rPr>
              <a:t>    ?x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987576"/>
            <a:ext cx="7492419" cy="181588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"Johnny Lee Outlaw" .</a:t>
            </a: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  &lt;</a:t>
            </a:r>
            <a:r>
              <a:rPr lang="en-US" sz="1600" dirty="0" err="1">
                <a:latin typeface="Courier"/>
                <a:cs typeface="Courier"/>
              </a:rPr>
              <a:t>mailto:jlow@example.com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r>
              <a:rPr lang="en-US" sz="1600" dirty="0">
                <a:latin typeface="Courier"/>
                <a:cs typeface="Courier"/>
              </a:rPr>
              <a:t>_:b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"Peter </a:t>
            </a:r>
            <a:r>
              <a:rPr lang="en-US" sz="1600" dirty="0" err="1">
                <a:latin typeface="Courier"/>
                <a:cs typeface="Courier"/>
              </a:rPr>
              <a:t>Goodguy</a:t>
            </a:r>
            <a:r>
              <a:rPr lang="en-US" sz="1600" dirty="0">
                <a:latin typeface="Courier"/>
                <a:cs typeface="Courier"/>
              </a:rPr>
              <a:t>" .</a:t>
            </a:r>
          </a:p>
          <a:p>
            <a:r>
              <a:rPr lang="en-US" sz="1600" dirty="0">
                <a:latin typeface="Courier"/>
                <a:cs typeface="Courier"/>
              </a:rPr>
              <a:t>_:b 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  &lt;</a:t>
            </a:r>
            <a:r>
              <a:rPr lang="en-US" sz="1600" dirty="0" err="1">
                <a:latin typeface="Courier"/>
                <a:cs typeface="Courier"/>
              </a:rPr>
              <a:t>mailto:peter@example.org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r>
              <a:rPr lang="en-US" sz="1600" dirty="0">
                <a:latin typeface="Courier"/>
                <a:cs typeface="Courier"/>
              </a:rPr>
              <a:t>_:c 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  &lt;</a:t>
            </a:r>
            <a:r>
              <a:rPr lang="en-US" sz="1600" dirty="0" err="1">
                <a:latin typeface="Courier"/>
                <a:cs typeface="Courier"/>
              </a:rPr>
              <a:t>mailto:carol@example.org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551495"/>
              </p:ext>
            </p:extLst>
          </p:nvPr>
        </p:nvGraphicFramePr>
        <p:xfrm>
          <a:off x="1319295" y="5482523"/>
          <a:ext cx="7492420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46210"/>
                <a:gridCol w="3746210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mbox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"Johnny Lee Outlaw"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mailto:jlow@example.com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&gt;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"Peter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Goodguy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mailto:peter@example.org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&gt;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5817" y="96477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3435788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954" y="540469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smtClean="0"/>
              <a:t>Multiple Matches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59331" y="5866363"/>
            <a:ext cx="6452569" cy="631078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8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3468438"/>
            <a:ext cx="750226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SELECT ?x ?name</a:t>
            </a:r>
          </a:p>
          <a:p>
            <a:r>
              <a:rPr lang="en-US" sz="1600" dirty="0">
                <a:latin typeface="Courier"/>
                <a:cs typeface="Courier"/>
              </a:rPr>
              <a:t>WHERE  { 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987576"/>
            <a:ext cx="7492419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"Alice" .</a:t>
            </a:r>
          </a:p>
          <a:p>
            <a:r>
              <a:rPr lang="en-US" sz="1600" dirty="0">
                <a:latin typeface="Courier"/>
                <a:cs typeface="Courier"/>
              </a:rPr>
              <a:t>_:b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"Bob" 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355656"/>
              </p:ext>
            </p:extLst>
          </p:nvPr>
        </p:nvGraphicFramePr>
        <p:xfrm>
          <a:off x="1319295" y="5482523"/>
          <a:ext cx="7492420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46210"/>
                <a:gridCol w="3746210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x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_:c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“Alice”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_:d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“Bob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5817" y="96477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3435788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954" y="540469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smtClean="0"/>
              <a:t>Blank Nodes</a:t>
            </a:r>
            <a:endParaRPr lang="en-US" sz="4000" dirty="0"/>
          </a:p>
        </p:txBody>
      </p:sp>
      <p:sp>
        <p:nvSpPr>
          <p:cNvPr id="10" name="Oval 9"/>
          <p:cNvSpPr/>
          <p:nvPr/>
        </p:nvSpPr>
        <p:spPr>
          <a:xfrm>
            <a:off x="1161770" y="1417624"/>
            <a:ext cx="827022" cy="826947"/>
          </a:xfrm>
          <a:prstGeom prst="ellipse">
            <a:avLst/>
          </a:prstGeom>
          <a:ln w="57150" cmpd="sng">
            <a:solidFill>
              <a:srgbClr val="FF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815812" y="5808319"/>
            <a:ext cx="827022" cy="826947"/>
          </a:xfrm>
          <a:prstGeom prst="ellipse">
            <a:avLst/>
          </a:prstGeom>
          <a:ln w="57150" cmpd="sng">
            <a:solidFill>
              <a:srgbClr val="FF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83074" y="5808319"/>
            <a:ext cx="2722893" cy="689122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5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2994697"/>
            <a:ext cx="7502264" cy="1815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SELECT ?name</a:t>
            </a:r>
          </a:p>
          <a:p>
            <a:r>
              <a:rPr lang="en-US" sz="1600" dirty="0">
                <a:latin typeface="Courier"/>
                <a:cs typeface="Courier"/>
              </a:rPr>
              <a:t>WHERE  { </a:t>
            </a:r>
          </a:p>
          <a:p>
            <a:r>
              <a:rPr lang="en-US" sz="1600" dirty="0">
                <a:latin typeface="Courier"/>
                <a:cs typeface="Courier"/>
              </a:rPr>
              <a:t>   ?P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?G ; </a:t>
            </a:r>
          </a:p>
          <a:p>
            <a:r>
              <a:rPr lang="en-US" sz="1600" dirty="0">
                <a:latin typeface="Courier"/>
                <a:cs typeface="Courier"/>
              </a:rPr>
              <a:t>      </a:t>
            </a:r>
            <a:r>
              <a:rPr lang="en-US" sz="1600" dirty="0" err="1">
                <a:latin typeface="Courier"/>
                <a:cs typeface="Courier"/>
              </a:rPr>
              <a:t>foaf:surname</a:t>
            </a:r>
            <a:r>
              <a:rPr lang="en-US" sz="1600" dirty="0">
                <a:latin typeface="Courier"/>
                <a:cs typeface="Courier"/>
              </a:rPr>
              <a:t> ?S </a:t>
            </a:r>
          </a:p>
          <a:p>
            <a:r>
              <a:rPr lang="en-US" sz="1600" dirty="0">
                <a:latin typeface="Courier"/>
                <a:cs typeface="Courier"/>
              </a:rPr>
              <a:t>   BIND(CONCAT(?G, " ", ?S) AS ?name)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1259736"/>
            <a:ext cx="7492419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r>
              <a:rPr lang="en-US" sz="1600" dirty="0">
                <a:latin typeface="Courier"/>
                <a:cs typeface="Courier"/>
              </a:rPr>
              <a:t>          </a:t>
            </a: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  "John" .</a:t>
            </a: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foaf:surname</a:t>
            </a:r>
            <a:r>
              <a:rPr lang="en-US" sz="1600" dirty="0">
                <a:latin typeface="Courier"/>
                <a:cs typeface="Courier"/>
              </a:rPr>
              <a:t>  "Doe" 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647531"/>
              </p:ext>
            </p:extLst>
          </p:nvPr>
        </p:nvGraphicFramePr>
        <p:xfrm>
          <a:off x="1319295" y="5482523"/>
          <a:ext cx="3746210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46210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“John Doe”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5817" y="123693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2962047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954" y="540469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smtClean="0"/>
              <a:t>Creating Values with Expressions</a:t>
            </a:r>
            <a:endParaRPr lang="en-US" sz="40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963171" y="4556049"/>
            <a:ext cx="836540" cy="675341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93653" y="5847836"/>
            <a:ext cx="2722893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1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3609577"/>
            <a:ext cx="7502264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PREFIX  dc: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</a:t>
            </a:r>
          </a:p>
          <a:p>
            <a:r>
              <a:rPr lang="en-US" sz="1600" dirty="0">
                <a:latin typeface="Courier"/>
                <a:cs typeface="Courier"/>
              </a:rPr>
              <a:t>SELECT  ?title</a:t>
            </a:r>
          </a:p>
          <a:p>
            <a:r>
              <a:rPr lang="en-US" sz="1600" dirty="0">
                <a:latin typeface="Courier"/>
                <a:cs typeface="Courier"/>
              </a:rPr>
              <a:t>WHERE   { ?x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?title</a:t>
            </a:r>
          </a:p>
          <a:p>
            <a:r>
              <a:rPr lang="en-US" sz="1600" dirty="0">
                <a:latin typeface="Courier"/>
                <a:cs typeface="Courier"/>
              </a:rPr>
              <a:t>          FILTER regex(?title, "^SPARQL") </a:t>
            </a:r>
          </a:p>
          <a:p>
            <a:r>
              <a:rPr lang="en-US" sz="1600" dirty="0">
                <a:latin typeface="Courier"/>
                <a:cs typeface="Courier"/>
              </a:rPr>
              <a:t>        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1148856"/>
            <a:ext cx="7492419" cy="20621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dc: 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 .</a:t>
            </a:r>
          </a:p>
          <a:p>
            <a:r>
              <a:rPr lang="en-US" sz="1600" dirty="0">
                <a:latin typeface="Courier"/>
                <a:cs typeface="Courier"/>
              </a:rPr>
              <a:t>@prefix :    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/book/&gt; .</a:t>
            </a:r>
          </a:p>
          <a:p>
            <a:r>
              <a:rPr lang="en-US" sz="1600" dirty="0">
                <a:latin typeface="Courier"/>
                <a:cs typeface="Courier"/>
              </a:rPr>
              <a:t>@prefix ns:  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/ns#&gt;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:book1 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 "SPARQL Tutorial" .</a:t>
            </a:r>
          </a:p>
          <a:p>
            <a:r>
              <a:rPr lang="en-US" sz="1600" dirty="0">
                <a:latin typeface="Courier"/>
                <a:cs typeface="Courier"/>
              </a:rPr>
              <a:t>:book1  </a:t>
            </a:r>
            <a:r>
              <a:rPr lang="en-US" sz="1600" dirty="0" err="1">
                <a:latin typeface="Courier"/>
                <a:cs typeface="Courier"/>
              </a:rPr>
              <a:t>ns:price</a:t>
            </a:r>
            <a:r>
              <a:rPr lang="en-US" sz="1600" dirty="0">
                <a:latin typeface="Courier"/>
                <a:cs typeface="Courier"/>
              </a:rPr>
              <a:t>  42 .</a:t>
            </a:r>
          </a:p>
          <a:p>
            <a:r>
              <a:rPr lang="en-US" sz="1600" dirty="0">
                <a:latin typeface="Courier"/>
                <a:cs typeface="Courier"/>
              </a:rPr>
              <a:t>:book2 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 "The Semantic Web" .</a:t>
            </a:r>
          </a:p>
          <a:p>
            <a:r>
              <a:rPr lang="en-US" sz="1600" dirty="0">
                <a:latin typeface="Courier"/>
                <a:cs typeface="Courier"/>
              </a:rPr>
              <a:t>:book2  </a:t>
            </a:r>
            <a:r>
              <a:rPr lang="en-US" sz="1600" dirty="0" err="1">
                <a:latin typeface="Courier"/>
                <a:cs typeface="Courier"/>
              </a:rPr>
              <a:t>ns:price</a:t>
            </a:r>
            <a:r>
              <a:rPr lang="en-US" sz="1600" dirty="0">
                <a:latin typeface="Courier"/>
                <a:cs typeface="Courier"/>
              </a:rPr>
              <a:t>  23 .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327126"/>
              </p:ext>
            </p:extLst>
          </p:nvPr>
        </p:nvGraphicFramePr>
        <p:xfrm>
          <a:off x="1319295" y="5744603"/>
          <a:ext cx="3746210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46210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title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"SPARQL Tutorial"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5817" y="112605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3576927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954" y="566677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371954" y="11442"/>
            <a:ext cx="8540371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3600" dirty="0" smtClean="0"/>
              <a:t>Selection: Restricting </a:t>
            </a:r>
            <a:r>
              <a:rPr lang="en-US" sz="3600" dirty="0"/>
              <a:t>the Value of </a:t>
            </a:r>
            <a:r>
              <a:rPr lang="en-US" sz="3600" dirty="0" smtClean="0"/>
              <a:t>Strings</a:t>
            </a:r>
          </a:p>
          <a:p>
            <a:pPr algn="ctr"/>
            <a:endParaRPr lang="en-US" sz="36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850106" y="4949159"/>
            <a:ext cx="1017959" cy="503978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1" name="Rectangle 10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79245" y="6109984"/>
            <a:ext cx="2722893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  <a:endParaRPr 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3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3609577"/>
            <a:ext cx="7502264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 dc: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</a:t>
            </a:r>
          </a:p>
          <a:p>
            <a:r>
              <a:rPr lang="en-US" sz="1600" dirty="0">
                <a:latin typeface="Courier"/>
                <a:cs typeface="Courier"/>
              </a:rPr>
              <a:t>PREFIX  ns: 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/ns#&gt;</a:t>
            </a:r>
          </a:p>
          <a:p>
            <a:r>
              <a:rPr lang="en-US" sz="1600" dirty="0">
                <a:latin typeface="Courier"/>
                <a:cs typeface="Courier"/>
              </a:rPr>
              <a:t>SELECT  ?title ?price</a:t>
            </a:r>
          </a:p>
          <a:p>
            <a:r>
              <a:rPr lang="en-US" sz="1600" dirty="0">
                <a:latin typeface="Courier"/>
                <a:cs typeface="Courier"/>
              </a:rPr>
              <a:t>WHERE   { ?x </a:t>
            </a:r>
            <a:r>
              <a:rPr lang="en-US" sz="1600" dirty="0" err="1">
                <a:latin typeface="Courier"/>
                <a:cs typeface="Courier"/>
              </a:rPr>
              <a:t>ns:price</a:t>
            </a:r>
            <a:r>
              <a:rPr lang="en-US" sz="1600" dirty="0">
                <a:latin typeface="Courier"/>
                <a:cs typeface="Courier"/>
              </a:rPr>
              <a:t> ?price .</a:t>
            </a:r>
          </a:p>
          <a:p>
            <a:r>
              <a:rPr lang="en-US" sz="1600" dirty="0">
                <a:latin typeface="Courier"/>
                <a:cs typeface="Courier"/>
              </a:rPr>
              <a:t>          FILTER (?price &lt; 30.5)</a:t>
            </a:r>
          </a:p>
          <a:p>
            <a:r>
              <a:rPr lang="en-US" sz="1600" dirty="0">
                <a:latin typeface="Courier"/>
                <a:cs typeface="Courier"/>
              </a:rPr>
              <a:t>          ?x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?title . 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1148856"/>
            <a:ext cx="7492419" cy="20621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dc: 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 .</a:t>
            </a:r>
          </a:p>
          <a:p>
            <a:r>
              <a:rPr lang="en-US" sz="1600" dirty="0">
                <a:latin typeface="Courier"/>
                <a:cs typeface="Courier"/>
              </a:rPr>
              <a:t>@prefix :    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/book/&gt; .</a:t>
            </a:r>
          </a:p>
          <a:p>
            <a:r>
              <a:rPr lang="en-US" sz="1600" dirty="0">
                <a:latin typeface="Courier"/>
                <a:cs typeface="Courier"/>
              </a:rPr>
              <a:t>@prefix ns:  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/ns#&gt;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:book1 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 "SPARQL Tutorial" .</a:t>
            </a:r>
          </a:p>
          <a:p>
            <a:r>
              <a:rPr lang="en-US" sz="1600" dirty="0">
                <a:latin typeface="Courier"/>
                <a:cs typeface="Courier"/>
              </a:rPr>
              <a:t>:book1  </a:t>
            </a:r>
            <a:r>
              <a:rPr lang="en-US" sz="1600" dirty="0" err="1">
                <a:latin typeface="Courier"/>
                <a:cs typeface="Courier"/>
              </a:rPr>
              <a:t>ns:price</a:t>
            </a:r>
            <a:r>
              <a:rPr lang="en-US" sz="1600" dirty="0">
                <a:latin typeface="Courier"/>
                <a:cs typeface="Courier"/>
              </a:rPr>
              <a:t>  42 .</a:t>
            </a:r>
          </a:p>
          <a:p>
            <a:r>
              <a:rPr lang="en-US" sz="1600" dirty="0">
                <a:latin typeface="Courier"/>
                <a:cs typeface="Courier"/>
              </a:rPr>
              <a:t>:book2 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 "The Semantic Web" .</a:t>
            </a:r>
          </a:p>
          <a:p>
            <a:r>
              <a:rPr lang="en-US" sz="1600" dirty="0">
                <a:latin typeface="Courier"/>
                <a:cs typeface="Courier"/>
              </a:rPr>
              <a:t>:book2  </a:t>
            </a:r>
            <a:r>
              <a:rPr lang="en-US" sz="1600" dirty="0" err="1">
                <a:latin typeface="Courier"/>
                <a:cs typeface="Courier"/>
              </a:rPr>
              <a:t>ns:price</a:t>
            </a:r>
            <a:r>
              <a:rPr lang="en-US" sz="1600" dirty="0">
                <a:latin typeface="Courier"/>
                <a:cs typeface="Courier"/>
              </a:rPr>
              <a:t>  23 .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817" y="112605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3576927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3600" dirty="0"/>
              <a:t>Selection: Restricting </a:t>
            </a:r>
            <a:r>
              <a:rPr lang="en-US" sz="3600" dirty="0"/>
              <a:t>Numeric Values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452637" y="4777804"/>
            <a:ext cx="1017959" cy="503978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08995"/>
              </p:ext>
            </p:extLst>
          </p:nvPr>
        </p:nvGraphicFramePr>
        <p:xfrm>
          <a:off x="1319295" y="5482523"/>
          <a:ext cx="7492420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46210"/>
                <a:gridCol w="3746210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title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price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"The Semantic Web"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23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1954" y="540469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83" y="6373286"/>
            <a:ext cx="22778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"SPARQL Tutorial" 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4676" y="6340154"/>
            <a:ext cx="149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too expensive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16272" y="5854921"/>
            <a:ext cx="2722893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  <a:endParaRPr 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8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9841" y="1170281"/>
            <a:ext cx="750226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 dc: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</a:t>
            </a:r>
          </a:p>
          <a:p>
            <a:r>
              <a:rPr lang="en-US" sz="1600" dirty="0">
                <a:latin typeface="Courier"/>
                <a:cs typeface="Courier"/>
              </a:rPr>
              <a:t>SELECT  ?title</a:t>
            </a:r>
          </a:p>
          <a:p>
            <a:r>
              <a:rPr lang="en-US" sz="1600" dirty="0">
                <a:latin typeface="Courier"/>
                <a:cs typeface="Courier"/>
              </a:rPr>
              <a:t>WHERE   {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/book/book1&gt;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?title 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368" y="1137631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smtClean="0"/>
              <a:t>Some Syntax (Prefix)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9841" y="2762879"/>
            <a:ext cx="7502264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 dc: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</a:t>
            </a:r>
          </a:p>
          <a:p>
            <a:r>
              <a:rPr lang="en-US" sz="1600" dirty="0">
                <a:latin typeface="Courier"/>
                <a:cs typeface="Courier"/>
              </a:rPr>
              <a:t>PREFIX  :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/book/&gt;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SELECT  </a:t>
            </a:r>
            <a:r>
              <a:rPr lang="en-US" sz="1600" dirty="0" smtClean="0">
                <a:latin typeface="Courier"/>
                <a:cs typeface="Courier"/>
              </a:rPr>
              <a:t>?title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  { :book1 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 $title 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4368" y="2730229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59841" y="4869543"/>
            <a:ext cx="7502264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BASE   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/book/&gt;</a:t>
            </a:r>
          </a:p>
          <a:p>
            <a:r>
              <a:rPr lang="en-US" sz="1600" dirty="0">
                <a:latin typeface="Courier"/>
                <a:cs typeface="Courier"/>
              </a:rPr>
              <a:t>PREFIX  dc: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SELECT  </a:t>
            </a:r>
            <a:r>
              <a:rPr lang="en-US" sz="1600" dirty="0" smtClean="0">
                <a:latin typeface="Courier"/>
                <a:cs typeface="Courier"/>
              </a:rPr>
              <a:t>?title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  { &lt;book1&gt; 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 ?title 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4368" y="4836893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50726" y="2005868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URIs in angle brackets as &lt;http://…&gt;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70884" y="409237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Empty prefix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70884" y="6188959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Define BASE: no need to write long URIs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9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9841" y="1996820"/>
            <a:ext cx="7502264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dirty="0" smtClean="0">
                <a:latin typeface="Courier"/>
                <a:cs typeface="Courier"/>
              </a:rPr>
              <a:t>  ?</a:t>
            </a:r>
            <a:r>
              <a:rPr lang="de-DE" sz="1600" dirty="0">
                <a:latin typeface="Courier"/>
                <a:cs typeface="Courier"/>
              </a:rPr>
              <a:t>x  a  :Class1 .</a:t>
            </a:r>
          </a:p>
          <a:p>
            <a:r>
              <a:rPr lang="de-DE" sz="1600" dirty="0">
                <a:latin typeface="Courier"/>
                <a:cs typeface="Courier"/>
              </a:rPr>
              <a:t>  [ a :</a:t>
            </a:r>
            <a:r>
              <a:rPr lang="de-DE" sz="1600" dirty="0" err="1">
                <a:latin typeface="Courier"/>
                <a:cs typeface="Courier"/>
              </a:rPr>
              <a:t>appClass</a:t>
            </a:r>
            <a:r>
              <a:rPr lang="de-DE" sz="1600" dirty="0">
                <a:latin typeface="Courier"/>
                <a:cs typeface="Courier"/>
              </a:rPr>
              <a:t> ] :p "v" .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660" y="1964170"/>
            <a:ext cx="817131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smtClean="0"/>
              <a:t>More Syntax (Blank Nodes)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9841" y="4557071"/>
            <a:ext cx="750226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 </a:t>
            </a:r>
            <a:r>
              <a:rPr lang="de-DE" sz="1600" dirty="0" smtClean="0">
                <a:latin typeface="Courier"/>
                <a:cs typeface="Courier"/>
              </a:rPr>
              <a:t> ?</a:t>
            </a:r>
            <a:r>
              <a:rPr lang="de-DE" sz="1600" dirty="0">
                <a:latin typeface="Courier"/>
                <a:cs typeface="Courier"/>
              </a:rPr>
              <a:t>x    </a:t>
            </a:r>
            <a:r>
              <a:rPr lang="de-DE" sz="1600" dirty="0" err="1">
                <a:latin typeface="Courier"/>
                <a:cs typeface="Courier"/>
              </a:rPr>
              <a:t>rdf:type</a:t>
            </a:r>
            <a:r>
              <a:rPr lang="de-DE" sz="1600" dirty="0">
                <a:latin typeface="Courier"/>
                <a:cs typeface="Courier"/>
              </a:rPr>
              <a:t>  :Class1 .</a:t>
            </a:r>
          </a:p>
          <a:p>
            <a:r>
              <a:rPr lang="de-DE" sz="1600" dirty="0">
                <a:latin typeface="Courier"/>
                <a:cs typeface="Courier"/>
              </a:rPr>
              <a:t>  _:b0  </a:t>
            </a:r>
            <a:r>
              <a:rPr lang="de-DE" sz="1600" dirty="0" err="1">
                <a:latin typeface="Courier"/>
                <a:cs typeface="Courier"/>
              </a:rPr>
              <a:t>rdf:type</a:t>
            </a:r>
            <a:r>
              <a:rPr lang="de-DE" sz="1600" dirty="0">
                <a:latin typeface="Courier"/>
                <a:cs typeface="Courier"/>
              </a:rPr>
              <a:t>  :</a:t>
            </a:r>
            <a:r>
              <a:rPr lang="de-DE" sz="1600" dirty="0" err="1">
                <a:latin typeface="Courier"/>
                <a:cs typeface="Courier"/>
              </a:rPr>
              <a:t>appClass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  _:b0  :p        "v" .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87055" y="2600576"/>
            <a:ext cx="120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Short form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02863" y="5382578"/>
            <a:ext cx="114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Long form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660" y="4524421"/>
            <a:ext cx="817131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90876" y="2620740"/>
            <a:ext cx="332602" cy="635015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5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Basic Graph Patterns, </a:t>
            </a:r>
            <a:endParaRPr lang="en-US" sz="2800" dirty="0" smtClean="0"/>
          </a:p>
          <a:p>
            <a:pPr lvl="1"/>
            <a:r>
              <a:rPr lang="en-US" sz="2400" dirty="0" smtClean="0"/>
              <a:t>where </a:t>
            </a:r>
            <a:r>
              <a:rPr lang="en-US" sz="2400" dirty="0"/>
              <a:t>a set of triple patterns must match</a:t>
            </a:r>
          </a:p>
          <a:p>
            <a:r>
              <a:rPr lang="en-US" sz="2800" dirty="0"/>
              <a:t>Group Graph </a:t>
            </a:r>
            <a:r>
              <a:rPr lang="en-US" sz="2800" dirty="0" smtClean="0"/>
              <a:t>Pattern:</a:t>
            </a:r>
            <a:r>
              <a:rPr lang="en-US" sz="2800" dirty="0" smtClean="0"/>
              <a:t> {}</a:t>
            </a:r>
            <a:endParaRPr lang="en-US" sz="2800" dirty="0" smtClean="0"/>
          </a:p>
          <a:p>
            <a:pPr lvl="1"/>
            <a:r>
              <a:rPr lang="en-US" sz="2400" dirty="0" smtClean="0"/>
              <a:t>where </a:t>
            </a:r>
            <a:r>
              <a:rPr lang="en-US" sz="2400" dirty="0"/>
              <a:t>a set of graph patterns must all match</a:t>
            </a:r>
          </a:p>
          <a:p>
            <a:r>
              <a:rPr lang="en-US" sz="2800" dirty="0"/>
              <a:t>Optional Graph </a:t>
            </a:r>
            <a:r>
              <a:rPr lang="en-US" sz="2800" dirty="0" smtClean="0"/>
              <a:t>patterns: OPTIONAL </a:t>
            </a:r>
            <a:endParaRPr lang="en-US" sz="2800" dirty="0" smtClean="0"/>
          </a:p>
          <a:p>
            <a:pPr lvl="1"/>
            <a:r>
              <a:rPr lang="en-US" sz="2400" dirty="0" smtClean="0"/>
              <a:t>where </a:t>
            </a:r>
            <a:r>
              <a:rPr lang="en-US" sz="2400" dirty="0"/>
              <a:t>additional patterns may extend the solution</a:t>
            </a:r>
          </a:p>
          <a:p>
            <a:r>
              <a:rPr lang="en-US" sz="2800" dirty="0"/>
              <a:t>Alternative Graph </a:t>
            </a:r>
            <a:r>
              <a:rPr lang="en-US" sz="2800" dirty="0" smtClean="0"/>
              <a:t>Pattern: UNION </a:t>
            </a:r>
            <a:endParaRPr lang="en-US" sz="2800" dirty="0" smtClean="0"/>
          </a:p>
          <a:p>
            <a:pPr lvl="1"/>
            <a:r>
              <a:rPr lang="en-US" sz="2400" dirty="0" smtClean="0"/>
              <a:t>where </a:t>
            </a:r>
            <a:r>
              <a:rPr lang="en-US" sz="2400" dirty="0"/>
              <a:t>two or more possible patterns are tried</a:t>
            </a:r>
          </a:p>
          <a:p>
            <a:r>
              <a:rPr lang="en-US" sz="2800" dirty="0"/>
              <a:t>Patterns on Named </a:t>
            </a:r>
            <a:r>
              <a:rPr lang="en-US" sz="2800" dirty="0" smtClean="0"/>
              <a:t>Graphs: GRAPH</a:t>
            </a:r>
            <a:endParaRPr lang="en-US" sz="2800" dirty="0" smtClean="0"/>
          </a:p>
          <a:p>
            <a:pPr lvl="1"/>
            <a:r>
              <a:rPr lang="en-US" sz="2400" dirty="0" smtClean="0"/>
              <a:t>where </a:t>
            </a:r>
            <a:r>
              <a:rPr lang="en-US" sz="2400" dirty="0"/>
              <a:t>patterns are matched against named graphs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02600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  <a:endParaRPr 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8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9841" y="1583540"/>
            <a:ext cx="7502264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o-RO" sz="1600" dirty="0">
                <a:latin typeface="Courier"/>
                <a:cs typeface="Courier"/>
              </a:rPr>
              <a:t>PREFIX foaf:    &lt;http://xmlns.com/foaf/0.1/&gt;</a:t>
            </a:r>
          </a:p>
          <a:p>
            <a:r>
              <a:rPr lang="ro-RO" sz="1600" dirty="0">
                <a:latin typeface="Courier"/>
                <a:cs typeface="Courier"/>
              </a:rPr>
              <a:t>SELECT ?name ?mbox</a:t>
            </a:r>
          </a:p>
          <a:p>
            <a:r>
              <a:rPr lang="ro-RO" sz="1600" dirty="0">
                <a:latin typeface="Courier"/>
                <a:cs typeface="Courier"/>
              </a:rPr>
              <a:t>WHERE  {</a:t>
            </a:r>
          </a:p>
          <a:p>
            <a:r>
              <a:rPr lang="ro-RO" sz="1600" dirty="0">
                <a:latin typeface="Courier"/>
                <a:cs typeface="Courier"/>
              </a:rPr>
              <a:t>          ?x foaf:name ?name .</a:t>
            </a:r>
          </a:p>
          <a:p>
            <a:r>
              <a:rPr lang="ro-RO" sz="1600" dirty="0">
                <a:latin typeface="Courier"/>
                <a:cs typeface="Courier"/>
              </a:rPr>
              <a:t>          ?x foaf:mbox ?mbox .</a:t>
            </a:r>
          </a:p>
          <a:p>
            <a:r>
              <a:rPr lang="ro-RO" sz="1600" dirty="0">
                <a:latin typeface="Courier"/>
                <a:cs typeface="Courier"/>
              </a:rPr>
              <a:t>       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68" y="1550890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smtClean="0"/>
              <a:t>Group Graph Patterns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9841" y="4557071"/>
            <a:ext cx="7502264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PREFIX </a:t>
            </a:r>
            <a:r>
              <a:rPr lang="de-DE" sz="1600" dirty="0" err="1">
                <a:latin typeface="Courier"/>
                <a:cs typeface="Courier"/>
              </a:rPr>
              <a:t>foaf</a:t>
            </a:r>
            <a:r>
              <a:rPr lang="de-DE" sz="1600" dirty="0">
                <a:latin typeface="Courier"/>
                <a:cs typeface="Courier"/>
              </a:rPr>
              <a:t>:    &lt;http://</a:t>
            </a:r>
            <a:r>
              <a:rPr lang="de-DE" sz="1600" dirty="0" err="1">
                <a:latin typeface="Courier"/>
                <a:cs typeface="Courier"/>
              </a:rPr>
              <a:t>xmlns.com</a:t>
            </a:r>
            <a:r>
              <a:rPr lang="de-DE" sz="1600" dirty="0">
                <a:latin typeface="Courier"/>
                <a:cs typeface="Courier"/>
              </a:rPr>
              <a:t>/</a:t>
            </a:r>
            <a:r>
              <a:rPr lang="de-DE" sz="1600" dirty="0" err="1">
                <a:latin typeface="Courier"/>
                <a:cs typeface="Courier"/>
              </a:rPr>
              <a:t>foaf</a:t>
            </a:r>
            <a:r>
              <a:rPr lang="de-DE" sz="1600" dirty="0">
                <a:latin typeface="Courier"/>
                <a:cs typeface="Courier"/>
              </a:rPr>
              <a:t>/0.1/&gt;</a:t>
            </a:r>
          </a:p>
          <a:p>
            <a:r>
              <a:rPr lang="de-DE" sz="1600" dirty="0">
                <a:latin typeface="Courier"/>
                <a:cs typeface="Courier"/>
              </a:rPr>
              <a:t>SELECT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mbox</a:t>
            </a:r>
            <a:endParaRPr lang="de-DE" sz="1600" dirty="0">
              <a:latin typeface="Courier"/>
              <a:cs typeface="Courier"/>
            </a:endParaRPr>
          </a:p>
          <a:p>
            <a:r>
              <a:rPr lang="de-DE" sz="1600" dirty="0">
                <a:latin typeface="Courier"/>
                <a:cs typeface="Courier"/>
              </a:rPr>
              <a:t>WHERE  { { ?x 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. }</a:t>
            </a:r>
          </a:p>
          <a:p>
            <a:r>
              <a:rPr lang="de-DE" sz="1600" dirty="0">
                <a:latin typeface="Courier"/>
                <a:cs typeface="Courier"/>
              </a:rPr>
              <a:t>         {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mbox</a:t>
            </a:r>
            <a:r>
              <a:rPr lang="de-DE" sz="1600" dirty="0">
                <a:latin typeface="Courier"/>
                <a:cs typeface="Courier"/>
              </a:rPr>
              <a:t> . }</a:t>
            </a:r>
          </a:p>
          <a:p>
            <a:r>
              <a:rPr lang="de-DE" sz="1600" dirty="0">
                <a:latin typeface="Courier"/>
                <a:cs typeface="Courier"/>
              </a:rPr>
              <a:t>       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53868" y="3144871"/>
            <a:ext cx="244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One basic graph pattern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68287" y="5876484"/>
            <a:ext cx="262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Two group graph patterns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4368" y="4524421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63506" y="5201142"/>
            <a:ext cx="806303" cy="20170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cxnSp>
        <p:nvCxnSpPr>
          <p:cNvPr id="17" name="Straight Arrow Connector 16"/>
          <p:cNvCxnSpPr/>
          <p:nvPr/>
        </p:nvCxnSpPr>
        <p:spPr>
          <a:xfrm flipH="1">
            <a:off x="5563506" y="5463215"/>
            <a:ext cx="806303" cy="20170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2" name="TextBox 11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9841" y="1603710"/>
            <a:ext cx="7502264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{  </a:t>
            </a:r>
            <a:r>
              <a:rPr lang="en-US" sz="1600" dirty="0">
                <a:latin typeface="Courier"/>
                <a:cs typeface="Courier"/>
              </a:rPr>
              <a:t>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.</a:t>
            </a: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>
                <a:latin typeface="Courier"/>
                <a:cs typeface="Courier"/>
              </a:rPr>
              <a:t>?x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>
                <a:latin typeface="Courier"/>
                <a:cs typeface="Courier"/>
              </a:rPr>
              <a:t>FILTER regex(?name, "Smith")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660" y="1571060"/>
            <a:ext cx="817131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Scope of Filters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9841" y="3186227"/>
            <a:ext cx="7502264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 </a:t>
            </a:r>
            <a:r>
              <a:rPr lang="de-DE" sz="1600" dirty="0" smtClean="0">
                <a:latin typeface="Courier"/>
                <a:cs typeface="Courier"/>
              </a:rPr>
              <a:t>  {  </a:t>
            </a:r>
            <a:r>
              <a:rPr lang="de-DE" sz="1600" dirty="0">
                <a:latin typeface="Courier"/>
                <a:cs typeface="Courier"/>
              </a:rPr>
              <a:t>FILTER </a:t>
            </a:r>
            <a:r>
              <a:rPr lang="de-DE" sz="1600" dirty="0" err="1">
                <a:latin typeface="Courier"/>
                <a:cs typeface="Courier"/>
              </a:rPr>
              <a:t>regex</a:t>
            </a:r>
            <a:r>
              <a:rPr lang="de-DE" sz="1600" dirty="0">
                <a:latin typeface="Courier"/>
                <a:cs typeface="Courier"/>
              </a:rPr>
              <a:t>(?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, "Smith")</a:t>
            </a:r>
          </a:p>
          <a:p>
            <a:r>
              <a:rPr lang="de-DE" sz="1600" dirty="0">
                <a:latin typeface="Courier"/>
                <a:cs typeface="Courier"/>
              </a:rPr>
              <a:t>   </a:t>
            </a:r>
            <a:r>
              <a:rPr lang="de-DE" sz="1600" dirty="0" smtClean="0">
                <a:latin typeface="Courier"/>
                <a:cs typeface="Courier"/>
              </a:rPr>
              <a:t>   </a:t>
            </a:r>
            <a:r>
              <a:rPr lang="de-DE" sz="1600" dirty="0">
                <a:latin typeface="Courier"/>
                <a:cs typeface="Courier"/>
              </a:rPr>
              <a:t>?x 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   </a:t>
            </a:r>
            <a:r>
              <a:rPr lang="de-DE" sz="1600" dirty="0" smtClean="0">
                <a:latin typeface="Courier"/>
                <a:cs typeface="Courier"/>
              </a:rPr>
              <a:t>   </a:t>
            </a:r>
            <a:r>
              <a:rPr lang="de-DE" sz="1600" dirty="0">
                <a:latin typeface="Courier"/>
                <a:cs typeface="Courier"/>
              </a:rPr>
              <a:t>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mbox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 </a:t>
            </a:r>
            <a:r>
              <a:rPr lang="de-DE" sz="1600" dirty="0" smtClean="0">
                <a:latin typeface="Courier"/>
                <a:cs typeface="Courier"/>
              </a:rPr>
              <a:t>  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660" y="3153577"/>
            <a:ext cx="817131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59841" y="4778825"/>
            <a:ext cx="7502264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dirty="0" smtClean="0">
                <a:latin typeface="Courier"/>
                <a:cs typeface="Courier"/>
              </a:rPr>
              <a:t>   </a:t>
            </a:r>
            <a:r>
              <a:rPr lang="de-DE" sz="1600" dirty="0">
                <a:latin typeface="Courier"/>
                <a:cs typeface="Courier"/>
              </a:rPr>
              <a:t>{  ?x 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  </a:t>
            </a:r>
            <a:r>
              <a:rPr lang="de-DE" sz="1600" dirty="0" smtClean="0">
                <a:latin typeface="Courier"/>
                <a:cs typeface="Courier"/>
              </a:rPr>
              <a:t>    </a:t>
            </a:r>
            <a:r>
              <a:rPr lang="de-DE" sz="1600" dirty="0">
                <a:latin typeface="Courier"/>
                <a:cs typeface="Courier"/>
              </a:rPr>
              <a:t>FILTER </a:t>
            </a:r>
            <a:r>
              <a:rPr lang="de-DE" sz="1600" dirty="0" err="1">
                <a:latin typeface="Courier"/>
                <a:cs typeface="Courier"/>
              </a:rPr>
              <a:t>regex</a:t>
            </a:r>
            <a:r>
              <a:rPr lang="de-DE" sz="1600" dirty="0">
                <a:latin typeface="Courier"/>
                <a:cs typeface="Courier"/>
              </a:rPr>
              <a:t>(?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, "Smith")</a:t>
            </a:r>
          </a:p>
          <a:p>
            <a:r>
              <a:rPr lang="de-DE" sz="1600" dirty="0">
                <a:latin typeface="Courier"/>
                <a:cs typeface="Courier"/>
              </a:rPr>
              <a:t>  </a:t>
            </a:r>
            <a:r>
              <a:rPr lang="de-DE" sz="1600" dirty="0" smtClean="0">
                <a:latin typeface="Courier"/>
                <a:cs typeface="Courier"/>
              </a:rPr>
              <a:t>    </a:t>
            </a:r>
            <a:r>
              <a:rPr lang="de-DE" sz="1600" dirty="0">
                <a:latin typeface="Courier"/>
                <a:cs typeface="Courier"/>
              </a:rPr>
              <a:t>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mbox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 </a:t>
            </a:r>
            <a:r>
              <a:rPr lang="de-DE" sz="1600" dirty="0" smtClean="0">
                <a:latin typeface="Courier"/>
                <a:cs typeface="Courier"/>
              </a:rPr>
              <a:t>  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660" y="4746175"/>
            <a:ext cx="817131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1511824" y="1693395"/>
            <a:ext cx="201576" cy="927336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>
            <a:off x="1511824" y="3285993"/>
            <a:ext cx="201576" cy="927336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1511824" y="4878591"/>
            <a:ext cx="201576" cy="927336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  <a:endParaRPr 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9841" y="6031348"/>
            <a:ext cx="543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Scope is </a:t>
            </a:r>
            <a:r>
              <a:rPr lang="en-US" dirty="0" smtClean="0">
                <a:latin typeface="+mn-lt"/>
              </a:rPr>
              <a:t>whole </a:t>
            </a:r>
            <a:r>
              <a:rPr lang="en-US" dirty="0" smtClean="0">
                <a:latin typeface="+mn-lt"/>
              </a:rPr>
              <a:t>group where filter appears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228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Semantic Web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31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3579337"/>
            <a:ext cx="7502264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SELECT ?name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 { 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?name .</a:t>
            </a:r>
          </a:p>
          <a:p>
            <a:r>
              <a:rPr lang="en-US" sz="1600" dirty="0">
                <a:latin typeface="Courier"/>
                <a:cs typeface="Courier"/>
              </a:rPr>
              <a:t>         OPTIONAL { ?x 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  <a:p>
            <a:r>
              <a:rPr lang="en-US" sz="1600" dirty="0">
                <a:latin typeface="Courier"/>
                <a:cs typeface="Courier"/>
              </a:rPr>
              <a:t>       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785976"/>
            <a:ext cx="7620376" cy="255454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</a:t>
            </a: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>
                <a:latin typeface="Courier"/>
                <a:cs typeface="Courier"/>
              </a:rPr>
              <a:t>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rdf</a:t>
            </a:r>
            <a:r>
              <a:rPr lang="en-US" sz="1600" dirty="0">
                <a:latin typeface="Courier"/>
                <a:cs typeface="Courier"/>
              </a:rPr>
              <a:t>: </a:t>
            </a: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>
                <a:latin typeface="Courier"/>
                <a:cs typeface="Courier"/>
              </a:rPr>
              <a:t>http://www.w3.org/1999/02/22-rdf-</a:t>
            </a:r>
            <a:r>
              <a:rPr lang="en-US" sz="1600" dirty="0" smtClean="0">
                <a:latin typeface="Courier"/>
                <a:cs typeface="Courier"/>
              </a:rPr>
              <a:t>syntax-ns</a:t>
            </a:r>
            <a:r>
              <a:rPr lang="en-US" sz="1600" dirty="0">
                <a:latin typeface="Courier"/>
                <a:cs typeface="Courier"/>
              </a:rPr>
              <a:t>#&gt;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rdf:type</a:t>
            </a:r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err="1">
                <a:latin typeface="Courier"/>
                <a:cs typeface="Courier"/>
              </a:rPr>
              <a:t>foaf:Person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    "Alice" .</a:t>
            </a: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      &lt;</a:t>
            </a:r>
            <a:r>
              <a:rPr lang="en-US" sz="1600" dirty="0" err="1">
                <a:latin typeface="Courier"/>
                <a:cs typeface="Courier"/>
              </a:rPr>
              <a:t>mailto:alice@example.com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     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_:b  </a:t>
            </a:r>
            <a:r>
              <a:rPr lang="en-US" sz="1600" dirty="0" err="1">
                <a:latin typeface="Courier"/>
                <a:cs typeface="Courier"/>
              </a:rPr>
              <a:t>rdf:type</a:t>
            </a:r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err="1">
                <a:latin typeface="Courier"/>
                <a:cs typeface="Courier"/>
              </a:rPr>
              <a:t>foaf:Person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_:b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    "Bob"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817" y="76317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3546687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smtClean="0"/>
              <a:t>Optional Pattern Matching</a:t>
            </a:r>
            <a:endParaRPr lang="en-US" sz="40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52925" y="4495558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42832"/>
              </p:ext>
            </p:extLst>
          </p:nvPr>
        </p:nvGraphicFramePr>
        <p:xfrm>
          <a:off x="1319295" y="5180123"/>
          <a:ext cx="7492420" cy="135322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46210"/>
                <a:gridCol w="3746210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mbox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”Alice"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mailto:alice@example.com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&gt;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”Alice”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mailto:alice@work.example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&gt;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“Bob”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1954" y="510229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015769" y="6380469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2" name="TextBox 11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44532" y="6216209"/>
            <a:ext cx="6957569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6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3004777"/>
            <a:ext cx="7502264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SELECT ?name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hpage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 { 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?name .</a:t>
            </a:r>
          </a:p>
          <a:p>
            <a:r>
              <a:rPr lang="en-US" sz="1600" dirty="0">
                <a:latin typeface="Courier"/>
                <a:cs typeface="Courier"/>
              </a:rPr>
              <a:t>         OPTIONAL { ?x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} .</a:t>
            </a:r>
          </a:p>
          <a:p>
            <a:r>
              <a:rPr lang="en-US" sz="1600" dirty="0">
                <a:latin typeface="Courier"/>
                <a:cs typeface="Courier"/>
              </a:rPr>
              <a:t>         OPTIONAL { ?x </a:t>
            </a:r>
            <a:r>
              <a:rPr lang="en-US" sz="1600" dirty="0" err="1">
                <a:latin typeface="Courier"/>
                <a:cs typeface="Courier"/>
              </a:rPr>
              <a:t>foaf:homepage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hpage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  <a:p>
            <a:r>
              <a:rPr lang="en-US" sz="1600" dirty="0">
                <a:latin typeface="Courier"/>
                <a:cs typeface="Courier"/>
              </a:rPr>
              <a:t>       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937176"/>
            <a:ext cx="7499431" cy="181588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    </a:t>
            </a:r>
            <a:r>
              <a:rPr lang="en-US" sz="1600" dirty="0" smtClean="0">
                <a:latin typeface="Courier"/>
                <a:cs typeface="Courier"/>
              </a:rPr>
              <a:t> &lt;</a:t>
            </a:r>
            <a:r>
              <a:rPr lang="en-US" sz="1600" dirty="0">
                <a:latin typeface="Courier"/>
                <a:cs typeface="Courier"/>
              </a:rPr>
              <a:t>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    "Alice" .</a:t>
            </a: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foaf:homepage</a:t>
            </a:r>
            <a:r>
              <a:rPr lang="en-US" sz="1600" dirty="0">
                <a:latin typeface="Courier"/>
                <a:cs typeface="Courier"/>
              </a:rPr>
              <a:t>   &lt;http://</a:t>
            </a:r>
            <a:r>
              <a:rPr lang="en-US" sz="1600" dirty="0" err="1">
                <a:latin typeface="Courier"/>
                <a:cs typeface="Courier"/>
              </a:rPr>
              <a:t>work.example.org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_:b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    "Bob" .</a:t>
            </a:r>
          </a:p>
          <a:p>
            <a:r>
              <a:rPr lang="en-US" sz="1600" dirty="0">
                <a:latin typeface="Courier"/>
                <a:cs typeface="Courier"/>
              </a:rPr>
              <a:t>_:b 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      &lt;</a:t>
            </a:r>
            <a:r>
              <a:rPr lang="en-US" sz="1600" dirty="0" err="1">
                <a:latin typeface="Courier"/>
                <a:cs typeface="Courier"/>
              </a:rPr>
              <a:t>mailto:bob@work.example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817" y="91437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2972127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Multiple Optional Graph Patterns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42846" y="3920998"/>
            <a:ext cx="735753" cy="60497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0923"/>
              </p:ext>
            </p:extLst>
          </p:nvPr>
        </p:nvGraphicFramePr>
        <p:xfrm>
          <a:off x="1319295" y="4847483"/>
          <a:ext cx="7492419" cy="149654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0486"/>
                <a:gridCol w="2721279"/>
                <a:gridCol w="3560654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mbox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hpage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”Alice"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&lt;http://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work.example.org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/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alice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/&gt;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“Bob”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mailto:bob@work.example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&gt;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1954" y="476965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642846" y="4162912"/>
            <a:ext cx="735753" cy="60497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17" name="Straight Arrow Connector 16"/>
          <p:cNvCxnSpPr/>
          <p:nvPr/>
        </p:nvCxnSpPr>
        <p:spPr>
          <a:xfrm flipV="1">
            <a:off x="4918459" y="5584146"/>
            <a:ext cx="735753" cy="60497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18" name="Straight Arrow Connector 17"/>
          <p:cNvCxnSpPr/>
          <p:nvPr/>
        </p:nvCxnSpPr>
        <p:spPr>
          <a:xfrm flipV="1">
            <a:off x="2197180" y="6188930"/>
            <a:ext cx="735753" cy="60497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6" name="TextBox 15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3266857"/>
            <a:ext cx="7502264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dc10: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/dc/elements/1.0/&gt;</a:t>
            </a:r>
          </a:p>
          <a:p>
            <a:r>
              <a:rPr lang="en-US" sz="1600" dirty="0">
                <a:latin typeface="Courier"/>
                <a:cs typeface="Courier"/>
              </a:rPr>
              <a:t>PREFIX dc11: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</a:t>
            </a:r>
            <a:r>
              <a:rPr lang="en-US" sz="1600" dirty="0" smtClean="0">
                <a:latin typeface="Courier"/>
                <a:cs typeface="Courier"/>
              </a:rPr>
              <a:t>&gt;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SELECT ?title</a:t>
            </a:r>
          </a:p>
          <a:p>
            <a:r>
              <a:rPr lang="en-US" sz="1600" dirty="0">
                <a:latin typeface="Courier"/>
                <a:cs typeface="Courier"/>
              </a:rPr>
              <a:t>WHERE  { { ?book dc10:title  ?title } UNION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     { </a:t>
            </a:r>
            <a:r>
              <a:rPr lang="en-US" sz="1600" dirty="0">
                <a:latin typeface="Courier"/>
                <a:cs typeface="Courier"/>
              </a:rPr>
              <a:t>?book dc11:title  ?title }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   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9449" y="785976"/>
            <a:ext cx="7499431" cy="23083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dc10: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/dc/elements/1.0/&gt; .</a:t>
            </a:r>
          </a:p>
          <a:p>
            <a:r>
              <a:rPr lang="en-US" sz="1600" dirty="0">
                <a:latin typeface="Courier"/>
                <a:cs typeface="Courier"/>
              </a:rPr>
              <a:t>@prefix dc11: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_:a  dc10:title     "SPARQL Query Language Tutorial" .</a:t>
            </a:r>
          </a:p>
          <a:p>
            <a:r>
              <a:rPr lang="en-US" sz="1600" dirty="0">
                <a:latin typeface="Courier"/>
                <a:cs typeface="Courier"/>
              </a:rPr>
              <a:t>_:a  dc10:creator   "Alice" </a:t>
            </a:r>
            <a:r>
              <a:rPr lang="en-US" sz="1600" dirty="0" smtClean="0">
                <a:latin typeface="Courier"/>
                <a:cs typeface="Courier"/>
              </a:rPr>
              <a:t>.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_:b  dc11:title     "SPARQL Protocol Tutorial" .</a:t>
            </a:r>
          </a:p>
          <a:p>
            <a:r>
              <a:rPr lang="en-US" sz="1600" dirty="0">
                <a:latin typeface="Courier"/>
                <a:cs typeface="Courier"/>
              </a:rPr>
              <a:t>_:b  dc11:creator   "Bob" </a:t>
            </a:r>
            <a:r>
              <a:rPr lang="en-US" sz="1600" dirty="0" smtClean="0">
                <a:latin typeface="Courier"/>
                <a:cs typeface="Courier"/>
              </a:rPr>
              <a:t>.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_:c  dc10:title     "SPARQL" .</a:t>
            </a:r>
          </a:p>
          <a:p>
            <a:r>
              <a:rPr lang="en-US" sz="1600" dirty="0">
                <a:latin typeface="Courier"/>
                <a:cs typeface="Courier"/>
              </a:rPr>
              <a:t>_:c  dc11:title     "SPARQL (updated)"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817" y="76317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3234207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smtClean="0"/>
              <a:t>UNION</a:t>
            </a:r>
            <a:endParaRPr lang="en-US" sz="40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63792" y="4183078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92636"/>
              </p:ext>
            </p:extLst>
          </p:nvPr>
        </p:nvGraphicFramePr>
        <p:xfrm>
          <a:off x="1319294" y="5039003"/>
          <a:ext cx="4909409" cy="169153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09409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title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"SPARQL Protocol Tutorial"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"SPARQL"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"SPARQL (updated)"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"SPARQL Query Language Tutorial"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1954" y="496117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753719" y="4455231"/>
            <a:ext cx="725674" cy="151196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14" name="Straight Arrow Connector 13"/>
          <p:cNvCxnSpPr/>
          <p:nvPr/>
        </p:nvCxnSpPr>
        <p:spPr>
          <a:xfrm flipV="1">
            <a:off x="917172" y="5553922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cxnSp>
        <p:nvCxnSpPr>
          <p:cNvPr id="17" name="Straight Arrow Connector 16"/>
          <p:cNvCxnSpPr/>
          <p:nvPr/>
        </p:nvCxnSpPr>
        <p:spPr>
          <a:xfrm flipV="1">
            <a:off x="917172" y="5866393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cxnSp>
        <p:nvCxnSpPr>
          <p:cNvPr id="18" name="Straight Arrow Connector 17"/>
          <p:cNvCxnSpPr/>
          <p:nvPr/>
        </p:nvCxnSpPr>
        <p:spPr>
          <a:xfrm flipV="1">
            <a:off x="917172" y="6188944"/>
            <a:ext cx="725674" cy="151196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19" name="Straight Arrow Connector 18"/>
          <p:cNvCxnSpPr/>
          <p:nvPr/>
        </p:nvCxnSpPr>
        <p:spPr>
          <a:xfrm flipV="1">
            <a:off x="917172" y="6541735"/>
            <a:ext cx="725674" cy="151196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20" name="Straight Arrow Connector 19"/>
          <p:cNvCxnSpPr/>
          <p:nvPr/>
        </p:nvCxnSpPr>
        <p:spPr>
          <a:xfrm flipV="1">
            <a:off x="594650" y="1703463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cxnSp>
        <p:nvCxnSpPr>
          <p:cNvPr id="22" name="Straight Arrow Connector 21"/>
          <p:cNvCxnSpPr/>
          <p:nvPr/>
        </p:nvCxnSpPr>
        <p:spPr>
          <a:xfrm flipV="1">
            <a:off x="594650" y="2199385"/>
            <a:ext cx="725674" cy="151196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24" name="Straight Arrow Connector 23"/>
          <p:cNvCxnSpPr/>
          <p:nvPr/>
        </p:nvCxnSpPr>
        <p:spPr>
          <a:xfrm flipV="1">
            <a:off x="594650" y="2695307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cxnSp>
        <p:nvCxnSpPr>
          <p:cNvPr id="25" name="Straight Arrow Connector 24"/>
          <p:cNvCxnSpPr/>
          <p:nvPr/>
        </p:nvCxnSpPr>
        <p:spPr>
          <a:xfrm flipV="1">
            <a:off x="594650" y="2943269"/>
            <a:ext cx="725674" cy="151196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sp>
        <p:nvSpPr>
          <p:cNvPr id="8" name="Rectangle 7"/>
          <p:cNvSpPr/>
          <p:nvPr/>
        </p:nvSpPr>
        <p:spPr>
          <a:xfrm>
            <a:off x="1985526" y="1562359"/>
            <a:ext cx="614808" cy="1501880"/>
          </a:xfrm>
          <a:prstGeom prst="rect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8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31800" y="274638"/>
            <a:ext cx="8280400" cy="1143000"/>
          </a:xfrm>
        </p:spPr>
        <p:txBody>
          <a:bodyPr/>
          <a:lstStyle/>
          <a:p>
            <a:r>
              <a:rPr lang="en-US" sz="4000" dirty="0" smtClean="0"/>
              <a:t>FILTER NOT EXISTS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5163426" y="1843598"/>
            <a:ext cx="32693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5"/>
                </a:solidFill>
                <a:latin typeface="+mn-lt"/>
              </a:rPr>
              <a:t>testing whether a pattern exists in the data, </a:t>
            </a:r>
            <a:endParaRPr lang="en-US" sz="1800" dirty="0" smtClean="0">
              <a:solidFill>
                <a:schemeClr val="accent5"/>
              </a:solidFill>
              <a:latin typeface="+mn-lt"/>
            </a:endParaRPr>
          </a:p>
          <a:p>
            <a:pPr algn="ctr"/>
            <a:r>
              <a:rPr lang="en-US" sz="1800" dirty="0" smtClean="0">
                <a:solidFill>
                  <a:schemeClr val="accent5"/>
                </a:solidFill>
                <a:latin typeface="+mn-lt"/>
              </a:rPr>
              <a:t>given </a:t>
            </a:r>
            <a:r>
              <a:rPr lang="en-US" sz="1800" dirty="0">
                <a:solidFill>
                  <a:schemeClr val="accent5"/>
                </a:solidFill>
                <a:latin typeface="+mn-lt"/>
              </a:rPr>
              <a:t>the bindings already determined by the query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431800" y="3547774"/>
            <a:ext cx="8280400" cy="800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MINUS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247854"/>
              </p:ext>
            </p:extLst>
          </p:nvPr>
        </p:nvGraphicFramePr>
        <p:xfrm>
          <a:off x="579120" y="1367592"/>
          <a:ext cx="2307825" cy="175616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69275"/>
                <a:gridCol w="769275"/>
                <a:gridCol w="769275"/>
              </a:tblGrid>
              <a:tr h="4390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?x1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?x2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?x3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390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0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0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3505200" y="1843598"/>
            <a:ext cx="1076960" cy="31496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FILTER</a:t>
            </a:r>
            <a:endParaRPr lang="en-US" sz="2000" dirty="0">
              <a:latin typeface="+mn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05200" y="2290639"/>
            <a:ext cx="1076960" cy="31496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FILTER</a:t>
            </a:r>
            <a:endParaRPr lang="en-US" sz="2000" dirty="0"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05200" y="2737680"/>
            <a:ext cx="1076960" cy="31496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FILTER</a:t>
            </a:r>
            <a:endParaRPr lang="en-US" sz="2000" dirty="0">
              <a:latin typeface="+mn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76880" y="2016318"/>
            <a:ext cx="436880" cy="0"/>
          </a:xfrm>
          <a:prstGeom prst="straightConnector1">
            <a:avLst/>
          </a:prstGeom>
          <a:ln w="5715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76880" y="2453198"/>
            <a:ext cx="436880" cy="0"/>
          </a:xfrm>
          <a:prstGeom prst="straightConnector1">
            <a:avLst/>
          </a:prstGeom>
          <a:ln w="5715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76880" y="2890078"/>
            <a:ext cx="436880" cy="0"/>
          </a:xfrm>
          <a:prstGeom prst="straightConnector1">
            <a:avLst/>
          </a:prstGeom>
          <a:ln w="5715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860667"/>
              </p:ext>
            </p:extLst>
          </p:nvPr>
        </p:nvGraphicFramePr>
        <p:xfrm>
          <a:off x="731521" y="4923592"/>
          <a:ext cx="1635759" cy="175616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45253"/>
                <a:gridCol w="545253"/>
                <a:gridCol w="545253"/>
              </a:tblGrid>
              <a:tr h="4390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?x1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?x2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?y1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390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0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0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79120" y="4350167"/>
            <a:ext cx="5011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Graph Pattern   </a:t>
            </a:r>
            <a:r>
              <a:rPr lang="en-US" dirty="0" smtClean="0">
                <a:solidFill>
                  <a:schemeClr val="accent6"/>
                </a:solidFill>
                <a:latin typeface="+mn-lt"/>
              </a:rPr>
              <a:t>MINUS </a:t>
            </a:r>
            <a:r>
              <a:rPr lang="en-US" dirty="0" smtClean="0">
                <a:latin typeface="+mn-lt"/>
              </a:rPr>
              <a:t>  Graph Pattern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921858"/>
              </p:ext>
            </p:extLst>
          </p:nvPr>
        </p:nvGraphicFramePr>
        <p:xfrm>
          <a:off x="3545840" y="4923592"/>
          <a:ext cx="2307824" cy="175617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76956"/>
                <a:gridCol w="576956"/>
                <a:gridCol w="576956"/>
                <a:gridCol w="576956"/>
              </a:tblGrid>
              <a:tr h="3512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?x1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?x2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?z1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?z2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5123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2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2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2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650240" y="4811832"/>
            <a:ext cx="1239520" cy="1954728"/>
          </a:xfrm>
          <a:prstGeom prst="roundRect">
            <a:avLst/>
          </a:prstGeom>
          <a:ln w="57150" cmpd="sng">
            <a:solidFill>
              <a:schemeClr val="accent5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444240" y="4811832"/>
            <a:ext cx="1371600" cy="1954728"/>
          </a:xfrm>
          <a:prstGeom prst="roundRect">
            <a:avLst/>
          </a:prstGeom>
          <a:ln w="57150" cmpd="sng">
            <a:solidFill>
              <a:schemeClr val="accent5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63920" y="4811832"/>
            <a:ext cx="2997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5"/>
                </a:solidFill>
                <a:latin typeface="+mn-lt"/>
              </a:rPr>
              <a:t>evaluates both its arguments, then calculates solutions in the left-hand side that are not compatible with the solutions on the right-hand side</a:t>
            </a:r>
          </a:p>
        </p:txBody>
      </p:sp>
    </p:spTree>
    <p:extLst>
      <p:ext uri="{BB962C8B-B14F-4D97-AF65-F5344CB8AC3E}">
        <p14:creationId xmlns:p14="http://schemas.microsoft.com/office/powerpoint/2010/main" val="31133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20" grpId="0" animBg="1"/>
      <p:bldP spid="21" grpId="0" animBg="1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5280" y="3246697"/>
            <a:ext cx="8136434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 </a:t>
            </a:r>
            <a:r>
              <a:rPr lang="en-US" sz="1600" dirty="0" err="1">
                <a:latin typeface="Courier"/>
                <a:cs typeface="Courier"/>
              </a:rPr>
              <a:t>rdf</a:t>
            </a:r>
            <a:r>
              <a:rPr lang="en-US" sz="1600" dirty="0">
                <a:latin typeface="Courier"/>
                <a:cs typeface="Courier"/>
              </a:rPr>
              <a:t>:    &lt;http://www.w3.org/1999/02/22-rdf-syntax-ns#&gt; </a:t>
            </a:r>
          </a:p>
          <a:p>
            <a:r>
              <a:rPr lang="en-US" sz="1600" dirty="0">
                <a:latin typeface="Courier"/>
                <a:cs typeface="Courier"/>
              </a:rPr>
              <a:t>PREFIX 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SELECT ?person</a:t>
            </a:r>
          </a:p>
          <a:p>
            <a:r>
              <a:rPr lang="en-US" sz="1600" dirty="0">
                <a:latin typeface="Courier"/>
                <a:cs typeface="Courier"/>
              </a:rPr>
              <a:t>WHERE </a:t>
            </a:r>
          </a:p>
          <a:p>
            <a:r>
              <a:rPr lang="en-US" sz="1600" dirty="0">
                <a:latin typeface="Courier"/>
                <a:cs typeface="Courier"/>
              </a:rPr>
              <a:t>{</a:t>
            </a:r>
          </a:p>
          <a:p>
            <a:r>
              <a:rPr lang="en-US" sz="1600" dirty="0">
                <a:latin typeface="Courier"/>
                <a:cs typeface="Courier"/>
              </a:rPr>
              <a:t>    ?person </a:t>
            </a:r>
            <a:r>
              <a:rPr lang="en-US" sz="1600" dirty="0" err="1">
                <a:latin typeface="Courier"/>
                <a:cs typeface="Courier"/>
              </a:rPr>
              <a:t>rdf:type</a:t>
            </a: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foaf:Person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    FILTER NOT EXISTS { ?person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}</a:t>
            </a:r>
          </a:p>
          <a:p>
            <a:r>
              <a:rPr lang="en-US" sz="1600" dirty="0">
                <a:latin typeface="Courier"/>
                <a:cs typeface="Courier"/>
              </a:rPr>
              <a:t>} </a:t>
            </a:r>
          </a:p>
        </p:txBody>
      </p:sp>
      <p:sp>
        <p:nvSpPr>
          <p:cNvPr id="3" name="Rectangle 2"/>
          <p:cNvSpPr/>
          <p:nvPr/>
        </p:nvSpPr>
        <p:spPr>
          <a:xfrm>
            <a:off x="675519" y="876696"/>
            <a:ext cx="8133362" cy="181588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 :       &lt;http://example/&gt; .</a:t>
            </a:r>
          </a:p>
          <a:p>
            <a:r>
              <a:rPr lang="en-US" sz="1600" dirty="0">
                <a:latin typeface="Courier"/>
                <a:cs typeface="Courier"/>
              </a:rPr>
              <a:t>@prefix  </a:t>
            </a:r>
            <a:r>
              <a:rPr lang="en-US" sz="1600" dirty="0" err="1">
                <a:latin typeface="Courier"/>
                <a:cs typeface="Courier"/>
              </a:rPr>
              <a:t>rdf</a:t>
            </a:r>
            <a:r>
              <a:rPr lang="en-US" sz="1600" dirty="0">
                <a:latin typeface="Courier"/>
                <a:cs typeface="Courier"/>
              </a:rPr>
              <a:t>:    &lt;http://www.w3.org/1999/02/22-rdf-syntax-ns#&gt; .</a:t>
            </a:r>
          </a:p>
          <a:p>
            <a:r>
              <a:rPr lang="en-US" sz="1600" dirty="0">
                <a:latin typeface="Courier"/>
                <a:cs typeface="Courier"/>
              </a:rPr>
              <a:t>@prefix 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rdf:type</a:t>
            </a:r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err="1">
                <a:latin typeface="Courier"/>
                <a:cs typeface="Courier"/>
              </a:rPr>
              <a:t>foaf:Person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"Alice" .</a:t>
            </a:r>
          </a:p>
          <a:p>
            <a:r>
              <a:rPr lang="en-US" sz="1600" dirty="0">
                <a:latin typeface="Courier"/>
                <a:cs typeface="Courier"/>
              </a:rPr>
              <a:t>:bob    </a:t>
            </a:r>
            <a:r>
              <a:rPr lang="en-US" sz="1600" dirty="0" err="1">
                <a:latin typeface="Courier"/>
                <a:cs typeface="Courier"/>
              </a:rPr>
              <a:t>rdf:type</a:t>
            </a:r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err="1">
                <a:latin typeface="Courier"/>
                <a:cs typeface="Courier"/>
              </a:rPr>
              <a:t>foaf:Person</a:t>
            </a:r>
            <a:r>
              <a:rPr lang="en-US" sz="1600" dirty="0">
                <a:latin typeface="Courier"/>
                <a:cs typeface="Courier"/>
              </a:rPr>
              <a:t> 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895" y="41038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075" y="2780608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smtClean="0"/>
              <a:t>Negation: Absence of a Pattern</a:t>
            </a:r>
            <a:endParaRPr lang="en-US" sz="4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378058"/>
              </p:ext>
            </p:extLst>
          </p:nvPr>
        </p:nvGraphicFramePr>
        <p:xfrm>
          <a:off x="694408" y="6097386"/>
          <a:ext cx="4909409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09409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person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&lt;http://example/bob&gt;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99367" y="5636513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995605" y="5291849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23" name="TextBox 22"/>
          <p:cNvSpPr txBox="1"/>
          <p:nvPr/>
        </p:nvSpPr>
        <p:spPr>
          <a:xfrm>
            <a:off x="6805283" y="6098233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Can also do FILTER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32773" y="6448153"/>
            <a:ext cx="4163788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883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1497" y="917015"/>
            <a:ext cx="5996893" cy="280076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      &lt;http://example/&gt; .</a:t>
            </a:r>
          </a:p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"Alice" ;</a:t>
            </a:r>
          </a:p>
          <a:p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err="1">
                <a:latin typeface="Courier"/>
                <a:cs typeface="Courier"/>
              </a:rPr>
              <a:t>foaf:familyName</a:t>
            </a:r>
            <a:r>
              <a:rPr lang="en-US" sz="1600" dirty="0">
                <a:latin typeface="Courier"/>
                <a:cs typeface="Courier"/>
              </a:rPr>
              <a:t> "Smith"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:bob   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"Bob" ;</a:t>
            </a:r>
          </a:p>
          <a:p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err="1">
                <a:latin typeface="Courier"/>
                <a:cs typeface="Courier"/>
              </a:rPr>
              <a:t>foaf:familyName</a:t>
            </a:r>
            <a:r>
              <a:rPr lang="en-US" sz="1600" dirty="0">
                <a:latin typeface="Courier"/>
                <a:cs typeface="Courier"/>
              </a:rPr>
              <a:t> "Jones"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:carol 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"Carol" ;</a:t>
            </a:r>
          </a:p>
          <a:p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err="1">
                <a:latin typeface="Courier"/>
                <a:cs typeface="Courier"/>
              </a:rPr>
              <a:t>foaf:familyName</a:t>
            </a:r>
            <a:r>
              <a:rPr lang="en-US" sz="1600" dirty="0">
                <a:latin typeface="Courier"/>
                <a:cs typeface="Courier"/>
              </a:rPr>
              <a:t> "Smith"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713" y="3716534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13444" y="2780619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342680" y="0"/>
            <a:ext cx="8577066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smtClean="0"/>
              <a:t>Negation</a:t>
            </a:r>
            <a:r>
              <a:rPr lang="en-US" sz="4000" dirty="0"/>
              <a:t>: Removing Possible Solutions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900149"/>
              </p:ext>
            </p:extLst>
          </p:nvPr>
        </p:nvGraphicFramePr>
        <p:xfrm>
          <a:off x="371888" y="5401884"/>
          <a:ext cx="3770504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70504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s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&lt;http://example/carol&gt;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&lt;http://example/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alice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&gt;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6766" y="4941012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227839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001290" y="2298180"/>
            <a:ext cx="745829" cy="231822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2" name="Rectangle 1"/>
          <p:cNvSpPr/>
          <p:nvPr/>
        </p:nvSpPr>
        <p:spPr>
          <a:xfrm>
            <a:off x="4737030" y="3236629"/>
            <a:ext cx="4162562" cy="25545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    </a:t>
            </a: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>
                <a:latin typeface="Courier"/>
                <a:cs typeface="Courier"/>
              </a:rPr>
              <a:t>http://example/&gt;</a:t>
            </a:r>
          </a:p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</a:t>
            </a:r>
            <a:r>
              <a:rPr lang="en-US" sz="1100" dirty="0" smtClean="0">
                <a:latin typeface="Courier"/>
                <a:cs typeface="Courier"/>
              </a:rPr>
              <a:t>&lt;</a:t>
            </a:r>
            <a:r>
              <a:rPr lang="en-US" sz="1100" dirty="0">
                <a:latin typeface="Courier"/>
                <a:cs typeface="Courier"/>
              </a:rPr>
              <a:t>http://</a:t>
            </a:r>
            <a:r>
              <a:rPr lang="en-US" sz="1100" dirty="0" err="1">
                <a:latin typeface="Courier"/>
                <a:cs typeface="Courier"/>
              </a:rPr>
              <a:t>xmlns.com</a:t>
            </a:r>
            <a:r>
              <a:rPr lang="en-US" sz="1100" dirty="0">
                <a:latin typeface="Courier"/>
                <a:cs typeface="Courier"/>
              </a:rPr>
              <a:t>/</a:t>
            </a:r>
            <a:r>
              <a:rPr lang="en-US" sz="1100" dirty="0" err="1">
                <a:latin typeface="Courier"/>
                <a:cs typeface="Courier"/>
              </a:rPr>
              <a:t>foaf</a:t>
            </a:r>
            <a:r>
              <a:rPr lang="en-US" sz="1100" dirty="0">
                <a:latin typeface="Courier"/>
                <a:cs typeface="Courier"/>
              </a:rPr>
              <a:t>/0.1/&gt;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SELECT DISTINCT ?s</a:t>
            </a: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 ?s ?p ?o .</a:t>
            </a:r>
          </a:p>
          <a:p>
            <a:r>
              <a:rPr lang="en-US" sz="1600" dirty="0">
                <a:latin typeface="Courier"/>
                <a:cs typeface="Courier"/>
              </a:rPr>
              <a:t>   MINUS {</a:t>
            </a:r>
          </a:p>
          <a:p>
            <a:r>
              <a:rPr lang="en-US" sz="1600" dirty="0">
                <a:latin typeface="Courier"/>
                <a:cs typeface="Courier"/>
              </a:rPr>
              <a:t>      ?s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 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4" name="Oval 13"/>
          <p:cNvSpPr/>
          <p:nvPr/>
        </p:nvSpPr>
        <p:spPr>
          <a:xfrm>
            <a:off x="5099811" y="4494320"/>
            <a:ext cx="413232" cy="292608"/>
          </a:xfrm>
          <a:prstGeom prst="ellipse">
            <a:avLst/>
          </a:prstGeom>
          <a:ln w="57150" cmpd="sng">
            <a:solidFill>
              <a:srgbClr val="FF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90580" y="4992551"/>
            <a:ext cx="413232" cy="292608"/>
          </a:xfrm>
          <a:prstGeom prst="ellipse">
            <a:avLst/>
          </a:prstGeom>
          <a:ln w="57150" cmpd="sng">
            <a:solidFill>
              <a:srgbClr val="FF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2"/>
                </a:solidFill>
                <a:latin typeface="+mn-lt"/>
              </a:rPr>
              <a:t>See section 8.3</a:t>
            </a:r>
            <a:endParaRPr lang="en-US" sz="14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2369" y="5831815"/>
            <a:ext cx="3629401" cy="538506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5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24351" y="1305239"/>
            <a:ext cx="3742108" cy="58477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&lt;http://example/&gt; .</a:t>
            </a:r>
          </a:p>
          <a:p>
            <a:r>
              <a:rPr lang="en-US" sz="1600" dirty="0">
                <a:latin typeface="Courier"/>
                <a:cs typeface="Courier"/>
              </a:rPr>
              <a:t>:a :b :c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1877" y="761424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7427" y="820632"/>
            <a:ext cx="1954111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“FILTER”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55562"/>
              </p:ext>
            </p:extLst>
          </p:nvPr>
        </p:nvGraphicFramePr>
        <p:xfrm>
          <a:off x="428799" y="2901755"/>
          <a:ext cx="8237661" cy="33830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45887"/>
                <a:gridCol w="2745887"/>
                <a:gridCol w="2745887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s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o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00326" y="2397845"/>
            <a:ext cx="196613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“FILTER”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799" y="1305239"/>
            <a:ext cx="4162739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Courier"/>
                <a:cs typeface="Courier"/>
              </a:rPr>
              <a:t>SELECT *</a:t>
            </a:r>
          </a:p>
          <a:p>
            <a:r>
              <a:rPr lang="fr-FR" sz="1600" dirty="0">
                <a:latin typeface="Courier"/>
                <a:cs typeface="Courier"/>
              </a:rPr>
              <a:t>{ </a:t>
            </a:r>
          </a:p>
          <a:p>
            <a:r>
              <a:rPr lang="fr-FR" sz="1600" dirty="0">
                <a:latin typeface="Courier"/>
                <a:cs typeface="Courier"/>
              </a:rPr>
              <a:t>  ?s ?p ?o</a:t>
            </a:r>
          </a:p>
          <a:p>
            <a:r>
              <a:rPr lang="fr-FR" sz="1600" dirty="0">
                <a:latin typeface="Courier"/>
                <a:cs typeface="Courier"/>
              </a:rPr>
              <a:t>  FILTER NOT EXISTS { ?x ?y ?z }</a:t>
            </a:r>
          </a:p>
          <a:p>
            <a:r>
              <a:rPr lang="fr-FR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24351" y="3930056"/>
            <a:ext cx="3654599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176" y="0"/>
            <a:ext cx="8279649" cy="820632"/>
          </a:xfrm>
        </p:spPr>
        <p:txBody>
          <a:bodyPr/>
          <a:lstStyle/>
          <a:p>
            <a:r>
              <a:rPr lang="en-US" sz="4800" dirty="0"/>
              <a:t>FILTER </a:t>
            </a:r>
            <a:r>
              <a:rPr lang="en-US" sz="4800" dirty="0" err="1"/>
              <a:t>vs</a:t>
            </a:r>
            <a:r>
              <a:rPr lang="en-US" sz="4800" dirty="0"/>
              <a:t> MINUS, Example </a:t>
            </a:r>
            <a:r>
              <a:rPr lang="en-US" sz="4800" dirty="0" smtClean="0"/>
              <a:t>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32176" y="3087661"/>
            <a:ext cx="8234283" cy="538506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1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24351" y="1305239"/>
            <a:ext cx="3742108" cy="58477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&lt;http://example/&gt; .</a:t>
            </a:r>
          </a:p>
          <a:p>
            <a:r>
              <a:rPr lang="en-US" sz="1600" dirty="0">
                <a:latin typeface="Courier"/>
                <a:cs typeface="Courier"/>
              </a:rPr>
              <a:t>:a :b :c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1877" y="761424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7427" y="820632"/>
            <a:ext cx="1954111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“FILTER”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076939"/>
              </p:ext>
            </p:extLst>
          </p:nvPr>
        </p:nvGraphicFramePr>
        <p:xfrm>
          <a:off x="428799" y="2901755"/>
          <a:ext cx="8237661" cy="33830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45887"/>
                <a:gridCol w="2745887"/>
                <a:gridCol w="2745887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s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o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00326" y="2397845"/>
            <a:ext cx="196613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“FILTER”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799" y="1305239"/>
            <a:ext cx="4162739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Courier"/>
                <a:cs typeface="Courier"/>
              </a:rPr>
              <a:t>SELECT *</a:t>
            </a:r>
          </a:p>
          <a:p>
            <a:r>
              <a:rPr lang="fr-FR" sz="1600" dirty="0">
                <a:latin typeface="Courier"/>
                <a:cs typeface="Courier"/>
              </a:rPr>
              <a:t>{ </a:t>
            </a:r>
          </a:p>
          <a:p>
            <a:r>
              <a:rPr lang="fr-FR" sz="1600" dirty="0">
                <a:latin typeface="Courier"/>
                <a:cs typeface="Courier"/>
              </a:rPr>
              <a:t>  ?s ?p ?o</a:t>
            </a:r>
          </a:p>
          <a:p>
            <a:r>
              <a:rPr lang="fr-FR" sz="1600" dirty="0">
                <a:latin typeface="Courier"/>
                <a:cs typeface="Courier"/>
              </a:rPr>
              <a:t>  FILTER NOT EXISTS { ?x ?y ?z }</a:t>
            </a:r>
          </a:p>
          <a:p>
            <a:r>
              <a:rPr lang="fr-FR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176" y="0"/>
            <a:ext cx="8279649" cy="820632"/>
          </a:xfrm>
        </p:spPr>
        <p:txBody>
          <a:bodyPr/>
          <a:lstStyle/>
          <a:p>
            <a:r>
              <a:rPr lang="en-US" sz="4800" dirty="0"/>
              <a:t>FILTER </a:t>
            </a:r>
            <a:r>
              <a:rPr lang="en-US" sz="4800" dirty="0" err="1"/>
              <a:t>vs</a:t>
            </a:r>
            <a:r>
              <a:rPr lang="en-US" sz="4800" dirty="0"/>
              <a:t> MINUS, Example </a:t>
            </a:r>
            <a:r>
              <a:rPr lang="en-US" sz="4800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67546" y="3731406"/>
            <a:ext cx="202399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“MINUS”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03698"/>
              </p:ext>
            </p:extLst>
          </p:nvPr>
        </p:nvGraphicFramePr>
        <p:xfrm>
          <a:off x="428799" y="5924289"/>
          <a:ext cx="8237661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45887"/>
                <a:gridCol w="2745887"/>
                <a:gridCol w="2745887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s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o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&lt;http://example/a&gt;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&lt;http://example/b&gt;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&lt;http://example/c&gt;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630445" y="5420379"/>
            <a:ext cx="203601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“MINUS”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8799" y="4216013"/>
            <a:ext cx="4162739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Courier"/>
                <a:cs typeface="Courier"/>
              </a:rPr>
              <a:t>SELECT *</a:t>
            </a:r>
          </a:p>
          <a:p>
            <a:r>
              <a:rPr lang="fr-FR" sz="1600" dirty="0">
                <a:latin typeface="Courier"/>
                <a:cs typeface="Courier"/>
              </a:rPr>
              <a:t>{ </a:t>
            </a:r>
          </a:p>
          <a:p>
            <a:r>
              <a:rPr lang="fr-FR" sz="1600" dirty="0">
                <a:latin typeface="Courier"/>
                <a:cs typeface="Courier"/>
              </a:rPr>
              <a:t>   ?s ?p ?o </a:t>
            </a:r>
          </a:p>
          <a:p>
            <a:r>
              <a:rPr lang="fr-FR" sz="1600" dirty="0">
                <a:latin typeface="Courier"/>
                <a:cs typeface="Courier"/>
              </a:rPr>
              <a:t>   MINUS </a:t>
            </a:r>
          </a:p>
          <a:p>
            <a:r>
              <a:rPr lang="fr-FR" sz="1600" dirty="0">
                <a:latin typeface="Courier"/>
                <a:cs typeface="Courier"/>
              </a:rPr>
              <a:t>     { ?x ?y ?z }</a:t>
            </a:r>
          </a:p>
          <a:p>
            <a:r>
              <a:rPr lang="fr-FR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2176" y="6072555"/>
            <a:ext cx="8234283" cy="538506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  <a:endParaRPr 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640277" y="4595663"/>
            <a:ext cx="2754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No shared variables!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906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24351" y="1305239"/>
            <a:ext cx="3742108" cy="58477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&lt;http://example/&gt; .</a:t>
            </a:r>
          </a:p>
          <a:p>
            <a:r>
              <a:rPr lang="en-US" sz="1600" dirty="0">
                <a:latin typeface="Courier"/>
                <a:cs typeface="Courier"/>
              </a:rPr>
              <a:t>:a :b :c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1877" y="761424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7427" y="749512"/>
            <a:ext cx="1954111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“FILTER”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724015"/>
              </p:ext>
            </p:extLst>
          </p:nvPr>
        </p:nvGraphicFramePr>
        <p:xfrm>
          <a:off x="428799" y="2901755"/>
          <a:ext cx="8237661" cy="33830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45887"/>
                <a:gridCol w="2745887"/>
                <a:gridCol w="2745887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s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o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00326" y="2397845"/>
            <a:ext cx="196613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“FILTER”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799" y="1305239"/>
            <a:ext cx="4162739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Courier"/>
                <a:cs typeface="Courier"/>
              </a:rPr>
              <a:t>SELECT *</a:t>
            </a:r>
          </a:p>
          <a:p>
            <a:r>
              <a:rPr lang="fr-FR" sz="1600" dirty="0">
                <a:latin typeface="Courier"/>
                <a:cs typeface="Courier"/>
              </a:rPr>
              <a:t>{ </a:t>
            </a:r>
          </a:p>
          <a:p>
            <a:r>
              <a:rPr lang="fr-FR" sz="1600" dirty="0">
                <a:latin typeface="Courier"/>
                <a:cs typeface="Courier"/>
              </a:rPr>
              <a:t>  ?s ?p ?o</a:t>
            </a:r>
          </a:p>
          <a:p>
            <a:r>
              <a:rPr lang="fr-FR" sz="1600" dirty="0">
                <a:latin typeface="Courier"/>
                <a:cs typeface="Courier"/>
              </a:rPr>
              <a:t>  FILTER NOT EXISTS { ?x ?y ?z }</a:t>
            </a:r>
          </a:p>
          <a:p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24351" y="3930056"/>
            <a:ext cx="3654599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176" y="0"/>
            <a:ext cx="8279649" cy="820632"/>
          </a:xfrm>
        </p:spPr>
        <p:txBody>
          <a:bodyPr/>
          <a:lstStyle/>
          <a:p>
            <a:r>
              <a:rPr lang="en-US" sz="4800" dirty="0"/>
              <a:t>FILTER </a:t>
            </a:r>
            <a:r>
              <a:rPr lang="en-US" sz="4800" dirty="0" err="1"/>
              <a:t>vs</a:t>
            </a:r>
            <a:r>
              <a:rPr lang="en-US" sz="4800" dirty="0"/>
              <a:t> MINUS, Example </a:t>
            </a:r>
            <a:r>
              <a:rPr lang="en-US" sz="4800" dirty="0" smtClean="0"/>
              <a:t>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32176" y="3087661"/>
            <a:ext cx="8234283" cy="538506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8799" y="1203639"/>
            <a:ext cx="4162739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Courier"/>
                <a:cs typeface="Courier"/>
              </a:rPr>
              <a:t>PREFIX : &lt;http://</a:t>
            </a:r>
            <a:r>
              <a:rPr lang="fr-FR" sz="1600" dirty="0" err="1">
                <a:latin typeface="Courier"/>
                <a:cs typeface="Courier"/>
              </a:rPr>
              <a:t>example</a:t>
            </a:r>
            <a:r>
              <a:rPr lang="fr-FR" sz="1600" dirty="0">
                <a:latin typeface="Courier"/>
                <a:cs typeface="Courier"/>
              </a:rPr>
              <a:t>/&gt;</a:t>
            </a:r>
          </a:p>
          <a:p>
            <a:r>
              <a:rPr lang="fr-FR" sz="1600" dirty="0">
                <a:latin typeface="Courier"/>
                <a:cs typeface="Courier"/>
              </a:rPr>
              <a:t>SELECT * </a:t>
            </a:r>
          </a:p>
          <a:p>
            <a:r>
              <a:rPr lang="fr-FR" sz="1600" dirty="0">
                <a:latin typeface="Courier"/>
                <a:cs typeface="Courier"/>
              </a:rPr>
              <a:t>{ </a:t>
            </a:r>
          </a:p>
          <a:p>
            <a:r>
              <a:rPr lang="fr-FR" sz="1600" dirty="0">
                <a:latin typeface="Courier"/>
                <a:cs typeface="Courier"/>
              </a:rPr>
              <a:t>  ?s ?p ?o </a:t>
            </a:r>
          </a:p>
          <a:p>
            <a:r>
              <a:rPr lang="fr-FR" sz="1600" dirty="0">
                <a:latin typeface="Courier"/>
                <a:cs typeface="Courier"/>
              </a:rPr>
              <a:t>  FILTER NOT EXISTS { :a :b :c }</a:t>
            </a:r>
          </a:p>
          <a:p>
            <a:r>
              <a:rPr lang="fr-FR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6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24351" y="1305239"/>
            <a:ext cx="3742108" cy="58477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&lt;http://example/&gt; .</a:t>
            </a:r>
          </a:p>
          <a:p>
            <a:r>
              <a:rPr lang="en-US" sz="1600" dirty="0">
                <a:latin typeface="Courier"/>
                <a:cs typeface="Courier"/>
              </a:rPr>
              <a:t>:a :b :c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1877" y="761424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7427" y="719032"/>
            <a:ext cx="1954111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“FILTER”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103468"/>
              </p:ext>
            </p:extLst>
          </p:nvPr>
        </p:nvGraphicFramePr>
        <p:xfrm>
          <a:off x="428799" y="2901755"/>
          <a:ext cx="8237661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45887"/>
                <a:gridCol w="2745887"/>
                <a:gridCol w="2745887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s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o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00326" y="2397845"/>
            <a:ext cx="196613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“FILTER”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799" y="1203639"/>
            <a:ext cx="4162739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Courier"/>
                <a:cs typeface="Courier"/>
              </a:rPr>
              <a:t>PREFIX : &lt;http://</a:t>
            </a:r>
            <a:r>
              <a:rPr lang="fr-FR" sz="1600" dirty="0" err="1">
                <a:latin typeface="Courier"/>
                <a:cs typeface="Courier"/>
              </a:rPr>
              <a:t>example</a:t>
            </a:r>
            <a:r>
              <a:rPr lang="fr-FR" sz="1600" dirty="0">
                <a:latin typeface="Courier"/>
                <a:cs typeface="Courier"/>
              </a:rPr>
              <a:t>/&gt;</a:t>
            </a:r>
          </a:p>
          <a:p>
            <a:r>
              <a:rPr lang="fr-FR" sz="1600" dirty="0">
                <a:latin typeface="Courier"/>
                <a:cs typeface="Courier"/>
              </a:rPr>
              <a:t>SELECT * </a:t>
            </a:r>
          </a:p>
          <a:p>
            <a:r>
              <a:rPr lang="fr-FR" sz="1600" dirty="0">
                <a:latin typeface="Courier"/>
                <a:cs typeface="Courier"/>
              </a:rPr>
              <a:t>{ </a:t>
            </a:r>
          </a:p>
          <a:p>
            <a:r>
              <a:rPr lang="fr-FR" sz="1600" dirty="0">
                <a:latin typeface="Courier"/>
                <a:cs typeface="Courier"/>
              </a:rPr>
              <a:t>  ?s ?p ?o </a:t>
            </a:r>
          </a:p>
          <a:p>
            <a:r>
              <a:rPr lang="fr-FR" sz="1600" dirty="0">
                <a:latin typeface="Courier"/>
                <a:cs typeface="Courier"/>
              </a:rPr>
              <a:t>  FILTER NOT EXISTS { :a :b :c }</a:t>
            </a:r>
          </a:p>
          <a:p>
            <a:r>
              <a:rPr lang="fr-FR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176" y="0"/>
            <a:ext cx="8279649" cy="820632"/>
          </a:xfrm>
        </p:spPr>
        <p:txBody>
          <a:bodyPr/>
          <a:lstStyle/>
          <a:p>
            <a:r>
              <a:rPr lang="en-US" sz="4800" dirty="0"/>
              <a:t>FILTER </a:t>
            </a:r>
            <a:r>
              <a:rPr lang="en-US" sz="4800" dirty="0" err="1"/>
              <a:t>vs</a:t>
            </a:r>
            <a:r>
              <a:rPr lang="en-US" sz="4800" dirty="0"/>
              <a:t> MINUS, Example </a:t>
            </a:r>
            <a:r>
              <a:rPr lang="en-US" sz="4800" dirty="0" smtClean="0"/>
              <a:t>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67546" y="3731406"/>
            <a:ext cx="202399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“MINUS”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901775"/>
              </p:ext>
            </p:extLst>
          </p:nvPr>
        </p:nvGraphicFramePr>
        <p:xfrm>
          <a:off x="428799" y="5924289"/>
          <a:ext cx="8237661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45887"/>
                <a:gridCol w="2745887"/>
                <a:gridCol w="2745887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s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o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&lt;http://example/a&gt;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&lt;http://example/b&gt;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&lt;http://example/c&gt;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630445" y="5420379"/>
            <a:ext cx="203601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“MINUS”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8799" y="4216013"/>
            <a:ext cx="4162739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&lt;http://example/&gt;</a:t>
            </a:r>
          </a:p>
          <a:p>
            <a:r>
              <a:rPr lang="en-US" sz="1600" dirty="0">
                <a:latin typeface="Courier"/>
                <a:cs typeface="Courier"/>
              </a:rPr>
              <a:t>SELECT * </a:t>
            </a:r>
          </a:p>
          <a:p>
            <a:r>
              <a:rPr lang="en-US" sz="1600" dirty="0">
                <a:latin typeface="Courier"/>
                <a:cs typeface="Courier"/>
              </a:rPr>
              <a:t>{ </a:t>
            </a:r>
          </a:p>
          <a:p>
            <a:r>
              <a:rPr lang="en-US" sz="1600" dirty="0">
                <a:latin typeface="Courier"/>
                <a:cs typeface="Courier"/>
              </a:rPr>
              <a:t>  ?s ?p ?o </a:t>
            </a:r>
          </a:p>
          <a:p>
            <a:r>
              <a:rPr lang="en-US" sz="1600" dirty="0">
                <a:latin typeface="Courier"/>
                <a:cs typeface="Courier"/>
              </a:rPr>
              <a:t>  MINUS { :a :b :c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2176" y="6072555"/>
            <a:ext cx="8234283" cy="538506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640277" y="4595663"/>
            <a:ext cx="2754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No shared variables!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1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5575" y="2270933"/>
            <a:ext cx="8932629" cy="87979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79" name="Gerade Verbindung mit Pfeil 78"/>
          <p:cNvCxnSpPr/>
          <p:nvPr/>
        </p:nvCxnSpPr>
        <p:spPr>
          <a:xfrm flipH="1" flipV="1">
            <a:off x="7503688" y="4870361"/>
            <a:ext cx="1" cy="57174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Motivation: Music</a:t>
            </a:r>
            <a:r>
              <a:rPr lang="de-DE" sz="3600" dirty="0"/>
              <a:t>!</a:t>
            </a:r>
            <a:endParaRPr lang="en-US" sz="3600" dirty="0"/>
          </a:p>
        </p:txBody>
      </p:sp>
      <p:sp>
        <p:nvSpPr>
          <p:cNvPr id="6" name="AutoShape 2" descr="data:image/jpeg;base64,/9j/4AAQSkZJRgABAQAAAQABAAD/2wCEAAkGBhMRERQSExQWFRUWGRgYGBgYFx0cHxshHRgVGBseGBoYHiYfHBwkHRoYHy8gIycpLCwsFx8xNTAqNSYrLCkBCQoKDgwOGg8PGjAlHCQpKi4pLywvLCwpMDQuLC8pLC0sLSwsKSwpLCwsKSwqKTQsLCw0NCwsLCwsKSwtKSwqLP/AABEIALsBDgMBIgACEQEDEQH/xAAcAAACAwADAQAAAAAAAAAAAAAABgQFBwEDCAL/xABQEAABAwIDBAUHBQwIBgIDAAABAgMRAAQFEiEGBzFBEyJRYXEygZGTobHTFBdCUlQWIzNicnOCkrKzwdIINDVTdJTR8BUkQ6LC4SWjNkRj/8QAGgEBAAIDAQAAAAAAAAAAAAAAAAEEAgMFBv/EADERAAIBAgUCBAUEAgMAAAAAAAABAgMRBBIhMUETYRRRcZEFIjKhwTOB0fAjQlKx8f/aAAwDAQACEQMRAD8A3GiiigCiiigCiiigCiiigCiouI4qzbo6R91DSPrLUEj0k1UbObeWeIOutWrhcLQSVKCSE9YkDKVATwPAR30Aw0UUUAUUUUAUUUUAUUUUAUUUUAUi7xN67OErQ0plbrq0Z0gEJTEqT1lGTMg8Emnqsq2xwhm62ksGn20uNm2cJSrgSkvkSOeo4UAgYtvkxe+CxbJLLaQpSugQVFKQCSVuEEpgayMtbVuuuVuYTaLcUpa1IJUpRKiTnXqSdTUja60bZwq8Q2hDaBbPgJSkJA+9q4AQKh7pf7Hsvzf/AJroBuooooAooooAooooAooooAooooAooooAooooAooooApT3p4q7a4VcvMLLbiQjKoRIl1tJiR2Ejz02Ukb6VRgl34Nfv2qAyjCdy+KYiQ/dvBsKAOZ1ZdcIOoISCfQVDwpv3OYALHE8UtUrKw0lgZiIJkKUdBw1NOWM7bW+F4ew8/mOZDaUIQJUo5AdJIAAHEnh5wKTtzuPC+xPFLtKChLoYISTJEZk6kafRNAa9RRRQBRRRQBRRRQBRRRQBRRRQFZtJtC1YWzl08TkbAJgSSSQlISO0kgeesf2V26/wCL7RWz6WS0ltl5EFWaRlcOYwBGqgI18a2jFMLauWlsPoS42sQpKuBggjzggEHkRVfs5sXZ4fm+SsJaKtFKElRHGCpRJjumKAyreZuzxbEcRUtJQu3OUNFToSlsQAQUcZmSSAZ9g1rZTARY2bFqFZuiQElXCTxUQOQkmBVtRQBRRRQBRRRQBRRUbEMRat21OvOIbbTxUtQSB5zQEmisw2g/pAYexKWA5dKH1RkR+usT5wk1M3T7x3sXVdl1tttLXRZEoknrdLOZROvkjgBQGh0UUUAUUUUAUUUUAUUUUAV592v2Lx7Eb91DgX0CnCEEuAMpRm6pyg66QeBVPfXoKigF7HNhbW+tmre6R0gaCcqgSkghISSCDzA4GR6BUrZvZS1w9rorVoNpJlWpJUe1SlST/DlVvSvt5vBt8KZzu9d1U9G0D1lnvP0Ujmo+aTpQDK8+lCSpaglIEkkgADtJOgrNtqN/dhayhjNdOD6hyt+dw8f0QR31iO1W3t7izoS85CCoBDKdG0yYGn0j+MqTXXe7EvtFKkAPCRIA94PEd/urOMJS1SA3Xu+XGL0kWyUsp/8A5IB9Ljkie8RUIW2LPavYg8meXTOH2JIA81X62yUFKeoYIEAdUxyHDSlhF7iLBKVtC4TyUOPpTr6RVvoQh9V2QC28ZzdGL18o5K+UrA9EzPmr4cucat+um7uFRqcj61f9qjr6DUpN7iLvksttDtWZPomfZUK9xy9s1AvpQ4g8wIHhIAg+IrF06aV7MGh7q99C3nDa4ipObKpSHiAnyElSkuACJygkEAcI1JFK+0W9vE8SuVNWBcaakhCWh1yJ8pa+KfMQBPPjVDitojEW0vWqCXgoJUgeUZ4T29x7J7NGy92ptcDZTaW7YduAAXTwGaASXFDUnsSOAjUVzcVOVJqMFmb2/lm+lTUruTskQW9kcfWM6rxxKuxV25P/AGyPbXfh+x2Nvz8ov3mgkwMz61k94CVRHiZ7qn4XdY9cID4Nu2lWqW1pgkdvAqAPeQa7l7U4wzo7hyXD9ZpRI/7Sr+FcuWJxGqUo39f5Lio0d2pWK1/CdobM5mLxx9I5B0q9Lb0j0TXdhe/2/tV9Hf2yVxx6pZc9B6p/VHjVns6cXuLlL1yU21umT0IAlehgEaqHiojhoKn7yMNcfsHG2mulcJRAgEpGYElM84EadprKGOnGahUs78rj8GMsLGUXKN16jhsnvTw/EYS07kdP/Sd6qv0dcqv0Sabq8o4lutubeyVduLSFIhSmhqQJA8oaSJmB6auNgd91zZKS1dFVxb6DUy4gfiKPlAfVV5iK6lOrCorwdylOEofUj0tRUXC8UauWUPsrDjaxKVDgf9COBB1BEVKrYYBRRRQBWf79f7Gf/LZ/eprQKyTfjtnZqsX7FL6VXOZuW0hRjKtJIUoDKCAOBM0BY7NbicOYCVupXcrgH74YTOnBCYEdyiqvrdtaoaxXGm20pQhLluEpSAABkc0AGgrs3sbXXlhZMmzQSpzqqdyZ+jASkjSCJUToTI0NV24yyvD8tvLxKgq5U0QpacpXkC5VlgQOskAxrBoDVaKKKAKKKododurGwkXNwhConJOZfd1EyrXtiKAvqKxTaD+kegSmztio/XeMD9REk+dQrZLB8rabWeKkJUY7SAaA76KKKAKKKgY5jbVmw5cPqyttiSfcAOaiYAHaaArduNtGcLtVPu6qOjbYOq1cgOwcyeQ74B82rbuMXfcvbtzKgnVXAADghsHQJTwn3kmoe2+2T2K3ZeXITOVpsahCZ0A7VHiTzPdAE232PunW0IedCEJ8lHlR4gQJ89baUcz2uC9sNk7VBQ4gFREKSc8juOmhqXeYuEPNsJTmcXqdYCU8yfQdK+MEwZNo2U9IVAmSVQAPAcqXsHxJK8UdUT5QWhB/JyxHiEmr18iSSs2yB0qkusZdt1TcIR0JVlDiCdJmM6Try4irDErNbiQEOqaIPFIBkdmtVz2yTbgh119zn1nPcIis55v9QXgNRcUtEusrQrgUnzaSD5jrSziOG3FkOlYdWttPlIWZgeHAp7xBFdWP4ldrYDiIDC0gkoHWAOhSuTPHSRofZWMqtk1JAlbpGD8oK+UoT55J/h7a7WcBSvaJbTwlJeW7B+kMpdSO8HT21d7AW7aE2/RHMFKCiToSZ1kcoiI7qN7jKG3rV9lak3hISgIElQB0J7CFHKOOaSOVcHGXjVjTX+0Hr+7ZcpL/AB5nxJGoVW7QY81ZMKfeJyjQAcVE8Ep7z/AmkTFNrMVtrVpLyG/lNwrIylKJWIy5lKAJRmJUkBIHOTwipdjuvW+gLxG5eecPWyJc6qT2SZk+AA99cBYeMPmqy0vxrf0Oi6zlpBa9+Bl2fvb15RcfaaZZUkFtAUVOawRnPkgRyiZq1xB5aGlrbR0i0pJCJjNGsTBgnl30tr2EWgRb392zEABTnSJEfiqjl30ytfemxnWVZE9ZaoBOUaqVAA5ToK01Ml7x9tf79zZDNaz9yswjFGMUtCoCW3ApC0K4g8FJMc+BBHaDSxi+6jDsoSlamHF6IKnAZPZlX5XgDNVG5/HEdPdtFQSlxQcbBIGuZQIE8TBToPq1f7Y7sBfvF8XC0KIAyqTnSIEQkSCkc+epNW7eHrOGdxjv5le/VpqWW7FvZDae52cvTbXUqtXCCoCSI4B1rv5FPOIOoFejLS7Q6hLjagtCwFJUkyCCJBB7K8uba7HYiwygvOfKGGZyqBJKArLOYKGYDQdoEcqvty28/wCRuCxuV/8ALuH72pR0aUe08kKPHsOvM13qFTqQTun6HLqQyyta3qei6KKK3GsKyZP9Hm1N2p9y4dcaKyvooAJkzCnJkjtgAntHGtZooDhKQBA0ArmiigCiiigCsPxzYJvFto7xt1xbaG2mFnIBKvvbSYBVIHHjBrZ8SxNq3bU884lttOqlKMAf74RzrM9hMbZvNoMRft19I0phkJUAROUNJOigDxBoCBvK3bWGH4NcLt2B0gLQ6VZKl6uoBgnyZEjqgca1nCPwDP5tH7Irz1vA20xTErp7DUNKS30mQMJalSsi5SpS1CRqAqQQkDu1r0RYMlDTaDxShKT4gAGgJFFFFAcE15r3g7VuY5f/ACdlcWjJVlI4KjQuEcyTomeAPKTWt76NozZ4U7kMLfIYSezMCV/9iVa94rG9hbBKLfpBqpwmT2BJIA9589baMM8rAmYTsqxbkKSCpY+ko8PADQVZXl2lptTizCUiT/67zwrupa2+KvkwjhnTm9Co9v8ACujK1ODcUQUTaLjFHSScjST+insAH0lf70q2d2CSlIUy6sOp1SVREjhwEj21bbK2yUWjWX6Scx7ydT/p5qk41n+Tu9HOfIqI4+bvia1xpLLmlqwVOHbW5xkLLi3kyFhsAiQYmZgA0wMOFSQSkpJ+iSCR+qSKW9gLfLbrUQQVLPEcQEpjzSVUz1spNuKbBW22PsOuKZCuuCUlKhGaNDE8fCu25wtJt1W6OqCgoTzjsqk2wwDOn5Q1o4jVUfSA5/lD3DuFSLG7Vf2cJcLbkhKyBzHgRooa6d4rHM7uMlrx3BO2RabsOjQ8+2D0mYlSgkCYGmYzGnGr3EdmEX2I298zdNLS0WypCSFHqKKhlyk8TxmI1NL2AbDWwcbS6npipQzFRInwAOntq2xTc+30qHbN025SoEpMqAgzKDOYHuJPiK898TcYVY5nleWy5Vu5ewyk4Oyur+g9XVi0VoecAzMhZSonycwAUezgOPKq7BdsrW8ecZYWVlsZirKcp1jqqPHX08ppQ3o444861hdtq46UlyO/VKT2D6Z7o76cdlNl27C3DLeqjq4vmtXM+HIDkO+a4MqUYUlKb1ey7eZ0VNyqNR2W5JxjFFsAKTbuvjn0WQkfoqUCfMDSRi20a8XWMPtQtgEE3KnQEqSkGCgImSZiY7hoJrR6yraSydRtDbrZSqVlpSiAYI8hyTwjIDNZ4TK29NUm0zHEZkl5N2ZKxHciyW/vDzgcA/6kFKj35Ugp9vgar9iNr7ixuv8Ah18TlzBCSoyUE+T1ubapEdkgjSa1uso34WKQbZ8aLOdB7SE5VD0FR9NbsPXliH0auqez5TNVakqS6lPS33NWcbCgUqAIIIIIkEHQgg8qz7aHc5bOhSrYqZc1ITOZBPZB1T2SDp2U84Xn6BrpPL6NGf8AKyjN7ZqVVGnWnRl8jLU6cai+ZCruN2+W6FYZdE9MyD0RVxKU6KQZ+kjl+LP1a1+vNO8Qf8NxW3vmDC1EOqT3pVCvMsaHt61ekLO6S62hxJlK0pUk9ygCPYa9XRqKrBTXJwakMknE7qhYpjTFqnO+820ntWsJnwk6+as631bQ37C7O2sFrSu46YENpBWrL0UBJIlPlKOkUgM7k8SuEOXN66GyEKWekWXXDlSTrBgcI1Vp2VtMD0HgmNs3jKX7dedpRUEqgicqik6KAPEGp1Im5D+xLXxe/fOU90AUUUUAq7xdhRi1slgvKZKFhwKCcwkJUmFJkSIUedRN3O69nCA4oOKedcAClkZQANYSkEwJ1MkzA4U60UARRRRQBRVPj22FnZCbm4baPHKVSo+CBKj5hUjAcbavLdFyySW3JykiCYUU8DqNQaAx/wDpI3hUqxtwePSLI8ShCf8AyrPk3TmFOdGr760vrJ+iQeB7deEjwpz32pLuN2jXJLLZPrXlH2AUubbWwcNqD9J3KfBWWasUovK5rcglYFiT9yrpVJDTI8kcSs+J5DujWpm0Vp0tq6n8UqHinrD3VYgRwpW23xVSQm2bnM7xjjEwAPE+7vq7L5IPNqCl2b2wNunonElSB5JHFPONeIphTt1bngHD4I/91zgWxzTKQp1Icc5zqlPcBwPiaYEoAEAADu0rCnCoo2bAtvbetJ/6b3nAHvNSsC2nF2tSUoKQkSSVAzrGgA/jV1IPYeXbUVvCmkudKlASuCCUiJB5EDQ8j5q2WnffQEukrBT8lxFxgeQ5MDs0zp9AJHnp1pJC8+MafRMfqtwfbNY1dHF9waDhP4dr8oU63NwG0KWrghJUfAAk+6krCfw7X5QpwxRvMw6ntbWPSkivMfHv1oX8vydXA/RIzXdOwbq7u8Qd1XMJ7iuSqPBICR3E1qlZfuNuh0d03zCm1+YhQ/h7a081ycdfrteVrexYwv6SZnt9vhaYfcZct1y2tSCUOJUDlJEiQmpLO962InoLoD82CPYumfDNnLa31aaSFHUrIlaieJUs9Yk+NWOcTE6xMTrHCY7KxlUocQfv/wCkqFXmX2ER/fNYpGiHyfq5APSSqkVeOOYzilslYCW84CW5mEg51yeaiEmT3CtuvMOaeTldbQ4OxaQr3isr2+3ffI4vrGUBtQUpAM5NdFonXKDxB4eHC3hKlC9oq0nom3f+DRiIVbXbulvwa4oT3eH8KzjEd4V3hrimbxjpk69G8g5M45E6FM9oER2cy37I4+L20auIAUoELA5KSYVHdzHcRVfvNs0uYZcZvoBK0nsIUn3gkeeqlFRjV6dSN7uxYqtyhng+LmaY9hFxfWjuMPrCeskNtAfQz9HoZ0AJPjBPOt63SYgXsHs1EyUt9H6tSmx7EikROGF3Z9LQGptQoDvCQ57SPbU7dNiVwnZ15VsjpH2lPhpPaeqsac/KJjnEV3cHVzqS8nZenBysRDK0/NFtty5/87gg7Dcn0oT/AKVN3i7yrOwQu2dUpTzjaoQ2mSkKSoArJIAB7JnurO93mBYxd4qxeXyXwhgrUVPgojMlQytoUBxJHkiBHhWjbU7obHELn5U90ocISFZFwF5RAmQSDAA0jhV4rHXuQ/sS18Xv3zlPdRcMwxq2aQwygIbbGVKRwA95PMk6kkmpVAFFFFAFFFFAFZBvnxPEVXlrY2DjiS+2s5G1BBUQVEyuQQAlJ5gaGtfrNdp//wAmwn8zc/un6Az9vcHdBh65u7hCChtbmREuKJSlSoUowBw5Zq1fc7/Ytn+Sv965VTvP3rWtml6xyrdeW0pKgiIRnQQMxJ4woGADoat9zw/+Fs/yF/vXKAz7eczG0DRP0rUFPmLw/gaoNqsMU+wQjy0ELTHMiZA749oFMn9IQli5w+6SNQHEnvCS2Y9ClemlK423YBCWwt5R5JHs11J8BVyjKORxkQfWzu1KHwEOEJeGhB0zd6e/uqLZJD2JurOoZTlT46J95VUrF9lW7kdIAWnSAZ7+xYHPvGvjVRsa2tm7ead0WUzqZmCDIPOQZra3K8Yy2vuB2pX24xB5lLZbWUpVmSqImdCIPEaTw7KaKXtumc1oT9VaT70/xrbVvkdgSdkmCm0bniqVn9Ik+6KlvY0whwNKcSFnSJ954Dz1xgSwbZgjh0aPYkA+0GqS/wBgW1qKkuLSSSTMKGuvcfbUfMoLIrgvMXxRNu0pxXLyR9Y8gP8AfClPYexW4+u5Xw62vapXGPAE+kVZWewyAQXnFPRwSdAPaT5hFX1zhyFtFkpAQREDSOyOyONY5ZTalLjgFngywXmiCCM41BnnTo/dNpKUrWhJXolKlAFU6QkE6+asFY2bxC3di1KzJ6pbWBPZIJEGrzAN2N8/coevTlSFJUrOvOtUGYEExPCSRE6V574tCNWalUllstuX6F/CVJRTjGN7shYK8vBMVKHgQ0qUFUaFCjKVjtggE+ChxrabjEWm2i8taQ0Bmzz1Y5EHnPKONR8c2fYvG+jfbCxyPApPalQ1H+5pDuty2bqIvHA0DKUKRmy+ELAnvgVyJ1KWItKo8r50vctxhUo3UFdcdh9wfHre7QV27qXAOMTI8UkAjzis83vuu21xa3bK1NrKFt5kmPJUFQe0HOdD2U07Jbu2MPWXULcWspykqIAgkHyUjtHMml/fcsFi2R9IuKIHdlAPtIphlBYlKGse/oK2Z0W5aMctkbh5yyYcfVmcWgLJgJ8qSnQaeSRVq60FpKVAFKgQQeYIgg+avm1YCEIQOCUpSPAAAe6u2qE3eTaLUVZJMzvda+LdV/aKUAm3eKgVGOr1kEknQeQk+eq/a7ak4q6nDbHrIUodK7GhCTJj8RPEnmQAO+gwvZd3Fr66WhZRbl1RWvkRnJSlI4KVEHXQceydHctGMFtc7Fs46JAcKNVkQTmWo/REcBoJ5V1quSFXNvN2suE7clCGaUMu0Vz5oZWLZLbSWxohCAkeCUx7hVd/R9Yy4Ys/RXcuqT4ZWk+9JpN2j3q2ztg6GFKS84OjCFJIKc2ijIlOiZgg8YrS9zlr0eDWg+slaz+k4s+6Ks/DaM4KTmrXf9/7NOMqRk4qI6UUUV1SiFFFFAFFFFAFFFFAUu2S7oWT5sgDc5fvY04yJIzaZgmSAeYFZLus2JxReJN39/0qUshyC+olaitC0QkKJIAzTOg007t0ooBQx7dTh17c/Kn2lKcMZoWpIXACRmAPYANI4U1WtqhpCW20hCEAJSlIgAAQAAOArtooDFf6Sw+9WX5bv7LdKOx+EJaYSuBncGYnnB4AdgiD56bv6SyfvVkfx3h/2t/6VVWiQG0AcAlMegVbwsU5NkM7aSseF38qTcNsKAbEJiFSNZzZSdDJEdlNt9fIZQXFmEj29gHaTSsd4qZ0ZJHLrifRFWazjtJ2BKtdu25yvIW0rnpI/goeire6bbvLdSUqCkrEBQ5EaifAxpSTtPtILlKU9DkIM5lannoNBpTbsnhRYt0g+UvrnukCB6AKwpzc5OO6AtbPY+qzWq3uAQkHxyH+KTx08edOQxlgpzdM3HbnH+s1GxvZtq6EqlKxoFjj4HtFLqt3Kp0eEd6D/rRKpT0SugS9oNtkJSUW6syzpnA0T4TxPsqZsTcuuMKW4srlZykmToBOvjSptFs+3aJQOkK3Fa8AAAPSdT7jTxs1adFatJ55cx8Vdb+MeaopucqnzcAvsJ/DtflCnmkbCfw7X5Qp5rzfx/8AVh6fk62A+l+pku8Xam9scSSW3iG8iFJb+gRwUFJ5kqSrXjBEGnDAt5dlcoBLqWV80OHLB7lHqqHnnuFK+/HDCU29wBwKm1efrJ9y6rcJ3UNXts1cW9ypIWNUrQFZVDRQzJI4EHlwiq2ShUw8JT04uvyRmqxqyUdebGj4xtxZWyCtb6FaaJbUFqV4BJ9pgVmmCpex3Ew+6mGGSCU8kpBlKJ5qUeJ8TyAqzstxvWBeupTzDaIJ/SUdPQa0jB8GZtGkssoCED0k8yo8ye2tDqUcPF9J3k+fI2ZKlVrqKyXHmRMf2utbKOndCVESEAFSj+iOA7zApGxjee9doWzh9q6oqBSXMpJEiDlSiQDHMnzVE307OlK271J6qoaWOwgEpI7iAR+j312YRvdDFs2gWRGRISShWVGmkjqmJ4+JrbRw8enGpCOZ+tkjCpWlncJPKhg3XWt1bsG3uLYtJBUpLkp1mJC0zmnsMcNOVPNZ1g2+dh11LbrSmQowF5wpIP42ggd+sVogNUsVGop5qkbN/wB7lmhKDjaLvYxrfFswhh1u5aSEJdlKwkQMw1mPxgTPemedbpuz/smx/MI91ZpvoQDh6SeIfRH6rv8AvzVpm7RMYTYz/cN+6a72Am50FfjQ5eLio1XYZqKKKvFUKKKKAKKKKAKK4miaA5oriaJoDmiuJomgM23+4H0+Fl0eVbuJc/RP3tX7ST+jWcbKX3S2rZ5pGQ/o6D2RXobFsPTcMOsL8l1Cm1eCklJ99eVtmVP2t27altS8qlJcSPolBKSrWBHLXjpVjDzyz9QTcYtF3N6hhxUthJXlQYyjtUSNSdBp20w2OEMsiG20p74k+dR1rtcw9JcS7BC0iMwkEjsPaO40XN823HSLQieGZQHvNXlBRbkyDtdaCxCgFDsUJ99Rbi/ZtkhK1pbHAAn3DjFU202PQGkMupHSqguJIOUaDiOHHj3VNY2RtwOsguKPFayST7Yo5NtqIJDW0Nsrg8351R767HsZYQnMXm47lg+wGTUVzZG1P/RHmKh7jUdzY2zSCpSCAASSVqgD00/ydgLbaTiN9mg9EmJnkgcAe9Rn0nsp9ublLaCtZCUpEk0q4fjhktWNrmQDqoyJ7yf9TNWIwm4uVIN1kS2k5uiRJzHlnJ5dwrVTdk7at+wL7Zi+LrzaujWhOZJSVxKp/FBJHLj201XW04ZfDT7TjSFqCG3iUltRIkAkGUE6gBQ5VQ4Qn7+1p9IU143gqLthbDoOVYjTiDxBHeDrXnPjeVVoKe2X8nTwV8jy73Iu1mAi9tHbcwCoSgnkoapPhOh7iazbdltamxW7ZXZ6IZyUlXBC/JUlXYDAM8NO+mv/AOZtEBtLbN4hAhK5KHCBwzAqAJ8J8aprXEbLFLnoMQsyxd8BJUkq08kkZTMcAqZ5GufRjanKEvmhvo1dd7G2o7zUlpLvs/3H1e0toBJuWAPzqP8AWoLu3+Hp0N015iT+yDUJG6jDR/8ArqPi45/BVSkbucPAgWiPPnPtKqq2w65l9v5N963b7lolu3ukodAbeSNUK0WAe0cQFd/EVOy6Ry7OXorP9rdlGrC3cvLJxVo43BhKjkc1AylKiQTroOHdVvhG8G0XbMuP3DKHFIBWnNqFcD1RJGuuvI1EqLlFSp3avbugqiTyz0ZztFu8s7pKldCEOQSFNQgk8p0ymTzIqFupu312hS6tKktqU2kGekbyx1FyIIAIjsGncGu1vG7lsqZcC0KkZ21Ax4EcD7RXQ3Yps7dSbdhSssqDaT1lk8SVLOpPMkk+PCp6snTdKW91a/HvsMiU88f37me747xTz1pYt6rUc0DmpZ6NsftekVvuD4cm3t2WE+S02hseCUhP8K897sLR3EseNy+kjoSp1aSD1SnqNo14FKiND9Q16PmvSYal0qSgcatPqTcjmiuJomrBqOaK4miaA5oria5mgMSwbZli4S666HFLNxciQ86nQPLA0SsDhXff7L2DCOkd6RCZAk3D/E8OC6nbJ/gXf8Tdfv3Ko96dzDDLf1llX6qY96hXUpU4uKujJI+rLDsKeWG23FKWZgB9/WBPNfZVr9w1p9V3/MPfErJbC8Uy6h1PFCgoeY8PPw89becSR0HyifveTpJ7ozVtlSguCWrCre4bhTKy244pKxEgvv6SJHBfZUvD9mMPfRna6RaZIkXD/ERI1X3isvv71Tzq3VeUtRUfOeHm4eatC3WXEsvI+qsK/WTH/jR0YJbEuNkXH3DWn1Xf8w98Sug7ubCSroVSeJ6V2T4nPrTMEnsorHpw8kYi183Vj/dK9c7/AD18K3aYedSwT4uufz005T2H0VxTpx8gK3zY4d9n/wDsc/mrsG7qw/uleud/nphdfSnylJT4kD319IcChKSCO0GfdTpx8gZntLbYdaO9CLZbigAVf8w6kCdQPKMmNfPV3g+x+G3TCXUsqyqkEF1zQgwQevFd202wHyt3pkOZFEAKBSVAwIBEEQY91X2CYOm1ZSykk5ZJJ4kkyTHLwrJwhbYnSxUI3b2A0DJHg65/PXPzdWP90r1zv89Ma1gCSQB2kwPSa+Wn0q8lSVeBB91Y5I+RAm4hs9hFusIdlCoCgC69wJIB0V3H0V0fJsF/vD65/wDmqp3nf1xP5pH7btQME2Odu2FPNqR1VFOUyCYAOh4c+dZdGm1dpGSWg62Gy2GPglolccctw7I8RnkV3r3c2BIUWVEjgS66SPA56zTA75TFw04kwQtIPeCQCD3EVuMVi6MFwvYhi79wFl9Rfr3v56PuAsvqL9e9/PTEUnsNcFXKselT/wCK9iLi25u7sVCFNKUOwvOn3rrr+bHDvs//ANjn81NBNfDdwlWiVJVHYoH3VPSh5IC81u6sE+S0pPg86Pcuq3aPAcPs2ukU04ok5UpD7okxPHPoAOdPGU9h9FU+02zib1oNlRSpJzJUBMGI1HMGnSp31ivYlChsjh2HXalpTbracAzEB93rCeMhQJIJ4Htpn+4a0+q7/mHviV07KbFiyUpal51qGWQnKAJnSSSSYHopmynsNS6cOEiHYX/uGtPqu/5h74lH3DWn1Xf8w98Srx11KRKiEjtJA99cocChKSCO0GfdTpw8kCi+4a0+q7/mHviUfcNafVd/zD3xKvwK5ynsPop04eSIF/7hrT6rv+Ye+JUW2wlu1v20s50hdu8VAurVJDtuB5ajHE8Kasp7D6Kob7+0Gf8ADP8A722rTXhFQbSB97J/gXf8Tdfv3KTd6VzNw0j6rc/rKP8ALTlsn+Bd/wATdfv3Kzfbq5z3734pSj9VKR75qxQ+lehlEq3cOUllD/0FqWkeKcvvn2GrhW1B/wCGi0nrZ4P5vywP1jHgKZrbAemwZKAOvlLyfHMpQ9KdPPWb1uWpnuSkYcosqf8AoJWlHiVBR9kD9YU17rLiH3kfWbB/VUP4KNWeLYF0GDFsjrJyOL/KK0z6AcvmpZ2AuMl81+MFo9KSR7QKXumRujs3hLIvnNT5LfP8UU97Cn/kGfBf7a6Qt4g/59z8lv8AZFO+wV4g2LYzJlGcKkgR11HXsEEGaxexD2M42lcPyy51P4Vzn+OqtJxPF1W2GodT5fRMpTPIqSgT5tT5qzDHrhLly+tJlKnHCD2gqJBrVbq1acw5CH1ZEdE1KjplOVEHzKiplwS+DLsPsl3r+VTqQtUnO6rj3TzPdT3sbsW5avKcdUkgJhGQmDPEkacBpHf3UtYtsA600p5DjbrSQVSDBjtgyD5jXzsHjTrd020FEtuHKUTI4GCByIPZ31L1Wgeux97xlkXyoJ8hvn+LTRs1iot8KS8vXLn07SXFBI85IpV3j/15X5Df7NWDzRVgSCPouSfDpFj3kVHCHCFq+xG4vnRmKnFKMJQOA7kp4D/c0xbMbKXVtdsOLbKUSQopUDHVV5WU6Dhx0qr2ExBtm8Sp0gApUkKPBJMQT2DlPfWsm+bBSM6ZWYSMwlWk6AcdBSTtoG7GZ7zv64n80j9t2qbDtqH7dpTLSwhKiSdBOoAME8NBVzvO/rifzSP23as9gLq2TarD6mQekJhwpmMqPraxxqeBwKOzzrKbhtdwVBCSFdVMyQZE6zE6mJNaltU+F4e+tBBSpuQRzBKYIrL9plsG6cNvHRSIgQJgZso7JmKbsNWo4E7PIOAeHSD+M1D4YfmJGHYm4y4HGyc4CgDxjMkpkDt1076Ydm8GuxeMPOtOhOeStYPNKtVE6jz1X7EMBd+wCJgqV+qhSh7QK1+5QVIWBxKVAeJBApJ2DZke1m1K7p1QCiGUkhCRoDH0ldpPHXhXRb7N3iEC4Q04kDrBSdFAcZABzR5qq7c5FpKhISoZh2wRI9hFbUNpbXo+l6ZvJE+UJ8MvGe6JqW7bB6GKruFKUVFRJJJOvMmTWl7yVEWTcf3iP2F1m106FOLUkQlSlEDsBUSB5hpWkbyv6k3+cR+wuj3Qe6KndYsl5+Sfwaf2xS9tW4fltxqfwiudMG6r8M/+bT+2KXdrP67cfnFUW45JX3P3t0yHykrQlMIlQ8lIjqJJ4aefvqLsxjK7a4bUkkJKkhaeSgTBkdomQa1nAB/ybH5pH7IrF2Pwqfyx+0KJ3CdzQt4uEXDy2Sy2tYSlYOUcJKYmkO/w99ggPIW2VagK0mttv71DLa3VmEoBJP8Ap3nh56xXGMVXdvqdVxUYSJ0SOCRJ007fE1EWIk7ZLA1Xj4SSro09ZwyeHIDvVw9J5Vot2kDEGABAFs8ABy++21dOzKrS0YS0LhkqOqyHE9ZR8/AcBXfff2gz/hn/AN7bVWxLvBmMmfeyQ+8uf4m6/fuUlYju/vXXXHIb661K8vtUT2Vr726rDFqUtVscylKUqHnhJJJJgORqTXx80mF/Zj6974lV4YrKkrEJ2KnDLQtMtN/UQlPnCQD7aTLfd6tN/wBIQn5OFlYE6/WCcscM2ngK0n5pML+zH173xKPmkwv7MfXvfErLxfYXKTHLAv2zzQ8paFATwmNJ88Uh4PsFeM3DTpDcIWlRhfIHXl2TWr/NJhf2Y+ve+JR80mF/Zj6974lFi7cBSEvbHYz5ZDjZCXUiNeChxAMagjWD30kObv74GOhnvC0R7/fW1/NJhf2Y+ve+JR80mF/Zj6974lSsZbgKRlOB7tHSsKuYSgGSgHMpXdI0A75NNW2GAO3bKW2lpTBzFJBhUDQSOEa8vdTZ80mF/Zj6974lHzSYX9mPr3viVHjOwzGKnYK/HV6LTucTH7VNWx+wirZYfeIKxOVKdQmREk8zHZw760D5pML+zH173xKPmkwv7MfXvfEqXjOwzGbbYbF3N1dF1sIylKB1lQdBB0imLZvA1NWSbd9IPlhQBkEKUo8fA0z/ADSYX9mPr3viUfNJhf2Y+ve+JUeL7DMZLjO7N5CibchxHIEhKh3GdD4yPCu7ZLYq6aum3nEBCUEkyoEnqkaBM9vOK1T5pML+zH173xKPmkwv7MfXvfEqfGdhmZnW2ux9xdXAcaCMobSnrKgyFLPCO8VQ/Nredjf6/wD6rY/mkwv7MfXvfEo+aTC/sx9e98SnjOwzGU4futeKh0ziEp5hEqJ8CQAPHWnLFMEmyXasJA6mRAJ04g6n0me2mT5pML+zH173xKPmkwv7MfXvfEqPGdhmMy2V2Iube6becCMqc8wqTqhSRpHaRWgRU35pML+zH173xKPmkwv7MfXvfEo8XfgN3M52r3fKdcU9bwFK1Ug6AnmUngJ5g8+dL9nu5vFrAWhLaealKSY8Akkn/etbN80mF/Zj6974lHzSYX9mPr3viVPjOwzMx5zdpdhRy9GUyYJXrE6TpxinPbLAnbq2Q00BmC0qOYwICVDjHeKbvmkwv7MfXvfEo+aTC/sx9e98So8Z2GYQdhtlH7Rx1ToTCkBIyqnUKnsqox7YG6euXnUBGVayoSuDB7RFar80mF/Zj6974lHzSYX9mPr3viU8Z2GYp8KtFN27TavKS2lJjhISAazhrdxeBYVDcBQPl989la/80mF/Zj6974lHzSYX9mPr3viUWLtwFISNtsFu7vK2yEBodYyuCpXKRHAe89wpT+bW87G/1/8A1Wx/NJhf2Y+ve+JR80mF/Zj6974lFjLcDMY81u3vAoGG9CD5ff4U7339oM/4Z/8Ae21NXzSYX9mPr3viVKwzdzh9usuNMZVFJTJccVoSkkdZZ5geitdXE9SNrBu5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de-DE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AutoShape 4" descr="data:image/jpeg;base64,/9j/4AAQSkZJRgABAQAAAQABAAD/2wCEAAkGBhMRERQSExQWFRUWGRgYGBgYFx0cHxshHRgVGBseGBoYHiYfHBwkHRoYHy8gIycpLCwsFx8xNTAqNSYrLCkBCQoKDgwOGg8PGjAlHCQpKi4pLywvLCwpMDQuLC8pLC0sLSwsKSwpLCwsKSwqKTQsLCw0NCwsLCwsKSwtKSwqLP/AABEIALsBDgMBIgACEQEDEQH/xAAcAAACAwADAQAAAAAAAAAAAAAABgQFBwEDCAL/xABQEAABAwIDBAUHBQwIBgIDAAABAgMRAAQFEiEGBzFBEyJRYXEygZGTobHTFBdCUlQWIzNicnOCkrKzwdIINDVTdJTR8BUkQ6LC4SWjNkRj/8QAGgEBAAIDAQAAAAAAAAAAAAAAAAEEAgMFBv/EADERAAIBAgUCBAUEAgMAAAAAAAABAgMRBBIhMUETYRRRcZEFIjKhwTOB0fAjQlKx8f/aAAwDAQACEQMRAD8A3GiiigCiiigCiiigCiiigCiouI4qzbo6R91DSPrLUEj0k1UbObeWeIOutWrhcLQSVKCSE9YkDKVATwPAR30Aw0UUUAUUUUAUUUUAUUUUAUUUUAUi7xN67OErQ0plbrq0Z0gEJTEqT1lGTMg8Emnqsq2xwhm62ksGn20uNm2cJSrgSkvkSOeo4UAgYtvkxe+CxbJLLaQpSugQVFKQCSVuEEpgayMtbVuuuVuYTaLcUpa1IJUpRKiTnXqSdTUja60bZwq8Q2hDaBbPgJSkJA+9q4AQKh7pf7Hsvzf/AJroBuooooAooooAooooAooooAooooAooooAooooAooooApT3p4q7a4VcvMLLbiQjKoRIl1tJiR2Ejz02Ukb6VRgl34Nfv2qAyjCdy+KYiQ/dvBsKAOZ1ZdcIOoISCfQVDwpv3OYALHE8UtUrKw0lgZiIJkKUdBw1NOWM7bW+F4ew8/mOZDaUIQJUo5AdJIAAHEnh5wKTtzuPC+xPFLtKChLoYISTJEZk6kafRNAa9RRRQBRRRQBRRRQBRRRQBRRRQFZtJtC1YWzl08TkbAJgSSSQlISO0kgeesf2V26/wCL7RWz6WS0ltl5EFWaRlcOYwBGqgI18a2jFMLauWlsPoS42sQpKuBggjzggEHkRVfs5sXZ4fm+SsJaKtFKElRHGCpRJjumKAyreZuzxbEcRUtJQu3OUNFToSlsQAQUcZmSSAZ9g1rZTARY2bFqFZuiQElXCTxUQOQkmBVtRQBRRRQBRRRQBRRUbEMRat21OvOIbbTxUtQSB5zQEmisw2g/pAYexKWA5dKH1RkR+usT5wk1M3T7x3sXVdl1tttLXRZEoknrdLOZROvkjgBQGh0UUUAUUUUAUUUUAUUUUAV592v2Lx7Eb91DgX0CnCEEuAMpRm6pyg66QeBVPfXoKigF7HNhbW+tmre6R0gaCcqgSkghISSCDzA4GR6BUrZvZS1w9rorVoNpJlWpJUe1SlST/DlVvSvt5vBt8KZzu9d1U9G0D1lnvP0Ujmo+aTpQDK8+lCSpaglIEkkgADtJOgrNtqN/dhayhjNdOD6hyt+dw8f0QR31iO1W3t7izoS85CCoBDKdG0yYGn0j+MqTXXe7EvtFKkAPCRIA94PEd/urOMJS1SA3Xu+XGL0kWyUsp/8A5IB9Ljkie8RUIW2LPavYg8meXTOH2JIA81X62yUFKeoYIEAdUxyHDSlhF7iLBKVtC4TyUOPpTr6RVvoQh9V2QC28ZzdGL18o5K+UrA9EzPmr4cucat+um7uFRqcj61f9qjr6DUpN7iLvksttDtWZPomfZUK9xy9s1AvpQ4g8wIHhIAg+IrF06aV7MGh7q99C3nDa4ipObKpSHiAnyElSkuACJygkEAcI1JFK+0W9vE8SuVNWBcaakhCWh1yJ8pa+KfMQBPPjVDitojEW0vWqCXgoJUgeUZ4T29x7J7NGy92ptcDZTaW7YduAAXTwGaASXFDUnsSOAjUVzcVOVJqMFmb2/lm+lTUruTskQW9kcfWM6rxxKuxV25P/AGyPbXfh+x2Nvz8ov3mgkwMz61k94CVRHiZ7qn4XdY9cID4Nu2lWqW1pgkdvAqAPeQa7l7U4wzo7hyXD9ZpRI/7Sr+FcuWJxGqUo39f5Lio0d2pWK1/CdobM5mLxx9I5B0q9Lb0j0TXdhe/2/tV9Hf2yVxx6pZc9B6p/VHjVns6cXuLlL1yU21umT0IAlehgEaqHiojhoKn7yMNcfsHG2mulcJRAgEpGYElM84EadprKGOnGahUs78rj8GMsLGUXKN16jhsnvTw/EYS07kdP/Sd6qv0dcqv0Sabq8o4lutubeyVduLSFIhSmhqQJA8oaSJmB6auNgd91zZKS1dFVxb6DUy4gfiKPlAfVV5iK6lOrCorwdylOEofUj0tRUXC8UauWUPsrDjaxKVDgf9COBB1BEVKrYYBRRRQBWf79f7Gf/LZ/eprQKyTfjtnZqsX7FL6VXOZuW0hRjKtJIUoDKCAOBM0BY7NbicOYCVupXcrgH74YTOnBCYEdyiqvrdtaoaxXGm20pQhLluEpSAABkc0AGgrs3sbXXlhZMmzQSpzqqdyZ+jASkjSCJUToTI0NV24yyvD8tvLxKgq5U0QpacpXkC5VlgQOskAxrBoDVaKKKAKKKododurGwkXNwhConJOZfd1EyrXtiKAvqKxTaD+kegSmztio/XeMD9REk+dQrZLB8rabWeKkJUY7SAaA76KKKAKKKgY5jbVmw5cPqyttiSfcAOaiYAHaaArduNtGcLtVPu6qOjbYOq1cgOwcyeQ74B82rbuMXfcvbtzKgnVXAADghsHQJTwn3kmoe2+2T2K3ZeXITOVpsahCZ0A7VHiTzPdAE232PunW0IedCEJ8lHlR4gQJ89baUcz2uC9sNk7VBQ4gFREKSc8juOmhqXeYuEPNsJTmcXqdYCU8yfQdK+MEwZNo2U9IVAmSVQAPAcqXsHxJK8UdUT5QWhB/JyxHiEmr18iSSs2yB0qkusZdt1TcIR0JVlDiCdJmM6Try4irDErNbiQEOqaIPFIBkdmtVz2yTbgh119zn1nPcIis55v9QXgNRcUtEusrQrgUnzaSD5jrSziOG3FkOlYdWttPlIWZgeHAp7xBFdWP4ldrYDiIDC0gkoHWAOhSuTPHSRofZWMqtk1JAlbpGD8oK+UoT55J/h7a7WcBSvaJbTwlJeW7B+kMpdSO8HT21d7AW7aE2/RHMFKCiToSZ1kcoiI7qN7jKG3rV9lak3hISgIElQB0J7CFHKOOaSOVcHGXjVjTX+0Hr+7ZcpL/AB5nxJGoVW7QY81ZMKfeJyjQAcVE8Ep7z/AmkTFNrMVtrVpLyG/lNwrIylKJWIy5lKAJRmJUkBIHOTwipdjuvW+gLxG5eecPWyJc6qT2SZk+AA99cBYeMPmqy0vxrf0Oi6zlpBa9+Bl2fvb15RcfaaZZUkFtAUVOawRnPkgRyiZq1xB5aGlrbR0i0pJCJjNGsTBgnl30tr2EWgRb392zEABTnSJEfiqjl30ytfemxnWVZE9ZaoBOUaqVAA5ToK01Ml7x9tf79zZDNaz9yswjFGMUtCoCW3ApC0K4g8FJMc+BBHaDSxi+6jDsoSlamHF6IKnAZPZlX5XgDNVG5/HEdPdtFQSlxQcbBIGuZQIE8TBToPq1f7Y7sBfvF8XC0KIAyqTnSIEQkSCkc+epNW7eHrOGdxjv5le/VpqWW7FvZDae52cvTbXUqtXCCoCSI4B1rv5FPOIOoFejLS7Q6hLjagtCwFJUkyCCJBB7K8uba7HYiwygvOfKGGZyqBJKArLOYKGYDQdoEcqvty28/wCRuCxuV/8ALuH72pR0aUe08kKPHsOvM13qFTqQTun6HLqQyyta3qei6KKK3GsKyZP9Hm1N2p9y4dcaKyvooAJkzCnJkjtgAntHGtZooDhKQBA0ArmiigCiiigCsPxzYJvFto7xt1xbaG2mFnIBKvvbSYBVIHHjBrZ8SxNq3bU884lttOqlKMAf74RzrM9hMbZvNoMRft19I0phkJUAROUNJOigDxBoCBvK3bWGH4NcLt2B0gLQ6VZKl6uoBgnyZEjqgca1nCPwDP5tH7Irz1vA20xTErp7DUNKS30mQMJalSsi5SpS1CRqAqQQkDu1r0RYMlDTaDxShKT4gAGgJFFFFAcE15r3g7VuY5f/ACdlcWjJVlI4KjQuEcyTomeAPKTWt76NozZ4U7kMLfIYSezMCV/9iVa94rG9hbBKLfpBqpwmT2BJIA9589baMM8rAmYTsqxbkKSCpY+ko8PADQVZXl2lptTizCUiT/67zwrupa2+KvkwjhnTm9Co9v8ACujK1ODcUQUTaLjFHSScjST+insAH0lf70q2d2CSlIUy6sOp1SVREjhwEj21bbK2yUWjWX6Scx7ydT/p5qk41n+Tu9HOfIqI4+bvia1xpLLmlqwVOHbW5xkLLi3kyFhsAiQYmZgA0wMOFSQSkpJ+iSCR+qSKW9gLfLbrUQQVLPEcQEpjzSVUz1spNuKbBW22PsOuKZCuuCUlKhGaNDE8fCu25wtJt1W6OqCgoTzjsqk2wwDOn5Q1o4jVUfSA5/lD3DuFSLG7Vf2cJcLbkhKyBzHgRooa6d4rHM7uMlrx3BO2RabsOjQ8+2D0mYlSgkCYGmYzGnGr3EdmEX2I298zdNLS0WypCSFHqKKhlyk8TxmI1NL2AbDWwcbS6npipQzFRInwAOntq2xTc+30qHbN025SoEpMqAgzKDOYHuJPiK898TcYVY5nleWy5Vu5ewyk4Oyur+g9XVi0VoecAzMhZSonycwAUezgOPKq7BdsrW8ecZYWVlsZirKcp1jqqPHX08ppQ3o444861hdtq46UlyO/VKT2D6Z7o76cdlNl27C3DLeqjq4vmtXM+HIDkO+a4MqUYUlKb1ey7eZ0VNyqNR2W5JxjFFsAKTbuvjn0WQkfoqUCfMDSRi20a8XWMPtQtgEE3KnQEqSkGCgImSZiY7hoJrR6yraSydRtDbrZSqVlpSiAYI8hyTwjIDNZ4TK29NUm0zHEZkl5N2ZKxHciyW/vDzgcA/6kFKj35Ugp9vgar9iNr7ixuv8Ah18TlzBCSoyUE+T1ubapEdkgjSa1uso34WKQbZ8aLOdB7SE5VD0FR9NbsPXliH0auqez5TNVakqS6lPS33NWcbCgUqAIIIIIkEHQgg8qz7aHc5bOhSrYqZc1ITOZBPZB1T2SDp2U84Xn6BrpPL6NGf8AKyjN7ZqVVGnWnRl8jLU6cai+ZCruN2+W6FYZdE9MyD0RVxKU6KQZ+kjl+LP1a1+vNO8Qf8NxW3vmDC1EOqT3pVCvMsaHt61ekLO6S62hxJlK0pUk9ygCPYa9XRqKrBTXJwakMknE7qhYpjTFqnO+820ntWsJnwk6+as631bQ37C7O2sFrSu46YENpBWrL0UBJIlPlKOkUgM7k8SuEOXN66GyEKWekWXXDlSTrBgcI1Vp2VtMD0HgmNs3jKX7dedpRUEqgicqik6KAPEGp1Im5D+xLXxe/fOU90AUUUUAq7xdhRi1slgvKZKFhwKCcwkJUmFJkSIUedRN3O69nCA4oOKedcAClkZQANYSkEwJ1MkzA4U60UARRRRQBRVPj22FnZCbm4baPHKVSo+CBKj5hUjAcbavLdFyySW3JykiCYUU8DqNQaAx/wDpI3hUqxtwePSLI8ShCf8AyrPk3TmFOdGr760vrJ+iQeB7deEjwpz32pLuN2jXJLLZPrXlH2AUubbWwcNqD9J3KfBWWasUovK5rcglYFiT9yrpVJDTI8kcSs+J5DujWpm0Vp0tq6n8UqHinrD3VYgRwpW23xVSQm2bnM7xjjEwAPE+7vq7L5IPNqCl2b2wNunonElSB5JHFPONeIphTt1bngHD4I/91zgWxzTKQp1Icc5zqlPcBwPiaYEoAEAADu0rCnCoo2bAtvbetJ/6b3nAHvNSsC2nF2tSUoKQkSSVAzrGgA/jV1IPYeXbUVvCmkudKlASuCCUiJB5EDQ8j5q2WnffQEukrBT8lxFxgeQ5MDs0zp9AJHnp1pJC8+MafRMfqtwfbNY1dHF9waDhP4dr8oU63NwG0KWrghJUfAAk+6krCfw7X5QpwxRvMw6ntbWPSkivMfHv1oX8vydXA/RIzXdOwbq7u8Qd1XMJ7iuSqPBICR3E1qlZfuNuh0d03zCm1+YhQ/h7a081ycdfrteVrexYwv6SZnt9vhaYfcZct1y2tSCUOJUDlJEiQmpLO962InoLoD82CPYumfDNnLa31aaSFHUrIlaieJUs9Yk+NWOcTE6xMTrHCY7KxlUocQfv/wCkqFXmX2ER/fNYpGiHyfq5APSSqkVeOOYzilslYCW84CW5mEg51yeaiEmT3CtuvMOaeTldbQ4OxaQr3isr2+3ffI4vrGUBtQUpAM5NdFonXKDxB4eHC3hKlC9oq0nom3f+DRiIVbXbulvwa4oT3eH8KzjEd4V3hrimbxjpk69G8g5M45E6FM9oER2cy37I4+L20auIAUoELA5KSYVHdzHcRVfvNs0uYZcZvoBK0nsIUn3gkeeqlFRjV6dSN7uxYqtyhng+LmaY9hFxfWjuMPrCeskNtAfQz9HoZ0AJPjBPOt63SYgXsHs1EyUt9H6tSmx7EikROGF3Z9LQGptQoDvCQ57SPbU7dNiVwnZ15VsjpH2lPhpPaeqsac/KJjnEV3cHVzqS8nZenBysRDK0/NFtty5/87gg7Dcn0oT/AKVN3i7yrOwQu2dUpTzjaoQ2mSkKSoArJIAB7JnurO93mBYxd4qxeXyXwhgrUVPgojMlQytoUBxJHkiBHhWjbU7obHELn5U90ocISFZFwF5RAmQSDAA0jhV4rHXuQ/sS18Xv3zlPdRcMwxq2aQwygIbbGVKRwA95PMk6kkmpVAFFFFAFFFFAFZBvnxPEVXlrY2DjiS+2s5G1BBUQVEyuQQAlJ5gaGtfrNdp//wAmwn8zc/un6Az9vcHdBh65u7hCChtbmREuKJSlSoUowBw5Zq1fc7/Ytn+Sv965VTvP3rWtml6xyrdeW0pKgiIRnQQMxJ4woGADoat9zw/+Fs/yF/vXKAz7eczG0DRP0rUFPmLw/gaoNqsMU+wQjy0ELTHMiZA749oFMn9IQli5w+6SNQHEnvCS2Y9ClemlK423YBCWwt5R5JHs11J8BVyjKORxkQfWzu1KHwEOEJeGhB0zd6e/uqLZJD2JurOoZTlT46J95VUrF9lW7kdIAWnSAZ7+xYHPvGvjVRsa2tm7ead0WUzqZmCDIPOQZra3K8Yy2vuB2pX24xB5lLZbWUpVmSqImdCIPEaTw7KaKXtumc1oT9VaT70/xrbVvkdgSdkmCm0bniqVn9Ik+6KlvY0whwNKcSFnSJ954Dz1xgSwbZgjh0aPYkA+0GqS/wBgW1qKkuLSSSTMKGuvcfbUfMoLIrgvMXxRNu0pxXLyR9Y8gP8AfClPYexW4+u5Xw62vapXGPAE+kVZWewyAQXnFPRwSdAPaT5hFX1zhyFtFkpAQREDSOyOyONY5ZTalLjgFngywXmiCCM41BnnTo/dNpKUrWhJXolKlAFU6QkE6+asFY2bxC3di1KzJ6pbWBPZIJEGrzAN2N8/coevTlSFJUrOvOtUGYEExPCSRE6V574tCNWalUllstuX6F/CVJRTjGN7shYK8vBMVKHgQ0qUFUaFCjKVjtggE+ChxrabjEWm2i8taQ0Bmzz1Y5EHnPKONR8c2fYvG+jfbCxyPApPalQ1H+5pDuty2bqIvHA0DKUKRmy+ELAnvgVyJ1KWItKo8r50vctxhUo3UFdcdh9wfHre7QV27qXAOMTI8UkAjzis83vuu21xa3bK1NrKFt5kmPJUFQe0HOdD2U07Jbu2MPWXULcWspykqIAgkHyUjtHMml/fcsFi2R9IuKIHdlAPtIphlBYlKGse/oK2Z0W5aMctkbh5yyYcfVmcWgLJgJ8qSnQaeSRVq60FpKVAFKgQQeYIgg+avm1YCEIQOCUpSPAAAe6u2qE3eTaLUVZJMzvda+LdV/aKUAm3eKgVGOr1kEknQeQk+eq/a7ak4q6nDbHrIUodK7GhCTJj8RPEnmQAO+gwvZd3Fr66WhZRbl1RWvkRnJSlI4KVEHXQceydHctGMFtc7Fs46JAcKNVkQTmWo/REcBoJ5V1quSFXNvN2suE7clCGaUMu0Vz5oZWLZLbSWxohCAkeCUx7hVd/R9Yy4Ys/RXcuqT4ZWk+9JpN2j3q2ztg6GFKS84OjCFJIKc2ijIlOiZgg8YrS9zlr0eDWg+slaz+k4s+6Ks/DaM4KTmrXf9/7NOMqRk4qI6UUUV1SiFFFFAFFFFAFFFFAUu2S7oWT5sgDc5fvY04yJIzaZgmSAeYFZLus2JxReJN39/0qUshyC+olaitC0QkKJIAzTOg007t0ooBQx7dTh17c/Kn2lKcMZoWpIXACRmAPYANI4U1WtqhpCW20hCEAJSlIgAAQAAOArtooDFf6Sw+9WX5bv7LdKOx+EJaYSuBncGYnnB4AdgiD56bv6SyfvVkfx3h/2t/6VVWiQG0AcAlMegVbwsU5NkM7aSseF38qTcNsKAbEJiFSNZzZSdDJEdlNt9fIZQXFmEj29gHaTSsd4qZ0ZJHLrifRFWazjtJ2BKtdu25yvIW0rnpI/goeire6bbvLdSUqCkrEBQ5EaifAxpSTtPtILlKU9DkIM5lannoNBpTbsnhRYt0g+UvrnukCB6AKwpzc5OO6AtbPY+qzWq3uAQkHxyH+KTx08edOQxlgpzdM3HbnH+s1GxvZtq6EqlKxoFjj4HtFLqt3Kp0eEd6D/rRKpT0SugS9oNtkJSUW6syzpnA0T4TxPsqZsTcuuMKW4srlZykmToBOvjSptFs+3aJQOkK3Fa8AAAPSdT7jTxs1adFatJ55cx8Vdb+MeaopucqnzcAvsJ/DtflCnmkbCfw7X5Qp5rzfx/8AVh6fk62A+l+pku8Xam9scSSW3iG8iFJb+gRwUFJ5kqSrXjBEGnDAt5dlcoBLqWV80OHLB7lHqqHnnuFK+/HDCU29wBwKm1efrJ9y6rcJ3UNXts1cW9ypIWNUrQFZVDRQzJI4EHlwiq2ShUw8JT04uvyRmqxqyUdebGj4xtxZWyCtb6FaaJbUFqV4BJ9pgVmmCpex3Ew+6mGGSCU8kpBlKJ5qUeJ8TyAqzstxvWBeupTzDaIJ/SUdPQa0jB8GZtGkssoCED0k8yo8ye2tDqUcPF9J3k+fI2ZKlVrqKyXHmRMf2utbKOndCVESEAFSj+iOA7zApGxjee9doWzh9q6oqBSXMpJEiDlSiQDHMnzVE307OlK271J6qoaWOwgEpI7iAR+j312YRvdDFs2gWRGRISShWVGmkjqmJ4+JrbRw8enGpCOZ+tkjCpWlncJPKhg3XWt1bsG3uLYtJBUpLkp1mJC0zmnsMcNOVPNZ1g2+dh11LbrSmQowF5wpIP42ggd+sVogNUsVGop5qkbN/wB7lmhKDjaLvYxrfFswhh1u5aSEJdlKwkQMw1mPxgTPemedbpuz/smx/MI91ZpvoQDh6SeIfRH6rv8AvzVpm7RMYTYz/cN+6a72Am50FfjQ5eLio1XYZqKKKvFUKKKKAKKKKAKK4miaA5oriaJoDmiuJomgM23+4H0+Fl0eVbuJc/RP3tX7ST+jWcbKX3S2rZ5pGQ/o6D2RXobFsPTcMOsL8l1Cm1eCklJ99eVtmVP2t27altS8qlJcSPolBKSrWBHLXjpVjDzyz9QTcYtF3N6hhxUthJXlQYyjtUSNSdBp20w2OEMsiG20p74k+dR1rtcw9JcS7BC0iMwkEjsPaO40XN823HSLQieGZQHvNXlBRbkyDtdaCxCgFDsUJ99Rbi/ZtkhK1pbHAAn3DjFU202PQGkMupHSqguJIOUaDiOHHj3VNY2RtwOsguKPFayST7Yo5NtqIJDW0Nsrg8351R767HsZYQnMXm47lg+wGTUVzZG1P/RHmKh7jUdzY2zSCpSCAASSVqgD00/ydgLbaTiN9mg9EmJnkgcAe9Rn0nsp9ublLaCtZCUpEk0q4fjhktWNrmQDqoyJ7yf9TNWIwm4uVIN1kS2k5uiRJzHlnJ5dwrVTdk7at+wL7Zi+LrzaujWhOZJSVxKp/FBJHLj201XW04ZfDT7TjSFqCG3iUltRIkAkGUE6gBQ5VQ4Qn7+1p9IU143gqLthbDoOVYjTiDxBHeDrXnPjeVVoKe2X8nTwV8jy73Iu1mAi9tHbcwCoSgnkoapPhOh7iazbdltamxW7ZXZ6IZyUlXBC/JUlXYDAM8NO+mv/AOZtEBtLbN4hAhK5KHCBwzAqAJ8J8aprXEbLFLnoMQsyxd8BJUkq08kkZTMcAqZ5GufRjanKEvmhvo1dd7G2o7zUlpLvs/3H1e0toBJuWAPzqP8AWoLu3+Hp0N015iT+yDUJG6jDR/8ArqPi45/BVSkbucPAgWiPPnPtKqq2w65l9v5N963b7lolu3ukodAbeSNUK0WAe0cQFd/EVOy6Ry7OXorP9rdlGrC3cvLJxVo43BhKjkc1AylKiQTroOHdVvhG8G0XbMuP3DKHFIBWnNqFcD1RJGuuvI1EqLlFSp3avbugqiTyz0ZztFu8s7pKldCEOQSFNQgk8p0ymTzIqFupu312hS6tKktqU2kGekbyx1FyIIAIjsGncGu1vG7lsqZcC0KkZ21Ax4EcD7RXQ3Yps7dSbdhSssqDaT1lk8SVLOpPMkk+PCp6snTdKW91a/HvsMiU88f37me747xTz1pYt6rUc0DmpZ6NsftekVvuD4cm3t2WE+S02hseCUhP8K897sLR3EseNy+kjoSp1aSD1SnqNo14FKiND9Q16PmvSYal0qSgcatPqTcjmiuJomrBqOaK4miaA5oria5mgMSwbZli4S666HFLNxciQ86nQPLA0SsDhXff7L2DCOkd6RCZAk3D/E8OC6nbJ/gXf8Tdfv3Ko96dzDDLf1llX6qY96hXUpU4uKujJI+rLDsKeWG23FKWZgB9/WBPNfZVr9w1p9V3/MPfErJbC8Uy6h1PFCgoeY8PPw89becSR0HyifveTpJ7ozVtlSguCWrCre4bhTKy244pKxEgvv6SJHBfZUvD9mMPfRna6RaZIkXD/ERI1X3isvv71Tzq3VeUtRUfOeHm4eatC3WXEsvI+qsK/WTH/jR0YJbEuNkXH3DWn1Xf8w98Sug7ubCSroVSeJ6V2T4nPrTMEnsorHpw8kYi183Vj/dK9c7/AD18K3aYedSwT4uufz005T2H0VxTpx8gK3zY4d9n/wDsc/mrsG7qw/uleud/nphdfSnylJT4kD319IcChKSCO0GfdTpx8gZntLbYdaO9CLZbigAVf8w6kCdQPKMmNfPV3g+x+G3TCXUsqyqkEF1zQgwQevFd202wHyt3pkOZFEAKBSVAwIBEEQY91X2CYOm1ZSykk5ZJJ4kkyTHLwrJwhbYnSxUI3b2A0DJHg65/PXPzdWP90r1zv89Ma1gCSQB2kwPSa+Wn0q8lSVeBB91Y5I+RAm4hs9hFusIdlCoCgC69wJIB0V3H0V0fJsF/vD65/wDmqp3nf1xP5pH7btQME2Odu2FPNqR1VFOUyCYAOh4c+dZdGm1dpGSWg62Gy2GPglolccctw7I8RnkV3r3c2BIUWVEjgS66SPA56zTA75TFw04kwQtIPeCQCD3EVuMVi6MFwvYhi79wFl9Rfr3v56PuAsvqL9e9/PTEUnsNcFXKselT/wCK9iLi25u7sVCFNKUOwvOn3rrr+bHDvs//ANjn81NBNfDdwlWiVJVHYoH3VPSh5IC81u6sE+S0pPg86Pcuq3aPAcPs2ukU04ok5UpD7okxPHPoAOdPGU9h9FU+02zib1oNlRSpJzJUBMGI1HMGnSp31ivYlChsjh2HXalpTbracAzEB93rCeMhQJIJ4Htpn+4a0+q7/mHviV07KbFiyUpal51qGWQnKAJnSSSSYHopmynsNS6cOEiHYX/uGtPqu/5h74lH3DWn1Xf8w98Srx11KRKiEjtJA99cocChKSCO0GfdTpw8kCi+4a0+q7/mHviUfcNafVd/zD3xKvwK5ynsPop04eSIF/7hrT6rv+Ye+JUW2wlu1v20s50hdu8VAurVJDtuB5ajHE8Kasp7D6Kob7+0Gf8ADP8A722rTXhFQbSB97J/gXf8Tdfv3KTd6VzNw0j6rc/rKP8ALTlsn+Bd/wATdfv3Kzfbq5z3734pSj9VKR75qxQ+lehlEq3cOUllD/0FqWkeKcvvn2GrhW1B/wCGi0nrZ4P5vywP1jHgKZrbAemwZKAOvlLyfHMpQ9KdPPWb1uWpnuSkYcosqf8AoJWlHiVBR9kD9YU17rLiH3kfWbB/VUP4KNWeLYF0GDFsjrJyOL/KK0z6AcvmpZ2AuMl81+MFo9KSR7QKXumRujs3hLIvnNT5LfP8UU97Cn/kGfBf7a6Qt4g/59z8lv8AZFO+wV4g2LYzJlGcKkgR11HXsEEGaxexD2M42lcPyy51P4Vzn+OqtJxPF1W2GodT5fRMpTPIqSgT5tT5qzDHrhLly+tJlKnHCD2gqJBrVbq1acw5CH1ZEdE1KjplOVEHzKiplwS+DLsPsl3r+VTqQtUnO6rj3TzPdT3sbsW5avKcdUkgJhGQmDPEkacBpHf3UtYtsA600p5DjbrSQVSDBjtgyD5jXzsHjTrd020FEtuHKUTI4GCByIPZ31L1Wgeux97xlkXyoJ8hvn+LTRs1iot8KS8vXLn07SXFBI85IpV3j/15X5Df7NWDzRVgSCPouSfDpFj3kVHCHCFq+xG4vnRmKnFKMJQOA7kp4D/c0xbMbKXVtdsOLbKUSQopUDHVV5WU6Dhx0qr2ExBtm8Sp0gApUkKPBJMQT2DlPfWsm+bBSM6ZWYSMwlWk6AcdBSTtoG7GZ7zv64n80j9t2qbDtqH7dpTLSwhKiSdBOoAME8NBVzvO/rifzSP23as9gLq2TarD6mQekJhwpmMqPraxxqeBwKOzzrKbhtdwVBCSFdVMyQZE6zE6mJNaltU+F4e+tBBSpuQRzBKYIrL9plsG6cNvHRSIgQJgZso7JmKbsNWo4E7PIOAeHSD+M1D4YfmJGHYm4y4HGyc4CgDxjMkpkDt1076Ydm8GuxeMPOtOhOeStYPNKtVE6jz1X7EMBd+wCJgqV+qhSh7QK1+5QVIWBxKVAeJBApJ2DZke1m1K7p1QCiGUkhCRoDH0ldpPHXhXRb7N3iEC4Q04kDrBSdFAcZABzR5qq7c5FpKhISoZh2wRI9hFbUNpbXo+l6ZvJE+UJ8MvGe6JqW7bB6GKruFKUVFRJJJOvMmTWl7yVEWTcf3iP2F1m106FOLUkQlSlEDsBUSB5hpWkbyv6k3+cR+wuj3Qe6KndYsl5+Sfwaf2xS9tW4fltxqfwiudMG6r8M/+bT+2KXdrP67cfnFUW45JX3P3t0yHykrQlMIlQ8lIjqJJ4aefvqLsxjK7a4bUkkJKkhaeSgTBkdomQa1nAB/ybH5pH7IrF2Pwqfyx+0KJ3CdzQt4uEXDy2Sy2tYSlYOUcJKYmkO/w99ggPIW2VagK0mttv71DLa3VmEoBJP8Ap3nh56xXGMVXdvqdVxUYSJ0SOCRJ007fE1EWIk7ZLA1Xj4SSro09ZwyeHIDvVw9J5Vot2kDEGABAFs8ABy++21dOzKrS0YS0LhkqOqyHE9ZR8/AcBXfff2gz/hn/AN7bVWxLvBmMmfeyQ+8uf4m6/fuUlYju/vXXXHIb661K8vtUT2Vr726rDFqUtVscylKUqHnhJJJJgORqTXx80mF/Zj6974lV4YrKkrEJ2KnDLQtMtN/UQlPnCQD7aTLfd6tN/wBIQn5OFlYE6/WCcscM2ngK0n5pML+zH173xKPmkwv7MfXvfErLxfYXKTHLAv2zzQ8paFATwmNJ88Uh4PsFeM3DTpDcIWlRhfIHXl2TWr/NJhf2Y+ve+JR80mF/Zj6974lFi7cBSEvbHYz5ZDjZCXUiNeChxAMagjWD30kObv74GOhnvC0R7/fW1/NJhf2Y+ve+JR80mF/Zj6974lSsZbgKRlOB7tHSsKuYSgGSgHMpXdI0A75NNW2GAO3bKW2lpTBzFJBhUDQSOEa8vdTZ80mF/Zj6974lHzSYX9mPr3viVHjOwzGKnYK/HV6LTucTH7VNWx+wirZYfeIKxOVKdQmREk8zHZw760D5pML+zH173xKPmkwv7MfXvfEqXjOwzGbbYbF3N1dF1sIylKB1lQdBB0imLZvA1NWSbd9IPlhQBkEKUo8fA0z/ADSYX9mPr3viUfNJhf2Y+ve+JUeL7DMZLjO7N5CibchxHIEhKh3GdD4yPCu7ZLYq6aum3nEBCUEkyoEnqkaBM9vOK1T5pML+zH173xKPmkwv7MfXvfEqfGdhmZnW2ux9xdXAcaCMobSnrKgyFLPCO8VQ/Nredjf6/wD6rY/mkwv7MfXvfEo+aTC/sx9e98SnjOwzGU4futeKh0ziEp5hEqJ8CQAPHWnLFMEmyXasJA6mRAJ04g6n0me2mT5pML+zH173xKPmkwv7MfXvfEqPGdhmMy2V2Iube6becCMqc8wqTqhSRpHaRWgRU35pML+zH173xKPmkwv7MfXvfEo8XfgN3M52r3fKdcU9bwFK1Ug6AnmUngJ5g8+dL9nu5vFrAWhLaealKSY8Akkn/etbN80mF/Zj6974lHzSYX9mPr3viVPjOwzMx5zdpdhRy9GUyYJXrE6TpxinPbLAnbq2Q00BmC0qOYwICVDjHeKbvmkwv7MfXvfEo+aTC/sx9e98So8Z2GYQdhtlH7Rx1ToTCkBIyqnUKnsqox7YG6euXnUBGVayoSuDB7RFar80mF/Zj6974lHzSYX9mPr3viU8Z2GYp8KtFN27TavKS2lJjhISAazhrdxeBYVDcBQPl989la/80mF/Zj6974lHzSYX9mPr3viUWLtwFISNtsFu7vK2yEBodYyuCpXKRHAe89wpT+bW87G/1/8A1Wx/NJhf2Y+ve+JR80mF/Zj6974lFjLcDMY81u3vAoGG9CD5ff4U7339oM/4Z/8Ae21NXzSYX9mPr3viVKwzdzh9usuNMZVFJTJccVoSkkdZZ5geitdXE9SNrBu5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de-DE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773408" y="1424189"/>
            <a:ext cx="1393746" cy="7655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err="1" smtClean="0">
                <a:solidFill>
                  <a:prstClr val="black"/>
                </a:solidFill>
                <a:latin typeface="Calibri"/>
              </a:rPr>
              <a:t>Visualization</a:t>
            </a:r>
            <a:r>
              <a:rPr lang="de-DE" sz="1800" dirty="0" smtClean="0">
                <a:solidFill>
                  <a:prstClr val="black"/>
                </a:solidFill>
                <a:latin typeface="Calibri"/>
              </a:rPr>
              <a:t> Module</a:t>
            </a:r>
            <a:endParaRPr lang="de-DE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4930352" y="6266890"/>
            <a:ext cx="2105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rPr>
              <a:t>Metadata</a:t>
            </a:r>
            <a:endParaRPr lang="de-DE" sz="18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02065" y="4622961"/>
            <a:ext cx="4269167" cy="1654562"/>
            <a:chOff x="2284033" y="4431511"/>
            <a:chExt cx="4269167" cy="1654562"/>
          </a:xfrm>
        </p:grpSpPr>
        <p:pic>
          <p:nvPicPr>
            <p:cNvPr id="5122" name="Picture 2" descr="http://searchengineland.com/figz/wp-content/seloads/2012/03/amazon-logo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755" y="5273676"/>
              <a:ext cx="535541" cy="535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http://www.bestwestern-koeln.de/imagesupload/youtub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175" y="5300072"/>
              <a:ext cx="595300" cy="5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http://www.robotiklabor.de/sites/default/files/pictures/feed_itunes_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8771" y="5300072"/>
              <a:ext cx="494962" cy="494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http://www.metalsucks.net/wp-content/uploads/2011/07/spotify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665" y="5341812"/>
              <a:ext cx="463069" cy="463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 descr="http://kameaudio.com/_extinctionist/wp-content/uploads/2011/02/lastfm-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297" y="5300072"/>
              <a:ext cx="546550" cy="546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2" name="Picture 12" descr="http://www.ibiblio.org/images/june2004/june04_icon_etre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4999" y="5378484"/>
              <a:ext cx="649468" cy="249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hteck 15"/>
            <p:cNvSpPr/>
            <p:nvPr/>
          </p:nvSpPr>
          <p:spPr>
            <a:xfrm>
              <a:off x="2284033" y="5767663"/>
              <a:ext cx="28514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+mn-ea"/>
                </a:rPr>
                <a:t>S</a:t>
              </a:r>
              <a:r>
                <a:rPr 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+mn-ea"/>
                </a:rPr>
                <a:t>treaming </a:t>
              </a: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+mn-ea"/>
                </a:rPr>
                <a:t>providers</a:t>
              </a:r>
              <a:endParaRPr lang="de-DE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806114" y="4431511"/>
              <a:ext cx="3747086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 err="1" smtClean="0">
                  <a:solidFill>
                    <a:prstClr val="black"/>
                  </a:solidFill>
                  <a:latin typeface="Calibri"/>
                </a:rPr>
                <a:t>Physical</a:t>
              </a:r>
              <a:r>
                <a:rPr lang="de-DE" sz="1600" dirty="0" smtClean="0">
                  <a:solidFill>
                    <a:prstClr val="black"/>
                  </a:solidFill>
                  <a:latin typeface="Calibri"/>
                </a:rPr>
                <a:t> Wrapper</a:t>
              </a:r>
              <a:endParaRPr lang="de-DE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4434164" y="5778296"/>
              <a:ext cx="210599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+mn-ea"/>
                </a:rPr>
                <a:t>Downloads</a:t>
              </a:r>
              <a:endParaRPr lang="de-DE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endParaRPr>
            </a:p>
          </p:txBody>
        </p:sp>
        <p:cxnSp>
          <p:nvCxnSpPr>
            <p:cNvPr id="19" name="Gerade Verbindung mit Pfeil 18"/>
            <p:cNvCxnSpPr>
              <a:stCxn id="5128" idx="0"/>
            </p:cNvCxnSpPr>
            <p:nvPr/>
          </p:nvCxnSpPr>
          <p:spPr>
            <a:xfrm flipH="1" flipV="1">
              <a:off x="3124199" y="4770065"/>
              <a:ext cx="1" cy="57174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 flipH="1" flipV="1">
              <a:off x="3595589" y="4773603"/>
              <a:ext cx="1" cy="57174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/>
            <p:nvPr/>
          </p:nvCxnSpPr>
          <p:spPr>
            <a:xfrm flipH="1" flipV="1">
              <a:off x="4137872" y="4773603"/>
              <a:ext cx="1" cy="57174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/>
            <p:nvPr/>
          </p:nvCxnSpPr>
          <p:spPr>
            <a:xfrm flipH="1" flipV="1">
              <a:off x="4956613" y="4773603"/>
              <a:ext cx="1" cy="57174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 flipH="1" flipV="1">
              <a:off x="5470535" y="4755875"/>
              <a:ext cx="1" cy="57174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/>
            <p:nvPr/>
          </p:nvCxnSpPr>
          <p:spPr>
            <a:xfrm flipH="1" flipV="1">
              <a:off x="6044717" y="4766508"/>
              <a:ext cx="1" cy="57174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feld 26"/>
          <p:cNvSpPr txBox="1"/>
          <p:nvPr/>
        </p:nvSpPr>
        <p:spPr>
          <a:xfrm rot="16200000">
            <a:off x="-340876" y="5249342"/>
            <a:ext cx="1362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rPr>
              <a:t>Data </a:t>
            </a:r>
            <a:r>
              <a:rPr lang="de-DE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rPr>
              <a:t>acquisition</a:t>
            </a:r>
            <a:endParaRPr lang="de-DE" sz="14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grpSp>
        <p:nvGrpSpPr>
          <p:cNvPr id="35" name="Gruppieren 34"/>
          <p:cNvGrpSpPr/>
          <p:nvPr/>
        </p:nvGrpSpPr>
        <p:grpSpPr>
          <a:xfrm>
            <a:off x="4641055" y="4628714"/>
            <a:ext cx="2238003" cy="1591351"/>
            <a:chOff x="6278537" y="4426687"/>
            <a:chExt cx="2238003" cy="1591351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7547436" y="5137501"/>
              <a:ext cx="896642" cy="880537"/>
              <a:chOff x="3324473" y="4892942"/>
              <a:chExt cx="896642" cy="880537"/>
            </a:xfrm>
          </p:grpSpPr>
          <p:sp>
            <p:nvSpPr>
              <p:cNvPr id="11" name="Zylinder 10"/>
              <p:cNvSpPr/>
              <p:nvPr/>
            </p:nvSpPr>
            <p:spPr>
              <a:xfrm>
                <a:off x="3324473" y="4892942"/>
                <a:ext cx="896642" cy="880537"/>
              </a:xfrm>
              <a:prstGeom prst="ca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18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pic>
            <p:nvPicPr>
              <p:cNvPr id="12" name="Picture 6" descr="http://rbrainz.rubyforge.org/img/musicbrainz_logo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8904" y="5124979"/>
                <a:ext cx="756444" cy="5239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7410890" y="4428176"/>
              <a:ext cx="1105650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400" dirty="0" smtClean="0">
                  <a:solidFill>
                    <a:prstClr val="black"/>
                  </a:solidFill>
                  <a:latin typeface="Calibri"/>
                </a:rPr>
                <a:t>D2R </a:t>
              </a:r>
              <a:r>
                <a:rPr lang="de-DE" sz="1400" dirty="0" err="1" smtClean="0">
                  <a:solidFill>
                    <a:prstClr val="black"/>
                  </a:solidFill>
                  <a:latin typeface="Calibri"/>
                </a:rPr>
                <a:t>Transf</a:t>
              </a:r>
              <a:r>
                <a:rPr lang="de-DE" sz="1400" dirty="0" smtClean="0">
                  <a:solidFill>
                    <a:prstClr val="black"/>
                  </a:solidFill>
                  <a:latin typeface="Calibri"/>
                </a:rPr>
                <a:t>.</a:t>
              </a:r>
              <a:endParaRPr lang="de-DE" sz="1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3" name="Gerade Verbindung mit Pfeil 32"/>
            <p:cNvCxnSpPr/>
            <p:nvPr/>
          </p:nvCxnSpPr>
          <p:spPr>
            <a:xfrm flipH="1" flipV="1">
              <a:off x="7974491" y="4745241"/>
              <a:ext cx="1" cy="57174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134" name="Picture 14" descr="http://upload.wikimedia.org/wikipedia/commons/thumb/7/73/DBpediaLogo.svg/263px-DBpediaLogo.svg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3742" y="5316519"/>
              <a:ext cx="698163" cy="430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6" name="Picture 16" descr="http://io12-knowledge.appspot.com/images/freebase-logo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8537" y="5316519"/>
              <a:ext cx="472263" cy="472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feld 42"/>
            <p:cNvSpPr txBox="1"/>
            <p:nvPr/>
          </p:nvSpPr>
          <p:spPr>
            <a:xfrm>
              <a:off x="6306860" y="4426687"/>
              <a:ext cx="1045595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400" dirty="0" smtClean="0">
                  <a:solidFill>
                    <a:prstClr val="black"/>
                  </a:solidFill>
                  <a:latin typeface="Calibri"/>
                </a:rPr>
                <a:t>LD Wrapper</a:t>
              </a:r>
              <a:endParaRPr lang="de-DE" sz="1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>
            <a:xfrm flipH="1" flipV="1">
              <a:off x="7084857" y="4727513"/>
              <a:ext cx="1" cy="57174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/>
            <p:nvPr/>
          </p:nvCxnSpPr>
          <p:spPr>
            <a:xfrm flipH="1" flipV="1">
              <a:off x="6514668" y="4727512"/>
              <a:ext cx="1" cy="57174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echteck 45"/>
          <p:cNvSpPr/>
          <p:nvPr/>
        </p:nvSpPr>
        <p:spPr>
          <a:xfrm>
            <a:off x="1433508" y="6225343"/>
            <a:ext cx="2105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rPr>
              <a:t>Musical Content</a:t>
            </a:r>
            <a:endParaRPr lang="de-DE" sz="18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8" name="Textfeld 47"/>
          <p:cNvSpPr txBox="1"/>
          <p:nvPr/>
        </p:nvSpPr>
        <p:spPr>
          <a:xfrm rot="16200000">
            <a:off x="-158979" y="1611104"/>
            <a:ext cx="1011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rPr>
              <a:t>Application</a:t>
            </a:r>
            <a:endParaRPr lang="de-DE" sz="14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9" name="Würfel 48"/>
          <p:cNvSpPr/>
          <p:nvPr/>
        </p:nvSpPr>
        <p:spPr>
          <a:xfrm>
            <a:off x="1562591" y="1382220"/>
            <a:ext cx="1844089" cy="765543"/>
          </a:xfrm>
          <a:prstGeom prst="cub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  <a:latin typeface="Calibri"/>
              </a:rPr>
              <a:t>Analysis &amp; Mining Module</a:t>
            </a:r>
            <a:endParaRPr lang="de-DE" sz="18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7" name="Gerade Verbindung mit Pfeil 56"/>
          <p:cNvCxnSpPr>
            <a:stCxn id="9" idx="0"/>
          </p:cNvCxnSpPr>
          <p:nvPr/>
        </p:nvCxnSpPr>
        <p:spPr>
          <a:xfrm flipV="1">
            <a:off x="6470281" y="1165847"/>
            <a:ext cx="0" cy="258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38" name="Picture 18" descr="http://icons.iconarchive.com/icons/dryicons/aesthetica-2/128/community-users-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723" y="511631"/>
            <a:ext cx="696190" cy="69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feld 62"/>
          <p:cNvSpPr txBox="1"/>
          <p:nvPr/>
        </p:nvSpPr>
        <p:spPr>
          <a:xfrm rot="16200000">
            <a:off x="-272400" y="3616202"/>
            <a:ext cx="1238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rPr>
              <a:t>LD Dataset</a:t>
            </a:r>
            <a:endParaRPr lang="de-DE" sz="14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4" name="Textfeld 63"/>
          <p:cNvSpPr txBox="1"/>
          <p:nvPr/>
        </p:nvSpPr>
        <p:spPr>
          <a:xfrm rot="16200000">
            <a:off x="-72746" y="2546254"/>
            <a:ext cx="83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rPr>
              <a:t>Access</a:t>
            </a:r>
            <a:endParaRPr lang="de-DE" sz="14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cxnSp>
        <p:nvCxnSpPr>
          <p:cNvPr id="52" name="Gerade Verbindung mit Pfeil 51"/>
          <p:cNvCxnSpPr>
            <a:stCxn id="17" idx="0"/>
          </p:cNvCxnSpPr>
          <p:nvPr/>
        </p:nvCxnSpPr>
        <p:spPr>
          <a:xfrm flipV="1">
            <a:off x="2697689" y="4263656"/>
            <a:ext cx="98" cy="359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 flipV="1">
            <a:off x="5224636" y="4247036"/>
            <a:ext cx="98" cy="359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 flipV="1">
            <a:off x="6347643" y="4238999"/>
            <a:ext cx="98" cy="359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8558499" y="4263656"/>
            <a:ext cx="0" cy="873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44" name="Picture 24" descr="http://richard.cyganiak.de/2007/10/lod/lod-datasets_2010-09-22_colored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552" y="5364923"/>
            <a:ext cx="1062273" cy="69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feld 75"/>
          <p:cNvSpPr txBox="1"/>
          <p:nvPr/>
        </p:nvSpPr>
        <p:spPr>
          <a:xfrm>
            <a:off x="7044688" y="4621762"/>
            <a:ext cx="10455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400" dirty="0" smtClean="0">
                <a:solidFill>
                  <a:prstClr val="black"/>
                </a:solidFill>
                <a:latin typeface="Calibri"/>
              </a:rPr>
              <a:t>LD Wrapper</a:t>
            </a:r>
            <a:endParaRPr lang="de-DE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8" name="Gerade Verbindung mit Pfeil 77"/>
          <p:cNvCxnSpPr/>
          <p:nvPr/>
        </p:nvCxnSpPr>
        <p:spPr>
          <a:xfrm flipV="1">
            <a:off x="7514222" y="4243645"/>
            <a:ext cx="98" cy="359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Flussdiagramm: Mehrere Dokumente 52"/>
          <p:cNvSpPr/>
          <p:nvPr/>
        </p:nvSpPr>
        <p:spPr>
          <a:xfrm>
            <a:off x="8102012" y="5156235"/>
            <a:ext cx="869319" cy="1009931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  <a:latin typeface="Calibri"/>
              </a:rPr>
              <a:t>RDF/ XML</a:t>
            </a:r>
            <a:endParaRPr lang="de-DE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Zylinder 80"/>
          <p:cNvSpPr/>
          <p:nvPr/>
        </p:nvSpPr>
        <p:spPr>
          <a:xfrm>
            <a:off x="7331090" y="3266943"/>
            <a:ext cx="1052741" cy="83524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400" dirty="0" smtClean="0">
                <a:solidFill>
                  <a:prstClr val="black"/>
                </a:solidFill>
                <a:latin typeface="Calibri"/>
              </a:rPr>
              <a:t>Integrated Dataset</a:t>
            </a:r>
            <a:endParaRPr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2821367" y="3280326"/>
            <a:ext cx="1393746" cy="7655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err="1" smtClean="0">
                <a:solidFill>
                  <a:prstClr val="black"/>
                </a:solidFill>
                <a:latin typeface="Calibri"/>
              </a:rPr>
              <a:t>Interlinking</a:t>
            </a:r>
            <a:endParaRPr lang="de-DE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4741642" y="3288210"/>
            <a:ext cx="1393746" cy="7655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err="1" smtClean="0">
                <a:solidFill>
                  <a:prstClr val="black"/>
                </a:solidFill>
                <a:latin typeface="Calibri"/>
              </a:rPr>
              <a:t>Cleansing</a:t>
            </a:r>
            <a:endParaRPr lang="de-DE" sz="18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0" name="Gerade Verbindung 59"/>
          <p:cNvCxnSpPr/>
          <p:nvPr/>
        </p:nvCxnSpPr>
        <p:spPr>
          <a:xfrm>
            <a:off x="654018" y="4263656"/>
            <a:ext cx="8319854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>
            <a:off x="646923" y="3108197"/>
            <a:ext cx="8319854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639828" y="2335526"/>
            <a:ext cx="8319854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8" name="Picture 20" descr="http://icons.iconarchive.com/icons/visualpharm/hardware/256/server-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561" y="2401797"/>
            <a:ext cx="596689" cy="59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hteck 91"/>
          <p:cNvSpPr/>
          <p:nvPr/>
        </p:nvSpPr>
        <p:spPr>
          <a:xfrm>
            <a:off x="947184" y="3288210"/>
            <a:ext cx="1393746" cy="7655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err="1" smtClean="0">
                <a:solidFill>
                  <a:prstClr val="black"/>
                </a:solidFill>
                <a:latin typeface="Calibri"/>
              </a:rPr>
              <a:t>Vocabulary</a:t>
            </a:r>
            <a:r>
              <a:rPr lang="de-DE" sz="1800" dirty="0" smtClean="0">
                <a:solidFill>
                  <a:prstClr val="black"/>
                </a:solidFill>
                <a:latin typeface="Calibri"/>
              </a:rPr>
              <a:t> Mapping</a:t>
            </a:r>
            <a:endParaRPr lang="de-DE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Kreuz 60"/>
          <p:cNvSpPr/>
          <p:nvPr/>
        </p:nvSpPr>
        <p:spPr>
          <a:xfrm>
            <a:off x="2484636" y="3590841"/>
            <a:ext cx="202518" cy="187444"/>
          </a:xfrm>
          <a:prstGeom prst="plus">
            <a:avLst>
              <a:gd name="adj" fmla="val 34526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de-DE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4" name="Kreuz 93"/>
          <p:cNvSpPr/>
          <p:nvPr/>
        </p:nvSpPr>
        <p:spPr>
          <a:xfrm>
            <a:off x="4398984" y="3594964"/>
            <a:ext cx="202518" cy="187444"/>
          </a:xfrm>
          <a:prstGeom prst="plus">
            <a:avLst>
              <a:gd name="adj" fmla="val 34526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de-DE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2" name="Pfeil nach rechts 61"/>
          <p:cNvSpPr/>
          <p:nvPr/>
        </p:nvSpPr>
        <p:spPr>
          <a:xfrm>
            <a:off x="6522486" y="3556221"/>
            <a:ext cx="253396" cy="213463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de-DE" sz="18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6" name="Gerade Verbindung mit Pfeil 95"/>
          <p:cNvCxnSpPr/>
          <p:nvPr/>
        </p:nvCxnSpPr>
        <p:spPr>
          <a:xfrm flipV="1">
            <a:off x="7835605" y="2799488"/>
            <a:ext cx="0" cy="461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6210352" y="2412430"/>
            <a:ext cx="1293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  <a:latin typeface="Calibri"/>
                <a:ea typeface="+mn-ea"/>
              </a:rPr>
              <a:t>SPARQL </a:t>
            </a:r>
            <a:r>
              <a:rPr lang="de-DE" sz="1800" dirty="0" err="1" smtClean="0">
                <a:solidFill>
                  <a:prstClr val="black"/>
                </a:solidFill>
                <a:latin typeface="Calibri"/>
                <a:ea typeface="+mn-ea"/>
              </a:rPr>
              <a:t>Endpoint</a:t>
            </a:r>
            <a:endParaRPr lang="de-DE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7794867" y="3087213"/>
            <a:ext cx="129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  <a:latin typeface="Calibri"/>
                <a:ea typeface="+mn-ea"/>
              </a:rPr>
              <a:t>Publishing</a:t>
            </a:r>
            <a:endParaRPr lang="de-DE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pic>
        <p:nvPicPr>
          <p:cNvPr id="103" name="Picture 20" descr="http://icons.iconarchive.com/icons/visualpharm/hardware/256/server-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315" y="529130"/>
            <a:ext cx="596689" cy="59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Flussdiagramm: Mehrere Dokumente 104"/>
          <p:cNvSpPr/>
          <p:nvPr/>
        </p:nvSpPr>
        <p:spPr>
          <a:xfrm>
            <a:off x="4244861" y="1383080"/>
            <a:ext cx="763677" cy="845178"/>
          </a:xfrm>
          <a:prstGeom prst="flowChartMulti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600" dirty="0" err="1" smtClean="0">
                <a:solidFill>
                  <a:prstClr val="black"/>
                </a:solidFill>
                <a:latin typeface="Calibri"/>
              </a:rPr>
              <a:t>RDFa</a:t>
            </a:r>
            <a:endParaRPr lang="de-DE" sz="1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6" name="Gerade Verbindung mit Pfeil 105"/>
          <p:cNvCxnSpPr/>
          <p:nvPr/>
        </p:nvCxnSpPr>
        <p:spPr>
          <a:xfrm flipV="1">
            <a:off x="4555509" y="1149022"/>
            <a:ext cx="0" cy="258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105" idx="3"/>
            <a:endCxn id="9" idx="1"/>
          </p:cNvCxnSpPr>
          <p:nvPr/>
        </p:nvCxnSpPr>
        <p:spPr>
          <a:xfrm>
            <a:off x="5008538" y="1805669"/>
            <a:ext cx="764870" cy="1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88" idx="0"/>
            <a:endCxn id="9" idx="3"/>
          </p:cNvCxnSpPr>
          <p:nvPr/>
        </p:nvCxnSpPr>
        <p:spPr>
          <a:xfrm rot="16200000" flipV="1">
            <a:off x="7172112" y="1802003"/>
            <a:ext cx="594836" cy="60475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Rechteck 116"/>
          <p:cNvSpPr/>
          <p:nvPr/>
        </p:nvSpPr>
        <p:spPr>
          <a:xfrm>
            <a:off x="6900995" y="6270428"/>
            <a:ext cx="2105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rPr>
              <a:t>Other content</a:t>
            </a:r>
            <a:endParaRPr lang="de-DE" sz="18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03976" y="2565549"/>
            <a:ext cx="349006" cy="38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6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03499" y="399246"/>
            <a:ext cx="1645118" cy="20621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</a:t>
            </a:r>
            <a:r>
              <a:rPr lang="en-US" sz="1000" dirty="0" smtClean="0">
                <a:latin typeface="Courier"/>
                <a:cs typeface="Courier"/>
              </a:rPr>
              <a:t>&lt;…</a:t>
            </a:r>
          </a:p>
          <a:p>
            <a:r>
              <a:rPr lang="en-US" sz="1600" dirty="0" smtClean="0">
                <a:latin typeface="Courier"/>
                <a:cs typeface="Courier"/>
              </a:rPr>
              <a:t>:</a:t>
            </a:r>
            <a:r>
              <a:rPr lang="en-US" sz="1600" dirty="0">
                <a:latin typeface="Courier"/>
                <a:cs typeface="Courier"/>
              </a:rPr>
              <a:t>a :p 1 .</a:t>
            </a:r>
          </a:p>
          <a:p>
            <a:r>
              <a:rPr lang="en-US" sz="1600" dirty="0">
                <a:latin typeface="Courier"/>
                <a:cs typeface="Courier"/>
              </a:rPr>
              <a:t>:a :q 1 .</a:t>
            </a:r>
          </a:p>
          <a:p>
            <a:r>
              <a:rPr lang="en-US" sz="1600" dirty="0">
                <a:latin typeface="Courier"/>
                <a:cs typeface="Courier"/>
              </a:rPr>
              <a:t>:a :q 2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:b :p 3.0 .</a:t>
            </a:r>
          </a:p>
          <a:p>
            <a:r>
              <a:rPr lang="en-US" sz="1600" dirty="0">
                <a:latin typeface="Courier"/>
                <a:cs typeface="Courier"/>
              </a:rPr>
              <a:t>:b :q 4.0 .</a:t>
            </a:r>
          </a:p>
          <a:p>
            <a:r>
              <a:rPr lang="en-US" sz="1600" dirty="0">
                <a:latin typeface="Courier"/>
                <a:cs typeface="Courier"/>
              </a:rPr>
              <a:t>:b :q 5.0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5483" y="0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47294" y="1051465"/>
            <a:ext cx="1954111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“FILTER”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342680" y="0"/>
            <a:ext cx="5831474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smtClean="0"/>
              <a:t>Brain Teaser: Inner Filter</a:t>
            </a:r>
            <a:endParaRPr lang="en-US" sz="4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37519"/>
              </p:ext>
            </p:extLst>
          </p:nvPr>
        </p:nvGraphicFramePr>
        <p:xfrm>
          <a:off x="4924351" y="2920500"/>
          <a:ext cx="3770504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203650"/>
                <a:gridCol w="566854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x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&lt;http://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example.com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/b&gt;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3.0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23850" y="2440090"/>
            <a:ext cx="196613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“FILTER”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799" y="1536782"/>
            <a:ext cx="4162739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example.com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* WHERE {</a:t>
            </a:r>
          </a:p>
          <a:p>
            <a:r>
              <a:rPr lang="en-US" sz="1600" dirty="0">
                <a:latin typeface="Courier"/>
                <a:cs typeface="Courier"/>
              </a:rPr>
              <a:t>        ?x :p ?n</a:t>
            </a:r>
          </a:p>
          <a:p>
            <a:r>
              <a:rPr lang="en-US" sz="1600" dirty="0">
                <a:latin typeface="Courier"/>
                <a:cs typeface="Courier"/>
              </a:rPr>
              <a:t>        FILTER NOT EXISTS {</a:t>
            </a:r>
          </a:p>
          <a:p>
            <a:r>
              <a:rPr lang="en-US" sz="1600" dirty="0">
                <a:latin typeface="Courier"/>
                <a:cs typeface="Courier"/>
              </a:rPr>
              <a:t>                ?x :q ?m .</a:t>
            </a:r>
          </a:p>
          <a:p>
            <a:r>
              <a:rPr lang="en-US" sz="1600" dirty="0">
                <a:latin typeface="Courier"/>
                <a:cs typeface="Courier"/>
              </a:rPr>
              <a:t>                FILTER(?n = ?m)</a:t>
            </a:r>
          </a:p>
          <a:p>
            <a:r>
              <a:rPr lang="en-US" sz="1600" dirty="0">
                <a:latin typeface="Courier"/>
                <a:cs typeface="Courier"/>
              </a:rPr>
              <a:t>      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4" name="Oval 13"/>
          <p:cNvSpPr/>
          <p:nvPr/>
        </p:nvSpPr>
        <p:spPr>
          <a:xfrm>
            <a:off x="2126768" y="2071550"/>
            <a:ext cx="413232" cy="292608"/>
          </a:xfrm>
          <a:prstGeom prst="ellipse">
            <a:avLst/>
          </a:prstGeom>
          <a:ln w="57150" cmpd="sng">
            <a:solidFill>
              <a:srgbClr val="CC66FF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43657" y="2814011"/>
            <a:ext cx="413232" cy="292608"/>
          </a:xfrm>
          <a:prstGeom prst="ellipse">
            <a:avLst/>
          </a:prstGeom>
          <a:ln w="57150" cmpd="sng">
            <a:solidFill>
              <a:srgbClr val="CC66FF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66077" y="2266461"/>
            <a:ext cx="1221154" cy="185617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23" name="TextBox 22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64991" y="3279816"/>
            <a:ext cx="3654599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5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03499" y="399246"/>
            <a:ext cx="1645118" cy="20621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</a:t>
            </a:r>
            <a:r>
              <a:rPr lang="en-US" sz="1000" dirty="0" smtClean="0">
                <a:latin typeface="Courier"/>
                <a:cs typeface="Courier"/>
              </a:rPr>
              <a:t>&lt;…</a:t>
            </a:r>
          </a:p>
          <a:p>
            <a:r>
              <a:rPr lang="en-US" sz="1600" dirty="0" smtClean="0">
                <a:latin typeface="Courier"/>
                <a:cs typeface="Courier"/>
              </a:rPr>
              <a:t>:</a:t>
            </a:r>
            <a:r>
              <a:rPr lang="en-US" sz="1600" dirty="0">
                <a:latin typeface="Courier"/>
                <a:cs typeface="Courier"/>
              </a:rPr>
              <a:t>a :p 1 .</a:t>
            </a:r>
          </a:p>
          <a:p>
            <a:r>
              <a:rPr lang="en-US" sz="1600" dirty="0">
                <a:latin typeface="Courier"/>
                <a:cs typeface="Courier"/>
              </a:rPr>
              <a:t>:a :q 1 .</a:t>
            </a:r>
          </a:p>
          <a:p>
            <a:r>
              <a:rPr lang="en-US" sz="1600" dirty="0">
                <a:latin typeface="Courier"/>
                <a:cs typeface="Courier"/>
              </a:rPr>
              <a:t>:a :q 2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:b :p 3.0 .</a:t>
            </a:r>
          </a:p>
          <a:p>
            <a:r>
              <a:rPr lang="en-US" sz="1600" dirty="0">
                <a:latin typeface="Courier"/>
                <a:cs typeface="Courier"/>
              </a:rPr>
              <a:t>:b :q 4.0 .</a:t>
            </a:r>
          </a:p>
          <a:p>
            <a:r>
              <a:rPr lang="en-US" sz="1600" dirty="0">
                <a:latin typeface="Courier"/>
                <a:cs typeface="Courier"/>
              </a:rPr>
              <a:t>:b :q 5.0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5483" y="0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47294" y="1051465"/>
            <a:ext cx="1954111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“FILTER”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342680" y="0"/>
            <a:ext cx="5831474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smtClean="0"/>
              <a:t>Brain Teaser: Inner Filter</a:t>
            </a:r>
            <a:endParaRPr lang="en-US" sz="4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100340"/>
              </p:ext>
            </p:extLst>
          </p:nvPr>
        </p:nvGraphicFramePr>
        <p:xfrm>
          <a:off x="4924351" y="2920500"/>
          <a:ext cx="3770504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203650"/>
                <a:gridCol w="566854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x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&lt;http://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example.com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/b&gt;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3.0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23850" y="2440090"/>
            <a:ext cx="196613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“FILTER”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799" y="1536782"/>
            <a:ext cx="4162739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example.com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* WHERE {</a:t>
            </a:r>
          </a:p>
          <a:p>
            <a:r>
              <a:rPr lang="en-US" sz="1600" dirty="0">
                <a:latin typeface="Courier"/>
                <a:cs typeface="Courier"/>
              </a:rPr>
              <a:t>        ?x :p ?n</a:t>
            </a:r>
          </a:p>
          <a:p>
            <a:r>
              <a:rPr lang="en-US" sz="1600" dirty="0">
                <a:latin typeface="Courier"/>
                <a:cs typeface="Courier"/>
              </a:rPr>
              <a:t>        FILTER NOT EXISTS {</a:t>
            </a:r>
          </a:p>
          <a:p>
            <a:r>
              <a:rPr lang="en-US" sz="1600" dirty="0">
                <a:latin typeface="Courier"/>
                <a:cs typeface="Courier"/>
              </a:rPr>
              <a:t>                ?x :q ?m .</a:t>
            </a:r>
          </a:p>
          <a:p>
            <a:r>
              <a:rPr lang="en-US" sz="1600" dirty="0">
                <a:latin typeface="Courier"/>
                <a:cs typeface="Courier"/>
              </a:rPr>
              <a:t>                FILTER(?n = ?m)</a:t>
            </a:r>
          </a:p>
          <a:p>
            <a:r>
              <a:rPr lang="en-US" sz="1600" dirty="0">
                <a:latin typeface="Courier"/>
                <a:cs typeface="Courier"/>
              </a:rPr>
              <a:t>      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4" name="Oval 13"/>
          <p:cNvSpPr/>
          <p:nvPr/>
        </p:nvSpPr>
        <p:spPr>
          <a:xfrm>
            <a:off x="2126768" y="2071550"/>
            <a:ext cx="413232" cy="292608"/>
          </a:xfrm>
          <a:prstGeom prst="ellipse">
            <a:avLst/>
          </a:prstGeom>
          <a:ln w="57150" cmpd="sng">
            <a:solidFill>
              <a:srgbClr val="CC66FF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43657" y="2814011"/>
            <a:ext cx="413232" cy="292608"/>
          </a:xfrm>
          <a:prstGeom prst="ellipse">
            <a:avLst/>
          </a:prstGeom>
          <a:ln w="57150" cmpd="sng">
            <a:solidFill>
              <a:srgbClr val="CC66FF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38336" y="3786849"/>
            <a:ext cx="202399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“MINUS”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9491" y="4242859"/>
            <a:ext cx="4162739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&lt;http://example/&gt;</a:t>
            </a:r>
          </a:p>
          <a:p>
            <a:r>
              <a:rPr lang="en-US" sz="1600" dirty="0">
                <a:latin typeface="Courier"/>
                <a:cs typeface="Courier"/>
              </a:rPr>
              <a:t>SELECT * WHERE {</a:t>
            </a:r>
          </a:p>
          <a:p>
            <a:r>
              <a:rPr lang="en-US" sz="1600" dirty="0">
                <a:latin typeface="Courier"/>
                <a:cs typeface="Courier"/>
              </a:rPr>
              <a:t>        ?x :p ?n</a:t>
            </a:r>
          </a:p>
          <a:p>
            <a:r>
              <a:rPr lang="en-US" sz="1600" dirty="0">
                <a:latin typeface="Courier"/>
                <a:cs typeface="Courier"/>
              </a:rPr>
              <a:t>        MINUS {</a:t>
            </a:r>
          </a:p>
          <a:p>
            <a:r>
              <a:rPr lang="en-US" sz="1600" dirty="0">
                <a:latin typeface="Courier"/>
                <a:cs typeface="Courier"/>
              </a:rPr>
              <a:t>                ?x :q ?m .</a:t>
            </a:r>
          </a:p>
          <a:p>
            <a:r>
              <a:rPr lang="en-US" sz="1600" dirty="0">
                <a:latin typeface="Courier"/>
                <a:cs typeface="Courier"/>
              </a:rPr>
              <a:t>                FILTER(?n = ?m)</a:t>
            </a:r>
          </a:p>
          <a:p>
            <a:r>
              <a:rPr lang="en-US" sz="1600" dirty="0">
                <a:latin typeface="Courier"/>
                <a:cs typeface="Courier"/>
              </a:rPr>
              <a:t>      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2110426" y="4777626"/>
            <a:ext cx="413232" cy="292608"/>
          </a:xfrm>
          <a:prstGeom prst="ellipse">
            <a:avLst/>
          </a:prstGeom>
          <a:ln w="57150" cmpd="sng">
            <a:solidFill>
              <a:srgbClr val="00009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204580" y="5520088"/>
            <a:ext cx="413232" cy="292608"/>
          </a:xfrm>
          <a:prstGeom prst="ellipse">
            <a:avLst/>
          </a:prstGeom>
          <a:ln w="57150" cmpd="sng">
            <a:solidFill>
              <a:srgbClr val="FF66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66077" y="2266461"/>
            <a:ext cx="1221154" cy="185617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cxnSp>
        <p:nvCxnSpPr>
          <p:cNvPr id="24" name="Straight Arrow Connector 23"/>
          <p:cNvCxnSpPr/>
          <p:nvPr/>
        </p:nvCxnSpPr>
        <p:spPr>
          <a:xfrm>
            <a:off x="166077" y="4962769"/>
            <a:ext cx="1221154" cy="185617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239071"/>
              </p:ext>
            </p:extLst>
          </p:nvPr>
        </p:nvGraphicFramePr>
        <p:xfrm>
          <a:off x="4924351" y="5245575"/>
          <a:ext cx="3770504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203650"/>
                <a:gridCol w="566854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x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&lt;http://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example.com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/b&gt;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3.0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&lt;http://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example.com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/a&gt;	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1301" y="4765165"/>
            <a:ext cx="203706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“MINUS”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98720" y="5659121"/>
            <a:ext cx="3586480" cy="558800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  <a:endParaRPr 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9841" y="890561"/>
            <a:ext cx="750226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{ :book1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b="1" dirty="0" err="1">
                <a:solidFill>
                  <a:srgbClr val="FF0000"/>
                </a:solidFill>
                <a:latin typeface="Courier"/>
                <a:cs typeface="Courier"/>
              </a:rPr>
              <a:t>|</a:t>
            </a:r>
            <a:r>
              <a:rPr lang="en-US" sz="1600" dirty="0" err="1">
                <a:latin typeface="Courier"/>
                <a:cs typeface="Courier"/>
              </a:rPr>
              <a:t>rdfs:label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displayString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660" y="779759"/>
            <a:ext cx="817131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Property Paths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9841" y="1736506"/>
            <a:ext cx="7502264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{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&lt;</a:t>
            </a:r>
            <a:r>
              <a:rPr lang="de-DE" sz="1600" dirty="0" err="1">
                <a:latin typeface="Courier"/>
                <a:cs typeface="Courier"/>
              </a:rPr>
              <a:t>mailto:alice@example</a:t>
            </a:r>
            <a:r>
              <a:rPr lang="de-DE" sz="1600" dirty="0">
                <a:latin typeface="Courier"/>
                <a:cs typeface="Courier"/>
              </a:rPr>
              <a:t>&gt; .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b="1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660" y="1703856"/>
            <a:ext cx="817131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59841" y="3407261"/>
            <a:ext cx="7502264" cy="984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tIns="0" bIns="0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{ 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&lt;</a:t>
            </a:r>
            <a:r>
              <a:rPr lang="de-DE" sz="1600" dirty="0" err="1">
                <a:latin typeface="Courier"/>
                <a:cs typeface="Courier"/>
              </a:rPr>
              <a:t>mailto:alice@example</a:t>
            </a:r>
            <a:r>
              <a:rPr lang="de-DE" sz="1600" dirty="0">
                <a:latin typeface="Courier"/>
                <a:cs typeface="Courier"/>
              </a:rPr>
              <a:t>&gt; .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b="1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b="1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660" y="3374611"/>
            <a:ext cx="81713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35073" y="1230107"/>
            <a:ext cx="4332661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Alternatives: Match one or both possibilities</a:t>
            </a:r>
            <a:endParaRPr lang="en-US" sz="180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26546" y="2799074"/>
            <a:ext cx="5549716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Sequence: Find the name of any people that Alice knows.</a:t>
            </a:r>
            <a:endParaRPr lang="en-US" sz="180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3754" y="4391466"/>
            <a:ext cx="6115301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Sequence: Find the names of people 2 "</a:t>
            </a:r>
            <a:r>
              <a:rPr lang="en-US" sz="1800" dirty="0" err="1">
                <a:solidFill>
                  <a:srgbClr val="FF0000"/>
                </a:solidFill>
                <a:latin typeface="+mn-lt"/>
              </a:rPr>
              <a:t>foaf:knows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" links away.</a:t>
            </a:r>
            <a:endParaRPr lang="en-US" sz="180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59841" y="5009415"/>
            <a:ext cx="7502264" cy="984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tIns="0" bIns="0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{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&lt;</a:t>
            </a:r>
            <a:r>
              <a:rPr lang="de-DE" sz="1600" dirty="0" err="1">
                <a:latin typeface="Courier"/>
                <a:cs typeface="Courier"/>
              </a:rPr>
              <a:t>mailto:alice@example</a:t>
            </a:r>
            <a:r>
              <a:rPr lang="de-DE" sz="1600" dirty="0">
                <a:latin typeface="Courier"/>
                <a:cs typeface="Courier"/>
              </a:rPr>
              <a:t>&gt; .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b="1" dirty="0">
                <a:solidFill>
                  <a:srgbClr val="FF0000"/>
                </a:solidFill>
                <a:latin typeface="Courier"/>
                <a:cs typeface="Courier"/>
              </a:rPr>
              <a:t>+/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3660" y="4976765"/>
            <a:ext cx="81713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22598" y="5993620"/>
            <a:ext cx="7757615" cy="553998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Arbitrary length match: </a:t>
            </a:r>
            <a:endParaRPr lang="en-US" sz="1800" dirty="0" smtClean="0">
              <a:solidFill>
                <a:srgbClr val="FF0000"/>
              </a:solidFill>
              <a:latin typeface="+mn-lt"/>
            </a:endParaRPr>
          </a:p>
          <a:p>
            <a:pPr algn="ctr"/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Find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the names of all the people that can be reached from Alice by 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“</a:t>
            </a:r>
            <a:r>
              <a:rPr lang="en-US" sz="1800" dirty="0" err="1" smtClean="0">
                <a:solidFill>
                  <a:srgbClr val="FF0000"/>
                </a:solidFill>
                <a:latin typeface="+mn-lt"/>
              </a:rPr>
              <a:t>foaf:knows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”: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6596390"/>
            <a:ext cx="24945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  <a:p>
            <a:endParaRPr 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8" y="6115397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9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/>
      <p:bldP spid="11" grpId="0" animBg="1"/>
      <p:bldP spid="12" grpId="0"/>
      <p:bldP spid="19" grpId="0"/>
      <p:bldP spid="20" grpId="0"/>
      <p:bldP spid="21" grpId="0" animBg="1"/>
      <p:bldP spid="22" grpId="0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Property </a:t>
            </a:r>
            <a:r>
              <a:rPr lang="en-US" sz="4000" dirty="0" smtClean="0"/>
              <a:t>Path Semantics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1961" y="1281449"/>
            <a:ext cx="8160079" cy="984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tIns="0" bIns="0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{ 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&lt;</a:t>
            </a:r>
            <a:r>
              <a:rPr lang="de-DE" sz="1600" dirty="0" err="1">
                <a:latin typeface="Courier"/>
                <a:cs typeface="Courier"/>
              </a:rPr>
              <a:t>mailto:alice@example</a:t>
            </a:r>
            <a:r>
              <a:rPr lang="de-DE" sz="1600" dirty="0">
                <a:latin typeface="Courier"/>
                <a:cs typeface="Courier"/>
              </a:rPr>
              <a:t>&gt; .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dirty="0">
                <a:latin typeface="Courier"/>
                <a:cs typeface="Courier"/>
              </a:rPr>
              <a:t>/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dirty="0">
                <a:latin typeface="Courier"/>
                <a:cs typeface="Courier"/>
              </a:rPr>
              <a:t>/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1961" y="5223391"/>
            <a:ext cx="8160079" cy="984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tIns="0" bIns="0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{ 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&lt;</a:t>
            </a:r>
            <a:r>
              <a:rPr lang="de-DE" sz="1600" dirty="0" err="1">
                <a:latin typeface="Courier"/>
                <a:cs typeface="Courier"/>
              </a:rPr>
              <a:t>mailto:alice@example</a:t>
            </a:r>
            <a:r>
              <a:rPr lang="de-DE" sz="1600" dirty="0">
                <a:latin typeface="Courier"/>
                <a:cs typeface="Courier"/>
              </a:rPr>
              <a:t>&gt; .</a:t>
            </a:r>
          </a:p>
          <a:p>
            <a:r>
              <a:rPr lang="de-DE" sz="1600" dirty="0">
                <a:latin typeface="Courier"/>
                <a:cs typeface="Courier"/>
              </a:rPr>
              <a:t>  ?x 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dirty="0">
                <a:latin typeface="Courier"/>
                <a:cs typeface="Courier"/>
              </a:rPr>
              <a:t> [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dirty="0">
                <a:latin typeface="Courier"/>
                <a:cs typeface="Courier"/>
              </a:rPr>
              <a:t> [ 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]</a:t>
            </a:r>
            <a:r>
              <a:rPr lang="de-DE" sz="1600" dirty="0" smtClean="0">
                <a:latin typeface="Courier"/>
                <a:cs typeface="Courier"/>
              </a:rPr>
              <a:t>] .</a:t>
            </a:r>
            <a:endParaRPr lang="de-DE" sz="1600" dirty="0">
              <a:latin typeface="Courier"/>
              <a:cs typeface="Courier"/>
            </a:endParaRPr>
          </a:p>
          <a:p>
            <a:r>
              <a:rPr lang="de-DE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1961" y="3006198"/>
            <a:ext cx="816007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tIns="0" bIns="0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{ 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&lt;</a:t>
            </a:r>
            <a:r>
              <a:rPr lang="de-DE" sz="1600" dirty="0" err="1">
                <a:latin typeface="Courier"/>
                <a:cs typeface="Courier"/>
              </a:rPr>
              <a:t>mailto:alice@example</a:t>
            </a:r>
            <a:r>
              <a:rPr lang="de-DE" sz="1600" dirty="0">
                <a:latin typeface="Courier"/>
                <a:cs typeface="Courier"/>
              </a:rPr>
              <a:t>&gt; .</a:t>
            </a:r>
          </a:p>
          <a:p>
            <a:r>
              <a:rPr lang="de-DE" sz="1600" dirty="0">
                <a:latin typeface="Courier"/>
                <a:cs typeface="Courier"/>
              </a:rPr>
              <a:t>  ?x 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dirty="0">
                <a:latin typeface="Courier"/>
                <a:cs typeface="Courier"/>
              </a:rPr>
              <a:t> ?a1 .</a:t>
            </a:r>
          </a:p>
          <a:p>
            <a:r>
              <a:rPr lang="de-DE" sz="1600" dirty="0">
                <a:latin typeface="Courier"/>
                <a:cs typeface="Courier"/>
              </a:rPr>
              <a:t>  ?a1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dirty="0">
                <a:latin typeface="Courier"/>
                <a:cs typeface="Courier"/>
              </a:rPr>
              <a:t> ?a2 .</a:t>
            </a:r>
          </a:p>
          <a:p>
            <a:r>
              <a:rPr lang="de-DE" sz="1600" dirty="0">
                <a:latin typeface="Courier"/>
                <a:cs typeface="Courier"/>
              </a:rPr>
              <a:t>  ?a2 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6380" y="2190197"/>
            <a:ext cx="491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4BACC6"/>
                </a:solidFill>
                <a:latin typeface="+mn-lt"/>
              </a:rPr>
              <a:t>=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26380" y="4331126"/>
            <a:ext cx="491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4BACC6"/>
                </a:solidFill>
                <a:latin typeface="+mn-lt"/>
              </a:rPr>
              <a:t>=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8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1981" y="1042773"/>
            <a:ext cx="5195789" cy="280076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dc:   </a:t>
            </a:r>
            <a:r>
              <a:rPr lang="en-US" sz="1000" dirty="0">
                <a:latin typeface="Courier"/>
                <a:cs typeface="Courier"/>
              </a:rPr>
              <a:t>&lt;http://</a:t>
            </a:r>
            <a:r>
              <a:rPr lang="en-US" sz="1000" dirty="0" err="1">
                <a:latin typeface="Courier"/>
                <a:cs typeface="Courier"/>
              </a:rPr>
              <a:t>purl.org</a:t>
            </a:r>
            <a:r>
              <a:rPr lang="en-US" sz="1000" dirty="0">
                <a:latin typeface="Courier"/>
                <a:cs typeface="Courier"/>
              </a:rPr>
              <a:t>/dc/elements/1.1/&gt; .</a:t>
            </a:r>
          </a:p>
          <a:p>
            <a:r>
              <a:rPr lang="en-US" sz="1600" dirty="0">
                <a:latin typeface="Courier"/>
                <a:cs typeface="Courier"/>
              </a:rPr>
              <a:t>@prefix :     </a:t>
            </a:r>
            <a:r>
              <a:rPr lang="en-US" sz="1000" dirty="0">
                <a:latin typeface="Courier"/>
                <a:cs typeface="Courier"/>
              </a:rPr>
              <a:t>&lt;http://</a:t>
            </a:r>
            <a:r>
              <a:rPr lang="en-US" sz="1000" dirty="0" err="1">
                <a:latin typeface="Courier"/>
                <a:cs typeface="Courier"/>
              </a:rPr>
              <a:t>example.org</a:t>
            </a:r>
            <a:r>
              <a:rPr lang="en-US" sz="1000" dirty="0">
                <a:latin typeface="Courier"/>
                <a:cs typeface="Courier"/>
              </a:rPr>
              <a:t>/book/&gt; .</a:t>
            </a:r>
          </a:p>
          <a:p>
            <a:r>
              <a:rPr lang="en-US" sz="1600" dirty="0">
                <a:latin typeface="Courier"/>
                <a:cs typeface="Courier"/>
              </a:rPr>
              <a:t>@prefix ns:   </a:t>
            </a:r>
            <a:r>
              <a:rPr lang="en-US" sz="1000" dirty="0">
                <a:latin typeface="Courier"/>
                <a:cs typeface="Courier"/>
              </a:rPr>
              <a:t>&lt;http://</a:t>
            </a:r>
            <a:r>
              <a:rPr lang="en-US" sz="1000" dirty="0" err="1">
                <a:latin typeface="Courier"/>
                <a:cs typeface="Courier"/>
              </a:rPr>
              <a:t>example.org</a:t>
            </a:r>
            <a:r>
              <a:rPr lang="en-US" sz="1000" dirty="0">
                <a:latin typeface="Courier"/>
                <a:cs typeface="Courier"/>
              </a:rPr>
              <a:t>/ns#&gt;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:book1 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    "SPARQL Tutorial" .</a:t>
            </a:r>
          </a:p>
          <a:p>
            <a:r>
              <a:rPr lang="en-US" sz="1600" dirty="0">
                <a:latin typeface="Courier"/>
                <a:cs typeface="Courier"/>
              </a:rPr>
              <a:t>:book1  </a:t>
            </a:r>
            <a:r>
              <a:rPr lang="en-US" sz="1600" dirty="0" err="1">
                <a:latin typeface="Courier"/>
                <a:cs typeface="Courier"/>
              </a:rPr>
              <a:t>ns:price</a:t>
            </a:r>
            <a:r>
              <a:rPr lang="en-US" sz="1600" dirty="0">
                <a:latin typeface="Courier"/>
                <a:cs typeface="Courier"/>
              </a:rPr>
              <a:t>     42 .</a:t>
            </a:r>
          </a:p>
          <a:p>
            <a:r>
              <a:rPr lang="en-US" sz="1600" dirty="0">
                <a:latin typeface="Courier"/>
                <a:cs typeface="Courier"/>
              </a:rPr>
              <a:t>:book1  </a:t>
            </a:r>
            <a:r>
              <a:rPr lang="en-US" sz="1600" dirty="0" err="1">
                <a:latin typeface="Courier"/>
                <a:cs typeface="Courier"/>
              </a:rPr>
              <a:t>ns:discount</a:t>
            </a:r>
            <a:r>
              <a:rPr lang="en-US" sz="1600" dirty="0">
                <a:latin typeface="Courier"/>
                <a:cs typeface="Courier"/>
              </a:rPr>
              <a:t>  0.2 .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:book2 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    "The Semantic Web" .</a:t>
            </a:r>
          </a:p>
          <a:p>
            <a:r>
              <a:rPr lang="en-US" sz="1600" dirty="0">
                <a:latin typeface="Courier"/>
                <a:cs typeface="Courier"/>
              </a:rPr>
              <a:t>:book2  </a:t>
            </a:r>
            <a:r>
              <a:rPr lang="en-US" sz="1600" dirty="0" err="1">
                <a:latin typeface="Courier"/>
                <a:cs typeface="Courier"/>
              </a:rPr>
              <a:t>ns:price</a:t>
            </a:r>
            <a:r>
              <a:rPr lang="en-US" sz="1600" dirty="0">
                <a:latin typeface="Courier"/>
                <a:cs typeface="Courier"/>
              </a:rPr>
              <a:t>     23 .</a:t>
            </a:r>
          </a:p>
          <a:p>
            <a:r>
              <a:rPr lang="en-US" sz="1600" dirty="0">
                <a:latin typeface="Courier"/>
                <a:cs typeface="Courier"/>
              </a:rPr>
              <a:t>:book2  </a:t>
            </a:r>
            <a:r>
              <a:rPr lang="en-US" sz="1600" dirty="0" err="1">
                <a:latin typeface="Courier"/>
                <a:cs typeface="Courier"/>
              </a:rPr>
              <a:t>ns:discount</a:t>
            </a:r>
            <a:r>
              <a:rPr lang="en-US" sz="1600" dirty="0">
                <a:latin typeface="Courier"/>
                <a:cs typeface="Courier"/>
              </a:rPr>
              <a:t>  0.25 .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125" y="53738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4536" y="3015069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smtClean="0"/>
              <a:t>BIND</a:t>
            </a:r>
            <a:r>
              <a:rPr lang="en-US" sz="4000" dirty="0"/>
              <a:t>: Assigning to Variables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054420"/>
              </p:ext>
            </p:extLst>
          </p:nvPr>
        </p:nvGraphicFramePr>
        <p:xfrm>
          <a:off x="293870" y="5735924"/>
          <a:ext cx="3535669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70823"/>
                <a:gridCol w="1064846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title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price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"The Semantic Web”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17.25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8829" y="5275051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338741" y="3481158"/>
            <a:ext cx="4590335" cy="25545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 dc:  </a:t>
            </a:r>
            <a:r>
              <a:rPr lang="en-US" sz="1000" dirty="0">
                <a:latin typeface="Courier"/>
                <a:cs typeface="Courier"/>
              </a:rPr>
              <a:t>&lt;http://</a:t>
            </a:r>
            <a:r>
              <a:rPr lang="en-US" sz="1000" dirty="0" err="1">
                <a:latin typeface="Courier"/>
                <a:cs typeface="Courier"/>
              </a:rPr>
              <a:t>purl.org</a:t>
            </a:r>
            <a:r>
              <a:rPr lang="en-US" sz="1000" dirty="0">
                <a:latin typeface="Courier"/>
                <a:cs typeface="Courier"/>
              </a:rPr>
              <a:t>/dc/elements/1.1/&gt;</a:t>
            </a:r>
          </a:p>
          <a:p>
            <a:r>
              <a:rPr lang="en-US" sz="1600" dirty="0">
                <a:latin typeface="Courier"/>
                <a:cs typeface="Courier"/>
              </a:rPr>
              <a:t>PREFIX  ns:  </a:t>
            </a:r>
            <a:r>
              <a:rPr lang="en-US" sz="1000" dirty="0">
                <a:latin typeface="Courier"/>
                <a:cs typeface="Courier"/>
              </a:rPr>
              <a:t>&lt;http://</a:t>
            </a:r>
            <a:r>
              <a:rPr lang="en-US" sz="1000" dirty="0" err="1">
                <a:latin typeface="Courier"/>
                <a:cs typeface="Courier"/>
              </a:rPr>
              <a:t>example.org</a:t>
            </a:r>
            <a:r>
              <a:rPr lang="en-US" sz="1000" dirty="0">
                <a:latin typeface="Courier"/>
                <a:cs typeface="Courier"/>
              </a:rPr>
              <a:t>/ns#&gt;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SELECT  ?title ?price</a:t>
            </a:r>
          </a:p>
          <a:p>
            <a:r>
              <a:rPr lang="en-US" sz="1600" dirty="0">
                <a:latin typeface="Courier"/>
                <a:cs typeface="Courier"/>
              </a:rPr>
              <a:t>{  ?x </a:t>
            </a:r>
            <a:r>
              <a:rPr lang="en-US" sz="1600" dirty="0" err="1">
                <a:latin typeface="Courier"/>
                <a:cs typeface="Courier"/>
              </a:rPr>
              <a:t>ns:price</a:t>
            </a:r>
            <a:r>
              <a:rPr lang="en-US" sz="1600" dirty="0">
                <a:latin typeface="Courier"/>
                <a:cs typeface="Courier"/>
              </a:rPr>
              <a:t> ?p .</a:t>
            </a:r>
          </a:p>
          <a:p>
            <a:r>
              <a:rPr lang="en-US" sz="1600" dirty="0">
                <a:latin typeface="Courier"/>
                <a:cs typeface="Courier"/>
              </a:rPr>
              <a:t>   ?x </a:t>
            </a:r>
            <a:r>
              <a:rPr lang="en-US" sz="1600" dirty="0" err="1">
                <a:latin typeface="Courier"/>
                <a:cs typeface="Courier"/>
              </a:rPr>
              <a:t>ns:discount</a:t>
            </a:r>
            <a:r>
              <a:rPr lang="en-US" sz="1600" dirty="0">
                <a:latin typeface="Courier"/>
                <a:cs typeface="Courier"/>
              </a:rPr>
              <a:t> ?discount</a:t>
            </a:r>
          </a:p>
          <a:p>
            <a:r>
              <a:rPr lang="en-US" sz="1600" dirty="0">
                <a:latin typeface="Courier"/>
                <a:cs typeface="Courier"/>
              </a:rPr>
              <a:t>   BIND (?p*(1-?discount) AS ?price)</a:t>
            </a:r>
          </a:p>
          <a:p>
            <a:r>
              <a:rPr lang="en-US" sz="1600" dirty="0">
                <a:latin typeface="Courier"/>
                <a:cs typeface="Courier"/>
              </a:rPr>
              <a:t>   FILTER(?price &lt; 20)</a:t>
            </a:r>
          </a:p>
          <a:p>
            <a:r>
              <a:rPr lang="en-US" sz="1600" dirty="0">
                <a:latin typeface="Courier"/>
                <a:cs typeface="Courier"/>
              </a:rPr>
              <a:t>   ?x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?title . 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712308" y="4943230"/>
            <a:ext cx="953048" cy="192311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2" name="TextBox 11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0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1981" y="1042773"/>
            <a:ext cx="5195789" cy="280076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books.example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:org1 :affiliates :auth1, :auth2 .</a:t>
            </a:r>
          </a:p>
          <a:p>
            <a:r>
              <a:rPr lang="en-US" sz="1600" dirty="0">
                <a:latin typeface="Courier"/>
                <a:cs typeface="Courier"/>
              </a:rPr>
              <a:t>:auth1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:book1, :book2 .</a:t>
            </a:r>
          </a:p>
          <a:p>
            <a:r>
              <a:rPr lang="en-US" sz="1600" dirty="0">
                <a:latin typeface="Courier"/>
                <a:cs typeface="Courier"/>
              </a:rPr>
              <a:t>:book1 :price 9 .</a:t>
            </a:r>
          </a:p>
          <a:p>
            <a:r>
              <a:rPr lang="en-US" sz="1600" dirty="0">
                <a:latin typeface="Courier"/>
                <a:cs typeface="Courier"/>
              </a:rPr>
              <a:t>:book2 :price 5 .</a:t>
            </a:r>
          </a:p>
          <a:p>
            <a:r>
              <a:rPr lang="en-US" sz="1600" dirty="0">
                <a:latin typeface="Courier"/>
                <a:cs typeface="Courier"/>
              </a:rPr>
              <a:t>:auth2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:book3 .</a:t>
            </a:r>
          </a:p>
          <a:p>
            <a:r>
              <a:rPr lang="en-US" sz="1600" dirty="0">
                <a:latin typeface="Courier"/>
                <a:cs typeface="Courier"/>
              </a:rPr>
              <a:t>:book3 :price 7 .</a:t>
            </a:r>
          </a:p>
          <a:p>
            <a:r>
              <a:rPr lang="en-US" sz="1600" dirty="0">
                <a:latin typeface="Courier"/>
                <a:cs typeface="Courier"/>
              </a:rPr>
              <a:t>:org2 :affiliates :auth3 .</a:t>
            </a:r>
          </a:p>
          <a:p>
            <a:r>
              <a:rPr lang="en-US" sz="1600" dirty="0">
                <a:latin typeface="Courier"/>
                <a:cs typeface="Courier"/>
              </a:rPr>
              <a:t>:auth3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:book4 .</a:t>
            </a:r>
          </a:p>
          <a:p>
            <a:r>
              <a:rPr lang="en-US" sz="1600" dirty="0">
                <a:latin typeface="Courier"/>
                <a:cs typeface="Courier"/>
              </a:rPr>
              <a:t>:book4 :price 7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125" y="53738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4998" y="1842758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smtClean="0"/>
              <a:t>Aggregation</a:t>
            </a:r>
            <a:endParaRPr lang="en-US" sz="4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952887"/>
              </p:ext>
            </p:extLst>
          </p:nvPr>
        </p:nvGraphicFramePr>
        <p:xfrm>
          <a:off x="391572" y="4856693"/>
          <a:ext cx="7521516" cy="169153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80379"/>
                <a:gridCol w="1880379"/>
                <a:gridCol w="1880379"/>
                <a:gridCol w="1880379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?org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sz="1600" dirty="0" err="1" smtClean="0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auth</a:t>
                      </a:r>
                      <a:endParaRPr lang="en-US" sz="1600" dirty="0">
                        <a:solidFill>
                          <a:srgbClr val="2F2B20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?book</a:t>
                      </a:r>
                      <a:endParaRPr lang="en-US" sz="1600" dirty="0">
                        <a:solidFill>
                          <a:srgbClr val="2F2B20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?1price</a:t>
                      </a:r>
                      <a:endParaRPr lang="en-US" sz="1600" dirty="0">
                        <a:solidFill>
                          <a:srgbClr val="2F2B20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:org1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:auth1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:book1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9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:org1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:auth1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:book2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5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:org1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:auth2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:book3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:org2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:auth3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:book4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0387" y="4395821"/>
            <a:ext cx="108788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rgbClr val="2F2B20"/>
                </a:solidFill>
                <a:latin typeface="+mn-lt"/>
              </a:rPr>
              <a:t>Bindings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319203" y="2308847"/>
            <a:ext cx="4590335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books.example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(SUM(?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) AS ?</a:t>
            </a:r>
            <a:r>
              <a:rPr lang="en-US" sz="1600" dirty="0" err="1">
                <a:latin typeface="Courier"/>
                <a:cs typeface="Courier"/>
              </a:rPr>
              <a:t>totalPrice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?org :affiliates ?</a:t>
            </a:r>
            <a:r>
              <a:rPr lang="en-US" sz="1600" dirty="0" err="1">
                <a:latin typeface="Courier"/>
                <a:cs typeface="Courier"/>
              </a:rPr>
              <a:t>auth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  ?</a:t>
            </a:r>
            <a:r>
              <a:rPr lang="en-US" sz="1600" dirty="0" err="1">
                <a:latin typeface="Courier"/>
                <a:cs typeface="Courier"/>
              </a:rPr>
              <a:t>auth</a:t>
            </a:r>
            <a:r>
              <a:rPr lang="en-US" sz="1600" dirty="0">
                <a:latin typeface="Courier"/>
                <a:cs typeface="Courier"/>
              </a:rPr>
              <a:t>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?book .</a:t>
            </a:r>
          </a:p>
          <a:p>
            <a:r>
              <a:rPr lang="en-US" sz="1600" dirty="0">
                <a:latin typeface="Courier"/>
                <a:cs typeface="Courier"/>
              </a:rPr>
              <a:t>  ?book :price 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r>
              <a:rPr lang="en-US" sz="1600" dirty="0">
                <a:latin typeface="Courier"/>
                <a:cs typeface="Courier"/>
              </a:rPr>
              <a:t>GROUP BY ?org</a:t>
            </a:r>
          </a:p>
          <a:p>
            <a:r>
              <a:rPr lang="en-US" sz="1600" dirty="0">
                <a:latin typeface="Courier"/>
                <a:cs typeface="Courier"/>
              </a:rPr>
              <a:t>HAVING (SUM(?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) &gt; 10)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192978" y="1674069"/>
            <a:ext cx="201576" cy="1338495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192978" y="3160631"/>
            <a:ext cx="201576" cy="622852"/>
          </a:xfrm>
          <a:prstGeom prst="leftBrac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53910" y="5220301"/>
            <a:ext cx="201576" cy="950920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153910" y="6244176"/>
            <a:ext cx="201576" cy="285121"/>
          </a:xfrm>
          <a:prstGeom prst="leftBrac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flipH="1">
            <a:off x="7959526" y="5220301"/>
            <a:ext cx="201576" cy="950920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flipH="1">
            <a:off x="7959526" y="6244176"/>
            <a:ext cx="201576" cy="285121"/>
          </a:xfrm>
          <a:prstGeom prst="leftBrac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196386" y="5519620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21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25704" y="620346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7</a:t>
            </a:r>
          </a:p>
        </p:txBody>
      </p:sp>
      <p:sp>
        <p:nvSpPr>
          <p:cNvPr id="5" name="Freeform 4"/>
          <p:cNvSpPr/>
          <p:nvPr/>
        </p:nvSpPr>
        <p:spPr>
          <a:xfrm>
            <a:off x="7668845" y="4454770"/>
            <a:ext cx="1235094" cy="1924554"/>
          </a:xfrm>
          <a:custGeom>
            <a:avLst/>
            <a:gdLst>
              <a:gd name="connsiteX0" fmla="*/ 996462 w 1400486"/>
              <a:gd name="connsiteY0" fmla="*/ 1944077 h 1944077"/>
              <a:gd name="connsiteX1" fmla="*/ 1279769 w 1400486"/>
              <a:gd name="connsiteY1" fmla="*/ 1631462 h 1944077"/>
              <a:gd name="connsiteX2" fmla="*/ 1299308 w 1400486"/>
              <a:gd name="connsiteY2" fmla="*/ 644769 h 1944077"/>
              <a:gd name="connsiteX3" fmla="*/ 0 w 1400486"/>
              <a:gd name="connsiteY3" fmla="*/ 0 h 1944077"/>
              <a:gd name="connsiteX0" fmla="*/ 996462 w 1400486"/>
              <a:gd name="connsiteY0" fmla="*/ 1944077 h 1944077"/>
              <a:gd name="connsiteX1" fmla="*/ 1279769 w 1400486"/>
              <a:gd name="connsiteY1" fmla="*/ 1631462 h 1944077"/>
              <a:gd name="connsiteX2" fmla="*/ 1299308 w 1400486"/>
              <a:gd name="connsiteY2" fmla="*/ 644769 h 1944077"/>
              <a:gd name="connsiteX3" fmla="*/ 0 w 1400486"/>
              <a:gd name="connsiteY3" fmla="*/ 0 h 1944077"/>
              <a:gd name="connsiteX0" fmla="*/ 996462 w 1338923"/>
              <a:gd name="connsiteY0" fmla="*/ 1944077 h 1944077"/>
              <a:gd name="connsiteX1" fmla="*/ 1299308 w 1338923"/>
              <a:gd name="connsiteY1" fmla="*/ 644769 h 1944077"/>
              <a:gd name="connsiteX2" fmla="*/ 0 w 1338923"/>
              <a:gd name="connsiteY2" fmla="*/ 0 h 1944077"/>
              <a:gd name="connsiteX0" fmla="*/ 996462 w 1367391"/>
              <a:gd name="connsiteY0" fmla="*/ 1944077 h 1944196"/>
              <a:gd name="connsiteX1" fmla="*/ 1299308 w 1367391"/>
              <a:gd name="connsiteY1" fmla="*/ 644769 h 1944196"/>
              <a:gd name="connsiteX2" fmla="*/ 0 w 1367391"/>
              <a:gd name="connsiteY2" fmla="*/ 0 h 1944196"/>
              <a:gd name="connsiteX0" fmla="*/ 996462 w 996462"/>
              <a:gd name="connsiteY0" fmla="*/ 1944077 h 1944077"/>
              <a:gd name="connsiteX1" fmla="*/ 0 w 996462"/>
              <a:gd name="connsiteY1" fmla="*/ 0 h 1944077"/>
              <a:gd name="connsiteX0" fmla="*/ 996462 w 996462"/>
              <a:gd name="connsiteY0" fmla="*/ 1944077 h 1944077"/>
              <a:gd name="connsiteX1" fmla="*/ 0 w 996462"/>
              <a:gd name="connsiteY1" fmla="*/ 0 h 1944077"/>
              <a:gd name="connsiteX0" fmla="*/ 996462 w 1187763"/>
              <a:gd name="connsiteY0" fmla="*/ 1944077 h 1945644"/>
              <a:gd name="connsiteX1" fmla="*/ 0 w 1187763"/>
              <a:gd name="connsiteY1" fmla="*/ 0 h 1945644"/>
              <a:gd name="connsiteX0" fmla="*/ 830385 w 1058092"/>
              <a:gd name="connsiteY0" fmla="*/ 1924538 h 1926120"/>
              <a:gd name="connsiteX1" fmla="*/ 0 w 1058092"/>
              <a:gd name="connsiteY1" fmla="*/ 0 h 1926120"/>
              <a:gd name="connsiteX0" fmla="*/ 830385 w 1084134"/>
              <a:gd name="connsiteY0" fmla="*/ 1924538 h 1924538"/>
              <a:gd name="connsiteX1" fmla="*/ 0 w 1084134"/>
              <a:gd name="connsiteY1" fmla="*/ 0 h 1924538"/>
              <a:gd name="connsiteX0" fmla="*/ 830385 w 1301185"/>
              <a:gd name="connsiteY0" fmla="*/ 1924538 h 1926120"/>
              <a:gd name="connsiteX1" fmla="*/ 0 w 1301185"/>
              <a:gd name="connsiteY1" fmla="*/ 0 h 1926120"/>
              <a:gd name="connsiteX0" fmla="*/ 830385 w 1380785"/>
              <a:gd name="connsiteY0" fmla="*/ 1924538 h 1926143"/>
              <a:gd name="connsiteX1" fmla="*/ 0 w 1380785"/>
              <a:gd name="connsiteY1" fmla="*/ 0 h 1926143"/>
              <a:gd name="connsiteX0" fmla="*/ 830385 w 1235094"/>
              <a:gd name="connsiteY0" fmla="*/ 1924538 h 1924554"/>
              <a:gd name="connsiteX1" fmla="*/ 0 w 1235094"/>
              <a:gd name="connsiteY1" fmla="*/ 0 h 192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5094" h="1924554">
                <a:moveTo>
                  <a:pt x="830385" y="1924538"/>
                </a:moveTo>
                <a:cubicBezTo>
                  <a:pt x="1504461" y="1931051"/>
                  <a:pt x="1406770" y="52102"/>
                  <a:pt x="0" y="0"/>
                </a:cubicBezTo>
              </a:path>
            </a:pathLst>
          </a:custGeom>
          <a:ln w="5715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1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15228" y="436000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smtClean="0"/>
              <a:t>Aggregation</a:t>
            </a:r>
            <a:endParaRPr lang="en-US" sz="4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37904"/>
              </p:ext>
            </p:extLst>
          </p:nvPr>
        </p:nvGraphicFramePr>
        <p:xfrm>
          <a:off x="381802" y="3449935"/>
          <a:ext cx="7521516" cy="169153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80379"/>
                <a:gridCol w="1880379"/>
                <a:gridCol w="1880379"/>
                <a:gridCol w="1880379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?org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sz="1600" dirty="0" err="1" smtClean="0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auth</a:t>
                      </a:r>
                      <a:endParaRPr lang="en-US" sz="1600" dirty="0">
                        <a:solidFill>
                          <a:srgbClr val="2F2B20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?book</a:t>
                      </a:r>
                      <a:endParaRPr lang="en-US" sz="1600" dirty="0">
                        <a:solidFill>
                          <a:srgbClr val="2F2B20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?1price</a:t>
                      </a:r>
                      <a:endParaRPr lang="en-US" sz="1600" dirty="0">
                        <a:solidFill>
                          <a:srgbClr val="2F2B20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:org1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:auth1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:book1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9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:org1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:auth1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:book2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5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:org1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:auth2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:book3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:org2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:auth3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:book4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0617" y="2989063"/>
            <a:ext cx="108788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rgbClr val="2F2B20"/>
                </a:solidFill>
                <a:latin typeface="+mn-lt"/>
              </a:rPr>
              <a:t>Bindings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309433" y="902089"/>
            <a:ext cx="4590335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books.example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(SUM(?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) AS ?</a:t>
            </a:r>
            <a:r>
              <a:rPr lang="en-US" sz="1600" dirty="0" err="1">
                <a:latin typeface="Courier"/>
                <a:cs typeface="Courier"/>
              </a:rPr>
              <a:t>totalPrice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?org :affiliates ?</a:t>
            </a:r>
            <a:r>
              <a:rPr lang="en-US" sz="1600" dirty="0" err="1">
                <a:latin typeface="Courier"/>
                <a:cs typeface="Courier"/>
              </a:rPr>
              <a:t>auth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  ?</a:t>
            </a:r>
            <a:r>
              <a:rPr lang="en-US" sz="1600" dirty="0" err="1">
                <a:latin typeface="Courier"/>
                <a:cs typeface="Courier"/>
              </a:rPr>
              <a:t>auth</a:t>
            </a:r>
            <a:r>
              <a:rPr lang="en-US" sz="1600" dirty="0">
                <a:latin typeface="Courier"/>
                <a:cs typeface="Courier"/>
              </a:rPr>
              <a:t>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?book .</a:t>
            </a:r>
          </a:p>
          <a:p>
            <a:r>
              <a:rPr lang="en-US" sz="1600" dirty="0">
                <a:latin typeface="Courier"/>
                <a:cs typeface="Courier"/>
              </a:rPr>
              <a:t>  ?book :price 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r>
              <a:rPr lang="en-US" sz="1600" dirty="0">
                <a:latin typeface="Courier"/>
                <a:cs typeface="Courier"/>
              </a:rPr>
              <a:t>GROUP BY ?org</a:t>
            </a:r>
          </a:p>
          <a:p>
            <a:r>
              <a:rPr lang="en-US" sz="1600" dirty="0">
                <a:latin typeface="Courier"/>
                <a:cs typeface="Courier"/>
              </a:rPr>
              <a:t>HAVING (SUM(?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) &gt; 10)</a:t>
            </a:r>
          </a:p>
        </p:txBody>
      </p:sp>
      <p:sp>
        <p:nvSpPr>
          <p:cNvPr id="14" name="Left Brace 13"/>
          <p:cNvSpPr/>
          <p:nvPr/>
        </p:nvSpPr>
        <p:spPr>
          <a:xfrm>
            <a:off x="144140" y="3813543"/>
            <a:ext cx="201576" cy="950920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144140" y="4837418"/>
            <a:ext cx="201576" cy="285121"/>
          </a:xfrm>
          <a:prstGeom prst="leftBrac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flipH="1">
            <a:off x="7949756" y="3813543"/>
            <a:ext cx="201576" cy="950920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flipH="1">
            <a:off x="7949756" y="4837418"/>
            <a:ext cx="201576" cy="285121"/>
          </a:xfrm>
          <a:prstGeom prst="leftBrac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186616" y="4112862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21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15934" y="4796708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7</a:t>
            </a:r>
          </a:p>
        </p:txBody>
      </p:sp>
      <p:sp>
        <p:nvSpPr>
          <p:cNvPr id="5" name="Freeform 4"/>
          <p:cNvSpPr/>
          <p:nvPr/>
        </p:nvSpPr>
        <p:spPr>
          <a:xfrm>
            <a:off x="7659075" y="3048012"/>
            <a:ext cx="1235094" cy="1924554"/>
          </a:xfrm>
          <a:custGeom>
            <a:avLst/>
            <a:gdLst>
              <a:gd name="connsiteX0" fmla="*/ 996462 w 1400486"/>
              <a:gd name="connsiteY0" fmla="*/ 1944077 h 1944077"/>
              <a:gd name="connsiteX1" fmla="*/ 1279769 w 1400486"/>
              <a:gd name="connsiteY1" fmla="*/ 1631462 h 1944077"/>
              <a:gd name="connsiteX2" fmla="*/ 1299308 w 1400486"/>
              <a:gd name="connsiteY2" fmla="*/ 644769 h 1944077"/>
              <a:gd name="connsiteX3" fmla="*/ 0 w 1400486"/>
              <a:gd name="connsiteY3" fmla="*/ 0 h 1944077"/>
              <a:gd name="connsiteX0" fmla="*/ 996462 w 1400486"/>
              <a:gd name="connsiteY0" fmla="*/ 1944077 h 1944077"/>
              <a:gd name="connsiteX1" fmla="*/ 1279769 w 1400486"/>
              <a:gd name="connsiteY1" fmla="*/ 1631462 h 1944077"/>
              <a:gd name="connsiteX2" fmla="*/ 1299308 w 1400486"/>
              <a:gd name="connsiteY2" fmla="*/ 644769 h 1944077"/>
              <a:gd name="connsiteX3" fmla="*/ 0 w 1400486"/>
              <a:gd name="connsiteY3" fmla="*/ 0 h 1944077"/>
              <a:gd name="connsiteX0" fmla="*/ 996462 w 1338923"/>
              <a:gd name="connsiteY0" fmla="*/ 1944077 h 1944077"/>
              <a:gd name="connsiteX1" fmla="*/ 1299308 w 1338923"/>
              <a:gd name="connsiteY1" fmla="*/ 644769 h 1944077"/>
              <a:gd name="connsiteX2" fmla="*/ 0 w 1338923"/>
              <a:gd name="connsiteY2" fmla="*/ 0 h 1944077"/>
              <a:gd name="connsiteX0" fmla="*/ 996462 w 1367391"/>
              <a:gd name="connsiteY0" fmla="*/ 1944077 h 1944196"/>
              <a:gd name="connsiteX1" fmla="*/ 1299308 w 1367391"/>
              <a:gd name="connsiteY1" fmla="*/ 644769 h 1944196"/>
              <a:gd name="connsiteX2" fmla="*/ 0 w 1367391"/>
              <a:gd name="connsiteY2" fmla="*/ 0 h 1944196"/>
              <a:gd name="connsiteX0" fmla="*/ 996462 w 996462"/>
              <a:gd name="connsiteY0" fmla="*/ 1944077 h 1944077"/>
              <a:gd name="connsiteX1" fmla="*/ 0 w 996462"/>
              <a:gd name="connsiteY1" fmla="*/ 0 h 1944077"/>
              <a:gd name="connsiteX0" fmla="*/ 996462 w 996462"/>
              <a:gd name="connsiteY0" fmla="*/ 1944077 h 1944077"/>
              <a:gd name="connsiteX1" fmla="*/ 0 w 996462"/>
              <a:gd name="connsiteY1" fmla="*/ 0 h 1944077"/>
              <a:gd name="connsiteX0" fmla="*/ 996462 w 1187763"/>
              <a:gd name="connsiteY0" fmla="*/ 1944077 h 1945644"/>
              <a:gd name="connsiteX1" fmla="*/ 0 w 1187763"/>
              <a:gd name="connsiteY1" fmla="*/ 0 h 1945644"/>
              <a:gd name="connsiteX0" fmla="*/ 830385 w 1058092"/>
              <a:gd name="connsiteY0" fmla="*/ 1924538 h 1926120"/>
              <a:gd name="connsiteX1" fmla="*/ 0 w 1058092"/>
              <a:gd name="connsiteY1" fmla="*/ 0 h 1926120"/>
              <a:gd name="connsiteX0" fmla="*/ 830385 w 1084134"/>
              <a:gd name="connsiteY0" fmla="*/ 1924538 h 1924538"/>
              <a:gd name="connsiteX1" fmla="*/ 0 w 1084134"/>
              <a:gd name="connsiteY1" fmla="*/ 0 h 1924538"/>
              <a:gd name="connsiteX0" fmla="*/ 830385 w 1301185"/>
              <a:gd name="connsiteY0" fmla="*/ 1924538 h 1926120"/>
              <a:gd name="connsiteX1" fmla="*/ 0 w 1301185"/>
              <a:gd name="connsiteY1" fmla="*/ 0 h 1926120"/>
              <a:gd name="connsiteX0" fmla="*/ 830385 w 1380785"/>
              <a:gd name="connsiteY0" fmla="*/ 1924538 h 1926143"/>
              <a:gd name="connsiteX1" fmla="*/ 0 w 1380785"/>
              <a:gd name="connsiteY1" fmla="*/ 0 h 1926143"/>
              <a:gd name="connsiteX0" fmla="*/ 830385 w 1235094"/>
              <a:gd name="connsiteY0" fmla="*/ 1924538 h 1924554"/>
              <a:gd name="connsiteX1" fmla="*/ 0 w 1235094"/>
              <a:gd name="connsiteY1" fmla="*/ 0 h 192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5094" h="1924554">
                <a:moveTo>
                  <a:pt x="830385" y="1924538"/>
                </a:moveTo>
                <a:cubicBezTo>
                  <a:pt x="1504461" y="1931051"/>
                  <a:pt x="1406770" y="52102"/>
                  <a:pt x="0" y="0"/>
                </a:cubicBezTo>
              </a:path>
            </a:pathLst>
          </a:custGeom>
          <a:ln w="5715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722923" y="4845550"/>
            <a:ext cx="6955692" cy="35169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3846" y="4835781"/>
            <a:ext cx="7024077" cy="36146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29152"/>
              </p:ext>
            </p:extLst>
          </p:nvPr>
        </p:nvGraphicFramePr>
        <p:xfrm>
          <a:off x="293870" y="5735924"/>
          <a:ext cx="2470823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70823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totalPrice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21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98829" y="530435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8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1981" y="1042773"/>
            <a:ext cx="5195789" cy="280076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books.example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:org1 :affiliates :auth1, :auth2 .</a:t>
            </a:r>
          </a:p>
          <a:p>
            <a:r>
              <a:rPr lang="en-US" sz="1600" dirty="0">
                <a:latin typeface="Courier"/>
                <a:cs typeface="Courier"/>
              </a:rPr>
              <a:t>:auth1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:book1, :book2 .</a:t>
            </a:r>
          </a:p>
          <a:p>
            <a:r>
              <a:rPr lang="en-US" sz="1600" dirty="0">
                <a:latin typeface="Courier"/>
                <a:cs typeface="Courier"/>
              </a:rPr>
              <a:t>:book1 :price 9 .</a:t>
            </a:r>
          </a:p>
          <a:p>
            <a:r>
              <a:rPr lang="en-US" sz="1600" dirty="0">
                <a:latin typeface="Courier"/>
                <a:cs typeface="Courier"/>
              </a:rPr>
              <a:t>:book2 :price 5 .</a:t>
            </a:r>
          </a:p>
          <a:p>
            <a:r>
              <a:rPr lang="en-US" sz="1600" dirty="0">
                <a:latin typeface="Courier"/>
                <a:cs typeface="Courier"/>
              </a:rPr>
              <a:t>:auth2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:book3 .</a:t>
            </a:r>
          </a:p>
          <a:p>
            <a:r>
              <a:rPr lang="en-US" sz="1600" dirty="0">
                <a:latin typeface="Courier"/>
                <a:cs typeface="Courier"/>
              </a:rPr>
              <a:t>:book3 :price 7 .</a:t>
            </a:r>
          </a:p>
          <a:p>
            <a:r>
              <a:rPr lang="en-US" sz="1600" dirty="0">
                <a:latin typeface="Courier"/>
                <a:cs typeface="Courier"/>
              </a:rPr>
              <a:t>:org2 :affiliates :auth3 .</a:t>
            </a:r>
          </a:p>
          <a:p>
            <a:r>
              <a:rPr lang="en-US" sz="1600" dirty="0">
                <a:latin typeface="Courier"/>
                <a:cs typeface="Courier"/>
              </a:rPr>
              <a:t>:auth3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:book4 .</a:t>
            </a:r>
          </a:p>
          <a:p>
            <a:r>
              <a:rPr lang="en-US" sz="1600" dirty="0">
                <a:latin typeface="Courier"/>
                <a:cs typeface="Courier"/>
              </a:rPr>
              <a:t>:book4 :price 7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125" y="53738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4998" y="3620758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smtClean="0"/>
              <a:t>Aggregation</a:t>
            </a:r>
            <a:endParaRPr lang="en-US" sz="4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980334"/>
              </p:ext>
            </p:extLst>
          </p:nvPr>
        </p:nvGraphicFramePr>
        <p:xfrm>
          <a:off x="293870" y="5735924"/>
          <a:ext cx="2470823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70823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totalPrice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21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8829" y="5275051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319203" y="4086847"/>
            <a:ext cx="4590335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books.example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(SUM(?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) AS ?</a:t>
            </a:r>
            <a:r>
              <a:rPr lang="en-US" sz="1600" dirty="0" err="1">
                <a:latin typeface="Courier"/>
                <a:cs typeface="Courier"/>
              </a:rPr>
              <a:t>totalPrice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?org :affiliates ?</a:t>
            </a:r>
            <a:r>
              <a:rPr lang="en-US" sz="1600" dirty="0" err="1">
                <a:latin typeface="Courier"/>
                <a:cs typeface="Courier"/>
              </a:rPr>
              <a:t>auth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  ?</a:t>
            </a:r>
            <a:r>
              <a:rPr lang="en-US" sz="1600" dirty="0" err="1">
                <a:latin typeface="Courier"/>
                <a:cs typeface="Courier"/>
              </a:rPr>
              <a:t>auth</a:t>
            </a:r>
            <a:r>
              <a:rPr lang="en-US" sz="1600" dirty="0">
                <a:latin typeface="Courier"/>
                <a:cs typeface="Courier"/>
              </a:rPr>
              <a:t>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?book .</a:t>
            </a:r>
          </a:p>
          <a:p>
            <a:r>
              <a:rPr lang="en-US" sz="1600" dirty="0">
                <a:latin typeface="Courier"/>
                <a:cs typeface="Courier"/>
              </a:rPr>
              <a:t>  ?book :price 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r>
              <a:rPr lang="en-US" sz="1600" dirty="0">
                <a:latin typeface="Courier"/>
                <a:cs typeface="Courier"/>
              </a:rPr>
              <a:t>GROUP BY ?org</a:t>
            </a:r>
          </a:p>
          <a:p>
            <a:r>
              <a:rPr lang="en-US" sz="1600" dirty="0">
                <a:latin typeface="Courier"/>
                <a:cs typeface="Courier"/>
              </a:rPr>
              <a:t>HAVING (SUM(?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) &gt; 10)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09462" y="5802922"/>
            <a:ext cx="953048" cy="192311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2" name="Left Brace 11"/>
          <p:cNvSpPr/>
          <p:nvPr/>
        </p:nvSpPr>
        <p:spPr>
          <a:xfrm>
            <a:off x="192978" y="1674069"/>
            <a:ext cx="201576" cy="1338495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192978" y="3160631"/>
            <a:ext cx="201576" cy="622852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5280" y="3461629"/>
            <a:ext cx="4902951" cy="2800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PREFIX 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?y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?y .</a:t>
            </a:r>
          </a:p>
          <a:p>
            <a:r>
              <a:rPr lang="en-US" sz="1600" dirty="0">
                <a:latin typeface="Courier"/>
                <a:cs typeface="Courier"/>
              </a:rPr>
              <a:t>  {</a:t>
            </a:r>
          </a:p>
          <a:p>
            <a:r>
              <a:rPr lang="en-US" sz="1600" dirty="0">
                <a:latin typeface="Courier"/>
                <a:cs typeface="Courier"/>
              </a:rPr>
              <a:t>    SELECT ?y (MIN(?name) AS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WHERE {</a:t>
            </a:r>
          </a:p>
          <a:p>
            <a:r>
              <a:rPr lang="en-US" sz="1600" dirty="0">
                <a:latin typeface="Courier"/>
                <a:cs typeface="Courier"/>
              </a:rPr>
              <a:t>      ?y :name ?name .</a:t>
            </a:r>
          </a:p>
          <a:p>
            <a:r>
              <a:rPr lang="en-US" sz="1600" dirty="0">
                <a:latin typeface="Courier"/>
                <a:cs typeface="Courier"/>
              </a:rPr>
              <a:t>    } GROUP BY ?y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75519" y="1296773"/>
            <a:ext cx="8133362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:name "Alice", "Alice Foo", "A. Foo" .</a:t>
            </a: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:bob, :carol .</a:t>
            </a:r>
          </a:p>
          <a:p>
            <a:r>
              <a:rPr lang="en-US" sz="1600" dirty="0">
                <a:latin typeface="Courier"/>
                <a:cs typeface="Courier"/>
              </a:rPr>
              <a:t>:bob :name "Bob", "Bob Bar", "B. Bar" .</a:t>
            </a:r>
          </a:p>
          <a:p>
            <a:r>
              <a:rPr lang="en-US" sz="1600" dirty="0">
                <a:latin typeface="Courier"/>
                <a:cs typeface="Courier"/>
              </a:rPr>
              <a:t>:carol :name "Carol", "Carol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", "C.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818" y="830458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075" y="2995540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 smtClean="0"/>
              <a:t>Subqueries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637946"/>
              </p:ext>
            </p:extLst>
          </p:nvPr>
        </p:nvGraphicFramePr>
        <p:xfrm>
          <a:off x="6145640" y="4993463"/>
          <a:ext cx="2656438" cy="135322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75608"/>
                <a:gridCol w="1680830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minName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???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???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???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???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???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???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0598" y="4532590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  <a:endParaRPr 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5280" y="3461629"/>
            <a:ext cx="4902951" cy="2800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PREFIX 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?y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?y .</a:t>
            </a:r>
          </a:p>
          <a:p>
            <a:r>
              <a:rPr lang="en-US" sz="1600" dirty="0">
                <a:latin typeface="Courier"/>
                <a:cs typeface="Courier"/>
              </a:rPr>
              <a:t>  {</a:t>
            </a:r>
          </a:p>
          <a:p>
            <a:r>
              <a:rPr lang="en-US" sz="1600" dirty="0">
                <a:latin typeface="Courier"/>
                <a:cs typeface="Courier"/>
              </a:rPr>
              <a:t>    SELECT ?y (MIN(?name) AS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WHERE {</a:t>
            </a:r>
          </a:p>
          <a:p>
            <a:r>
              <a:rPr lang="en-US" sz="1600" dirty="0">
                <a:latin typeface="Courier"/>
                <a:cs typeface="Courier"/>
              </a:rPr>
              <a:t>      ?y :name ?name .</a:t>
            </a:r>
          </a:p>
          <a:p>
            <a:r>
              <a:rPr lang="en-US" sz="1600" dirty="0">
                <a:latin typeface="Courier"/>
                <a:cs typeface="Courier"/>
              </a:rPr>
              <a:t>    } GROUP BY ?y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75519" y="1296773"/>
            <a:ext cx="8133362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:name "Alice", "Alice Foo", "A. Foo" .</a:t>
            </a: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:bob, :carol .</a:t>
            </a:r>
          </a:p>
          <a:p>
            <a:r>
              <a:rPr lang="en-US" sz="1600" dirty="0">
                <a:latin typeface="Courier"/>
                <a:cs typeface="Courier"/>
              </a:rPr>
              <a:t>:bob :name "Bob", "Bob Bar", "B. Bar" .</a:t>
            </a:r>
          </a:p>
          <a:p>
            <a:r>
              <a:rPr lang="en-US" sz="1600" dirty="0">
                <a:latin typeface="Courier"/>
                <a:cs typeface="Courier"/>
              </a:rPr>
              <a:t>:carol :name "Carol", "Carol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", "C.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818" y="830458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075" y="2995540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 smtClean="0"/>
              <a:t>Subqueries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4711045"/>
            <a:ext cx="4298462" cy="1025769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  <a:endParaRPr 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5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SPARQL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62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907" y="3197866"/>
            <a:ext cx="4434028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 cmpd="sng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SELECT </a:t>
            </a:r>
            <a:r>
              <a:rPr lang="en-US" sz="1600" dirty="0">
                <a:latin typeface="Courier"/>
                <a:cs typeface="Courier"/>
              </a:rPr>
              <a:t>?y (MIN(?name) AS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 smtClean="0">
                <a:latin typeface="Courier"/>
                <a:cs typeface="Courier"/>
              </a:rPr>
              <a:t>WHERE </a:t>
            </a:r>
            <a:r>
              <a:rPr lang="en-US" sz="1600" dirty="0">
                <a:latin typeface="Courier"/>
                <a:cs typeface="Courier"/>
              </a:rPr>
              <a:t>{</a:t>
            </a: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>
                <a:latin typeface="Courier"/>
                <a:cs typeface="Courier"/>
              </a:rPr>
              <a:t>?y :name ?name .</a:t>
            </a:r>
          </a:p>
          <a:p>
            <a:r>
              <a:rPr lang="en-US" sz="1600" dirty="0" smtClean="0">
                <a:latin typeface="Courier"/>
                <a:cs typeface="Courier"/>
              </a:rPr>
              <a:t>} </a:t>
            </a:r>
            <a:r>
              <a:rPr lang="en-US" sz="1600" dirty="0">
                <a:latin typeface="Courier"/>
                <a:cs typeface="Courier"/>
              </a:rPr>
              <a:t>GROUP BY ?</a:t>
            </a:r>
            <a:r>
              <a:rPr lang="en-US" sz="1600" dirty="0" smtClean="0">
                <a:latin typeface="Courier"/>
                <a:cs typeface="Courier"/>
              </a:rPr>
              <a:t>y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5519" y="808323"/>
            <a:ext cx="8133362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:name "Alice", "Alice Foo", "A. Foo" .</a:t>
            </a: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:bob, :carol .</a:t>
            </a:r>
          </a:p>
          <a:p>
            <a:r>
              <a:rPr lang="en-US" sz="1600" dirty="0">
                <a:latin typeface="Courier"/>
                <a:cs typeface="Courier"/>
              </a:rPr>
              <a:t>:bob :name "Bob", "Bob Bar", "B. Bar" .</a:t>
            </a:r>
          </a:p>
          <a:p>
            <a:r>
              <a:rPr lang="en-US" sz="1600" dirty="0">
                <a:latin typeface="Courier"/>
                <a:cs typeface="Courier"/>
              </a:rPr>
              <a:t>:carol :name "Carol", "Carol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", </a:t>
            </a:r>
            <a:r>
              <a:rPr lang="en-US" sz="1600" dirty="0" smtClean="0">
                <a:latin typeface="Courier"/>
                <a:cs typeface="Courier"/>
              </a:rPr>
              <a:t>"C. </a:t>
            </a:r>
            <a:r>
              <a:rPr lang="en-US" sz="1600" dirty="0" err="1" smtClean="0">
                <a:latin typeface="Courier"/>
                <a:cs typeface="Courier"/>
              </a:rPr>
              <a:t>Baz</a:t>
            </a:r>
            <a:r>
              <a:rPr lang="en-US" sz="1600" dirty="0" smtClean="0">
                <a:latin typeface="Courier"/>
                <a:cs typeface="Courier"/>
              </a:rPr>
              <a:t>" </a:t>
            </a:r>
            <a:r>
              <a:rPr lang="en-US" sz="1600" dirty="0">
                <a:latin typeface="Courier"/>
                <a:cs typeface="Courier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818" y="342008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1701" y="2731777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 smtClean="0"/>
              <a:t>Subqueries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67210"/>
              </p:ext>
            </p:extLst>
          </p:nvPr>
        </p:nvGraphicFramePr>
        <p:xfrm>
          <a:off x="5276186" y="2961474"/>
          <a:ext cx="3144891" cy="33830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26708"/>
                <a:gridCol w="2018183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?y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?name</a:t>
                      </a:r>
                      <a:endParaRPr lang="en-US" sz="1600" dirty="0">
                        <a:solidFill>
                          <a:srgbClr val="2F2B20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alice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"Alice"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alice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"Alice Foo"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alice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"A. Foo" 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:bob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"Bob"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:bob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"Bob Bar"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:bob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"B. Bar" 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:carol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"Carol"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"Carol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Baz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"C.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Baz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75001" y="2500602"/>
            <a:ext cx="108788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rgbClr val="2F2B20"/>
                </a:solidFill>
                <a:latin typeface="+mn-lt"/>
              </a:rPr>
              <a:t>Bindings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5018987" y="3325081"/>
            <a:ext cx="201576" cy="950920"/>
          </a:xfrm>
          <a:prstGeom prst="leftBrace">
            <a:avLst/>
          </a:prstGeom>
          <a:ln w="57150" cmpd="sng">
            <a:solidFill>
              <a:srgbClr val="FF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5018987" y="4350850"/>
            <a:ext cx="201576" cy="950920"/>
          </a:xfrm>
          <a:prstGeom prst="leftBrac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5018987" y="5366850"/>
            <a:ext cx="201576" cy="950920"/>
          </a:xfrm>
          <a:prstGeom prst="leftBrac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8231125" y="4109771"/>
            <a:ext cx="424413" cy="139844"/>
          </a:xfrm>
          <a:prstGeom prst="straightConnector1">
            <a:avLst/>
          </a:prstGeom>
          <a:ln w="57150" cmpd="sng">
            <a:solidFill>
              <a:srgbClr val="FF8000"/>
            </a:solidFill>
            <a:headEnd type="none"/>
            <a:tailEnd type="triangle" w="med" len="lg"/>
          </a:ln>
        </p:spPr>
      </p:cxnSp>
      <p:cxnSp>
        <p:nvCxnSpPr>
          <p:cNvPr id="17" name="Straight Arrow Connector 16"/>
          <p:cNvCxnSpPr/>
          <p:nvPr/>
        </p:nvCxnSpPr>
        <p:spPr>
          <a:xfrm flipH="1" flipV="1">
            <a:off x="8231125" y="5125771"/>
            <a:ext cx="424413" cy="139844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18" name="Straight Arrow Connector 17"/>
          <p:cNvCxnSpPr/>
          <p:nvPr/>
        </p:nvCxnSpPr>
        <p:spPr>
          <a:xfrm flipH="1" flipV="1">
            <a:off x="8231125" y="6151540"/>
            <a:ext cx="424413" cy="139844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triangle" w="med" len="lg"/>
          </a:ln>
        </p:spPr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397287"/>
              </p:ext>
            </p:extLst>
          </p:nvPr>
        </p:nvGraphicFramePr>
        <p:xfrm>
          <a:off x="1075408" y="5315847"/>
          <a:ext cx="2636899" cy="135322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0361"/>
                <a:gridCol w="1416538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minName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alice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"A. Foo" 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:bob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Courier"/>
                          <a:cs typeface="Courier"/>
                        </a:rPr>
                        <a:t>”B. 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Bar”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:carol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"C.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Baz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080367" y="4854974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9" y="6259397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5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5280" y="3461629"/>
            <a:ext cx="4902951" cy="2800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PREFIX 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?y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?y .</a:t>
            </a:r>
          </a:p>
          <a:p>
            <a:r>
              <a:rPr lang="en-US" sz="1600" dirty="0">
                <a:latin typeface="Courier"/>
                <a:cs typeface="Courier"/>
              </a:rPr>
              <a:t>  {</a:t>
            </a:r>
          </a:p>
          <a:p>
            <a:r>
              <a:rPr lang="en-US" sz="1600" dirty="0">
                <a:latin typeface="Courier"/>
                <a:cs typeface="Courier"/>
              </a:rPr>
              <a:t>    SELECT ?y (MIN(?name) AS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WHERE {</a:t>
            </a:r>
          </a:p>
          <a:p>
            <a:r>
              <a:rPr lang="en-US" sz="1600" dirty="0">
                <a:latin typeface="Courier"/>
                <a:cs typeface="Courier"/>
              </a:rPr>
              <a:t>      ?y :name ?name .</a:t>
            </a:r>
          </a:p>
          <a:p>
            <a:r>
              <a:rPr lang="en-US" sz="1600" dirty="0">
                <a:latin typeface="Courier"/>
                <a:cs typeface="Courier"/>
              </a:rPr>
              <a:t>    } GROUP BY ?y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75519" y="1296773"/>
            <a:ext cx="8133362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:name "Alice", "Alice Foo", "A. Foo" .</a:t>
            </a: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:bob, :carol .</a:t>
            </a:r>
          </a:p>
          <a:p>
            <a:r>
              <a:rPr lang="en-US" sz="1600" dirty="0">
                <a:latin typeface="Courier"/>
                <a:cs typeface="Courier"/>
              </a:rPr>
              <a:t>:bob :name "Bob", "Bob Bar", "B. Bar" .</a:t>
            </a:r>
          </a:p>
          <a:p>
            <a:r>
              <a:rPr lang="en-US" sz="1600" dirty="0">
                <a:latin typeface="Courier"/>
                <a:cs typeface="Courier"/>
              </a:rPr>
              <a:t>:carol :name "Carol", "Carol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", "C.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818" y="830458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075" y="2995540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 smtClean="0"/>
              <a:t>Subqueries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4733929"/>
            <a:ext cx="4298462" cy="1025769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93634"/>
              </p:ext>
            </p:extLst>
          </p:nvPr>
        </p:nvGraphicFramePr>
        <p:xfrm>
          <a:off x="6165178" y="4964155"/>
          <a:ext cx="2636899" cy="135322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0361"/>
                <a:gridCol w="1416538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minName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alice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"A. Foo" 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:bob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"Bob Bar”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:carol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"C.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Baz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73868" y="4513052"/>
            <a:ext cx="208425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err="1" smtClean="0">
                <a:solidFill>
                  <a:srgbClr val="FF0000"/>
                </a:solidFill>
                <a:latin typeface="+mn-lt"/>
              </a:rPr>
              <a:t>Subquery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  <a:endParaRPr 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1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5280" y="3461629"/>
            <a:ext cx="4902951" cy="3046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?y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?y .</a:t>
            </a:r>
          </a:p>
          <a:p>
            <a:r>
              <a:rPr lang="en-US" sz="1600" dirty="0">
                <a:latin typeface="Courier"/>
                <a:cs typeface="Courier"/>
              </a:rPr>
              <a:t>  {</a:t>
            </a:r>
          </a:p>
          <a:p>
            <a:r>
              <a:rPr lang="en-US" sz="1600" dirty="0">
                <a:latin typeface="Courier"/>
                <a:cs typeface="Courier"/>
              </a:rPr>
              <a:t>    SELECT ?y (MIN(?name) AS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WHERE {</a:t>
            </a:r>
          </a:p>
          <a:p>
            <a:r>
              <a:rPr lang="en-US" sz="1600" dirty="0">
                <a:latin typeface="Courier"/>
                <a:cs typeface="Courier"/>
              </a:rPr>
              <a:t>      ?y :name ?name .</a:t>
            </a:r>
          </a:p>
          <a:p>
            <a:r>
              <a:rPr lang="en-US" sz="1600" dirty="0">
                <a:latin typeface="Courier"/>
                <a:cs typeface="Courier"/>
              </a:rPr>
              <a:t>    } GROUP BY ?y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75519" y="1296773"/>
            <a:ext cx="8133362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:name "Alice", "Alice Foo", "A. Foo" .</a:t>
            </a: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:bob, :carol .</a:t>
            </a:r>
          </a:p>
          <a:p>
            <a:r>
              <a:rPr lang="en-US" sz="1600" dirty="0">
                <a:latin typeface="Courier"/>
                <a:cs typeface="Courier"/>
              </a:rPr>
              <a:t>:bob :name "Bob", "Bob Bar", "B. Bar" .</a:t>
            </a:r>
          </a:p>
          <a:p>
            <a:r>
              <a:rPr lang="en-US" sz="1600" dirty="0">
                <a:latin typeface="Courier"/>
                <a:cs typeface="Courier"/>
              </a:rPr>
              <a:t>:carol :name "Carol", "Carol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", "C.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818" y="830458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075" y="2995540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 smtClean="0"/>
              <a:t>Subqueries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4962769"/>
            <a:ext cx="4298462" cy="1025769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79921"/>
              </p:ext>
            </p:extLst>
          </p:nvPr>
        </p:nvGraphicFramePr>
        <p:xfrm>
          <a:off x="6165178" y="4964155"/>
          <a:ext cx="2636899" cy="135322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0361"/>
                <a:gridCol w="1416538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minName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alice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"A. Foo" 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:bob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"Bob Bar”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:carol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"C.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Baz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73868" y="4513052"/>
            <a:ext cx="208425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err="1" smtClean="0">
                <a:solidFill>
                  <a:srgbClr val="FF0000"/>
                </a:solidFill>
                <a:latin typeface="+mn-lt"/>
              </a:rPr>
              <a:t>Subquery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4077" y="4220307"/>
            <a:ext cx="2608385" cy="605693"/>
          </a:xfrm>
          <a:prstGeom prst="rect">
            <a:avLst/>
          </a:prstGeom>
          <a:ln w="57150" cmpd="sng">
            <a:solidFill>
              <a:srgbClr val="0000FF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70676"/>
              </p:ext>
            </p:extLst>
          </p:nvPr>
        </p:nvGraphicFramePr>
        <p:xfrm>
          <a:off x="6165178" y="3293609"/>
          <a:ext cx="1220361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0361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:bob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:carol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53638" y="3272352"/>
            <a:ext cx="1446131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  <a:latin typeface="+mn-lt"/>
              </a:rPr>
              <a:t>Subquery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  <a:endParaRPr 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588" y="1234245"/>
            <a:ext cx="4902951" cy="2800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PREFIX 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?y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?y .</a:t>
            </a:r>
          </a:p>
          <a:p>
            <a:r>
              <a:rPr lang="en-US" sz="1600" dirty="0">
                <a:latin typeface="Courier"/>
                <a:cs typeface="Courier"/>
              </a:rPr>
              <a:t>  {</a:t>
            </a:r>
          </a:p>
          <a:p>
            <a:r>
              <a:rPr lang="en-US" sz="1600" dirty="0">
                <a:latin typeface="Courier"/>
                <a:cs typeface="Courier"/>
              </a:rPr>
              <a:t>    SELECT ?y (MIN(?name) AS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WHERE {</a:t>
            </a:r>
          </a:p>
          <a:p>
            <a:r>
              <a:rPr lang="en-US" sz="1600" dirty="0">
                <a:latin typeface="Courier"/>
                <a:cs typeface="Courier"/>
              </a:rPr>
              <a:t>      ?y :name ?name .</a:t>
            </a:r>
          </a:p>
          <a:p>
            <a:r>
              <a:rPr lang="en-US" sz="1600" dirty="0">
                <a:latin typeface="Courier"/>
                <a:cs typeface="Courier"/>
              </a:rPr>
              <a:t>    } GROUP BY ?y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383" y="768156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 smtClean="0"/>
              <a:t>Subqueries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4" name="Rectangle 3"/>
          <p:cNvSpPr/>
          <p:nvPr/>
        </p:nvSpPr>
        <p:spPr>
          <a:xfrm>
            <a:off x="918308" y="2506545"/>
            <a:ext cx="4298462" cy="1025769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18111"/>
              </p:ext>
            </p:extLst>
          </p:nvPr>
        </p:nvGraphicFramePr>
        <p:xfrm>
          <a:off x="2736178" y="4993468"/>
          <a:ext cx="2636899" cy="135322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0361"/>
                <a:gridCol w="1416538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minName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alice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"A. Foo" 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:bob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"Bob Bar”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:carol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"C.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Baz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44868" y="4503289"/>
            <a:ext cx="208425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err="1" smtClean="0">
                <a:solidFill>
                  <a:srgbClr val="FF0000"/>
                </a:solidFill>
                <a:latin typeface="+mn-lt"/>
              </a:rPr>
              <a:t>Subquery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385" y="1764083"/>
            <a:ext cx="2608385" cy="605693"/>
          </a:xfrm>
          <a:prstGeom prst="rect">
            <a:avLst/>
          </a:prstGeom>
          <a:ln w="57150" cmpd="sng">
            <a:solidFill>
              <a:srgbClr val="0000FF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338861"/>
              </p:ext>
            </p:extLst>
          </p:nvPr>
        </p:nvGraphicFramePr>
        <p:xfrm>
          <a:off x="469721" y="4993468"/>
          <a:ext cx="1220361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0361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:bob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:carol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92793" y="4503289"/>
            <a:ext cx="2247208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  <a:latin typeface="+mn-lt"/>
              </a:rPr>
              <a:t>Subquery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853141"/>
              </p:ext>
            </p:extLst>
          </p:nvPr>
        </p:nvGraphicFramePr>
        <p:xfrm>
          <a:off x="6145640" y="4993463"/>
          <a:ext cx="2656438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75608"/>
                <a:gridCol w="1680830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minName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:bob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"B. Bar"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:carol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"C.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Baz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50598" y="4532590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5" name="Oval 4"/>
          <p:cNvSpPr/>
          <p:nvPr/>
        </p:nvSpPr>
        <p:spPr>
          <a:xfrm>
            <a:off x="1895232" y="5364096"/>
            <a:ext cx="693616" cy="429846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rgbClr val="008000"/>
                </a:solidFill>
                <a:latin typeface="+mn-lt"/>
              </a:rPr>
              <a:t>JOIN</a:t>
            </a:r>
            <a:endParaRPr lang="en-US" sz="16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8232" y="5158164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8000"/>
                </a:solidFill>
                <a:latin typeface="+mn-lt"/>
              </a:rPr>
              <a:t>=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25573" y="1234246"/>
            <a:ext cx="3237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BACC6"/>
                </a:solidFill>
                <a:latin typeface="+mn-lt"/>
              </a:rPr>
              <a:t>Return a name (the one with the lowest sort order) for all the people that know Alice and have a name.</a:t>
            </a:r>
            <a:endParaRPr lang="en-US" dirty="0" smtClean="0">
              <a:solidFill>
                <a:srgbClr val="4BACC6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  <a:endParaRPr 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5280" y="3461629"/>
            <a:ext cx="4902951" cy="2800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PREFIX 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?y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?y .</a:t>
            </a:r>
          </a:p>
          <a:p>
            <a:r>
              <a:rPr lang="en-US" sz="1600" dirty="0">
                <a:latin typeface="Courier"/>
                <a:cs typeface="Courier"/>
              </a:rPr>
              <a:t>  {</a:t>
            </a:r>
          </a:p>
          <a:p>
            <a:r>
              <a:rPr lang="en-US" sz="1600" dirty="0">
                <a:latin typeface="Courier"/>
                <a:cs typeface="Courier"/>
              </a:rPr>
              <a:t>    SELECT ?y (MIN(?name) AS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WHERE {</a:t>
            </a:r>
          </a:p>
          <a:p>
            <a:r>
              <a:rPr lang="en-US" sz="1600" dirty="0">
                <a:latin typeface="Courier"/>
                <a:cs typeface="Courier"/>
              </a:rPr>
              <a:t>      ?y :name ?name .</a:t>
            </a:r>
          </a:p>
          <a:p>
            <a:r>
              <a:rPr lang="en-US" sz="1600" dirty="0">
                <a:latin typeface="Courier"/>
                <a:cs typeface="Courier"/>
              </a:rPr>
              <a:t>    } GROUP BY ?y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75519" y="1296773"/>
            <a:ext cx="8133362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:name "Alice", "Alice Foo", "A. Foo" .</a:t>
            </a: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:bob, :carol .</a:t>
            </a:r>
          </a:p>
          <a:p>
            <a:r>
              <a:rPr lang="en-US" sz="1600" dirty="0">
                <a:latin typeface="Courier"/>
                <a:cs typeface="Courier"/>
              </a:rPr>
              <a:t>:bob :name "Bob", "Bob Bar", "B. Bar" .</a:t>
            </a:r>
          </a:p>
          <a:p>
            <a:r>
              <a:rPr lang="en-US" sz="1600" dirty="0">
                <a:latin typeface="Courier"/>
                <a:cs typeface="Courier"/>
              </a:rPr>
              <a:t>:carol :name "Carol", "Carol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", "C.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818" y="830458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075" y="2995540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 smtClean="0"/>
              <a:t>Subqueries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473680"/>
              </p:ext>
            </p:extLst>
          </p:nvPr>
        </p:nvGraphicFramePr>
        <p:xfrm>
          <a:off x="6145640" y="4993463"/>
          <a:ext cx="2656438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75608"/>
                <a:gridCol w="1680830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minName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:bob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"B. Bar"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:carol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"C.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Baz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0598" y="4532590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  <a:endParaRPr 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7078" y="1914768"/>
            <a:ext cx="32188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RDF Dataset =</a:t>
            </a:r>
          </a:p>
          <a:p>
            <a:r>
              <a:rPr lang="en-US" dirty="0">
                <a:latin typeface="+mn-lt"/>
              </a:rPr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default graph</a:t>
            </a:r>
          </a:p>
          <a:p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+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named graph 1</a:t>
            </a:r>
          </a:p>
          <a:p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+ </a:t>
            </a:r>
            <a:r>
              <a:rPr lang="en-US" dirty="0" smtClean="0">
                <a:solidFill>
                  <a:srgbClr val="689C9A"/>
                </a:solidFill>
                <a:latin typeface="+mn-lt"/>
              </a:rPr>
              <a:t>named graph 2</a:t>
            </a:r>
          </a:p>
          <a:p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+ </a:t>
            </a:r>
            <a:r>
              <a:rPr lang="en-US" dirty="0" smtClean="0">
                <a:solidFill>
                  <a:srgbClr val="689C9A"/>
                </a:solidFill>
                <a:latin typeface="+mn-lt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7621" y="5588000"/>
            <a:ext cx="7432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… the SPARQL queries seen so far target the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default graph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3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82078" y="1426308"/>
            <a:ext cx="2989384" cy="527538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default graph</a:t>
            </a:r>
          </a:p>
        </p:txBody>
      </p:sp>
      <p:sp>
        <p:nvSpPr>
          <p:cNvPr id="4" name="Oval 3"/>
          <p:cNvSpPr/>
          <p:nvPr/>
        </p:nvSpPr>
        <p:spPr>
          <a:xfrm>
            <a:off x="4796692" y="1387231"/>
            <a:ext cx="3028462" cy="52753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named graph 1</a:t>
            </a:r>
          </a:p>
        </p:txBody>
      </p:sp>
      <p:sp>
        <p:nvSpPr>
          <p:cNvPr id="5" name="Oval 4"/>
          <p:cNvSpPr/>
          <p:nvPr/>
        </p:nvSpPr>
        <p:spPr>
          <a:xfrm>
            <a:off x="4796692" y="2237154"/>
            <a:ext cx="3028462" cy="52753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named graph </a:t>
            </a:r>
            <a:r>
              <a:rPr lang="en-US" dirty="0" smtClean="0">
                <a:solidFill>
                  <a:srgbClr val="FFFFFF"/>
                </a:solidFill>
              </a:rPr>
              <a:t>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28403" y="3484610"/>
            <a:ext cx="5173828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SELECT </a:t>
            </a:r>
            <a:r>
              <a:rPr lang="en-US" sz="1600" dirty="0" smtClean="0">
                <a:latin typeface="Courier"/>
                <a:cs typeface="Courier"/>
              </a:rPr>
              <a:t>?x ?y</a:t>
            </a:r>
          </a:p>
          <a:p>
            <a:r>
              <a:rPr lang="en-US" sz="1600" dirty="0" smtClean="0">
                <a:latin typeface="Courier"/>
                <a:cs typeface="Courier"/>
              </a:rPr>
              <a:t>FROM 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&lt;http://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example.org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/a&gt;</a:t>
            </a:r>
          </a:p>
          <a:p>
            <a:r>
              <a:rPr lang="en-US" sz="1600" dirty="0">
                <a:latin typeface="Courier"/>
                <a:cs typeface="Courier"/>
              </a:rPr>
              <a:t>FROM </a:t>
            </a:r>
            <a:r>
              <a:rPr lang="en-US" sz="1600" dirty="0" smtClean="0">
                <a:latin typeface="Courier"/>
                <a:cs typeface="Courier"/>
              </a:rPr>
              <a:t>		</a:t>
            </a:r>
            <a:r>
              <a:rPr lang="en-US" sz="1600" dirty="0" smtClean="0">
                <a:solidFill>
                  <a:srgbClr val="A47B38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A47B38"/>
                </a:solidFill>
                <a:latin typeface="Courier"/>
                <a:cs typeface="Courier"/>
              </a:rPr>
              <a:t>http://</a:t>
            </a:r>
            <a:r>
              <a:rPr lang="en-US" sz="1600" dirty="0" err="1">
                <a:solidFill>
                  <a:srgbClr val="A47B38"/>
                </a:solidFill>
                <a:latin typeface="Courier"/>
                <a:cs typeface="Courier"/>
              </a:rPr>
              <a:t>example.org</a:t>
            </a:r>
            <a:r>
              <a:rPr lang="en-US" sz="1600" dirty="0" smtClean="0">
                <a:solidFill>
                  <a:srgbClr val="A47B38"/>
                </a:solidFill>
                <a:latin typeface="Courier"/>
                <a:cs typeface="Courier"/>
              </a:rPr>
              <a:t>/b&gt;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FROM NAMED 	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&lt;http://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example.org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/c&gt;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FROM </a:t>
            </a:r>
            <a:r>
              <a:rPr lang="en-US" sz="1600" dirty="0">
                <a:latin typeface="Courier"/>
                <a:cs typeface="Courier"/>
              </a:rPr>
              <a:t>NAMED 	</a:t>
            </a:r>
            <a:r>
              <a:rPr lang="en-US" sz="1600" dirty="0">
                <a:solidFill>
                  <a:srgbClr val="689C9A"/>
                </a:solidFill>
                <a:latin typeface="Courier"/>
                <a:cs typeface="Courier"/>
              </a:rPr>
              <a:t>&lt;http://</a:t>
            </a:r>
            <a:r>
              <a:rPr lang="en-US" sz="1600" dirty="0" err="1">
                <a:solidFill>
                  <a:srgbClr val="689C9A"/>
                </a:solidFill>
                <a:latin typeface="Courier"/>
                <a:cs typeface="Courier"/>
              </a:rPr>
              <a:t>example.org</a:t>
            </a:r>
            <a:r>
              <a:rPr lang="en-US" sz="1600" dirty="0" smtClean="0">
                <a:solidFill>
                  <a:srgbClr val="689C9A"/>
                </a:solidFill>
                <a:latin typeface="Courier"/>
                <a:cs typeface="Courier"/>
              </a:rPr>
              <a:t>/d&gt;</a:t>
            </a:r>
            <a:endParaRPr lang="en-US" sz="1600" dirty="0">
              <a:solidFill>
                <a:srgbClr val="689C9A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WHERE …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smtClean="0"/>
              <a:t>Specifying Datasets Explicitly</a:t>
            </a:r>
            <a:endParaRPr lang="en-US" sz="4000" dirty="0"/>
          </a:p>
        </p:txBody>
      </p:sp>
      <p:sp>
        <p:nvSpPr>
          <p:cNvPr id="10" name="Freeform 9"/>
          <p:cNvSpPr/>
          <p:nvPr/>
        </p:nvSpPr>
        <p:spPr>
          <a:xfrm>
            <a:off x="2364153" y="1944078"/>
            <a:ext cx="2188305" cy="1790902"/>
          </a:xfrm>
          <a:custGeom>
            <a:avLst/>
            <a:gdLst>
              <a:gd name="connsiteX0" fmla="*/ 1699846 w 1841159"/>
              <a:gd name="connsiteY0" fmla="*/ 2725615 h 2725615"/>
              <a:gd name="connsiteX1" fmla="*/ 1670539 w 1841159"/>
              <a:gd name="connsiteY1" fmla="*/ 2012462 h 2725615"/>
              <a:gd name="connsiteX2" fmla="*/ 0 w 1841159"/>
              <a:gd name="connsiteY2" fmla="*/ 0 h 2725615"/>
              <a:gd name="connsiteX0" fmla="*/ 1846384 w 1997820"/>
              <a:gd name="connsiteY0" fmla="*/ 2510692 h 2510692"/>
              <a:gd name="connsiteX1" fmla="*/ 1817077 w 1997820"/>
              <a:gd name="connsiteY1" fmla="*/ 1797539 h 2510692"/>
              <a:gd name="connsiteX2" fmla="*/ 0 w 1997820"/>
              <a:gd name="connsiteY2" fmla="*/ 0 h 2510692"/>
              <a:gd name="connsiteX0" fmla="*/ 1768231 w 1914253"/>
              <a:gd name="connsiteY0" fmla="*/ 2207846 h 2207846"/>
              <a:gd name="connsiteX1" fmla="*/ 1738924 w 1914253"/>
              <a:gd name="connsiteY1" fmla="*/ 1494693 h 2207846"/>
              <a:gd name="connsiteX2" fmla="*/ 0 w 1914253"/>
              <a:gd name="connsiteY2" fmla="*/ 0 h 2207846"/>
              <a:gd name="connsiteX0" fmla="*/ 1318846 w 1434558"/>
              <a:gd name="connsiteY0" fmla="*/ 2549769 h 2549769"/>
              <a:gd name="connsiteX1" fmla="*/ 1289539 w 1434558"/>
              <a:gd name="connsiteY1" fmla="*/ 1836616 h 2549769"/>
              <a:gd name="connsiteX2" fmla="*/ 0 w 1434558"/>
              <a:gd name="connsiteY2" fmla="*/ 0 h 2549769"/>
              <a:gd name="connsiteX0" fmla="*/ 1318846 w 1434558"/>
              <a:gd name="connsiteY0" fmla="*/ 2549769 h 2549769"/>
              <a:gd name="connsiteX1" fmla="*/ 1289539 w 1434558"/>
              <a:gd name="connsiteY1" fmla="*/ 1836616 h 2549769"/>
              <a:gd name="connsiteX2" fmla="*/ 0 w 1434558"/>
              <a:gd name="connsiteY2" fmla="*/ 0 h 2549769"/>
              <a:gd name="connsiteX0" fmla="*/ 1289538 w 1403339"/>
              <a:gd name="connsiteY0" fmla="*/ 2159000 h 2159000"/>
              <a:gd name="connsiteX1" fmla="*/ 1260231 w 1403339"/>
              <a:gd name="connsiteY1" fmla="*/ 1445847 h 2159000"/>
              <a:gd name="connsiteX2" fmla="*/ 0 w 1403339"/>
              <a:gd name="connsiteY2" fmla="*/ 0 h 2159000"/>
              <a:gd name="connsiteX0" fmla="*/ 1289538 w 1403339"/>
              <a:gd name="connsiteY0" fmla="*/ 2159000 h 2159000"/>
              <a:gd name="connsiteX1" fmla="*/ 1260231 w 1403339"/>
              <a:gd name="connsiteY1" fmla="*/ 1445847 h 2159000"/>
              <a:gd name="connsiteX2" fmla="*/ 0 w 1403339"/>
              <a:gd name="connsiteY2" fmla="*/ 0 h 2159000"/>
              <a:gd name="connsiteX0" fmla="*/ 29307 w 143108"/>
              <a:gd name="connsiteY0" fmla="*/ 713153 h 713153"/>
              <a:gd name="connsiteX1" fmla="*/ 0 w 143108"/>
              <a:gd name="connsiteY1" fmla="*/ 0 h 713153"/>
              <a:gd name="connsiteX0" fmla="*/ 908538 w 921814"/>
              <a:gd name="connsiteY0" fmla="*/ 2813538 h 2813538"/>
              <a:gd name="connsiteX1" fmla="*/ 0 w 921814"/>
              <a:gd name="connsiteY1" fmla="*/ 0 h 2813538"/>
              <a:gd name="connsiteX0" fmla="*/ 933440 w 942522"/>
              <a:gd name="connsiteY0" fmla="*/ 2813538 h 2813538"/>
              <a:gd name="connsiteX1" fmla="*/ 24902 w 942522"/>
              <a:gd name="connsiteY1" fmla="*/ 0 h 2813538"/>
              <a:gd name="connsiteX0" fmla="*/ 954627 w 954627"/>
              <a:gd name="connsiteY0" fmla="*/ 2813538 h 2817353"/>
              <a:gd name="connsiteX1" fmla="*/ 46089 w 954627"/>
              <a:gd name="connsiteY1" fmla="*/ 0 h 2817353"/>
              <a:gd name="connsiteX0" fmla="*/ 3361778 w 3361778"/>
              <a:gd name="connsiteY0" fmla="*/ 3018692 h 3022115"/>
              <a:gd name="connsiteX1" fmla="*/ 10933 w 3361778"/>
              <a:gd name="connsiteY1" fmla="*/ 0 h 3022115"/>
              <a:gd name="connsiteX0" fmla="*/ 3358297 w 3489247"/>
              <a:gd name="connsiteY0" fmla="*/ 3018692 h 3018982"/>
              <a:gd name="connsiteX1" fmla="*/ 7452 w 3489247"/>
              <a:gd name="connsiteY1" fmla="*/ 0 h 3018982"/>
              <a:gd name="connsiteX0" fmla="*/ 3797266 w 3917900"/>
              <a:gd name="connsiteY0" fmla="*/ 2999154 h 2999447"/>
              <a:gd name="connsiteX1" fmla="*/ 6806 w 3917900"/>
              <a:gd name="connsiteY1" fmla="*/ 0 h 2999447"/>
              <a:gd name="connsiteX0" fmla="*/ 3790460 w 3915764"/>
              <a:gd name="connsiteY0" fmla="*/ 2999154 h 2999465"/>
              <a:gd name="connsiteX1" fmla="*/ 0 w 3915764"/>
              <a:gd name="connsiteY1" fmla="*/ 0 h 2999465"/>
              <a:gd name="connsiteX0" fmla="*/ 3643921 w 3772734"/>
              <a:gd name="connsiteY0" fmla="*/ 3028462 h 3028767"/>
              <a:gd name="connsiteX1" fmla="*/ 0 w 3772734"/>
              <a:gd name="connsiteY1" fmla="*/ 0 h 3028767"/>
              <a:gd name="connsiteX0" fmla="*/ 4278921 w 4393795"/>
              <a:gd name="connsiteY0" fmla="*/ 3048000 h 3048302"/>
              <a:gd name="connsiteX1" fmla="*/ 0 w 4393795"/>
              <a:gd name="connsiteY1" fmla="*/ 0 h 3048302"/>
              <a:gd name="connsiteX0" fmla="*/ 2188305 w 2366716"/>
              <a:gd name="connsiteY0" fmla="*/ 2823308 h 2823654"/>
              <a:gd name="connsiteX1" fmla="*/ 0 w 2366716"/>
              <a:gd name="connsiteY1" fmla="*/ 0 h 2823654"/>
              <a:gd name="connsiteX0" fmla="*/ 2188305 w 2188305"/>
              <a:gd name="connsiteY0" fmla="*/ 2823308 h 2823308"/>
              <a:gd name="connsiteX1" fmla="*/ 0 w 2188305"/>
              <a:gd name="connsiteY1" fmla="*/ 0 h 282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88305" h="2823308">
                <a:moveTo>
                  <a:pt x="2188305" y="2823308"/>
                </a:moveTo>
                <a:cubicBezTo>
                  <a:pt x="2178538" y="1726713"/>
                  <a:pt x="0" y="1307449"/>
                  <a:pt x="0" y="0"/>
                </a:cubicBezTo>
              </a:path>
            </a:pathLst>
          </a:custGeom>
          <a:ln>
            <a:solidFill>
              <a:srgbClr val="6D5225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61154" y="3734980"/>
            <a:ext cx="2881923" cy="595923"/>
          </a:xfrm>
          <a:prstGeom prst="rect">
            <a:avLst/>
          </a:prstGeom>
          <a:ln w="28575" cmpd="sng">
            <a:solidFill>
              <a:schemeClr val="accent5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61154" y="4448134"/>
            <a:ext cx="2881923" cy="361461"/>
          </a:xfrm>
          <a:prstGeom prst="rect">
            <a:avLst/>
          </a:prstGeom>
          <a:ln w="28575" cmpd="sng">
            <a:solidFill>
              <a:schemeClr val="accent4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61154" y="4956134"/>
            <a:ext cx="2881923" cy="361461"/>
          </a:xfrm>
          <a:prstGeom prst="rect">
            <a:avLst/>
          </a:prstGeom>
          <a:ln w="28575" cmpd="sng">
            <a:solidFill>
              <a:schemeClr val="accent4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652843" y="2588848"/>
            <a:ext cx="1226908" cy="2022245"/>
          </a:xfrm>
          <a:custGeom>
            <a:avLst/>
            <a:gdLst>
              <a:gd name="connsiteX0" fmla="*/ 1699846 w 1841159"/>
              <a:gd name="connsiteY0" fmla="*/ 2725615 h 2725615"/>
              <a:gd name="connsiteX1" fmla="*/ 1670539 w 1841159"/>
              <a:gd name="connsiteY1" fmla="*/ 2012462 h 2725615"/>
              <a:gd name="connsiteX2" fmla="*/ 0 w 1841159"/>
              <a:gd name="connsiteY2" fmla="*/ 0 h 2725615"/>
              <a:gd name="connsiteX0" fmla="*/ 1846384 w 1997820"/>
              <a:gd name="connsiteY0" fmla="*/ 2510692 h 2510692"/>
              <a:gd name="connsiteX1" fmla="*/ 1817077 w 1997820"/>
              <a:gd name="connsiteY1" fmla="*/ 1797539 h 2510692"/>
              <a:gd name="connsiteX2" fmla="*/ 0 w 1997820"/>
              <a:gd name="connsiteY2" fmla="*/ 0 h 2510692"/>
              <a:gd name="connsiteX0" fmla="*/ 1768231 w 1914253"/>
              <a:gd name="connsiteY0" fmla="*/ 2207846 h 2207846"/>
              <a:gd name="connsiteX1" fmla="*/ 1738924 w 1914253"/>
              <a:gd name="connsiteY1" fmla="*/ 1494693 h 2207846"/>
              <a:gd name="connsiteX2" fmla="*/ 0 w 1914253"/>
              <a:gd name="connsiteY2" fmla="*/ 0 h 2207846"/>
              <a:gd name="connsiteX0" fmla="*/ 1318846 w 1434558"/>
              <a:gd name="connsiteY0" fmla="*/ 2549769 h 2549769"/>
              <a:gd name="connsiteX1" fmla="*/ 1289539 w 1434558"/>
              <a:gd name="connsiteY1" fmla="*/ 1836616 h 2549769"/>
              <a:gd name="connsiteX2" fmla="*/ 0 w 1434558"/>
              <a:gd name="connsiteY2" fmla="*/ 0 h 2549769"/>
              <a:gd name="connsiteX0" fmla="*/ 1318846 w 1434558"/>
              <a:gd name="connsiteY0" fmla="*/ 2549769 h 2549769"/>
              <a:gd name="connsiteX1" fmla="*/ 1289539 w 1434558"/>
              <a:gd name="connsiteY1" fmla="*/ 1836616 h 2549769"/>
              <a:gd name="connsiteX2" fmla="*/ 0 w 1434558"/>
              <a:gd name="connsiteY2" fmla="*/ 0 h 2549769"/>
              <a:gd name="connsiteX0" fmla="*/ 1289538 w 1403339"/>
              <a:gd name="connsiteY0" fmla="*/ 2159000 h 2159000"/>
              <a:gd name="connsiteX1" fmla="*/ 1260231 w 1403339"/>
              <a:gd name="connsiteY1" fmla="*/ 1445847 h 2159000"/>
              <a:gd name="connsiteX2" fmla="*/ 0 w 1403339"/>
              <a:gd name="connsiteY2" fmla="*/ 0 h 2159000"/>
              <a:gd name="connsiteX0" fmla="*/ 1289538 w 1403339"/>
              <a:gd name="connsiteY0" fmla="*/ 2159000 h 2159000"/>
              <a:gd name="connsiteX1" fmla="*/ 1260231 w 1403339"/>
              <a:gd name="connsiteY1" fmla="*/ 1445847 h 2159000"/>
              <a:gd name="connsiteX2" fmla="*/ 0 w 1403339"/>
              <a:gd name="connsiteY2" fmla="*/ 0 h 2159000"/>
              <a:gd name="connsiteX0" fmla="*/ 29307 w 143108"/>
              <a:gd name="connsiteY0" fmla="*/ 713153 h 713153"/>
              <a:gd name="connsiteX1" fmla="*/ 0 w 143108"/>
              <a:gd name="connsiteY1" fmla="*/ 0 h 713153"/>
              <a:gd name="connsiteX0" fmla="*/ 908538 w 921814"/>
              <a:gd name="connsiteY0" fmla="*/ 2813538 h 2813538"/>
              <a:gd name="connsiteX1" fmla="*/ 0 w 921814"/>
              <a:gd name="connsiteY1" fmla="*/ 0 h 2813538"/>
              <a:gd name="connsiteX0" fmla="*/ 933440 w 942522"/>
              <a:gd name="connsiteY0" fmla="*/ 2813538 h 2813538"/>
              <a:gd name="connsiteX1" fmla="*/ 24902 w 942522"/>
              <a:gd name="connsiteY1" fmla="*/ 0 h 2813538"/>
              <a:gd name="connsiteX0" fmla="*/ 954627 w 954627"/>
              <a:gd name="connsiteY0" fmla="*/ 2813538 h 2817353"/>
              <a:gd name="connsiteX1" fmla="*/ 46089 w 954627"/>
              <a:gd name="connsiteY1" fmla="*/ 0 h 2817353"/>
              <a:gd name="connsiteX0" fmla="*/ 3361778 w 3361778"/>
              <a:gd name="connsiteY0" fmla="*/ 3018692 h 3022115"/>
              <a:gd name="connsiteX1" fmla="*/ 10933 w 3361778"/>
              <a:gd name="connsiteY1" fmla="*/ 0 h 3022115"/>
              <a:gd name="connsiteX0" fmla="*/ 3358297 w 3489247"/>
              <a:gd name="connsiteY0" fmla="*/ 3018692 h 3018982"/>
              <a:gd name="connsiteX1" fmla="*/ 7452 w 3489247"/>
              <a:gd name="connsiteY1" fmla="*/ 0 h 3018982"/>
              <a:gd name="connsiteX0" fmla="*/ 3797266 w 3917900"/>
              <a:gd name="connsiteY0" fmla="*/ 2999154 h 2999447"/>
              <a:gd name="connsiteX1" fmla="*/ 6806 w 3917900"/>
              <a:gd name="connsiteY1" fmla="*/ 0 h 2999447"/>
              <a:gd name="connsiteX0" fmla="*/ 3790460 w 3915764"/>
              <a:gd name="connsiteY0" fmla="*/ 2999154 h 2999465"/>
              <a:gd name="connsiteX1" fmla="*/ 0 w 3915764"/>
              <a:gd name="connsiteY1" fmla="*/ 0 h 2999465"/>
              <a:gd name="connsiteX0" fmla="*/ 3643921 w 3772734"/>
              <a:gd name="connsiteY0" fmla="*/ 3028462 h 3028767"/>
              <a:gd name="connsiteX1" fmla="*/ 0 w 3772734"/>
              <a:gd name="connsiteY1" fmla="*/ 0 h 3028767"/>
              <a:gd name="connsiteX0" fmla="*/ 4278921 w 4393795"/>
              <a:gd name="connsiteY0" fmla="*/ 3048000 h 3048302"/>
              <a:gd name="connsiteX1" fmla="*/ 0 w 4393795"/>
              <a:gd name="connsiteY1" fmla="*/ 0 h 3048302"/>
              <a:gd name="connsiteX0" fmla="*/ 2188305 w 2366716"/>
              <a:gd name="connsiteY0" fmla="*/ 2823308 h 2823654"/>
              <a:gd name="connsiteX1" fmla="*/ 0 w 2366716"/>
              <a:gd name="connsiteY1" fmla="*/ 0 h 2823654"/>
              <a:gd name="connsiteX0" fmla="*/ 2188305 w 2188305"/>
              <a:gd name="connsiteY0" fmla="*/ 2823308 h 2823308"/>
              <a:gd name="connsiteX1" fmla="*/ 0 w 2188305"/>
              <a:gd name="connsiteY1" fmla="*/ 0 h 2823308"/>
              <a:gd name="connsiteX0" fmla="*/ 732690 w 732690"/>
              <a:gd name="connsiteY0" fmla="*/ 2442308 h 2442308"/>
              <a:gd name="connsiteX1" fmla="*/ 0 w 732690"/>
              <a:gd name="connsiteY1" fmla="*/ 0 h 2442308"/>
              <a:gd name="connsiteX0" fmla="*/ 732690 w 1134204"/>
              <a:gd name="connsiteY0" fmla="*/ 2442308 h 2442308"/>
              <a:gd name="connsiteX1" fmla="*/ 0 w 1134204"/>
              <a:gd name="connsiteY1" fmla="*/ 0 h 2442308"/>
              <a:gd name="connsiteX0" fmla="*/ 0 w 791001"/>
              <a:gd name="connsiteY0" fmla="*/ 2989385 h 2989385"/>
              <a:gd name="connsiteX1" fmla="*/ 664310 w 791001"/>
              <a:gd name="connsiteY1" fmla="*/ 0 h 2989385"/>
              <a:gd name="connsiteX0" fmla="*/ 0 w 1106967"/>
              <a:gd name="connsiteY0" fmla="*/ 3096846 h 3096846"/>
              <a:gd name="connsiteX1" fmla="*/ 1103926 w 1106967"/>
              <a:gd name="connsiteY1" fmla="*/ 0 h 3096846"/>
              <a:gd name="connsiteX0" fmla="*/ 0 w 1261233"/>
              <a:gd name="connsiteY0" fmla="*/ 3096846 h 3096846"/>
              <a:gd name="connsiteX1" fmla="*/ 1103926 w 1261233"/>
              <a:gd name="connsiteY1" fmla="*/ 0 h 3096846"/>
              <a:gd name="connsiteX0" fmla="*/ 0 w 1226908"/>
              <a:gd name="connsiteY0" fmla="*/ 3096846 h 3096846"/>
              <a:gd name="connsiteX1" fmla="*/ 1103926 w 1226908"/>
              <a:gd name="connsiteY1" fmla="*/ 0 h 309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6908" h="3096846">
                <a:moveTo>
                  <a:pt x="0" y="3096846"/>
                </a:moveTo>
                <a:cubicBezTo>
                  <a:pt x="976925" y="3065097"/>
                  <a:pt x="1475157" y="594295"/>
                  <a:pt x="1103926" y="0"/>
                </a:cubicBezTo>
              </a:path>
            </a:pathLst>
          </a:custGeom>
          <a:ln>
            <a:solidFill>
              <a:srgbClr val="6D7D76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633305" y="1670539"/>
            <a:ext cx="1609331" cy="3466882"/>
          </a:xfrm>
          <a:custGeom>
            <a:avLst/>
            <a:gdLst>
              <a:gd name="connsiteX0" fmla="*/ 1699846 w 1841159"/>
              <a:gd name="connsiteY0" fmla="*/ 2725615 h 2725615"/>
              <a:gd name="connsiteX1" fmla="*/ 1670539 w 1841159"/>
              <a:gd name="connsiteY1" fmla="*/ 2012462 h 2725615"/>
              <a:gd name="connsiteX2" fmla="*/ 0 w 1841159"/>
              <a:gd name="connsiteY2" fmla="*/ 0 h 2725615"/>
              <a:gd name="connsiteX0" fmla="*/ 1846384 w 1997820"/>
              <a:gd name="connsiteY0" fmla="*/ 2510692 h 2510692"/>
              <a:gd name="connsiteX1" fmla="*/ 1817077 w 1997820"/>
              <a:gd name="connsiteY1" fmla="*/ 1797539 h 2510692"/>
              <a:gd name="connsiteX2" fmla="*/ 0 w 1997820"/>
              <a:gd name="connsiteY2" fmla="*/ 0 h 2510692"/>
              <a:gd name="connsiteX0" fmla="*/ 1768231 w 1914253"/>
              <a:gd name="connsiteY0" fmla="*/ 2207846 h 2207846"/>
              <a:gd name="connsiteX1" fmla="*/ 1738924 w 1914253"/>
              <a:gd name="connsiteY1" fmla="*/ 1494693 h 2207846"/>
              <a:gd name="connsiteX2" fmla="*/ 0 w 1914253"/>
              <a:gd name="connsiteY2" fmla="*/ 0 h 2207846"/>
              <a:gd name="connsiteX0" fmla="*/ 1318846 w 1434558"/>
              <a:gd name="connsiteY0" fmla="*/ 2549769 h 2549769"/>
              <a:gd name="connsiteX1" fmla="*/ 1289539 w 1434558"/>
              <a:gd name="connsiteY1" fmla="*/ 1836616 h 2549769"/>
              <a:gd name="connsiteX2" fmla="*/ 0 w 1434558"/>
              <a:gd name="connsiteY2" fmla="*/ 0 h 2549769"/>
              <a:gd name="connsiteX0" fmla="*/ 1318846 w 1434558"/>
              <a:gd name="connsiteY0" fmla="*/ 2549769 h 2549769"/>
              <a:gd name="connsiteX1" fmla="*/ 1289539 w 1434558"/>
              <a:gd name="connsiteY1" fmla="*/ 1836616 h 2549769"/>
              <a:gd name="connsiteX2" fmla="*/ 0 w 1434558"/>
              <a:gd name="connsiteY2" fmla="*/ 0 h 2549769"/>
              <a:gd name="connsiteX0" fmla="*/ 1289538 w 1403339"/>
              <a:gd name="connsiteY0" fmla="*/ 2159000 h 2159000"/>
              <a:gd name="connsiteX1" fmla="*/ 1260231 w 1403339"/>
              <a:gd name="connsiteY1" fmla="*/ 1445847 h 2159000"/>
              <a:gd name="connsiteX2" fmla="*/ 0 w 1403339"/>
              <a:gd name="connsiteY2" fmla="*/ 0 h 2159000"/>
              <a:gd name="connsiteX0" fmla="*/ 1289538 w 1403339"/>
              <a:gd name="connsiteY0" fmla="*/ 2159000 h 2159000"/>
              <a:gd name="connsiteX1" fmla="*/ 1260231 w 1403339"/>
              <a:gd name="connsiteY1" fmla="*/ 1445847 h 2159000"/>
              <a:gd name="connsiteX2" fmla="*/ 0 w 1403339"/>
              <a:gd name="connsiteY2" fmla="*/ 0 h 2159000"/>
              <a:gd name="connsiteX0" fmla="*/ 29307 w 143108"/>
              <a:gd name="connsiteY0" fmla="*/ 713153 h 713153"/>
              <a:gd name="connsiteX1" fmla="*/ 0 w 143108"/>
              <a:gd name="connsiteY1" fmla="*/ 0 h 713153"/>
              <a:gd name="connsiteX0" fmla="*/ 908538 w 921814"/>
              <a:gd name="connsiteY0" fmla="*/ 2813538 h 2813538"/>
              <a:gd name="connsiteX1" fmla="*/ 0 w 921814"/>
              <a:gd name="connsiteY1" fmla="*/ 0 h 2813538"/>
              <a:gd name="connsiteX0" fmla="*/ 933440 w 942522"/>
              <a:gd name="connsiteY0" fmla="*/ 2813538 h 2813538"/>
              <a:gd name="connsiteX1" fmla="*/ 24902 w 942522"/>
              <a:gd name="connsiteY1" fmla="*/ 0 h 2813538"/>
              <a:gd name="connsiteX0" fmla="*/ 954627 w 954627"/>
              <a:gd name="connsiteY0" fmla="*/ 2813538 h 2817353"/>
              <a:gd name="connsiteX1" fmla="*/ 46089 w 954627"/>
              <a:gd name="connsiteY1" fmla="*/ 0 h 2817353"/>
              <a:gd name="connsiteX0" fmla="*/ 3361778 w 3361778"/>
              <a:gd name="connsiteY0" fmla="*/ 3018692 h 3022115"/>
              <a:gd name="connsiteX1" fmla="*/ 10933 w 3361778"/>
              <a:gd name="connsiteY1" fmla="*/ 0 h 3022115"/>
              <a:gd name="connsiteX0" fmla="*/ 3358297 w 3489247"/>
              <a:gd name="connsiteY0" fmla="*/ 3018692 h 3018982"/>
              <a:gd name="connsiteX1" fmla="*/ 7452 w 3489247"/>
              <a:gd name="connsiteY1" fmla="*/ 0 h 3018982"/>
              <a:gd name="connsiteX0" fmla="*/ 3797266 w 3917900"/>
              <a:gd name="connsiteY0" fmla="*/ 2999154 h 2999447"/>
              <a:gd name="connsiteX1" fmla="*/ 6806 w 3917900"/>
              <a:gd name="connsiteY1" fmla="*/ 0 h 2999447"/>
              <a:gd name="connsiteX0" fmla="*/ 3790460 w 3915764"/>
              <a:gd name="connsiteY0" fmla="*/ 2999154 h 2999465"/>
              <a:gd name="connsiteX1" fmla="*/ 0 w 3915764"/>
              <a:gd name="connsiteY1" fmla="*/ 0 h 2999465"/>
              <a:gd name="connsiteX0" fmla="*/ 3643921 w 3772734"/>
              <a:gd name="connsiteY0" fmla="*/ 3028462 h 3028767"/>
              <a:gd name="connsiteX1" fmla="*/ 0 w 3772734"/>
              <a:gd name="connsiteY1" fmla="*/ 0 h 3028767"/>
              <a:gd name="connsiteX0" fmla="*/ 4278921 w 4393795"/>
              <a:gd name="connsiteY0" fmla="*/ 3048000 h 3048302"/>
              <a:gd name="connsiteX1" fmla="*/ 0 w 4393795"/>
              <a:gd name="connsiteY1" fmla="*/ 0 h 3048302"/>
              <a:gd name="connsiteX0" fmla="*/ 2188305 w 2366716"/>
              <a:gd name="connsiteY0" fmla="*/ 2823308 h 2823654"/>
              <a:gd name="connsiteX1" fmla="*/ 0 w 2366716"/>
              <a:gd name="connsiteY1" fmla="*/ 0 h 2823654"/>
              <a:gd name="connsiteX0" fmla="*/ 2188305 w 2188305"/>
              <a:gd name="connsiteY0" fmla="*/ 2823308 h 2823308"/>
              <a:gd name="connsiteX1" fmla="*/ 0 w 2188305"/>
              <a:gd name="connsiteY1" fmla="*/ 0 h 2823308"/>
              <a:gd name="connsiteX0" fmla="*/ 732690 w 732690"/>
              <a:gd name="connsiteY0" fmla="*/ 2442308 h 2442308"/>
              <a:gd name="connsiteX1" fmla="*/ 0 w 732690"/>
              <a:gd name="connsiteY1" fmla="*/ 0 h 2442308"/>
              <a:gd name="connsiteX0" fmla="*/ 732690 w 1134204"/>
              <a:gd name="connsiteY0" fmla="*/ 2442308 h 2442308"/>
              <a:gd name="connsiteX1" fmla="*/ 0 w 1134204"/>
              <a:gd name="connsiteY1" fmla="*/ 0 h 2442308"/>
              <a:gd name="connsiteX0" fmla="*/ 0 w 791001"/>
              <a:gd name="connsiteY0" fmla="*/ 2989385 h 2989385"/>
              <a:gd name="connsiteX1" fmla="*/ 664310 w 791001"/>
              <a:gd name="connsiteY1" fmla="*/ 0 h 2989385"/>
              <a:gd name="connsiteX0" fmla="*/ 0 w 1221156"/>
              <a:gd name="connsiteY0" fmla="*/ 4454770 h 4454770"/>
              <a:gd name="connsiteX1" fmla="*/ 1221156 w 1221156"/>
              <a:gd name="connsiteY1" fmla="*/ 0 h 4454770"/>
              <a:gd name="connsiteX0" fmla="*/ 0 w 1632720"/>
              <a:gd name="connsiteY0" fmla="*/ 4454770 h 4454770"/>
              <a:gd name="connsiteX1" fmla="*/ 1221156 w 1632720"/>
              <a:gd name="connsiteY1" fmla="*/ 0 h 4454770"/>
              <a:gd name="connsiteX0" fmla="*/ 0 w 1609331"/>
              <a:gd name="connsiteY0" fmla="*/ 4484078 h 4484078"/>
              <a:gd name="connsiteX1" fmla="*/ 1191848 w 1609331"/>
              <a:gd name="connsiteY1" fmla="*/ 0 h 448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09331" h="4484078">
                <a:moveTo>
                  <a:pt x="0" y="4484078"/>
                </a:moveTo>
                <a:cubicBezTo>
                  <a:pt x="1221156" y="4481636"/>
                  <a:pt x="2198078" y="1512603"/>
                  <a:pt x="1191848" y="0"/>
                </a:cubicBezTo>
              </a:path>
            </a:pathLst>
          </a:custGeom>
          <a:ln>
            <a:solidFill>
              <a:srgbClr val="6D7D76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  <a:endParaRPr 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6" y="5736912"/>
            <a:ext cx="7078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Default graph =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“RDF merged” </a:t>
            </a:r>
            <a:r>
              <a:rPr lang="en-US" sz="2000" dirty="0" smtClean="0">
                <a:latin typeface="+mn-lt"/>
              </a:rPr>
              <a:t>graphs </a:t>
            </a:r>
            <a:r>
              <a:rPr lang="en-US" sz="2000" dirty="0">
                <a:latin typeface="+mn-lt"/>
              </a:rPr>
              <a:t>in </a:t>
            </a:r>
            <a:r>
              <a:rPr lang="en-US" sz="2000" dirty="0" smtClean="0">
                <a:latin typeface="+mn-lt"/>
              </a:rPr>
              <a:t>FROM </a:t>
            </a:r>
            <a:r>
              <a:rPr lang="en-US" sz="2000" dirty="0">
                <a:latin typeface="+mn-lt"/>
              </a:rPr>
              <a:t>clauses </a:t>
            </a:r>
            <a:endParaRPr lang="en-US" sz="2000" dirty="0" smtClean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RDF merge = union N</a:t>
            </a:r>
            <a:r>
              <a:rPr lang="en-US" sz="2000" dirty="0">
                <a:latin typeface="+mn-lt"/>
              </a:rPr>
              <a:t>-</a:t>
            </a:r>
            <a:r>
              <a:rPr lang="en-US" sz="2000" dirty="0" smtClean="0">
                <a:latin typeface="+mn-lt"/>
              </a:rPr>
              <a:t>triples, renaming </a:t>
            </a:r>
            <a:r>
              <a:rPr lang="en-US" sz="2000" dirty="0">
                <a:latin typeface="+mn-lt"/>
              </a:rPr>
              <a:t>blank nodes </a:t>
            </a:r>
            <a:r>
              <a:rPr lang="en-US" sz="2000" dirty="0" smtClean="0">
                <a:latin typeface="+mn-lt"/>
              </a:rPr>
              <a:t>to not conflict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811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7367" y="1296773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dc: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/bob&gt;   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 "Bob" .</a:t>
            </a:r>
          </a:p>
          <a:p>
            <a:r>
              <a:rPr lang="en-US" sz="1600" dirty="0">
                <a:latin typeface="Courier"/>
                <a:cs typeface="Courier"/>
              </a:rPr>
              <a:t>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&gt; 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 "Alice"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786" y="859766"/>
            <a:ext cx="180307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Default Graph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smtClean="0"/>
              <a:t>RDF Datasets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7367" y="3289696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@</a:t>
            </a:r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mailto:bob@oldcorp.example.org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5786" y="2852689"/>
            <a:ext cx="622586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1: </a:t>
            </a:r>
            <a:r>
              <a:rPr lang="en-US" dirty="0">
                <a:latin typeface="Courier"/>
                <a:cs typeface="Courier"/>
              </a:rPr>
              <a:t>http://</a:t>
            </a:r>
            <a:r>
              <a:rPr lang="en-US" dirty="0" err="1">
                <a:latin typeface="Courier"/>
                <a:cs typeface="Courier"/>
              </a:rPr>
              <a:t>example.org</a:t>
            </a:r>
            <a:r>
              <a:rPr lang="en-US" dirty="0">
                <a:latin typeface="Courier"/>
                <a:cs typeface="Courier"/>
              </a:rPr>
              <a:t>/bob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7367" y="4999914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@</a:t>
            </a:r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5786" y="4562907"/>
            <a:ext cx="6595255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2: </a:t>
            </a:r>
            <a:r>
              <a:rPr lang="en-US" dirty="0">
                <a:latin typeface="Courier"/>
                <a:cs typeface="Courier"/>
              </a:rPr>
              <a:t>http://</a:t>
            </a:r>
            <a:r>
              <a:rPr lang="en-US" dirty="0" err="1">
                <a:latin typeface="Courier"/>
                <a:cs typeface="Courier"/>
              </a:rPr>
              <a:t>example.org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alice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61462" y="1963616"/>
            <a:ext cx="214923" cy="1167920"/>
          </a:xfrm>
          <a:custGeom>
            <a:avLst/>
            <a:gdLst>
              <a:gd name="connsiteX0" fmla="*/ 214923 w 214923"/>
              <a:gd name="connsiteY0" fmla="*/ 0 h 1182077"/>
              <a:gd name="connsiteX1" fmla="*/ 0 w 214923"/>
              <a:gd name="connsiteY1" fmla="*/ 0 h 1182077"/>
              <a:gd name="connsiteX2" fmla="*/ 0 w 214923"/>
              <a:gd name="connsiteY2" fmla="*/ 1182077 h 1182077"/>
              <a:gd name="connsiteX3" fmla="*/ 146538 w 214923"/>
              <a:gd name="connsiteY3" fmla="*/ 1162539 h 1182077"/>
              <a:gd name="connsiteX0" fmla="*/ 214923 w 214923"/>
              <a:gd name="connsiteY0" fmla="*/ 0 h 1189446"/>
              <a:gd name="connsiteX1" fmla="*/ 0 w 214923"/>
              <a:gd name="connsiteY1" fmla="*/ 0 h 1189446"/>
              <a:gd name="connsiteX2" fmla="*/ 0 w 214923"/>
              <a:gd name="connsiteY2" fmla="*/ 1182077 h 1189446"/>
              <a:gd name="connsiteX3" fmla="*/ 162681 w 214923"/>
              <a:gd name="connsiteY3" fmla="*/ 1189446 h 1189446"/>
              <a:gd name="connsiteX0" fmla="*/ 214923 w 214923"/>
              <a:gd name="connsiteY0" fmla="*/ 0 h 1182077"/>
              <a:gd name="connsiteX1" fmla="*/ 0 w 214923"/>
              <a:gd name="connsiteY1" fmla="*/ 0 h 1182077"/>
              <a:gd name="connsiteX2" fmla="*/ 0 w 214923"/>
              <a:gd name="connsiteY2" fmla="*/ 1182077 h 1182077"/>
              <a:gd name="connsiteX3" fmla="*/ 189587 w 214923"/>
              <a:gd name="connsiteY3" fmla="*/ 1167920 h 1182077"/>
              <a:gd name="connsiteX0" fmla="*/ 214923 w 214923"/>
              <a:gd name="connsiteY0" fmla="*/ 0 h 1189446"/>
              <a:gd name="connsiteX1" fmla="*/ 0 w 214923"/>
              <a:gd name="connsiteY1" fmla="*/ 0 h 1189446"/>
              <a:gd name="connsiteX2" fmla="*/ 0 w 214923"/>
              <a:gd name="connsiteY2" fmla="*/ 1182077 h 1189446"/>
              <a:gd name="connsiteX3" fmla="*/ 194968 w 214923"/>
              <a:gd name="connsiteY3" fmla="*/ 1189446 h 1189446"/>
              <a:gd name="connsiteX0" fmla="*/ 214923 w 214923"/>
              <a:gd name="connsiteY0" fmla="*/ 0 h 1182077"/>
              <a:gd name="connsiteX1" fmla="*/ 0 w 214923"/>
              <a:gd name="connsiteY1" fmla="*/ 0 h 1182077"/>
              <a:gd name="connsiteX2" fmla="*/ 0 w 214923"/>
              <a:gd name="connsiteY2" fmla="*/ 1182077 h 1182077"/>
              <a:gd name="connsiteX3" fmla="*/ 211112 w 214923"/>
              <a:gd name="connsiteY3" fmla="*/ 1167920 h 1182077"/>
              <a:gd name="connsiteX0" fmla="*/ 214923 w 214923"/>
              <a:gd name="connsiteY0" fmla="*/ 0 h 1194827"/>
              <a:gd name="connsiteX1" fmla="*/ 0 w 214923"/>
              <a:gd name="connsiteY1" fmla="*/ 0 h 1194827"/>
              <a:gd name="connsiteX2" fmla="*/ 0 w 214923"/>
              <a:gd name="connsiteY2" fmla="*/ 1182077 h 1194827"/>
              <a:gd name="connsiteX3" fmla="*/ 211112 w 214923"/>
              <a:gd name="connsiteY3" fmla="*/ 1194827 h 1194827"/>
              <a:gd name="connsiteX0" fmla="*/ 214923 w 214923"/>
              <a:gd name="connsiteY0" fmla="*/ 0 h 1182077"/>
              <a:gd name="connsiteX1" fmla="*/ 0 w 214923"/>
              <a:gd name="connsiteY1" fmla="*/ 0 h 1182077"/>
              <a:gd name="connsiteX2" fmla="*/ 0 w 214923"/>
              <a:gd name="connsiteY2" fmla="*/ 1182077 h 1182077"/>
              <a:gd name="connsiteX3" fmla="*/ 211112 w 214923"/>
              <a:gd name="connsiteY3" fmla="*/ 1167920 h 1182077"/>
              <a:gd name="connsiteX0" fmla="*/ 214923 w 214923"/>
              <a:gd name="connsiteY0" fmla="*/ 0 h 1187458"/>
              <a:gd name="connsiteX1" fmla="*/ 0 w 214923"/>
              <a:gd name="connsiteY1" fmla="*/ 0 h 1187458"/>
              <a:gd name="connsiteX2" fmla="*/ 0 w 214923"/>
              <a:gd name="connsiteY2" fmla="*/ 1187458 h 1187458"/>
              <a:gd name="connsiteX3" fmla="*/ 211112 w 214923"/>
              <a:gd name="connsiteY3" fmla="*/ 1167920 h 1187458"/>
              <a:gd name="connsiteX0" fmla="*/ 214923 w 214923"/>
              <a:gd name="connsiteY0" fmla="*/ 0 h 1167920"/>
              <a:gd name="connsiteX1" fmla="*/ 0 w 214923"/>
              <a:gd name="connsiteY1" fmla="*/ 0 h 1167920"/>
              <a:gd name="connsiteX2" fmla="*/ 0 w 214923"/>
              <a:gd name="connsiteY2" fmla="*/ 1165932 h 1167920"/>
              <a:gd name="connsiteX3" fmla="*/ 211112 w 214923"/>
              <a:gd name="connsiteY3" fmla="*/ 1167920 h 116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23" h="1167920">
                <a:moveTo>
                  <a:pt x="214923" y="0"/>
                </a:moveTo>
                <a:lnTo>
                  <a:pt x="0" y="0"/>
                </a:lnTo>
                <a:lnTo>
                  <a:pt x="0" y="1165932"/>
                </a:lnTo>
                <a:lnTo>
                  <a:pt x="211112" y="1167920"/>
                </a:ln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99105" y="2196737"/>
            <a:ext cx="379008" cy="2620311"/>
          </a:xfrm>
          <a:custGeom>
            <a:avLst/>
            <a:gdLst>
              <a:gd name="connsiteX0" fmla="*/ 214923 w 214923"/>
              <a:gd name="connsiteY0" fmla="*/ 0 h 1182077"/>
              <a:gd name="connsiteX1" fmla="*/ 0 w 214923"/>
              <a:gd name="connsiteY1" fmla="*/ 0 h 1182077"/>
              <a:gd name="connsiteX2" fmla="*/ 0 w 214923"/>
              <a:gd name="connsiteY2" fmla="*/ 1182077 h 1182077"/>
              <a:gd name="connsiteX3" fmla="*/ 146538 w 214923"/>
              <a:gd name="connsiteY3" fmla="*/ 1162539 h 1182077"/>
              <a:gd name="connsiteX0" fmla="*/ 214923 w 214923"/>
              <a:gd name="connsiteY0" fmla="*/ 0 h 1189446"/>
              <a:gd name="connsiteX1" fmla="*/ 0 w 214923"/>
              <a:gd name="connsiteY1" fmla="*/ 0 h 1189446"/>
              <a:gd name="connsiteX2" fmla="*/ 0 w 214923"/>
              <a:gd name="connsiteY2" fmla="*/ 1182077 h 1189446"/>
              <a:gd name="connsiteX3" fmla="*/ 162681 w 214923"/>
              <a:gd name="connsiteY3" fmla="*/ 1189446 h 1189446"/>
              <a:gd name="connsiteX0" fmla="*/ 214923 w 214923"/>
              <a:gd name="connsiteY0" fmla="*/ 0 h 1182077"/>
              <a:gd name="connsiteX1" fmla="*/ 0 w 214923"/>
              <a:gd name="connsiteY1" fmla="*/ 0 h 1182077"/>
              <a:gd name="connsiteX2" fmla="*/ 0 w 214923"/>
              <a:gd name="connsiteY2" fmla="*/ 1182077 h 1182077"/>
              <a:gd name="connsiteX3" fmla="*/ 189587 w 214923"/>
              <a:gd name="connsiteY3" fmla="*/ 1167920 h 1182077"/>
              <a:gd name="connsiteX0" fmla="*/ 214923 w 214923"/>
              <a:gd name="connsiteY0" fmla="*/ 0 h 1189446"/>
              <a:gd name="connsiteX1" fmla="*/ 0 w 214923"/>
              <a:gd name="connsiteY1" fmla="*/ 0 h 1189446"/>
              <a:gd name="connsiteX2" fmla="*/ 0 w 214923"/>
              <a:gd name="connsiteY2" fmla="*/ 1182077 h 1189446"/>
              <a:gd name="connsiteX3" fmla="*/ 194968 w 214923"/>
              <a:gd name="connsiteY3" fmla="*/ 1189446 h 1189446"/>
              <a:gd name="connsiteX0" fmla="*/ 214923 w 214923"/>
              <a:gd name="connsiteY0" fmla="*/ 0 h 1182077"/>
              <a:gd name="connsiteX1" fmla="*/ 0 w 214923"/>
              <a:gd name="connsiteY1" fmla="*/ 0 h 1182077"/>
              <a:gd name="connsiteX2" fmla="*/ 0 w 214923"/>
              <a:gd name="connsiteY2" fmla="*/ 1182077 h 1182077"/>
              <a:gd name="connsiteX3" fmla="*/ 211112 w 214923"/>
              <a:gd name="connsiteY3" fmla="*/ 1167920 h 1182077"/>
              <a:gd name="connsiteX0" fmla="*/ 214923 w 214923"/>
              <a:gd name="connsiteY0" fmla="*/ 0 h 1194827"/>
              <a:gd name="connsiteX1" fmla="*/ 0 w 214923"/>
              <a:gd name="connsiteY1" fmla="*/ 0 h 1194827"/>
              <a:gd name="connsiteX2" fmla="*/ 0 w 214923"/>
              <a:gd name="connsiteY2" fmla="*/ 1182077 h 1194827"/>
              <a:gd name="connsiteX3" fmla="*/ 211112 w 214923"/>
              <a:gd name="connsiteY3" fmla="*/ 1194827 h 1194827"/>
              <a:gd name="connsiteX0" fmla="*/ 214923 w 214923"/>
              <a:gd name="connsiteY0" fmla="*/ 0 h 1182077"/>
              <a:gd name="connsiteX1" fmla="*/ 0 w 214923"/>
              <a:gd name="connsiteY1" fmla="*/ 0 h 1182077"/>
              <a:gd name="connsiteX2" fmla="*/ 0 w 214923"/>
              <a:gd name="connsiteY2" fmla="*/ 1182077 h 1182077"/>
              <a:gd name="connsiteX3" fmla="*/ 211112 w 214923"/>
              <a:gd name="connsiteY3" fmla="*/ 1167920 h 1182077"/>
              <a:gd name="connsiteX0" fmla="*/ 214923 w 214923"/>
              <a:gd name="connsiteY0" fmla="*/ 0 h 1187458"/>
              <a:gd name="connsiteX1" fmla="*/ 0 w 214923"/>
              <a:gd name="connsiteY1" fmla="*/ 0 h 1187458"/>
              <a:gd name="connsiteX2" fmla="*/ 0 w 214923"/>
              <a:gd name="connsiteY2" fmla="*/ 1187458 h 1187458"/>
              <a:gd name="connsiteX3" fmla="*/ 211112 w 214923"/>
              <a:gd name="connsiteY3" fmla="*/ 1167920 h 1187458"/>
              <a:gd name="connsiteX0" fmla="*/ 214923 w 214923"/>
              <a:gd name="connsiteY0" fmla="*/ 0 h 1167920"/>
              <a:gd name="connsiteX1" fmla="*/ 0 w 214923"/>
              <a:gd name="connsiteY1" fmla="*/ 0 h 1167920"/>
              <a:gd name="connsiteX2" fmla="*/ 0 w 214923"/>
              <a:gd name="connsiteY2" fmla="*/ 1165932 h 1167920"/>
              <a:gd name="connsiteX3" fmla="*/ 211112 w 214923"/>
              <a:gd name="connsiteY3" fmla="*/ 1167920 h 116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23" h="1167920">
                <a:moveTo>
                  <a:pt x="214923" y="0"/>
                </a:moveTo>
                <a:lnTo>
                  <a:pt x="0" y="0"/>
                </a:lnTo>
                <a:lnTo>
                  <a:pt x="0" y="1165932"/>
                </a:lnTo>
                <a:lnTo>
                  <a:pt x="211112" y="1167920"/>
                </a:ln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287847" y="1836616"/>
            <a:ext cx="1670538" cy="4689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Provenance</a:t>
            </a:r>
            <a:endParaRPr lang="en-US" sz="2000" dirty="0">
              <a:latin typeface="+mn-lt"/>
            </a:endParaRPr>
          </a:p>
        </p:txBody>
      </p:sp>
      <p:sp>
        <p:nvSpPr>
          <p:cNvPr id="19" name="Folded Corner 18"/>
          <p:cNvSpPr/>
          <p:nvPr/>
        </p:nvSpPr>
        <p:spPr>
          <a:xfrm>
            <a:off x="7502769" y="4024923"/>
            <a:ext cx="1406769" cy="1914769"/>
          </a:xfrm>
          <a:prstGeom prst="foldedCorner">
            <a:avLst/>
          </a:prstGeom>
          <a:solidFill>
            <a:schemeClr val="accent3">
              <a:lumMod val="5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Graphs can be merged</a:t>
            </a:r>
            <a:endParaRPr lang="en-US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  <a:endParaRPr 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633" y="6201519"/>
            <a:ext cx="811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[Note that </a:t>
            </a:r>
            <a:r>
              <a:rPr lang="en-US" sz="1800" dirty="0">
                <a:latin typeface="+mn-lt"/>
              </a:rPr>
              <a:t>blank nodes _:a represent different objects in each of the named graphs</a:t>
            </a:r>
            <a:r>
              <a:rPr lang="en-US" sz="1800" dirty="0" smtClean="0">
                <a:latin typeface="+mn-lt"/>
              </a:rPr>
              <a:t>!]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753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2000" y="2051537"/>
            <a:ext cx="498230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Separate graphs enable you to reason about who said what and when</a:t>
            </a:r>
          </a:p>
          <a:p>
            <a:pPr algn="ctr"/>
            <a:r>
              <a:rPr lang="en-US" dirty="0" smtClean="0">
                <a:solidFill>
                  <a:srgbClr val="689C9A"/>
                </a:solidFill>
                <a:latin typeface="+mn-lt"/>
              </a:rPr>
              <a:t>(provenance)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2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522" y="1228390"/>
            <a:ext cx="8133362" cy="13234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g:graph1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g:graph1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"2004-12-06"^^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g:graph2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g:graph2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"2005-01-10"^^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941" y="752306"/>
            <a:ext cx="180307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Default Graph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smtClean="0"/>
              <a:t>Provenance Reasoning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59230" y="742462"/>
            <a:ext cx="2716108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prefixes omitted to save space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522" y="3211544"/>
            <a:ext cx="8133362" cy="13234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mailto:bob@oldcorp.example.org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941" y="2735460"/>
            <a:ext cx="200806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8522" y="5243544"/>
            <a:ext cx="8133362" cy="13234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mailto:bob@newcorp.example.org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6941" y="4767460"/>
            <a:ext cx="200806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15846" y="2784231"/>
            <a:ext cx="3186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RDF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collected on 2004-12-06 </a:t>
            </a:r>
            <a:endParaRPr lang="en-US" sz="200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15846" y="4806462"/>
            <a:ext cx="3186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+mn-lt"/>
              </a:rPr>
              <a:t>RDF 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collected on </a:t>
            </a:r>
            <a:r>
              <a:rPr lang="en-US" sz="2000" dirty="0" smtClean="0">
                <a:solidFill>
                  <a:srgbClr val="0000FF"/>
                </a:solidFill>
                <a:latin typeface="+mn-lt"/>
              </a:rPr>
              <a:t>2005-01-10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20308" y="5968999"/>
            <a:ext cx="791308" cy="312616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23" name="Straight Arrow Connector 22"/>
          <p:cNvCxnSpPr/>
          <p:nvPr/>
        </p:nvCxnSpPr>
        <p:spPr>
          <a:xfrm flipH="1">
            <a:off x="4220308" y="3936999"/>
            <a:ext cx="791308" cy="31261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6" name="TextBox 15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3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30686" y="2038112"/>
            <a:ext cx="2225081" cy="6491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SELECT</a:t>
            </a:r>
            <a:endParaRPr lang="en-US" dirty="0">
              <a:latin typeface="+mn-lt"/>
            </a:endParaRPr>
          </a:p>
        </p:txBody>
      </p:sp>
      <p:sp>
        <p:nvSpPr>
          <p:cNvPr id="3" name="Oval 2"/>
          <p:cNvSpPr/>
          <p:nvPr/>
        </p:nvSpPr>
        <p:spPr>
          <a:xfrm>
            <a:off x="4981818" y="2038112"/>
            <a:ext cx="2225081" cy="6491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ASK</a:t>
            </a:r>
            <a:endParaRPr lang="en-US" dirty="0">
              <a:latin typeface="+mn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1132236" y="4710923"/>
            <a:ext cx="2441682" cy="6491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CONSTRUCT</a:t>
            </a:r>
            <a:endParaRPr lang="en-US" dirty="0">
              <a:latin typeface="+mn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4981818" y="4710923"/>
            <a:ext cx="2225081" cy="649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DESCRIBE</a:t>
            </a:r>
            <a:endParaRPr lang="en-US" dirty="0">
              <a:latin typeface="+mn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SPARQL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63888" y="2884470"/>
            <a:ext cx="129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Get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4423" y="2884470"/>
            <a:ext cx="2370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Yes/No questions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9339" y="5562203"/>
            <a:ext cx="294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Get some information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9075" y="5562203"/>
            <a:ext cx="158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Create RDF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84635" y="197944"/>
            <a:ext cx="3956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66FF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42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2842"/>
              </p:ext>
            </p:extLst>
          </p:nvPr>
        </p:nvGraphicFramePr>
        <p:xfrm>
          <a:off x="439615" y="5446364"/>
          <a:ext cx="8391769" cy="10739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16817"/>
                <a:gridCol w="4217183"/>
                <a:gridCol w="3057769"/>
              </a:tblGrid>
              <a:tr h="2138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mbox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date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“Bob”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mailto:bob@oldcorp.example.org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&gt;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"2004-12-06"^^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xsd:date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“Bob”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mailto:bob@newcorp.example.org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&gt;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"2005-01-10"^^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xsd:date</a:t>
                      </a:r>
                      <a:endParaRPr lang="en-US" sz="16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5598" y="4972205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528984" y="153774"/>
            <a:ext cx="8133362" cy="13234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g:graph1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g:graph1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"2004-12-06"^^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g:graph2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g:graph2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"2005-01-10"^^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</p:txBody>
      </p:sp>
      <p:sp>
        <p:nvSpPr>
          <p:cNvPr id="5" name="Rectangle 4"/>
          <p:cNvSpPr/>
          <p:nvPr/>
        </p:nvSpPr>
        <p:spPr>
          <a:xfrm>
            <a:off x="528984" y="1619158"/>
            <a:ext cx="8133362" cy="13234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mailto:bob@oldcorp.example.org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7" name="Rectangle 6"/>
          <p:cNvSpPr/>
          <p:nvPr/>
        </p:nvSpPr>
        <p:spPr>
          <a:xfrm>
            <a:off x="528984" y="3074774"/>
            <a:ext cx="8133362" cy="13234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mailto:bob@newcorp.example.org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79974" y="4174491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pple Casual"/>
                <a:cs typeface="Apple Casual"/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73465" y="169344"/>
            <a:ext cx="180307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Default Graph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68481" y="1628968"/>
            <a:ext cx="200806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68481" y="3079268"/>
            <a:ext cx="200806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2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84" y="153774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g:graph1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g:graph1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"2004-12-06"^^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.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g:graph2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g:graph2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"2005-01-10"^^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</p:txBody>
      </p:sp>
      <p:sp>
        <p:nvSpPr>
          <p:cNvPr id="5" name="Rectangle 4"/>
          <p:cNvSpPr/>
          <p:nvPr/>
        </p:nvSpPr>
        <p:spPr>
          <a:xfrm>
            <a:off x="528984" y="1324141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smtClean="0">
                <a:latin typeface="Courier"/>
                <a:cs typeface="Courier"/>
              </a:rPr>
              <a:t>.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mailto:bob@oldcorp.example.org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7" name="Rectangle 6"/>
          <p:cNvSpPr/>
          <p:nvPr/>
        </p:nvSpPr>
        <p:spPr>
          <a:xfrm>
            <a:off x="528984" y="2471625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smtClean="0">
                <a:latin typeface="Courier"/>
                <a:cs typeface="Courier"/>
              </a:rPr>
              <a:t>.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mailto:bob@newcorp.example.org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8" name="Rectangle 7"/>
          <p:cNvSpPr/>
          <p:nvPr/>
        </p:nvSpPr>
        <p:spPr>
          <a:xfrm>
            <a:off x="822420" y="3665547"/>
            <a:ext cx="6994769" cy="2800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PREFIX dc: 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</a:t>
            </a:r>
            <a:r>
              <a:rPr lang="en-US" sz="1600" dirty="0" smtClean="0">
                <a:latin typeface="Courier"/>
                <a:cs typeface="Courier"/>
              </a:rPr>
              <a:t>&gt;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SELECT ?name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smtClean="0">
                <a:latin typeface="Courier"/>
                <a:cs typeface="Courier"/>
              </a:rPr>
              <a:t>date</a:t>
            </a:r>
          </a:p>
          <a:p>
            <a:r>
              <a:rPr lang="en-US" sz="1600" dirty="0">
                <a:latin typeface="Courier"/>
                <a:cs typeface="Courier"/>
              </a:rPr>
              <a:t>FROM NAMED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&gt;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FROM </a:t>
            </a:r>
            <a:r>
              <a:rPr lang="en-US" sz="1600" dirty="0">
                <a:latin typeface="Courier"/>
                <a:cs typeface="Courier"/>
              </a:rPr>
              <a:t>NAMED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/bob&gt; 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</a:t>
            </a:r>
          </a:p>
          <a:p>
            <a:r>
              <a:rPr lang="en-US" sz="1600" dirty="0">
                <a:latin typeface="Courier"/>
                <a:cs typeface="Courier"/>
              </a:rPr>
              <a:t>  {  ?g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?name ;</a:t>
            </a:r>
          </a:p>
          <a:p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?date .</a:t>
            </a:r>
          </a:p>
          <a:p>
            <a:r>
              <a:rPr lang="en-US" sz="1600" dirty="0">
                <a:latin typeface="Courier"/>
                <a:cs typeface="Courier"/>
              </a:rPr>
              <a:t>    GRAPH ?g</a:t>
            </a:r>
          </a:p>
          <a:p>
            <a:r>
              <a:rPr lang="en-US" sz="1600" dirty="0">
                <a:latin typeface="Courier"/>
                <a:cs typeface="Courier"/>
              </a:rPr>
              <a:t>      { ?person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;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3465" y="169344"/>
            <a:ext cx="180307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Default Graph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68481" y="1348773"/>
            <a:ext cx="200806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68481" y="2459921"/>
            <a:ext cx="200806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5628" y="5613404"/>
            <a:ext cx="846747" cy="187410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5" name="TextBox 14"/>
          <p:cNvSpPr txBox="1"/>
          <p:nvPr/>
        </p:nvSpPr>
        <p:spPr>
          <a:xfrm>
            <a:off x="4495345" y="5201048"/>
            <a:ext cx="20561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rIns="91440" rtlCol="0">
            <a:spAutoFit/>
          </a:bodyPr>
          <a:lstStyle/>
          <a:p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from Default Graph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00010" y="5734272"/>
            <a:ext cx="161361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rIns="91440" rtlCol="0">
            <a:spAutoFit/>
          </a:bodyPr>
          <a:lstStyle/>
          <a:p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from </a:t>
            </a:r>
          </a:p>
          <a:p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Named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Graphs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  <a:endParaRPr 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3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84" y="72959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g:graph1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g:graph1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"2004-12-06"^^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.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g:graph2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g:graph2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"2005-01-10"^^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</p:txBody>
      </p:sp>
      <p:sp>
        <p:nvSpPr>
          <p:cNvPr id="5" name="Rectangle 4"/>
          <p:cNvSpPr/>
          <p:nvPr/>
        </p:nvSpPr>
        <p:spPr>
          <a:xfrm>
            <a:off x="528984" y="1243326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smtClean="0">
                <a:latin typeface="Courier"/>
                <a:cs typeface="Courier"/>
              </a:rPr>
              <a:t>.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mailto:bob@oldcorp.example.org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7" name="Rectangle 6"/>
          <p:cNvSpPr/>
          <p:nvPr/>
        </p:nvSpPr>
        <p:spPr>
          <a:xfrm>
            <a:off x="528984" y="2390810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smtClean="0">
                <a:latin typeface="Courier"/>
                <a:cs typeface="Courier"/>
              </a:rPr>
              <a:t>.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mailto:bob@newcorp.example.org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8" name="Rectangle 7"/>
          <p:cNvSpPr/>
          <p:nvPr/>
        </p:nvSpPr>
        <p:spPr>
          <a:xfrm>
            <a:off x="822420" y="3538552"/>
            <a:ext cx="6994769" cy="25545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PREFIX dc: 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</a:t>
            </a:r>
            <a:r>
              <a:rPr lang="en-US" sz="1600" dirty="0" smtClean="0">
                <a:latin typeface="Courier"/>
                <a:cs typeface="Courier"/>
              </a:rPr>
              <a:t>&gt;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SELECT ?name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smtClean="0">
                <a:latin typeface="Courier"/>
                <a:cs typeface="Courier"/>
              </a:rPr>
              <a:t>date</a:t>
            </a:r>
          </a:p>
          <a:p>
            <a:r>
              <a:rPr lang="en-US" sz="1600" dirty="0">
                <a:latin typeface="Courier"/>
                <a:cs typeface="Courier"/>
              </a:rPr>
              <a:t>FROM NAMED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&gt;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FROM </a:t>
            </a:r>
            <a:r>
              <a:rPr lang="en-US" sz="1600" dirty="0">
                <a:latin typeface="Courier"/>
                <a:cs typeface="Courier"/>
              </a:rPr>
              <a:t>NAMED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/bob&gt; 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</a:t>
            </a:r>
          </a:p>
          <a:p>
            <a:r>
              <a:rPr lang="en-US" sz="1600" dirty="0">
                <a:latin typeface="Courier"/>
                <a:cs typeface="Courier"/>
              </a:rPr>
              <a:t>  {  ?g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?name </a:t>
            </a:r>
            <a:r>
              <a:rPr lang="en-US" sz="1600" dirty="0" smtClean="0">
                <a:latin typeface="Courier"/>
                <a:cs typeface="Courier"/>
              </a:rPr>
              <a:t>; </a:t>
            </a:r>
            <a:r>
              <a:rPr lang="en-US" sz="1600" dirty="0" err="1" smtClean="0">
                <a:latin typeface="Courier"/>
                <a:cs typeface="Courier"/>
              </a:rPr>
              <a:t>dc:date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?date .</a:t>
            </a:r>
          </a:p>
          <a:p>
            <a:r>
              <a:rPr lang="en-US" sz="1600" dirty="0">
                <a:latin typeface="Courier"/>
                <a:cs typeface="Courier"/>
              </a:rPr>
              <a:t>    GRAPH ?g</a:t>
            </a:r>
          </a:p>
          <a:p>
            <a:r>
              <a:rPr lang="en-US" sz="1600" dirty="0">
                <a:latin typeface="Courier"/>
                <a:cs typeface="Courier"/>
              </a:rPr>
              <a:t>      { ?person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</a:t>
            </a:r>
            <a:r>
              <a:rPr lang="en-US" sz="1600" dirty="0" smtClean="0">
                <a:latin typeface="Courier"/>
                <a:cs typeface="Courier"/>
              </a:rPr>
              <a:t>; </a:t>
            </a:r>
            <a:r>
              <a:rPr lang="en-US" sz="1600" dirty="0" err="1" smtClean="0">
                <a:latin typeface="Courier"/>
                <a:cs typeface="Courier"/>
              </a:rPr>
              <a:t>foaf:mbox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3465" y="88529"/>
            <a:ext cx="180307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Default Graph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68481" y="1267958"/>
            <a:ext cx="200806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68481" y="2379106"/>
            <a:ext cx="200806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57506" y="4932411"/>
            <a:ext cx="20561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rIns="91440" rtlCol="0">
            <a:spAutoFit/>
          </a:bodyPr>
          <a:lstStyle/>
          <a:p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from Default Graph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00009" y="5442947"/>
            <a:ext cx="179389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rIns="91440" rtlCol="0">
            <a:spAutoFit/>
          </a:bodyPr>
          <a:lstStyle/>
          <a:p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from </a:t>
            </a:r>
          </a:p>
          <a:p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Named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Graphs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  <a:endParaRPr 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25996"/>
              </p:ext>
            </p:extLst>
          </p:nvPr>
        </p:nvGraphicFramePr>
        <p:xfrm>
          <a:off x="1406814" y="5830238"/>
          <a:ext cx="4749909" cy="8229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48402"/>
                <a:gridCol w="2506980"/>
                <a:gridCol w="1694527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mbox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"Bob"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&lt;mailto:bob@oldcorp.example.org&gt;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"2004-12-06"^^</a:t>
                      </a:r>
                      <a:r>
                        <a:rPr lang="en-US" sz="1200" dirty="0" err="1"/>
                        <a:t>xsd:date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"Bob"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mailto:bob@newcorp.example.org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"2005-01-10"^^</a:t>
                      </a:r>
                      <a:r>
                        <a:rPr lang="en-US" sz="1200" dirty="0" err="1"/>
                        <a:t>xsd:date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2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376" y="244047"/>
            <a:ext cx="4421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/>
                <a:cs typeface="Andale Mono"/>
              </a:rPr>
              <a:t>Take the following four named graphs...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grapha.com</a:t>
            </a:r>
            <a:r>
              <a:rPr lang="en-US" sz="1200" dirty="0">
                <a:latin typeface="Andale Mono"/>
                <a:cs typeface="Andale Mono"/>
              </a:rPr>
              <a:t>&gt; = { &lt;a1&gt; &lt;p&gt; &lt;a2&gt;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graphb.com</a:t>
            </a:r>
            <a:r>
              <a:rPr lang="en-US" sz="1200" dirty="0">
                <a:latin typeface="Andale Mono"/>
                <a:cs typeface="Andale Mono"/>
              </a:rPr>
              <a:t>&gt; = { &lt;b1&gt; &lt;p&gt; &lt;b2&gt;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graphc.com</a:t>
            </a:r>
            <a:r>
              <a:rPr lang="en-US" sz="1200" dirty="0">
                <a:latin typeface="Andale Mono"/>
                <a:cs typeface="Andale Mono"/>
              </a:rPr>
              <a:t>&gt; = { &lt;c1&gt; &lt;p&gt; &lt;c2&gt;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graphd.com</a:t>
            </a:r>
            <a:r>
              <a:rPr lang="en-US" sz="1200" dirty="0">
                <a:latin typeface="Andale Mono"/>
                <a:cs typeface="Andale Mono"/>
              </a:rPr>
              <a:t>&gt; = { &lt;d1&gt; &lt;p&gt; &lt;d2&gt; . }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4774" y="232447"/>
            <a:ext cx="4421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Andale Mono"/>
                <a:cs typeface="Andale Mono"/>
              </a:rPr>
              <a:t>SELECT </a:t>
            </a:r>
            <a:r>
              <a:rPr lang="en-US" sz="1200" dirty="0">
                <a:solidFill>
                  <a:schemeClr val="accent2"/>
                </a:solidFill>
                <a:latin typeface="Andale Mono"/>
                <a:cs typeface="Andale Mono"/>
              </a:rPr>
              <a:t>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will often give &lt;a1&gt;, &lt;b1</a:t>
            </a:r>
            <a:r>
              <a:rPr lang="en-US" sz="1200" dirty="0" smtClean="0">
                <a:latin typeface="Andale Mono"/>
                <a:cs typeface="Andale Mono"/>
              </a:rPr>
              <a:t>&gt;, </a:t>
            </a:r>
            <a:r>
              <a:rPr lang="en-US" sz="1200" dirty="0">
                <a:latin typeface="Andale Mono"/>
                <a:cs typeface="Andale Mono"/>
              </a:rPr>
              <a:t>&lt;c1&gt;, &lt;d1&gt;, but this depends on what the default graph is implicitly defined as.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" y="6418754"/>
            <a:ext cx="914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http://</a:t>
            </a:r>
            <a:r>
              <a:rPr lang="en-US" sz="1200" dirty="0" err="1">
                <a:solidFill>
                  <a:srgbClr val="4F81BD"/>
                </a:solidFill>
                <a:latin typeface="Andale Mono"/>
                <a:cs typeface="Andale Mono"/>
              </a:rPr>
              <a:t>answers.semanticweb.com</a:t>
            </a:r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/questions/11509/what-is-the-difference-between-from-and-from-named</a:t>
            </a:r>
            <a:endParaRPr lang="en-US" sz="1200" dirty="0" smtClean="0">
              <a:solidFill>
                <a:srgbClr val="4F81BD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5739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376" y="244047"/>
            <a:ext cx="4421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/>
                <a:cs typeface="Andale Mono"/>
              </a:rPr>
              <a:t>Take the following four named graphs...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grapha.com</a:t>
            </a:r>
            <a:r>
              <a:rPr lang="en-US" sz="1200" dirty="0">
                <a:latin typeface="Andale Mono"/>
                <a:cs typeface="Andale Mono"/>
              </a:rPr>
              <a:t>&gt; = { &lt;a1&gt; &lt;p&gt; &lt;a2&gt;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graphb.com</a:t>
            </a:r>
            <a:r>
              <a:rPr lang="en-US" sz="1200" dirty="0">
                <a:latin typeface="Andale Mono"/>
                <a:cs typeface="Andale Mono"/>
              </a:rPr>
              <a:t>&gt; = { &lt;b1&gt; &lt;p&gt; &lt;b2&gt;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graphc.com</a:t>
            </a:r>
            <a:r>
              <a:rPr lang="en-US" sz="1200" dirty="0">
                <a:latin typeface="Andale Mono"/>
                <a:cs typeface="Andale Mono"/>
              </a:rPr>
              <a:t>&gt; = { &lt;c1&gt; &lt;p&gt; &lt;c2&gt;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graphd.com</a:t>
            </a:r>
            <a:r>
              <a:rPr lang="en-US" sz="1200" dirty="0">
                <a:latin typeface="Andale Mono"/>
                <a:cs typeface="Andale Mono"/>
              </a:rPr>
              <a:t>&gt; = { &lt;d1&gt; &lt;p&gt; &lt;d2&gt; . }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4774" y="232447"/>
            <a:ext cx="442139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Andale Mono"/>
                <a:cs typeface="Andale Mono"/>
              </a:rPr>
              <a:t>SELECT </a:t>
            </a:r>
            <a:r>
              <a:rPr lang="en-US" sz="1200" dirty="0">
                <a:solidFill>
                  <a:schemeClr val="accent2"/>
                </a:solidFill>
                <a:latin typeface="Andale Mono"/>
                <a:cs typeface="Andale Mono"/>
              </a:rPr>
              <a:t>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will often give &lt;a1&gt;, &lt;b1</a:t>
            </a:r>
            <a:r>
              <a:rPr lang="en-US" sz="1200" dirty="0" smtClean="0">
                <a:latin typeface="Andale Mono"/>
                <a:cs typeface="Andale Mono"/>
              </a:rPr>
              <a:t>&gt;, </a:t>
            </a:r>
            <a:r>
              <a:rPr lang="en-US" sz="1200" dirty="0">
                <a:latin typeface="Andale Mono"/>
                <a:cs typeface="Andale Mono"/>
              </a:rPr>
              <a:t>&lt;c1&gt;, &lt;d1&gt;, but this depends on what the default graph is implicitly defined as.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&lt;a1&gt;.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" y="6418754"/>
            <a:ext cx="914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http://</a:t>
            </a:r>
            <a:r>
              <a:rPr lang="en-US" sz="1200" dirty="0" err="1">
                <a:solidFill>
                  <a:srgbClr val="4F81BD"/>
                </a:solidFill>
                <a:latin typeface="Andale Mono"/>
                <a:cs typeface="Andale Mono"/>
              </a:rPr>
              <a:t>answers.semanticweb.com</a:t>
            </a:r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/questions/11509/what-is-the-difference-between-from-and-from-named</a:t>
            </a:r>
            <a:endParaRPr lang="en-US" sz="1200" dirty="0" smtClean="0">
              <a:solidFill>
                <a:srgbClr val="4F81BD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52843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376" y="244047"/>
            <a:ext cx="4421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/>
                <a:cs typeface="Andale Mono"/>
              </a:rPr>
              <a:t>Take the following four named graphs...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grapha.com</a:t>
            </a:r>
            <a:r>
              <a:rPr lang="en-US" sz="1200" dirty="0">
                <a:latin typeface="Andale Mono"/>
                <a:cs typeface="Andale Mono"/>
              </a:rPr>
              <a:t>&gt; = { &lt;a1&gt; &lt;p&gt; &lt;a2&gt;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graphb.com</a:t>
            </a:r>
            <a:r>
              <a:rPr lang="en-US" sz="1200" dirty="0">
                <a:latin typeface="Andale Mono"/>
                <a:cs typeface="Andale Mono"/>
              </a:rPr>
              <a:t>&gt; = { &lt;b1&gt; &lt;p&gt; &lt;b2&gt;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graphc.com</a:t>
            </a:r>
            <a:r>
              <a:rPr lang="en-US" sz="1200" dirty="0">
                <a:latin typeface="Andale Mono"/>
                <a:cs typeface="Andale Mono"/>
              </a:rPr>
              <a:t>&gt; = { &lt;c1&gt; &lt;p&gt; &lt;c2&gt;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graphd.com</a:t>
            </a:r>
            <a:r>
              <a:rPr lang="en-US" sz="1200" dirty="0">
                <a:latin typeface="Andale Mono"/>
                <a:cs typeface="Andale Mono"/>
              </a:rPr>
              <a:t>&gt; = { &lt;d1&gt; &lt;p&gt; &lt;d2&gt; . }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4774" y="232447"/>
            <a:ext cx="442139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Andale Mono"/>
                <a:cs typeface="Andale Mono"/>
              </a:rPr>
              <a:t>SELECT </a:t>
            </a:r>
            <a:r>
              <a:rPr lang="en-US" sz="1200" dirty="0">
                <a:solidFill>
                  <a:schemeClr val="accent2"/>
                </a:solidFill>
                <a:latin typeface="Andale Mono"/>
                <a:cs typeface="Andale Mono"/>
              </a:rPr>
              <a:t>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will often give &lt;a1&gt;, &lt;b1</a:t>
            </a:r>
            <a:r>
              <a:rPr lang="en-US" sz="1200" dirty="0" smtClean="0">
                <a:latin typeface="Andale Mono"/>
                <a:cs typeface="Andale Mono"/>
              </a:rPr>
              <a:t>&gt;, </a:t>
            </a:r>
            <a:r>
              <a:rPr lang="en-US" sz="1200" dirty="0">
                <a:latin typeface="Andale Mono"/>
                <a:cs typeface="Andale Mono"/>
              </a:rPr>
              <a:t>&lt;c1&gt;, &lt;d1&gt;, but this depends on what the default graph is implicitly defined as.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&lt;a1&gt;.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nothing.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" y="6418754"/>
            <a:ext cx="914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http://</a:t>
            </a:r>
            <a:r>
              <a:rPr lang="en-US" sz="1200" dirty="0" err="1">
                <a:solidFill>
                  <a:srgbClr val="4F81BD"/>
                </a:solidFill>
                <a:latin typeface="Andale Mono"/>
                <a:cs typeface="Andale Mono"/>
              </a:rPr>
              <a:t>answers.semanticweb.com</a:t>
            </a:r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/questions/11509/what-is-the-difference-between-from-and-from-named</a:t>
            </a:r>
            <a:endParaRPr lang="en-US" sz="1200" dirty="0" smtClean="0">
              <a:solidFill>
                <a:srgbClr val="4F81BD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30230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376" y="244047"/>
            <a:ext cx="4421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/>
                <a:cs typeface="Andale Mono"/>
              </a:rPr>
              <a:t>Take the following four named graphs...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grapha.com</a:t>
            </a:r>
            <a:r>
              <a:rPr lang="en-US" sz="1200" dirty="0">
                <a:latin typeface="Andale Mono"/>
                <a:cs typeface="Andale Mono"/>
              </a:rPr>
              <a:t>&gt; = { &lt;a1&gt; &lt;p&gt; &lt;a2&gt;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graphb.com</a:t>
            </a:r>
            <a:r>
              <a:rPr lang="en-US" sz="1200" dirty="0">
                <a:latin typeface="Andale Mono"/>
                <a:cs typeface="Andale Mono"/>
              </a:rPr>
              <a:t>&gt; = { &lt;b1&gt; &lt;p&gt; &lt;b2&gt;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graphc.com</a:t>
            </a:r>
            <a:r>
              <a:rPr lang="en-US" sz="1200" dirty="0">
                <a:latin typeface="Andale Mono"/>
                <a:cs typeface="Andale Mono"/>
              </a:rPr>
              <a:t>&gt; = { &lt;c1&gt; &lt;p&gt; &lt;c2&gt;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graphd.com</a:t>
            </a:r>
            <a:r>
              <a:rPr lang="en-US" sz="1200" dirty="0">
                <a:latin typeface="Andale Mono"/>
                <a:cs typeface="Andale Mono"/>
              </a:rPr>
              <a:t>&gt; = { &lt;d1&gt; &lt;p&gt; &lt;d2&gt; . }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4774" y="232447"/>
            <a:ext cx="4421398" cy="378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Andale Mono"/>
                <a:cs typeface="Andale Mono"/>
              </a:rPr>
              <a:t>SELECT </a:t>
            </a:r>
            <a:r>
              <a:rPr lang="en-US" sz="1200" dirty="0">
                <a:solidFill>
                  <a:schemeClr val="accent2"/>
                </a:solidFill>
                <a:latin typeface="Andale Mono"/>
                <a:cs typeface="Andale Mono"/>
              </a:rPr>
              <a:t>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will often give &lt;a1&gt;, &lt;b1</a:t>
            </a:r>
            <a:r>
              <a:rPr lang="en-US" sz="1200" dirty="0" smtClean="0">
                <a:latin typeface="Andale Mono"/>
                <a:cs typeface="Andale Mono"/>
              </a:rPr>
              <a:t>&gt;, </a:t>
            </a:r>
            <a:r>
              <a:rPr lang="en-US" sz="1200" dirty="0">
                <a:latin typeface="Andale Mono"/>
                <a:cs typeface="Andale Mono"/>
              </a:rPr>
              <a:t>&lt;c1&gt;, &lt;d1&gt;, but this depends on what the default graph is implicitly defined as.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&lt;a1&gt;.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nothing.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graphb.com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graphc.com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graphd.com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&lt;a1&gt;, &lt;b1&gt;.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" y="6418754"/>
            <a:ext cx="914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http://</a:t>
            </a:r>
            <a:r>
              <a:rPr lang="en-US" sz="1200" dirty="0" err="1">
                <a:solidFill>
                  <a:srgbClr val="4F81BD"/>
                </a:solidFill>
                <a:latin typeface="Andale Mono"/>
                <a:cs typeface="Andale Mono"/>
              </a:rPr>
              <a:t>answers.semanticweb.com</a:t>
            </a:r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/questions/11509/what-is-the-difference-between-from-and-from-named</a:t>
            </a:r>
            <a:endParaRPr lang="en-US" sz="1200" dirty="0" smtClean="0">
              <a:solidFill>
                <a:srgbClr val="4F81BD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9400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376" y="244047"/>
            <a:ext cx="4421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/>
                <a:cs typeface="Andale Mono"/>
              </a:rPr>
              <a:t>Take the following four named graphs...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grapha.com</a:t>
            </a:r>
            <a:r>
              <a:rPr lang="en-US" sz="1200" dirty="0">
                <a:latin typeface="Andale Mono"/>
                <a:cs typeface="Andale Mono"/>
              </a:rPr>
              <a:t>&gt; = { &lt;a1&gt; &lt;p&gt; &lt;a2&gt;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graphb.com</a:t>
            </a:r>
            <a:r>
              <a:rPr lang="en-US" sz="1200" dirty="0">
                <a:latin typeface="Andale Mono"/>
                <a:cs typeface="Andale Mono"/>
              </a:rPr>
              <a:t>&gt; = { &lt;b1&gt; &lt;p&gt; &lt;b2&gt;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graphc.com</a:t>
            </a:r>
            <a:r>
              <a:rPr lang="en-US" sz="1200" dirty="0">
                <a:latin typeface="Andale Mono"/>
                <a:cs typeface="Andale Mono"/>
              </a:rPr>
              <a:t>&gt; = { &lt;c1&gt; &lt;p&gt; &lt;c2&gt;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graphd.com</a:t>
            </a:r>
            <a:r>
              <a:rPr lang="en-US" sz="1200" dirty="0">
                <a:latin typeface="Andale Mono"/>
                <a:cs typeface="Andale Mono"/>
              </a:rPr>
              <a:t>&gt; = { &lt;d1&gt; &lt;p&gt; &lt;d2&gt; . }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4774" y="232447"/>
            <a:ext cx="4421398" cy="5078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Andale Mono"/>
                <a:cs typeface="Andale Mono"/>
              </a:rPr>
              <a:t>SELECT </a:t>
            </a:r>
            <a:r>
              <a:rPr lang="en-US" sz="1200" dirty="0">
                <a:solidFill>
                  <a:schemeClr val="accent2"/>
                </a:solidFill>
                <a:latin typeface="Andale Mono"/>
                <a:cs typeface="Andale Mono"/>
              </a:rPr>
              <a:t>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will often give &lt;a1&gt;, &lt;b1</a:t>
            </a:r>
            <a:r>
              <a:rPr lang="en-US" sz="1200" dirty="0" smtClean="0">
                <a:latin typeface="Andale Mono"/>
                <a:cs typeface="Andale Mono"/>
              </a:rPr>
              <a:t>&gt;, </a:t>
            </a:r>
            <a:r>
              <a:rPr lang="en-US" sz="1200" dirty="0">
                <a:latin typeface="Andale Mono"/>
                <a:cs typeface="Andale Mono"/>
              </a:rPr>
              <a:t>&lt;c1&gt;, &lt;d1&gt;, but this depends on what the default graph is implicitly defined as.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&lt;a1&gt;.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nothing.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graphb.com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graphc.com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graphd.com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&lt;a1&gt;, &lt;b1&gt;.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graphb.com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graphc.com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graphd.com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GRAPH ?g { ?s &lt;p&gt; ?o }}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&lt;c1&gt;, &lt;d1&gt;.</a:t>
            </a:r>
          </a:p>
          <a:p>
            <a:endParaRPr lang="en-US" sz="1200" dirty="0">
              <a:solidFill>
                <a:srgbClr val="C0504D"/>
              </a:solidFill>
              <a:latin typeface="Andale Mono"/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" y="6418754"/>
            <a:ext cx="914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http://</a:t>
            </a:r>
            <a:r>
              <a:rPr lang="en-US" sz="1200" dirty="0" err="1">
                <a:solidFill>
                  <a:srgbClr val="4F81BD"/>
                </a:solidFill>
                <a:latin typeface="Andale Mono"/>
                <a:cs typeface="Andale Mono"/>
              </a:rPr>
              <a:t>answers.semanticweb.com</a:t>
            </a:r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/questions/11509/what-is-the-difference-between-from-and-from-named</a:t>
            </a:r>
            <a:endParaRPr lang="en-US" sz="1200" dirty="0" smtClean="0">
              <a:solidFill>
                <a:srgbClr val="4F81BD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92010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376" y="244047"/>
            <a:ext cx="4421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/>
                <a:cs typeface="Andale Mono"/>
              </a:rPr>
              <a:t>Take the following four named graphs...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grapha.com</a:t>
            </a:r>
            <a:r>
              <a:rPr lang="en-US" sz="1200" dirty="0">
                <a:latin typeface="Andale Mono"/>
                <a:cs typeface="Andale Mono"/>
              </a:rPr>
              <a:t>&gt; = { &lt;a1&gt; &lt;p&gt; &lt;a2&gt;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graphb.com</a:t>
            </a:r>
            <a:r>
              <a:rPr lang="en-US" sz="1200" dirty="0">
                <a:latin typeface="Andale Mono"/>
                <a:cs typeface="Andale Mono"/>
              </a:rPr>
              <a:t>&gt; = { &lt;b1&gt; &lt;p&gt; &lt;b2&gt;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graphc.com</a:t>
            </a:r>
            <a:r>
              <a:rPr lang="en-US" sz="1200" dirty="0">
                <a:latin typeface="Andale Mono"/>
                <a:cs typeface="Andale Mono"/>
              </a:rPr>
              <a:t>&gt; = { &lt;c1&gt; &lt;p&gt; &lt;c2&gt;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graphd.com</a:t>
            </a:r>
            <a:r>
              <a:rPr lang="en-US" sz="1200" dirty="0">
                <a:latin typeface="Andale Mono"/>
                <a:cs typeface="Andale Mono"/>
              </a:rPr>
              <a:t>&gt; = { &lt;d1&gt; &lt;p&gt; &lt;d2&gt; . }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4774" y="232447"/>
            <a:ext cx="4421398" cy="6186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Andale Mono"/>
                <a:cs typeface="Andale Mono"/>
              </a:rPr>
              <a:t>SELECT </a:t>
            </a:r>
            <a:r>
              <a:rPr lang="en-US" sz="1200" dirty="0">
                <a:solidFill>
                  <a:schemeClr val="accent2"/>
                </a:solidFill>
                <a:latin typeface="Andale Mono"/>
                <a:cs typeface="Andale Mono"/>
              </a:rPr>
              <a:t>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will often give &lt;a1&gt;, &lt;b1</a:t>
            </a:r>
            <a:r>
              <a:rPr lang="en-US" sz="1200" dirty="0" smtClean="0">
                <a:latin typeface="Andale Mono"/>
                <a:cs typeface="Andale Mono"/>
              </a:rPr>
              <a:t>&gt;, </a:t>
            </a:r>
            <a:r>
              <a:rPr lang="en-US" sz="1200" dirty="0">
                <a:latin typeface="Andale Mono"/>
                <a:cs typeface="Andale Mono"/>
              </a:rPr>
              <a:t>&lt;c1&gt;, &lt;d1&gt;, but this depends on what the default graph is implicitly defined as.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&lt;a1&gt;.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nothing.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graphb.com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graphc.com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graphd.com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&lt;a1&gt;, &lt;b1&gt;.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graphb.com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graphc.com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graphd.com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GRAPH ?g { ?s &lt;p&gt; ?o }}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&lt;c1&gt;, &lt;d1&gt;.</a:t>
            </a:r>
          </a:p>
          <a:p>
            <a:endParaRPr lang="en-US" sz="1200" dirty="0">
              <a:solidFill>
                <a:srgbClr val="C0504D"/>
              </a:solidFill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graphb.com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</a:t>
            </a:r>
            <a:endParaRPr lang="en-US" sz="1200" dirty="0" smtClean="0">
              <a:solidFill>
                <a:srgbClr val="C0504D"/>
              </a:solidFill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 </a:t>
            </a:r>
            <a:r>
              <a:rPr lang="en-US" sz="1200" dirty="0" smtClean="0">
                <a:solidFill>
                  <a:srgbClr val="C0504D"/>
                </a:solidFill>
                <a:latin typeface="Andale Mono"/>
                <a:cs typeface="Andale Mono"/>
              </a:rPr>
              <a:t>  GRAPH 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 { ?s &lt;p&gt; ?o }}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nothing. ...etc.</a:t>
            </a:r>
            <a:endParaRPr lang="en-US" sz="1200" dirty="0" smtClean="0">
              <a:latin typeface="Andale Mono"/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" y="6418754"/>
            <a:ext cx="914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http://</a:t>
            </a:r>
            <a:r>
              <a:rPr lang="en-US" sz="1200" dirty="0" err="1">
                <a:solidFill>
                  <a:srgbClr val="4F81BD"/>
                </a:solidFill>
                <a:latin typeface="Andale Mono"/>
                <a:cs typeface="Andale Mono"/>
              </a:rPr>
              <a:t>answers.semanticweb.com</a:t>
            </a:r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/questions/11509/what-is-the-difference-between-from-and-from-named</a:t>
            </a:r>
            <a:endParaRPr lang="en-US" sz="1200" dirty="0" smtClean="0">
              <a:solidFill>
                <a:srgbClr val="4F81BD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50953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smtClean="0"/>
              <a:t>Controlling the Output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5878" y="1324252"/>
            <a:ext cx="6322163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SELECT ?name</a:t>
            </a:r>
          </a:p>
          <a:p>
            <a:r>
              <a:rPr lang="en-US" sz="1600" dirty="0">
                <a:latin typeface="Courier"/>
                <a:cs typeface="Courier"/>
              </a:rPr>
              <a:t>WHERE { 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; :</a:t>
            </a:r>
            <a:r>
              <a:rPr lang="en-US" sz="1600" dirty="0" err="1">
                <a:latin typeface="Courier"/>
                <a:cs typeface="Courier"/>
              </a:rPr>
              <a:t>empId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emp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  <a:p>
            <a:r>
              <a:rPr lang="en-US" sz="1600" dirty="0">
                <a:latin typeface="Courier"/>
                <a:cs typeface="Courier"/>
              </a:rPr>
              <a:t>ORDER BY ?name DESC(?</a:t>
            </a:r>
            <a:r>
              <a:rPr lang="en-US" sz="1600" dirty="0" err="1">
                <a:latin typeface="Courier"/>
                <a:cs typeface="Courier"/>
              </a:rPr>
              <a:t>emp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5878" y="3112979"/>
            <a:ext cx="6322163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SELECT DISTINCT ?name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WHERE </a:t>
            </a:r>
            <a:r>
              <a:rPr lang="en-US" sz="1600" dirty="0">
                <a:latin typeface="Courier"/>
                <a:cs typeface="Courier"/>
              </a:rPr>
              <a:t>{ 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5878" y="4901706"/>
            <a:ext cx="6322163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SELECT  ?name</a:t>
            </a:r>
          </a:p>
          <a:p>
            <a:r>
              <a:rPr lang="en-US" sz="1600" dirty="0">
                <a:latin typeface="Courier"/>
                <a:cs typeface="Courier"/>
              </a:rPr>
              <a:t>WHERE   { 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}</a:t>
            </a:r>
          </a:p>
          <a:p>
            <a:r>
              <a:rPr lang="en-US" sz="1600" dirty="0" smtClean="0">
                <a:latin typeface="Courier"/>
                <a:cs typeface="Courier"/>
              </a:rPr>
              <a:t>LIMIT   </a:t>
            </a:r>
            <a:r>
              <a:rPr lang="en-US" sz="1600" dirty="0">
                <a:latin typeface="Courier"/>
                <a:cs typeface="Courier"/>
              </a:rPr>
              <a:t>5</a:t>
            </a:r>
          </a:p>
          <a:p>
            <a:r>
              <a:rPr lang="en-US" sz="1600" dirty="0">
                <a:latin typeface="Courier"/>
                <a:cs typeface="Courier"/>
              </a:rPr>
              <a:t>OFFSET  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87386" y="1329981"/>
            <a:ext cx="2005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Ordering the solutions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87386" y="3104166"/>
            <a:ext cx="2005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Eliminating duplicates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87387" y="4888046"/>
            <a:ext cx="1908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Selecting a range of results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SPARQL Query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EUCLID - Querying Linked 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Data</a:t>
            </a: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588567" y="1383979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prstClr val="black"/>
                </a:solidFill>
                <a:latin typeface="Calibri"/>
              </a:rPr>
              <a:t>d</a:t>
            </a:r>
            <a:r>
              <a:rPr lang="en-US" sz="1800" dirty="0" err="1" smtClean="0">
                <a:solidFill>
                  <a:prstClr val="black"/>
                </a:solidFill>
                <a:latin typeface="Calibri"/>
              </a:rPr>
              <a:t>bpedia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1800" dirty="0" err="1" smtClean="0">
                <a:solidFill>
                  <a:prstClr val="black"/>
                </a:solidFill>
                <a:latin typeface="Calibri"/>
              </a:rPr>
              <a:t>The_Beatles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1051" y="1653434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 smtClean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71658" y="2307616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</a:t>
            </a:r>
            <a:r>
              <a:rPr lang="en-US" sz="1400" dirty="0" err="1" smtClean="0">
                <a:solidFill>
                  <a:prstClr val="black"/>
                </a:solidFill>
                <a:latin typeface="Calibri"/>
              </a:rPr>
              <a:t>bpedia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:     Help!_(album)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188603" y="2307616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</a:t>
            </a:r>
            <a:r>
              <a:rPr lang="en-US" sz="1400" dirty="0" err="1" smtClean="0">
                <a:solidFill>
                  <a:prstClr val="black"/>
                </a:solidFill>
                <a:latin typeface="Calibri"/>
              </a:rPr>
              <a:t>bpedia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:     </a:t>
            </a:r>
            <a:r>
              <a:rPr lang="en-US" sz="1400" dirty="0" err="1" smtClean="0">
                <a:solidFill>
                  <a:prstClr val="black"/>
                </a:solidFill>
                <a:latin typeface="Calibri"/>
              </a:rPr>
              <a:t>Let_It_Be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Arrow Connector 21"/>
          <p:cNvCxnSpPr>
            <a:stCxn id="15" idx="3"/>
            <a:endCxn id="19" idx="0"/>
          </p:cNvCxnSpPr>
          <p:nvPr/>
        </p:nvCxnSpPr>
        <p:spPr>
          <a:xfrm flipH="1">
            <a:off x="2032505" y="2001539"/>
            <a:ext cx="1837488" cy="306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5"/>
            <a:endCxn id="21" idx="0"/>
          </p:cNvCxnSpPr>
          <p:nvPr/>
        </p:nvCxnSpPr>
        <p:spPr>
          <a:xfrm>
            <a:off x="5228835" y="2001539"/>
            <a:ext cx="1920615" cy="306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87209" y="1650542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1759" y="1177049"/>
            <a:ext cx="8435878" cy="3002406"/>
          </a:xfrm>
          <a:prstGeom prst="roundRect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7272" y="1256643"/>
            <a:ext cx="85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Data: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368605" y="3525212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Help!</a:t>
            </a: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6" name="Straight Arrow Connector 35"/>
          <p:cNvCxnSpPr>
            <a:stCxn id="19" idx="4"/>
            <a:endCxn id="35" idx="0"/>
          </p:cNvCxnSpPr>
          <p:nvPr/>
        </p:nvCxnSpPr>
        <p:spPr>
          <a:xfrm>
            <a:off x="2032505" y="3031132"/>
            <a:ext cx="1910" cy="494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97909" y="3539066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Let It Be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0" name="Straight Arrow Connector 39"/>
          <p:cNvCxnSpPr>
            <a:stCxn id="21" idx="4"/>
            <a:endCxn id="39" idx="0"/>
          </p:cNvCxnSpPr>
          <p:nvPr/>
        </p:nvCxnSpPr>
        <p:spPr>
          <a:xfrm>
            <a:off x="7149450" y="3031132"/>
            <a:ext cx="14269" cy="507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29175" y="3077314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 smtClean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14845" y="3060442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 smtClean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591397" y="2338404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</a:t>
            </a:r>
            <a:r>
              <a:rPr lang="en-US" sz="1400" dirty="0" err="1" smtClean="0">
                <a:solidFill>
                  <a:prstClr val="black"/>
                </a:solidFill>
                <a:latin typeface="Calibri"/>
              </a:rPr>
              <a:t>bpedia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:     </a:t>
            </a:r>
            <a:r>
              <a:rPr lang="en-US" sz="1400" dirty="0" err="1" smtClean="0">
                <a:solidFill>
                  <a:prstClr val="black"/>
                </a:solidFill>
                <a:latin typeface="Calibri"/>
              </a:rPr>
              <a:t>Abbey_Road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00703" y="3569854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Abbey Road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8" name="Straight Arrow Connector 47"/>
          <p:cNvCxnSpPr>
            <a:stCxn id="46" idx="4"/>
            <a:endCxn id="47" idx="0"/>
          </p:cNvCxnSpPr>
          <p:nvPr/>
        </p:nvCxnSpPr>
        <p:spPr>
          <a:xfrm>
            <a:off x="4552244" y="3061920"/>
            <a:ext cx="14269" cy="507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17639" y="3091230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 smtClean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50" name="Straight Arrow Connector 49"/>
          <p:cNvCxnSpPr>
            <a:stCxn id="15" idx="4"/>
            <a:endCxn id="46" idx="0"/>
          </p:cNvCxnSpPr>
          <p:nvPr/>
        </p:nvCxnSpPr>
        <p:spPr>
          <a:xfrm>
            <a:off x="4549414" y="2107495"/>
            <a:ext cx="2830" cy="230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86983" y="2015131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961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30686" y="2038112"/>
            <a:ext cx="2225081" cy="6491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SELECT</a:t>
            </a:r>
            <a:endParaRPr lang="en-US" dirty="0">
              <a:latin typeface="+mn-lt"/>
            </a:endParaRPr>
          </a:p>
        </p:txBody>
      </p:sp>
      <p:sp>
        <p:nvSpPr>
          <p:cNvPr id="3" name="Oval 2"/>
          <p:cNvSpPr/>
          <p:nvPr/>
        </p:nvSpPr>
        <p:spPr>
          <a:xfrm>
            <a:off x="4981818" y="2038112"/>
            <a:ext cx="2225081" cy="6491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ASK</a:t>
            </a:r>
            <a:endParaRPr lang="en-US" dirty="0">
              <a:latin typeface="+mn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1132236" y="4710923"/>
            <a:ext cx="2441682" cy="6491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CONSTRUCT</a:t>
            </a:r>
            <a:endParaRPr lang="en-US" dirty="0">
              <a:latin typeface="+mn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4981818" y="4710923"/>
            <a:ext cx="2225081" cy="649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DESCRIBE</a:t>
            </a:r>
            <a:endParaRPr lang="en-US" dirty="0">
              <a:latin typeface="+mn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SPARQL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63888" y="2884470"/>
            <a:ext cx="129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Get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4423" y="2884470"/>
            <a:ext cx="2370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Yes/No questions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9339" y="5562203"/>
            <a:ext cx="294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Get some information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9075" y="5562203"/>
            <a:ext cx="158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Create RDF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97979" y="4265800"/>
            <a:ext cx="633475" cy="38131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4" name="Rectangle 13"/>
          <p:cNvSpPr/>
          <p:nvPr/>
        </p:nvSpPr>
        <p:spPr>
          <a:xfrm>
            <a:off x="4519073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1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1177" y="1941162"/>
            <a:ext cx="2225081" cy="6491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SELECT</a:t>
            </a:r>
            <a:endParaRPr lang="en-US" dirty="0">
              <a:latin typeface="+mn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2727" y="4613973"/>
            <a:ext cx="2441682" cy="6491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CONSTRUCT</a:t>
            </a:r>
            <a:endParaRPr lang="en-US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70375"/>
              </p:ext>
            </p:extLst>
          </p:nvPr>
        </p:nvGraphicFramePr>
        <p:xfrm>
          <a:off x="3702885" y="1862020"/>
          <a:ext cx="3770504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203650"/>
                <a:gridCol w="566854"/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x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&lt;http://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example.com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/b&gt;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3.0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&lt;http://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example.com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/a&gt;	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03560" y="1391305"/>
            <a:ext cx="308978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Result: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table of bindings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98964" y="3895657"/>
            <a:ext cx="4870654" cy="23083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vcard</a:t>
            </a:r>
            <a:r>
              <a:rPr lang="en-US" sz="1600" dirty="0">
                <a:latin typeface="Courier"/>
                <a:cs typeface="Courier"/>
              </a:rPr>
              <a:t>: </a:t>
            </a:r>
            <a:r>
              <a:rPr lang="en-US" sz="900" dirty="0">
                <a:latin typeface="Courier"/>
                <a:cs typeface="Courier"/>
              </a:rPr>
              <a:t>&lt;http://www.w3.org/2001/</a:t>
            </a:r>
            <a:r>
              <a:rPr lang="en-US" sz="900" dirty="0" err="1">
                <a:latin typeface="Courier"/>
                <a:cs typeface="Courier"/>
              </a:rPr>
              <a:t>vcard-rdf</a:t>
            </a:r>
            <a:r>
              <a:rPr lang="en-US" sz="900" dirty="0">
                <a:latin typeface="Courier"/>
                <a:cs typeface="Courier"/>
              </a:rPr>
              <a:t>/3.0#&gt;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_:v1 </a:t>
            </a:r>
            <a:r>
              <a:rPr lang="en-US" sz="1600" dirty="0" err="1">
                <a:latin typeface="Courier"/>
                <a:cs typeface="Courier"/>
              </a:rPr>
              <a:t>vcard:N</a:t>
            </a:r>
            <a:r>
              <a:rPr lang="en-US" sz="1600" dirty="0">
                <a:latin typeface="Courier"/>
                <a:cs typeface="Courier"/>
              </a:rPr>
              <a:t>         _:x .</a:t>
            </a:r>
          </a:p>
          <a:p>
            <a:r>
              <a:rPr lang="en-US" sz="1600" dirty="0">
                <a:latin typeface="Courier"/>
                <a:cs typeface="Courier"/>
              </a:rPr>
              <a:t>_:x </a:t>
            </a:r>
            <a:r>
              <a:rPr lang="en-US" sz="1600" dirty="0" err="1">
                <a:latin typeface="Courier"/>
                <a:cs typeface="Courier"/>
              </a:rPr>
              <a:t>vcard:givenName</a:t>
            </a:r>
            <a:r>
              <a:rPr lang="en-US" sz="1600" dirty="0">
                <a:latin typeface="Courier"/>
                <a:cs typeface="Courier"/>
              </a:rPr>
              <a:t>  "Alice" .</a:t>
            </a:r>
          </a:p>
          <a:p>
            <a:r>
              <a:rPr lang="en-US" sz="1600" dirty="0">
                <a:latin typeface="Courier"/>
                <a:cs typeface="Courier"/>
              </a:rPr>
              <a:t>_:x </a:t>
            </a:r>
            <a:r>
              <a:rPr lang="en-US" sz="1600" dirty="0" err="1">
                <a:latin typeface="Courier"/>
                <a:cs typeface="Courier"/>
              </a:rPr>
              <a:t>vcard:familyName</a:t>
            </a:r>
            <a:r>
              <a:rPr lang="en-US" sz="1600" dirty="0">
                <a:latin typeface="Courier"/>
                <a:cs typeface="Courier"/>
              </a:rPr>
              <a:t> "Hacker"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_:v2 </a:t>
            </a:r>
            <a:r>
              <a:rPr lang="en-US" sz="1600" dirty="0" err="1">
                <a:latin typeface="Courier"/>
                <a:cs typeface="Courier"/>
              </a:rPr>
              <a:t>vcard:N</a:t>
            </a:r>
            <a:r>
              <a:rPr lang="en-US" sz="1600" dirty="0">
                <a:latin typeface="Courier"/>
                <a:cs typeface="Courier"/>
              </a:rPr>
              <a:t>         _:z .</a:t>
            </a:r>
          </a:p>
          <a:p>
            <a:r>
              <a:rPr lang="en-US" sz="1600" dirty="0">
                <a:latin typeface="Courier"/>
                <a:cs typeface="Courier"/>
              </a:rPr>
              <a:t>_:z </a:t>
            </a:r>
            <a:r>
              <a:rPr lang="en-US" sz="1600" dirty="0" err="1">
                <a:latin typeface="Courier"/>
                <a:cs typeface="Courier"/>
              </a:rPr>
              <a:t>vcard:givenName</a:t>
            </a:r>
            <a:r>
              <a:rPr lang="en-US" sz="1600" dirty="0">
                <a:latin typeface="Courier"/>
                <a:cs typeface="Courier"/>
              </a:rPr>
              <a:t>  "Bob" .</a:t>
            </a:r>
          </a:p>
          <a:p>
            <a:r>
              <a:rPr lang="en-US" sz="1600" dirty="0">
                <a:latin typeface="Courier"/>
                <a:cs typeface="Courier"/>
              </a:rPr>
              <a:t>_:z </a:t>
            </a:r>
            <a:r>
              <a:rPr lang="en-US" sz="1600" dirty="0" err="1">
                <a:latin typeface="Courier"/>
                <a:cs typeface="Courier"/>
              </a:rPr>
              <a:t>vcard:familyName</a:t>
            </a:r>
            <a:r>
              <a:rPr lang="en-US" sz="1600" dirty="0">
                <a:latin typeface="Courier"/>
                <a:cs typeface="Courier"/>
              </a:rPr>
              <a:t> "Hacker"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93866" y="3436950"/>
            <a:ext cx="146193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Result: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RDF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034262" y="4918570"/>
            <a:ext cx="555923" cy="16185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 w="med" len="lg"/>
          </a:ln>
        </p:spPr>
      </p:cxnSp>
      <p:cxnSp>
        <p:nvCxnSpPr>
          <p:cNvPr id="21" name="Straight Arrow Connector 20"/>
          <p:cNvCxnSpPr/>
          <p:nvPr/>
        </p:nvCxnSpPr>
        <p:spPr>
          <a:xfrm flipV="1">
            <a:off x="3034262" y="2252445"/>
            <a:ext cx="555923" cy="16185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22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SELECT </a:t>
            </a:r>
            <a:r>
              <a:rPr lang="en-US" sz="4000" dirty="0" err="1"/>
              <a:t>vs</a:t>
            </a:r>
            <a:r>
              <a:rPr lang="en-US" sz="4000" dirty="0"/>
              <a:t> CONSTRUCT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Form: CONSTRUCT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EUCLID - Querying Linked 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Data</a:t>
            </a: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588567" y="1383979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prstClr val="black"/>
                </a:solidFill>
                <a:latin typeface="Calibri"/>
              </a:rPr>
              <a:t>d</a:t>
            </a:r>
            <a:r>
              <a:rPr lang="en-US" sz="1800" dirty="0" err="1" smtClean="0">
                <a:solidFill>
                  <a:prstClr val="black"/>
                </a:solidFill>
                <a:latin typeface="Calibri"/>
              </a:rPr>
              <a:t>bpedia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1800" dirty="0" err="1" smtClean="0">
                <a:solidFill>
                  <a:prstClr val="black"/>
                </a:solidFill>
                <a:latin typeface="Calibri"/>
              </a:rPr>
              <a:t>The_Beatles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1051" y="1653434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 smtClean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71658" y="2307616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</a:t>
            </a:r>
            <a:r>
              <a:rPr lang="en-US" sz="1400" dirty="0" err="1" smtClean="0">
                <a:solidFill>
                  <a:prstClr val="black"/>
                </a:solidFill>
                <a:latin typeface="Calibri"/>
              </a:rPr>
              <a:t>bpedia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:     Help!_(album)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188603" y="2307616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</a:t>
            </a:r>
            <a:r>
              <a:rPr lang="en-US" sz="1400" dirty="0" err="1" smtClean="0">
                <a:solidFill>
                  <a:prstClr val="black"/>
                </a:solidFill>
                <a:latin typeface="Calibri"/>
              </a:rPr>
              <a:t>bpedia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:     </a:t>
            </a:r>
            <a:r>
              <a:rPr lang="en-US" sz="1400" dirty="0" err="1" smtClean="0">
                <a:solidFill>
                  <a:prstClr val="black"/>
                </a:solidFill>
                <a:latin typeface="Calibri"/>
              </a:rPr>
              <a:t>Let_It_Be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Arrow Connector 21"/>
          <p:cNvCxnSpPr>
            <a:stCxn id="15" idx="3"/>
            <a:endCxn id="19" idx="0"/>
          </p:cNvCxnSpPr>
          <p:nvPr/>
        </p:nvCxnSpPr>
        <p:spPr>
          <a:xfrm flipH="1">
            <a:off x="2032505" y="2001539"/>
            <a:ext cx="1837488" cy="306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5"/>
            <a:endCxn id="21" idx="0"/>
          </p:cNvCxnSpPr>
          <p:nvPr/>
        </p:nvCxnSpPr>
        <p:spPr>
          <a:xfrm>
            <a:off x="5228835" y="2001539"/>
            <a:ext cx="1920615" cy="306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87209" y="1650542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1759" y="1177049"/>
            <a:ext cx="8435878" cy="3002406"/>
          </a:xfrm>
          <a:prstGeom prst="roundRect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7272" y="1256643"/>
            <a:ext cx="85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Data: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265" y="4164567"/>
            <a:ext cx="1035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Query: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21876" y="4139704"/>
            <a:ext cx="1043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Result: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368605" y="3525212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‘Help!’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6" name="Straight Arrow Connector 35"/>
          <p:cNvCxnSpPr>
            <a:stCxn id="19" idx="4"/>
            <a:endCxn id="35" idx="0"/>
          </p:cNvCxnSpPr>
          <p:nvPr/>
        </p:nvCxnSpPr>
        <p:spPr>
          <a:xfrm>
            <a:off x="2032505" y="3031132"/>
            <a:ext cx="1910" cy="494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97909" y="3539066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‘Let It Be’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0" name="Straight Arrow Connector 39"/>
          <p:cNvCxnSpPr>
            <a:stCxn id="21" idx="4"/>
            <a:endCxn id="39" idx="0"/>
          </p:cNvCxnSpPr>
          <p:nvPr/>
        </p:nvCxnSpPr>
        <p:spPr>
          <a:xfrm>
            <a:off x="7149450" y="3031132"/>
            <a:ext cx="14269" cy="507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29175" y="3077314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 smtClean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14845" y="3060442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 smtClean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591397" y="2338404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</a:t>
            </a:r>
            <a:r>
              <a:rPr lang="en-US" sz="1400" dirty="0" err="1" smtClean="0">
                <a:solidFill>
                  <a:prstClr val="black"/>
                </a:solidFill>
                <a:latin typeface="Calibri"/>
              </a:rPr>
              <a:t>bpedia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:     </a:t>
            </a:r>
            <a:r>
              <a:rPr lang="en-US" sz="1400" dirty="0" err="1" smtClean="0">
                <a:solidFill>
                  <a:prstClr val="black"/>
                </a:solidFill>
                <a:latin typeface="Calibri"/>
              </a:rPr>
              <a:t>Abbey_Road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00703" y="3569854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‘Abbey Road’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8" name="Straight Arrow Connector 47"/>
          <p:cNvCxnSpPr>
            <a:stCxn id="46" idx="4"/>
            <a:endCxn id="47" idx="0"/>
          </p:cNvCxnSpPr>
          <p:nvPr/>
        </p:nvCxnSpPr>
        <p:spPr>
          <a:xfrm>
            <a:off x="4552244" y="3061920"/>
            <a:ext cx="14269" cy="507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17639" y="3091230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 smtClean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50" name="Straight Arrow Connector 49"/>
          <p:cNvCxnSpPr>
            <a:stCxn id="15" idx="4"/>
            <a:endCxn id="46" idx="0"/>
          </p:cNvCxnSpPr>
          <p:nvPr/>
        </p:nvCxnSpPr>
        <p:spPr>
          <a:xfrm>
            <a:off x="4549414" y="2107495"/>
            <a:ext cx="2830" cy="230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86983" y="2015131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477" y="4657522"/>
            <a:ext cx="53629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CONSTRUCT {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  ?album </a:t>
            </a:r>
            <a:r>
              <a:rPr lang="en-US" sz="16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dc:creator</a:t>
            </a: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 </a:t>
            </a:r>
            <a:r>
              <a:rPr lang="en-US" sz="16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dbpedia:The_Beatles</a:t>
            </a: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 </a:t>
            </a:r>
            <a:r>
              <a:rPr lang="en-US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.}</a:t>
            </a: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Consolas"/>
              <a:ea typeface="+mn-ea"/>
              <a:cs typeface="Consolas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WHERE {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  </a:t>
            </a:r>
            <a:r>
              <a:rPr lang="en-US" sz="16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dbpedia:The_Beatles</a:t>
            </a: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 </a:t>
            </a:r>
            <a:r>
              <a:rPr lang="en-US" sz="16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foaf:made</a:t>
            </a: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 ?album </a:t>
            </a:r>
            <a:r>
              <a:rPr lang="en-US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.}</a:t>
            </a: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105078" y="4369400"/>
            <a:ext cx="1921694" cy="7235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prstClr val="black"/>
                </a:solidFill>
                <a:latin typeface="Calibri"/>
              </a:rPr>
              <a:t>d</a:t>
            </a:r>
            <a:r>
              <a:rPr lang="en-US" sz="1800" dirty="0" err="1" smtClean="0">
                <a:solidFill>
                  <a:prstClr val="black"/>
                </a:solidFill>
                <a:latin typeface="Calibri"/>
              </a:rPr>
              <a:t>bpedia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1800" dirty="0" err="1" smtClean="0">
                <a:solidFill>
                  <a:prstClr val="black"/>
                </a:solidFill>
                <a:latin typeface="Calibri"/>
              </a:rPr>
              <a:t>The_Beatles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021876" y="5385810"/>
            <a:ext cx="1574399" cy="7235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</a:t>
            </a:r>
            <a:r>
              <a:rPr lang="en-US" sz="1400" dirty="0" err="1" smtClean="0">
                <a:solidFill>
                  <a:prstClr val="black"/>
                </a:solidFill>
                <a:latin typeface="Calibri"/>
              </a:rPr>
              <a:t>bpedia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:     Help!_(album)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389994" y="5296267"/>
            <a:ext cx="1574399" cy="7235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</a:t>
            </a:r>
            <a:r>
              <a:rPr lang="en-US" sz="1400" dirty="0" err="1" smtClean="0">
                <a:solidFill>
                  <a:prstClr val="black"/>
                </a:solidFill>
                <a:latin typeface="Calibri"/>
              </a:rPr>
              <a:t>bpedia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:     </a:t>
            </a:r>
            <a:r>
              <a:rPr lang="en-US" sz="1400" dirty="0" err="1" smtClean="0">
                <a:solidFill>
                  <a:prstClr val="black"/>
                </a:solidFill>
                <a:latin typeface="Calibri"/>
              </a:rPr>
              <a:t>Let_It_Be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2" name="Straight Arrow Connector 41"/>
          <p:cNvCxnSpPr>
            <a:stCxn id="38" idx="0"/>
            <a:endCxn id="37" idx="3"/>
          </p:cNvCxnSpPr>
          <p:nvPr/>
        </p:nvCxnSpPr>
        <p:spPr>
          <a:xfrm flipV="1">
            <a:off x="5809076" y="4986960"/>
            <a:ext cx="577428" cy="398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285596" y="5969255"/>
            <a:ext cx="1574399" cy="7235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</a:t>
            </a:r>
            <a:r>
              <a:rPr lang="en-US" sz="1400" dirty="0" err="1" smtClean="0">
                <a:solidFill>
                  <a:prstClr val="black"/>
                </a:solidFill>
                <a:latin typeface="Calibri"/>
              </a:rPr>
              <a:t>bpedia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:     </a:t>
            </a:r>
            <a:r>
              <a:rPr lang="en-US" sz="1400" dirty="0" err="1" smtClean="0">
                <a:solidFill>
                  <a:prstClr val="black"/>
                </a:solidFill>
                <a:latin typeface="Calibri"/>
              </a:rPr>
              <a:t>Abbey_Road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1" name="Straight Arrow Connector 50"/>
          <p:cNvCxnSpPr>
            <a:stCxn id="43" idx="0"/>
            <a:endCxn id="37" idx="4"/>
          </p:cNvCxnSpPr>
          <p:nvPr/>
        </p:nvCxnSpPr>
        <p:spPr>
          <a:xfrm flipH="1" flipV="1">
            <a:off x="7065925" y="5092916"/>
            <a:ext cx="6871" cy="876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0"/>
            <a:endCxn id="37" idx="5"/>
          </p:cNvCxnSpPr>
          <p:nvPr/>
        </p:nvCxnSpPr>
        <p:spPr>
          <a:xfrm flipH="1" flipV="1">
            <a:off x="7745346" y="4986960"/>
            <a:ext cx="431848" cy="309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86037" y="488515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Calibri"/>
                <a:ea typeface="+mn-ea"/>
              </a:rPr>
              <a:t>dc:creator</a:t>
            </a:r>
            <a:endParaRPr lang="en-US" sz="14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189187" y="5167137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Calibri"/>
                <a:ea typeface="+mn-ea"/>
              </a:rPr>
              <a:t>dc:creator</a:t>
            </a:r>
            <a:endParaRPr lang="en-US" sz="14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912755" y="4858727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Calibri"/>
                <a:ea typeface="+mn-ea"/>
              </a:rPr>
              <a:t>dc:creator</a:t>
            </a:r>
            <a:endParaRPr lang="en-US" sz="14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358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 animBg="1"/>
      <p:bldP spid="38" grpId="0" animBg="1"/>
      <p:bldP spid="41" grpId="0" animBg="1"/>
      <p:bldP spid="43" grpId="0" animBg="1"/>
      <p:bldP spid="56" grpId="0"/>
      <p:bldP spid="58" grpId="0"/>
      <p:bldP spid="5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27800" cy="902411"/>
          </a:xfrm>
        </p:spPr>
        <p:txBody>
          <a:bodyPr>
            <a:normAutofit/>
          </a:bodyPr>
          <a:lstStyle/>
          <a:p>
            <a:r>
              <a:rPr lang="en-US" dirty="0" smtClean="0"/>
              <a:t>Query Form: CONSTRUCT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EUCLID - Querying Linked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9257" y="1280160"/>
            <a:ext cx="8229600" cy="466343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Subsets of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is possible to combine the query with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modifiers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ORDER BY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LIMIT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OFFSET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199" y="3354597"/>
            <a:ext cx="7424497" cy="2981291"/>
          </a:xfrm>
          <a:prstGeom prst="roundRect">
            <a:avLst/>
          </a:prstGeom>
          <a:noFill/>
          <a:ln w="19050" cmpd="sng">
            <a:solidFill>
              <a:schemeClr val="accent3">
                <a:lumMod val="7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PREFIX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dbpedia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2"/>
              </a:rPr>
              <a:t>&lt;http://dbpedia.org/resource/&gt;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PREFIX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foaf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2"/>
              </a:rPr>
              <a:t>&lt;http://xmlns.com/foaf/0.1/&gt;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PREFIX music-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ont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2"/>
              </a:rPr>
              <a:t>&lt;http://purl.org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2"/>
              </a:rPr>
              <a:t>/ontology/mo/&gt;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PREFIX dc: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2"/>
              </a:rPr>
              <a:t>&lt;http:/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2"/>
              </a:rPr>
              <a:t>/purl.org/dc/elements/1.1/&gt;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CONSTRUCT {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?album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dc:creator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dbpedia:The_Beatles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.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?track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dc:creator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dbpedia:The_Beatles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.}</a:t>
            </a:r>
          </a:p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WHERE {</a:t>
            </a:r>
          </a:p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dbpedia:The_Beatles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foaf:made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?album .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?album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music-ont:track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?track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     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dc:date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?date .</a:t>
            </a:r>
          </a:p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} ORDER BY DESC(?date)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LIMIT 10</a:t>
            </a:r>
          </a:p>
          <a:p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8348" y="2644886"/>
            <a:ext cx="6657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Create the </a:t>
            </a:r>
            <a:r>
              <a:rPr lang="en-US" sz="20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dc:creator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descriptions 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10 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 recent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albums 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their tracks recorded by ‘The Beatles’.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7744" y="2779954"/>
            <a:ext cx="1035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Query: </a:t>
            </a:r>
          </a:p>
        </p:txBody>
      </p:sp>
    </p:spTree>
    <p:extLst>
      <p:ext uri="{BB962C8B-B14F-4D97-AF65-F5344CB8AC3E}">
        <p14:creationId xmlns:p14="http://schemas.microsoft.com/office/powerpoint/2010/main" val="415984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Assigning Variables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value of an expression can be added to a solution mapping by binding a new variable (which can be further used and returned)</a:t>
            </a:r>
          </a:p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BIND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form allows to assign a value to a variable from a BGP</a:t>
            </a:r>
          </a:p>
          <a:p>
            <a:endParaRPr lang="en-US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EUCLID - Querying Linked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8061" y="3600249"/>
            <a:ext cx="8090498" cy="2672991"/>
          </a:xfrm>
          <a:prstGeom prst="roundRect">
            <a:avLst/>
          </a:prstGeom>
          <a:noFill/>
          <a:ln w="19050" cmpd="sng">
            <a:solidFill>
              <a:schemeClr val="accent3">
                <a:lumMod val="7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PREFIX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dbpedia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2"/>
              </a:rPr>
              <a:t>&lt;http://dbpedia.org/resource/&gt;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PREFIX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foaf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2"/>
              </a:rPr>
              <a:t>&lt;http://xmlns.com/foaf/0.1/&gt;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PREFIX music-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ont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2"/>
              </a:rPr>
              <a:t>&lt;http://purl.org/ontology/mo/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2"/>
              </a:rPr>
              <a:t>&gt;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PREFIX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dbpedia-ont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2"/>
              </a:rPr>
              <a:t>&lt;http://dbpedia.org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2"/>
              </a:rPr>
              <a:t>/ontology/&gt;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CONSTRUCT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{ ?track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dbpedia-ont:runtime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?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secs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.} </a:t>
            </a:r>
          </a:p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WHERE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dbpedia:The_Beatles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foaf:made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?album .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?album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music-ont:track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?track .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?track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music-ont:duration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?duration .</a:t>
            </a:r>
          </a:p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BIND((?duration/1000) AS ?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secs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) .}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2061" y="2911898"/>
            <a:ext cx="6916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Calculate the duration of the tracks from </a:t>
            </a:r>
            <a:r>
              <a:rPr lang="en-US" sz="20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ms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to s, and store the value using the </a:t>
            </a:r>
            <a:r>
              <a:rPr lang="en-US" sz="20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dbpedia-ont:runtime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property .</a:t>
            </a:r>
            <a:endParaRPr lang="en-US" sz="2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9698" y="2890051"/>
            <a:ext cx="1035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Query: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854301" cy="902411"/>
          </a:xfrm>
        </p:spPr>
        <p:txBody>
          <a:bodyPr>
            <a:normAutofit/>
          </a:bodyPr>
          <a:lstStyle/>
          <a:p>
            <a:r>
              <a:rPr lang="en-US" dirty="0" smtClean="0"/>
              <a:t>Query Form: CONSTRUCT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7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1981" y="819788"/>
            <a:ext cx="5753800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_</a:t>
            </a:r>
            <a:r>
              <a:rPr lang="en-US" sz="1600" dirty="0">
                <a:latin typeface="Courier"/>
                <a:cs typeface="Courier"/>
              </a:rPr>
              <a:t>:a   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  "Alice" .</a:t>
            </a:r>
          </a:p>
          <a:p>
            <a:r>
              <a:rPr lang="en-US" sz="1600" dirty="0">
                <a:latin typeface="Courier"/>
                <a:cs typeface="Courier"/>
              </a:rPr>
              <a:t>_:a    </a:t>
            </a:r>
            <a:r>
              <a:rPr lang="en-US" sz="1600" dirty="0" err="1">
                <a:latin typeface="Courier"/>
                <a:cs typeface="Courier"/>
              </a:rPr>
              <a:t>foaf:family_name</a:t>
            </a:r>
            <a:r>
              <a:rPr lang="en-US" sz="1600" dirty="0">
                <a:latin typeface="Courier"/>
                <a:cs typeface="Courier"/>
              </a:rPr>
              <a:t> "Hacker" </a:t>
            </a:r>
            <a:r>
              <a:rPr lang="en-US" sz="1600" dirty="0" smtClean="0">
                <a:latin typeface="Courier"/>
                <a:cs typeface="Courier"/>
              </a:rPr>
              <a:t>.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_:b    </a:t>
            </a:r>
            <a:r>
              <a:rPr lang="en-US" sz="1600" dirty="0" err="1">
                <a:latin typeface="Courier"/>
                <a:cs typeface="Courier"/>
              </a:rPr>
              <a:t>foaf:firstname</a:t>
            </a:r>
            <a:r>
              <a:rPr lang="en-US" sz="1600" dirty="0">
                <a:latin typeface="Courier"/>
                <a:cs typeface="Courier"/>
              </a:rPr>
              <a:t>   "Bob" .</a:t>
            </a:r>
          </a:p>
          <a:p>
            <a:r>
              <a:rPr lang="en-US" sz="1600" dirty="0">
                <a:latin typeface="Courier"/>
                <a:cs typeface="Courier"/>
              </a:rPr>
              <a:t>_:b    </a:t>
            </a:r>
            <a:r>
              <a:rPr lang="en-US" sz="1600" dirty="0" err="1">
                <a:latin typeface="Courier"/>
                <a:cs typeface="Courier"/>
              </a:rPr>
              <a:t>foaf:surname</a:t>
            </a:r>
            <a:r>
              <a:rPr lang="en-US" sz="1600" dirty="0">
                <a:latin typeface="Courier"/>
                <a:cs typeface="Courier"/>
              </a:rPr>
              <a:t>     "Hacker"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125" y="314396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 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4998" y="1542213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 smtClean="0"/>
              <a:t>CONSTRUCTing</a:t>
            </a:r>
            <a:r>
              <a:rPr lang="en-US" sz="4000" dirty="0" smtClean="0"/>
              <a:t> a Graph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116332" y="2008302"/>
            <a:ext cx="8921034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vcard</a:t>
            </a:r>
            <a:r>
              <a:rPr lang="en-US" sz="1600" dirty="0">
                <a:latin typeface="Courier"/>
                <a:cs typeface="Courier"/>
              </a:rPr>
              <a:t>:   &lt;http://www.w3.org/2001/</a:t>
            </a:r>
            <a:r>
              <a:rPr lang="en-US" sz="1600" dirty="0" err="1">
                <a:latin typeface="Courier"/>
                <a:cs typeface="Courier"/>
              </a:rPr>
              <a:t>vcard-rdf</a:t>
            </a:r>
            <a:r>
              <a:rPr lang="en-US" sz="1600" dirty="0">
                <a:latin typeface="Courier"/>
                <a:cs typeface="Courier"/>
              </a:rPr>
              <a:t>/3.0#</a:t>
            </a:r>
            <a:r>
              <a:rPr lang="en-US" sz="1600" dirty="0" smtClean="0">
                <a:latin typeface="Courier"/>
                <a:cs typeface="Courier"/>
              </a:rPr>
              <a:t>&gt;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CONSTRUCT { ?x  </a:t>
            </a:r>
            <a:r>
              <a:rPr lang="en-US" sz="1600" dirty="0" err="1">
                <a:latin typeface="Courier"/>
                <a:cs typeface="Courier"/>
              </a:rPr>
              <a:t>vcard:N</a:t>
            </a:r>
            <a:r>
              <a:rPr lang="en-US" sz="1600" dirty="0">
                <a:latin typeface="Courier"/>
                <a:cs typeface="Courier"/>
              </a:rPr>
              <a:t> _:v .</a:t>
            </a:r>
          </a:p>
          <a:p>
            <a:r>
              <a:rPr lang="en-US" sz="1600" dirty="0">
                <a:latin typeface="Courier"/>
                <a:cs typeface="Courier"/>
              </a:rPr>
              <a:t>            _:v </a:t>
            </a:r>
            <a:r>
              <a:rPr lang="en-US" sz="1600" dirty="0" err="1">
                <a:latin typeface="Courier"/>
                <a:cs typeface="Courier"/>
              </a:rPr>
              <a:t>vcard:givenName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gname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            _:v </a:t>
            </a:r>
            <a:r>
              <a:rPr lang="en-US" sz="1600" dirty="0" err="1">
                <a:latin typeface="Courier"/>
                <a:cs typeface="Courier"/>
              </a:rPr>
              <a:t>vcard:familyName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fname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  <a:p>
            <a:r>
              <a:rPr lang="en-US" sz="1600" dirty="0" smtClean="0">
                <a:latin typeface="Courier"/>
                <a:cs typeface="Courier"/>
              </a:rPr>
              <a:t>WHERE </a:t>
            </a:r>
            <a:r>
              <a:rPr lang="en-US" sz="1600" dirty="0">
                <a:latin typeface="Courier"/>
                <a:cs typeface="Courier"/>
              </a:rPr>
              <a:t>{</a:t>
            </a:r>
          </a:p>
          <a:p>
            <a:r>
              <a:rPr lang="en-US" sz="1600" dirty="0">
                <a:latin typeface="Courier"/>
                <a:cs typeface="Courier"/>
              </a:rPr>
              <a:t>    { ?x </a:t>
            </a:r>
            <a:r>
              <a:rPr lang="en-US" sz="1600" dirty="0" err="1">
                <a:latin typeface="Courier"/>
                <a:cs typeface="Courier"/>
              </a:rPr>
              <a:t>foaf:firstname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gname</a:t>
            </a:r>
            <a:r>
              <a:rPr lang="en-US" sz="1600" dirty="0">
                <a:latin typeface="Courier"/>
                <a:cs typeface="Courier"/>
              </a:rPr>
              <a:t> } </a:t>
            </a:r>
            <a:r>
              <a:rPr lang="en-US" sz="1600" dirty="0" smtClean="0">
                <a:latin typeface="Courier"/>
                <a:cs typeface="Courier"/>
              </a:rPr>
              <a:t>UNION </a:t>
            </a:r>
            <a:r>
              <a:rPr lang="en-US" sz="1600" dirty="0">
                <a:latin typeface="Courier"/>
                <a:cs typeface="Courier"/>
              </a:rPr>
              <a:t>{ ?x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  ?</a:t>
            </a:r>
            <a:r>
              <a:rPr lang="en-US" sz="1600" dirty="0" err="1">
                <a:latin typeface="Courier"/>
                <a:cs typeface="Courier"/>
              </a:rPr>
              <a:t>gname</a:t>
            </a:r>
            <a:r>
              <a:rPr lang="en-US" sz="1600" dirty="0">
                <a:latin typeface="Courier"/>
                <a:cs typeface="Courier"/>
              </a:rPr>
              <a:t> } .</a:t>
            </a:r>
          </a:p>
          <a:p>
            <a:r>
              <a:rPr lang="en-US" sz="1600" dirty="0">
                <a:latin typeface="Courier"/>
                <a:cs typeface="Courier"/>
              </a:rPr>
              <a:t>    { ?x </a:t>
            </a:r>
            <a:r>
              <a:rPr lang="en-US" sz="1600" dirty="0" err="1">
                <a:latin typeface="Courier"/>
                <a:cs typeface="Courier"/>
              </a:rPr>
              <a:t>foaf:surname</a:t>
            </a:r>
            <a:r>
              <a:rPr lang="en-US" sz="1600" dirty="0">
                <a:latin typeface="Courier"/>
                <a:cs typeface="Courier"/>
              </a:rPr>
              <a:t>   ?</a:t>
            </a:r>
            <a:r>
              <a:rPr lang="en-US" sz="1600" dirty="0" err="1">
                <a:latin typeface="Courier"/>
                <a:cs typeface="Courier"/>
              </a:rPr>
              <a:t>fname</a:t>
            </a:r>
            <a:r>
              <a:rPr lang="en-US" sz="1600" dirty="0">
                <a:latin typeface="Courier"/>
                <a:cs typeface="Courier"/>
              </a:rPr>
              <a:t> } </a:t>
            </a:r>
            <a:r>
              <a:rPr lang="en-US" sz="1600" dirty="0" smtClean="0">
                <a:latin typeface="Courier"/>
                <a:cs typeface="Courier"/>
              </a:rPr>
              <a:t>UNION </a:t>
            </a:r>
            <a:r>
              <a:rPr lang="en-US" sz="1600" dirty="0">
                <a:latin typeface="Courier"/>
                <a:cs typeface="Courier"/>
              </a:rPr>
              <a:t>{ ?x </a:t>
            </a:r>
            <a:r>
              <a:rPr lang="en-US" sz="1600" dirty="0" err="1">
                <a:latin typeface="Courier"/>
                <a:cs typeface="Courier"/>
              </a:rPr>
              <a:t>foaf:family_name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fname</a:t>
            </a:r>
            <a:r>
              <a:rPr lang="en-US" sz="1600" dirty="0">
                <a:latin typeface="Courier"/>
                <a:cs typeface="Courier"/>
              </a:rPr>
              <a:t> } .</a:t>
            </a:r>
          </a:p>
          <a:p>
            <a:r>
              <a:rPr lang="en-US" sz="1600" dirty="0">
                <a:latin typeface="Courier"/>
                <a:cs typeface="Courier"/>
              </a:rPr>
              <a:t>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07630" y="4455413"/>
            <a:ext cx="7217615" cy="23083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vcard</a:t>
            </a:r>
            <a:r>
              <a:rPr lang="en-US" sz="1600" dirty="0">
                <a:latin typeface="Courier"/>
                <a:cs typeface="Courier"/>
              </a:rPr>
              <a:t>: &lt;http://www.w3.org/2001/</a:t>
            </a:r>
            <a:r>
              <a:rPr lang="en-US" sz="1600" dirty="0" err="1">
                <a:latin typeface="Courier"/>
                <a:cs typeface="Courier"/>
              </a:rPr>
              <a:t>vcard-rdf</a:t>
            </a:r>
            <a:r>
              <a:rPr lang="en-US" sz="1600" dirty="0">
                <a:latin typeface="Courier"/>
                <a:cs typeface="Courier"/>
              </a:rPr>
              <a:t>/3.0#&gt;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_:v1 </a:t>
            </a:r>
            <a:r>
              <a:rPr lang="en-US" sz="1600" dirty="0" err="1">
                <a:latin typeface="Courier"/>
                <a:cs typeface="Courier"/>
              </a:rPr>
              <a:t>vcard:N</a:t>
            </a:r>
            <a:r>
              <a:rPr lang="en-US" sz="1600" dirty="0">
                <a:latin typeface="Courier"/>
                <a:cs typeface="Courier"/>
              </a:rPr>
              <a:t>         _:x .</a:t>
            </a:r>
          </a:p>
          <a:p>
            <a:r>
              <a:rPr lang="en-US" sz="1600" dirty="0">
                <a:latin typeface="Courier"/>
                <a:cs typeface="Courier"/>
              </a:rPr>
              <a:t>_:x </a:t>
            </a:r>
            <a:r>
              <a:rPr lang="en-US" sz="1600" dirty="0" err="1">
                <a:latin typeface="Courier"/>
                <a:cs typeface="Courier"/>
              </a:rPr>
              <a:t>vcard:givenName</a:t>
            </a:r>
            <a:r>
              <a:rPr lang="en-US" sz="1600" dirty="0">
                <a:latin typeface="Courier"/>
                <a:cs typeface="Courier"/>
              </a:rPr>
              <a:t>  "Alice" .</a:t>
            </a:r>
          </a:p>
          <a:p>
            <a:r>
              <a:rPr lang="en-US" sz="1600" dirty="0">
                <a:latin typeface="Courier"/>
                <a:cs typeface="Courier"/>
              </a:rPr>
              <a:t>_:x </a:t>
            </a:r>
            <a:r>
              <a:rPr lang="en-US" sz="1600" dirty="0" err="1">
                <a:latin typeface="Courier"/>
                <a:cs typeface="Courier"/>
              </a:rPr>
              <a:t>vcard:familyName</a:t>
            </a:r>
            <a:r>
              <a:rPr lang="en-US" sz="1600" dirty="0">
                <a:latin typeface="Courier"/>
                <a:cs typeface="Courier"/>
              </a:rPr>
              <a:t> "Hacker"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_:v2 </a:t>
            </a:r>
            <a:r>
              <a:rPr lang="en-US" sz="1600" dirty="0" err="1">
                <a:latin typeface="Courier"/>
                <a:cs typeface="Courier"/>
              </a:rPr>
              <a:t>vcard:N</a:t>
            </a:r>
            <a:r>
              <a:rPr lang="en-US" sz="1600" dirty="0">
                <a:latin typeface="Courier"/>
                <a:cs typeface="Courier"/>
              </a:rPr>
              <a:t>         _:z .</a:t>
            </a:r>
          </a:p>
          <a:p>
            <a:r>
              <a:rPr lang="en-US" sz="1600" dirty="0">
                <a:latin typeface="Courier"/>
                <a:cs typeface="Courier"/>
              </a:rPr>
              <a:t>_:z </a:t>
            </a:r>
            <a:r>
              <a:rPr lang="en-US" sz="1600" dirty="0" err="1">
                <a:latin typeface="Courier"/>
                <a:cs typeface="Courier"/>
              </a:rPr>
              <a:t>vcard:givenName</a:t>
            </a:r>
            <a:r>
              <a:rPr lang="en-US" sz="1600" dirty="0">
                <a:latin typeface="Courier"/>
                <a:cs typeface="Courier"/>
              </a:rPr>
              <a:t>  "Bob" .</a:t>
            </a:r>
          </a:p>
          <a:p>
            <a:r>
              <a:rPr lang="en-US" sz="1600" dirty="0">
                <a:latin typeface="Courier"/>
                <a:cs typeface="Courier"/>
              </a:rPr>
              <a:t>_:z </a:t>
            </a:r>
            <a:r>
              <a:rPr lang="en-US" sz="1600" dirty="0" err="1">
                <a:latin typeface="Courier"/>
                <a:cs typeface="Courier"/>
              </a:rPr>
              <a:t>vcard:familyName</a:t>
            </a:r>
            <a:r>
              <a:rPr lang="en-US" sz="1600" dirty="0">
                <a:latin typeface="Courier"/>
                <a:cs typeface="Courier"/>
              </a:rPr>
              <a:t> "Hacker" 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3820" y="4454161"/>
            <a:ext cx="147260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Result Data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86868" y="5111031"/>
            <a:ext cx="2005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Convert from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“</a:t>
            </a:r>
            <a:r>
              <a:rPr lang="en-US" sz="2000" dirty="0" err="1" smtClean="0">
                <a:solidFill>
                  <a:srgbClr val="FF0000"/>
                </a:solidFill>
                <a:latin typeface="+mn-lt"/>
              </a:rPr>
              <a:t>foaf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”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to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“</a:t>
            </a:r>
            <a:r>
              <a:rPr lang="en-US" sz="2000" dirty="0" err="1" smtClean="0">
                <a:solidFill>
                  <a:srgbClr val="FF0000"/>
                </a:solidFill>
                <a:latin typeface="+mn-lt"/>
              </a:rPr>
              <a:t>vcard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2" y="627558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9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Form: ASK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EUCLID - Querying Linked 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Data</a:t>
            </a: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9454" y="1280160"/>
            <a:ext cx="8229600" cy="4663439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Namespaces are added with the ‘PREFIX’ directive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Statement patterns that make up the graph are specified between brackets (“{}”)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200" y="3482898"/>
            <a:ext cx="5726544" cy="1085276"/>
          </a:xfrm>
          <a:prstGeom prst="roundRect">
            <a:avLst/>
          </a:prstGeom>
          <a:noFill/>
          <a:ln w="19050" cmpd="sng">
            <a:solidFill>
              <a:schemeClr val="accent3">
                <a:lumMod val="7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PREFIX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: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hlinkClick r:id="rId2"/>
              </a:rPr>
              <a:t>&lt;http://dbpedia.org/resource/&gt;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Consolas"/>
              <a:cs typeface="Consolas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PREFIX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dbpedia-ont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: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hlinkClick r:id="rId2"/>
              </a:rPr>
              <a:t>&lt;http://dbpedia.org/ontology/&gt;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Consolas"/>
              <a:cs typeface="Consolas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ASK WHERE {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dbpedia:The_Beatles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dbpedia-ont:bandMember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  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                          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dbpedia:Paul_McCartney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.}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0058" y="3036169"/>
            <a:ext cx="6657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0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Is Paul McCartney member of ‘The Beatles’?</a:t>
            </a:r>
            <a:endParaRPr lang="en-US" sz="2000" i="1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9454" y="2971115"/>
            <a:ext cx="1035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Query: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072611"/>
              </p:ext>
            </p:extLst>
          </p:nvPr>
        </p:nvGraphicFramePr>
        <p:xfrm>
          <a:off x="6357698" y="3447271"/>
          <a:ext cx="2463031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63031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true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357698" y="2984969"/>
            <a:ext cx="1163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Results: </a:t>
            </a: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8518" y="4751060"/>
            <a:ext cx="6657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0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Is Elvis Presley member of ‘The Beatles’?</a:t>
            </a:r>
            <a:endParaRPr lang="en-US" sz="2000" i="1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7914" y="4670612"/>
            <a:ext cx="1035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Query: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720185"/>
              </p:ext>
            </p:extLst>
          </p:nvPr>
        </p:nvGraphicFramePr>
        <p:xfrm>
          <a:off x="6356158" y="5162162"/>
          <a:ext cx="2463031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63031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false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356158" y="4699860"/>
            <a:ext cx="1163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Results: </a:t>
            </a: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63357" y="5105425"/>
            <a:ext cx="5726544" cy="1056021"/>
          </a:xfrm>
          <a:prstGeom prst="roundRect">
            <a:avLst/>
          </a:prstGeom>
          <a:noFill/>
          <a:ln w="19050" cmpd="sng">
            <a:solidFill>
              <a:schemeClr val="accent3">
                <a:lumMod val="7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PREFIX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: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hlinkClick r:id="rId2"/>
              </a:rPr>
              <a:t>&lt;http://dbpedia.org/resource/&gt;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Consolas"/>
              <a:cs typeface="Consolas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PREFIX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dbpedia-ont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: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hlinkClick r:id="rId2"/>
              </a:rPr>
              <a:t>&lt;http://dbpedia.org/ontology/&gt;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Consolas"/>
              <a:cs typeface="Consolas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ASK WHERE {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dbpedia:The_Beatles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dbpedia-ont:bandMember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  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                          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dbpedia:Elvis_Presley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.}</a:t>
            </a:r>
          </a:p>
        </p:txBody>
      </p:sp>
    </p:spTree>
    <p:extLst>
      <p:ext uri="{BB962C8B-B14F-4D97-AF65-F5344CB8AC3E}">
        <p14:creationId xmlns:p14="http://schemas.microsoft.com/office/powerpoint/2010/main" val="218459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SPARQL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yasgui.laurensrietveld.nl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69" y="1678143"/>
            <a:ext cx="8472479" cy="517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231" y="1957290"/>
            <a:ext cx="8109912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PREFIX </a:t>
            </a:r>
            <a:r>
              <a:rPr lang="en-US" sz="2000" dirty="0" err="1">
                <a:latin typeface="+mn-lt"/>
              </a:rPr>
              <a:t>rdf</a:t>
            </a:r>
            <a:r>
              <a:rPr lang="en-US" sz="2000" dirty="0">
                <a:latin typeface="+mn-lt"/>
              </a:rPr>
              <a:t>: &lt;http://www.w3.org/1999/02/22-rdf-syntax-ns#&gt;</a:t>
            </a:r>
          </a:p>
          <a:p>
            <a:r>
              <a:rPr lang="en-US" sz="2000" dirty="0">
                <a:latin typeface="+mn-lt"/>
              </a:rPr>
              <a:t>PREFIX </a:t>
            </a:r>
            <a:r>
              <a:rPr lang="en-US" sz="2000" dirty="0" err="1">
                <a:latin typeface="+mn-lt"/>
              </a:rPr>
              <a:t>rdfs</a:t>
            </a:r>
            <a:r>
              <a:rPr lang="en-US" sz="2000" dirty="0">
                <a:latin typeface="+mn-lt"/>
              </a:rPr>
              <a:t>: &lt;http://www.w3.org/2000/01/</a:t>
            </a:r>
            <a:r>
              <a:rPr lang="en-US" sz="2000" dirty="0" err="1">
                <a:latin typeface="+mn-lt"/>
              </a:rPr>
              <a:t>rdf</a:t>
            </a:r>
            <a:r>
              <a:rPr lang="en-US" sz="2000" dirty="0">
                <a:latin typeface="+mn-lt"/>
              </a:rPr>
              <a:t>-schema#&gt;</a:t>
            </a:r>
          </a:p>
          <a:p>
            <a:r>
              <a:rPr lang="en-US" sz="2000" dirty="0">
                <a:latin typeface="+mn-lt"/>
              </a:rPr>
              <a:t>PREFIX </a:t>
            </a:r>
            <a:r>
              <a:rPr lang="en-US" sz="2000" dirty="0" err="1">
                <a:latin typeface="+mn-lt"/>
              </a:rPr>
              <a:t>dbpediaowl</a:t>
            </a:r>
            <a:r>
              <a:rPr lang="en-US" sz="2000" dirty="0">
                <a:latin typeface="+mn-lt"/>
              </a:rPr>
              <a:t>: &lt;http://</a:t>
            </a:r>
            <a:r>
              <a:rPr lang="en-US" sz="2000" dirty="0" err="1">
                <a:latin typeface="+mn-lt"/>
              </a:rPr>
              <a:t>dbpedia.org</a:t>
            </a:r>
            <a:r>
              <a:rPr lang="en-US" sz="2000" dirty="0">
                <a:latin typeface="+mn-lt"/>
              </a:rPr>
              <a:t>/ontology/&gt;</a:t>
            </a:r>
          </a:p>
          <a:p>
            <a:r>
              <a:rPr lang="en-US" sz="2000" dirty="0">
                <a:latin typeface="+mn-lt"/>
              </a:rPr>
              <a:t>PREFIX </a:t>
            </a:r>
            <a:r>
              <a:rPr lang="en-US" sz="2000" dirty="0" err="1">
                <a:latin typeface="+mn-lt"/>
              </a:rPr>
              <a:t>dbpedia</a:t>
            </a:r>
            <a:r>
              <a:rPr lang="en-US" sz="2000" dirty="0">
                <a:latin typeface="+mn-lt"/>
              </a:rPr>
              <a:t>: &lt;http://</a:t>
            </a:r>
            <a:r>
              <a:rPr lang="en-US" sz="2000" dirty="0" err="1">
                <a:latin typeface="+mn-lt"/>
              </a:rPr>
              <a:t>dbpedia.org</a:t>
            </a:r>
            <a:r>
              <a:rPr lang="en-US" sz="2000" dirty="0">
                <a:latin typeface="+mn-lt"/>
              </a:rPr>
              <a:t>/resource/&gt;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# People born in Bogota</a:t>
            </a:r>
          </a:p>
          <a:p>
            <a:r>
              <a:rPr lang="en-US" sz="2000" dirty="0">
                <a:latin typeface="+mn-lt"/>
              </a:rPr>
              <a:t>SELECT * WHERE {</a:t>
            </a:r>
          </a:p>
          <a:p>
            <a:r>
              <a:rPr lang="en-US" sz="2000" dirty="0">
                <a:latin typeface="+mn-lt"/>
              </a:rPr>
              <a:t>  ?sub a </a:t>
            </a:r>
            <a:r>
              <a:rPr lang="en-US" sz="2000" dirty="0" err="1">
                <a:latin typeface="+mn-lt"/>
              </a:rPr>
              <a:t>dbpediaowl:Person</a:t>
            </a:r>
            <a:r>
              <a:rPr lang="en-US" sz="2000" dirty="0">
                <a:latin typeface="+mn-lt"/>
              </a:rPr>
              <a:t> .</a:t>
            </a:r>
          </a:p>
          <a:p>
            <a:r>
              <a:rPr lang="en-US" sz="2000" dirty="0">
                <a:latin typeface="+mn-lt"/>
              </a:rPr>
              <a:t>  ?sub </a:t>
            </a:r>
            <a:r>
              <a:rPr lang="en-US" sz="2000" dirty="0" err="1">
                <a:latin typeface="+mn-lt"/>
              </a:rPr>
              <a:t>dbpediaowl:birthPlace</a:t>
            </a:r>
            <a:r>
              <a:rPr lang="en-US" sz="2000" dirty="0">
                <a:latin typeface="+mn-lt"/>
              </a:rPr>
              <a:t> &lt;http://</a:t>
            </a:r>
            <a:r>
              <a:rPr lang="en-US" sz="2000" dirty="0" err="1">
                <a:latin typeface="+mn-lt"/>
              </a:rPr>
              <a:t>dbpedia.org</a:t>
            </a:r>
            <a:r>
              <a:rPr lang="en-US" sz="2000" dirty="0">
                <a:latin typeface="+mn-lt"/>
              </a:rPr>
              <a:t>/resource/Bogot%C3%A1&gt; </a:t>
            </a:r>
          </a:p>
          <a:p>
            <a:r>
              <a:rPr lang="en-US" sz="2000" dirty="0">
                <a:latin typeface="+mn-lt"/>
              </a:rPr>
              <a:t>} LIMIT 100</a:t>
            </a:r>
          </a:p>
          <a:p>
            <a:endParaRPr lang="en-US" sz="2000" dirty="0" err="1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782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SPARQL Query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EUCLID - Querying Linked 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Data</a:t>
            </a: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24663" y="5149338"/>
            <a:ext cx="1524000" cy="72351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?album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396873" y="5149338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prstClr val="black"/>
                </a:solidFill>
                <a:latin typeface="Calibri"/>
              </a:rPr>
              <a:t>d</a:t>
            </a:r>
            <a:r>
              <a:rPr lang="en-US" sz="1800" dirty="0" err="1" smtClean="0">
                <a:solidFill>
                  <a:prstClr val="black"/>
                </a:solidFill>
                <a:latin typeface="Calibri"/>
              </a:rPr>
              <a:t>bpedia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1800" dirty="0" err="1" smtClean="0">
                <a:solidFill>
                  <a:prstClr val="black"/>
                </a:solidFill>
                <a:latin typeface="Calibri"/>
              </a:rPr>
              <a:t>The_Beatles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" name="Straight Arrow Connector 9"/>
          <p:cNvCxnSpPr>
            <a:stCxn id="8" idx="6"/>
            <a:endCxn id="7" idx="2"/>
          </p:cNvCxnSpPr>
          <p:nvPr/>
        </p:nvCxnSpPr>
        <p:spPr>
          <a:xfrm>
            <a:off x="2318567" y="5511096"/>
            <a:ext cx="2006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07861" y="5110853"/>
            <a:ext cx="115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 smtClean="0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88567" y="1383979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prstClr val="black"/>
                </a:solidFill>
                <a:latin typeface="Calibri"/>
              </a:rPr>
              <a:t>d</a:t>
            </a:r>
            <a:r>
              <a:rPr lang="en-US" sz="1800" dirty="0" err="1" smtClean="0">
                <a:solidFill>
                  <a:prstClr val="black"/>
                </a:solidFill>
                <a:latin typeface="Calibri"/>
              </a:rPr>
              <a:t>bpedia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1800" dirty="0" err="1" smtClean="0">
                <a:solidFill>
                  <a:prstClr val="black"/>
                </a:solidFill>
                <a:latin typeface="Calibri"/>
              </a:rPr>
              <a:t>The_Beatles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1051" y="1653434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 smtClean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71658" y="2307616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</a:t>
            </a:r>
            <a:r>
              <a:rPr lang="en-US" sz="1400" dirty="0" err="1" smtClean="0">
                <a:solidFill>
                  <a:prstClr val="black"/>
                </a:solidFill>
                <a:latin typeface="Calibri"/>
              </a:rPr>
              <a:t>bpedia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:     Help!_(album)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188603" y="2307616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</a:t>
            </a:r>
            <a:r>
              <a:rPr lang="en-US" sz="1400" dirty="0" err="1" smtClean="0">
                <a:solidFill>
                  <a:prstClr val="black"/>
                </a:solidFill>
                <a:latin typeface="Calibri"/>
              </a:rPr>
              <a:t>bpedia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:     </a:t>
            </a:r>
            <a:r>
              <a:rPr lang="en-US" sz="1400" dirty="0" err="1" smtClean="0">
                <a:solidFill>
                  <a:prstClr val="black"/>
                </a:solidFill>
                <a:latin typeface="Calibri"/>
              </a:rPr>
              <a:t>Let_It_Be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Arrow Connector 21"/>
          <p:cNvCxnSpPr>
            <a:stCxn id="15" idx="3"/>
            <a:endCxn id="19" idx="0"/>
          </p:cNvCxnSpPr>
          <p:nvPr/>
        </p:nvCxnSpPr>
        <p:spPr>
          <a:xfrm flipH="1">
            <a:off x="2032505" y="2001539"/>
            <a:ext cx="1837488" cy="306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5"/>
            <a:endCxn id="21" idx="0"/>
          </p:cNvCxnSpPr>
          <p:nvPr/>
        </p:nvCxnSpPr>
        <p:spPr>
          <a:xfrm>
            <a:off x="5228835" y="2001539"/>
            <a:ext cx="1920615" cy="306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87209" y="1650542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1759" y="1177049"/>
            <a:ext cx="8435878" cy="3002406"/>
          </a:xfrm>
          <a:prstGeom prst="roundRect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7272" y="1256643"/>
            <a:ext cx="85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Data: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2622" y="4587891"/>
            <a:ext cx="2155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Graph patterns: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53250" y="4418558"/>
            <a:ext cx="1163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Results: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368605" y="3525212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Help!</a:t>
            </a: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6" name="Straight Arrow Connector 35"/>
          <p:cNvCxnSpPr>
            <a:stCxn id="19" idx="4"/>
            <a:endCxn id="35" idx="0"/>
          </p:cNvCxnSpPr>
          <p:nvPr/>
        </p:nvCxnSpPr>
        <p:spPr>
          <a:xfrm>
            <a:off x="2032505" y="3031132"/>
            <a:ext cx="1910" cy="494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97909" y="3539066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Let It Be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0" name="Straight Arrow Connector 39"/>
          <p:cNvCxnSpPr>
            <a:stCxn id="21" idx="4"/>
            <a:endCxn id="39" idx="0"/>
          </p:cNvCxnSpPr>
          <p:nvPr/>
        </p:nvCxnSpPr>
        <p:spPr>
          <a:xfrm>
            <a:off x="7149450" y="3031132"/>
            <a:ext cx="14269" cy="507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29175" y="3077314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 smtClean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14845" y="3060442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 smtClean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591397" y="2338404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</a:t>
            </a:r>
            <a:r>
              <a:rPr lang="en-US" sz="1400" dirty="0" err="1" smtClean="0">
                <a:solidFill>
                  <a:prstClr val="black"/>
                </a:solidFill>
                <a:latin typeface="Calibri"/>
              </a:rPr>
              <a:t>bpedia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:     </a:t>
            </a:r>
            <a:r>
              <a:rPr lang="en-US" sz="1400" dirty="0" err="1" smtClean="0">
                <a:solidFill>
                  <a:prstClr val="black"/>
                </a:solidFill>
                <a:latin typeface="Calibri"/>
              </a:rPr>
              <a:t>Abbey_Road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00703" y="3569854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Abbey Road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8" name="Straight Arrow Connector 47"/>
          <p:cNvCxnSpPr>
            <a:stCxn id="46" idx="4"/>
            <a:endCxn id="47" idx="0"/>
          </p:cNvCxnSpPr>
          <p:nvPr/>
        </p:nvCxnSpPr>
        <p:spPr>
          <a:xfrm>
            <a:off x="4552244" y="3061920"/>
            <a:ext cx="14269" cy="507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17639" y="3091230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 smtClean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50" name="Straight Arrow Connector 49"/>
          <p:cNvCxnSpPr>
            <a:stCxn id="15" idx="4"/>
            <a:endCxn id="46" idx="0"/>
          </p:cNvCxnSpPr>
          <p:nvPr/>
        </p:nvCxnSpPr>
        <p:spPr>
          <a:xfrm>
            <a:off x="4549414" y="2107495"/>
            <a:ext cx="2830" cy="230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86983" y="2015131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761661"/>
              </p:ext>
            </p:extLst>
          </p:nvPr>
        </p:nvGraphicFramePr>
        <p:xfrm>
          <a:off x="6353250" y="4872870"/>
          <a:ext cx="2353861" cy="15849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53861"/>
              </a:tblGrid>
              <a:tr h="3177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?album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0098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dbpedia:Help</a:t>
                      </a:r>
                      <a:r>
                        <a:rPr lang="en-US" sz="1600" dirty="0" smtClean="0"/>
                        <a:t>!_(album)</a:t>
                      </a:r>
                      <a:endParaRPr lang="en-US" sz="1600" dirty="0"/>
                    </a:p>
                  </a:txBody>
                  <a:tcPr/>
                </a:tc>
              </a:tr>
              <a:tr h="30098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dbpedia:Abbey_Road</a:t>
                      </a:r>
                      <a:endParaRPr lang="en-US" sz="1600" dirty="0"/>
                    </a:p>
                  </a:txBody>
                  <a:tcPr/>
                </a:tc>
              </a:tr>
              <a:tr h="30098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dbpedia:Let_It_Be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56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0"/>
            <a:ext cx="7185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1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834" y="5857739"/>
            <a:ext cx="78803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Andale Mono"/>
                <a:cs typeface="Andale Mono"/>
              </a:rPr>
              <a:t>https://</a:t>
            </a:r>
            <a:r>
              <a:rPr lang="en-US" sz="1000" b="1" dirty="0" err="1">
                <a:solidFill>
                  <a:schemeClr val="accent1"/>
                </a:solidFill>
                <a:latin typeface="Andale Mono"/>
                <a:cs typeface="Andale Mono"/>
              </a:rPr>
              <a:t>chrome.google.com</a:t>
            </a:r>
            <a:r>
              <a:rPr lang="en-US" sz="1000" b="1" dirty="0">
                <a:solidFill>
                  <a:schemeClr val="accent1"/>
                </a:solidFill>
                <a:latin typeface="Andale Mono"/>
                <a:cs typeface="Andale Mono"/>
              </a:rPr>
              <a:t>/</a:t>
            </a:r>
            <a:r>
              <a:rPr lang="en-US" sz="1000" b="1" dirty="0" err="1">
                <a:solidFill>
                  <a:schemeClr val="accent1"/>
                </a:solidFill>
                <a:latin typeface="Andale Mono"/>
                <a:cs typeface="Andale Mono"/>
              </a:rPr>
              <a:t>webstore</a:t>
            </a:r>
            <a:r>
              <a:rPr lang="en-US" sz="1000" b="1" dirty="0">
                <a:solidFill>
                  <a:schemeClr val="accent1"/>
                </a:solidFill>
                <a:latin typeface="Andale Mono"/>
                <a:cs typeface="Andale Mono"/>
              </a:rPr>
              <a:t>/detail/allow-control-allow-</a:t>
            </a:r>
            <a:r>
              <a:rPr lang="en-US" sz="1000" b="1" dirty="0" err="1">
                <a:solidFill>
                  <a:schemeClr val="accent1"/>
                </a:solidFill>
                <a:latin typeface="Andale Mono"/>
                <a:cs typeface="Andale Mono"/>
              </a:rPr>
              <a:t>origi</a:t>
            </a:r>
            <a:r>
              <a:rPr lang="en-US" sz="1000" b="1" dirty="0">
                <a:solidFill>
                  <a:schemeClr val="accent1"/>
                </a:solidFill>
                <a:latin typeface="Andale Mono"/>
                <a:cs typeface="Andale Mono"/>
              </a:rPr>
              <a:t>/</a:t>
            </a:r>
            <a:r>
              <a:rPr lang="en-US" sz="1000" b="1" dirty="0" err="1">
                <a:solidFill>
                  <a:schemeClr val="accent1"/>
                </a:solidFill>
                <a:latin typeface="Andale Mono"/>
                <a:cs typeface="Andale Mono"/>
              </a:rPr>
              <a:t>nlfbmbojpeacfghkpbjhddihlkkiljbi</a:t>
            </a:r>
            <a:endParaRPr lang="en-US" sz="1000" b="1" dirty="0" smtClean="0">
              <a:solidFill>
                <a:schemeClr val="accent1"/>
              </a:solidFill>
              <a:latin typeface="Andale Mono"/>
              <a:cs typeface="Andale Mono"/>
            </a:endParaRPr>
          </a:p>
        </p:txBody>
      </p:sp>
      <p:pic>
        <p:nvPicPr>
          <p:cNvPr id="3" name="Picture 2" descr="2014-01-26_20-47-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93"/>
            <a:ext cx="9144000" cy="48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7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SPARQL Query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EUCLID - Querying Linked 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Data</a:t>
            </a: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Main idea: </a:t>
            </a:r>
            <a:r>
              <a:rPr lang="en-US" b="1" dirty="0" smtClean="0"/>
              <a:t>Pattern matching</a:t>
            </a:r>
          </a:p>
          <a:p>
            <a:r>
              <a:rPr lang="en-US" dirty="0" smtClean="0"/>
              <a:t>Queries describe sub-graphs of the queried graph</a:t>
            </a:r>
          </a:p>
          <a:p>
            <a:r>
              <a:rPr lang="en-US" b="1" dirty="0" smtClean="0"/>
              <a:t>Graph patterns </a:t>
            </a:r>
            <a:r>
              <a:rPr lang="en-US" dirty="0" smtClean="0"/>
              <a:t>are RDF graphs </a:t>
            </a:r>
            <a:r>
              <a:rPr lang="en-US" dirty="0"/>
              <a:t>specified </a:t>
            </a:r>
            <a:r>
              <a:rPr lang="en-US" dirty="0" smtClean="0"/>
              <a:t>in Turtle syntax, which contain variables </a:t>
            </a:r>
            <a:r>
              <a:rPr lang="en-US" sz="2000" dirty="0" smtClean="0"/>
              <a:t>(prefixed by either “?” or “$”)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Sub-graphs that match the graph patterns yield a </a:t>
            </a:r>
            <a:r>
              <a:rPr lang="en-US" b="1" dirty="0" smtClean="0"/>
              <a:t>result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6013882" y="3733032"/>
            <a:ext cx="1524000" cy="72351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?album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02506" y="3756185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prstClr val="black"/>
                </a:solidFill>
                <a:latin typeface="Calibri"/>
              </a:rPr>
              <a:t>d</a:t>
            </a:r>
            <a:r>
              <a:rPr lang="en-US" sz="1800" dirty="0" err="1" smtClean="0">
                <a:solidFill>
                  <a:prstClr val="black"/>
                </a:solidFill>
                <a:latin typeface="Calibri"/>
              </a:rPr>
              <a:t>bpedia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1800" dirty="0" err="1" smtClean="0">
                <a:solidFill>
                  <a:prstClr val="black"/>
                </a:solidFill>
                <a:latin typeface="Calibri"/>
              </a:rPr>
              <a:t>The_Beatles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" name="Straight Arrow Connector 9"/>
          <p:cNvCxnSpPr>
            <a:stCxn id="8" idx="6"/>
            <a:endCxn id="7" idx="2"/>
          </p:cNvCxnSpPr>
          <p:nvPr/>
        </p:nvCxnSpPr>
        <p:spPr>
          <a:xfrm flipV="1">
            <a:off x="3124200" y="4094790"/>
            <a:ext cx="2889682" cy="231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40909" y="3717700"/>
            <a:ext cx="115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 smtClean="0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848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283" y="2936829"/>
            <a:ext cx="8437586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"/>
                <a:cs typeface="Courier"/>
              </a:rPr>
              <a:t>SELECT ?title</a:t>
            </a:r>
          </a:p>
          <a:p>
            <a:r>
              <a:rPr lang="en-US" sz="1800" dirty="0">
                <a:latin typeface="Courier"/>
                <a:cs typeface="Courier"/>
              </a:rPr>
              <a:t>WHERE</a:t>
            </a:r>
          </a:p>
          <a:p>
            <a:r>
              <a:rPr lang="en-US" sz="1800" dirty="0">
                <a:latin typeface="Courier"/>
                <a:cs typeface="Courier"/>
              </a:rPr>
              <a:t>{</a:t>
            </a:r>
          </a:p>
          <a:p>
            <a:r>
              <a:rPr lang="en-US" sz="1800" dirty="0">
                <a:latin typeface="Courier"/>
                <a:cs typeface="Courier"/>
              </a:rPr>
              <a:t>  &lt;http://</a:t>
            </a:r>
            <a:r>
              <a:rPr lang="en-US" sz="1800" dirty="0" err="1">
                <a:latin typeface="Courier"/>
                <a:cs typeface="Courier"/>
              </a:rPr>
              <a:t>example.org</a:t>
            </a:r>
            <a:r>
              <a:rPr lang="en-US" sz="1800" dirty="0">
                <a:latin typeface="Courier"/>
                <a:cs typeface="Courier"/>
              </a:rPr>
              <a:t>/book/book1&gt;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&lt;</a:t>
            </a:r>
            <a:r>
              <a:rPr lang="en-US" sz="1800" dirty="0">
                <a:latin typeface="Courier"/>
                <a:cs typeface="Courier"/>
              </a:rPr>
              <a:t>http://</a:t>
            </a:r>
            <a:r>
              <a:rPr lang="en-US" sz="1800" dirty="0" err="1">
                <a:latin typeface="Courier"/>
                <a:cs typeface="Courier"/>
              </a:rPr>
              <a:t>purl.org</a:t>
            </a:r>
            <a:r>
              <a:rPr lang="en-US" sz="1800" dirty="0">
                <a:latin typeface="Courier"/>
                <a:cs typeface="Courier"/>
              </a:rPr>
              <a:t>/dc/elements/1.1/title&gt;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?</a:t>
            </a:r>
            <a:r>
              <a:rPr lang="en-US" sz="1800" dirty="0">
                <a:latin typeface="Courier"/>
                <a:cs typeface="Courier"/>
              </a:rPr>
              <a:t>title .</a:t>
            </a:r>
          </a:p>
          <a:p>
            <a:r>
              <a:rPr lang="en-US" sz="18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64283" y="1361671"/>
            <a:ext cx="8437586" cy="92333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"/>
                <a:cs typeface="Courier"/>
              </a:rPr>
              <a:t>&lt;http://</a:t>
            </a:r>
            <a:r>
              <a:rPr lang="en-US" sz="1800" dirty="0" err="1">
                <a:latin typeface="Courier"/>
                <a:cs typeface="Courier"/>
              </a:rPr>
              <a:t>example.org</a:t>
            </a:r>
            <a:r>
              <a:rPr lang="en-US" sz="1800" dirty="0">
                <a:latin typeface="Courier"/>
                <a:cs typeface="Courier"/>
              </a:rPr>
              <a:t>/book/book1&gt;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&lt;</a:t>
            </a:r>
            <a:r>
              <a:rPr lang="en-US" sz="1800" dirty="0">
                <a:latin typeface="Courier"/>
                <a:cs typeface="Courier"/>
              </a:rPr>
              <a:t>http://</a:t>
            </a:r>
            <a:r>
              <a:rPr lang="en-US" sz="1800" dirty="0" err="1">
                <a:latin typeface="Courier"/>
                <a:cs typeface="Courier"/>
              </a:rPr>
              <a:t>purl.org</a:t>
            </a:r>
            <a:r>
              <a:rPr lang="en-US" sz="1800" dirty="0">
                <a:latin typeface="Courier"/>
                <a:cs typeface="Courier"/>
              </a:rPr>
              <a:t>/dc/elements/1.1/title&gt;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"</a:t>
            </a:r>
            <a:r>
              <a:rPr lang="en-US" sz="1800" dirty="0">
                <a:latin typeface="Courier"/>
                <a:cs typeface="Courier"/>
              </a:rPr>
              <a:t>SPARQL Tutorial" 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765759"/>
              </p:ext>
            </p:extLst>
          </p:nvPr>
        </p:nvGraphicFramePr>
        <p:xfrm>
          <a:off x="372079" y="5699104"/>
          <a:ext cx="3349517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495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title</a:t>
                      </a:r>
                      <a:endParaRPr lang="en-US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"/>
                          <a:cs typeface="Courier"/>
                        </a:rPr>
                        <a:t>"SPARQL Tutorial" 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4132" y="856480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132" y="2392259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4132" y="5138894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smtClean="0"/>
              <a:t>Simple Query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799" y="6144310"/>
            <a:ext cx="2722893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2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ln w="28575" cmpd="sng">
          <a:solidFill>
            <a:srgbClr val="008000"/>
          </a:solidFill>
        </a:ln>
      </a:spPr>
      <a:bodyPr rtlCol="0" anchor="ctr">
        <a:noAutofit/>
      </a:bodyPr>
      <a:lstStyle>
        <a:defPPr algn="ctr">
          <a:defRPr dirty="0"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53306</TotalTime>
  <Words>9686</Words>
  <Application>Microsoft Macintosh PowerPoint</Application>
  <PresentationFormat>Overhead</PresentationFormat>
  <Paragraphs>1586</Paragraphs>
  <Slides>71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Adjacency</vt:lpstr>
      <vt:lpstr>Office Theme</vt:lpstr>
      <vt:lpstr>1_Office Theme</vt:lpstr>
      <vt:lpstr>2_Office Theme</vt:lpstr>
      <vt:lpstr>3_Office Theme</vt:lpstr>
      <vt:lpstr>SPARQL </vt:lpstr>
      <vt:lpstr>Architecture of Semantic Web Applications</vt:lpstr>
      <vt:lpstr>Motivation: Music!</vt:lpstr>
      <vt:lpstr>Basic SPARQL</vt:lpstr>
      <vt:lpstr>SPARQL</vt:lpstr>
      <vt:lpstr>SPARQL Query</vt:lpstr>
      <vt:lpstr>SPARQL Query</vt:lpstr>
      <vt:lpstr>SPARQL 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 NOT EXISTS</vt:lpstr>
      <vt:lpstr>PowerPoint Presentation</vt:lpstr>
      <vt:lpstr>PowerPoint Presentation</vt:lpstr>
      <vt:lpstr>FILTER vs MINUS, Example 1</vt:lpstr>
      <vt:lpstr>FILTER vs MINUS, Example 1</vt:lpstr>
      <vt:lpstr>FILTER vs MINUS, Example 2</vt:lpstr>
      <vt:lpstr>FILTER vs MINUS, Example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SPARQL</vt:lpstr>
      <vt:lpstr>PowerPoint Presentation</vt:lpstr>
      <vt:lpstr>Query Form: CONSTRUCT</vt:lpstr>
      <vt:lpstr>Query Form: CONSTRUCT</vt:lpstr>
      <vt:lpstr>Query Form: CONSTRUCT </vt:lpstr>
      <vt:lpstr>PowerPoint Presentation</vt:lpstr>
      <vt:lpstr>Query Form: ASK</vt:lpstr>
      <vt:lpstr>Executing SPARQL Queries</vt:lpstr>
      <vt:lpstr>http://yasgui.laurensrietveld.nl</vt:lpstr>
      <vt:lpstr>Example Query</vt:lpstr>
      <vt:lpstr>PowerPoint Presentation</vt:lpstr>
      <vt:lpstr>PowerPoint Presentation</vt:lpstr>
    </vt:vector>
  </TitlesOfParts>
  <Company>Information Sciences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Web Sources for Information Integration</dc:title>
  <dc:creator>Craig A. Knoblock</dc:creator>
  <cp:lastModifiedBy>Jose-Luis Ambite</cp:lastModifiedBy>
  <cp:revision>1276</cp:revision>
  <cp:lastPrinted>1998-11-17T18:56:32Z</cp:lastPrinted>
  <dcterms:created xsi:type="dcterms:W3CDTF">2010-01-11T19:28:08Z</dcterms:created>
  <dcterms:modified xsi:type="dcterms:W3CDTF">2015-01-27T02:39:08Z</dcterms:modified>
</cp:coreProperties>
</file>