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54"/>
  </p:notesMasterIdLst>
  <p:handoutMasterIdLst>
    <p:handoutMasterId r:id="rId55"/>
  </p:handoutMasterIdLst>
  <p:sldIdLst>
    <p:sldId id="257" r:id="rId2"/>
    <p:sldId id="901" r:id="rId3"/>
    <p:sldId id="884" r:id="rId4"/>
    <p:sldId id="885" r:id="rId5"/>
    <p:sldId id="886" r:id="rId6"/>
    <p:sldId id="887" r:id="rId7"/>
    <p:sldId id="888" r:id="rId8"/>
    <p:sldId id="889" r:id="rId9"/>
    <p:sldId id="890" r:id="rId10"/>
    <p:sldId id="891" r:id="rId11"/>
    <p:sldId id="892" r:id="rId12"/>
    <p:sldId id="893" r:id="rId13"/>
    <p:sldId id="894" r:id="rId14"/>
    <p:sldId id="696" r:id="rId15"/>
    <p:sldId id="629" r:id="rId16"/>
    <p:sldId id="697" r:id="rId17"/>
    <p:sldId id="699" r:id="rId18"/>
    <p:sldId id="635" r:id="rId19"/>
    <p:sldId id="636" r:id="rId20"/>
    <p:sldId id="700" r:id="rId21"/>
    <p:sldId id="637" r:id="rId22"/>
    <p:sldId id="642" r:id="rId23"/>
    <p:sldId id="701" r:id="rId24"/>
    <p:sldId id="638" r:id="rId25"/>
    <p:sldId id="883" r:id="rId26"/>
    <p:sldId id="818" r:id="rId27"/>
    <p:sldId id="819" r:id="rId28"/>
    <p:sldId id="820" r:id="rId29"/>
    <p:sldId id="821" r:id="rId30"/>
    <p:sldId id="822" r:id="rId31"/>
    <p:sldId id="823" r:id="rId32"/>
    <p:sldId id="824" r:id="rId33"/>
    <p:sldId id="825" r:id="rId34"/>
    <p:sldId id="826" r:id="rId35"/>
    <p:sldId id="827" r:id="rId36"/>
    <p:sldId id="828" r:id="rId37"/>
    <p:sldId id="829" r:id="rId38"/>
    <p:sldId id="830" r:id="rId39"/>
    <p:sldId id="831" r:id="rId40"/>
    <p:sldId id="832" r:id="rId41"/>
    <p:sldId id="833" r:id="rId42"/>
    <p:sldId id="834" r:id="rId43"/>
    <p:sldId id="835" r:id="rId44"/>
    <p:sldId id="836" r:id="rId45"/>
    <p:sldId id="837" r:id="rId46"/>
    <p:sldId id="838" r:id="rId47"/>
    <p:sldId id="839" r:id="rId48"/>
    <p:sldId id="840" r:id="rId49"/>
    <p:sldId id="841" r:id="rId50"/>
    <p:sldId id="842" r:id="rId51"/>
    <p:sldId id="843" r:id="rId52"/>
    <p:sldId id="844" r:id="rId53"/>
  </p:sldIdLst>
  <p:sldSz cx="9144000" cy="6858000" type="screen4x3"/>
  <p:notesSz cx="7315200" cy="9601200"/>
  <p:defaultTextStyle>
    <a:defPPr>
      <a:defRPr lang="en-US"/>
    </a:defPPr>
    <a:lvl1pPr algn="l" rtl="0" eaLnBrk="0" fontAlgn="base" hangingPunct="0">
      <a:spcBef>
        <a:spcPct val="0"/>
      </a:spcBef>
      <a:spcAft>
        <a:spcPct val="0"/>
      </a:spcAft>
      <a:defRPr b="1"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Arial" charset="0"/>
        <a:ea typeface="ＭＳ Ｐゴシック" charset="0"/>
        <a:cs typeface="ＭＳ Ｐゴシック" charset="0"/>
      </a:defRPr>
    </a:lvl5pPr>
    <a:lvl6pPr marL="2286000" algn="l" defTabSz="457200" rtl="0" eaLnBrk="1" latinLnBrk="0" hangingPunct="1">
      <a:defRPr b="1" kern="1200">
        <a:solidFill>
          <a:schemeClr val="tx1"/>
        </a:solidFill>
        <a:latin typeface="Arial" charset="0"/>
        <a:ea typeface="ＭＳ Ｐゴシック" charset="0"/>
        <a:cs typeface="ＭＳ Ｐゴシック" charset="0"/>
      </a:defRPr>
    </a:lvl6pPr>
    <a:lvl7pPr marL="2743200" algn="l" defTabSz="457200" rtl="0" eaLnBrk="1" latinLnBrk="0" hangingPunct="1">
      <a:defRPr b="1" kern="1200">
        <a:solidFill>
          <a:schemeClr val="tx1"/>
        </a:solidFill>
        <a:latin typeface="Arial" charset="0"/>
        <a:ea typeface="ＭＳ Ｐゴシック" charset="0"/>
        <a:cs typeface="ＭＳ Ｐゴシック" charset="0"/>
      </a:defRPr>
    </a:lvl7pPr>
    <a:lvl8pPr marL="3200400" algn="l" defTabSz="457200" rtl="0" eaLnBrk="1" latinLnBrk="0" hangingPunct="1">
      <a:defRPr b="1" kern="1200">
        <a:solidFill>
          <a:schemeClr val="tx1"/>
        </a:solidFill>
        <a:latin typeface="Arial" charset="0"/>
        <a:ea typeface="ＭＳ Ｐゴシック" charset="0"/>
        <a:cs typeface="ＭＳ Ｐゴシック" charset="0"/>
      </a:defRPr>
    </a:lvl8pPr>
    <a:lvl9pPr marL="3657600" algn="l" defTabSz="457200" rtl="0" eaLnBrk="1" latinLnBrk="0" hangingPunct="1">
      <a:defRPr b="1"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EE0E0"/>
    <a:srgbClr val="81FFFF"/>
    <a:srgbClr val="99FFCC"/>
    <a:srgbClr val="CCFFCC"/>
    <a:srgbClr val="FFFFFF"/>
    <a:srgbClr val="C0C0C0"/>
    <a:srgbClr val="C76161"/>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7" d="100"/>
          <a:sy n="57" d="100"/>
        </p:scale>
        <p:origin x="-155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03" d="100"/>
          <a:sy n="103" d="100"/>
        </p:scale>
        <p:origin x="-241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notesMaster" Target="notesMasters/notesMaster1.xml"/><Relationship Id="rId55" Type="http://schemas.openxmlformats.org/officeDocument/2006/relationships/handoutMaster" Target="handoutMasters/handoutMaster1.xml"/><Relationship Id="rId56" Type="http://schemas.openxmlformats.org/officeDocument/2006/relationships/printerSettings" Target="printerSettings/printerSettings1.bin"/><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29" tIns="48314" rIns="96629" bIns="48314" numCol="1" anchor="t" anchorCtr="0" compatLnSpc="1">
            <a:prstTxWarp prst="textNoShape">
              <a:avLst/>
            </a:prstTxWarp>
          </a:bodyPr>
          <a:lstStyle>
            <a:lvl1pPr defTabSz="966788">
              <a:defRPr sz="1200" b="0">
                <a:solidFill>
                  <a:schemeClr val="bg1"/>
                </a:solidFill>
                <a:latin typeface="Palatino" charset="0"/>
              </a:defRPr>
            </a:lvl1pPr>
          </a:lstStyle>
          <a:p>
            <a:endParaRPr lang="en-US"/>
          </a:p>
        </p:txBody>
      </p:sp>
      <p:sp>
        <p:nvSpPr>
          <p:cNvPr id="6147" name="Rectangle 3"/>
          <p:cNvSpPr>
            <a:spLocks noGrp="1" noChangeArrowheads="1"/>
          </p:cNvSpPr>
          <p:nvPr>
            <p:ph type="dt" sz="quarter" idx="1"/>
          </p:nvPr>
        </p:nvSpPr>
        <p:spPr bwMode="auto">
          <a:xfrm>
            <a:off x="4144963" y="0"/>
            <a:ext cx="3170237" cy="481013"/>
          </a:xfrm>
          <a:prstGeom prst="rect">
            <a:avLst/>
          </a:prstGeom>
          <a:noFill/>
          <a:ln w="9525">
            <a:noFill/>
            <a:miter lim="800000"/>
            <a:headEnd/>
            <a:tailEnd/>
          </a:ln>
          <a:effectLst/>
        </p:spPr>
        <p:txBody>
          <a:bodyPr vert="horz" wrap="square" lIns="96629" tIns="48314" rIns="96629" bIns="48314" numCol="1" anchor="t" anchorCtr="0" compatLnSpc="1">
            <a:prstTxWarp prst="textNoShape">
              <a:avLst/>
            </a:prstTxWarp>
          </a:bodyPr>
          <a:lstStyle>
            <a:lvl1pPr algn="r" defTabSz="966788">
              <a:defRPr sz="1200" b="0">
                <a:solidFill>
                  <a:schemeClr val="bg1"/>
                </a:solidFill>
                <a:latin typeface="Palatino" charset="0"/>
              </a:defRPr>
            </a:lvl1pPr>
          </a:lstStyle>
          <a:p>
            <a:fld id="{2D1958CA-A6D4-BF4F-A20A-71FEE4B657D7}" type="datetime1">
              <a:rPr lang="en-US"/>
              <a:pPr/>
              <a:t>4/5/15</a:t>
            </a:fld>
            <a:endParaRPr lang="en-US"/>
          </a:p>
        </p:txBody>
      </p:sp>
      <p:sp>
        <p:nvSpPr>
          <p:cNvPr id="6148" name="Rectangle 4"/>
          <p:cNvSpPr>
            <a:spLocks noGrp="1" noChangeArrowheads="1"/>
          </p:cNvSpPr>
          <p:nvPr>
            <p:ph type="ftr" sz="quarter" idx="2"/>
          </p:nvPr>
        </p:nvSpPr>
        <p:spPr bwMode="auto">
          <a:xfrm>
            <a:off x="0" y="9120188"/>
            <a:ext cx="3170238" cy="481012"/>
          </a:xfrm>
          <a:prstGeom prst="rect">
            <a:avLst/>
          </a:prstGeom>
          <a:noFill/>
          <a:ln w="9525">
            <a:noFill/>
            <a:miter lim="800000"/>
            <a:headEnd/>
            <a:tailEnd/>
          </a:ln>
          <a:effectLst/>
        </p:spPr>
        <p:txBody>
          <a:bodyPr vert="horz" wrap="square" lIns="96629" tIns="48314" rIns="96629" bIns="48314" numCol="1" anchor="b" anchorCtr="0" compatLnSpc="1">
            <a:prstTxWarp prst="textNoShape">
              <a:avLst/>
            </a:prstTxWarp>
          </a:bodyPr>
          <a:lstStyle>
            <a:lvl1pPr defTabSz="966788">
              <a:defRPr sz="1200" b="0">
                <a:solidFill>
                  <a:schemeClr val="bg1"/>
                </a:solidFill>
                <a:latin typeface="Palatino" charset="0"/>
              </a:defRPr>
            </a:lvl1pPr>
          </a:lstStyle>
          <a:p>
            <a:endParaRPr lang="en-US"/>
          </a:p>
        </p:txBody>
      </p:sp>
      <p:sp>
        <p:nvSpPr>
          <p:cNvPr id="6149" name="Rectangle 5"/>
          <p:cNvSpPr>
            <a:spLocks noGrp="1" noChangeArrowheads="1"/>
          </p:cNvSpPr>
          <p:nvPr>
            <p:ph type="sldNum" sz="quarter" idx="3"/>
          </p:nvPr>
        </p:nvSpPr>
        <p:spPr bwMode="auto">
          <a:xfrm>
            <a:off x="4144963" y="9120188"/>
            <a:ext cx="3170237" cy="481012"/>
          </a:xfrm>
          <a:prstGeom prst="rect">
            <a:avLst/>
          </a:prstGeom>
          <a:noFill/>
          <a:ln w="9525">
            <a:noFill/>
            <a:miter lim="800000"/>
            <a:headEnd/>
            <a:tailEnd/>
          </a:ln>
          <a:effectLst/>
        </p:spPr>
        <p:txBody>
          <a:bodyPr vert="horz" wrap="square" lIns="96629" tIns="48314" rIns="96629" bIns="48314" numCol="1" anchor="b" anchorCtr="0" compatLnSpc="1">
            <a:prstTxWarp prst="textNoShape">
              <a:avLst/>
            </a:prstTxWarp>
          </a:bodyPr>
          <a:lstStyle>
            <a:lvl1pPr algn="r" defTabSz="966788">
              <a:defRPr sz="1200" b="0">
                <a:solidFill>
                  <a:schemeClr val="bg1"/>
                </a:solidFill>
                <a:latin typeface="Palatino" charset="0"/>
              </a:defRPr>
            </a:lvl1pPr>
          </a:lstStyle>
          <a:p>
            <a:fld id="{B335137C-4A45-AD44-A98D-71C9D859AD70}" type="slidenum">
              <a:rPr lang="en-US"/>
              <a:pPr/>
              <a:t>‹#›</a:t>
            </a:fld>
            <a:endParaRPr lang="en-US"/>
          </a:p>
        </p:txBody>
      </p:sp>
    </p:spTree>
    <p:extLst>
      <p:ext uri="{BB962C8B-B14F-4D97-AF65-F5344CB8AC3E}">
        <p14:creationId xmlns:p14="http://schemas.microsoft.com/office/powerpoint/2010/main" val="279489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29" tIns="48314" rIns="96629" bIns="48314" numCol="1" anchor="t" anchorCtr="0" compatLnSpc="1">
            <a:prstTxWarp prst="textNoShape">
              <a:avLst/>
            </a:prstTxWarp>
          </a:bodyPr>
          <a:lstStyle>
            <a:lvl1pPr defTabSz="966788">
              <a:defRPr sz="1200" b="0">
                <a:solidFill>
                  <a:schemeClr val="bg1"/>
                </a:solidFill>
                <a:latin typeface="Palatino" charset="0"/>
              </a:defRPr>
            </a:lvl1pPr>
          </a:lstStyle>
          <a:p>
            <a:endParaRPr lang="en-US"/>
          </a:p>
        </p:txBody>
      </p:sp>
      <p:sp>
        <p:nvSpPr>
          <p:cNvPr id="8195" name="Rectangle 3"/>
          <p:cNvSpPr>
            <a:spLocks noGrp="1" noChangeArrowheads="1"/>
          </p:cNvSpPr>
          <p:nvPr>
            <p:ph type="dt" idx="1"/>
          </p:nvPr>
        </p:nvSpPr>
        <p:spPr bwMode="auto">
          <a:xfrm>
            <a:off x="4144963" y="0"/>
            <a:ext cx="3170237" cy="481013"/>
          </a:xfrm>
          <a:prstGeom prst="rect">
            <a:avLst/>
          </a:prstGeom>
          <a:noFill/>
          <a:ln w="9525">
            <a:noFill/>
            <a:miter lim="800000"/>
            <a:headEnd/>
            <a:tailEnd/>
          </a:ln>
          <a:effectLst/>
        </p:spPr>
        <p:txBody>
          <a:bodyPr vert="horz" wrap="square" lIns="96629" tIns="48314" rIns="96629" bIns="48314" numCol="1" anchor="t" anchorCtr="0" compatLnSpc="1">
            <a:prstTxWarp prst="textNoShape">
              <a:avLst/>
            </a:prstTxWarp>
          </a:bodyPr>
          <a:lstStyle>
            <a:lvl1pPr algn="r" defTabSz="966788">
              <a:defRPr sz="1200" b="0">
                <a:solidFill>
                  <a:schemeClr val="bg1"/>
                </a:solidFill>
                <a:latin typeface="Palatino" charset="0"/>
              </a:defRPr>
            </a:lvl1pPr>
          </a:lstStyle>
          <a:p>
            <a:fld id="{D1F1BA95-8137-7446-A6DA-225673858F5D}" type="datetime1">
              <a:rPr lang="en-US"/>
              <a:pPr/>
              <a:t>4/5/15</a:t>
            </a:fld>
            <a:endParaRPr lang="en-US"/>
          </a:p>
        </p:txBody>
      </p:sp>
      <p:sp>
        <p:nvSpPr>
          <p:cNvPr id="16388"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7" name="Rectangle 5"/>
          <p:cNvSpPr>
            <a:spLocks noGrp="1" noChangeArrowheads="1"/>
          </p:cNvSpPr>
          <p:nvPr>
            <p:ph type="body" sz="quarter" idx="3"/>
          </p:nvPr>
        </p:nvSpPr>
        <p:spPr bwMode="auto">
          <a:xfrm>
            <a:off x="973138" y="4560888"/>
            <a:ext cx="5368925" cy="4321175"/>
          </a:xfrm>
          <a:prstGeom prst="rect">
            <a:avLst/>
          </a:prstGeom>
          <a:noFill/>
          <a:ln w="9525">
            <a:noFill/>
            <a:miter lim="800000"/>
            <a:headEnd/>
            <a:tailEnd/>
          </a:ln>
          <a:effectLst/>
        </p:spPr>
        <p:txBody>
          <a:bodyPr vert="horz" wrap="square" lIns="96629" tIns="48314" rIns="96629" bIns="4831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198" name="Rectangle 6"/>
          <p:cNvSpPr>
            <a:spLocks noGrp="1" noChangeArrowheads="1"/>
          </p:cNvSpPr>
          <p:nvPr>
            <p:ph type="ftr" sz="quarter" idx="4"/>
          </p:nvPr>
        </p:nvSpPr>
        <p:spPr bwMode="auto">
          <a:xfrm>
            <a:off x="0" y="9120188"/>
            <a:ext cx="3170238" cy="481012"/>
          </a:xfrm>
          <a:prstGeom prst="rect">
            <a:avLst/>
          </a:prstGeom>
          <a:noFill/>
          <a:ln w="9525">
            <a:noFill/>
            <a:miter lim="800000"/>
            <a:headEnd/>
            <a:tailEnd/>
          </a:ln>
          <a:effectLst/>
        </p:spPr>
        <p:txBody>
          <a:bodyPr vert="horz" wrap="square" lIns="96629" tIns="48314" rIns="96629" bIns="48314" numCol="1" anchor="b" anchorCtr="0" compatLnSpc="1">
            <a:prstTxWarp prst="textNoShape">
              <a:avLst/>
            </a:prstTxWarp>
          </a:bodyPr>
          <a:lstStyle>
            <a:lvl1pPr defTabSz="966788">
              <a:defRPr sz="1200" b="0">
                <a:solidFill>
                  <a:schemeClr val="bg1"/>
                </a:solidFill>
                <a:latin typeface="Palatino" charset="0"/>
              </a:defRPr>
            </a:lvl1pPr>
          </a:lstStyle>
          <a:p>
            <a:endParaRPr lang="en-US"/>
          </a:p>
        </p:txBody>
      </p:sp>
      <p:sp>
        <p:nvSpPr>
          <p:cNvPr id="8199" name="Rectangle 7"/>
          <p:cNvSpPr>
            <a:spLocks noGrp="1" noChangeArrowheads="1"/>
          </p:cNvSpPr>
          <p:nvPr>
            <p:ph type="sldNum" sz="quarter" idx="5"/>
          </p:nvPr>
        </p:nvSpPr>
        <p:spPr bwMode="auto">
          <a:xfrm>
            <a:off x="4144963" y="9120188"/>
            <a:ext cx="3170237" cy="481012"/>
          </a:xfrm>
          <a:prstGeom prst="rect">
            <a:avLst/>
          </a:prstGeom>
          <a:noFill/>
          <a:ln w="9525">
            <a:noFill/>
            <a:miter lim="800000"/>
            <a:headEnd/>
            <a:tailEnd/>
          </a:ln>
          <a:effectLst/>
        </p:spPr>
        <p:txBody>
          <a:bodyPr vert="horz" wrap="square" lIns="96629" tIns="48314" rIns="96629" bIns="48314" numCol="1" anchor="b" anchorCtr="0" compatLnSpc="1">
            <a:prstTxWarp prst="textNoShape">
              <a:avLst/>
            </a:prstTxWarp>
          </a:bodyPr>
          <a:lstStyle>
            <a:lvl1pPr algn="r" defTabSz="966788">
              <a:defRPr sz="1200" b="0">
                <a:solidFill>
                  <a:schemeClr val="bg1"/>
                </a:solidFill>
                <a:latin typeface="Palatino" charset="0"/>
              </a:defRPr>
            </a:lvl1pPr>
          </a:lstStyle>
          <a:p>
            <a:fld id="{332F2BFA-405A-9E41-B088-A79829DB426E}" type="slidenum">
              <a:rPr lang="en-US"/>
              <a:pPr/>
              <a:t>‹#›</a:t>
            </a:fld>
            <a:endParaRPr lang="en-US"/>
          </a:p>
        </p:txBody>
      </p:sp>
    </p:spTree>
    <p:extLst>
      <p:ext uri="{BB962C8B-B14F-4D97-AF65-F5344CB8AC3E}">
        <p14:creationId xmlns:p14="http://schemas.microsoft.com/office/powerpoint/2010/main" val="2913219065"/>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2000" kern="1200">
        <a:solidFill>
          <a:schemeClr val="tx1"/>
        </a:solidFill>
        <a:latin typeface="Times New Roman" pitchFamily="-108" charset="0"/>
        <a:ea typeface="ＭＳ Ｐゴシック" charset="0"/>
        <a:cs typeface="ＭＳ Ｐゴシック" charset="0"/>
      </a:defRPr>
    </a:lvl1pPr>
    <a:lvl2pPr marL="457200" algn="l" rtl="0" eaLnBrk="0" fontAlgn="base" hangingPunct="0">
      <a:spcBef>
        <a:spcPct val="30000"/>
      </a:spcBef>
      <a:spcAft>
        <a:spcPct val="0"/>
      </a:spcAft>
      <a:defRPr sz="2000" kern="1200">
        <a:solidFill>
          <a:schemeClr val="tx1"/>
        </a:solidFill>
        <a:latin typeface="Times New Roman" pitchFamily="-108" charset="0"/>
        <a:ea typeface="ＭＳ Ｐゴシック" pitchFamily="-108" charset="-128"/>
        <a:cs typeface="+mn-cs"/>
      </a:defRPr>
    </a:lvl2pPr>
    <a:lvl3pPr marL="914400" algn="l" rtl="0" eaLnBrk="0" fontAlgn="base" hangingPunct="0">
      <a:spcBef>
        <a:spcPct val="30000"/>
      </a:spcBef>
      <a:spcAft>
        <a:spcPct val="0"/>
      </a:spcAft>
      <a:defRPr sz="2000" kern="1200">
        <a:solidFill>
          <a:schemeClr val="tx1"/>
        </a:solidFill>
        <a:latin typeface="Times New Roman" pitchFamily="-108" charset="0"/>
        <a:ea typeface="ＭＳ Ｐゴシック" pitchFamily="-108" charset="-128"/>
        <a:cs typeface="+mn-cs"/>
      </a:defRPr>
    </a:lvl3pPr>
    <a:lvl4pPr marL="1371600" algn="l" rtl="0" eaLnBrk="0" fontAlgn="base" hangingPunct="0">
      <a:spcBef>
        <a:spcPct val="30000"/>
      </a:spcBef>
      <a:spcAft>
        <a:spcPct val="0"/>
      </a:spcAft>
      <a:defRPr sz="2000" kern="1200">
        <a:solidFill>
          <a:schemeClr val="tx1"/>
        </a:solidFill>
        <a:latin typeface="Times New Roman" pitchFamily="-108" charset="0"/>
        <a:ea typeface="ＭＳ Ｐゴシック" pitchFamily="-108" charset="-128"/>
        <a:cs typeface="+mn-cs"/>
      </a:defRPr>
    </a:lvl4pPr>
    <a:lvl5pPr marL="1828800" algn="l" rtl="0" eaLnBrk="0" fontAlgn="base" hangingPunct="0">
      <a:spcBef>
        <a:spcPct val="30000"/>
      </a:spcBef>
      <a:spcAft>
        <a:spcPct val="0"/>
      </a:spcAft>
      <a:defRPr sz="2000" kern="1200">
        <a:solidFill>
          <a:schemeClr val="tx1"/>
        </a:solidFill>
        <a:latin typeface="Times New Roman" pitchFamily="-108" charset="0"/>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5C1AB459-C97C-4045-A6D8-F58C6E2E0A09}" type="datetime1">
              <a:rPr lang="en-US" sz="1200" b="0">
                <a:solidFill>
                  <a:schemeClr val="bg1"/>
                </a:solidFill>
                <a:latin typeface="Palatino" charset="0"/>
              </a:rPr>
              <a:pPr/>
              <a:t>4/5/15</a:t>
            </a:fld>
            <a:endParaRPr lang="en-US" sz="1200" b="0">
              <a:solidFill>
                <a:schemeClr val="bg1"/>
              </a:solidFill>
              <a:latin typeface="Palatino" charset="0"/>
            </a:endParaRPr>
          </a:p>
        </p:txBody>
      </p:sp>
      <p:sp>
        <p:nvSpPr>
          <p:cNvPr id="1843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7CAAF810-AE32-8947-B673-F3467FD4FC5E}" type="slidenum">
              <a:rPr lang="en-US" sz="1200" b="0">
                <a:solidFill>
                  <a:schemeClr val="bg1"/>
                </a:solidFill>
                <a:latin typeface="Palatino" charset="0"/>
              </a:rPr>
              <a:pPr/>
              <a:t>1</a:t>
            </a:fld>
            <a:endParaRPr lang="en-US" sz="1200" b="0">
              <a:solidFill>
                <a:schemeClr val="bg1"/>
              </a:solidFill>
              <a:latin typeface="Palatino" charset="0"/>
            </a:endParaRPr>
          </a:p>
        </p:txBody>
      </p:sp>
      <p:sp>
        <p:nvSpPr>
          <p:cNvPr id="18436" name="Rectangle 2"/>
          <p:cNvSpPr>
            <a:spLocks noGrp="1" noRot="1" noChangeAspect="1" noChangeArrowheads="1" noTextEdit="1"/>
          </p:cNvSpPr>
          <p:nvPr>
            <p:ph type="sldImg"/>
          </p:nvPr>
        </p:nvSpPr>
        <p:spPr>
          <a:ln/>
        </p:spPr>
      </p:sp>
      <p:sp>
        <p:nvSpPr>
          <p:cNvPr id="18437" name="Rectangle 3"/>
          <p:cNvSpPr>
            <a:spLocks noGrp="1" noChangeArrowheads="1"/>
          </p:cNvSpPr>
          <p:nvPr>
            <p:ph type="body" idx="1"/>
          </p:nvPr>
        </p:nvSpPr>
        <p:spPr>
          <a:xfrm>
            <a:off x="973138" y="4481513"/>
            <a:ext cx="585470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1200" dirty="0">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DEB823B6-8BB3-8E4A-BC13-C80A04118FEF}" type="datetime1">
              <a:rPr lang="en-US" sz="1200" b="0">
                <a:solidFill>
                  <a:schemeClr val="bg1"/>
                </a:solidFill>
                <a:latin typeface="Palatino" charset="0"/>
              </a:rPr>
              <a:pPr/>
              <a:t>4/5/15</a:t>
            </a:fld>
            <a:endParaRPr lang="en-US" sz="1200" b="0">
              <a:solidFill>
                <a:schemeClr val="bg1"/>
              </a:solidFill>
              <a:latin typeface="Palatino" charset="0"/>
            </a:endParaRPr>
          </a:p>
        </p:txBody>
      </p:sp>
      <p:sp>
        <p:nvSpPr>
          <p:cNvPr id="4096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A622B568-AD50-FA4C-8F14-ED37651BD003}" type="slidenum">
              <a:rPr lang="en-US" sz="1200" b="0">
                <a:solidFill>
                  <a:schemeClr val="bg1"/>
                </a:solidFill>
                <a:latin typeface="Palatino" charset="0"/>
              </a:rPr>
              <a:pPr/>
              <a:t>17</a:t>
            </a:fld>
            <a:endParaRPr lang="en-US" sz="1200" b="0">
              <a:solidFill>
                <a:schemeClr val="bg1"/>
              </a:solidFill>
              <a:latin typeface="Palatino" charset="0"/>
            </a:endParaRPr>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rPr>
              <a:t>Traditionally, IE was done mostly on newswire: flowing, grammatical sentences with little or no formatting information.</a:t>
            </a:r>
          </a:p>
          <a:p>
            <a:r>
              <a:rPr lang="en-US">
                <a:latin typeface="Times New Roman" charset="0"/>
              </a:rPr>
              <a:t>The Web is different: less grammar, more ungrammatical little snippets, but rich formatting and layout information.</a:t>
            </a:r>
          </a:p>
          <a:p>
            <a:r>
              <a:rPr lang="en-US">
                <a:latin typeface="Times New Roman" charset="0"/>
              </a:rPr>
              <a:t>This directory structure…</a:t>
            </a:r>
          </a:p>
          <a:p>
            <a:endParaRPr lang="en-US">
              <a:latin typeface="Times New Roman" charset="0"/>
            </a:endParaRPr>
          </a:p>
          <a:p>
            <a:r>
              <a:rPr lang="en-US">
                <a:latin typeface="Times New Roman" charset="0"/>
              </a:rPr>
              <a:t>So lets consider the dimensions of the IE landscape.</a:t>
            </a:r>
          </a:p>
          <a:p>
            <a:r>
              <a:rPr lang="en-US">
                <a:latin typeface="Times New Roman" charset="0"/>
              </a:rPr>
              <a:t>First some ways in which the problem space varies: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DEB52E58-4680-2345-8D59-4D7965713FCC}" type="datetime1">
              <a:rPr lang="en-US" sz="1200" b="0">
                <a:solidFill>
                  <a:schemeClr val="bg1"/>
                </a:solidFill>
                <a:latin typeface="Palatino" charset="0"/>
              </a:rPr>
              <a:pPr/>
              <a:t>4/5/15</a:t>
            </a:fld>
            <a:endParaRPr lang="en-US" sz="1200" b="0">
              <a:solidFill>
                <a:schemeClr val="bg1"/>
              </a:solidFill>
              <a:latin typeface="Palatino" charset="0"/>
            </a:endParaRPr>
          </a:p>
        </p:txBody>
      </p:sp>
      <p:sp>
        <p:nvSpPr>
          <p:cNvPr id="430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79D9F4AF-9A93-524C-8932-4B1F02391F54}" type="slidenum">
              <a:rPr lang="en-US" sz="1200" b="0">
                <a:solidFill>
                  <a:schemeClr val="bg1"/>
                </a:solidFill>
                <a:latin typeface="Palatino" charset="0"/>
              </a:rPr>
              <a:pPr/>
              <a:t>18</a:t>
            </a:fld>
            <a:endParaRPr lang="en-US" sz="1200" b="0">
              <a:solidFill>
                <a:schemeClr val="bg1"/>
              </a:solidFill>
              <a:latin typeface="Palatino" charset="0"/>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rPr>
              <a:t>Different families of features may be more or less useful in different data sets.</a:t>
            </a:r>
          </a:p>
          <a:p>
            <a:endParaRPr lang="en-US">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AD81C03A-E8EF-C247-8469-3077C379AA8B}" type="datetime1">
              <a:rPr lang="en-US" sz="1200" b="0">
                <a:solidFill>
                  <a:schemeClr val="bg1"/>
                </a:solidFill>
                <a:latin typeface="Palatino" charset="0"/>
              </a:rPr>
              <a:pPr/>
              <a:t>4/5/15</a:t>
            </a:fld>
            <a:endParaRPr lang="en-US" sz="1200" b="0">
              <a:solidFill>
                <a:schemeClr val="bg1"/>
              </a:solidFill>
              <a:latin typeface="Palatino" charset="0"/>
            </a:endParaRPr>
          </a:p>
        </p:txBody>
      </p:sp>
      <p:sp>
        <p:nvSpPr>
          <p:cNvPr id="450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189EA256-C0FD-5B40-BF46-ACA02176A618}" type="slidenum">
              <a:rPr lang="en-US" sz="1200" b="0">
                <a:solidFill>
                  <a:schemeClr val="bg1"/>
                </a:solidFill>
                <a:latin typeface="Palatino" charset="0"/>
              </a:rPr>
              <a:pPr/>
              <a:t>19</a:t>
            </a:fld>
            <a:endParaRPr lang="en-US" sz="1200" b="0">
              <a:solidFill>
                <a:schemeClr val="bg1"/>
              </a:solidFill>
              <a:latin typeface="Palatino" charset="0"/>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rPr>
              <a:t>If you were going to use formatting to do extraction, how often (with what granularity) would you have to re-train your models?</a:t>
            </a:r>
          </a:p>
          <a:p>
            <a:endParaRPr lang="en-US">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81643BE1-F110-124B-AF42-9AEBC332225C}" type="datetime1">
              <a:rPr lang="en-US" sz="1200" b="0">
                <a:solidFill>
                  <a:schemeClr val="bg1"/>
                </a:solidFill>
                <a:latin typeface="Palatino" charset="0"/>
              </a:rPr>
              <a:pPr/>
              <a:t>4/5/15</a:t>
            </a:fld>
            <a:endParaRPr lang="en-US" sz="1200" b="0">
              <a:solidFill>
                <a:schemeClr val="bg1"/>
              </a:solidFill>
              <a:latin typeface="Palatino" charset="0"/>
            </a:endParaRPr>
          </a:p>
        </p:txBody>
      </p:sp>
      <p:sp>
        <p:nvSpPr>
          <p:cNvPr id="471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E99DDFF6-F287-6A41-9504-A7C95F68DA7F}" type="slidenum">
              <a:rPr lang="en-US" sz="1200" b="0">
                <a:solidFill>
                  <a:schemeClr val="bg1"/>
                </a:solidFill>
                <a:latin typeface="Palatino" charset="0"/>
              </a:rPr>
              <a:pPr/>
              <a:t>20</a:t>
            </a:fld>
            <a:endParaRPr lang="en-US" sz="1200" b="0">
              <a:solidFill>
                <a:schemeClr val="bg1"/>
              </a:solidFill>
              <a:latin typeface="Palatino" charset="0"/>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rPr>
              <a:t>How complicated a modeling technique will you have to use?</a:t>
            </a:r>
          </a:p>
          <a:p>
            <a:endParaRPr lang="en-US">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0BC9E0B4-6AA7-294F-9A85-AD91026C08CB}" type="datetime1">
              <a:rPr lang="en-US" sz="1200" b="0">
                <a:solidFill>
                  <a:schemeClr val="bg1"/>
                </a:solidFill>
                <a:latin typeface="Palatino" charset="0"/>
              </a:rPr>
              <a:pPr/>
              <a:t>4/5/15</a:t>
            </a:fld>
            <a:endParaRPr lang="en-US" sz="1200" b="0">
              <a:solidFill>
                <a:schemeClr val="bg1"/>
              </a:solidFill>
              <a:latin typeface="Palatino" charset="0"/>
            </a:endParaRPr>
          </a:p>
        </p:txBody>
      </p:sp>
      <p:sp>
        <p:nvSpPr>
          <p:cNvPr id="491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AB45571E-0DB2-C745-9EC4-236E8037FAD5}" type="slidenum">
              <a:rPr lang="en-US" sz="1200" b="0">
                <a:solidFill>
                  <a:schemeClr val="bg1"/>
                </a:solidFill>
                <a:latin typeface="Palatino" charset="0"/>
              </a:rPr>
              <a:pPr/>
              <a:t>21</a:t>
            </a:fld>
            <a:endParaRPr lang="en-US" sz="1200" b="0">
              <a:solidFill>
                <a:schemeClr val="bg1"/>
              </a:solidFill>
              <a:latin typeface="Palatino" charset="0"/>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rPr>
              <a:t>How many components of the output of your system?  Single entity…</a:t>
            </a:r>
          </a:p>
          <a:p>
            <a:r>
              <a:rPr lang="en-US">
                <a:latin typeface="Times New Roman" charset="0"/>
              </a:rPr>
              <a:t>It is more difficult to get high accuracy on the right than on the left, because each consituent has to be right, and errors compound. 90%^5=60%</a:t>
            </a:r>
          </a:p>
          <a:p>
            <a:endParaRPr lang="en-US">
              <a:latin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34B6623A-4A03-164C-9481-926FC7427548}" type="datetime1">
              <a:rPr lang="en-US" sz="1200" b="0">
                <a:solidFill>
                  <a:schemeClr val="bg1"/>
                </a:solidFill>
                <a:latin typeface="Palatino" charset="0"/>
              </a:rPr>
              <a:pPr/>
              <a:t>4/5/15</a:t>
            </a:fld>
            <a:endParaRPr lang="en-US" sz="1200" b="0">
              <a:solidFill>
                <a:schemeClr val="bg1"/>
              </a:solidFill>
              <a:latin typeface="Palatino" charset="0"/>
            </a:endParaRPr>
          </a:p>
        </p:txBody>
      </p:sp>
      <p:sp>
        <p:nvSpPr>
          <p:cNvPr id="5120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50A5D5E0-0993-EC4D-88F9-767B8419ADAE}" type="slidenum">
              <a:rPr lang="en-US" sz="1200" b="0">
                <a:solidFill>
                  <a:schemeClr val="bg1"/>
                </a:solidFill>
                <a:latin typeface="Palatino" charset="0"/>
              </a:rPr>
              <a:pPr/>
              <a:t>22</a:t>
            </a:fld>
            <a:endParaRPr lang="en-US" sz="1200" b="0">
              <a:solidFill>
                <a:schemeClr val="bg1"/>
              </a:solidFill>
              <a:latin typeface="Palatino" charset="0"/>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DD527CE0-726F-9F4D-83DF-B4FEF7FD16C4}" type="datetime1">
              <a:rPr lang="en-US" sz="1200" b="0">
                <a:solidFill>
                  <a:schemeClr val="bg1"/>
                </a:solidFill>
                <a:latin typeface="Palatino" charset="0"/>
              </a:rPr>
              <a:pPr/>
              <a:t>4/5/15</a:t>
            </a:fld>
            <a:endParaRPr lang="en-US" sz="1200" b="0">
              <a:solidFill>
                <a:schemeClr val="bg1"/>
              </a:solidFill>
              <a:latin typeface="Palatino" charset="0"/>
            </a:endParaRPr>
          </a:p>
        </p:txBody>
      </p:sp>
      <p:sp>
        <p:nvSpPr>
          <p:cNvPr id="5325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41D9BEF5-28DB-2F4E-96A2-E82F2BE8860E}" type="slidenum">
              <a:rPr lang="en-US" sz="1200" b="0">
                <a:solidFill>
                  <a:schemeClr val="bg1"/>
                </a:solidFill>
                <a:latin typeface="Palatino" charset="0"/>
              </a:rPr>
              <a:pPr/>
              <a:t>23</a:t>
            </a:fld>
            <a:endParaRPr lang="en-US" sz="1200" b="0">
              <a:solidFill>
                <a:schemeClr val="bg1"/>
              </a:solidFill>
              <a:latin typeface="Palatino" charset="0"/>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CB17D353-1F88-E141-BD40-0FDD5BD17F96}" type="datetime1">
              <a:rPr lang="en-US" sz="1200" b="0">
                <a:solidFill>
                  <a:schemeClr val="bg1"/>
                </a:solidFill>
                <a:latin typeface="Palatino" charset="0"/>
              </a:rPr>
              <a:pPr/>
              <a:t>4/5/15</a:t>
            </a:fld>
            <a:endParaRPr lang="en-US" sz="1200" b="0">
              <a:solidFill>
                <a:schemeClr val="bg1"/>
              </a:solidFill>
              <a:latin typeface="Palatino" charset="0"/>
            </a:endParaRPr>
          </a:p>
        </p:txBody>
      </p:sp>
      <p:sp>
        <p:nvSpPr>
          <p:cNvPr id="5529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37F25CC8-4CB0-F540-9C88-A7C3AD7EA6E5}" type="slidenum">
              <a:rPr lang="en-US" sz="1200" b="0">
                <a:solidFill>
                  <a:schemeClr val="bg1"/>
                </a:solidFill>
                <a:latin typeface="Palatino" charset="0"/>
              </a:rPr>
              <a:pPr/>
              <a:t>24</a:t>
            </a:fld>
            <a:endParaRPr lang="en-US" sz="1200" b="0">
              <a:solidFill>
                <a:schemeClr val="bg1"/>
              </a:solidFill>
              <a:latin typeface="Palatino" charset="0"/>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4091DCEC-31D2-7843-9B0B-BDCACAD7CCF4}" type="datetime1">
              <a:rPr lang="en-US" sz="1200" b="0">
                <a:solidFill>
                  <a:schemeClr val="bg1"/>
                </a:solidFill>
                <a:latin typeface="Palatino" charset="0"/>
              </a:rPr>
              <a:pPr/>
              <a:t>4/5/15</a:t>
            </a:fld>
            <a:endParaRPr lang="en-US" sz="1200" b="0">
              <a:solidFill>
                <a:schemeClr val="bg1"/>
              </a:solidFill>
              <a:latin typeface="Palatino" charset="0"/>
            </a:endParaRPr>
          </a:p>
        </p:txBody>
      </p:sp>
      <p:sp>
        <p:nvSpPr>
          <p:cNvPr id="573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C64BF736-A29E-7E47-9BAD-BD40CB8501D8}" type="slidenum">
              <a:rPr lang="en-US" sz="1200" b="0">
                <a:solidFill>
                  <a:schemeClr val="bg1"/>
                </a:solidFill>
                <a:latin typeface="Palatino" charset="0"/>
              </a:rPr>
              <a:pPr/>
              <a:t>25</a:t>
            </a:fld>
            <a:endParaRPr lang="en-US" sz="1200" b="0">
              <a:solidFill>
                <a:schemeClr val="bg1"/>
              </a:solidFill>
              <a:latin typeface="Palatino" charset="0"/>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79B26226-3341-5A44-8863-1F0E33495DBB}" type="datetime1">
              <a:rPr lang="en-US" sz="1200" b="0">
                <a:solidFill>
                  <a:schemeClr val="bg1"/>
                </a:solidFill>
                <a:latin typeface="Palatino" charset="0"/>
              </a:rPr>
              <a:pPr/>
              <a:t>4/5/15</a:t>
            </a:fld>
            <a:endParaRPr lang="en-US" sz="1200" b="0">
              <a:solidFill>
                <a:schemeClr val="bg1"/>
              </a:solidFill>
              <a:latin typeface="Palatino" charset="0"/>
            </a:endParaRPr>
          </a:p>
        </p:txBody>
      </p:sp>
      <p:sp>
        <p:nvSpPr>
          <p:cNvPr id="593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97AB22A6-1748-D74C-B6AC-946B26B8C90D}" type="slidenum">
              <a:rPr lang="en-US" sz="1200" b="0">
                <a:solidFill>
                  <a:schemeClr val="bg1"/>
                </a:solidFill>
                <a:latin typeface="Palatino" charset="0"/>
              </a:rPr>
              <a:pPr/>
              <a:t>26</a:t>
            </a:fld>
            <a:endParaRPr lang="en-US" sz="1200" b="0">
              <a:solidFill>
                <a:schemeClr val="bg1"/>
              </a:solidFill>
              <a:latin typeface="Palatino" charset="0"/>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1E6CE429-B6A2-7745-9F11-3B8AD983ECE0}" type="datetime1">
              <a:rPr lang="en-US"/>
              <a:pPr/>
              <a:t>4/5/15</a:t>
            </a:fld>
            <a:endParaRPr lang="en-US"/>
          </a:p>
        </p:txBody>
      </p:sp>
      <p:sp>
        <p:nvSpPr>
          <p:cNvPr id="7" name="Rectangle 7"/>
          <p:cNvSpPr>
            <a:spLocks noGrp="1" noChangeArrowheads="1"/>
          </p:cNvSpPr>
          <p:nvPr>
            <p:ph type="sldNum" sz="quarter" idx="5"/>
          </p:nvPr>
        </p:nvSpPr>
        <p:spPr>
          <a:ln/>
        </p:spPr>
        <p:txBody>
          <a:bodyPr/>
          <a:lstStyle/>
          <a:p>
            <a:fld id="{398F839E-4B8A-094D-9A31-BAA83B13CC9E}" type="slidenum">
              <a:rPr lang="en-US"/>
              <a:pPr/>
              <a:t>5</a:t>
            </a:fld>
            <a:endParaRPr lang="en-US"/>
          </a:p>
        </p:txBody>
      </p:sp>
      <p:sp>
        <p:nvSpPr>
          <p:cNvPr id="783362" name="Rectangle 2"/>
          <p:cNvSpPr>
            <a:spLocks noGrp="1" noRot="1" noChangeAspect="1" noChangeArrowheads="1" noTextEdit="1"/>
          </p:cNvSpPr>
          <p:nvPr>
            <p:ph type="sldImg"/>
          </p:nvPr>
        </p:nvSpPr>
        <p:spPr bwMode="auto">
          <a:xfrm>
            <a:off x="1248856" y="719763"/>
            <a:ext cx="4819136" cy="359717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783363" name="Text Box 3"/>
          <p:cNvSpPr txBox="1">
            <a:spLocks noGrp="1" noChangeArrowheads="1"/>
          </p:cNvSpPr>
          <p:nvPr>
            <p:ph type="body" idx="1"/>
          </p:nvPr>
        </p:nvSpPr>
        <p:spPr bwMode="auto">
          <a:xfrm>
            <a:off x="973714" y="4561226"/>
            <a:ext cx="5367775" cy="406280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t>WB</a:t>
            </a:r>
            <a:r>
              <a:rPr lang="ja-JP" altLang="en-US">
                <a:latin typeface="Arial"/>
              </a:rPr>
              <a:t>’</a:t>
            </a:r>
            <a:r>
              <a:rPr lang="en-US"/>
              <a:t>s </a:t>
            </a:r>
            <a:r>
              <a:rPr lang="en-US" b="1"/>
              <a:t>first application</a:t>
            </a:r>
            <a:r>
              <a:rPr lang="en-US"/>
              <a:t> area is extracting job openings from the web.</a:t>
            </a:r>
          </a:p>
          <a:p>
            <a:r>
              <a:rPr lang="en-US"/>
              <a:t>Start at company home page, automatically follow links to find the job openings section, segment job openings from each other, and extract job title, location, description, and all of these fields.</a:t>
            </a:r>
          </a:p>
          <a:p>
            <a:r>
              <a:rPr lang="en-US"/>
              <a:t>(Notice that capitalization, position on page, bold face are just as much indicators of this being a job title as the words themselves.</a:t>
            </a:r>
          </a:p>
          <a:p>
            <a:r>
              <a:rPr lang="en-US"/>
              <a:t>Notice also that part of the IE task is figuring out which links to follow.  And often data for a relation came from multiple different pages.)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E4126432-791F-864E-ACA6-99C6221713F9}" type="datetime1">
              <a:rPr lang="en-US" sz="1200" b="0">
                <a:solidFill>
                  <a:schemeClr val="bg1"/>
                </a:solidFill>
                <a:latin typeface="Palatino" charset="0"/>
              </a:rPr>
              <a:pPr/>
              <a:t>4/5/15</a:t>
            </a:fld>
            <a:endParaRPr lang="en-US" sz="1200" b="0">
              <a:solidFill>
                <a:schemeClr val="bg1"/>
              </a:solidFill>
              <a:latin typeface="Palatino" charset="0"/>
            </a:endParaRPr>
          </a:p>
        </p:txBody>
      </p:sp>
      <p:sp>
        <p:nvSpPr>
          <p:cNvPr id="6144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C8E7010F-E3DE-9145-ABA4-F451F77D2810}" type="slidenum">
              <a:rPr lang="en-US" sz="1200" b="0">
                <a:solidFill>
                  <a:schemeClr val="bg1"/>
                </a:solidFill>
                <a:latin typeface="Palatino" charset="0"/>
              </a:rPr>
              <a:pPr/>
              <a:t>27</a:t>
            </a:fld>
            <a:endParaRPr lang="en-US" sz="1200" b="0">
              <a:solidFill>
                <a:schemeClr val="bg1"/>
              </a:solidFill>
              <a:latin typeface="Palatino" charset="0"/>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B95AE437-3615-E241-B11F-3E9715B47F16}" type="datetime1">
              <a:rPr lang="en-US" sz="1200" b="0">
                <a:solidFill>
                  <a:schemeClr val="bg1"/>
                </a:solidFill>
                <a:latin typeface="Palatino" charset="0"/>
              </a:rPr>
              <a:pPr/>
              <a:t>4/5/15</a:t>
            </a:fld>
            <a:endParaRPr lang="en-US" sz="1200" b="0">
              <a:solidFill>
                <a:schemeClr val="bg1"/>
              </a:solidFill>
              <a:latin typeface="Palatino" charset="0"/>
            </a:endParaRPr>
          </a:p>
        </p:txBody>
      </p:sp>
      <p:sp>
        <p:nvSpPr>
          <p:cNvPr id="6349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24487F63-00B6-4844-94F2-75BE626D66C0}" type="slidenum">
              <a:rPr lang="en-US" sz="1200" b="0">
                <a:solidFill>
                  <a:schemeClr val="bg1"/>
                </a:solidFill>
                <a:latin typeface="Palatino" charset="0"/>
              </a:rPr>
              <a:pPr/>
              <a:t>28</a:t>
            </a:fld>
            <a:endParaRPr lang="en-US" sz="1200" b="0">
              <a:solidFill>
                <a:schemeClr val="bg1"/>
              </a:solidFill>
              <a:latin typeface="Palatino" charset="0"/>
            </a:endParaRPr>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593C65DF-F6B9-5F4A-B6A6-A35FDD37E788}" type="datetime1">
              <a:rPr lang="en-US" sz="1200" b="0">
                <a:solidFill>
                  <a:schemeClr val="bg1"/>
                </a:solidFill>
                <a:latin typeface="Palatino" charset="0"/>
              </a:rPr>
              <a:pPr/>
              <a:t>4/5/15</a:t>
            </a:fld>
            <a:endParaRPr lang="en-US" sz="1200" b="0">
              <a:solidFill>
                <a:schemeClr val="bg1"/>
              </a:solidFill>
              <a:latin typeface="Palatino" charset="0"/>
            </a:endParaRPr>
          </a:p>
        </p:txBody>
      </p:sp>
      <p:sp>
        <p:nvSpPr>
          <p:cNvPr id="655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5E729359-6723-2548-BBF3-02DDF1C07D59}" type="slidenum">
              <a:rPr lang="en-US" sz="1200" b="0">
                <a:solidFill>
                  <a:schemeClr val="bg1"/>
                </a:solidFill>
                <a:latin typeface="Palatino" charset="0"/>
              </a:rPr>
              <a:pPr/>
              <a:t>29</a:t>
            </a:fld>
            <a:endParaRPr lang="en-US" sz="1200" b="0">
              <a:solidFill>
                <a:schemeClr val="bg1"/>
              </a:solidFill>
              <a:latin typeface="Palatino" charset="0"/>
            </a:endParaRPr>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8D7D13C1-CB8B-AF4A-AAF1-ED84901F45E5}" type="datetime1">
              <a:rPr lang="en-US" sz="1200" b="0">
                <a:solidFill>
                  <a:schemeClr val="bg1"/>
                </a:solidFill>
                <a:latin typeface="Palatino" charset="0"/>
              </a:rPr>
              <a:pPr/>
              <a:t>4/5/15</a:t>
            </a:fld>
            <a:endParaRPr lang="en-US" sz="1200" b="0">
              <a:solidFill>
                <a:schemeClr val="bg1"/>
              </a:solidFill>
              <a:latin typeface="Palatino" charset="0"/>
            </a:endParaRPr>
          </a:p>
        </p:txBody>
      </p:sp>
      <p:sp>
        <p:nvSpPr>
          <p:cNvPr id="675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9B41393C-92D7-2E46-AB41-D31A67504280}" type="slidenum">
              <a:rPr lang="en-US" sz="1200" b="0">
                <a:solidFill>
                  <a:schemeClr val="bg1"/>
                </a:solidFill>
                <a:latin typeface="Palatino" charset="0"/>
              </a:rPr>
              <a:pPr/>
              <a:t>30</a:t>
            </a:fld>
            <a:endParaRPr lang="en-US" sz="1200" b="0">
              <a:solidFill>
                <a:schemeClr val="bg1"/>
              </a:solidFill>
              <a:latin typeface="Palatino" charset="0"/>
            </a:endParaRPr>
          </a:p>
        </p:txBody>
      </p:sp>
      <p:sp>
        <p:nvSpPr>
          <p:cNvPr id="67588" name="Rectangle 2"/>
          <p:cNvSpPr>
            <a:spLocks noGrp="1" noRot="1" noChangeAspect="1" noChangeArrowheads="1" noTextEdit="1"/>
          </p:cNvSpPr>
          <p:nvPr>
            <p:ph type="sldImg"/>
          </p:nvPr>
        </p:nvSpPr>
        <p:spPr>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A9FB28F3-5E3D-8D4D-9AA6-D0E8987F9F9A}" type="datetime1">
              <a:rPr lang="en-US" sz="1200" b="0">
                <a:solidFill>
                  <a:schemeClr val="bg1"/>
                </a:solidFill>
                <a:latin typeface="Palatino" charset="0"/>
              </a:rPr>
              <a:pPr/>
              <a:t>4/5/15</a:t>
            </a:fld>
            <a:endParaRPr lang="en-US" sz="1200" b="0">
              <a:solidFill>
                <a:schemeClr val="bg1"/>
              </a:solidFill>
              <a:latin typeface="Palatino" charset="0"/>
            </a:endParaRPr>
          </a:p>
        </p:txBody>
      </p:sp>
      <p:sp>
        <p:nvSpPr>
          <p:cNvPr id="6963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8BBC8D16-5490-0A43-B7D6-A280C7612D46}" type="slidenum">
              <a:rPr lang="en-US" sz="1200" b="0">
                <a:solidFill>
                  <a:schemeClr val="bg1"/>
                </a:solidFill>
                <a:latin typeface="Palatino" charset="0"/>
              </a:rPr>
              <a:pPr/>
              <a:t>31</a:t>
            </a:fld>
            <a:endParaRPr lang="en-US" sz="1200" b="0">
              <a:solidFill>
                <a:schemeClr val="bg1"/>
              </a:solidFill>
              <a:latin typeface="Palatino" charset="0"/>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128AC25D-50FE-974F-A14C-CD3585E792BC}" type="datetime1">
              <a:rPr lang="en-US" sz="1200" b="0">
                <a:solidFill>
                  <a:schemeClr val="bg1"/>
                </a:solidFill>
                <a:latin typeface="Palatino" charset="0"/>
              </a:rPr>
              <a:pPr/>
              <a:t>4/5/15</a:t>
            </a:fld>
            <a:endParaRPr lang="en-US" sz="1200" b="0">
              <a:solidFill>
                <a:schemeClr val="bg1"/>
              </a:solidFill>
              <a:latin typeface="Palatino" charset="0"/>
            </a:endParaRPr>
          </a:p>
        </p:txBody>
      </p:sp>
      <p:sp>
        <p:nvSpPr>
          <p:cNvPr id="7168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13F415F6-C199-E841-BB2B-2587C13C4965}" type="slidenum">
              <a:rPr lang="en-US" sz="1200" b="0">
                <a:solidFill>
                  <a:schemeClr val="bg1"/>
                </a:solidFill>
                <a:latin typeface="Palatino" charset="0"/>
              </a:rPr>
              <a:pPr/>
              <a:t>32</a:t>
            </a:fld>
            <a:endParaRPr lang="en-US" sz="1200" b="0">
              <a:solidFill>
                <a:schemeClr val="bg1"/>
              </a:solidFill>
              <a:latin typeface="Palatino" charset="0"/>
            </a:endParaRPr>
          </a:p>
        </p:txBody>
      </p:sp>
      <p:sp>
        <p:nvSpPr>
          <p:cNvPr id="71684" name="Rectangle 2"/>
          <p:cNvSpPr>
            <a:spLocks noGrp="1" noRot="1" noChangeAspect="1" noChangeArrowheads="1" noTextEdit="1"/>
          </p:cNvSpPr>
          <p:nvPr>
            <p:ph type="sldImg"/>
          </p:nvPr>
        </p:nvSpPr>
        <p:spPr>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7A8CB2C2-5A74-0A4C-9E62-535F9CF4ACDD}" type="datetime1">
              <a:rPr lang="en-US" sz="1200" b="0">
                <a:solidFill>
                  <a:schemeClr val="bg1"/>
                </a:solidFill>
                <a:latin typeface="Palatino" charset="0"/>
              </a:rPr>
              <a:pPr/>
              <a:t>4/5/15</a:t>
            </a:fld>
            <a:endParaRPr lang="en-US" sz="1200" b="0">
              <a:solidFill>
                <a:schemeClr val="bg1"/>
              </a:solidFill>
              <a:latin typeface="Palatino" charset="0"/>
            </a:endParaRPr>
          </a:p>
        </p:txBody>
      </p:sp>
      <p:sp>
        <p:nvSpPr>
          <p:cNvPr id="7373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5AA8521F-2C97-8448-8829-58446574DCEF}" type="slidenum">
              <a:rPr lang="en-US" sz="1200" b="0">
                <a:solidFill>
                  <a:schemeClr val="bg1"/>
                </a:solidFill>
                <a:latin typeface="Palatino" charset="0"/>
              </a:rPr>
              <a:pPr/>
              <a:t>33</a:t>
            </a:fld>
            <a:endParaRPr lang="en-US" sz="1200" b="0">
              <a:solidFill>
                <a:schemeClr val="bg1"/>
              </a:solidFill>
              <a:latin typeface="Palatino" charset="0"/>
            </a:endParaRPr>
          </a:p>
        </p:txBody>
      </p:sp>
      <p:sp>
        <p:nvSpPr>
          <p:cNvPr id="73732" name="Rectangle 2"/>
          <p:cNvSpPr>
            <a:spLocks noGrp="1" noRot="1" noChangeAspect="1" noChangeArrowheads="1" noTextEdit="1"/>
          </p:cNvSpPr>
          <p:nvPr>
            <p:ph type="sldImg"/>
          </p:nvPr>
        </p:nvSpPr>
        <p:spPr>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0F6EA758-432F-BC4B-95F7-168E4269BCA6}" type="datetime1">
              <a:rPr lang="en-US" sz="1200" b="0">
                <a:solidFill>
                  <a:schemeClr val="bg1"/>
                </a:solidFill>
                <a:latin typeface="Palatino" charset="0"/>
              </a:rPr>
              <a:pPr/>
              <a:t>4/5/15</a:t>
            </a:fld>
            <a:endParaRPr lang="en-US" sz="1200" b="0">
              <a:solidFill>
                <a:schemeClr val="bg1"/>
              </a:solidFill>
              <a:latin typeface="Palatino" charset="0"/>
            </a:endParaRPr>
          </a:p>
        </p:txBody>
      </p:sp>
      <p:sp>
        <p:nvSpPr>
          <p:cNvPr id="7577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1C5F7958-D2D2-144B-A836-F5FCDFACECB5}" type="slidenum">
              <a:rPr lang="en-US" sz="1200" b="0">
                <a:solidFill>
                  <a:schemeClr val="bg1"/>
                </a:solidFill>
                <a:latin typeface="Palatino" charset="0"/>
              </a:rPr>
              <a:pPr/>
              <a:t>34</a:t>
            </a:fld>
            <a:endParaRPr lang="en-US" sz="1200" b="0">
              <a:solidFill>
                <a:schemeClr val="bg1"/>
              </a:solidFill>
              <a:latin typeface="Palatino" charset="0"/>
            </a:endParaRPr>
          </a:p>
        </p:txBody>
      </p:sp>
      <p:sp>
        <p:nvSpPr>
          <p:cNvPr id="75780" name="Rectangle 2"/>
          <p:cNvSpPr>
            <a:spLocks noGrp="1" noRot="1" noChangeAspect="1" noChangeArrowheads="1" noTextEdit="1"/>
          </p:cNvSpPr>
          <p:nvPr>
            <p:ph type="sldImg"/>
          </p:nvPr>
        </p:nvSpPr>
        <p:spPr>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B34F5D42-D190-6242-9B92-01386B82900C}" type="datetime1">
              <a:rPr lang="en-US" sz="1200" b="0">
                <a:solidFill>
                  <a:schemeClr val="bg1"/>
                </a:solidFill>
                <a:latin typeface="Palatino" charset="0"/>
              </a:rPr>
              <a:pPr/>
              <a:t>4/5/15</a:t>
            </a:fld>
            <a:endParaRPr lang="en-US" sz="1200" b="0">
              <a:solidFill>
                <a:schemeClr val="bg1"/>
              </a:solidFill>
              <a:latin typeface="Palatino" charset="0"/>
            </a:endParaRPr>
          </a:p>
        </p:txBody>
      </p:sp>
      <p:sp>
        <p:nvSpPr>
          <p:cNvPr id="7782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58D85402-749B-5F46-8A76-240DB213F200}" type="slidenum">
              <a:rPr lang="en-US" sz="1200" b="0">
                <a:solidFill>
                  <a:schemeClr val="bg1"/>
                </a:solidFill>
                <a:latin typeface="Palatino" charset="0"/>
              </a:rPr>
              <a:pPr/>
              <a:t>35</a:t>
            </a:fld>
            <a:endParaRPr lang="en-US" sz="1200" b="0">
              <a:solidFill>
                <a:schemeClr val="bg1"/>
              </a:solidFill>
              <a:latin typeface="Palatino" charset="0"/>
            </a:endParaRPr>
          </a:p>
        </p:txBody>
      </p:sp>
      <p:sp>
        <p:nvSpPr>
          <p:cNvPr id="77828" name="Rectangle 2"/>
          <p:cNvSpPr>
            <a:spLocks noGrp="1" noRot="1" noChangeAspect="1" noChangeArrowheads="1" noTextEdit="1"/>
          </p:cNvSpPr>
          <p:nvPr>
            <p:ph type="sldImg"/>
          </p:nvPr>
        </p:nvSpPr>
        <p:spPr>
          <a:ln/>
        </p:spPr>
      </p:sp>
      <p:sp>
        <p:nvSpPr>
          <p:cNvPr id="778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2B8DF004-E82C-2A49-9EAD-6CE331443C2C}" type="datetime1">
              <a:rPr lang="en-US" sz="1200" b="0">
                <a:solidFill>
                  <a:schemeClr val="bg1"/>
                </a:solidFill>
                <a:latin typeface="Palatino" charset="0"/>
              </a:rPr>
              <a:pPr/>
              <a:t>4/5/15</a:t>
            </a:fld>
            <a:endParaRPr lang="en-US" sz="1200" b="0">
              <a:solidFill>
                <a:schemeClr val="bg1"/>
              </a:solidFill>
              <a:latin typeface="Palatino" charset="0"/>
            </a:endParaRPr>
          </a:p>
        </p:txBody>
      </p:sp>
      <p:sp>
        <p:nvSpPr>
          <p:cNvPr id="7987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76B2A169-B1B6-804B-BC3C-2EEDAFCB6266}" type="slidenum">
              <a:rPr lang="en-US" sz="1200" b="0">
                <a:solidFill>
                  <a:schemeClr val="bg1"/>
                </a:solidFill>
                <a:latin typeface="Palatino" charset="0"/>
              </a:rPr>
              <a:pPr/>
              <a:t>36</a:t>
            </a:fld>
            <a:endParaRPr lang="en-US" sz="1200" b="0">
              <a:solidFill>
                <a:schemeClr val="bg1"/>
              </a:solidFill>
              <a:latin typeface="Palatino" charset="0"/>
            </a:endParaRPr>
          </a:p>
        </p:txBody>
      </p:sp>
      <p:sp>
        <p:nvSpPr>
          <p:cNvPr id="79876" name="Rectangle 2"/>
          <p:cNvSpPr>
            <a:spLocks noGrp="1" noRot="1" noChangeAspect="1" noChangeArrowheads="1" noTextEdit="1"/>
          </p:cNvSpPr>
          <p:nvPr>
            <p:ph type="sldImg"/>
          </p:nvPr>
        </p:nvSpPr>
        <p:spPr>
          <a:ln/>
        </p:spPr>
      </p:sp>
      <p:sp>
        <p:nvSpPr>
          <p:cNvPr id="798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A20127B3-4E48-F849-A1E1-1B33DBBB4185}" type="datetime1">
              <a:rPr lang="en-US"/>
              <a:pPr/>
              <a:t>4/5/15</a:t>
            </a:fld>
            <a:endParaRPr lang="en-US"/>
          </a:p>
        </p:txBody>
      </p:sp>
      <p:sp>
        <p:nvSpPr>
          <p:cNvPr id="7" name="Rectangle 7"/>
          <p:cNvSpPr>
            <a:spLocks noGrp="1" noChangeArrowheads="1"/>
          </p:cNvSpPr>
          <p:nvPr>
            <p:ph type="sldNum" sz="quarter" idx="5"/>
          </p:nvPr>
        </p:nvSpPr>
        <p:spPr>
          <a:ln/>
        </p:spPr>
        <p:txBody>
          <a:bodyPr/>
          <a:lstStyle/>
          <a:p>
            <a:fld id="{5B2B63D4-B345-9E43-8D01-B7855AE82DE9}" type="slidenum">
              <a:rPr lang="en-US"/>
              <a:pPr/>
              <a:t>6</a:t>
            </a:fld>
            <a:endParaRPr lang="en-US"/>
          </a:p>
        </p:txBody>
      </p:sp>
      <p:sp>
        <p:nvSpPr>
          <p:cNvPr id="6830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683011" name="Rectangle 3"/>
          <p:cNvSpPr>
            <a:spLocks noGrp="1" noChangeArrowheads="1"/>
          </p:cNvSpPr>
          <p:nvPr>
            <p:ph type="body" idx="1"/>
          </p:nvPr>
        </p:nvSpPr>
        <p:spPr/>
        <p:txBody>
          <a:bodyPr/>
          <a:lstStyle/>
          <a:p>
            <a:r>
              <a:rPr lang="en-US"/>
              <a:t>Not only did this support extremely useful and targeted search and data navigation, with highly summarized display</a:t>
            </a:r>
          </a:p>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4FAF4398-6CAF-2D44-B77F-B216A59438E3}" type="datetime1">
              <a:rPr lang="en-US" sz="1200" b="0">
                <a:solidFill>
                  <a:schemeClr val="bg1"/>
                </a:solidFill>
                <a:latin typeface="Palatino" charset="0"/>
              </a:rPr>
              <a:pPr/>
              <a:t>4/5/15</a:t>
            </a:fld>
            <a:endParaRPr lang="en-US" sz="1200" b="0">
              <a:solidFill>
                <a:schemeClr val="bg1"/>
              </a:solidFill>
              <a:latin typeface="Palatino" charset="0"/>
            </a:endParaRPr>
          </a:p>
        </p:txBody>
      </p:sp>
      <p:sp>
        <p:nvSpPr>
          <p:cNvPr id="8192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B0526109-4A94-7A42-BA6A-94BE45B07C30}" type="slidenum">
              <a:rPr lang="en-US" sz="1200" b="0">
                <a:solidFill>
                  <a:schemeClr val="bg1"/>
                </a:solidFill>
                <a:latin typeface="Palatino" charset="0"/>
              </a:rPr>
              <a:pPr/>
              <a:t>37</a:t>
            </a:fld>
            <a:endParaRPr lang="en-US" sz="1200" b="0">
              <a:solidFill>
                <a:schemeClr val="bg1"/>
              </a:solidFill>
              <a:latin typeface="Palatino" charset="0"/>
            </a:endParaRPr>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88E4EB2A-69F5-B841-B568-E5F7BB3E7593}" type="datetime1">
              <a:rPr lang="en-US" sz="1200" b="0">
                <a:solidFill>
                  <a:schemeClr val="bg1"/>
                </a:solidFill>
                <a:latin typeface="Palatino" charset="0"/>
              </a:rPr>
              <a:pPr/>
              <a:t>4/5/15</a:t>
            </a:fld>
            <a:endParaRPr lang="en-US" sz="1200" b="0">
              <a:solidFill>
                <a:schemeClr val="bg1"/>
              </a:solidFill>
              <a:latin typeface="Palatino" charset="0"/>
            </a:endParaRPr>
          </a:p>
        </p:txBody>
      </p:sp>
      <p:sp>
        <p:nvSpPr>
          <p:cNvPr id="8397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5567A99E-9C7C-F24C-822C-70E18DDF483A}" type="slidenum">
              <a:rPr lang="en-US" sz="1200" b="0">
                <a:solidFill>
                  <a:schemeClr val="bg1"/>
                </a:solidFill>
                <a:latin typeface="Palatino" charset="0"/>
              </a:rPr>
              <a:pPr/>
              <a:t>38</a:t>
            </a:fld>
            <a:endParaRPr lang="en-US" sz="1200" b="0">
              <a:solidFill>
                <a:schemeClr val="bg1"/>
              </a:solidFill>
              <a:latin typeface="Palatino" charset="0"/>
            </a:endParaRPr>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6D8D2C4A-09A8-2943-BC57-A3ED8CE54CDD}" type="datetime1">
              <a:rPr lang="en-US" sz="1200" b="0">
                <a:solidFill>
                  <a:schemeClr val="bg1"/>
                </a:solidFill>
                <a:latin typeface="Palatino" charset="0"/>
              </a:rPr>
              <a:pPr/>
              <a:t>4/5/15</a:t>
            </a:fld>
            <a:endParaRPr lang="en-US" sz="1200" b="0">
              <a:solidFill>
                <a:schemeClr val="bg1"/>
              </a:solidFill>
              <a:latin typeface="Palatino" charset="0"/>
            </a:endParaRPr>
          </a:p>
        </p:txBody>
      </p:sp>
      <p:sp>
        <p:nvSpPr>
          <p:cNvPr id="8601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4C717A5F-6397-F744-8430-4E29F518F613}" type="slidenum">
              <a:rPr lang="en-US" sz="1200" b="0">
                <a:solidFill>
                  <a:schemeClr val="bg1"/>
                </a:solidFill>
                <a:latin typeface="Palatino" charset="0"/>
              </a:rPr>
              <a:pPr/>
              <a:t>39</a:t>
            </a:fld>
            <a:endParaRPr lang="en-US" sz="1200" b="0">
              <a:solidFill>
                <a:schemeClr val="bg1"/>
              </a:solidFill>
              <a:latin typeface="Palatino" charset="0"/>
            </a:endParaRPr>
          </a:p>
        </p:txBody>
      </p:sp>
      <p:sp>
        <p:nvSpPr>
          <p:cNvPr id="86020" name="Rectangle 2"/>
          <p:cNvSpPr>
            <a:spLocks noGrp="1" noRot="1" noChangeAspect="1" noChangeArrowheads="1" noTextEdit="1"/>
          </p:cNvSpPr>
          <p:nvPr>
            <p:ph type="sldImg"/>
          </p:nvPr>
        </p:nvSpPr>
        <p:spPr>
          <a:ln/>
        </p:spPr>
      </p:sp>
      <p:sp>
        <p:nvSpPr>
          <p:cNvPr id="860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1367E66B-0DF0-7649-8A35-1EC39A7CF657}" type="datetime1">
              <a:rPr lang="en-US" sz="1200" b="0">
                <a:solidFill>
                  <a:schemeClr val="bg1"/>
                </a:solidFill>
                <a:latin typeface="Palatino" charset="0"/>
              </a:rPr>
              <a:pPr/>
              <a:t>4/5/15</a:t>
            </a:fld>
            <a:endParaRPr lang="en-US" sz="1200" b="0">
              <a:solidFill>
                <a:schemeClr val="bg1"/>
              </a:solidFill>
              <a:latin typeface="Palatino" charset="0"/>
            </a:endParaRPr>
          </a:p>
        </p:txBody>
      </p:sp>
      <p:sp>
        <p:nvSpPr>
          <p:cNvPr id="880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FA9D63E0-C6E5-7549-B3E9-B475D4BCFA77}" type="slidenum">
              <a:rPr lang="en-US" sz="1200" b="0">
                <a:solidFill>
                  <a:schemeClr val="bg1"/>
                </a:solidFill>
                <a:latin typeface="Palatino" charset="0"/>
              </a:rPr>
              <a:pPr/>
              <a:t>40</a:t>
            </a:fld>
            <a:endParaRPr lang="en-US" sz="1200" b="0">
              <a:solidFill>
                <a:schemeClr val="bg1"/>
              </a:solidFill>
              <a:latin typeface="Palatino" charset="0"/>
            </a:endParaRPr>
          </a:p>
        </p:txBody>
      </p:sp>
      <p:sp>
        <p:nvSpPr>
          <p:cNvPr id="88068" name="Rectangle 2"/>
          <p:cNvSpPr>
            <a:spLocks noGrp="1" noRot="1" noChangeAspect="1" noChangeArrowheads="1" noTextEdit="1"/>
          </p:cNvSpPr>
          <p:nvPr>
            <p:ph type="sldImg"/>
          </p:nvPr>
        </p:nvSpPr>
        <p:spPr>
          <a:ln/>
        </p:spPr>
      </p:sp>
      <p:sp>
        <p:nvSpPr>
          <p:cNvPr id="880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AF2DF39B-FDC1-BE4B-9720-3C6EC3B92835}" type="datetime1">
              <a:rPr lang="en-US" sz="1200" b="0">
                <a:solidFill>
                  <a:schemeClr val="bg1"/>
                </a:solidFill>
                <a:latin typeface="Palatino" charset="0"/>
              </a:rPr>
              <a:pPr/>
              <a:t>4/5/15</a:t>
            </a:fld>
            <a:endParaRPr lang="en-US" sz="1200" b="0">
              <a:solidFill>
                <a:schemeClr val="bg1"/>
              </a:solidFill>
              <a:latin typeface="Palatino" charset="0"/>
            </a:endParaRPr>
          </a:p>
        </p:txBody>
      </p:sp>
      <p:sp>
        <p:nvSpPr>
          <p:cNvPr id="901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EEAFBDB7-8E65-2E45-9FA5-6176EF206364}" type="slidenum">
              <a:rPr lang="en-US" sz="1200" b="0">
                <a:solidFill>
                  <a:schemeClr val="bg1"/>
                </a:solidFill>
                <a:latin typeface="Palatino" charset="0"/>
              </a:rPr>
              <a:pPr/>
              <a:t>41</a:t>
            </a:fld>
            <a:endParaRPr lang="en-US" sz="1200" b="0">
              <a:solidFill>
                <a:schemeClr val="bg1"/>
              </a:solidFill>
              <a:latin typeface="Palatino" charset="0"/>
            </a:endParaRPr>
          </a:p>
        </p:txBody>
      </p:sp>
      <p:sp>
        <p:nvSpPr>
          <p:cNvPr id="90116" name="Rectangle 2"/>
          <p:cNvSpPr>
            <a:spLocks noGrp="1" noRot="1" noChangeAspect="1" noChangeArrowheads="1" noTextEdit="1"/>
          </p:cNvSpPr>
          <p:nvPr>
            <p:ph type="sldImg"/>
          </p:nvPr>
        </p:nvSpPr>
        <p:spPr>
          <a:ln/>
        </p:spPr>
      </p:sp>
      <p:sp>
        <p:nvSpPr>
          <p:cNvPr id="901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64ACDD17-976E-534E-9938-56054A991FD8}" type="datetime1">
              <a:rPr lang="en-US" sz="1200" b="0">
                <a:solidFill>
                  <a:schemeClr val="bg1"/>
                </a:solidFill>
                <a:latin typeface="Palatino" charset="0"/>
              </a:rPr>
              <a:pPr/>
              <a:t>4/5/15</a:t>
            </a:fld>
            <a:endParaRPr lang="en-US" sz="1200" b="0">
              <a:solidFill>
                <a:schemeClr val="bg1"/>
              </a:solidFill>
              <a:latin typeface="Palatino" charset="0"/>
            </a:endParaRPr>
          </a:p>
        </p:txBody>
      </p:sp>
      <p:sp>
        <p:nvSpPr>
          <p:cNvPr id="9216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F78C73B6-8F92-024D-847B-04156227A262}" type="slidenum">
              <a:rPr lang="en-US" sz="1200" b="0">
                <a:solidFill>
                  <a:schemeClr val="bg1"/>
                </a:solidFill>
                <a:latin typeface="Palatino" charset="0"/>
              </a:rPr>
              <a:pPr/>
              <a:t>42</a:t>
            </a:fld>
            <a:endParaRPr lang="en-US" sz="1200" b="0">
              <a:solidFill>
                <a:schemeClr val="bg1"/>
              </a:solidFill>
              <a:latin typeface="Palatino" charset="0"/>
            </a:endParaRPr>
          </a:p>
        </p:txBody>
      </p:sp>
      <p:sp>
        <p:nvSpPr>
          <p:cNvPr id="92164" name="Rectangle 2"/>
          <p:cNvSpPr>
            <a:spLocks noGrp="1" noRot="1" noChangeAspect="1" noChangeArrowheads="1" noTextEdit="1"/>
          </p:cNvSpPr>
          <p:nvPr>
            <p:ph type="sldImg"/>
          </p:nvPr>
        </p:nvSpPr>
        <p:spPr>
          <a:ln/>
        </p:spPr>
      </p:sp>
      <p:sp>
        <p:nvSpPr>
          <p:cNvPr id="921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AA15C7E5-9FE5-9048-99AD-E0BC38B7FBF4}" type="datetime1">
              <a:rPr lang="en-US" sz="1200" b="0">
                <a:solidFill>
                  <a:schemeClr val="bg1"/>
                </a:solidFill>
                <a:latin typeface="Palatino" charset="0"/>
              </a:rPr>
              <a:pPr/>
              <a:t>4/5/15</a:t>
            </a:fld>
            <a:endParaRPr lang="en-US" sz="1200" b="0">
              <a:solidFill>
                <a:schemeClr val="bg1"/>
              </a:solidFill>
              <a:latin typeface="Palatino" charset="0"/>
            </a:endParaRPr>
          </a:p>
        </p:txBody>
      </p:sp>
      <p:sp>
        <p:nvSpPr>
          <p:cNvPr id="942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933BF71F-7988-9B43-81F2-A3DA4B24CAEB}" type="slidenum">
              <a:rPr lang="en-US" sz="1200" b="0">
                <a:solidFill>
                  <a:schemeClr val="bg1"/>
                </a:solidFill>
                <a:latin typeface="Palatino" charset="0"/>
              </a:rPr>
              <a:pPr/>
              <a:t>43</a:t>
            </a:fld>
            <a:endParaRPr lang="en-US" sz="1200" b="0">
              <a:solidFill>
                <a:schemeClr val="bg1"/>
              </a:solidFill>
              <a:latin typeface="Palatino" charset="0"/>
            </a:endParaRPr>
          </a:p>
        </p:txBody>
      </p:sp>
      <p:sp>
        <p:nvSpPr>
          <p:cNvPr id="94212" name="Rectangle 2"/>
          <p:cNvSpPr>
            <a:spLocks noGrp="1" noRot="1" noChangeAspect="1" noChangeArrowheads="1" noTextEdit="1"/>
          </p:cNvSpPr>
          <p:nvPr>
            <p:ph type="sldImg"/>
          </p:nvPr>
        </p:nvSpPr>
        <p:spPr>
          <a:ln/>
        </p:spPr>
      </p:sp>
      <p:sp>
        <p:nvSpPr>
          <p:cNvPr id="942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C9839971-1A5E-D747-9310-0B49C61782B2}" type="datetime1">
              <a:rPr lang="en-US" sz="1200" b="0">
                <a:solidFill>
                  <a:schemeClr val="bg1"/>
                </a:solidFill>
                <a:latin typeface="Palatino" charset="0"/>
              </a:rPr>
              <a:pPr/>
              <a:t>4/5/15</a:t>
            </a:fld>
            <a:endParaRPr lang="en-US" sz="1200" b="0">
              <a:solidFill>
                <a:schemeClr val="bg1"/>
              </a:solidFill>
              <a:latin typeface="Palatino" charset="0"/>
            </a:endParaRPr>
          </a:p>
        </p:txBody>
      </p:sp>
      <p:sp>
        <p:nvSpPr>
          <p:cNvPr id="962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DA58B00E-6455-0D4C-BA03-DE1098BF5334}" type="slidenum">
              <a:rPr lang="en-US" sz="1200" b="0">
                <a:solidFill>
                  <a:schemeClr val="bg1"/>
                </a:solidFill>
                <a:latin typeface="Palatino" charset="0"/>
              </a:rPr>
              <a:pPr/>
              <a:t>44</a:t>
            </a:fld>
            <a:endParaRPr lang="en-US" sz="1200" b="0">
              <a:solidFill>
                <a:schemeClr val="bg1"/>
              </a:solidFill>
              <a:latin typeface="Palatino" charset="0"/>
            </a:endParaRPr>
          </a:p>
        </p:txBody>
      </p:sp>
      <p:sp>
        <p:nvSpPr>
          <p:cNvPr id="96260" name="Rectangle 2"/>
          <p:cNvSpPr>
            <a:spLocks noGrp="1" noRot="1" noChangeAspect="1" noChangeArrowheads="1" noTextEdit="1"/>
          </p:cNvSpPr>
          <p:nvPr>
            <p:ph type="sldImg"/>
          </p:nvPr>
        </p:nvSpPr>
        <p:spPr>
          <a:ln/>
        </p:spPr>
      </p:sp>
      <p:sp>
        <p:nvSpPr>
          <p:cNvPr id="962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A0C4838D-8799-3043-A82C-D19BEB816309}" type="datetime1">
              <a:rPr lang="en-US" sz="1200" b="0">
                <a:solidFill>
                  <a:schemeClr val="bg1"/>
                </a:solidFill>
                <a:latin typeface="Palatino" charset="0"/>
              </a:rPr>
              <a:pPr/>
              <a:t>4/5/15</a:t>
            </a:fld>
            <a:endParaRPr lang="en-US" sz="1200" b="0">
              <a:solidFill>
                <a:schemeClr val="bg1"/>
              </a:solidFill>
              <a:latin typeface="Palatino" charset="0"/>
            </a:endParaRPr>
          </a:p>
        </p:txBody>
      </p:sp>
      <p:sp>
        <p:nvSpPr>
          <p:cNvPr id="983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79A15676-CCB4-4549-AF02-4A26001CF3C3}" type="slidenum">
              <a:rPr lang="en-US" sz="1200" b="0">
                <a:solidFill>
                  <a:schemeClr val="bg1"/>
                </a:solidFill>
                <a:latin typeface="Palatino" charset="0"/>
              </a:rPr>
              <a:pPr/>
              <a:t>45</a:t>
            </a:fld>
            <a:endParaRPr lang="en-US" sz="1200" b="0">
              <a:solidFill>
                <a:schemeClr val="bg1"/>
              </a:solidFill>
              <a:latin typeface="Palatino" charset="0"/>
            </a:endParaRPr>
          </a:p>
        </p:txBody>
      </p:sp>
      <p:sp>
        <p:nvSpPr>
          <p:cNvPr id="98308" name="Rectangle 2"/>
          <p:cNvSpPr>
            <a:spLocks noGrp="1" noRot="1" noChangeAspect="1" noChangeArrowheads="1" noTextEdit="1"/>
          </p:cNvSpPr>
          <p:nvPr>
            <p:ph type="sldImg"/>
          </p:nvPr>
        </p:nvSpPr>
        <p:spPr>
          <a:ln/>
        </p:spPr>
      </p:sp>
      <p:sp>
        <p:nvSpPr>
          <p:cNvPr id="983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B1AA9C05-F0E2-9A40-BF55-61D502350899}" type="datetime1">
              <a:rPr lang="en-US" sz="1200" b="0">
                <a:solidFill>
                  <a:schemeClr val="bg1"/>
                </a:solidFill>
                <a:latin typeface="Palatino" charset="0"/>
              </a:rPr>
              <a:pPr/>
              <a:t>4/5/15</a:t>
            </a:fld>
            <a:endParaRPr lang="en-US" sz="1200" b="0">
              <a:solidFill>
                <a:schemeClr val="bg1"/>
              </a:solidFill>
              <a:latin typeface="Palatino" charset="0"/>
            </a:endParaRPr>
          </a:p>
        </p:txBody>
      </p:sp>
      <p:sp>
        <p:nvSpPr>
          <p:cNvPr id="1003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09B3BD37-A486-5648-9007-56466EFAFF97}" type="slidenum">
              <a:rPr lang="en-US" sz="1200" b="0">
                <a:solidFill>
                  <a:schemeClr val="bg1"/>
                </a:solidFill>
                <a:latin typeface="Palatino" charset="0"/>
              </a:rPr>
              <a:pPr/>
              <a:t>46</a:t>
            </a:fld>
            <a:endParaRPr lang="en-US" sz="1200" b="0">
              <a:solidFill>
                <a:schemeClr val="bg1"/>
              </a:solidFill>
              <a:latin typeface="Palatino" charset="0"/>
            </a:endParaRPr>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9265F13C-0AB5-8844-B408-D30F77EC5C2E}" type="datetime1">
              <a:rPr lang="en-US"/>
              <a:pPr/>
              <a:t>4/5/15</a:t>
            </a:fld>
            <a:endParaRPr lang="en-US"/>
          </a:p>
        </p:txBody>
      </p:sp>
      <p:sp>
        <p:nvSpPr>
          <p:cNvPr id="7" name="Rectangle 7"/>
          <p:cNvSpPr>
            <a:spLocks noGrp="1" noChangeArrowheads="1"/>
          </p:cNvSpPr>
          <p:nvPr>
            <p:ph type="sldNum" sz="quarter" idx="5"/>
          </p:nvPr>
        </p:nvSpPr>
        <p:spPr>
          <a:ln/>
        </p:spPr>
        <p:txBody>
          <a:bodyPr/>
          <a:lstStyle/>
          <a:p>
            <a:fld id="{6C184A4F-B539-9E4F-B0CF-AE5EDA55E278}" type="slidenum">
              <a:rPr lang="en-US"/>
              <a:pPr/>
              <a:t>7</a:t>
            </a:fld>
            <a:endParaRPr lang="en-US"/>
          </a:p>
        </p:txBody>
      </p:sp>
      <p:sp>
        <p:nvSpPr>
          <p:cNvPr id="12093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209347" name="Rectangle 3"/>
          <p:cNvSpPr>
            <a:spLocks noGrp="1" noChangeArrowheads="1"/>
          </p:cNvSpPr>
          <p:nvPr>
            <p:ph type="body" idx="1"/>
          </p:nvPr>
        </p:nvSpPr>
        <p:spPr/>
        <p:txBody>
          <a:bodyPr/>
          <a:lstStyle/>
          <a:p>
            <a:r>
              <a:rPr lang="en-US"/>
              <a:t>CiteSeer, which we all know and love, is made possible by the automatic extraction of title and author information from research paper headers and references in order to build the reference graph that we use to find related work.</a:t>
            </a:r>
          </a:p>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ADFE6D35-7126-1B4C-847D-135C85FD6E20}" type="datetime1">
              <a:rPr lang="en-US" sz="1200" b="0">
                <a:solidFill>
                  <a:schemeClr val="bg1"/>
                </a:solidFill>
                <a:latin typeface="Palatino" charset="0"/>
              </a:rPr>
              <a:pPr/>
              <a:t>4/5/15</a:t>
            </a:fld>
            <a:endParaRPr lang="en-US" sz="1200" b="0">
              <a:solidFill>
                <a:schemeClr val="bg1"/>
              </a:solidFill>
              <a:latin typeface="Palatino" charset="0"/>
            </a:endParaRPr>
          </a:p>
        </p:txBody>
      </p:sp>
      <p:sp>
        <p:nvSpPr>
          <p:cNvPr id="10240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D9F0C120-6D80-D349-AD2C-3E8CC97B24EE}" type="slidenum">
              <a:rPr lang="en-US" sz="1200" b="0">
                <a:solidFill>
                  <a:schemeClr val="bg1"/>
                </a:solidFill>
                <a:latin typeface="Palatino" charset="0"/>
              </a:rPr>
              <a:pPr/>
              <a:t>47</a:t>
            </a:fld>
            <a:endParaRPr lang="en-US" sz="1200" b="0">
              <a:solidFill>
                <a:schemeClr val="bg1"/>
              </a:solidFill>
              <a:latin typeface="Palatino" charset="0"/>
            </a:endParaRPr>
          </a:p>
        </p:txBody>
      </p:sp>
      <p:sp>
        <p:nvSpPr>
          <p:cNvPr id="102404" name="Rectangle 2"/>
          <p:cNvSpPr>
            <a:spLocks noGrp="1" noRot="1" noChangeAspect="1" noChangeArrowheads="1" noTextEdit="1"/>
          </p:cNvSpPr>
          <p:nvPr>
            <p:ph type="sldImg"/>
          </p:nvPr>
        </p:nvSpPr>
        <p:spPr>
          <a:ln/>
        </p:spPr>
      </p:sp>
      <p:sp>
        <p:nvSpPr>
          <p:cNvPr id="1024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F69501A5-8904-9849-A84C-9C2FDD559D3C}" type="datetime1">
              <a:rPr lang="en-US" sz="1200" b="0">
                <a:solidFill>
                  <a:schemeClr val="bg1"/>
                </a:solidFill>
                <a:latin typeface="Palatino" charset="0"/>
              </a:rPr>
              <a:pPr/>
              <a:t>4/5/15</a:t>
            </a:fld>
            <a:endParaRPr lang="en-US" sz="1200" b="0">
              <a:solidFill>
                <a:schemeClr val="bg1"/>
              </a:solidFill>
              <a:latin typeface="Palatino" charset="0"/>
            </a:endParaRPr>
          </a:p>
        </p:txBody>
      </p:sp>
      <p:sp>
        <p:nvSpPr>
          <p:cNvPr id="10445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40F2F583-C7F9-464C-9C9C-A7E59DE6527C}" type="slidenum">
              <a:rPr lang="en-US" sz="1200" b="0">
                <a:solidFill>
                  <a:schemeClr val="bg1"/>
                </a:solidFill>
                <a:latin typeface="Palatino" charset="0"/>
              </a:rPr>
              <a:pPr/>
              <a:t>48</a:t>
            </a:fld>
            <a:endParaRPr lang="en-US" sz="1200" b="0">
              <a:solidFill>
                <a:schemeClr val="bg1"/>
              </a:solidFill>
              <a:latin typeface="Palatino" charset="0"/>
            </a:endParaRPr>
          </a:p>
        </p:txBody>
      </p:sp>
      <p:sp>
        <p:nvSpPr>
          <p:cNvPr id="104452" name="Rectangle 2"/>
          <p:cNvSpPr>
            <a:spLocks noGrp="1" noRot="1" noChangeAspect="1" noChangeArrowheads="1" noTextEdit="1"/>
          </p:cNvSpPr>
          <p:nvPr>
            <p:ph type="sldImg"/>
          </p:nvPr>
        </p:nvSpPr>
        <p:spPr>
          <a:ln/>
        </p:spPr>
      </p:sp>
      <p:sp>
        <p:nvSpPr>
          <p:cNvPr id="1044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8738B9F1-3676-5A4C-A07E-238120923C50}" type="datetime1">
              <a:rPr lang="en-US" sz="1200" b="0">
                <a:solidFill>
                  <a:schemeClr val="bg1"/>
                </a:solidFill>
                <a:latin typeface="Palatino" charset="0"/>
              </a:rPr>
              <a:pPr/>
              <a:t>4/5/15</a:t>
            </a:fld>
            <a:endParaRPr lang="en-US" sz="1200" b="0">
              <a:solidFill>
                <a:schemeClr val="bg1"/>
              </a:solidFill>
              <a:latin typeface="Palatino" charset="0"/>
            </a:endParaRPr>
          </a:p>
        </p:txBody>
      </p:sp>
      <p:sp>
        <p:nvSpPr>
          <p:cNvPr id="10649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14AFF833-AFDF-B044-99E0-620612329464}" type="slidenum">
              <a:rPr lang="en-US" sz="1200" b="0">
                <a:solidFill>
                  <a:schemeClr val="bg1"/>
                </a:solidFill>
                <a:latin typeface="Palatino" charset="0"/>
              </a:rPr>
              <a:pPr/>
              <a:t>49</a:t>
            </a:fld>
            <a:endParaRPr lang="en-US" sz="1200" b="0">
              <a:solidFill>
                <a:schemeClr val="bg1"/>
              </a:solidFill>
              <a:latin typeface="Palatino" charset="0"/>
            </a:endParaRPr>
          </a:p>
        </p:txBody>
      </p:sp>
      <p:sp>
        <p:nvSpPr>
          <p:cNvPr id="106500" name="Rectangle 2"/>
          <p:cNvSpPr>
            <a:spLocks noGrp="1" noRot="1" noChangeAspect="1" noChangeArrowheads="1" noTextEdit="1"/>
          </p:cNvSpPr>
          <p:nvPr>
            <p:ph type="sldImg"/>
          </p:nvPr>
        </p:nvSpPr>
        <p:spPr>
          <a:ln/>
        </p:spPr>
      </p:sp>
      <p:sp>
        <p:nvSpPr>
          <p:cNvPr id="1065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505C8462-BFD6-C041-AE6A-9D653885496F}" type="datetime1">
              <a:rPr lang="en-US" sz="1200" b="0">
                <a:solidFill>
                  <a:schemeClr val="bg1"/>
                </a:solidFill>
                <a:latin typeface="Palatino" charset="0"/>
              </a:rPr>
              <a:pPr/>
              <a:t>4/5/15</a:t>
            </a:fld>
            <a:endParaRPr lang="en-US" sz="1200" b="0">
              <a:solidFill>
                <a:schemeClr val="bg1"/>
              </a:solidFill>
              <a:latin typeface="Palatino" charset="0"/>
            </a:endParaRPr>
          </a:p>
        </p:txBody>
      </p:sp>
      <p:sp>
        <p:nvSpPr>
          <p:cNvPr id="1085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ED1CD1CB-E41E-F140-ADB0-053F7C0F9123}" type="slidenum">
              <a:rPr lang="en-US" sz="1200" b="0">
                <a:solidFill>
                  <a:schemeClr val="bg1"/>
                </a:solidFill>
                <a:latin typeface="Palatino" charset="0"/>
              </a:rPr>
              <a:pPr/>
              <a:t>50</a:t>
            </a:fld>
            <a:endParaRPr lang="en-US" sz="1200" b="0">
              <a:solidFill>
                <a:schemeClr val="bg1"/>
              </a:solidFill>
              <a:latin typeface="Palatino" charset="0"/>
            </a:endParaRPr>
          </a:p>
        </p:txBody>
      </p:sp>
      <p:sp>
        <p:nvSpPr>
          <p:cNvPr id="108548" name="Rectangle 2"/>
          <p:cNvSpPr>
            <a:spLocks noGrp="1" noRot="1" noChangeAspect="1" noChangeArrowheads="1" noTextEdit="1"/>
          </p:cNvSpPr>
          <p:nvPr>
            <p:ph type="sldImg"/>
          </p:nvPr>
        </p:nvSpPr>
        <p:spPr>
          <a:ln/>
        </p:spPr>
      </p:sp>
      <p:sp>
        <p:nvSpPr>
          <p:cNvPr id="1085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4F0918B5-FF42-2E4B-9C0A-27426AA1247A}" type="datetime1">
              <a:rPr lang="en-US" sz="1200" b="0">
                <a:solidFill>
                  <a:schemeClr val="bg1"/>
                </a:solidFill>
                <a:latin typeface="Palatino" charset="0"/>
              </a:rPr>
              <a:pPr/>
              <a:t>4/5/15</a:t>
            </a:fld>
            <a:endParaRPr lang="en-US" sz="1200" b="0">
              <a:solidFill>
                <a:schemeClr val="bg1"/>
              </a:solidFill>
              <a:latin typeface="Palatino" charset="0"/>
            </a:endParaRPr>
          </a:p>
        </p:txBody>
      </p:sp>
      <p:sp>
        <p:nvSpPr>
          <p:cNvPr id="1105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622A239D-E5CD-2442-9996-55061942911A}" type="slidenum">
              <a:rPr lang="en-US" sz="1200" b="0">
                <a:solidFill>
                  <a:schemeClr val="bg1"/>
                </a:solidFill>
                <a:latin typeface="Palatino" charset="0"/>
              </a:rPr>
              <a:pPr/>
              <a:t>51</a:t>
            </a:fld>
            <a:endParaRPr lang="en-US" sz="1200" b="0">
              <a:solidFill>
                <a:schemeClr val="bg1"/>
              </a:solidFill>
              <a:latin typeface="Palatino" charset="0"/>
            </a:endParaRPr>
          </a:p>
        </p:txBody>
      </p:sp>
      <p:sp>
        <p:nvSpPr>
          <p:cNvPr id="110596" name="Rectangle 2"/>
          <p:cNvSpPr>
            <a:spLocks noGrp="1" noRot="1" noChangeAspect="1" noChangeArrowheads="1" noTextEdit="1"/>
          </p:cNvSpPr>
          <p:nvPr>
            <p:ph type="sldImg"/>
          </p:nvPr>
        </p:nvSpPr>
        <p:spPr>
          <a:ln/>
        </p:spPr>
      </p:sp>
      <p:sp>
        <p:nvSpPr>
          <p:cNvPr id="1105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3EF1C243-322B-8045-95F5-008717031C2F}" type="datetime1">
              <a:rPr lang="en-US" sz="1200" b="0">
                <a:solidFill>
                  <a:schemeClr val="bg1"/>
                </a:solidFill>
                <a:latin typeface="Palatino" charset="0"/>
              </a:rPr>
              <a:pPr/>
              <a:t>4/5/15</a:t>
            </a:fld>
            <a:endParaRPr lang="en-US" sz="1200" b="0">
              <a:solidFill>
                <a:schemeClr val="bg1"/>
              </a:solidFill>
              <a:latin typeface="Palatino" charset="0"/>
            </a:endParaRPr>
          </a:p>
        </p:txBody>
      </p:sp>
      <p:sp>
        <p:nvSpPr>
          <p:cNvPr id="11264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35B085BB-0477-4541-AE99-2B469D72CA95}" type="slidenum">
              <a:rPr lang="en-US" sz="1200" b="0">
                <a:solidFill>
                  <a:schemeClr val="bg1"/>
                </a:solidFill>
                <a:latin typeface="Palatino" charset="0"/>
              </a:rPr>
              <a:pPr/>
              <a:t>52</a:t>
            </a:fld>
            <a:endParaRPr lang="en-US" sz="1200" b="0">
              <a:solidFill>
                <a:schemeClr val="bg1"/>
              </a:solidFill>
              <a:latin typeface="Palatino" charset="0"/>
            </a:endParaRPr>
          </a:p>
        </p:txBody>
      </p:sp>
      <p:sp>
        <p:nvSpPr>
          <p:cNvPr id="112644" name="Rectangle 2"/>
          <p:cNvSpPr>
            <a:spLocks noGrp="1" noRot="1" noChangeAspect="1" noChangeArrowheads="1" noTextEdit="1"/>
          </p:cNvSpPr>
          <p:nvPr>
            <p:ph type="sldImg"/>
          </p:nvPr>
        </p:nvSpPr>
        <p:spPr>
          <a:ln/>
        </p:spPr>
      </p:sp>
      <p:sp>
        <p:nvSpPr>
          <p:cNvPr id="1126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FC162523-96C0-EE48-8CC2-A2CF8BB3FCAC}" type="datetime1">
              <a:rPr lang="en-US"/>
              <a:pPr/>
              <a:t>4/5/15</a:t>
            </a:fld>
            <a:endParaRPr lang="en-US"/>
          </a:p>
        </p:txBody>
      </p:sp>
      <p:sp>
        <p:nvSpPr>
          <p:cNvPr id="7" name="Rectangle 7"/>
          <p:cNvSpPr>
            <a:spLocks noGrp="1" noChangeArrowheads="1"/>
          </p:cNvSpPr>
          <p:nvPr>
            <p:ph type="sldNum" sz="quarter" idx="5"/>
          </p:nvPr>
        </p:nvSpPr>
        <p:spPr>
          <a:ln/>
        </p:spPr>
        <p:txBody>
          <a:bodyPr/>
          <a:lstStyle/>
          <a:p>
            <a:fld id="{C714F718-DB58-8740-B1EF-074245477FDE}" type="slidenum">
              <a:rPr lang="en-US"/>
              <a:pPr/>
              <a:t>8</a:t>
            </a:fld>
            <a:endParaRPr lang="en-US"/>
          </a:p>
        </p:txBody>
      </p:sp>
      <p:sp>
        <p:nvSpPr>
          <p:cNvPr id="10475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047555" name="Rectangle 3"/>
          <p:cNvSpPr>
            <a:spLocks noGrp="1" noChangeArrowheads="1"/>
          </p:cNvSpPr>
          <p:nvPr>
            <p:ph type="body" idx="1"/>
          </p:nvPr>
        </p:nvSpPr>
        <p:spPr/>
        <p:txBody>
          <a:bodyPr/>
          <a:lstStyle/>
          <a:p>
            <a:r>
              <a:rPr lang="en-US"/>
              <a:t>What is IE.  As a task it is…</a:t>
            </a:r>
          </a:p>
          <a:p>
            <a:r>
              <a:rPr lang="en-US"/>
              <a:t>Starting with some text… and a empty data base with a defined ontology of fields and records,</a:t>
            </a:r>
          </a:p>
          <a:p>
            <a:r>
              <a:rPr lang="en-US"/>
              <a:t>Use the information in the text to fill the database.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6D01A669-9C3D-1944-92CF-BF98DAC4D050}" type="datetime1">
              <a:rPr lang="en-US"/>
              <a:pPr/>
              <a:t>4/5/15</a:t>
            </a:fld>
            <a:endParaRPr lang="en-US"/>
          </a:p>
        </p:txBody>
      </p:sp>
      <p:sp>
        <p:nvSpPr>
          <p:cNvPr id="7" name="Rectangle 7"/>
          <p:cNvSpPr>
            <a:spLocks noGrp="1" noChangeArrowheads="1"/>
          </p:cNvSpPr>
          <p:nvPr>
            <p:ph type="sldNum" sz="quarter" idx="5"/>
          </p:nvPr>
        </p:nvSpPr>
        <p:spPr>
          <a:ln/>
        </p:spPr>
        <p:txBody>
          <a:bodyPr/>
          <a:lstStyle/>
          <a:p>
            <a:fld id="{B7E38103-292C-CC42-AB38-5DD2921F9029}" type="slidenum">
              <a:rPr lang="en-US"/>
              <a:pPr/>
              <a:t>10</a:t>
            </a:fld>
            <a:endParaRPr lang="en-US"/>
          </a:p>
        </p:txBody>
      </p:sp>
      <p:sp>
        <p:nvSpPr>
          <p:cNvPr id="1048578"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048579" name="Rectangle 1027"/>
          <p:cNvSpPr>
            <a:spLocks noGrp="1" noChangeArrowheads="1"/>
          </p:cNvSpPr>
          <p:nvPr>
            <p:ph type="body" idx="1"/>
          </p:nvPr>
        </p:nvSpPr>
        <p:spPr/>
        <p:txBody>
          <a:bodyPr/>
          <a:lstStyle/>
          <a:p>
            <a:r>
              <a:rPr lang="en-US"/>
              <a:t>As a family of techniques, is consists of </a:t>
            </a:r>
          </a:p>
          <a:p>
            <a:r>
              <a:rPr lang="en-US"/>
              <a:t>Segmentation to find the beginning and ending boundaries of the text snippets that will go in the DB.</a:t>
            </a:r>
          </a:p>
          <a:p>
            <a:r>
              <a:rPr lang="en-US"/>
              <a:t>Classification…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6386885D-8345-6948-A8DE-F98BEC8051B5}" type="datetime1">
              <a:rPr lang="en-US" sz="1200" b="0">
                <a:solidFill>
                  <a:schemeClr val="bg1"/>
                </a:solidFill>
                <a:latin typeface="Palatino" charset="0"/>
              </a:rPr>
              <a:pPr/>
              <a:t>4/5/15</a:t>
            </a:fld>
            <a:endParaRPr lang="en-US" sz="1200" b="0">
              <a:solidFill>
                <a:schemeClr val="bg1"/>
              </a:solidFill>
              <a:latin typeface="Palatino" charset="0"/>
            </a:endParaRPr>
          </a:p>
        </p:txBody>
      </p:sp>
      <p:sp>
        <p:nvSpPr>
          <p:cNvPr id="3277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D000D1CA-A25C-8449-B3B0-D90D613B8338}" type="slidenum">
              <a:rPr lang="en-US" sz="1200" b="0">
                <a:solidFill>
                  <a:schemeClr val="bg1"/>
                </a:solidFill>
                <a:latin typeface="Palatino" charset="0"/>
              </a:rPr>
              <a:pPr/>
              <a:t>14</a:t>
            </a:fld>
            <a:endParaRPr lang="en-US" sz="1200" b="0">
              <a:solidFill>
                <a:schemeClr val="bg1"/>
              </a:solidFill>
              <a:latin typeface="Palatino" charset="0"/>
            </a:endParaRPr>
          </a:p>
        </p:txBody>
      </p:sp>
      <p:sp>
        <p:nvSpPr>
          <p:cNvPr id="32772" name="Rectangle 2"/>
          <p:cNvSpPr>
            <a:spLocks noGrp="1" noRot="1" noChangeAspect="1"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F742A03A-8F7F-5945-9D98-16F2A7255236}" type="datetime1">
              <a:rPr lang="en-US" sz="1200" b="0">
                <a:solidFill>
                  <a:schemeClr val="bg1"/>
                </a:solidFill>
                <a:latin typeface="Palatino" charset="0"/>
              </a:rPr>
              <a:pPr/>
              <a:t>4/5/15</a:t>
            </a:fld>
            <a:endParaRPr lang="en-US" sz="1200" b="0">
              <a:solidFill>
                <a:schemeClr val="bg1"/>
              </a:solidFill>
              <a:latin typeface="Palatino" charset="0"/>
            </a:endParaRPr>
          </a:p>
        </p:txBody>
      </p:sp>
      <p:sp>
        <p:nvSpPr>
          <p:cNvPr id="3481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9F51EE46-6481-5A48-B0A5-1D7B430BDC63}" type="slidenum">
              <a:rPr lang="en-US" sz="1200" b="0">
                <a:solidFill>
                  <a:schemeClr val="bg1"/>
                </a:solidFill>
                <a:latin typeface="Palatino" charset="0"/>
              </a:rPr>
              <a:pPr/>
              <a:t>15</a:t>
            </a:fld>
            <a:endParaRPr lang="en-US" sz="1200" b="0">
              <a:solidFill>
                <a:schemeClr val="bg1"/>
              </a:solidFill>
              <a:latin typeface="Palatino" charset="0"/>
            </a:endParaRPr>
          </a:p>
        </p:txBody>
      </p:sp>
      <p:sp>
        <p:nvSpPr>
          <p:cNvPr id="34820" name="Rectangle 2"/>
          <p:cNvSpPr>
            <a:spLocks noGrp="1" noRot="1" noChangeAspect="1" noChangeArrowheads="1" noTextEdit="1"/>
          </p:cNvSpPr>
          <p:nvPr>
            <p:ph type="sldImg"/>
          </p:nvPr>
        </p:nvSpPr>
        <p:spPr>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rPr>
              <a:t>Poor Doug Lenat, creating Cyc.  I was there at ICML in 1991… Now 11 years later.</a:t>
            </a:r>
          </a:p>
          <a:p>
            <a:endParaRPr lang="en-US">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F15C1FFC-D5D8-0241-9EB0-8126CF6B258E}" type="datetime1">
              <a:rPr lang="en-US" sz="1200" b="0">
                <a:solidFill>
                  <a:schemeClr val="bg1"/>
                </a:solidFill>
                <a:latin typeface="Palatino" charset="0"/>
              </a:rPr>
              <a:pPr/>
              <a:t>4/5/15</a:t>
            </a:fld>
            <a:endParaRPr lang="en-US" sz="1200" b="0">
              <a:solidFill>
                <a:schemeClr val="bg1"/>
              </a:solidFill>
              <a:latin typeface="Palatino" charset="0"/>
            </a:endParaRPr>
          </a:p>
        </p:txBody>
      </p:sp>
      <p:sp>
        <p:nvSpPr>
          <p:cNvPr id="389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b="1">
                <a:solidFill>
                  <a:schemeClr val="tx1"/>
                </a:solidFill>
                <a:latin typeface="Arial" charset="0"/>
                <a:ea typeface="ＭＳ Ｐゴシック" charset="0"/>
                <a:cs typeface="ＭＳ Ｐゴシック" charset="0"/>
              </a:defRPr>
            </a:lvl1pPr>
            <a:lvl2pPr marL="37931725" indent="-37474525" defTabSz="966788">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fld id="{7ADF35CB-982A-9244-898C-D848D6443A37}" type="slidenum">
              <a:rPr lang="en-US" sz="1200" b="0">
                <a:solidFill>
                  <a:schemeClr val="bg1"/>
                </a:solidFill>
                <a:latin typeface="Palatino" charset="0"/>
              </a:rPr>
              <a:pPr/>
              <a:t>16</a:t>
            </a:fld>
            <a:endParaRPr lang="en-US" sz="1200" b="0">
              <a:solidFill>
                <a:schemeClr val="bg1"/>
              </a:solidFill>
              <a:latin typeface="Palatino" charset="0"/>
            </a:endParaRPr>
          </a:p>
        </p:txBody>
      </p:sp>
      <p:sp>
        <p:nvSpPr>
          <p:cNvPr id="38916" name="Rectangle 2"/>
          <p:cNvSpPr>
            <a:spLocks noGrp="1" noRot="1" noChangeAspec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rPr>
              <a:t>ML… although this is an area where ML has not yet trounced the hand-built systems.  In some of the latest evaluations, hand-built shared 1</a:t>
            </a:r>
            <a:r>
              <a:rPr lang="en-US" baseline="30000">
                <a:latin typeface="Times New Roman" charset="0"/>
              </a:rPr>
              <a:t>st</a:t>
            </a:r>
            <a:r>
              <a:rPr lang="en-US">
                <a:latin typeface="Times New Roman" charset="0"/>
              </a:rPr>
              <a:t> place with a ML.</a:t>
            </a:r>
          </a:p>
          <a:p>
            <a:r>
              <a:rPr lang="en-US">
                <a:latin typeface="Times New Roman" charset="0"/>
              </a:rPr>
              <a:t>Now many companies making a business from IE (from the Web): WasBang, Inxight, Intelliseek, ClearForest.</a:t>
            </a:r>
          </a:p>
          <a:p>
            <a:endParaRPr lang="en-US">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fld id="{5B1C2B8E-6F3D-7A4B-A62D-7D5C8523C6DF}" type="datetime1">
              <a:rPr lang="en-US"/>
              <a:pPr/>
              <a:t>4/5/15</a:t>
            </a:fld>
            <a:endParaRPr lang="en-US"/>
          </a:p>
        </p:txBody>
      </p:sp>
      <p:sp>
        <p:nvSpPr>
          <p:cNvPr id="5" name="Rectangle 5"/>
          <p:cNvSpPr>
            <a:spLocks noGrp="1" noChangeArrowheads="1"/>
          </p:cNvSpPr>
          <p:nvPr>
            <p:ph type="ftr" sz="quarter" idx="11"/>
          </p:nvPr>
        </p:nvSpPr>
        <p:spPr>
          <a:ln/>
        </p:spPr>
        <p:txBody>
          <a:bodyPr/>
          <a:lstStyle>
            <a:lvl1pPr>
              <a:defRPr/>
            </a:lvl1pPr>
          </a:lstStyle>
          <a:p>
            <a:r>
              <a:rPr lang="en-US"/>
              <a:t>Andrew McCallum, Just Research</a:t>
            </a:r>
          </a:p>
        </p:txBody>
      </p:sp>
      <p:sp>
        <p:nvSpPr>
          <p:cNvPr id="6" name="Rectangle 6"/>
          <p:cNvSpPr>
            <a:spLocks noGrp="1" noChangeArrowheads="1"/>
          </p:cNvSpPr>
          <p:nvPr>
            <p:ph type="sldNum" sz="quarter" idx="12"/>
          </p:nvPr>
        </p:nvSpPr>
        <p:spPr>
          <a:ln/>
        </p:spPr>
        <p:txBody>
          <a:bodyPr/>
          <a:lstStyle>
            <a:lvl1pPr>
              <a:defRPr/>
            </a:lvl1pPr>
          </a:lstStyle>
          <a:p>
            <a:endParaRPr lang="en-US"/>
          </a:p>
        </p:txBody>
      </p:sp>
    </p:spTree>
    <p:extLst>
      <p:ext uri="{BB962C8B-B14F-4D97-AF65-F5344CB8AC3E}">
        <p14:creationId xmlns:p14="http://schemas.microsoft.com/office/powerpoint/2010/main" val="805039391"/>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0149AE6A-2FAE-0A4F-9A08-7E7D773FE197}" type="datetime1">
              <a:rPr lang="en-US"/>
              <a:pPr/>
              <a:t>4/5/15</a:t>
            </a:fld>
            <a:endParaRPr lang="en-US"/>
          </a:p>
        </p:txBody>
      </p:sp>
      <p:sp>
        <p:nvSpPr>
          <p:cNvPr id="5" name="Rectangle 5"/>
          <p:cNvSpPr>
            <a:spLocks noGrp="1" noChangeArrowheads="1"/>
          </p:cNvSpPr>
          <p:nvPr>
            <p:ph type="ftr" sz="quarter" idx="11"/>
          </p:nvPr>
        </p:nvSpPr>
        <p:spPr>
          <a:ln/>
        </p:spPr>
        <p:txBody>
          <a:bodyPr/>
          <a:lstStyle>
            <a:lvl1pPr>
              <a:defRPr/>
            </a:lvl1pPr>
          </a:lstStyle>
          <a:p>
            <a:r>
              <a:rPr lang="en-US"/>
              <a:t>Andrew McCallum, Just Research</a:t>
            </a:r>
          </a:p>
        </p:txBody>
      </p:sp>
      <p:sp>
        <p:nvSpPr>
          <p:cNvPr id="6" name="Rectangle 6"/>
          <p:cNvSpPr>
            <a:spLocks noGrp="1" noChangeArrowheads="1"/>
          </p:cNvSpPr>
          <p:nvPr>
            <p:ph type="sldNum" sz="quarter" idx="12"/>
          </p:nvPr>
        </p:nvSpPr>
        <p:spPr>
          <a:ln/>
        </p:spPr>
        <p:txBody>
          <a:bodyPr/>
          <a:lstStyle>
            <a:lvl1pPr>
              <a:defRPr/>
            </a:lvl1pPr>
          </a:lstStyle>
          <a:p>
            <a:endParaRPr lang="en-US"/>
          </a:p>
        </p:txBody>
      </p:sp>
    </p:spTree>
    <p:extLst>
      <p:ext uri="{BB962C8B-B14F-4D97-AF65-F5344CB8AC3E}">
        <p14:creationId xmlns:p14="http://schemas.microsoft.com/office/powerpoint/2010/main" val="1200603221"/>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52400"/>
            <a:ext cx="21336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52400"/>
            <a:ext cx="62484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A13ADED5-C430-1B48-8CDC-E52D4E4C2F87}" type="datetime1">
              <a:rPr lang="en-US"/>
              <a:pPr/>
              <a:t>4/5/15</a:t>
            </a:fld>
            <a:endParaRPr lang="en-US"/>
          </a:p>
        </p:txBody>
      </p:sp>
      <p:sp>
        <p:nvSpPr>
          <p:cNvPr id="5" name="Rectangle 5"/>
          <p:cNvSpPr>
            <a:spLocks noGrp="1" noChangeArrowheads="1"/>
          </p:cNvSpPr>
          <p:nvPr>
            <p:ph type="ftr" sz="quarter" idx="11"/>
          </p:nvPr>
        </p:nvSpPr>
        <p:spPr>
          <a:ln/>
        </p:spPr>
        <p:txBody>
          <a:bodyPr/>
          <a:lstStyle>
            <a:lvl1pPr>
              <a:defRPr/>
            </a:lvl1pPr>
          </a:lstStyle>
          <a:p>
            <a:r>
              <a:rPr lang="en-US"/>
              <a:t>Andrew McCallum, Just Research</a:t>
            </a:r>
          </a:p>
        </p:txBody>
      </p:sp>
      <p:sp>
        <p:nvSpPr>
          <p:cNvPr id="6" name="Rectangle 6"/>
          <p:cNvSpPr>
            <a:spLocks noGrp="1" noChangeArrowheads="1"/>
          </p:cNvSpPr>
          <p:nvPr>
            <p:ph type="sldNum" sz="quarter" idx="12"/>
          </p:nvPr>
        </p:nvSpPr>
        <p:spPr>
          <a:ln/>
        </p:spPr>
        <p:txBody>
          <a:bodyPr/>
          <a:lstStyle>
            <a:lvl1pPr>
              <a:defRPr/>
            </a:lvl1pPr>
          </a:lstStyle>
          <a:p>
            <a:endParaRPr lang="en-US"/>
          </a:p>
        </p:txBody>
      </p:sp>
    </p:spTree>
    <p:extLst>
      <p:ext uri="{BB962C8B-B14F-4D97-AF65-F5344CB8AC3E}">
        <p14:creationId xmlns:p14="http://schemas.microsoft.com/office/powerpoint/2010/main" val="3716045934"/>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524000"/>
            <a:ext cx="38100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38100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02EC609F-C82A-6F4B-B4D8-6D379A5A103B}" type="datetime1">
              <a:rPr lang="en-US"/>
              <a:pPr/>
              <a:t>4/5/15</a:t>
            </a:fld>
            <a:endParaRPr lang="en-US"/>
          </a:p>
        </p:txBody>
      </p:sp>
      <p:sp>
        <p:nvSpPr>
          <p:cNvPr id="6" name="Rectangle 5"/>
          <p:cNvSpPr>
            <a:spLocks noGrp="1" noChangeArrowheads="1"/>
          </p:cNvSpPr>
          <p:nvPr>
            <p:ph type="ftr" sz="quarter" idx="11"/>
          </p:nvPr>
        </p:nvSpPr>
        <p:spPr>
          <a:ln/>
        </p:spPr>
        <p:txBody>
          <a:bodyPr/>
          <a:lstStyle>
            <a:lvl1pPr>
              <a:defRPr/>
            </a:lvl1pPr>
          </a:lstStyle>
          <a:p>
            <a:r>
              <a:rPr lang="en-US"/>
              <a:t>Andrew McCallum, Just Research</a:t>
            </a:r>
          </a:p>
        </p:txBody>
      </p:sp>
      <p:sp>
        <p:nvSpPr>
          <p:cNvPr id="7" name="Rectangle 6"/>
          <p:cNvSpPr>
            <a:spLocks noGrp="1" noChangeArrowheads="1"/>
          </p:cNvSpPr>
          <p:nvPr>
            <p:ph type="sldNum" sz="quarter" idx="12"/>
          </p:nvPr>
        </p:nvSpPr>
        <p:spPr>
          <a:ln/>
        </p:spPr>
        <p:txBody>
          <a:bodyPr/>
          <a:lstStyle>
            <a:lvl1pPr>
              <a:defRPr/>
            </a:lvl1pPr>
          </a:lstStyle>
          <a:p>
            <a:endParaRPr lang="en-US"/>
          </a:p>
        </p:txBody>
      </p:sp>
    </p:spTree>
    <p:extLst>
      <p:ext uri="{BB962C8B-B14F-4D97-AF65-F5344CB8AC3E}">
        <p14:creationId xmlns:p14="http://schemas.microsoft.com/office/powerpoint/2010/main" val="3295610791"/>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524000"/>
            <a:ext cx="7772400" cy="45720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fld id="{5798D0EE-4BC8-6D43-9BB8-D8E0428D8AEB}" type="datetime1">
              <a:rPr lang="en-US"/>
              <a:pPr/>
              <a:t>4/5/15</a:t>
            </a:fld>
            <a:endParaRPr lang="en-US"/>
          </a:p>
        </p:txBody>
      </p:sp>
      <p:sp>
        <p:nvSpPr>
          <p:cNvPr id="5" name="Rectangle 5"/>
          <p:cNvSpPr>
            <a:spLocks noGrp="1" noChangeArrowheads="1"/>
          </p:cNvSpPr>
          <p:nvPr>
            <p:ph type="ftr" sz="quarter" idx="11"/>
          </p:nvPr>
        </p:nvSpPr>
        <p:spPr>
          <a:ln/>
        </p:spPr>
        <p:txBody>
          <a:bodyPr/>
          <a:lstStyle>
            <a:lvl1pPr>
              <a:defRPr/>
            </a:lvl1pPr>
          </a:lstStyle>
          <a:p>
            <a:r>
              <a:rPr lang="en-US"/>
              <a:t>Andrew McCallum, Just Research</a:t>
            </a:r>
          </a:p>
        </p:txBody>
      </p:sp>
      <p:sp>
        <p:nvSpPr>
          <p:cNvPr id="6" name="Rectangle 6"/>
          <p:cNvSpPr>
            <a:spLocks noGrp="1" noChangeArrowheads="1"/>
          </p:cNvSpPr>
          <p:nvPr>
            <p:ph type="sldNum" sz="quarter" idx="12"/>
          </p:nvPr>
        </p:nvSpPr>
        <p:spPr>
          <a:ln/>
        </p:spPr>
        <p:txBody>
          <a:bodyPr/>
          <a:lstStyle>
            <a:lvl1pPr>
              <a:defRPr/>
            </a:lvl1pPr>
          </a:lstStyle>
          <a:p>
            <a:endParaRPr lang="en-US"/>
          </a:p>
        </p:txBody>
      </p:sp>
    </p:spTree>
    <p:extLst>
      <p:ext uri="{BB962C8B-B14F-4D97-AF65-F5344CB8AC3E}">
        <p14:creationId xmlns:p14="http://schemas.microsoft.com/office/powerpoint/2010/main" val="2783013746"/>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9A50A44A-0F77-9C4A-AEAF-8C8FC46E5DF1}" type="datetime1">
              <a:rPr lang="en-US"/>
              <a:pPr/>
              <a:t>4/5/15</a:t>
            </a:fld>
            <a:endParaRPr lang="en-US"/>
          </a:p>
        </p:txBody>
      </p:sp>
      <p:sp>
        <p:nvSpPr>
          <p:cNvPr id="5" name="Rectangle 5"/>
          <p:cNvSpPr>
            <a:spLocks noGrp="1" noChangeArrowheads="1"/>
          </p:cNvSpPr>
          <p:nvPr>
            <p:ph type="ftr" sz="quarter" idx="11"/>
          </p:nvPr>
        </p:nvSpPr>
        <p:spPr>
          <a:ln/>
        </p:spPr>
        <p:txBody>
          <a:bodyPr/>
          <a:lstStyle>
            <a:lvl1pPr>
              <a:defRPr/>
            </a:lvl1pPr>
          </a:lstStyle>
          <a:p>
            <a:r>
              <a:rPr lang="en-US"/>
              <a:t>Andrew McCallum, Just Research</a:t>
            </a:r>
          </a:p>
        </p:txBody>
      </p:sp>
      <p:sp>
        <p:nvSpPr>
          <p:cNvPr id="6" name="Rectangle 6"/>
          <p:cNvSpPr>
            <a:spLocks noGrp="1" noChangeArrowheads="1"/>
          </p:cNvSpPr>
          <p:nvPr>
            <p:ph type="sldNum" sz="quarter" idx="12"/>
          </p:nvPr>
        </p:nvSpPr>
        <p:spPr>
          <a:ln/>
        </p:spPr>
        <p:txBody>
          <a:bodyPr/>
          <a:lstStyle>
            <a:lvl1pPr>
              <a:defRPr/>
            </a:lvl1pPr>
          </a:lstStyle>
          <a:p>
            <a:endParaRPr lang="en-US"/>
          </a:p>
        </p:txBody>
      </p:sp>
    </p:spTree>
    <p:extLst>
      <p:ext uri="{BB962C8B-B14F-4D97-AF65-F5344CB8AC3E}">
        <p14:creationId xmlns:p14="http://schemas.microsoft.com/office/powerpoint/2010/main" val="1553165495"/>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9D070A09-CF58-AB48-828A-9B752B9654D4}" type="datetime1">
              <a:rPr lang="en-US"/>
              <a:pPr/>
              <a:t>4/5/15</a:t>
            </a:fld>
            <a:endParaRPr lang="en-US"/>
          </a:p>
        </p:txBody>
      </p:sp>
      <p:sp>
        <p:nvSpPr>
          <p:cNvPr id="5" name="Rectangle 5"/>
          <p:cNvSpPr>
            <a:spLocks noGrp="1" noChangeArrowheads="1"/>
          </p:cNvSpPr>
          <p:nvPr>
            <p:ph type="ftr" sz="quarter" idx="11"/>
          </p:nvPr>
        </p:nvSpPr>
        <p:spPr>
          <a:ln/>
        </p:spPr>
        <p:txBody>
          <a:bodyPr/>
          <a:lstStyle>
            <a:lvl1pPr>
              <a:defRPr/>
            </a:lvl1pPr>
          </a:lstStyle>
          <a:p>
            <a:r>
              <a:rPr lang="en-US"/>
              <a:t>Andrew McCallum, Just Research</a:t>
            </a:r>
          </a:p>
        </p:txBody>
      </p:sp>
      <p:sp>
        <p:nvSpPr>
          <p:cNvPr id="6" name="Rectangle 6"/>
          <p:cNvSpPr>
            <a:spLocks noGrp="1" noChangeArrowheads="1"/>
          </p:cNvSpPr>
          <p:nvPr>
            <p:ph type="sldNum" sz="quarter" idx="12"/>
          </p:nvPr>
        </p:nvSpPr>
        <p:spPr>
          <a:ln/>
        </p:spPr>
        <p:txBody>
          <a:bodyPr/>
          <a:lstStyle>
            <a:lvl1pPr>
              <a:defRPr/>
            </a:lvl1pPr>
          </a:lstStyle>
          <a:p>
            <a:endParaRPr lang="en-US"/>
          </a:p>
        </p:txBody>
      </p:sp>
    </p:spTree>
    <p:extLst>
      <p:ext uri="{BB962C8B-B14F-4D97-AF65-F5344CB8AC3E}">
        <p14:creationId xmlns:p14="http://schemas.microsoft.com/office/powerpoint/2010/main" val="2461070656"/>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FBE42BC3-FD08-AB40-A458-DF646B0ABEC9}" type="datetime1">
              <a:rPr lang="en-US"/>
              <a:pPr/>
              <a:t>4/5/15</a:t>
            </a:fld>
            <a:endParaRPr lang="en-US"/>
          </a:p>
        </p:txBody>
      </p:sp>
      <p:sp>
        <p:nvSpPr>
          <p:cNvPr id="6" name="Rectangle 5"/>
          <p:cNvSpPr>
            <a:spLocks noGrp="1" noChangeArrowheads="1"/>
          </p:cNvSpPr>
          <p:nvPr>
            <p:ph type="ftr" sz="quarter" idx="11"/>
          </p:nvPr>
        </p:nvSpPr>
        <p:spPr>
          <a:ln/>
        </p:spPr>
        <p:txBody>
          <a:bodyPr/>
          <a:lstStyle>
            <a:lvl1pPr>
              <a:defRPr/>
            </a:lvl1pPr>
          </a:lstStyle>
          <a:p>
            <a:r>
              <a:rPr lang="en-US"/>
              <a:t>Andrew McCallum, Just Research</a:t>
            </a:r>
          </a:p>
        </p:txBody>
      </p:sp>
      <p:sp>
        <p:nvSpPr>
          <p:cNvPr id="7" name="Rectangle 6"/>
          <p:cNvSpPr>
            <a:spLocks noGrp="1" noChangeArrowheads="1"/>
          </p:cNvSpPr>
          <p:nvPr>
            <p:ph type="sldNum" sz="quarter" idx="12"/>
          </p:nvPr>
        </p:nvSpPr>
        <p:spPr>
          <a:ln/>
        </p:spPr>
        <p:txBody>
          <a:bodyPr/>
          <a:lstStyle>
            <a:lvl1pPr>
              <a:defRPr/>
            </a:lvl1pPr>
          </a:lstStyle>
          <a:p>
            <a:endParaRPr lang="en-US"/>
          </a:p>
        </p:txBody>
      </p:sp>
    </p:spTree>
    <p:extLst>
      <p:ext uri="{BB962C8B-B14F-4D97-AF65-F5344CB8AC3E}">
        <p14:creationId xmlns:p14="http://schemas.microsoft.com/office/powerpoint/2010/main" val="3090329499"/>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C60B71B5-5EAC-6447-BEE8-13AABBF5EED9}" type="datetime1">
              <a:rPr lang="en-US"/>
              <a:pPr/>
              <a:t>4/5/15</a:t>
            </a:fld>
            <a:endParaRPr lang="en-US"/>
          </a:p>
        </p:txBody>
      </p:sp>
      <p:sp>
        <p:nvSpPr>
          <p:cNvPr id="8" name="Rectangle 5"/>
          <p:cNvSpPr>
            <a:spLocks noGrp="1" noChangeArrowheads="1"/>
          </p:cNvSpPr>
          <p:nvPr>
            <p:ph type="ftr" sz="quarter" idx="11"/>
          </p:nvPr>
        </p:nvSpPr>
        <p:spPr>
          <a:ln/>
        </p:spPr>
        <p:txBody>
          <a:bodyPr/>
          <a:lstStyle>
            <a:lvl1pPr>
              <a:defRPr/>
            </a:lvl1pPr>
          </a:lstStyle>
          <a:p>
            <a:r>
              <a:rPr lang="en-US"/>
              <a:t>Andrew McCallum, Just Research</a:t>
            </a:r>
          </a:p>
        </p:txBody>
      </p:sp>
      <p:sp>
        <p:nvSpPr>
          <p:cNvPr id="9" name="Rectangle 6"/>
          <p:cNvSpPr>
            <a:spLocks noGrp="1" noChangeArrowheads="1"/>
          </p:cNvSpPr>
          <p:nvPr>
            <p:ph type="sldNum" sz="quarter" idx="12"/>
          </p:nvPr>
        </p:nvSpPr>
        <p:spPr>
          <a:ln/>
        </p:spPr>
        <p:txBody>
          <a:bodyPr/>
          <a:lstStyle>
            <a:lvl1pPr>
              <a:defRPr/>
            </a:lvl1pPr>
          </a:lstStyle>
          <a:p>
            <a:endParaRPr lang="en-US"/>
          </a:p>
        </p:txBody>
      </p:sp>
    </p:spTree>
    <p:extLst>
      <p:ext uri="{BB962C8B-B14F-4D97-AF65-F5344CB8AC3E}">
        <p14:creationId xmlns:p14="http://schemas.microsoft.com/office/powerpoint/2010/main" val="2329530379"/>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6358CFF3-1F0C-1743-93C7-06DE71B6BA5D}" type="datetime1">
              <a:rPr lang="en-US"/>
              <a:pPr/>
              <a:t>4/5/15</a:t>
            </a:fld>
            <a:endParaRPr lang="en-US"/>
          </a:p>
        </p:txBody>
      </p:sp>
      <p:sp>
        <p:nvSpPr>
          <p:cNvPr id="4" name="Rectangle 5"/>
          <p:cNvSpPr>
            <a:spLocks noGrp="1" noChangeArrowheads="1"/>
          </p:cNvSpPr>
          <p:nvPr>
            <p:ph type="ftr" sz="quarter" idx="11"/>
          </p:nvPr>
        </p:nvSpPr>
        <p:spPr>
          <a:ln/>
        </p:spPr>
        <p:txBody>
          <a:bodyPr/>
          <a:lstStyle>
            <a:lvl1pPr>
              <a:defRPr/>
            </a:lvl1pPr>
          </a:lstStyle>
          <a:p>
            <a:r>
              <a:rPr lang="en-US"/>
              <a:t>Andrew McCallum, Just Research</a:t>
            </a:r>
          </a:p>
        </p:txBody>
      </p:sp>
      <p:sp>
        <p:nvSpPr>
          <p:cNvPr id="5" name="Rectangle 6"/>
          <p:cNvSpPr>
            <a:spLocks noGrp="1" noChangeArrowheads="1"/>
          </p:cNvSpPr>
          <p:nvPr>
            <p:ph type="sldNum" sz="quarter" idx="12"/>
          </p:nvPr>
        </p:nvSpPr>
        <p:spPr>
          <a:ln/>
        </p:spPr>
        <p:txBody>
          <a:bodyPr/>
          <a:lstStyle>
            <a:lvl1pPr>
              <a:defRPr/>
            </a:lvl1pPr>
          </a:lstStyle>
          <a:p>
            <a:endParaRPr lang="en-US"/>
          </a:p>
        </p:txBody>
      </p:sp>
    </p:spTree>
    <p:extLst>
      <p:ext uri="{BB962C8B-B14F-4D97-AF65-F5344CB8AC3E}">
        <p14:creationId xmlns:p14="http://schemas.microsoft.com/office/powerpoint/2010/main" val="2451170677"/>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5AEC4BC1-48A3-AB4A-8648-2C23970F69BF}" type="datetime1">
              <a:rPr lang="en-US"/>
              <a:pPr/>
              <a:t>4/5/15</a:t>
            </a:fld>
            <a:endParaRPr lang="en-US"/>
          </a:p>
        </p:txBody>
      </p:sp>
      <p:sp>
        <p:nvSpPr>
          <p:cNvPr id="3" name="Rectangle 5"/>
          <p:cNvSpPr>
            <a:spLocks noGrp="1" noChangeArrowheads="1"/>
          </p:cNvSpPr>
          <p:nvPr>
            <p:ph type="ftr" sz="quarter" idx="11"/>
          </p:nvPr>
        </p:nvSpPr>
        <p:spPr>
          <a:ln/>
        </p:spPr>
        <p:txBody>
          <a:bodyPr/>
          <a:lstStyle>
            <a:lvl1pPr>
              <a:defRPr/>
            </a:lvl1pPr>
          </a:lstStyle>
          <a:p>
            <a:r>
              <a:rPr lang="en-US"/>
              <a:t>Andrew McCallum, Just Research</a:t>
            </a:r>
          </a:p>
        </p:txBody>
      </p:sp>
      <p:sp>
        <p:nvSpPr>
          <p:cNvPr id="4" name="Rectangle 6"/>
          <p:cNvSpPr>
            <a:spLocks noGrp="1" noChangeArrowheads="1"/>
          </p:cNvSpPr>
          <p:nvPr>
            <p:ph type="sldNum" sz="quarter" idx="12"/>
          </p:nvPr>
        </p:nvSpPr>
        <p:spPr>
          <a:ln/>
        </p:spPr>
        <p:txBody>
          <a:bodyPr/>
          <a:lstStyle>
            <a:lvl1pPr>
              <a:defRPr/>
            </a:lvl1pPr>
          </a:lstStyle>
          <a:p>
            <a:endParaRPr lang="en-US"/>
          </a:p>
        </p:txBody>
      </p:sp>
    </p:spTree>
    <p:extLst>
      <p:ext uri="{BB962C8B-B14F-4D97-AF65-F5344CB8AC3E}">
        <p14:creationId xmlns:p14="http://schemas.microsoft.com/office/powerpoint/2010/main" val="3180037508"/>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03F51769-8261-E847-999D-DC20E282366B}" type="datetime1">
              <a:rPr lang="en-US"/>
              <a:pPr/>
              <a:t>4/5/15</a:t>
            </a:fld>
            <a:endParaRPr lang="en-US"/>
          </a:p>
        </p:txBody>
      </p:sp>
      <p:sp>
        <p:nvSpPr>
          <p:cNvPr id="6" name="Rectangle 5"/>
          <p:cNvSpPr>
            <a:spLocks noGrp="1" noChangeArrowheads="1"/>
          </p:cNvSpPr>
          <p:nvPr>
            <p:ph type="ftr" sz="quarter" idx="11"/>
          </p:nvPr>
        </p:nvSpPr>
        <p:spPr>
          <a:ln/>
        </p:spPr>
        <p:txBody>
          <a:bodyPr/>
          <a:lstStyle>
            <a:lvl1pPr>
              <a:defRPr/>
            </a:lvl1pPr>
          </a:lstStyle>
          <a:p>
            <a:r>
              <a:rPr lang="en-US"/>
              <a:t>Andrew McCallum, Just Research</a:t>
            </a:r>
          </a:p>
        </p:txBody>
      </p:sp>
      <p:sp>
        <p:nvSpPr>
          <p:cNvPr id="7" name="Rectangle 6"/>
          <p:cNvSpPr>
            <a:spLocks noGrp="1" noChangeArrowheads="1"/>
          </p:cNvSpPr>
          <p:nvPr>
            <p:ph type="sldNum" sz="quarter" idx="12"/>
          </p:nvPr>
        </p:nvSpPr>
        <p:spPr>
          <a:ln/>
        </p:spPr>
        <p:txBody>
          <a:bodyPr/>
          <a:lstStyle>
            <a:lvl1pPr>
              <a:defRPr/>
            </a:lvl1pPr>
          </a:lstStyle>
          <a:p>
            <a:endParaRPr lang="en-US"/>
          </a:p>
        </p:txBody>
      </p:sp>
    </p:spTree>
    <p:extLst>
      <p:ext uri="{BB962C8B-B14F-4D97-AF65-F5344CB8AC3E}">
        <p14:creationId xmlns:p14="http://schemas.microsoft.com/office/powerpoint/2010/main" val="1442943032"/>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93809874-8364-AB44-A699-E767D93C32CF}" type="datetime1">
              <a:rPr lang="en-US"/>
              <a:pPr/>
              <a:t>4/5/15</a:t>
            </a:fld>
            <a:endParaRPr lang="en-US"/>
          </a:p>
        </p:txBody>
      </p:sp>
      <p:sp>
        <p:nvSpPr>
          <p:cNvPr id="6" name="Rectangle 5"/>
          <p:cNvSpPr>
            <a:spLocks noGrp="1" noChangeArrowheads="1"/>
          </p:cNvSpPr>
          <p:nvPr>
            <p:ph type="ftr" sz="quarter" idx="11"/>
          </p:nvPr>
        </p:nvSpPr>
        <p:spPr>
          <a:ln/>
        </p:spPr>
        <p:txBody>
          <a:bodyPr/>
          <a:lstStyle>
            <a:lvl1pPr>
              <a:defRPr/>
            </a:lvl1pPr>
          </a:lstStyle>
          <a:p>
            <a:r>
              <a:rPr lang="en-US"/>
              <a:t>Andrew McCallum, Just Research</a:t>
            </a:r>
          </a:p>
        </p:txBody>
      </p:sp>
      <p:sp>
        <p:nvSpPr>
          <p:cNvPr id="7" name="Rectangle 6"/>
          <p:cNvSpPr>
            <a:spLocks noGrp="1" noChangeArrowheads="1"/>
          </p:cNvSpPr>
          <p:nvPr>
            <p:ph type="sldNum" sz="quarter" idx="12"/>
          </p:nvPr>
        </p:nvSpPr>
        <p:spPr>
          <a:ln/>
        </p:spPr>
        <p:txBody>
          <a:bodyPr/>
          <a:lstStyle>
            <a:lvl1pPr>
              <a:defRPr/>
            </a:lvl1pPr>
          </a:lstStyle>
          <a:p>
            <a:endParaRPr lang="en-US"/>
          </a:p>
        </p:txBody>
      </p:sp>
    </p:spTree>
    <p:extLst>
      <p:ext uri="{BB962C8B-B14F-4D97-AF65-F5344CB8AC3E}">
        <p14:creationId xmlns:p14="http://schemas.microsoft.com/office/powerpoint/2010/main" val="1318368843"/>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8534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5240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3246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2"/>
                </a:solidFill>
              </a:defRPr>
            </a:lvl1pPr>
          </a:lstStyle>
          <a:p>
            <a:fld id="{9AF9613A-DA15-1144-A298-3225653D7D47}" type="datetime1">
              <a:rPr lang="en-US"/>
              <a:pPr/>
              <a:t>4/5/15</a:t>
            </a:fld>
            <a:endParaRPr lang="en-US"/>
          </a:p>
        </p:txBody>
      </p:sp>
      <p:sp>
        <p:nvSpPr>
          <p:cNvPr id="1029" name="Rectangle 5"/>
          <p:cNvSpPr>
            <a:spLocks noGrp="1" noChangeArrowheads="1"/>
          </p:cNvSpPr>
          <p:nvPr>
            <p:ph type="ftr" sz="quarter" idx="3"/>
          </p:nvPr>
        </p:nvSpPr>
        <p:spPr bwMode="auto">
          <a:xfrm>
            <a:off x="3124200" y="63246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solidFill>
                  <a:schemeClr val="tx2"/>
                </a:solidFill>
              </a:defRPr>
            </a:lvl1pPr>
          </a:lstStyle>
          <a:p>
            <a:r>
              <a:rPr lang="en-US"/>
              <a:t>Andrew McCallum, Just Research</a:t>
            </a:r>
          </a:p>
        </p:txBody>
      </p:sp>
      <p:sp>
        <p:nvSpPr>
          <p:cNvPr id="1030" name="Rectangle 6"/>
          <p:cNvSpPr>
            <a:spLocks noGrp="1" noChangeArrowheads="1"/>
          </p:cNvSpPr>
          <p:nvPr>
            <p:ph type="sldNum" sz="quarter" idx="4"/>
          </p:nvPr>
        </p:nvSpPr>
        <p:spPr bwMode="auto">
          <a:xfrm>
            <a:off x="6553200" y="63246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chemeClr val="tx2"/>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xmlns:p14="http://schemas.microsoft.com/office/powerpoint/2010/main"/>
  <p:txStyles>
    <p:titleStyle>
      <a:lvl1pPr algn="ctr" rtl="0" eaLnBrk="0" fontAlgn="base" hangingPunct="0">
        <a:spcBef>
          <a:spcPct val="0"/>
        </a:spcBef>
        <a:spcAft>
          <a:spcPct val="0"/>
        </a:spcAft>
        <a:defRPr sz="3200" b="1">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sz="3200" b="1">
          <a:solidFill>
            <a:schemeClr val="tx2"/>
          </a:solidFill>
          <a:latin typeface="Arial" pitchFamily="-108" charset="0"/>
          <a:ea typeface="ＭＳ Ｐゴシック" charset="0"/>
          <a:cs typeface="ＭＳ Ｐゴシック" charset="0"/>
        </a:defRPr>
      </a:lvl2pPr>
      <a:lvl3pPr algn="ctr" rtl="0" eaLnBrk="0" fontAlgn="base" hangingPunct="0">
        <a:spcBef>
          <a:spcPct val="0"/>
        </a:spcBef>
        <a:spcAft>
          <a:spcPct val="0"/>
        </a:spcAft>
        <a:defRPr sz="3200" b="1">
          <a:solidFill>
            <a:schemeClr val="tx2"/>
          </a:solidFill>
          <a:latin typeface="Arial" pitchFamily="-108" charset="0"/>
          <a:ea typeface="ＭＳ Ｐゴシック" charset="0"/>
          <a:cs typeface="ＭＳ Ｐゴシック" charset="0"/>
        </a:defRPr>
      </a:lvl3pPr>
      <a:lvl4pPr algn="ctr" rtl="0" eaLnBrk="0" fontAlgn="base" hangingPunct="0">
        <a:spcBef>
          <a:spcPct val="0"/>
        </a:spcBef>
        <a:spcAft>
          <a:spcPct val="0"/>
        </a:spcAft>
        <a:defRPr sz="3200" b="1">
          <a:solidFill>
            <a:schemeClr val="tx2"/>
          </a:solidFill>
          <a:latin typeface="Arial" pitchFamily="-108" charset="0"/>
          <a:ea typeface="ＭＳ Ｐゴシック" charset="0"/>
          <a:cs typeface="ＭＳ Ｐゴシック" charset="0"/>
        </a:defRPr>
      </a:lvl4pPr>
      <a:lvl5pPr algn="ctr" rtl="0" eaLnBrk="0" fontAlgn="base" hangingPunct="0">
        <a:spcBef>
          <a:spcPct val="0"/>
        </a:spcBef>
        <a:spcAft>
          <a:spcPct val="0"/>
        </a:spcAft>
        <a:defRPr sz="3200" b="1">
          <a:solidFill>
            <a:schemeClr val="tx2"/>
          </a:solidFill>
          <a:latin typeface="Arial" pitchFamily="-108" charset="0"/>
          <a:ea typeface="ＭＳ Ｐゴシック" charset="0"/>
          <a:cs typeface="ＭＳ Ｐゴシック" charset="0"/>
        </a:defRPr>
      </a:lvl5pPr>
      <a:lvl6pPr marL="457200" algn="ctr" rtl="0" eaLnBrk="0" fontAlgn="base" hangingPunct="0">
        <a:spcBef>
          <a:spcPct val="0"/>
        </a:spcBef>
        <a:spcAft>
          <a:spcPct val="0"/>
        </a:spcAft>
        <a:defRPr sz="3200" b="1">
          <a:solidFill>
            <a:schemeClr val="tx2"/>
          </a:solidFill>
          <a:latin typeface="Arial" pitchFamily="-108" charset="0"/>
        </a:defRPr>
      </a:lvl6pPr>
      <a:lvl7pPr marL="914400" algn="ctr" rtl="0" eaLnBrk="0" fontAlgn="base" hangingPunct="0">
        <a:spcBef>
          <a:spcPct val="0"/>
        </a:spcBef>
        <a:spcAft>
          <a:spcPct val="0"/>
        </a:spcAft>
        <a:defRPr sz="3200" b="1">
          <a:solidFill>
            <a:schemeClr val="tx2"/>
          </a:solidFill>
          <a:latin typeface="Arial" pitchFamily="-108" charset="0"/>
        </a:defRPr>
      </a:lvl7pPr>
      <a:lvl8pPr marL="1371600" algn="ctr" rtl="0" eaLnBrk="0" fontAlgn="base" hangingPunct="0">
        <a:spcBef>
          <a:spcPct val="0"/>
        </a:spcBef>
        <a:spcAft>
          <a:spcPct val="0"/>
        </a:spcAft>
        <a:defRPr sz="3200" b="1">
          <a:solidFill>
            <a:schemeClr val="tx2"/>
          </a:solidFill>
          <a:latin typeface="Arial" pitchFamily="-108" charset="0"/>
        </a:defRPr>
      </a:lvl8pPr>
      <a:lvl9pPr marL="1828800" algn="ctr" rtl="0" eaLnBrk="0" fontAlgn="base" hangingPunct="0">
        <a:spcBef>
          <a:spcPct val="0"/>
        </a:spcBef>
        <a:spcAft>
          <a:spcPct val="0"/>
        </a:spcAft>
        <a:defRPr sz="3200" b="1">
          <a:solidFill>
            <a:schemeClr val="tx2"/>
          </a:solidFill>
          <a:latin typeface="Arial" pitchFamily="-108"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400">
          <a:solidFill>
            <a:schemeClr val="tx1"/>
          </a:solidFill>
          <a:latin typeface="+mn-lt"/>
          <a:ea typeface="ＭＳ Ｐゴシック" pitchFamily="-108" charset="-128"/>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pitchFamily="-108" charset="-128"/>
        </a:defRPr>
      </a:lvl3pPr>
      <a:lvl4pPr marL="1600200" indent="-228600" algn="l" rtl="0" eaLnBrk="0" fontAlgn="base" hangingPunct="0">
        <a:spcBef>
          <a:spcPct val="20000"/>
        </a:spcBef>
        <a:spcAft>
          <a:spcPct val="0"/>
        </a:spcAft>
        <a:buChar char="–"/>
        <a:defRPr>
          <a:solidFill>
            <a:schemeClr val="tx1"/>
          </a:solidFill>
          <a:latin typeface="+mn-lt"/>
          <a:ea typeface="ＭＳ Ｐゴシック" pitchFamily="-108" charset="-128"/>
        </a:defRPr>
      </a:lvl4pPr>
      <a:lvl5pPr marL="2057400" indent="-228600" algn="l" rtl="0" eaLnBrk="0" fontAlgn="base" hangingPunct="0">
        <a:spcBef>
          <a:spcPct val="20000"/>
        </a:spcBef>
        <a:spcAft>
          <a:spcPct val="0"/>
        </a:spcAft>
        <a:buChar char="»"/>
        <a:defRPr>
          <a:solidFill>
            <a:schemeClr val="tx1"/>
          </a:solidFill>
          <a:latin typeface="+mn-lt"/>
          <a:ea typeface="ＭＳ Ｐゴシック" pitchFamily="-108" charset="-128"/>
        </a:defRPr>
      </a:lvl5pPr>
      <a:lvl6pPr marL="2514600" indent="-228600" algn="l" rtl="0" eaLnBrk="0" fontAlgn="base" hangingPunct="0">
        <a:spcBef>
          <a:spcPct val="20000"/>
        </a:spcBef>
        <a:spcAft>
          <a:spcPct val="0"/>
        </a:spcAft>
        <a:buChar char="»"/>
        <a:defRPr>
          <a:solidFill>
            <a:schemeClr val="tx1"/>
          </a:solidFill>
          <a:latin typeface="+mn-lt"/>
          <a:ea typeface="ＭＳ Ｐゴシック" pitchFamily="-108" charset="-128"/>
        </a:defRPr>
      </a:lvl6pPr>
      <a:lvl7pPr marL="2971800" indent="-228600" algn="l" rtl="0" eaLnBrk="0" fontAlgn="base" hangingPunct="0">
        <a:spcBef>
          <a:spcPct val="20000"/>
        </a:spcBef>
        <a:spcAft>
          <a:spcPct val="0"/>
        </a:spcAft>
        <a:buChar char="»"/>
        <a:defRPr>
          <a:solidFill>
            <a:schemeClr val="tx1"/>
          </a:solidFill>
          <a:latin typeface="+mn-lt"/>
          <a:ea typeface="ＭＳ Ｐゴシック" pitchFamily="-108" charset="-128"/>
        </a:defRPr>
      </a:lvl7pPr>
      <a:lvl8pPr marL="3429000" indent="-228600" algn="l" rtl="0" eaLnBrk="0" fontAlgn="base" hangingPunct="0">
        <a:spcBef>
          <a:spcPct val="20000"/>
        </a:spcBef>
        <a:spcAft>
          <a:spcPct val="0"/>
        </a:spcAft>
        <a:buChar char="»"/>
        <a:defRPr>
          <a:solidFill>
            <a:schemeClr val="tx1"/>
          </a:solidFill>
          <a:latin typeface="+mn-lt"/>
          <a:ea typeface="ＭＳ Ｐゴシック" pitchFamily="-108" charset="-128"/>
        </a:defRPr>
      </a:lvl8pPr>
      <a:lvl9pPr marL="3886200" indent="-228600" algn="l" rtl="0" eaLnBrk="0" fontAlgn="base" hangingPunct="0">
        <a:spcBef>
          <a:spcPct val="20000"/>
        </a:spcBef>
        <a:spcAft>
          <a:spcPct val="0"/>
        </a:spcAft>
        <a:buChar char="»"/>
        <a:defRPr>
          <a:solidFill>
            <a:schemeClr val="tx1"/>
          </a:solidFill>
          <a:latin typeface="+mn-lt"/>
          <a:ea typeface="ＭＳ Ｐゴシック" pitchFamily="-108"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7.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3.png"/><Relationship Id="rId8" Type="http://schemas.openxmlformats.org/officeDocument/2006/relationships/image" Target="../media/image11.png"/><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4" Type="http://schemas.openxmlformats.org/officeDocument/2006/relationships/image" Target="../media/image19.png"/><Relationship Id="rId5"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3.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4.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www.biddingfortravel.com/"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304800" y="533400"/>
            <a:ext cx="8610600" cy="2438400"/>
          </a:xfrm>
        </p:spPr>
        <p:txBody>
          <a:bodyPr/>
          <a:lstStyle/>
          <a:p>
            <a:r>
              <a:rPr lang="en-US" sz="4400" dirty="0">
                <a:latin typeface="Arial" charset="0"/>
              </a:rPr>
              <a:t>Information Extraction</a:t>
            </a:r>
            <a:r>
              <a:rPr lang="en-US" dirty="0">
                <a:latin typeface="Arial" charset="0"/>
              </a:rPr>
              <a:t/>
            </a:r>
            <a:br>
              <a:rPr lang="en-US" dirty="0">
                <a:latin typeface="Arial" charset="0"/>
              </a:rPr>
            </a:br>
            <a:r>
              <a:rPr lang="en-US" dirty="0">
                <a:latin typeface="Arial" charset="0"/>
              </a:rPr>
              <a:t/>
            </a:r>
            <a:br>
              <a:rPr lang="en-US" dirty="0">
                <a:latin typeface="Arial" charset="0"/>
              </a:rPr>
            </a:br>
            <a:r>
              <a:rPr lang="en-US" dirty="0" smtClean="0">
                <a:latin typeface="Arial" charset="0"/>
              </a:rPr>
              <a:t>Craig </a:t>
            </a:r>
            <a:r>
              <a:rPr lang="en-US" dirty="0" smtClean="0">
                <a:latin typeface="Arial" charset="0"/>
              </a:rPr>
              <a:t>Knoblock</a:t>
            </a:r>
            <a:br>
              <a:rPr lang="en-US" dirty="0" smtClean="0">
                <a:latin typeface="Arial" charset="0"/>
              </a:rPr>
            </a:br>
            <a:r>
              <a:rPr lang="en-US" sz="2400" dirty="0" smtClean="0">
                <a:latin typeface="Arial" charset="0"/>
              </a:rPr>
              <a:t>University </a:t>
            </a:r>
            <a:r>
              <a:rPr lang="en-US" sz="2400" dirty="0">
                <a:latin typeface="Arial" charset="0"/>
              </a:rPr>
              <a:t>of Southern California</a:t>
            </a:r>
            <a:endParaRPr lang="en-US" sz="2800" i="1" dirty="0">
              <a:latin typeface="Arial" charset="0"/>
            </a:endParaRPr>
          </a:p>
        </p:txBody>
      </p:sp>
      <p:sp>
        <p:nvSpPr>
          <p:cNvPr id="17411" name="Rectangle 3"/>
          <p:cNvSpPr>
            <a:spLocks noGrp="1" noChangeArrowheads="1"/>
          </p:cNvSpPr>
          <p:nvPr>
            <p:ph type="subTitle" idx="1"/>
          </p:nvPr>
        </p:nvSpPr>
        <p:spPr>
          <a:xfrm>
            <a:off x="1752600" y="3505200"/>
            <a:ext cx="5867400" cy="1676400"/>
          </a:xfrm>
        </p:spPr>
        <p:txBody>
          <a:bodyPr/>
          <a:lstStyle/>
          <a:p>
            <a:r>
              <a:rPr lang="en-US" sz="1800" b="1" dirty="0">
                <a:latin typeface="Arial" charset="0"/>
              </a:rPr>
              <a:t>Thanks </a:t>
            </a:r>
            <a:r>
              <a:rPr lang="en-US" sz="1800" b="1">
                <a:latin typeface="Arial" charset="0"/>
              </a:rPr>
              <a:t>to </a:t>
            </a:r>
            <a:r>
              <a:rPr lang="en-US" sz="1800" b="1" smtClean="0">
                <a:latin typeface="Arial" charset="0"/>
              </a:rPr>
              <a:t>Andrew </a:t>
            </a:r>
            <a:r>
              <a:rPr lang="en-US" sz="1800" b="1" dirty="0" smtClean="0">
                <a:latin typeface="Arial" charset="0"/>
              </a:rPr>
              <a:t>McCallum, William Cohen, Matt Michelson, and others who graciously made their slides available. </a:t>
            </a:r>
          </a:p>
          <a:p>
            <a:r>
              <a:rPr lang="en-US" sz="1800" b="1" dirty="0" smtClean="0">
                <a:latin typeface="Arial" charset="0"/>
              </a:rPr>
              <a:t> </a:t>
            </a:r>
            <a:endParaRPr lang="en-US" sz="1800" i="1" dirty="0">
              <a:latin typeface="Arial" charset="0"/>
            </a:endParaRPr>
          </a:p>
          <a:p>
            <a:endParaRPr lang="en-US" sz="1800" i="1" dirty="0">
              <a:latin typeface="Arial" charset="0"/>
            </a:endParaRPr>
          </a:p>
        </p:txBody>
      </p:sp>
      <p:sp>
        <p:nvSpPr>
          <p:cNvPr id="17412" name="Rectangle 4"/>
          <p:cNvSpPr>
            <a:spLocks noChangeArrowheads="1"/>
          </p:cNvSpPr>
          <p:nvPr/>
        </p:nvSpPr>
        <p:spPr bwMode="auto">
          <a:xfrm>
            <a:off x="1066800" y="5943600"/>
            <a:ext cx="7239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spcBef>
                <a:spcPct val="20000"/>
              </a:spcBef>
            </a:pPr>
            <a:endParaRPr lang="en-US" sz="1600" b="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738" name="Rectangle 2"/>
          <p:cNvSpPr>
            <a:spLocks noGrp="1" noChangeArrowheads="1"/>
          </p:cNvSpPr>
          <p:nvPr>
            <p:ph type="title"/>
          </p:nvPr>
        </p:nvSpPr>
        <p:spPr/>
        <p:txBody>
          <a:bodyPr/>
          <a:lstStyle/>
          <a:p>
            <a:r>
              <a:rPr lang="en-US"/>
              <a:t>What is </a:t>
            </a:r>
            <a:r>
              <a:rPr lang="ja-JP" altLang="en-US">
                <a:latin typeface="Arial"/>
              </a:rPr>
              <a:t>“</a:t>
            </a:r>
            <a:r>
              <a:rPr lang="en-US"/>
              <a:t>Information Extraction</a:t>
            </a:r>
            <a:r>
              <a:rPr lang="ja-JP" altLang="en-US">
                <a:latin typeface="Arial"/>
              </a:rPr>
              <a:t>”</a:t>
            </a:r>
            <a:endParaRPr lang="en-US"/>
          </a:p>
        </p:txBody>
      </p:sp>
      <p:sp>
        <p:nvSpPr>
          <p:cNvPr id="884739" name="Text Box 3"/>
          <p:cNvSpPr txBox="1">
            <a:spLocks noChangeArrowheads="1"/>
          </p:cNvSpPr>
          <p:nvPr/>
        </p:nvSpPr>
        <p:spPr bwMode="auto">
          <a:xfrm>
            <a:off x="2703513" y="1295400"/>
            <a:ext cx="6413500" cy="679450"/>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Information Extraction =</a:t>
            </a:r>
          </a:p>
          <a:p>
            <a:r>
              <a:rPr lang="en-US"/>
              <a:t>  segmentation </a:t>
            </a:r>
            <a:r>
              <a:rPr lang="en-US">
                <a:solidFill>
                  <a:srgbClr val="C0C0C0"/>
                </a:solidFill>
              </a:rPr>
              <a:t>+ classification + clustering + association</a:t>
            </a:r>
          </a:p>
        </p:txBody>
      </p:sp>
      <p:sp>
        <p:nvSpPr>
          <p:cNvPr id="884740" name="Text Box 4"/>
          <p:cNvSpPr txBox="1">
            <a:spLocks noChangeArrowheads="1"/>
          </p:cNvSpPr>
          <p:nvPr/>
        </p:nvSpPr>
        <p:spPr bwMode="auto">
          <a:xfrm>
            <a:off x="228600" y="1158875"/>
            <a:ext cx="22653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r>
              <a:rPr lang="en-US" sz="2400"/>
              <a:t>As a family</a:t>
            </a:r>
            <a:br>
              <a:rPr lang="en-US" sz="2400"/>
            </a:br>
            <a:r>
              <a:rPr lang="en-US" sz="2400"/>
              <a:t>of techniques:</a:t>
            </a:r>
          </a:p>
        </p:txBody>
      </p:sp>
      <p:sp>
        <p:nvSpPr>
          <p:cNvPr id="884741" name="Text Box 5"/>
          <p:cNvSpPr txBox="1">
            <a:spLocks noChangeArrowheads="1"/>
          </p:cNvSpPr>
          <p:nvPr/>
        </p:nvSpPr>
        <p:spPr bwMode="auto">
          <a:xfrm>
            <a:off x="228600" y="2133600"/>
            <a:ext cx="3581400" cy="4483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200"/>
              <a:t>October 14, 2002, 4:00 a.m. PT</a:t>
            </a:r>
          </a:p>
          <a:p>
            <a:endParaRPr lang="en-US" sz="1200"/>
          </a:p>
          <a:p>
            <a:r>
              <a:rPr lang="en-US" sz="1200"/>
              <a:t>For years, </a:t>
            </a:r>
            <a:r>
              <a:rPr lang="en-US" sz="1200" u="sng"/>
              <a:t>Microsoft Corporation</a:t>
            </a:r>
            <a:r>
              <a:rPr lang="en-US" sz="1200"/>
              <a:t> </a:t>
            </a:r>
            <a:r>
              <a:rPr lang="en-US" sz="1200" u="sng"/>
              <a:t>CEO</a:t>
            </a:r>
            <a:r>
              <a:rPr lang="en-US" sz="1200"/>
              <a:t> </a:t>
            </a:r>
            <a:r>
              <a:rPr lang="en-US" sz="1200" u="sng"/>
              <a:t>Bill Gates</a:t>
            </a:r>
            <a:r>
              <a:rPr lang="en-US" sz="1200"/>
              <a:t> railed against the economic philosophy of open-source software with Orwellian fervor, denouncing its communal licensing as a "cancer" that stifled technological innovation.</a:t>
            </a:r>
          </a:p>
          <a:p>
            <a:endParaRPr lang="en-US" sz="1200"/>
          </a:p>
          <a:p>
            <a:r>
              <a:rPr lang="en-US" sz="1200"/>
              <a:t>Today, </a:t>
            </a:r>
            <a:r>
              <a:rPr lang="en-US" sz="1200" u="sng"/>
              <a:t>Microsoft</a:t>
            </a:r>
            <a:r>
              <a:rPr lang="en-US" sz="1200"/>
              <a:t> claims to "love" the open-source concept, by which software code is made public to encourage improvement and development by outside programmers. </a:t>
            </a:r>
            <a:r>
              <a:rPr lang="en-US" sz="1200" u="sng"/>
              <a:t>Gates</a:t>
            </a:r>
            <a:r>
              <a:rPr lang="en-US" sz="1200"/>
              <a:t> himself says </a:t>
            </a:r>
            <a:r>
              <a:rPr lang="en-US" sz="1200" u="sng"/>
              <a:t>Microsoft</a:t>
            </a:r>
            <a:r>
              <a:rPr lang="en-US" sz="1200"/>
              <a:t> will gladly disclose its crown jewels--the coveted code behind the Windows operating system--to select customers.</a:t>
            </a:r>
          </a:p>
          <a:p>
            <a:endParaRPr lang="en-US" sz="1200"/>
          </a:p>
          <a:p>
            <a:r>
              <a:rPr lang="en-US" sz="1200"/>
              <a:t>"We can be open source. We love the concept of shared source," said </a:t>
            </a:r>
            <a:r>
              <a:rPr lang="en-US" sz="1200" u="sng"/>
              <a:t>Bill Veghte</a:t>
            </a:r>
            <a:r>
              <a:rPr lang="en-US" sz="1200"/>
              <a:t>, a </a:t>
            </a:r>
            <a:r>
              <a:rPr lang="en-US" sz="1200" u="sng"/>
              <a:t>Microsoft</a:t>
            </a:r>
            <a:r>
              <a:rPr lang="en-US" sz="1200"/>
              <a:t> </a:t>
            </a:r>
            <a:r>
              <a:rPr lang="en-US" sz="1200" u="sng"/>
              <a:t>VP</a:t>
            </a:r>
            <a:r>
              <a:rPr lang="en-US" sz="1200"/>
              <a:t>. "That's a super-important shift for us in terms of code access.</a:t>
            </a:r>
            <a:r>
              <a:rPr lang="ja-JP" altLang="en-US" sz="1200">
                <a:latin typeface="Arial"/>
              </a:rPr>
              <a:t>“</a:t>
            </a:r>
            <a:endParaRPr lang="en-US" sz="1200"/>
          </a:p>
          <a:p>
            <a:endParaRPr lang="en-US" sz="1200"/>
          </a:p>
          <a:p>
            <a:r>
              <a:rPr lang="en-US" sz="1200" u="sng"/>
              <a:t>Richard Stallman</a:t>
            </a:r>
            <a:r>
              <a:rPr lang="en-US" sz="1200"/>
              <a:t>, </a:t>
            </a:r>
            <a:r>
              <a:rPr lang="en-US" sz="1200" u="sng"/>
              <a:t>founder</a:t>
            </a:r>
            <a:r>
              <a:rPr lang="en-US" sz="1200"/>
              <a:t> of the </a:t>
            </a:r>
            <a:r>
              <a:rPr lang="en-US" sz="1200" u="sng"/>
              <a:t>Free Software Foundation</a:t>
            </a:r>
            <a:r>
              <a:rPr lang="en-US" sz="1200"/>
              <a:t>, countered saying…</a:t>
            </a:r>
          </a:p>
        </p:txBody>
      </p:sp>
      <p:sp>
        <p:nvSpPr>
          <p:cNvPr id="884748" name="Text Box 12"/>
          <p:cNvSpPr txBox="1">
            <a:spLocks noChangeArrowheads="1"/>
          </p:cNvSpPr>
          <p:nvPr/>
        </p:nvSpPr>
        <p:spPr bwMode="auto">
          <a:xfrm>
            <a:off x="4006850" y="2627313"/>
            <a:ext cx="3003550"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Microsoft Corporation</a:t>
            </a:r>
          </a:p>
          <a:p>
            <a:r>
              <a:rPr lang="en-US"/>
              <a:t>CEO</a:t>
            </a:r>
          </a:p>
          <a:p>
            <a:r>
              <a:rPr lang="en-US"/>
              <a:t>Bill Gates</a:t>
            </a:r>
          </a:p>
          <a:p>
            <a:r>
              <a:rPr lang="en-US"/>
              <a:t>Microsoft</a:t>
            </a:r>
          </a:p>
          <a:p>
            <a:r>
              <a:rPr lang="en-US"/>
              <a:t>Gates</a:t>
            </a:r>
          </a:p>
          <a:p>
            <a:r>
              <a:rPr lang="en-US"/>
              <a:t>Microsoft</a:t>
            </a:r>
          </a:p>
          <a:p>
            <a:r>
              <a:rPr lang="en-US"/>
              <a:t>Bill Veghte</a:t>
            </a:r>
          </a:p>
          <a:p>
            <a:r>
              <a:rPr lang="en-US"/>
              <a:t>Microsoft</a:t>
            </a:r>
          </a:p>
          <a:p>
            <a:r>
              <a:rPr lang="en-US"/>
              <a:t>VP</a:t>
            </a:r>
          </a:p>
          <a:p>
            <a:r>
              <a:rPr lang="en-US"/>
              <a:t>Richard Stallman</a:t>
            </a:r>
          </a:p>
          <a:p>
            <a:r>
              <a:rPr lang="en-US"/>
              <a:t>founder</a:t>
            </a:r>
          </a:p>
          <a:p>
            <a:r>
              <a:rPr lang="en-US"/>
              <a:t>Free Software Foundation</a:t>
            </a:r>
          </a:p>
        </p:txBody>
      </p:sp>
      <p:sp>
        <p:nvSpPr>
          <p:cNvPr id="884750" name="Text Box 14"/>
          <p:cNvSpPr txBox="1">
            <a:spLocks noChangeArrowheads="1"/>
          </p:cNvSpPr>
          <p:nvPr/>
        </p:nvSpPr>
        <p:spPr bwMode="auto">
          <a:xfrm>
            <a:off x="5867400" y="3657600"/>
            <a:ext cx="2590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solidFill>
                  <a:schemeClr val="accent2"/>
                </a:solidFill>
              </a:rPr>
              <a:t>aka </a:t>
            </a:r>
            <a:r>
              <a:rPr lang="ja-JP" altLang="en-US">
                <a:solidFill>
                  <a:schemeClr val="accent2"/>
                </a:solidFill>
              </a:rPr>
              <a:t>“</a:t>
            </a:r>
            <a:r>
              <a:rPr lang="en-US">
                <a:solidFill>
                  <a:schemeClr val="accent2"/>
                </a:solidFill>
              </a:rPr>
              <a:t>named entity extraction</a:t>
            </a:r>
            <a:r>
              <a:rPr lang="ja-JP" altLang="en-US">
                <a:solidFill>
                  <a:schemeClr val="accent2"/>
                </a:solidFill>
              </a:rPr>
              <a:t>”</a:t>
            </a:r>
            <a:endParaRPr lang="en-US">
              <a:solidFill>
                <a:schemeClr val="accent2"/>
              </a:solidFill>
            </a:endParaRPr>
          </a:p>
        </p:txBody>
      </p:sp>
    </p:spTree>
    <p:extLst>
      <p:ext uri="{BB962C8B-B14F-4D97-AF65-F5344CB8AC3E}">
        <p14:creationId xmlns:p14="http://schemas.microsoft.com/office/powerpoint/2010/main" val="38608414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834" name="Rectangle 2"/>
          <p:cNvSpPr>
            <a:spLocks noGrp="1" noChangeArrowheads="1"/>
          </p:cNvSpPr>
          <p:nvPr>
            <p:ph type="title"/>
          </p:nvPr>
        </p:nvSpPr>
        <p:spPr/>
        <p:txBody>
          <a:bodyPr/>
          <a:lstStyle/>
          <a:p>
            <a:r>
              <a:rPr lang="en-US"/>
              <a:t>What is </a:t>
            </a:r>
            <a:r>
              <a:rPr lang="ja-JP" altLang="en-US">
                <a:latin typeface="Arial"/>
              </a:rPr>
              <a:t>“</a:t>
            </a:r>
            <a:r>
              <a:rPr lang="en-US"/>
              <a:t>Information Extraction</a:t>
            </a:r>
            <a:r>
              <a:rPr lang="ja-JP" altLang="en-US">
                <a:latin typeface="Arial"/>
              </a:rPr>
              <a:t>”</a:t>
            </a:r>
            <a:endParaRPr lang="en-US"/>
          </a:p>
        </p:txBody>
      </p:sp>
      <p:sp>
        <p:nvSpPr>
          <p:cNvPr id="888835" name="Text Box 3"/>
          <p:cNvSpPr txBox="1">
            <a:spLocks noChangeArrowheads="1"/>
          </p:cNvSpPr>
          <p:nvPr/>
        </p:nvSpPr>
        <p:spPr bwMode="auto">
          <a:xfrm>
            <a:off x="2703513" y="1295400"/>
            <a:ext cx="6413500" cy="679450"/>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Information Extraction =</a:t>
            </a:r>
          </a:p>
          <a:p>
            <a:r>
              <a:rPr lang="en-US"/>
              <a:t>  segmentation + classification</a:t>
            </a:r>
            <a:r>
              <a:rPr lang="en-US">
                <a:solidFill>
                  <a:srgbClr val="C0C0C0"/>
                </a:solidFill>
              </a:rPr>
              <a:t> + association + clustering</a:t>
            </a:r>
          </a:p>
        </p:txBody>
      </p:sp>
      <p:sp>
        <p:nvSpPr>
          <p:cNvPr id="888836" name="Text Box 4"/>
          <p:cNvSpPr txBox="1">
            <a:spLocks noChangeArrowheads="1"/>
          </p:cNvSpPr>
          <p:nvPr/>
        </p:nvSpPr>
        <p:spPr bwMode="auto">
          <a:xfrm>
            <a:off x="228600" y="1158875"/>
            <a:ext cx="22653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r>
              <a:rPr lang="en-US" sz="2400"/>
              <a:t>As a family</a:t>
            </a:r>
            <a:br>
              <a:rPr lang="en-US" sz="2400"/>
            </a:br>
            <a:r>
              <a:rPr lang="en-US" sz="2400"/>
              <a:t>of techniques:</a:t>
            </a:r>
          </a:p>
        </p:txBody>
      </p:sp>
      <p:sp>
        <p:nvSpPr>
          <p:cNvPr id="888837" name="Text Box 5"/>
          <p:cNvSpPr txBox="1">
            <a:spLocks noChangeArrowheads="1"/>
          </p:cNvSpPr>
          <p:nvPr/>
        </p:nvSpPr>
        <p:spPr bwMode="auto">
          <a:xfrm>
            <a:off x="228600" y="2133600"/>
            <a:ext cx="3581400" cy="4483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200"/>
              <a:t>October 14, 2002, 4:00 a.m. PT</a:t>
            </a:r>
          </a:p>
          <a:p>
            <a:endParaRPr lang="en-US" sz="1200"/>
          </a:p>
          <a:p>
            <a:r>
              <a:rPr lang="en-US" sz="1200"/>
              <a:t>For years, </a:t>
            </a:r>
            <a:r>
              <a:rPr lang="en-US" sz="1200" u="sng">
                <a:solidFill>
                  <a:schemeClr val="accent1"/>
                </a:solidFill>
              </a:rPr>
              <a:t>Microsoft Corporation</a:t>
            </a:r>
            <a:r>
              <a:rPr lang="en-US" sz="1200"/>
              <a:t> </a:t>
            </a:r>
            <a:r>
              <a:rPr lang="en-US" sz="1200" u="sng">
                <a:solidFill>
                  <a:schemeClr val="hlink"/>
                </a:solidFill>
              </a:rPr>
              <a:t>CEO</a:t>
            </a:r>
            <a:r>
              <a:rPr lang="en-US" sz="1200"/>
              <a:t> </a:t>
            </a:r>
            <a:r>
              <a:rPr lang="en-US" sz="1200" u="sng">
                <a:solidFill>
                  <a:schemeClr val="accent2"/>
                </a:solidFill>
              </a:rPr>
              <a:t>Bill Gates</a:t>
            </a:r>
            <a:r>
              <a:rPr lang="en-US" sz="1200"/>
              <a:t> railed against the economic philosophy of open-source software with Orwellian fervor, denouncing its communal licensing as a "cancer" that stifled technological innovation.</a:t>
            </a:r>
          </a:p>
          <a:p>
            <a:endParaRPr lang="en-US" sz="1200"/>
          </a:p>
          <a:p>
            <a:r>
              <a:rPr lang="en-US" sz="1200"/>
              <a:t>Today, </a:t>
            </a:r>
            <a:r>
              <a:rPr lang="en-US" sz="1200" u="sng">
                <a:solidFill>
                  <a:schemeClr val="accent1"/>
                </a:solidFill>
              </a:rPr>
              <a:t>Microsoft</a:t>
            </a:r>
            <a:r>
              <a:rPr lang="en-US" sz="1200"/>
              <a:t> claims to "love" the open-source concept, by which software code is made public to encourage improvement and development by outside programmers. </a:t>
            </a:r>
            <a:r>
              <a:rPr lang="en-US" sz="1200" u="sng">
                <a:solidFill>
                  <a:schemeClr val="accent2"/>
                </a:solidFill>
              </a:rPr>
              <a:t>Gates</a:t>
            </a:r>
            <a:r>
              <a:rPr lang="en-US" sz="1200"/>
              <a:t> himself says </a:t>
            </a:r>
            <a:r>
              <a:rPr lang="en-US" sz="1200" u="sng">
                <a:solidFill>
                  <a:schemeClr val="accent1"/>
                </a:solidFill>
              </a:rPr>
              <a:t>Microsoft</a:t>
            </a:r>
            <a:r>
              <a:rPr lang="en-US" sz="1200"/>
              <a:t> will gladly disclose its crown jewels--the coveted code behind the Windows operating system--to select customers.</a:t>
            </a:r>
          </a:p>
          <a:p>
            <a:endParaRPr lang="en-US" sz="1200"/>
          </a:p>
          <a:p>
            <a:r>
              <a:rPr lang="en-US" sz="1200"/>
              <a:t>"We can be open source. We love the concept of shared source," said </a:t>
            </a:r>
            <a:r>
              <a:rPr lang="en-US" sz="1200" u="sng">
                <a:solidFill>
                  <a:schemeClr val="accent2"/>
                </a:solidFill>
              </a:rPr>
              <a:t>Bill Veghte</a:t>
            </a:r>
            <a:r>
              <a:rPr lang="en-US" sz="1200"/>
              <a:t>, a </a:t>
            </a:r>
            <a:r>
              <a:rPr lang="en-US" sz="1200" u="sng">
                <a:solidFill>
                  <a:schemeClr val="accent1"/>
                </a:solidFill>
              </a:rPr>
              <a:t>Microsoft</a:t>
            </a:r>
            <a:r>
              <a:rPr lang="en-US" sz="1200"/>
              <a:t> </a:t>
            </a:r>
            <a:r>
              <a:rPr lang="en-US" sz="1200" u="sng">
                <a:solidFill>
                  <a:schemeClr val="hlink"/>
                </a:solidFill>
              </a:rPr>
              <a:t>VP</a:t>
            </a:r>
            <a:r>
              <a:rPr lang="en-US" sz="1200"/>
              <a:t>. "That's a super-important shift for us in terms of code access.</a:t>
            </a:r>
            <a:r>
              <a:rPr lang="ja-JP" altLang="en-US" sz="1200">
                <a:latin typeface="Arial"/>
              </a:rPr>
              <a:t>“</a:t>
            </a:r>
            <a:endParaRPr lang="en-US" sz="1200"/>
          </a:p>
          <a:p>
            <a:endParaRPr lang="en-US" sz="1200"/>
          </a:p>
          <a:p>
            <a:r>
              <a:rPr lang="en-US" sz="1200" u="sng">
                <a:solidFill>
                  <a:schemeClr val="accent2"/>
                </a:solidFill>
              </a:rPr>
              <a:t>Richard Stallman</a:t>
            </a:r>
            <a:r>
              <a:rPr lang="en-US" sz="1200"/>
              <a:t>, </a:t>
            </a:r>
            <a:r>
              <a:rPr lang="en-US" sz="1200" u="sng">
                <a:solidFill>
                  <a:schemeClr val="hlink"/>
                </a:solidFill>
              </a:rPr>
              <a:t>founder</a:t>
            </a:r>
            <a:r>
              <a:rPr lang="en-US" sz="1200"/>
              <a:t> of the </a:t>
            </a:r>
            <a:r>
              <a:rPr lang="en-US" sz="1200" u="sng">
                <a:solidFill>
                  <a:schemeClr val="accent1"/>
                </a:solidFill>
              </a:rPr>
              <a:t>Free Software Foundation</a:t>
            </a:r>
            <a:r>
              <a:rPr lang="en-US" sz="1200"/>
              <a:t>, countered saying…</a:t>
            </a:r>
          </a:p>
        </p:txBody>
      </p:sp>
      <p:sp>
        <p:nvSpPr>
          <p:cNvPr id="888839" name="Rectangle 7"/>
          <p:cNvSpPr>
            <a:spLocks noChangeArrowheads="1"/>
          </p:cNvSpPr>
          <p:nvPr/>
        </p:nvSpPr>
        <p:spPr bwMode="auto">
          <a:xfrm>
            <a:off x="4038600" y="2619375"/>
            <a:ext cx="3005138" cy="338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88840" name="Rectangle 8"/>
          <p:cNvSpPr>
            <a:spLocks noChangeArrowheads="1"/>
          </p:cNvSpPr>
          <p:nvPr/>
        </p:nvSpPr>
        <p:spPr bwMode="auto">
          <a:xfrm>
            <a:off x="4114800" y="2674938"/>
            <a:ext cx="2819400"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chemeClr val="accent1"/>
                </a:solidFill>
              </a:rPr>
              <a:t>Microsoft Corporation</a:t>
            </a:r>
          </a:p>
          <a:p>
            <a:r>
              <a:rPr lang="en-US">
                <a:solidFill>
                  <a:schemeClr val="hlink"/>
                </a:solidFill>
              </a:rPr>
              <a:t>CEO</a:t>
            </a:r>
          </a:p>
          <a:p>
            <a:r>
              <a:rPr lang="en-US">
                <a:solidFill>
                  <a:schemeClr val="accent2"/>
                </a:solidFill>
              </a:rPr>
              <a:t>Bill Gates</a:t>
            </a:r>
          </a:p>
          <a:p>
            <a:r>
              <a:rPr lang="en-US">
                <a:solidFill>
                  <a:schemeClr val="accent1"/>
                </a:solidFill>
              </a:rPr>
              <a:t>Microsoft</a:t>
            </a:r>
          </a:p>
          <a:p>
            <a:r>
              <a:rPr lang="en-US">
                <a:solidFill>
                  <a:schemeClr val="accent2"/>
                </a:solidFill>
              </a:rPr>
              <a:t>Gates</a:t>
            </a:r>
          </a:p>
          <a:p>
            <a:r>
              <a:rPr lang="en-US">
                <a:solidFill>
                  <a:schemeClr val="accent1"/>
                </a:solidFill>
              </a:rPr>
              <a:t>Microsoft</a:t>
            </a:r>
          </a:p>
          <a:p>
            <a:r>
              <a:rPr lang="en-US">
                <a:solidFill>
                  <a:schemeClr val="accent2"/>
                </a:solidFill>
              </a:rPr>
              <a:t>Bill Veghte</a:t>
            </a:r>
          </a:p>
          <a:p>
            <a:r>
              <a:rPr lang="en-US">
                <a:solidFill>
                  <a:schemeClr val="accent1"/>
                </a:solidFill>
              </a:rPr>
              <a:t>Microsoft</a:t>
            </a:r>
          </a:p>
          <a:p>
            <a:r>
              <a:rPr lang="en-US">
                <a:solidFill>
                  <a:schemeClr val="hlink"/>
                </a:solidFill>
              </a:rPr>
              <a:t>VP</a:t>
            </a:r>
          </a:p>
          <a:p>
            <a:r>
              <a:rPr lang="en-US">
                <a:solidFill>
                  <a:schemeClr val="accent2"/>
                </a:solidFill>
              </a:rPr>
              <a:t>Richard Stallman</a:t>
            </a:r>
          </a:p>
          <a:p>
            <a:r>
              <a:rPr lang="en-US">
                <a:solidFill>
                  <a:schemeClr val="hlink"/>
                </a:solidFill>
              </a:rPr>
              <a:t>founder</a:t>
            </a:r>
          </a:p>
          <a:p>
            <a:r>
              <a:rPr lang="en-US">
                <a:solidFill>
                  <a:schemeClr val="accent1"/>
                </a:solidFill>
              </a:rPr>
              <a:t>Free Software Foundation</a:t>
            </a:r>
          </a:p>
        </p:txBody>
      </p:sp>
    </p:spTree>
    <p:extLst>
      <p:ext uri="{BB962C8B-B14F-4D97-AF65-F5344CB8AC3E}">
        <p14:creationId xmlns:p14="http://schemas.microsoft.com/office/powerpoint/2010/main" val="170023115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858" name="Rectangle 1026"/>
          <p:cNvSpPr>
            <a:spLocks noGrp="1" noChangeArrowheads="1"/>
          </p:cNvSpPr>
          <p:nvPr>
            <p:ph type="title"/>
          </p:nvPr>
        </p:nvSpPr>
        <p:spPr/>
        <p:txBody>
          <a:bodyPr/>
          <a:lstStyle/>
          <a:p>
            <a:r>
              <a:rPr lang="en-US"/>
              <a:t>What is </a:t>
            </a:r>
            <a:r>
              <a:rPr lang="ja-JP" altLang="en-US">
                <a:latin typeface="Arial"/>
              </a:rPr>
              <a:t>“</a:t>
            </a:r>
            <a:r>
              <a:rPr lang="en-US"/>
              <a:t>Information Extraction</a:t>
            </a:r>
            <a:r>
              <a:rPr lang="ja-JP" altLang="en-US">
                <a:latin typeface="Arial"/>
              </a:rPr>
              <a:t>”</a:t>
            </a:r>
            <a:endParaRPr lang="en-US"/>
          </a:p>
        </p:txBody>
      </p:sp>
      <p:sp>
        <p:nvSpPr>
          <p:cNvPr id="889859" name="Text Box 1027"/>
          <p:cNvSpPr txBox="1">
            <a:spLocks noChangeArrowheads="1"/>
          </p:cNvSpPr>
          <p:nvPr/>
        </p:nvSpPr>
        <p:spPr bwMode="auto">
          <a:xfrm>
            <a:off x="2703513" y="1295400"/>
            <a:ext cx="6413500" cy="679450"/>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Information Extraction =</a:t>
            </a:r>
          </a:p>
          <a:p>
            <a:r>
              <a:rPr lang="en-US"/>
              <a:t>  segmentation + classification</a:t>
            </a:r>
            <a:r>
              <a:rPr lang="en-US">
                <a:solidFill>
                  <a:srgbClr val="C0C0C0"/>
                </a:solidFill>
              </a:rPr>
              <a:t> </a:t>
            </a:r>
            <a:r>
              <a:rPr lang="en-US"/>
              <a:t>+ association</a:t>
            </a:r>
            <a:r>
              <a:rPr lang="en-US">
                <a:solidFill>
                  <a:srgbClr val="C0C0C0"/>
                </a:solidFill>
              </a:rPr>
              <a:t> + clustering</a:t>
            </a:r>
          </a:p>
        </p:txBody>
      </p:sp>
      <p:sp>
        <p:nvSpPr>
          <p:cNvPr id="889860" name="Text Box 1028"/>
          <p:cNvSpPr txBox="1">
            <a:spLocks noChangeArrowheads="1"/>
          </p:cNvSpPr>
          <p:nvPr/>
        </p:nvSpPr>
        <p:spPr bwMode="auto">
          <a:xfrm>
            <a:off x="228600" y="1158875"/>
            <a:ext cx="22653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r>
              <a:rPr lang="en-US" sz="2400"/>
              <a:t>As a family</a:t>
            </a:r>
            <a:br>
              <a:rPr lang="en-US" sz="2400"/>
            </a:br>
            <a:r>
              <a:rPr lang="en-US" sz="2400"/>
              <a:t>of techniques:</a:t>
            </a:r>
          </a:p>
        </p:txBody>
      </p:sp>
      <p:sp>
        <p:nvSpPr>
          <p:cNvPr id="889861" name="Text Box 1029"/>
          <p:cNvSpPr txBox="1">
            <a:spLocks noChangeArrowheads="1"/>
          </p:cNvSpPr>
          <p:nvPr/>
        </p:nvSpPr>
        <p:spPr bwMode="auto">
          <a:xfrm>
            <a:off x="228600" y="2133600"/>
            <a:ext cx="3581400" cy="4483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200"/>
              <a:t>October 14, 2002, 4:00 a.m. PT</a:t>
            </a:r>
          </a:p>
          <a:p>
            <a:endParaRPr lang="en-US" sz="1200"/>
          </a:p>
          <a:p>
            <a:r>
              <a:rPr lang="en-US" sz="1200"/>
              <a:t>For years, </a:t>
            </a:r>
            <a:r>
              <a:rPr lang="en-US" sz="1200" u="sng">
                <a:solidFill>
                  <a:schemeClr val="accent1"/>
                </a:solidFill>
              </a:rPr>
              <a:t>Microsoft Corporation</a:t>
            </a:r>
            <a:r>
              <a:rPr lang="en-US" sz="1200"/>
              <a:t> </a:t>
            </a:r>
            <a:r>
              <a:rPr lang="en-US" sz="1200" u="sng">
                <a:solidFill>
                  <a:schemeClr val="hlink"/>
                </a:solidFill>
              </a:rPr>
              <a:t>CEO</a:t>
            </a:r>
            <a:r>
              <a:rPr lang="en-US" sz="1200"/>
              <a:t> </a:t>
            </a:r>
            <a:r>
              <a:rPr lang="en-US" sz="1200" u="sng">
                <a:solidFill>
                  <a:schemeClr val="accent2"/>
                </a:solidFill>
              </a:rPr>
              <a:t>Bill Gates</a:t>
            </a:r>
            <a:r>
              <a:rPr lang="en-US" sz="1200"/>
              <a:t> railed against the economic philosophy of open-source software with Orwellian fervor, denouncing its communal licensing as a "cancer" that stifled technological innovation.</a:t>
            </a:r>
          </a:p>
          <a:p>
            <a:endParaRPr lang="en-US" sz="1200"/>
          </a:p>
          <a:p>
            <a:r>
              <a:rPr lang="en-US" sz="1200"/>
              <a:t>Today, </a:t>
            </a:r>
            <a:r>
              <a:rPr lang="en-US" sz="1200" u="sng">
                <a:solidFill>
                  <a:schemeClr val="accent1"/>
                </a:solidFill>
              </a:rPr>
              <a:t>Microsoft</a:t>
            </a:r>
            <a:r>
              <a:rPr lang="en-US" sz="1200"/>
              <a:t> claims to "love" the open-source concept, by which software code is made public to encourage improvement and development by outside programmers. </a:t>
            </a:r>
            <a:r>
              <a:rPr lang="en-US" sz="1200" u="sng">
                <a:solidFill>
                  <a:schemeClr val="accent2"/>
                </a:solidFill>
              </a:rPr>
              <a:t>Gates</a:t>
            </a:r>
            <a:r>
              <a:rPr lang="en-US" sz="1200"/>
              <a:t> himself says </a:t>
            </a:r>
            <a:r>
              <a:rPr lang="en-US" sz="1200" u="sng">
                <a:solidFill>
                  <a:schemeClr val="accent1"/>
                </a:solidFill>
              </a:rPr>
              <a:t>Microsoft</a:t>
            </a:r>
            <a:r>
              <a:rPr lang="en-US" sz="1200"/>
              <a:t> will gladly disclose its crown jewels--the coveted code behind the Windows operating system--to select customers.</a:t>
            </a:r>
          </a:p>
          <a:p>
            <a:endParaRPr lang="en-US" sz="1200"/>
          </a:p>
          <a:p>
            <a:r>
              <a:rPr lang="en-US" sz="1200"/>
              <a:t>"We can be open source. We love the concept of shared source," said </a:t>
            </a:r>
            <a:r>
              <a:rPr lang="en-US" sz="1200" u="sng">
                <a:solidFill>
                  <a:schemeClr val="accent2"/>
                </a:solidFill>
              </a:rPr>
              <a:t>Bill Veghte</a:t>
            </a:r>
            <a:r>
              <a:rPr lang="en-US" sz="1200"/>
              <a:t>, a </a:t>
            </a:r>
            <a:r>
              <a:rPr lang="en-US" sz="1200" u="sng">
                <a:solidFill>
                  <a:schemeClr val="accent1"/>
                </a:solidFill>
              </a:rPr>
              <a:t>Microsoft</a:t>
            </a:r>
            <a:r>
              <a:rPr lang="en-US" sz="1200"/>
              <a:t> </a:t>
            </a:r>
            <a:r>
              <a:rPr lang="en-US" sz="1200" u="sng">
                <a:solidFill>
                  <a:schemeClr val="hlink"/>
                </a:solidFill>
              </a:rPr>
              <a:t>VP</a:t>
            </a:r>
            <a:r>
              <a:rPr lang="en-US" sz="1200"/>
              <a:t>. "That's a super-important shift for us in terms of code access.</a:t>
            </a:r>
            <a:r>
              <a:rPr lang="ja-JP" altLang="en-US" sz="1200">
                <a:latin typeface="Arial"/>
              </a:rPr>
              <a:t>“</a:t>
            </a:r>
            <a:endParaRPr lang="en-US" sz="1200"/>
          </a:p>
          <a:p>
            <a:endParaRPr lang="en-US" sz="1200"/>
          </a:p>
          <a:p>
            <a:r>
              <a:rPr lang="en-US" sz="1200" u="sng">
                <a:solidFill>
                  <a:schemeClr val="accent2"/>
                </a:solidFill>
              </a:rPr>
              <a:t>Richard Stallman</a:t>
            </a:r>
            <a:r>
              <a:rPr lang="en-US" sz="1200"/>
              <a:t>, </a:t>
            </a:r>
            <a:r>
              <a:rPr lang="en-US" sz="1200" u="sng">
                <a:solidFill>
                  <a:schemeClr val="hlink"/>
                </a:solidFill>
              </a:rPr>
              <a:t>founder</a:t>
            </a:r>
            <a:r>
              <a:rPr lang="en-US" sz="1200"/>
              <a:t> of the </a:t>
            </a:r>
            <a:r>
              <a:rPr lang="en-US" sz="1200" u="sng">
                <a:solidFill>
                  <a:schemeClr val="accent1"/>
                </a:solidFill>
              </a:rPr>
              <a:t>Free Software Foundation</a:t>
            </a:r>
            <a:r>
              <a:rPr lang="en-US" sz="1200"/>
              <a:t>, countered saying…</a:t>
            </a:r>
          </a:p>
        </p:txBody>
      </p:sp>
      <p:sp>
        <p:nvSpPr>
          <p:cNvPr id="889862" name="Rectangle 1030"/>
          <p:cNvSpPr>
            <a:spLocks noChangeArrowheads="1"/>
          </p:cNvSpPr>
          <p:nvPr/>
        </p:nvSpPr>
        <p:spPr bwMode="auto">
          <a:xfrm>
            <a:off x="4005263" y="2619375"/>
            <a:ext cx="3005137" cy="338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89863" name="Rectangle 1031"/>
          <p:cNvSpPr>
            <a:spLocks noChangeArrowheads="1"/>
          </p:cNvSpPr>
          <p:nvPr/>
        </p:nvSpPr>
        <p:spPr bwMode="auto">
          <a:xfrm>
            <a:off x="4097338" y="2674938"/>
            <a:ext cx="2819400"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chemeClr val="accent1"/>
                </a:solidFill>
              </a:rPr>
              <a:t>Microsoft Corporation</a:t>
            </a:r>
          </a:p>
          <a:p>
            <a:r>
              <a:rPr lang="en-US">
                <a:solidFill>
                  <a:schemeClr val="hlink"/>
                </a:solidFill>
              </a:rPr>
              <a:t>CEO</a:t>
            </a:r>
          </a:p>
          <a:p>
            <a:r>
              <a:rPr lang="en-US">
                <a:solidFill>
                  <a:schemeClr val="accent2"/>
                </a:solidFill>
              </a:rPr>
              <a:t>Bill Gates</a:t>
            </a:r>
          </a:p>
          <a:p>
            <a:r>
              <a:rPr lang="en-US">
                <a:solidFill>
                  <a:schemeClr val="accent1"/>
                </a:solidFill>
              </a:rPr>
              <a:t>Microsoft</a:t>
            </a:r>
          </a:p>
          <a:p>
            <a:r>
              <a:rPr lang="en-US">
                <a:solidFill>
                  <a:schemeClr val="accent2"/>
                </a:solidFill>
              </a:rPr>
              <a:t>Gates</a:t>
            </a:r>
          </a:p>
          <a:p>
            <a:r>
              <a:rPr lang="en-US">
                <a:solidFill>
                  <a:schemeClr val="accent1"/>
                </a:solidFill>
              </a:rPr>
              <a:t>Microsoft</a:t>
            </a:r>
          </a:p>
          <a:p>
            <a:r>
              <a:rPr lang="en-US">
                <a:solidFill>
                  <a:schemeClr val="accent2"/>
                </a:solidFill>
              </a:rPr>
              <a:t>Bill Veghte</a:t>
            </a:r>
          </a:p>
          <a:p>
            <a:r>
              <a:rPr lang="en-US">
                <a:solidFill>
                  <a:schemeClr val="accent1"/>
                </a:solidFill>
              </a:rPr>
              <a:t>Microsoft</a:t>
            </a:r>
          </a:p>
          <a:p>
            <a:r>
              <a:rPr lang="en-US">
                <a:solidFill>
                  <a:schemeClr val="hlink"/>
                </a:solidFill>
              </a:rPr>
              <a:t>VP</a:t>
            </a:r>
          </a:p>
          <a:p>
            <a:r>
              <a:rPr lang="en-US">
                <a:solidFill>
                  <a:schemeClr val="accent2"/>
                </a:solidFill>
              </a:rPr>
              <a:t>Richard Stallman</a:t>
            </a:r>
          </a:p>
          <a:p>
            <a:r>
              <a:rPr lang="en-US">
                <a:solidFill>
                  <a:schemeClr val="hlink"/>
                </a:solidFill>
              </a:rPr>
              <a:t>founder</a:t>
            </a:r>
          </a:p>
          <a:p>
            <a:r>
              <a:rPr lang="en-US">
                <a:solidFill>
                  <a:schemeClr val="accent1"/>
                </a:solidFill>
              </a:rPr>
              <a:t>Free Software Foundation</a:t>
            </a:r>
          </a:p>
        </p:txBody>
      </p:sp>
      <p:sp>
        <p:nvSpPr>
          <p:cNvPr id="889864" name="Rectangle 1032"/>
          <p:cNvSpPr>
            <a:spLocks noChangeArrowheads="1"/>
          </p:cNvSpPr>
          <p:nvPr/>
        </p:nvSpPr>
        <p:spPr bwMode="auto">
          <a:xfrm>
            <a:off x="4005263" y="2644775"/>
            <a:ext cx="2971800" cy="83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89865" name="Rectangle 1033"/>
          <p:cNvSpPr>
            <a:spLocks noChangeArrowheads="1"/>
          </p:cNvSpPr>
          <p:nvPr/>
        </p:nvSpPr>
        <p:spPr bwMode="auto">
          <a:xfrm>
            <a:off x="4005263" y="3516313"/>
            <a:ext cx="29718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89866" name="Rectangle 1034"/>
          <p:cNvSpPr>
            <a:spLocks noChangeArrowheads="1"/>
          </p:cNvSpPr>
          <p:nvPr/>
        </p:nvSpPr>
        <p:spPr bwMode="auto">
          <a:xfrm>
            <a:off x="4005263" y="4300538"/>
            <a:ext cx="2971800" cy="83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89867" name="Rectangle 1035"/>
          <p:cNvSpPr>
            <a:spLocks noChangeArrowheads="1"/>
          </p:cNvSpPr>
          <p:nvPr/>
        </p:nvSpPr>
        <p:spPr bwMode="auto">
          <a:xfrm>
            <a:off x="4005263" y="5170488"/>
            <a:ext cx="2971800" cy="83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203183992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82" name="Rectangle 7170"/>
          <p:cNvSpPr>
            <a:spLocks noGrp="1" noChangeArrowheads="1"/>
          </p:cNvSpPr>
          <p:nvPr>
            <p:ph type="title"/>
          </p:nvPr>
        </p:nvSpPr>
        <p:spPr/>
        <p:txBody>
          <a:bodyPr/>
          <a:lstStyle/>
          <a:p>
            <a:r>
              <a:rPr lang="en-US"/>
              <a:t>What is </a:t>
            </a:r>
            <a:r>
              <a:rPr lang="ja-JP" altLang="en-US">
                <a:latin typeface="Arial"/>
              </a:rPr>
              <a:t>“</a:t>
            </a:r>
            <a:r>
              <a:rPr lang="en-US"/>
              <a:t>Information Extraction</a:t>
            </a:r>
            <a:r>
              <a:rPr lang="ja-JP" altLang="en-US">
                <a:latin typeface="Arial"/>
              </a:rPr>
              <a:t>”</a:t>
            </a:r>
            <a:endParaRPr lang="en-US"/>
          </a:p>
        </p:txBody>
      </p:sp>
      <p:sp>
        <p:nvSpPr>
          <p:cNvPr id="890883" name="Text Box 7171"/>
          <p:cNvSpPr txBox="1">
            <a:spLocks noChangeArrowheads="1"/>
          </p:cNvSpPr>
          <p:nvPr/>
        </p:nvSpPr>
        <p:spPr bwMode="auto">
          <a:xfrm>
            <a:off x="2703513" y="1295400"/>
            <a:ext cx="6413500" cy="679450"/>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Information Extraction =</a:t>
            </a:r>
          </a:p>
          <a:p>
            <a:r>
              <a:rPr lang="en-US"/>
              <a:t>  segmentation + classification</a:t>
            </a:r>
            <a:r>
              <a:rPr lang="en-US">
                <a:solidFill>
                  <a:srgbClr val="C0C0C0"/>
                </a:solidFill>
              </a:rPr>
              <a:t> </a:t>
            </a:r>
            <a:r>
              <a:rPr lang="en-US"/>
              <a:t>+ association</a:t>
            </a:r>
            <a:r>
              <a:rPr lang="en-US">
                <a:solidFill>
                  <a:srgbClr val="C0C0C0"/>
                </a:solidFill>
              </a:rPr>
              <a:t> </a:t>
            </a:r>
            <a:r>
              <a:rPr lang="en-US"/>
              <a:t>+ clustering</a:t>
            </a:r>
          </a:p>
        </p:txBody>
      </p:sp>
      <p:sp>
        <p:nvSpPr>
          <p:cNvPr id="890884" name="Text Box 7172"/>
          <p:cNvSpPr txBox="1">
            <a:spLocks noChangeArrowheads="1"/>
          </p:cNvSpPr>
          <p:nvPr/>
        </p:nvSpPr>
        <p:spPr bwMode="auto">
          <a:xfrm>
            <a:off x="228600" y="1158875"/>
            <a:ext cx="22653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r>
              <a:rPr lang="en-US" sz="2400"/>
              <a:t>As a family</a:t>
            </a:r>
            <a:br>
              <a:rPr lang="en-US" sz="2400"/>
            </a:br>
            <a:r>
              <a:rPr lang="en-US" sz="2400"/>
              <a:t>of techniques:</a:t>
            </a:r>
          </a:p>
        </p:txBody>
      </p:sp>
      <p:sp>
        <p:nvSpPr>
          <p:cNvPr id="890885" name="Text Box 7173"/>
          <p:cNvSpPr txBox="1">
            <a:spLocks noChangeArrowheads="1"/>
          </p:cNvSpPr>
          <p:nvPr/>
        </p:nvSpPr>
        <p:spPr bwMode="auto">
          <a:xfrm>
            <a:off x="228600" y="2133600"/>
            <a:ext cx="3581400" cy="4483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200"/>
              <a:t>October 14, 2002, 4:00 a.m. PT</a:t>
            </a:r>
          </a:p>
          <a:p>
            <a:endParaRPr lang="en-US" sz="1200"/>
          </a:p>
          <a:p>
            <a:r>
              <a:rPr lang="en-US" sz="1200"/>
              <a:t>For years, </a:t>
            </a:r>
            <a:r>
              <a:rPr lang="en-US" sz="1200" u="sng">
                <a:solidFill>
                  <a:schemeClr val="accent1"/>
                </a:solidFill>
              </a:rPr>
              <a:t>Microsoft Corporation</a:t>
            </a:r>
            <a:r>
              <a:rPr lang="en-US" sz="1200"/>
              <a:t> </a:t>
            </a:r>
            <a:r>
              <a:rPr lang="en-US" sz="1200" u="sng">
                <a:solidFill>
                  <a:schemeClr val="hlink"/>
                </a:solidFill>
              </a:rPr>
              <a:t>CEO</a:t>
            </a:r>
            <a:r>
              <a:rPr lang="en-US" sz="1200"/>
              <a:t> </a:t>
            </a:r>
            <a:r>
              <a:rPr lang="en-US" sz="1200" u="sng">
                <a:solidFill>
                  <a:schemeClr val="accent2"/>
                </a:solidFill>
              </a:rPr>
              <a:t>Bill Gates</a:t>
            </a:r>
            <a:r>
              <a:rPr lang="en-US" sz="1200"/>
              <a:t> railed against the economic philosophy of open-source software with Orwellian fervor, denouncing its communal licensing as a "cancer" that stifled technological innovation.</a:t>
            </a:r>
          </a:p>
          <a:p>
            <a:endParaRPr lang="en-US" sz="1200"/>
          </a:p>
          <a:p>
            <a:r>
              <a:rPr lang="en-US" sz="1200"/>
              <a:t>Today, </a:t>
            </a:r>
            <a:r>
              <a:rPr lang="en-US" sz="1200" u="sng">
                <a:solidFill>
                  <a:schemeClr val="accent1"/>
                </a:solidFill>
              </a:rPr>
              <a:t>Microsoft</a:t>
            </a:r>
            <a:r>
              <a:rPr lang="en-US" sz="1200"/>
              <a:t> claims to "love" the open-source concept, by which software code is made public to encourage improvement and development by outside programmers. </a:t>
            </a:r>
            <a:r>
              <a:rPr lang="en-US" sz="1200" u="sng">
                <a:solidFill>
                  <a:schemeClr val="accent2"/>
                </a:solidFill>
              </a:rPr>
              <a:t>Gates</a:t>
            </a:r>
            <a:r>
              <a:rPr lang="en-US" sz="1200"/>
              <a:t> himself says </a:t>
            </a:r>
            <a:r>
              <a:rPr lang="en-US" sz="1200" u="sng">
                <a:solidFill>
                  <a:schemeClr val="accent1"/>
                </a:solidFill>
              </a:rPr>
              <a:t>Microsoft</a:t>
            </a:r>
            <a:r>
              <a:rPr lang="en-US" sz="1200"/>
              <a:t> will gladly disclose its crown jewels--the coveted code behind the Windows operating system--to select customers.</a:t>
            </a:r>
          </a:p>
          <a:p>
            <a:endParaRPr lang="en-US" sz="1200"/>
          </a:p>
          <a:p>
            <a:r>
              <a:rPr lang="en-US" sz="1200"/>
              <a:t>"We can be open source. We love the concept of shared source," said </a:t>
            </a:r>
            <a:r>
              <a:rPr lang="en-US" sz="1200" u="sng">
                <a:solidFill>
                  <a:schemeClr val="accent2"/>
                </a:solidFill>
              </a:rPr>
              <a:t>Bill Veghte</a:t>
            </a:r>
            <a:r>
              <a:rPr lang="en-US" sz="1200"/>
              <a:t>, a </a:t>
            </a:r>
            <a:r>
              <a:rPr lang="en-US" sz="1200" u="sng">
                <a:solidFill>
                  <a:schemeClr val="accent1"/>
                </a:solidFill>
              </a:rPr>
              <a:t>Microsoft</a:t>
            </a:r>
            <a:r>
              <a:rPr lang="en-US" sz="1200"/>
              <a:t> </a:t>
            </a:r>
            <a:r>
              <a:rPr lang="en-US" sz="1200" u="sng">
                <a:solidFill>
                  <a:schemeClr val="hlink"/>
                </a:solidFill>
              </a:rPr>
              <a:t>VP</a:t>
            </a:r>
            <a:r>
              <a:rPr lang="en-US" sz="1200"/>
              <a:t>. "That's a super-important shift for us in terms of code access.</a:t>
            </a:r>
            <a:r>
              <a:rPr lang="ja-JP" altLang="en-US" sz="1200">
                <a:latin typeface="Arial"/>
              </a:rPr>
              <a:t>“</a:t>
            </a:r>
            <a:endParaRPr lang="en-US" sz="1200"/>
          </a:p>
          <a:p>
            <a:endParaRPr lang="en-US" sz="1200"/>
          </a:p>
          <a:p>
            <a:r>
              <a:rPr lang="en-US" sz="1200" u="sng">
                <a:solidFill>
                  <a:schemeClr val="accent2"/>
                </a:solidFill>
              </a:rPr>
              <a:t>Richard Stallman</a:t>
            </a:r>
            <a:r>
              <a:rPr lang="en-US" sz="1200"/>
              <a:t>, </a:t>
            </a:r>
            <a:r>
              <a:rPr lang="en-US" sz="1200" u="sng">
                <a:solidFill>
                  <a:schemeClr val="hlink"/>
                </a:solidFill>
              </a:rPr>
              <a:t>founder</a:t>
            </a:r>
            <a:r>
              <a:rPr lang="en-US" sz="1200"/>
              <a:t> of the </a:t>
            </a:r>
            <a:r>
              <a:rPr lang="en-US" sz="1200" u="sng">
                <a:solidFill>
                  <a:schemeClr val="accent1"/>
                </a:solidFill>
              </a:rPr>
              <a:t>Free Software Foundation</a:t>
            </a:r>
            <a:r>
              <a:rPr lang="en-US" sz="1200"/>
              <a:t>, countered saying…</a:t>
            </a:r>
          </a:p>
        </p:txBody>
      </p:sp>
      <p:sp>
        <p:nvSpPr>
          <p:cNvPr id="890886" name="Rectangle 7174"/>
          <p:cNvSpPr>
            <a:spLocks noChangeArrowheads="1"/>
          </p:cNvSpPr>
          <p:nvPr/>
        </p:nvSpPr>
        <p:spPr bwMode="auto">
          <a:xfrm>
            <a:off x="4038600" y="2619375"/>
            <a:ext cx="3005138" cy="338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90887" name="Rectangle 7175"/>
          <p:cNvSpPr>
            <a:spLocks noChangeArrowheads="1"/>
          </p:cNvSpPr>
          <p:nvPr/>
        </p:nvSpPr>
        <p:spPr bwMode="auto">
          <a:xfrm>
            <a:off x="4130675" y="2674938"/>
            <a:ext cx="2819400"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chemeClr val="accent1"/>
                </a:solidFill>
              </a:rPr>
              <a:t>Microsoft Corporation</a:t>
            </a:r>
          </a:p>
          <a:p>
            <a:r>
              <a:rPr lang="en-US">
                <a:solidFill>
                  <a:schemeClr val="hlink"/>
                </a:solidFill>
              </a:rPr>
              <a:t>CEO</a:t>
            </a:r>
          </a:p>
          <a:p>
            <a:r>
              <a:rPr lang="en-US">
                <a:solidFill>
                  <a:schemeClr val="accent2"/>
                </a:solidFill>
              </a:rPr>
              <a:t>Bill Gates</a:t>
            </a:r>
          </a:p>
          <a:p>
            <a:r>
              <a:rPr lang="en-US">
                <a:solidFill>
                  <a:schemeClr val="accent1"/>
                </a:solidFill>
              </a:rPr>
              <a:t>Microsoft</a:t>
            </a:r>
          </a:p>
          <a:p>
            <a:r>
              <a:rPr lang="en-US">
                <a:solidFill>
                  <a:schemeClr val="accent2"/>
                </a:solidFill>
              </a:rPr>
              <a:t>Gates</a:t>
            </a:r>
          </a:p>
          <a:p>
            <a:r>
              <a:rPr lang="en-US">
                <a:solidFill>
                  <a:schemeClr val="accent1"/>
                </a:solidFill>
              </a:rPr>
              <a:t>Microsoft</a:t>
            </a:r>
          </a:p>
          <a:p>
            <a:r>
              <a:rPr lang="en-US">
                <a:solidFill>
                  <a:schemeClr val="accent2"/>
                </a:solidFill>
              </a:rPr>
              <a:t>Bill Veghte</a:t>
            </a:r>
          </a:p>
          <a:p>
            <a:r>
              <a:rPr lang="en-US">
                <a:solidFill>
                  <a:schemeClr val="accent1"/>
                </a:solidFill>
              </a:rPr>
              <a:t>Microsoft</a:t>
            </a:r>
          </a:p>
          <a:p>
            <a:r>
              <a:rPr lang="en-US">
                <a:solidFill>
                  <a:schemeClr val="hlink"/>
                </a:solidFill>
              </a:rPr>
              <a:t>VP</a:t>
            </a:r>
          </a:p>
          <a:p>
            <a:r>
              <a:rPr lang="en-US">
                <a:solidFill>
                  <a:schemeClr val="accent2"/>
                </a:solidFill>
              </a:rPr>
              <a:t>Richard Stallman</a:t>
            </a:r>
          </a:p>
          <a:p>
            <a:r>
              <a:rPr lang="en-US">
                <a:solidFill>
                  <a:schemeClr val="hlink"/>
                </a:solidFill>
              </a:rPr>
              <a:t>founder</a:t>
            </a:r>
          </a:p>
          <a:p>
            <a:r>
              <a:rPr lang="en-US">
                <a:solidFill>
                  <a:schemeClr val="accent1"/>
                </a:solidFill>
              </a:rPr>
              <a:t>Free Software Foundation</a:t>
            </a:r>
          </a:p>
        </p:txBody>
      </p:sp>
      <p:sp>
        <p:nvSpPr>
          <p:cNvPr id="890888" name="Rectangle 7176"/>
          <p:cNvSpPr>
            <a:spLocks noChangeArrowheads="1"/>
          </p:cNvSpPr>
          <p:nvPr/>
        </p:nvSpPr>
        <p:spPr bwMode="auto">
          <a:xfrm>
            <a:off x="4038600" y="2644775"/>
            <a:ext cx="2971800" cy="83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0889" name="Rectangle 7177"/>
          <p:cNvSpPr>
            <a:spLocks noChangeArrowheads="1"/>
          </p:cNvSpPr>
          <p:nvPr/>
        </p:nvSpPr>
        <p:spPr bwMode="auto">
          <a:xfrm>
            <a:off x="4038600" y="3516313"/>
            <a:ext cx="29718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0890" name="Rectangle 7178"/>
          <p:cNvSpPr>
            <a:spLocks noChangeArrowheads="1"/>
          </p:cNvSpPr>
          <p:nvPr/>
        </p:nvSpPr>
        <p:spPr bwMode="auto">
          <a:xfrm>
            <a:off x="4038600" y="4300538"/>
            <a:ext cx="2971800" cy="83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0891" name="Rectangle 7179"/>
          <p:cNvSpPr>
            <a:spLocks noChangeArrowheads="1"/>
          </p:cNvSpPr>
          <p:nvPr/>
        </p:nvSpPr>
        <p:spPr bwMode="auto">
          <a:xfrm>
            <a:off x="4038600" y="5170488"/>
            <a:ext cx="2971800" cy="83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0892" name="AutoShape 7180"/>
          <p:cNvSpPr>
            <a:spLocks/>
          </p:cNvSpPr>
          <p:nvPr/>
        </p:nvSpPr>
        <p:spPr bwMode="auto">
          <a:xfrm>
            <a:off x="7162800" y="2667000"/>
            <a:ext cx="228600" cy="1371600"/>
          </a:xfrm>
          <a:prstGeom prst="rightBrace">
            <a:avLst>
              <a:gd name="adj1" fmla="val 50000"/>
              <a:gd name="adj2" fmla="val 50000"/>
            </a:avLst>
          </a:prstGeom>
          <a:noFill/>
          <a:ln w="762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0893" name="AutoShape 7181"/>
          <p:cNvSpPr>
            <a:spLocks/>
          </p:cNvSpPr>
          <p:nvPr/>
        </p:nvSpPr>
        <p:spPr bwMode="auto">
          <a:xfrm>
            <a:off x="7162800" y="4267200"/>
            <a:ext cx="228600" cy="838200"/>
          </a:xfrm>
          <a:prstGeom prst="rightBrace">
            <a:avLst>
              <a:gd name="adj1" fmla="val 30556"/>
              <a:gd name="adj2" fmla="val 50000"/>
            </a:avLst>
          </a:prstGeom>
          <a:noFill/>
          <a:ln w="762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0894" name="AutoShape 7182"/>
          <p:cNvSpPr>
            <a:spLocks/>
          </p:cNvSpPr>
          <p:nvPr/>
        </p:nvSpPr>
        <p:spPr bwMode="auto">
          <a:xfrm>
            <a:off x="7162800" y="5181600"/>
            <a:ext cx="228600" cy="838200"/>
          </a:xfrm>
          <a:prstGeom prst="rightBrace">
            <a:avLst>
              <a:gd name="adj1" fmla="val 30556"/>
              <a:gd name="adj2" fmla="val 50000"/>
            </a:avLst>
          </a:prstGeom>
          <a:noFill/>
          <a:ln w="762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890918" name="Group 7206"/>
          <p:cNvGrpSpPr>
            <a:grpSpLocks/>
          </p:cNvGrpSpPr>
          <p:nvPr/>
        </p:nvGrpSpPr>
        <p:grpSpPr bwMode="auto">
          <a:xfrm rot="-5380525">
            <a:off x="6425406" y="3529807"/>
            <a:ext cx="3760787" cy="1524000"/>
            <a:chOff x="3219" y="1731"/>
            <a:chExt cx="2369" cy="960"/>
          </a:xfrm>
        </p:grpSpPr>
        <p:grpSp>
          <p:nvGrpSpPr>
            <p:cNvPr id="890901" name="Group 7189"/>
            <p:cNvGrpSpPr>
              <a:grpSpLocks/>
            </p:cNvGrpSpPr>
            <p:nvPr/>
          </p:nvGrpSpPr>
          <p:grpSpPr bwMode="auto">
            <a:xfrm>
              <a:off x="3219" y="1731"/>
              <a:ext cx="2352" cy="960"/>
              <a:chOff x="3219" y="1731"/>
              <a:chExt cx="2352" cy="960"/>
            </a:xfrm>
          </p:grpSpPr>
          <p:sp>
            <p:nvSpPr>
              <p:cNvPr id="890897" name="Freeform 7185"/>
              <p:cNvSpPr>
                <a:spLocks/>
              </p:cNvSpPr>
              <p:nvPr/>
            </p:nvSpPr>
            <p:spPr bwMode="auto">
              <a:xfrm>
                <a:off x="3219" y="1731"/>
                <a:ext cx="2352" cy="960"/>
              </a:xfrm>
              <a:custGeom>
                <a:avLst/>
                <a:gdLst>
                  <a:gd name="T0" fmla="*/ 1056 w 2352"/>
                  <a:gd name="T1" fmla="*/ 1 h 960"/>
                  <a:gd name="T2" fmla="*/ 939 w 2352"/>
                  <a:gd name="T3" fmla="*/ 3 h 960"/>
                  <a:gd name="T4" fmla="*/ 826 w 2352"/>
                  <a:gd name="T5" fmla="*/ 6 h 960"/>
                  <a:gd name="T6" fmla="*/ 718 w 2352"/>
                  <a:gd name="T7" fmla="*/ 10 h 960"/>
                  <a:gd name="T8" fmla="*/ 615 w 2352"/>
                  <a:gd name="T9" fmla="*/ 15 h 960"/>
                  <a:gd name="T10" fmla="*/ 518 w 2352"/>
                  <a:gd name="T11" fmla="*/ 21 h 960"/>
                  <a:gd name="T12" fmla="*/ 428 w 2352"/>
                  <a:gd name="T13" fmla="*/ 28 h 960"/>
                  <a:gd name="T14" fmla="*/ 344 w 2352"/>
                  <a:gd name="T15" fmla="*/ 35 h 960"/>
                  <a:gd name="T16" fmla="*/ 268 w 2352"/>
                  <a:gd name="T17" fmla="*/ 44 h 960"/>
                  <a:gd name="T18" fmla="*/ 201 w 2352"/>
                  <a:gd name="T19" fmla="*/ 53 h 960"/>
                  <a:gd name="T20" fmla="*/ 142 w 2352"/>
                  <a:gd name="T21" fmla="*/ 63 h 960"/>
                  <a:gd name="T22" fmla="*/ 92 w 2352"/>
                  <a:gd name="T23" fmla="*/ 73 h 960"/>
                  <a:gd name="T24" fmla="*/ 53 w 2352"/>
                  <a:gd name="T25" fmla="*/ 85 h 960"/>
                  <a:gd name="T26" fmla="*/ 24 w 2352"/>
                  <a:gd name="T27" fmla="*/ 96 h 960"/>
                  <a:gd name="T28" fmla="*/ 6 w 2352"/>
                  <a:gd name="T29" fmla="*/ 108 h 960"/>
                  <a:gd name="T30" fmla="*/ 0 w 2352"/>
                  <a:gd name="T31" fmla="*/ 120 h 960"/>
                  <a:gd name="T32" fmla="*/ 2 w 2352"/>
                  <a:gd name="T33" fmla="*/ 846 h 960"/>
                  <a:gd name="T34" fmla="*/ 14 w 2352"/>
                  <a:gd name="T35" fmla="*/ 858 h 960"/>
                  <a:gd name="T36" fmla="*/ 37 w 2352"/>
                  <a:gd name="T37" fmla="*/ 870 h 960"/>
                  <a:gd name="T38" fmla="*/ 71 w 2352"/>
                  <a:gd name="T39" fmla="*/ 881 h 960"/>
                  <a:gd name="T40" fmla="*/ 116 w 2352"/>
                  <a:gd name="T41" fmla="*/ 892 h 960"/>
                  <a:gd name="T42" fmla="*/ 170 w 2352"/>
                  <a:gd name="T43" fmla="*/ 902 h 960"/>
                  <a:gd name="T44" fmla="*/ 234 w 2352"/>
                  <a:gd name="T45" fmla="*/ 912 h 960"/>
                  <a:gd name="T46" fmla="*/ 305 w 2352"/>
                  <a:gd name="T47" fmla="*/ 921 h 960"/>
                  <a:gd name="T48" fmla="*/ 385 w 2352"/>
                  <a:gd name="T49" fmla="*/ 929 h 960"/>
                  <a:gd name="T50" fmla="*/ 472 w 2352"/>
                  <a:gd name="T51" fmla="*/ 936 h 960"/>
                  <a:gd name="T52" fmla="*/ 566 w 2352"/>
                  <a:gd name="T53" fmla="*/ 943 h 960"/>
                  <a:gd name="T54" fmla="*/ 666 w 2352"/>
                  <a:gd name="T55" fmla="*/ 948 h 960"/>
                  <a:gd name="T56" fmla="*/ 772 w 2352"/>
                  <a:gd name="T57" fmla="*/ 953 h 960"/>
                  <a:gd name="T58" fmla="*/ 882 w 2352"/>
                  <a:gd name="T59" fmla="*/ 956 h 960"/>
                  <a:gd name="T60" fmla="*/ 997 w 2352"/>
                  <a:gd name="T61" fmla="*/ 959 h 960"/>
                  <a:gd name="T62" fmla="*/ 1176 w 2352"/>
                  <a:gd name="T63" fmla="*/ 960 h 960"/>
                  <a:gd name="T64" fmla="*/ 1355 w 2352"/>
                  <a:gd name="T65" fmla="*/ 959 h 960"/>
                  <a:gd name="T66" fmla="*/ 1470 w 2352"/>
                  <a:gd name="T67" fmla="*/ 956 h 960"/>
                  <a:gd name="T68" fmla="*/ 1581 w 2352"/>
                  <a:gd name="T69" fmla="*/ 953 h 960"/>
                  <a:gd name="T70" fmla="*/ 1686 w 2352"/>
                  <a:gd name="T71" fmla="*/ 948 h 960"/>
                  <a:gd name="T72" fmla="*/ 1786 w 2352"/>
                  <a:gd name="T73" fmla="*/ 943 h 960"/>
                  <a:gd name="T74" fmla="*/ 1880 w 2352"/>
                  <a:gd name="T75" fmla="*/ 936 h 960"/>
                  <a:gd name="T76" fmla="*/ 1967 w 2352"/>
                  <a:gd name="T77" fmla="*/ 929 h 960"/>
                  <a:gd name="T78" fmla="*/ 2047 w 2352"/>
                  <a:gd name="T79" fmla="*/ 921 h 960"/>
                  <a:gd name="T80" fmla="*/ 2119 w 2352"/>
                  <a:gd name="T81" fmla="*/ 912 h 960"/>
                  <a:gd name="T82" fmla="*/ 2182 w 2352"/>
                  <a:gd name="T83" fmla="*/ 902 h 960"/>
                  <a:gd name="T84" fmla="*/ 2236 w 2352"/>
                  <a:gd name="T85" fmla="*/ 892 h 960"/>
                  <a:gd name="T86" fmla="*/ 2281 w 2352"/>
                  <a:gd name="T87" fmla="*/ 881 h 960"/>
                  <a:gd name="T88" fmla="*/ 2315 w 2352"/>
                  <a:gd name="T89" fmla="*/ 870 h 960"/>
                  <a:gd name="T90" fmla="*/ 2339 w 2352"/>
                  <a:gd name="T91" fmla="*/ 858 h 960"/>
                  <a:gd name="T92" fmla="*/ 2351 w 2352"/>
                  <a:gd name="T93" fmla="*/ 846 h 960"/>
                  <a:gd name="T94" fmla="*/ 2352 w 2352"/>
                  <a:gd name="T95" fmla="*/ 120 h 960"/>
                  <a:gd name="T96" fmla="*/ 2346 w 2352"/>
                  <a:gd name="T97" fmla="*/ 108 h 960"/>
                  <a:gd name="T98" fmla="*/ 2328 w 2352"/>
                  <a:gd name="T99" fmla="*/ 96 h 960"/>
                  <a:gd name="T100" fmla="*/ 2299 w 2352"/>
                  <a:gd name="T101" fmla="*/ 85 h 960"/>
                  <a:gd name="T102" fmla="*/ 2260 w 2352"/>
                  <a:gd name="T103" fmla="*/ 73 h 960"/>
                  <a:gd name="T104" fmla="*/ 2210 w 2352"/>
                  <a:gd name="T105" fmla="*/ 63 h 960"/>
                  <a:gd name="T106" fmla="*/ 2151 w 2352"/>
                  <a:gd name="T107" fmla="*/ 53 h 960"/>
                  <a:gd name="T108" fmla="*/ 2084 w 2352"/>
                  <a:gd name="T109" fmla="*/ 44 h 960"/>
                  <a:gd name="T110" fmla="*/ 2008 w 2352"/>
                  <a:gd name="T111" fmla="*/ 35 h 960"/>
                  <a:gd name="T112" fmla="*/ 1924 w 2352"/>
                  <a:gd name="T113" fmla="*/ 28 h 960"/>
                  <a:gd name="T114" fmla="*/ 1834 w 2352"/>
                  <a:gd name="T115" fmla="*/ 21 h 960"/>
                  <a:gd name="T116" fmla="*/ 1737 w 2352"/>
                  <a:gd name="T117" fmla="*/ 15 h 960"/>
                  <a:gd name="T118" fmla="*/ 1634 w 2352"/>
                  <a:gd name="T119" fmla="*/ 10 h 960"/>
                  <a:gd name="T120" fmla="*/ 1526 w 2352"/>
                  <a:gd name="T121" fmla="*/ 6 h 960"/>
                  <a:gd name="T122" fmla="*/ 1413 w 2352"/>
                  <a:gd name="T123" fmla="*/ 3 h 960"/>
                  <a:gd name="T124" fmla="*/ 1296 w 2352"/>
                  <a:gd name="T125" fmla="*/ 1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52" h="960">
                    <a:moveTo>
                      <a:pt x="1176" y="0"/>
                    </a:moveTo>
                    <a:lnTo>
                      <a:pt x="1056" y="1"/>
                    </a:lnTo>
                    <a:lnTo>
                      <a:pt x="997" y="1"/>
                    </a:lnTo>
                    <a:lnTo>
                      <a:pt x="939" y="3"/>
                    </a:lnTo>
                    <a:lnTo>
                      <a:pt x="882" y="4"/>
                    </a:lnTo>
                    <a:lnTo>
                      <a:pt x="826" y="6"/>
                    </a:lnTo>
                    <a:lnTo>
                      <a:pt x="772" y="7"/>
                    </a:lnTo>
                    <a:lnTo>
                      <a:pt x="718" y="10"/>
                    </a:lnTo>
                    <a:lnTo>
                      <a:pt x="666" y="12"/>
                    </a:lnTo>
                    <a:lnTo>
                      <a:pt x="615" y="15"/>
                    </a:lnTo>
                    <a:lnTo>
                      <a:pt x="566" y="18"/>
                    </a:lnTo>
                    <a:lnTo>
                      <a:pt x="518" y="21"/>
                    </a:lnTo>
                    <a:lnTo>
                      <a:pt x="472" y="24"/>
                    </a:lnTo>
                    <a:lnTo>
                      <a:pt x="428" y="28"/>
                    </a:lnTo>
                    <a:lnTo>
                      <a:pt x="385" y="31"/>
                    </a:lnTo>
                    <a:lnTo>
                      <a:pt x="344" y="35"/>
                    </a:lnTo>
                    <a:lnTo>
                      <a:pt x="305" y="40"/>
                    </a:lnTo>
                    <a:lnTo>
                      <a:pt x="268" y="44"/>
                    </a:lnTo>
                    <a:lnTo>
                      <a:pt x="234" y="48"/>
                    </a:lnTo>
                    <a:lnTo>
                      <a:pt x="201" y="53"/>
                    </a:lnTo>
                    <a:lnTo>
                      <a:pt x="170" y="58"/>
                    </a:lnTo>
                    <a:lnTo>
                      <a:pt x="142" y="63"/>
                    </a:lnTo>
                    <a:lnTo>
                      <a:pt x="116" y="68"/>
                    </a:lnTo>
                    <a:lnTo>
                      <a:pt x="92" y="73"/>
                    </a:lnTo>
                    <a:lnTo>
                      <a:pt x="71" y="79"/>
                    </a:lnTo>
                    <a:lnTo>
                      <a:pt x="53" y="85"/>
                    </a:lnTo>
                    <a:lnTo>
                      <a:pt x="37" y="90"/>
                    </a:lnTo>
                    <a:lnTo>
                      <a:pt x="24" y="96"/>
                    </a:lnTo>
                    <a:lnTo>
                      <a:pt x="14" y="102"/>
                    </a:lnTo>
                    <a:lnTo>
                      <a:pt x="6" y="108"/>
                    </a:lnTo>
                    <a:lnTo>
                      <a:pt x="2" y="114"/>
                    </a:lnTo>
                    <a:lnTo>
                      <a:pt x="0" y="120"/>
                    </a:lnTo>
                    <a:lnTo>
                      <a:pt x="0" y="840"/>
                    </a:lnTo>
                    <a:lnTo>
                      <a:pt x="2" y="846"/>
                    </a:lnTo>
                    <a:lnTo>
                      <a:pt x="6" y="852"/>
                    </a:lnTo>
                    <a:lnTo>
                      <a:pt x="14" y="858"/>
                    </a:lnTo>
                    <a:lnTo>
                      <a:pt x="24" y="864"/>
                    </a:lnTo>
                    <a:lnTo>
                      <a:pt x="37" y="870"/>
                    </a:lnTo>
                    <a:lnTo>
                      <a:pt x="53" y="876"/>
                    </a:lnTo>
                    <a:lnTo>
                      <a:pt x="71" y="881"/>
                    </a:lnTo>
                    <a:lnTo>
                      <a:pt x="92" y="887"/>
                    </a:lnTo>
                    <a:lnTo>
                      <a:pt x="116" y="892"/>
                    </a:lnTo>
                    <a:lnTo>
                      <a:pt x="142" y="897"/>
                    </a:lnTo>
                    <a:lnTo>
                      <a:pt x="170" y="902"/>
                    </a:lnTo>
                    <a:lnTo>
                      <a:pt x="201" y="907"/>
                    </a:lnTo>
                    <a:lnTo>
                      <a:pt x="234" y="912"/>
                    </a:lnTo>
                    <a:lnTo>
                      <a:pt x="268" y="916"/>
                    </a:lnTo>
                    <a:lnTo>
                      <a:pt x="305" y="921"/>
                    </a:lnTo>
                    <a:lnTo>
                      <a:pt x="344" y="925"/>
                    </a:lnTo>
                    <a:lnTo>
                      <a:pt x="385" y="929"/>
                    </a:lnTo>
                    <a:lnTo>
                      <a:pt x="428" y="933"/>
                    </a:lnTo>
                    <a:lnTo>
                      <a:pt x="472" y="936"/>
                    </a:lnTo>
                    <a:lnTo>
                      <a:pt x="518" y="940"/>
                    </a:lnTo>
                    <a:lnTo>
                      <a:pt x="566" y="943"/>
                    </a:lnTo>
                    <a:lnTo>
                      <a:pt x="615" y="946"/>
                    </a:lnTo>
                    <a:lnTo>
                      <a:pt x="666" y="948"/>
                    </a:lnTo>
                    <a:lnTo>
                      <a:pt x="718" y="951"/>
                    </a:lnTo>
                    <a:lnTo>
                      <a:pt x="772" y="953"/>
                    </a:lnTo>
                    <a:lnTo>
                      <a:pt x="826" y="955"/>
                    </a:lnTo>
                    <a:lnTo>
                      <a:pt x="882" y="956"/>
                    </a:lnTo>
                    <a:lnTo>
                      <a:pt x="939" y="958"/>
                    </a:lnTo>
                    <a:lnTo>
                      <a:pt x="997" y="959"/>
                    </a:lnTo>
                    <a:lnTo>
                      <a:pt x="1056" y="959"/>
                    </a:lnTo>
                    <a:lnTo>
                      <a:pt x="1176" y="960"/>
                    </a:lnTo>
                    <a:lnTo>
                      <a:pt x="1296" y="959"/>
                    </a:lnTo>
                    <a:lnTo>
                      <a:pt x="1355" y="959"/>
                    </a:lnTo>
                    <a:lnTo>
                      <a:pt x="1413" y="958"/>
                    </a:lnTo>
                    <a:lnTo>
                      <a:pt x="1470" y="956"/>
                    </a:lnTo>
                    <a:lnTo>
                      <a:pt x="1526" y="955"/>
                    </a:lnTo>
                    <a:lnTo>
                      <a:pt x="1581" y="953"/>
                    </a:lnTo>
                    <a:lnTo>
                      <a:pt x="1634" y="951"/>
                    </a:lnTo>
                    <a:lnTo>
                      <a:pt x="1686" y="948"/>
                    </a:lnTo>
                    <a:lnTo>
                      <a:pt x="1737" y="946"/>
                    </a:lnTo>
                    <a:lnTo>
                      <a:pt x="1786" y="943"/>
                    </a:lnTo>
                    <a:lnTo>
                      <a:pt x="1834" y="940"/>
                    </a:lnTo>
                    <a:lnTo>
                      <a:pt x="1880" y="936"/>
                    </a:lnTo>
                    <a:lnTo>
                      <a:pt x="1924" y="933"/>
                    </a:lnTo>
                    <a:lnTo>
                      <a:pt x="1967" y="929"/>
                    </a:lnTo>
                    <a:lnTo>
                      <a:pt x="2008" y="925"/>
                    </a:lnTo>
                    <a:lnTo>
                      <a:pt x="2047" y="921"/>
                    </a:lnTo>
                    <a:lnTo>
                      <a:pt x="2084" y="916"/>
                    </a:lnTo>
                    <a:lnTo>
                      <a:pt x="2119" y="912"/>
                    </a:lnTo>
                    <a:lnTo>
                      <a:pt x="2151" y="907"/>
                    </a:lnTo>
                    <a:lnTo>
                      <a:pt x="2182" y="902"/>
                    </a:lnTo>
                    <a:lnTo>
                      <a:pt x="2210" y="897"/>
                    </a:lnTo>
                    <a:lnTo>
                      <a:pt x="2236" y="892"/>
                    </a:lnTo>
                    <a:lnTo>
                      <a:pt x="2260" y="887"/>
                    </a:lnTo>
                    <a:lnTo>
                      <a:pt x="2281" y="881"/>
                    </a:lnTo>
                    <a:lnTo>
                      <a:pt x="2299" y="876"/>
                    </a:lnTo>
                    <a:lnTo>
                      <a:pt x="2315" y="870"/>
                    </a:lnTo>
                    <a:lnTo>
                      <a:pt x="2328" y="864"/>
                    </a:lnTo>
                    <a:lnTo>
                      <a:pt x="2339" y="858"/>
                    </a:lnTo>
                    <a:lnTo>
                      <a:pt x="2346" y="852"/>
                    </a:lnTo>
                    <a:lnTo>
                      <a:pt x="2351" y="846"/>
                    </a:lnTo>
                    <a:lnTo>
                      <a:pt x="2352" y="840"/>
                    </a:lnTo>
                    <a:lnTo>
                      <a:pt x="2352" y="120"/>
                    </a:lnTo>
                    <a:lnTo>
                      <a:pt x="2351" y="114"/>
                    </a:lnTo>
                    <a:lnTo>
                      <a:pt x="2346" y="108"/>
                    </a:lnTo>
                    <a:lnTo>
                      <a:pt x="2339" y="102"/>
                    </a:lnTo>
                    <a:lnTo>
                      <a:pt x="2328" y="96"/>
                    </a:lnTo>
                    <a:lnTo>
                      <a:pt x="2315" y="90"/>
                    </a:lnTo>
                    <a:lnTo>
                      <a:pt x="2299" y="85"/>
                    </a:lnTo>
                    <a:lnTo>
                      <a:pt x="2281" y="79"/>
                    </a:lnTo>
                    <a:lnTo>
                      <a:pt x="2260" y="73"/>
                    </a:lnTo>
                    <a:lnTo>
                      <a:pt x="2236" y="68"/>
                    </a:lnTo>
                    <a:lnTo>
                      <a:pt x="2210" y="63"/>
                    </a:lnTo>
                    <a:lnTo>
                      <a:pt x="2182" y="58"/>
                    </a:lnTo>
                    <a:lnTo>
                      <a:pt x="2151" y="53"/>
                    </a:lnTo>
                    <a:lnTo>
                      <a:pt x="2119" y="48"/>
                    </a:lnTo>
                    <a:lnTo>
                      <a:pt x="2084" y="44"/>
                    </a:lnTo>
                    <a:lnTo>
                      <a:pt x="2047" y="40"/>
                    </a:lnTo>
                    <a:lnTo>
                      <a:pt x="2008" y="35"/>
                    </a:lnTo>
                    <a:lnTo>
                      <a:pt x="1967" y="31"/>
                    </a:lnTo>
                    <a:lnTo>
                      <a:pt x="1924" y="28"/>
                    </a:lnTo>
                    <a:lnTo>
                      <a:pt x="1880" y="24"/>
                    </a:lnTo>
                    <a:lnTo>
                      <a:pt x="1834" y="21"/>
                    </a:lnTo>
                    <a:lnTo>
                      <a:pt x="1786" y="18"/>
                    </a:lnTo>
                    <a:lnTo>
                      <a:pt x="1737" y="15"/>
                    </a:lnTo>
                    <a:lnTo>
                      <a:pt x="1686" y="12"/>
                    </a:lnTo>
                    <a:lnTo>
                      <a:pt x="1634" y="10"/>
                    </a:lnTo>
                    <a:lnTo>
                      <a:pt x="1581" y="7"/>
                    </a:lnTo>
                    <a:lnTo>
                      <a:pt x="1526" y="6"/>
                    </a:lnTo>
                    <a:lnTo>
                      <a:pt x="1470" y="4"/>
                    </a:lnTo>
                    <a:lnTo>
                      <a:pt x="1413" y="3"/>
                    </a:lnTo>
                    <a:lnTo>
                      <a:pt x="1355" y="1"/>
                    </a:lnTo>
                    <a:lnTo>
                      <a:pt x="1296" y="1"/>
                    </a:lnTo>
                    <a:lnTo>
                      <a:pt x="1176"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0898" name="Freeform 7186"/>
              <p:cNvSpPr>
                <a:spLocks/>
              </p:cNvSpPr>
              <p:nvPr/>
            </p:nvSpPr>
            <p:spPr bwMode="auto">
              <a:xfrm>
                <a:off x="3219" y="1731"/>
                <a:ext cx="2352" cy="240"/>
              </a:xfrm>
              <a:custGeom>
                <a:avLst/>
                <a:gdLst>
                  <a:gd name="T0" fmla="*/ 2 w 2352"/>
                  <a:gd name="T1" fmla="*/ 126 h 240"/>
                  <a:gd name="T2" fmla="*/ 14 w 2352"/>
                  <a:gd name="T3" fmla="*/ 138 h 240"/>
                  <a:gd name="T4" fmla="*/ 37 w 2352"/>
                  <a:gd name="T5" fmla="*/ 150 h 240"/>
                  <a:gd name="T6" fmla="*/ 71 w 2352"/>
                  <a:gd name="T7" fmla="*/ 161 h 240"/>
                  <a:gd name="T8" fmla="*/ 116 w 2352"/>
                  <a:gd name="T9" fmla="*/ 172 h 240"/>
                  <a:gd name="T10" fmla="*/ 170 w 2352"/>
                  <a:gd name="T11" fmla="*/ 182 h 240"/>
                  <a:gd name="T12" fmla="*/ 234 w 2352"/>
                  <a:gd name="T13" fmla="*/ 192 h 240"/>
                  <a:gd name="T14" fmla="*/ 305 w 2352"/>
                  <a:gd name="T15" fmla="*/ 201 h 240"/>
                  <a:gd name="T16" fmla="*/ 385 w 2352"/>
                  <a:gd name="T17" fmla="*/ 209 h 240"/>
                  <a:gd name="T18" fmla="*/ 472 w 2352"/>
                  <a:gd name="T19" fmla="*/ 216 h 240"/>
                  <a:gd name="T20" fmla="*/ 566 w 2352"/>
                  <a:gd name="T21" fmla="*/ 223 h 240"/>
                  <a:gd name="T22" fmla="*/ 666 w 2352"/>
                  <a:gd name="T23" fmla="*/ 228 h 240"/>
                  <a:gd name="T24" fmla="*/ 772 w 2352"/>
                  <a:gd name="T25" fmla="*/ 233 h 240"/>
                  <a:gd name="T26" fmla="*/ 882 w 2352"/>
                  <a:gd name="T27" fmla="*/ 236 h 240"/>
                  <a:gd name="T28" fmla="*/ 997 w 2352"/>
                  <a:gd name="T29" fmla="*/ 239 h 240"/>
                  <a:gd name="T30" fmla="*/ 1176 w 2352"/>
                  <a:gd name="T31" fmla="*/ 240 h 240"/>
                  <a:gd name="T32" fmla="*/ 1355 w 2352"/>
                  <a:gd name="T33" fmla="*/ 239 h 240"/>
                  <a:gd name="T34" fmla="*/ 1470 w 2352"/>
                  <a:gd name="T35" fmla="*/ 236 h 240"/>
                  <a:gd name="T36" fmla="*/ 1581 w 2352"/>
                  <a:gd name="T37" fmla="*/ 233 h 240"/>
                  <a:gd name="T38" fmla="*/ 1686 w 2352"/>
                  <a:gd name="T39" fmla="*/ 228 h 240"/>
                  <a:gd name="T40" fmla="*/ 1786 w 2352"/>
                  <a:gd name="T41" fmla="*/ 223 h 240"/>
                  <a:gd name="T42" fmla="*/ 1880 w 2352"/>
                  <a:gd name="T43" fmla="*/ 216 h 240"/>
                  <a:gd name="T44" fmla="*/ 1967 w 2352"/>
                  <a:gd name="T45" fmla="*/ 209 h 240"/>
                  <a:gd name="T46" fmla="*/ 2047 w 2352"/>
                  <a:gd name="T47" fmla="*/ 201 h 240"/>
                  <a:gd name="T48" fmla="*/ 2119 w 2352"/>
                  <a:gd name="T49" fmla="*/ 192 h 240"/>
                  <a:gd name="T50" fmla="*/ 2182 w 2352"/>
                  <a:gd name="T51" fmla="*/ 182 h 240"/>
                  <a:gd name="T52" fmla="*/ 2236 w 2352"/>
                  <a:gd name="T53" fmla="*/ 172 h 240"/>
                  <a:gd name="T54" fmla="*/ 2281 w 2352"/>
                  <a:gd name="T55" fmla="*/ 161 h 240"/>
                  <a:gd name="T56" fmla="*/ 2315 w 2352"/>
                  <a:gd name="T57" fmla="*/ 150 h 240"/>
                  <a:gd name="T58" fmla="*/ 2339 w 2352"/>
                  <a:gd name="T59" fmla="*/ 138 h 240"/>
                  <a:gd name="T60" fmla="*/ 2351 w 2352"/>
                  <a:gd name="T61" fmla="*/ 126 h 240"/>
                  <a:gd name="T62" fmla="*/ 2351 w 2352"/>
                  <a:gd name="T63" fmla="*/ 114 h 240"/>
                  <a:gd name="T64" fmla="*/ 2339 w 2352"/>
                  <a:gd name="T65" fmla="*/ 102 h 240"/>
                  <a:gd name="T66" fmla="*/ 2315 w 2352"/>
                  <a:gd name="T67" fmla="*/ 90 h 240"/>
                  <a:gd name="T68" fmla="*/ 2281 w 2352"/>
                  <a:gd name="T69" fmla="*/ 79 h 240"/>
                  <a:gd name="T70" fmla="*/ 2236 w 2352"/>
                  <a:gd name="T71" fmla="*/ 68 h 240"/>
                  <a:gd name="T72" fmla="*/ 2182 w 2352"/>
                  <a:gd name="T73" fmla="*/ 58 h 240"/>
                  <a:gd name="T74" fmla="*/ 2119 w 2352"/>
                  <a:gd name="T75" fmla="*/ 48 h 240"/>
                  <a:gd name="T76" fmla="*/ 2047 w 2352"/>
                  <a:gd name="T77" fmla="*/ 40 h 240"/>
                  <a:gd name="T78" fmla="*/ 1967 w 2352"/>
                  <a:gd name="T79" fmla="*/ 31 h 240"/>
                  <a:gd name="T80" fmla="*/ 1880 w 2352"/>
                  <a:gd name="T81" fmla="*/ 24 h 240"/>
                  <a:gd name="T82" fmla="*/ 1786 w 2352"/>
                  <a:gd name="T83" fmla="*/ 18 h 240"/>
                  <a:gd name="T84" fmla="*/ 1686 w 2352"/>
                  <a:gd name="T85" fmla="*/ 12 h 240"/>
                  <a:gd name="T86" fmla="*/ 1581 w 2352"/>
                  <a:gd name="T87" fmla="*/ 7 h 240"/>
                  <a:gd name="T88" fmla="*/ 1470 w 2352"/>
                  <a:gd name="T89" fmla="*/ 4 h 240"/>
                  <a:gd name="T90" fmla="*/ 1355 w 2352"/>
                  <a:gd name="T91" fmla="*/ 1 h 240"/>
                  <a:gd name="T92" fmla="*/ 1176 w 2352"/>
                  <a:gd name="T93" fmla="*/ 0 h 240"/>
                  <a:gd name="T94" fmla="*/ 997 w 2352"/>
                  <a:gd name="T95" fmla="*/ 1 h 240"/>
                  <a:gd name="T96" fmla="*/ 882 w 2352"/>
                  <a:gd name="T97" fmla="*/ 4 h 240"/>
                  <a:gd name="T98" fmla="*/ 772 w 2352"/>
                  <a:gd name="T99" fmla="*/ 7 h 240"/>
                  <a:gd name="T100" fmla="*/ 666 w 2352"/>
                  <a:gd name="T101" fmla="*/ 12 h 240"/>
                  <a:gd name="T102" fmla="*/ 566 w 2352"/>
                  <a:gd name="T103" fmla="*/ 18 h 240"/>
                  <a:gd name="T104" fmla="*/ 472 w 2352"/>
                  <a:gd name="T105" fmla="*/ 24 h 240"/>
                  <a:gd name="T106" fmla="*/ 385 w 2352"/>
                  <a:gd name="T107" fmla="*/ 31 h 240"/>
                  <a:gd name="T108" fmla="*/ 305 w 2352"/>
                  <a:gd name="T109" fmla="*/ 40 h 240"/>
                  <a:gd name="T110" fmla="*/ 234 w 2352"/>
                  <a:gd name="T111" fmla="*/ 48 h 240"/>
                  <a:gd name="T112" fmla="*/ 170 w 2352"/>
                  <a:gd name="T113" fmla="*/ 58 h 240"/>
                  <a:gd name="T114" fmla="*/ 116 w 2352"/>
                  <a:gd name="T115" fmla="*/ 68 h 240"/>
                  <a:gd name="T116" fmla="*/ 71 w 2352"/>
                  <a:gd name="T117" fmla="*/ 79 h 240"/>
                  <a:gd name="T118" fmla="*/ 37 w 2352"/>
                  <a:gd name="T119" fmla="*/ 90 h 240"/>
                  <a:gd name="T120" fmla="*/ 14 w 2352"/>
                  <a:gd name="T121" fmla="*/ 102 h 240"/>
                  <a:gd name="T122" fmla="*/ 2 w 2352"/>
                  <a:gd name="T123" fmla="*/ 114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52" h="240">
                    <a:moveTo>
                      <a:pt x="0" y="120"/>
                    </a:moveTo>
                    <a:lnTo>
                      <a:pt x="2" y="126"/>
                    </a:lnTo>
                    <a:lnTo>
                      <a:pt x="6" y="132"/>
                    </a:lnTo>
                    <a:lnTo>
                      <a:pt x="14" y="138"/>
                    </a:lnTo>
                    <a:lnTo>
                      <a:pt x="24" y="144"/>
                    </a:lnTo>
                    <a:lnTo>
                      <a:pt x="37" y="150"/>
                    </a:lnTo>
                    <a:lnTo>
                      <a:pt x="53" y="156"/>
                    </a:lnTo>
                    <a:lnTo>
                      <a:pt x="71" y="161"/>
                    </a:lnTo>
                    <a:lnTo>
                      <a:pt x="92" y="167"/>
                    </a:lnTo>
                    <a:lnTo>
                      <a:pt x="116" y="172"/>
                    </a:lnTo>
                    <a:lnTo>
                      <a:pt x="142" y="177"/>
                    </a:lnTo>
                    <a:lnTo>
                      <a:pt x="170" y="182"/>
                    </a:lnTo>
                    <a:lnTo>
                      <a:pt x="201" y="187"/>
                    </a:lnTo>
                    <a:lnTo>
                      <a:pt x="234" y="192"/>
                    </a:lnTo>
                    <a:lnTo>
                      <a:pt x="268" y="196"/>
                    </a:lnTo>
                    <a:lnTo>
                      <a:pt x="305" y="201"/>
                    </a:lnTo>
                    <a:lnTo>
                      <a:pt x="344" y="205"/>
                    </a:lnTo>
                    <a:lnTo>
                      <a:pt x="385" y="209"/>
                    </a:lnTo>
                    <a:lnTo>
                      <a:pt x="428" y="213"/>
                    </a:lnTo>
                    <a:lnTo>
                      <a:pt x="472" y="216"/>
                    </a:lnTo>
                    <a:lnTo>
                      <a:pt x="518" y="220"/>
                    </a:lnTo>
                    <a:lnTo>
                      <a:pt x="566" y="223"/>
                    </a:lnTo>
                    <a:lnTo>
                      <a:pt x="615" y="226"/>
                    </a:lnTo>
                    <a:lnTo>
                      <a:pt x="666" y="228"/>
                    </a:lnTo>
                    <a:lnTo>
                      <a:pt x="718" y="231"/>
                    </a:lnTo>
                    <a:lnTo>
                      <a:pt x="772" y="233"/>
                    </a:lnTo>
                    <a:lnTo>
                      <a:pt x="826" y="235"/>
                    </a:lnTo>
                    <a:lnTo>
                      <a:pt x="882" y="236"/>
                    </a:lnTo>
                    <a:lnTo>
                      <a:pt x="939" y="238"/>
                    </a:lnTo>
                    <a:lnTo>
                      <a:pt x="997" y="239"/>
                    </a:lnTo>
                    <a:lnTo>
                      <a:pt x="1056" y="239"/>
                    </a:lnTo>
                    <a:lnTo>
                      <a:pt x="1176" y="240"/>
                    </a:lnTo>
                    <a:lnTo>
                      <a:pt x="1296" y="239"/>
                    </a:lnTo>
                    <a:lnTo>
                      <a:pt x="1355" y="239"/>
                    </a:lnTo>
                    <a:lnTo>
                      <a:pt x="1413" y="238"/>
                    </a:lnTo>
                    <a:lnTo>
                      <a:pt x="1470" y="236"/>
                    </a:lnTo>
                    <a:lnTo>
                      <a:pt x="1526" y="235"/>
                    </a:lnTo>
                    <a:lnTo>
                      <a:pt x="1581" y="233"/>
                    </a:lnTo>
                    <a:lnTo>
                      <a:pt x="1634" y="231"/>
                    </a:lnTo>
                    <a:lnTo>
                      <a:pt x="1686" y="228"/>
                    </a:lnTo>
                    <a:lnTo>
                      <a:pt x="1737" y="226"/>
                    </a:lnTo>
                    <a:lnTo>
                      <a:pt x="1786" y="223"/>
                    </a:lnTo>
                    <a:lnTo>
                      <a:pt x="1834" y="220"/>
                    </a:lnTo>
                    <a:lnTo>
                      <a:pt x="1880" y="216"/>
                    </a:lnTo>
                    <a:lnTo>
                      <a:pt x="1924" y="213"/>
                    </a:lnTo>
                    <a:lnTo>
                      <a:pt x="1967" y="209"/>
                    </a:lnTo>
                    <a:lnTo>
                      <a:pt x="2008" y="205"/>
                    </a:lnTo>
                    <a:lnTo>
                      <a:pt x="2047" y="201"/>
                    </a:lnTo>
                    <a:lnTo>
                      <a:pt x="2084" y="196"/>
                    </a:lnTo>
                    <a:lnTo>
                      <a:pt x="2119" y="192"/>
                    </a:lnTo>
                    <a:lnTo>
                      <a:pt x="2151" y="187"/>
                    </a:lnTo>
                    <a:lnTo>
                      <a:pt x="2182" y="182"/>
                    </a:lnTo>
                    <a:lnTo>
                      <a:pt x="2210" y="177"/>
                    </a:lnTo>
                    <a:lnTo>
                      <a:pt x="2236" y="172"/>
                    </a:lnTo>
                    <a:lnTo>
                      <a:pt x="2260" y="167"/>
                    </a:lnTo>
                    <a:lnTo>
                      <a:pt x="2281" y="161"/>
                    </a:lnTo>
                    <a:lnTo>
                      <a:pt x="2299" y="156"/>
                    </a:lnTo>
                    <a:lnTo>
                      <a:pt x="2315" y="150"/>
                    </a:lnTo>
                    <a:lnTo>
                      <a:pt x="2328" y="144"/>
                    </a:lnTo>
                    <a:lnTo>
                      <a:pt x="2339" y="138"/>
                    </a:lnTo>
                    <a:lnTo>
                      <a:pt x="2346" y="132"/>
                    </a:lnTo>
                    <a:lnTo>
                      <a:pt x="2351" y="126"/>
                    </a:lnTo>
                    <a:lnTo>
                      <a:pt x="2352" y="120"/>
                    </a:lnTo>
                    <a:lnTo>
                      <a:pt x="2351" y="114"/>
                    </a:lnTo>
                    <a:lnTo>
                      <a:pt x="2346" y="108"/>
                    </a:lnTo>
                    <a:lnTo>
                      <a:pt x="2339" y="102"/>
                    </a:lnTo>
                    <a:lnTo>
                      <a:pt x="2328" y="96"/>
                    </a:lnTo>
                    <a:lnTo>
                      <a:pt x="2315" y="90"/>
                    </a:lnTo>
                    <a:lnTo>
                      <a:pt x="2299" y="85"/>
                    </a:lnTo>
                    <a:lnTo>
                      <a:pt x="2281" y="79"/>
                    </a:lnTo>
                    <a:lnTo>
                      <a:pt x="2260" y="73"/>
                    </a:lnTo>
                    <a:lnTo>
                      <a:pt x="2236" y="68"/>
                    </a:lnTo>
                    <a:lnTo>
                      <a:pt x="2210" y="63"/>
                    </a:lnTo>
                    <a:lnTo>
                      <a:pt x="2182" y="58"/>
                    </a:lnTo>
                    <a:lnTo>
                      <a:pt x="2151" y="53"/>
                    </a:lnTo>
                    <a:lnTo>
                      <a:pt x="2119" y="48"/>
                    </a:lnTo>
                    <a:lnTo>
                      <a:pt x="2084" y="44"/>
                    </a:lnTo>
                    <a:lnTo>
                      <a:pt x="2047" y="40"/>
                    </a:lnTo>
                    <a:lnTo>
                      <a:pt x="2008" y="35"/>
                    </a:lnTo>
                    <a:lnTo>
                      <a:pt x="1967" y="31"/>
                    </a:lnTo>
                    <a:lnTo>
                      <a:pt x="1924" y="28"/>
                    </a:lnTo>
                    <a:lnTo>
                      <a:pt x="1880" y="24"/>
                    </a:lnTo>
                    <a:lnTo>
                      <a:pt x="1834" y="21"/>
                    </a:lnTo>
                    <a:lnTo>
                      <a:pt x="1786" y="18"/>
                    </a:lnTo>
                    <a:lnTo>
                      <a:pt x="1737" y="15"/>
                    </a:lnTo>
                    <a:lnTo>
                      <a:pt x="1686" y="12"/>
                    </a:lnTo>
                    <a:lnTo>
                      <a:pt x="1634" y="10"/>
                    </a:lnTo>
                    <a:lnTo>
                      <a:pt x="1581" y="7"/>
                    </a:lnTo>
                    <a:lnTo>
                      <a:pt x="1526" y="6"/>
                    </a:lnTo>
                    <a:lnTo>
                      <a:pt x="1470" y="4"/>
                    </a:lnTo>
                    <a:lnTo>
                      <a:pt x="1413" y="3"/>
                    </a:lnTo>
                    <a:lnTo>
                      <a:pt x="1355" y="1"/>
                    </a:lnTo>
                    <a:lnTo>
                      <a:pt x="1296" y="1"/>
                    </a:lnTo>
                    <a:lnTo>
                      <a:pt x="1176" y="0"/>
                    </a:lnTo>
                    <a:lnTo>
                      <a:pt x="1056" y="1"/>
                    </a:lnTo>
                    <a:lnTo>
                      <a:pt x="997" y="1"/>
                    </a:lnTo>
                    <a:lnTo>
                      <a:pt x="939" y="3"/>
                    </a:lnTo>
                    <a:lnTo>
                      <a:pt x="882" y="4"/>
                    </a:lnTo>
                    <a:lnTo>
                      <a:pt x="826" y="6"/>
                    </a:lnTo>
                    <a:lnTo>
                      <a:pt x="772" y="7"/>
                    </a:lnTo>
                    <a:lnTo>
                      <a:pt x="718" y="10"/>
                    </a:lnTo>
                    <a:lnTo>
                      <a:pt x="666" y="12"/>
                    </a:lnTo>
                    <a:lnTo>
                      <a:pt x="615" y="15"/>
                    </a:lnTo>
                    <a:lnTo>
                      <a:pt x="566" y="18"/>
                    </a:lnTo>
                    <a:lnTo>
                      <a:pt x="518" y="21"/>
                    </a:lnTo>
                    <a:lnTo>
                      <a:pt x="472" y="24"/>
                    </a:lnTo>
                    <a:lnTo>
                      <a:pt x="428" y="28"/>
                    </a:lnTo>
                    <a:lnTo>
                      <a:pt x="385" y="31"/>
                    </a:lnTo>
                    <a:lnTo>
                      <a:pt x="344" y="35"/>
                    </a:lnTo>
                    <a:lnTo>
                      <a:pt x="305" y="40"/>
                    </a:lnTo>
                    <a:lnTo>
                      <a:pt x="268" y="44"/>
                    </a:lnTo>
                    <a:lnTo>
                      <a:pt x="234" y="48"/>
                    </a:lnTo>
                    <a:lnTo>
                      <a:pt x="201" y="53"/>
                    </a:lnTo>
                    <a:lnTo>
                      <a:pt x="170" y="58"/>
                    </a:lnTo>
                    <a:lnTo>
                      <a:pt x="142" y="63"/>
                    </a:lnTo>
                    <a:lnTo>
                      <a:pt x="116" y="68"/>
                    </a:lnTo>
                    <a:lnTo>
                      <a:pt x="92" y="73"/>
                    </a:lnTo>
                    <a:lnTo>
                      <a:pt x="71" y="79"/>
                    </a:lnTo>
                    <a:lnTo>
                      <a:pt x="53" y="85"/>
                    </a:lnTo>
                    <a:lnTo>
                      <a:pt x="37" y="90"/>
                    </a:lnTo>
                    <a:lnTo>
                      <a:pt x="24" y="96"/>
                    </a:lnTo>
                    <a:lnTo>
                      <a:pt x="14" y="102"/>
                    </a:lnTo>
                    <a:lnTo>
                      <a:pt x="6" y="108"/>
                    </a:lnTo>
                    <a:lnTo>
                      <a:pt x="2" y="114"/>
                    </a:lnTo>
                    <a:lnTo>
                      <a:pt x="0" y="120"/>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0899" name="Freeform 7187"/>
              <p:cNvSpPr>
                <a:spLocks/>
              </p:cNvSpPr>
              <p:nvPr/>
            </p:nvSpPr>
            <p:spPr bwMode="auto">
              <a:xfrm>
                <a:off x="3219" y="1731"/>
                <a:ext cx="2352" cy="960"/>
              </a:xfrm>
              <a:custGeom>
                <a:avLst/>
                <a:gdLst>
                  <a:gd name="T0" fmla="*/ 1056 w 2352"/>
                  <a:gd name="T1" fmla="*/ 1 h 960"/>
                  <a:gd name="T2" fmla="*/ 939 w 2352"/>
                  <a:gd name="T3" fmla="*/ 3 h 960"/>
                  <a:gd name="T4" fmla="*/ 826 w 2352"/>
                  <a:gd name="T5" fmla="*/ 6 h 960"/>
                  <a:gd name="T6" fmla="*/ 718 w 2352"/>
                  <a:gd name="T7" fmla="*/ 10 h 960"/>
                  <a:gd name="T8" fmla="*/ 615 w 2352"/>
                  <a:gd name="T9" fmla="*/ 15 h 960"/>
                  <a:gd name="T10" fmla="*/ 518 w 2352"/>
                  <a:gd name="T11" fmla="*/ 21 h 960"/>
                  <a:gd name="T12" fmla="*/ 428 w 2352"/>
                  <a:gd name="T13" fmla="*/ 28 h 960"/>
                  <a:gd name="T14" fmla="*/ 344 w 2352"/>
                  <a:gd name="T15" fmla="*/ 35 h 960"/>
                  <a:gd name="T16" fmla="*/ 268 w 2352"/>
                  <a:gd name="T17" fmla="*/ 44 h 960"/>
                  <a:gd name="T18" fmla="*/ 201 w 2352"/>
                  <a:gd name="T19" fmla="*/ 53 h 960"/>
                  <a:gd name="T20" fmla="*/ 142 w 2352"/>
                  <a:gd name="T21" fmla="*/ 63 h 960"/>
                  <a:gd name="T22" fmla="*/ 92 w 2352"/>
                  <a:gd name="T23" fmla="*/ 73 h 960"/>
                  <a:gd name="T24" fmla="*/ 53 w 2352"/>
                  <a:gd name="T25" fmla="*/ 85 h 960"/>
                  <a:gd name="T26" fmla="*/ 24 w 2352"/>
                  <a:gd name="T27" fmla="*/ 96 h 960"/>
                  <a:gd name="T28" fmla="*/ 6 w 2352"/>
                  <a:gd name="T29" fmla="*/ 108 h 960"/>
                  <a:gd name="T30" fmla="*/ 0 w 2352"/>
                  <a:gd name="T31" fmla="*/ 120 h 960"/>
                  <a:gd name="T32" fmla="*/ 2 w 2352"/>
                  <a:gd name="T33" fmla="*/ 846 h 960"/>
                  <a:gd name="T34" fmla="*/ 14 w 2352"/>
                  <a:gd name="T35" fmla="*/ 858 h 960"/>
                  <a:gd name="T36" fmla="*/ 37 w 2352"/>
                  <a:gd name="T37" fmla="*/ 870 h 960"/>
                  <a:gd name="T38" fmla="*/ 71 w 2352"/>
                  <a:gd name="T39" fmla="*/ 881 h 960"/>
                  <a:gd name="T40" fmla="*/ 116 w 2352"/>
                  <a:gd name="T41" fmla="*/ 892 h 960"/>
                  <a:gd name="T42" fmla="*/ 170 w 2352"/>
                  <a:gd name="T43" fmla="*/ 902 h 960"/>
                  <a:gd name="T44" fmla="*/ 234 w 2352"/>
                  <a:gd name="T45" fmla="*/ 912 h 960"/>
                  <a:gd name="T46" fmla="*/ 305 w 2352"/>
                  <a:gd name="T47" fmla="*/ 921 h 960"/>
                  <a:gd name="T48" fmla="*/ 385 w 2352"/>
                  <a:gd name="T49" fmla="*/ 929 h 960"/>
                  <a:gd name="T50" fmla="*/ 472 w 2352"/>
                  <a:gd name="T51" fmla="*/ 936 h 960"/>
                  <a:gd name="T52" fmla="*/ 566 w 2352"/>
                  <a:gd name="T53" fmla="*/ 943 h 960"/>
                  <a:gd name="T54" fmla="*/ 666 w 2352"/>
                  <a:gd name="T55" fmla="*/ 948 h 960"/>
                  <a:gd name="T56" fmla="*/ 772 w 2352"/>
                  <a:gd name="T57" fmla="*/ 953 h 960"/>
                  <a:gd name="T58" fmla="*/ 882 w 2352"/>
                  <a:gd name="T59" fmla="*/ 956 h 960"/>
                  <a:gd name="T60" fmla="*/ 997 w 2352"/>
                  <a:gd name="T61" fmla="*/ 959 h 960"/>
                  <a:gd name="T62" fmla="*/ 1176 w 2352"/>
                  <a:gd name="T63" fmla="*/ 960 h 960"/>
                  <a:gd name="T64" fmla="*/ 1355 w 2352"/>
                  <a:gd name="T65" fmla="*/ 959 h 960"/>
                  <a:gd name="T66" fmla="*/ 1470 w 2352"/>
                  <a:gd name="T67" fmla="*/ 956 h 960"/>
                  <a:gd name="T68" fmla="*/ 1581 w 2352"/>
                  <a:gd name="T69" fmla="*/ 953 h 960"/>
                  <a:gd name="T70" fmla="*/ 1686 w 2352"/>
                  <a:gd name="T71" fmla="*/ 948 h 960"/>
                  <a:gd name="T72" fmla="*/ 1786 w 2352"/>
                  <a:gd name="T73" fmla="*/ 943 h 960"/>
                  <a:gd name="T74" fmla="*/ 1880 w 2352"/>
                  <a:gd name="T75" fmla="*/ 936 h 960"/>
                  <a:gd name="T76" fmla="*/ 1967 w 2352"/>
                  <a:gd name="T77" fmla="*/ 929 h 960"/>
                  <a:gd name="T78" fmla="*/ 2047 w 2352"/>
                  <a:gd name="T79" fmla="*/ 921 h 960"/>
                  <a:gd name="T80" fmla="*/ 2119 w 2352"/>
                  <a:gd name="T81" fmla="*/ 912 h 960"/>
                  <a:gd name="T82" fmla="*/ 2182 w 2352"/>
                  <a:gd name="T83" fmla="*/ 902 h 960"/>
                  <a:gd name="T84" fmla="*/ 2236 w 2352"/>
                  <a:gd name="T85" fmla="*/ 892 h 960"/>
                  <a:gd name="T86" fmla="*/ 2281 w 2352"/>
                  <a:gd name="T87" fmla="*/ 881 h 960"/>
                  <a:gd name="T88" fmla="*/ 2315 w 2352"/>
                  <a:gd name="T89" fmla="*/ 870 h 960"/>
                  <a:gd name="T90" fmla="*/ 2339 w 2352"/>
                  <a:gd name="T91" fmla="*/ 858 h 960"/>
                  <a:gd name="T92" fmla="*/ 2351 w 2352"/>
                  <a:gd name="T93" fmla="*/ 846 h 960"/>
                  <a:gd name="T94" fmla="*/ 2352 w 2352"/>
                  <a:gd name="T95" fmla="*/ 120 h 960"/>
                  <a:gd name="T96" fmla="*/ 2346 w 2352"/>
                  <a:gd name="T97" fmla="*/ 108 h 960"/>
                  <a:gd name="T98" fmla="*/ 2328 w 2352"/>
                  <a:gd name="T99" fmla="*/ 96 h 960"/>
                  <a:gd name="T100" fmla="*/ 2299 w 2352"/>
                  <a:gd name="T101" fmla="*/ 85 h 960"/>
                  <a:gd name="T102" fmla="*/ 2260 w 2352"/>
                  <a:gd name="T103" fmla="*/ 73 h 960"/>
                  <a:gd name="T104" fmla="*/ 2210 w 2352"/>
                  <a:gd name="T105" fmla="*/ 63 h 960"/>
                  <a:gd name="T106" fmla="*/ 2151 w 2352"/>
                  <a:gd name="T107" fmla="*/ 53 h 960"/>
                  <a:gd name="T108" fmla="*/ 2084 w 2352"/>
                  <a:gd name="T109" fmla="*/ 44 h 960"/>
                  <a:gd name="T110" fmla="*/ 2008 w 2352"/>
                  <a:gd name="T111" fmla="*/ 35 h 960"/>
                  <a:gd name="T112" fmla="*/ 1924 w 2352"/>
                  <a:gd name="T113" fmla="*/ 28 h 960"/>
                  <a:gd name="T114" fmla="*/ 1834 w 2352"/>
                  <a:gd name="T115" fmla="*/ 21 h 960"/>
                  <a:gd name="T116" fmla="*/ 1737 w 2352"/>
                  <a:gd name="T117" fmla="*/ 15 h 960"/>
                  <a:gd name="T118" fmla="*/ 1634 w 2352"/>
                  <a:gd name="T119" fmla="*/ 10 h 960"/>
                  <a:gd name="T120" fmla="*/ 1526 w 2352"/>
                  <a:gd name="T121" fmla="*/ 6 h 960"/>
                  <a:gd name="T122" fmla="*/ 1413 w 2352"/>
                  <a:gd name="T123" fmla="*/ 3 h 960"/>
                  <a:gd name="T124" fmla="*/ 1296 w 2352"/>
                  <a:gd name="T125" fmla="*/ 1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52" h="960">
                    <a:moveTo>
                      <a:pt x="1176" y="0"/>
                    </a:moveTo>
                    <a:lnTo>
                      <a:pt x="1056" y="1"/>
                    </a:lnTo>
                    <a:lnTo>
                      <a:pt x="997" y="1"/>
                    </a:lnTo>
                    <a:lnTo>
                      <a:pt x="939" y="3"/>
                    </a:lnTo>
                    <a:lnTo>
                      <a:pt x="882" y="4"/>
                    </a:lnTo>
                    <a:lnTo>
                      <a:pt x="826" y="6"/>
                    </a:lnTo>
                    <a:lnTo>
                      <a:pt x="772" y="7"/>
                    </a:lnTo>
                    <a:lnTo>
                      <a:pt x="718" y="10"/>
                    </a:lnTo>
                    <a:lnTo>
                      <a:pt x="666" y="12"/>
                    </a:lnTo>
                    <a:lnTo>
                      <a:pt x="615" y="15"/>
                    </a:lnTo>
                    <a:lnTo>
                      <a:pt x="566" y="18"/>
                    </a:lnTo>
                    <a:lnTo>
                      <a:pt x="518" y="21"/>
                    </a:lnTo>
                    <a:lnTo>
                      <a:pt x="472" y="24"/>
                    </a:lnTo>
                    <a:lnTo>
                      <a:pt x="428" y="28"/>
                    </a:lnTo>
                    <a:lnTo>
                      <a:pt x="385" y="31"/>
                    </a:lnTo>
                    <a:lnTo>
                      <a:pt x="344" y="35"/>
                    </a:lnTo>
                    <a:lnTo>
                      <a:pt x="305" y="40"/>
                    </a:lnTo>
                    <a:lnTo>
                      <a:pt x="268" y="44"/>
                    </a:lnTo>
                    <a:lnTo>
                      <a:pt x="234" y="48"/>
                    </a:lnTo>
                    <a:lnTo>
                      <a:pt x="201" y="53"/>
                    </a:lnTo>
                    <a:lnTo>
                      <a:pt x="170" y="58"/>
                    </a:lnTo>
                    <a:lnTo>
                      <a:pt x="142" y="63"/>
                    </a:lnTo>
                    <a:lnTo>
                      <a:pt x="116" y="68"/>
                    </a:lnTo>
                    <a:lnTo>
                      <a:pt x="92" y="73"/>
                    </a:lnTo>
                    <a:lnTo>
                      <a:pt x="71" y="79"/>
                    </a:lnTo>
                    <a:lnTo>
                      <a:pt x="53" y="85"/>
                    </a:lnTo>
                    <a:lnTo>
                      <a:pt x="37" y="90"/>
                    </a:lnTo>
                    <a:lnTo>
                      <a:pt x="24" y="96"/>
                    </a:lnTo>
                    <a:lnTo>
                      <a:pt x="14" y="102"/>
                    </a:lnTo>
                    <a:lnTo>
                      <a:pt x="6" y="108"/>
                    </a:lnTo>
                    <a:lnTo>
                      <a:pt x="2" y="114"/>
                    </a:lnTo>
                    <a:lnTo>
                      <a:pt x="0" y="120"/>
                    </a:lnTo>
                    <a:lnTo>
                      <a:pt x="0" y="840"/>
                    </a:lnTo>
                    <a:lnTo>
                      <a:pt x="2" y="846"/>
                    </a:lnTo>
                    <a:lnTo>
                      <a:pt x="6" y="852"/>
                    </a:lnTo>
                    <a:lnTo>
                      <a:pt x="14" y="858"/>
                    </a:lnTo>
                    <a:lnTo>
                      <a:pt x="24" y="864"/>
                    </a:lnTo>
                    <a:lnTo>
                      <a:pt x="37" y="870"/>
                    </a:lnTo>
                    <a:lnTo>
                      <a:pt x="53" y="876"/>
                    </a:lnTo>
                    <a:lnTo>
                      <a:pt x="71" y="881"/>
                    </a:lnTo>
                    <a:lnTo>
                      <a:pt x="92" y="887"/>
                    </a:lnTo>
                    <a:lnTo>
                      <a:pt x="116" y="892"/>
                    </a:lnTo>
                    <a:lnTo>
                      <a:pt x="142" y="897"/>
                    </a:lnTo>
                    <a:lnTo>
                      <a:pt x="170" y="902"/>
                    </a:lnTo>
                    <a:lnTo>
                      <a:pt x="201" y="907"/>
                    </a:lnTo>
                    <a:lnTo>
                      <a:pt x="234" y="912"/>
                    </a:lnTo>
                    <a:lnTo>
                      <a:pt x="268" y="916"/>
                    </a:lnTo>
                    <a:lnTo>
                      <a:pt x="305" y="921"/>
                    </a:lnTo>
                    <a:lnTo>
                      <a:pt x="344" y="925"/>
                    </a:lnTo>
                    <a:lnTo>
                      <a:pt x="385" y="929"/>
                    </a:lnTo>
                    <a:lnTo>
                      <a:pt x="428" y="933"/>
                    </a:lnTo>
                    <a:lnTo>
                      <a:pt x="472" y="936"/>
                    </a:lnTo>
                    <a:lnTo>
                      <a:pt x="518" y="940"/>
                    </a:lnTo>
                    <a:lnTo>
                      <a:pt x="566" y="943"/>
                    </a:lnTo>
                    <a:lnTo>
                      <a:pt x="615" y="946"/>
                    </a:lnTo>
                    <a:lnTo>
                      <a:pt x="666" y="948"/>
                    </a:lnTo>
                    <a:lnTo>
                      <a:pt x="718" y="951"/>
                    </a:lnTo>
                    <a:lnTo>
                      <a:pt x="772" y="953"/>
                    </a:lnTo>
                    <a:lnTo>
                      <a:pt x="826" y="955"/>
                    </a:lnTo>
                    <a:lnTo>
                      <a:pt x="882" y="956"/>
                    </a:lnTo>
                    <a:lnTo>
                      <a:pt x="939" y="958"/>
                    </a:lnTo>
                    <a:lnTo>
                      <a:pt x="997" y="959"/>
                    </a:lnTo>
                    <a:lnTo>
                      <a:pt x="1056" y="959"/>
                    </a:lnTo>
                    <a:lnTo>
                      <a:pt x="1176" y="960"/>
                    </a:lnTo>
                    <a:lnTo>
                      <a:pt x="1296" y="959"/>
                    </a:lnTo>
                    <a:lnTo>
                      <a:pt x="1355" y="959"/>
                    </a:lnTo>
                    <a:lnTo>
                      <a:pt x="1413" y="958"/>
                    </a:lnTo>
                    <a:lnTo>
                      <a:pt x="1470" y="956"/>
                    </a:lnTo>
                    <a:lnTo>
                      <a:pt x="1526" y="955"/>
                    </a:lnTo>
                    <a:lnTo>
                      <a:pt x="1581" y="953"/>
                    </a:lnTo>
                    <a:lnTo>
                      <a:pt x="1634" y="951"/>
                    </a:lnTo>
                    <a:lnTo>
                      <a:pt x="1686" y="948"/>
                    </a:lnTo>
                    <a:lnTo>
                      <a:pt x="1737" y="946"/>
                    </a:lnTo>
                    <a:lnTo>
                      <a:pt x="1786" y="943"/>
                    </a:lnTo>
                    <a:lnTo>
                      <a:pt x="1834" y="940"/>
                    </a:lnTo>
                    <a:lnTo>
                      <a:pt x="1880" y="936"/>
                    </a:lnTo>
                    <a:lnTo>
                      <a:pt x="1924" y="933"/>
                    </a:lnTo>
                    <a:lnTo>
                      <a:pt x="1967" y="929"/>
                    </a:lnTo>
                    <a:lnTo>
                      <a:pt x="2008" y="925"/>
                    </a:lnTo>
                    <a:lnTo>
                      <a:pt x="2047" y="921"/>
                    </a:lnTo>
                    <a:lnTo>
                      <a:pt x="2084" y="916"/>
                    </a:lnTo>
                    <a:lnTo>
                      <a:pt x="2119" y="912"/>
                    </a:lnTo>
                    <a:lnTo>
                      <a:pt x="2151" y="907"/>
                    </a:lnTo>
                    <a:lnTo>
                      <a:pt x="2182" y="902"/>
                    </a:lnTo>
                    <a:lnTo>
                      <a:pt x="2210" y="897"/>
                    </a:lnTo>
                    <a:lnTo>
                      <a:pt x="2236" y="892"/>
                    </a:lnTo>
                    <a:lnTo>
                      <a:pt x="2260" y="887"/>
                    </a:lnTo>
                    <a:lnTo>
                      <a:pt x="2281" y="881"/>
                    </a:lnTo>
                    <a:lnTo>
                      <a:pt x="2299" y="876"/>
                    </a:lnTo>
                    <a:lnTo>
                      <a:pt x="2315" y="870"/>
                    </a:lnTo>
                    <a:lnTo>
                      <a:pt x="2328" y="864"/>
                    </a:lnTo>
                    <a:lnTo>
                      <a:pt x="2339" y="858"/>
                    </a:lnTo>
                    <a:lnTo>
                      <a:pt x="2346" y="852"/>
                    </a:lnTo>
                    <a:lnTo>
                      <a:pt x="2351" y="846"/>
                    </a:lnTo>
                    <a:lnTo>
                      <a:pt x="2352" y="840"/>
                    </a:lnTo>
                    <a:lnTo>
                      <a:pt x="2352" y="120"/>
                    </a:lnTo>
                    <a:lnTo>
                      <a:pt x="2351" y="114"/>
                    </a:lnTo>
                    <a:lnTo>
                      <a:pt x="2346" y="108"/>
                    </a:lnTo>
                    <a:lnTo>
                      <a:pt x="2339" y="102"/>
                    </a:lnTo>
                    <a:lnTo>
                      <a:pt x="2328" y="96"/>
                    </a:lnTo>
                    <a:lnTo>
                      <a:pt x="2315" y="90"/>
                    </a:lnTo>
                    <a:lnTo>
                      <a:pt x="2299" y="85"/>
                    </a:lnTo>
                    <a:lnTo>
                      <a:pt x="2281" y="79"/>
                    </a:lnTo>
                    <a:lnTo>
                      <a:pt x="2260" y="73"/>
                    </a:lnTo>
                    <a:lnTo>
                      <a:pt x="2236" y="68"/>
                    </a:lnTo>
                    <a:lnTo>
                      <a:pt x="2210" y="63"/>
                    </a:lnTo>
                    <a:lnTo>
                      <a:pt x="2182" y="58"/>
                    </a:lnTo>
                    <a:lnTo>
                      <a:pt x="2151" y="53"/>
                    </a:lnTo>
                    <a:lnTo>
                      <a:pt x="2119" y="48"/>
                    </a:lnTo>
                    <a:lnTo>
                      <a:pt x="2084" y="44"/>
                    </a:lnTo>
                    <a:lnTo>
                      <a:pt x="2047" y="40"/>
                    </a:lnTo>
                    <a:lnTo>
                      <a:pt x="2008" y="35"/>
                    </a:lnTo>
                    <a:lnTo>
                      <a:pt x="1967" y="31"/>
                    </a:lnTo>
                    <a:lnTo>
                      <a:pt x="1924" y="28"/>
                    </a:lnTo>
                    <a:lnTo>
                      <a:pt x="1880" y="24"/>
                    </a:lnTo>
                    <a:lnTo>
                      <a:pt x="1834" y="21"/>
                    </a:lnTo>
                    <a:lnTo>
                      <a:pt x="1786" y="18"/>
                    </a:lnTo>
                    <a:lnTo>
                      <a:pt x="1737" y="15"/>
                    </a:lnTo>
                    <a:lnTo>
                      <a:pt x="1686" y="12"/>
                    </a:lnTo>
                    <a:lnTo>
                      <a:pt x="1634" y="10"/>
                    </a:lnTo>
                    <a:lnTo>
                      <a:pt x="1581" y="7"/>
                    </a:lnTo>
                    <a:lnTo>
                      <a:pt x="1526" y="6"/>
                    </a:lnTo>
                    <a:lnTo>
                      <a:pt x="1470" y="4"/>
                    </a:lnTo>
                    <a:lnTo>
                      <a:pt x="1413" y="3"/>
                    </a:lnTo>
                    <a:lnTo>
                      <a:pt x="1355" y="1"/>
                    </a:lnTo>
                    <a:lnTo>
                      <a:pt x="1296" y="1"/>
                    </a:lnTo>
                    <a:lnTo>
                      <a:pt x="1176" y="0"/>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90900" name="Freeform 7188"/>
              <p:cNvSpPr>
                <a:spLocks/>
              </p:cNvSpPr>
              <p:nvPr/>
            </p:nvSpPr>
            <p:spPr bwMode="auto">
              <a:xfrm>
                <a:off x="3219" y="1851"/>
                <a:ext cx="2352" cy="120"/>
              </a:xfrm>
              <a:custGeom>
                <a:avLst/>
                <a:gdLst>
                  <a:gd name="T0" fmla="*/ 0 w 2352"/>
                  <a:gd name="T1" fmla="*/ 0 h 120"/>
                  <a:gd name="T2" fmla="*/ 2 w 2352"/>
                  <a:gd name="T3" fmla="*/ 6 h 120"/>
                  <a:gd name="T4" fmla="*/ 6 w 2352"/>
                  <a:gd name="T5" fmla="*/ 12 h 120"/>
                  <a:gd name="T6" fmla="*/ 14 w 2352"/>
                  <a:gd name="T7" fmla="*/ 18 h 120"/>
                  <a:gd name="T8" fmla="*/ 24 w 2352"/>
                  <a:gd name="T9" fmla="*/ 24 h 120"/>
                  <a:gd name="T10" fmla="*/ 37 w 2352"/>
                  <a:gd name="T11" fmla="*/ 30 h 120"/>
                  <a:gd name="T12" fmla="*/ 53 w 2352"/>
                  <a:gd name="T13" fmla="*/ 36 h 120"/>
                  <a:gd name="T14" fmla="*/ 71 w 2352"/>
                  <a:gd name="T15" fmla="*/ 41 h 120"/>
                  <a:gd name="T16" fmla="*/ 92 w 2352"/>
                  <a:gd name="T17" fmla="*/ 47 h 120"/>
                  <a:gd name="T18" fmla="*/ 116 w 2352"/>
                  <a:gd name="T19" fmla="*/ 52 h 120"/>
                  <a:gd name="T20" fmla="*/ 142 w 2352"/>
                  <a:gd name="T21" fmla="*/ 57 h 120"/>
                  <a:gd name="T22" fmla="*/ 170 w 2352"/>
                  <a:gd name="T23" fmla="*/ 62 h 120"/>
                  <a:gd name="T24" fmla="*/ 201 w 2352"/>
                  <a:gd name="T25" fmla="*/ 67 h 120"/>
                  <a:gd name="T26" fmla="*/ 234 w 2352"/>
                  <a:gd name="T27" fmla="*/ 72 h 120"/>
                  <a:gd name="T28" fmla="*/ 268 w 2352"/>
                  <a:gd name="T29" fmla="*/ 76 h 120"/>
                  <a:gd name="T30" fmla="*/ 305 w 2352"/>
                  <a:gd name="T31" fmla="*/ 81 h 120"/>
                  <a:gd name="T32" fmla="*/ 344 w 2352"/>
                  <a:gd name="T33" fmla="*/ 85 h 120"/>
                  <a:gd name="T34" fmla="*/ 385 w 2352"/>
                  <a:gd name="T35" fmla="*/ 89 h 120"/>
                  <a:gd name="T36" fmla="*/ 428 w 2352"/>
                  <a:gd name="T37" fmla="*/ 93 h 120"/>
                  <a:gd name="T38" fmla="*/ 472 w 2352"/>
                  <a:gd name="T39" fmla="*/ 96 h 120"/>
                  <a:gd name="T40" fmla="*/ 518 w 2352"/>
                  <a:gd name="T41" fmla="*/ 100 h 120"/>
                  <a:gd name="T42" fmla="*/ 566 w 2352"/>
                  <a:gd name="T43" fmla="*/ 103 h 120"/>
                  <a:gd name="T44" fmla="*/ 615 w 2352"/>
                  <a:gd name="T45" fmla="*/ 106 h 120"/>
                  <a:gd name="T46" fmla="*/ 666 w 2352"/>
                  <a:gd name="T47" fmla="*/ 108 h 120"/>
                  <a:gd name="T48" fmla="*/ 718 w 2352"/>
                  <a:gd name="T49" fmla="*/ 111 h 120"/>
                  <a:gd name="T50" fmla="*/ 772 w 2352"/>
                  <a:gd name="T51" fmla="*/ 113 h 120"/>
                  <a:gd name="T52" fmla="*/ 826 w 2352"/>
                  <a:gd name="T53" fmla="*/ 115 h 120"/>
                  <a:gd name="T54" fmla="*/ 882 w 2352"/>
                  <a:gd name="T55" fmla="*/ 116 h 120"/>
                  <a:gd name="T56" fmla="*/ 939 w 2352"/>
                  <a:gd name="T57" fmla="*/ 118 h 120"/>
                  <a:gd name="T58" fmla="*/ 997 w 2352"/>
                  <a:gd name="T59" fmla="*/ 119 h 120"/>
                  <a:gd name="T60" fmla="*/ 1056 w 2352"/>
                  <a:gd name="T61" fmla="*/ 119 h 120"/>
                  <a:gd name="T62" fmla="*/ 1176 w 2352"/>
                  <a:gd name="T63" fmla="*/ 120 h 120"/>
                  <a:gd name="T64" fmla="*/ 1296 w 2352"/>
                  <a:gd name="T65" fmla="*/ 119 h 120"/>
                  <a:gd name="T66" fmla="*/ 1355 w 2352"/>
                  <a:gd name="T67" fmla="*/ 119 h 120"/>
                  <a:gd name="T68" fmla="*/ 1413 w 2352"/>
                  <a:gd name="T69" fmla="*/ 118 h 120"/>
                  <a:gd name="T70" fmla="*/ 1470 w 2352"/>
                  <a:gd name="T71" fmla="*/ 116 h 120"/>
                  <a:gd name="T72" fmla="*/ 1526 w 2352"/>
                  <a:gd name="T73" fmla="*/ 115 h 120"/>
                  <a:gd name="T74" fmla="*/ 1581 w 2352"/>
                  <a:gd name="T75" fmla="*/ 113 h 120"/>
                  <a:gd name="T76" fmla="*/ 1634 w 2352"/>
                  <a:gd name="T77" fmla="*/ 111 h 120"/>
                  <a:gd name="T78" fmla="*/ 1686 w 2352"/>
                  <a:gd name="T79" fmla="*/ 108 h 120"/>
                  <a:gd name="T80" fmla="*/ 1737 w 2352"/>
                  <a:gd name="T81" fmla="*/ 106 h 120"/>
                  <a:gd name="T82" fmla="*/ 1786 w 2352"/>
                  <a:gd name="T83" fmla="*/ 103 h 120"/>
                  <a:gd name="T84" fmla="*/ 1834 w 2352"/>
                  <a:gd name="T85" fmla="*/ 100 h 120"/>
                  <a:gd name="T86" fmla="*/ 1880 w 2352"/>
                  <a:gd name="T87" fmla="*/ 96 h 120"/>
                  <a:gd name="T88" fmla="*/ 1924 w 2352"/>
                  <a:gd name="T89" fmla="*/ 93 h 120"/>
                  <a:gd name="T90" fmla="*/ 1967 w 2352"/>
                  <a:gd name="T91" fmla="*/ 89 h 120"/>
                  <a:gd name="T92" fmla="*/ 2008 w 2352"/>
                  <a:gd name="T93" fmla="*/ 85 h 120"/>
                  <a:gd name="T94" fmla="*/ 2047 w 2352"/>
                  <a:gd name="T95" fmla="*/ 81 h 120"/>
                  <a:gd name="T96" fmla="*/ 2084 w 2352"/>
                  <a:gd name="T97" fmla="*/ 76 h 120"/>
                  <a:gd name="T98" fmla="*/ 2119 w 2352"/>
                  <a:gd name="T99" fmla="*/ 72 h 120"/>
                  <a:gd name="T100" fmla="*/ 2151 w 2352"/>
                  <a:gd name="T101" fmla="*/ 67 h 120"/>
                  <a:gd name="T102" fmla="*/ 2182 w 2352"/>
                  <a:gd name="T103" fmla="*/ 62 h 120"/>
                  <a:gd name="T104" fmla="*/ 2210 w 2352"/>
                  <a:gd name="T105" fmla="*/ 57 h 120"/>
                  <a:gd name="T106" fmla="*/ 2236 w 2352"/>
                  <a:gd name="T107" fmla="*/ 52 h 120"/>
                  <a:gd name="T108" fmla="*/ 2260 w 2352"/>
                  <a:gd name="T109" fmla="*/ 47 h 120"/>
                  <a:gd name="T110" fmla="*/ 2281 w 2352"/>
                  <a:gd name="T111" fmla="*/ 41 h 120"/>
                  <a:gd name="T112" fmla="*/ 2299 w 2352"/>
                  <a:gd name="T113" fmla="*/ 36 h 120"/>
                  <a:gd name="T114" fmla="*/ 2315 w 2352"/>
                  <a:gd name="T115" fmla="*/ 30 h 120"/>
                  <a:gd name="T116" fmla="*/ 2328 w 2352"/>
                  <a:gd name="T117" fmla="*/ 24 h 120"/>
                  <a:gd name="T118" fmla="*/ 2339 w 2352"/>
                  <a:gd name="T119" fmla="*/ 18 h 120"/>
                  <a:gd name="T120" fmla="*/ 2346 w 2352"/>
                  <a:gd name="T121" fmla="*/ 12 h 120"/>
                  <a:gd name="T122" fmla="*/ 2351 w 2352"/>
                  <a:gd name="T123" fmla="*/ 6 h 120"/>
                  <a:gd name="T124" fmla="*/ 2352 w 2352"/>
                  <a:gd name="T12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52" h="120">
                    <a:moveTo>
                      <a:pt x="0" y="0"/>
                    </a:moveTo>
                    <a:lnTo>
                      <a:pt x="2" y="6"/>
                    </a:lnTo>
                    <a:lnTo>
                      <a:pt x="6" y="12"/>
                    </a:lnTo>
                    <a:lnTo>
                      <a:pt x="14" y="18"/>
                    </a:lnTo>
                    <a:lnTo>
                      <a:pt x="24" y="24"/>
                    </a:lnTo>
                    <a:lnTo>
                      <a:pt x="37" y="30"/>
                    </a:lnTo>
                    <a:lnTo>
                      <a:pt x="53" y="36"/>
                    </a:lnTo>
                    <a:lnTo>
                      <a:pt x="71" y="41"/>
                    </a:lnTo>
                    <a:lnTo>
                      <a:pt x="92" y="47"/>
                    </a:lnTo>
                    <a:lnTo>
                      <a:pt x="116" y="52"/>
                    </a:lnTo>
                    <a:lnTo>
                      <a:pt x="142" y="57"/>
                    </a:lnTo>
                    <a:lnTo>
                      <a:pt x="170" y="62"/>
                    </a:lnTo>
                    <a:lnTo>
                      <a:pt x="201" y="67"/>
                    </a:lnTo>
                    <a:lnTo>
                      <a:pt x="234" y="72"/>
                    </a:lnTo>
                    <a:lnTo>
                      <a:pt x="268" y="76"/>
                    </a:lnTo>
                    <a:lnTo>
                      <a:pt x="305" y="81"/>
                    </a:lnTo>
                    <a:lnTo>
                      <a:pt x="344" y="85"/>
                    </a:lnTo>
                    <a:lnTo>
                      <a:pt x="385" y="89"/>
                    </a:lnTo>
                    <a:lnTo>
                      <a:pt x="428" y="93"/>
                    </a:lnTo>
                    <a:lnTo>
                      <a:pt x="472" y="96"/>
                    </a:lnTo>
                    <a:lnTo>
                      <a:pt x="518" y="100"/>
                    </a:lnTo>
                    <a:lnTo>
                      <a:pt x="566" y="103"/>
                    </a:lnTo>
                    <a:lnTo>
                      <a:pt x="615" y="106"/>
                    </a:lnTo>
                    <a:lnTo>
                      <a:pt x="666" y="108"/>
                    </a:lnTo>
                    <a:lnTo>
                      <a:pt x="718" y="111"/>
                    </a:lnTo>
                    <a:lnTo>
                      <a:pt x="772" y="113"/>
                    </a:lnTo>
                    <a:lnTo>
                      <a:pt x="826" y="115"/>
                    </a:lnTo>
                    <a:lnTo>
                      <a:pt x="882" y="116"/>
                    </a:lnTo>
                    <a:lnTo>
                      <a:pt x="939" y="118"/>
                    </a:lnTo>
                    <a:lnTo>
                      <a:pt x="997" y="119"/>
                    </a:lnTo>
                    <a:lnTo>
                      <a:pt x="1056" y="119"/>
                    </a:lnTo>
                    <a:lnTo>
                      <a:pt x="1176" y="120"/>
                    </a:lnTo>
                    <a:lnTo>
                      <a:pt x="1296" y="119"/>
                    </a:lnTo>
                    <a:lnTo>
                      <a:pt x="1355" y="119"/>
                    </a:lnTo>
                    <a:lnTo>
                      <a:pt x="1413" y="118"/>
                    </a:lnTo>
                    <a:lnTo>
                      <a:pt x="1470" y="116"/>
                    </a:lnTo>
                    <a:lnTo>
                      <a:pt x="1526" y="115"/>
                    </a:lnTo>
                    <a:lnTo>
                      <a:pt x="1581" y="113"/>
                    </a:lnTo>
                    <a:lnTo>
                      <a:pt x="1634" y="111"/>
                    </a:lnTo>
                    <a:lnTo>
                      <a:pt x="1686" y="108"/>
                    </a:lnTo>
                    <a:lnTo>
                      <a:pt x="1737" y="106"/>
                    </a:lnTo>
                    <a:lnTo>
                      <a:pt x="1786" y="103"/>
                    </a:lnTo>
                    <a:lnTo>
                      <a:pt x="1834" y="100"/>
                    </a:lnTo>
                    <a:lnTo>
                      <a:pt x="1880" y="96"/>
                    </a:lnTo>
                    <a:lnTo>
                      <a:pt x="1924" y="93"/>
                    </a:lnTo>
                    <a:lnTo>
                      <a:pt x="1967" y="89"/>
                    </a:lnTo>
                    <a:lnTo>
                      <a:pt x="2008" y="85"/>
                    </a:lnTo>
                    <a:lnTo>
                      <a:pt x="2047" y="81"/>
                    </a:lnTo>
                    <a:lnTo>
                      <a:pt x="2084" y="76"/>
                    </a:lnTo>
                    <a:lnTo>
                      <a:pt x="2119" y="72"/>
                    </a:lnTo>
                    <a:lnTo>
                      <a:pt x="2151" y="67"/>
                    </a:lnTo>
                    <a:lnTo>
                      <a:pt x="2182" y="62"/>
                    </a:lnTo>
                    <a:lnTo>
                      <a:pt x="2210" y="57"/>
                    </a:lnTo>
                    <a:lnTo>
                      <a:pt x="2236" y="52"/>
                    </a:lnTo>
                    <a:lnTo>
                      <a:pt x="2260" y="47"/>
                    </a:lnTo>
                    <a:lnTo>
                      <a:pt x="2281" y="41"/>
                    </a:lnTo>
                    <a:lnTo>
                      <a:pt x="2299" y="36"/>
                    </a:lnTo>
                    <a:lnTo>
                      <a:pt x="2315" y="30"/>
                    </a:lnTo>
                    <a:lnTo>
                      <a:pt x="2328" y="24"/>
                    </a:lnTo>
                    <a:lnTo>
                      <a:pt x="2339" y="18"/>
                    </a:lnTo>
                    <a:lnTo>
                      <a:pt x="2346" y="12"/>
                    </a:lnTo>
                    <a:lnTo>
                      <a:pt x="2351" y="6"/>
                    </a:lnTo>
                    <a:lnTo>
                      <a:pt x="2352"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890902" name="Rectangle 7190"/>
            <p:cNvSpPr>
              <a:spLocks noChangeArrowheads="1"/>
            </p:cNvSpPr>
            <p:nvPr/>
          </p:nvSpPr>
          <p:spPr bwMode="auto">
            <a:xfrm>
              <a:off x="3267" y="2054"/>
              <a:ext cx="2321"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90903" name="Rectangle 7191"/>
            <p:cNvSpPr>
              <a:spLocks noChangeArrowheads="1"/>
            </p:cNvSpPr>
            <p:nvPr/>
          </p:nvSpPr>
          <p:spPr bwMode="auto">
            <a:xfrm>
              <a:off x="3327" y="2085"/>
              <a:ext cx="58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Courier New" charset="0"/>
                </a:rPr>
                <a:t>NAME      </a:t>
              </a:r>
              <a:endParaRPr lang="en-US"/>
            </a:p>
          </p:txBody>
        </p:sp>
        <p:sp>
          <p:nvSpPr>
            <p:cNvPr id="890904" name="Rectangle 7192"/>
            <p:cNvSpPr>
              <a:spLocks noChangeArrowheads="1"/>
            </p:cNvSpPr>
            <p:nvPr/>
          </p:nvSpPr>
          <p:spPr bwMode="auto">
            <a:xfrm>
              <a:off x="4371" y="2086"/>
              <a:ext cx="116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latin typeface="Courier New" charset="0"/>
                </a:rPr>
                <a:t>TITLE   ORGANIZATION</a:t>
              </a:r>
              <a:endParaRPr lang="en-US"/>
            </a:p>
          </p:txBody>
        </p:sp>
        <p:sp>
          <p:nvSpPr>
            <p:cNvPr id="890905" name="Line 7193"/>
            <p:cNvSpPr>
              <a:spLocks noChangeShapeType="1"/>
            </p:cNvSpPr>
            <p:nvPr/>
          </p:nvSpPr>
          <p:spPr bwMode="auto">
            <a:xfrm>
              <a:off x="3326" y="2182"/>
              <a:ext cx="2202"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0906" name="Rectangle 7194"/>
            <p:cNvSpPr>
              <a:spLocks noChangeArrowheads="1"/>
            </p:cNvSpPr>
            <p:nvPr/>
          </p:nvSpPr>
          <p:spPr bwMode="auto">
            <a:xfrm>
              <a:off x="3325" y="2177"/>
              <a:ext cx="2205"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90907" name="Rectangle 7195"/>
            <p:cNvSpPr>
              <a:spLocks noChangeArrowheads="1"/>
            </p:cNvSpPr>
            <p:nvPr/>
          </p:nvSpPr>
          <p:spPr bwMode="auto">
            <a:xfrm>
              <a:off x="3326" y="2200"/>
              <a:ext cx="58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D20000"/>
                  </a:solidFill>
                  <a:latin typeface="Courier New" charset="0"/>
                </a:rPr>
                <a:t>Bill Gates</a:t>
              </a:r>
              <a:endParaRPr lang="en-US"/>
            </a:p>
          </p:txBody>
        </p:sp>
        <p:sp>
          <p:nvSpPr>
            <p:cNvPr id="890908" name="Rectangle 7196"/>
            <p:cNvSpPr>
              <a:spLocks noChangeArrowheads="1"/>
            </p:cNvSpPr>
            <p:nvPr/>
          </p:nvSpPr>
          <p:spPr bwMode="auto">
            <a:xfrm>
              <a:off x="4370" y="2201"/>
              <a:ext cx="17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3D6BFF"/>
                  </a:solidFill>
                  <a:latin typeface="Courier New" charset="0"/>
                </a:rPr>
                <a:t>CEO</a:t>
              </a:r>
              <a:endParaRPr lang="en-US"/>
            </a:p>
          </p:txBody>
        </p:sp>
        <p:sp>
          <p:nvSpPr>
            <p:cNvPr id="890909" name="Rectangle 7197"/>
            <p:cNvSpPr>
              <a:spLocks noChangeArrowheads="1"/>
            </p:cNvSpPr>
            <p:nvPr/>
          </p:nvSpPr>
          <p:spPr bwMode="auto">
            <a:xfrm>
              <a:off x="4892" y="2201"/>
              <a:ext cx="52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3AAE3A"/>
                  </a:solidFill>
                  <a:latin typeface="Courier New" charset="0"/>
                </a:rPr>
                <a:t>Microsoft</a:t>
              </a:r>
              <a:endParaRPr lang="en-US"/>
            </a:p>
          </p:txBody>
        </p:sp>
        <p:sp>
          <p:nvSpPr>
            <p:cNvPr id="890910" name="Rectangle 7198"/>
            <p:cNvSpPr>
              <a:spLocks noChangeArrowheads="1"/>
            </p:cNvSpPr>
            <p:nvPr/>
          </p:nvSpPr>
          <p:spPr bwMode="auto">
            <a:xfrm>
              <a:off x="3327" y="2315"/>
              <a:ext cx="29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D20000"/>
                  </a:solidFill>
                  <a:latin typeface="Courier New" charset="0"/>
                </a:rPr>
                <a:t>Bill </a:t>
              </a:r>
              <a:endParaRPr lang="en-US"/>
            </a:p>
          </p:txBody>
        </p:sp>
        <p:sp>
          <p:nvSpPr>
            <p:cNvPr id="890911" name="Rectangle 7199"/>
            <p:cNvSpPr>
              <a:spLocks noChangeArrowheads="1"/>
            </p:cNvSpPr>
            <p:nvPr/>
          </p:nvSpPr>
          <p:spPr bwMode="auto">
            <a:xfrm>
              <a:off x="3615" y="2316"/>
              <a:ext cx="3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D20000"/>
                  </a:solidFill>
                  <a:latin typeface="Courier New" charset="0"/>
                </a:rPr>
                <a:t>Veghte</a:t>
              </a:r>
              <a:endParaRPr lang="en-US"/>
            </a:p>
          </p:txBody>
        </p:sp>
        <p:sp>
          <p:nvSpPr>
            <p:cNvPr id="890912" name="Rectangle 7200"/>
            <p:cNvSpPr>
              <a:spLocks noChangeArrowheads="1"/>
            </p:cNvSpPr>
            <p:nvPr/>
          </p:nvSpPr>
          <p:spPr bwMode="auto">
            <a:xfrm>
              <a:off x="4371" y="2316"/>
              <a:ext cx="11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3D6BFF"/>
                  </a:solidFill>
                  <a:latin typeface="Courier New" charset="0"/>
                </a:rPr>
                <a:t>VP</a:t>
              </a:r>
              <a:endParaRPr lang="en-US"/>
            </a:p>
          </p:txBody>
        </p:sp>
        <p:sp>
          <p:nvSpPr>
            <p:cNvPr id="890913" name="Rectangle 7201"/>
            <p:cNvSpPr>
              <a:spLocks noChangeArrowheads="1"/>
            </p:cNvSpPr>
            <p:nvPr/>
          </p:nvSpPr>
          <p:spPr bwMode="auto">
            <a:xfrm>
              <a:off x="4892" y="2316"/>
              <a:ext cx="52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3AAE3A"/>
                  </a:solidFill>
                  <a:latin typeface="Courier New" charset="0"/>
                </a:rPr>
                <a:t>Microsoft</a:t>
              </a:r>
              <a:endParaRPr lang="en-US"/>
            </a:p>
          </p:txBody>
        </p:sp>
        <p:sp>
          <p:nvSpPr>
            <p:cNvPr id="890914" name="Rectangle 7202"/>
            <p:cNvSpPr>
              <a:spLocks noChangeArrowheads="1"/>
            </p:cNvSpPr>
            <p:nvPr/>
          </p:nvSpPr>
          <p:spPr bwMode="auto">
            <a:xfrm>
              <a:off x="3327" y="2431"/>
              <a:ext cx="46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D20000"/>
                  </a:solidFill>
                  <a:latin typeface="Courier New" charset="0"/>
                </a:rPr>
                <a:t>Richard </a:t>
              </a:r>
              <a:endParaRPr lang="en-US"/>
            </a:p>
          </p:txBody>
        </p:sp>
        <p:sp>
          <p:nvSpPr>
            <p:cNvPr id="890915" name="Rectangle 7203"/>
            <p:cNvSpPr>
              <a:spLocks noChangeArrowheads="1"/>
            </p:cNvSpPr>
            <p:nvPr/>
          </p:nvSpPr>
          <p:spPr bwMode="auto">
            <a:xfrm>
              <a:off x="3789" y="2431"/>
              <a:ext cx="46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D20000"/>
                  </a:solidFill>
                  <a:latin typeface="Courier New" charset="0"/>
                </a:rPr>
                <a:t>Stallman</a:t>
              </a:r>
              <a:endParaRPr lang="en-US"/>
            </a:p>
          </p:txBody>
        </p:sp>
        <p:sp>
          <p:nvSpPr>
            <p:cNvPr id="890916" name="Rectangle 7204"/>
            <p:cNvSpPr>
              <a:spLocks noChangeArrowheads="1"/>
            </p:cNvSpPr>
            <p:nvPr/>
          </p:nvSpPr>
          <p:spPr bwMode="auto">
            <a:xfrm>
              <a:off x="4371" y="2431"/>
              <a:ext cx="40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3D6BFF"/>
                  </a:solidFill>
                  <a:latin typeface="Courier New" charset="0"/>
                </a:rPr>
                <a:t>founder</a:t>
              </a:r>
              <a:endParaRPr lang="en-US"/>
            </a:p>
          </p:txBody>
        </p:sp>
        <p:sp>
          <p:nvSpPr>
            <p:cNvPr id="890917" name="Rectangle 7205"/>
            <p:cNvSpPr>
              <a:spLocks noChangeArrowheads="1"/>
            </p:cNvSpPr>
            <p:nvPr/>
          </p:nvSpPr>
          <p:spPr bwMode="auto">
            <a:xfrm>
              <a:off x="4893" y="2430"/>
              <a:ext cx="63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3AAE3A"/>
                  </a:solidFill>
                  <a:latin typeface="Courier New" charset="0"/>
                </a:rPr>
                <a:t>Free Soft..</a:t>
              </a:r>
              <a:endParaRPr lang="en-US"/>
            </a:p>
          </p:txBody>
        </p:sp>
      </p:grpSp>
      <p:sp>
        <p:nvSpPr>
          <p:cNvPr id="890919" name="Text Box 7207"/>
          <p:cNvSpPr txBox="1">
            <a:spLocks noChangeArrowheads="1"/>
          </p:cNvSpPr>
          <p:nvPr/>
        </p:nvSpPr>
        <p:spPr bwMode="auto">
          <a:xfrm>
            <a:off x="3808413" y="2681288"/>
            <a:ext cx="27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a:t>
            </a:r>
          </a:p>
        </p:txBody>
      </p:sp>
      <p:sp>
        <p:nvSpPr>
          <p:cNvPr id="890920" name="Text Box 7208"/>
          <p:cNvSpPr txBox="1">
            <a:spLocks noChangeArrowheads="1"/>
          </p:cNvSpPr>
          <p:nvPr/>
        </p:nvSpPr>
        <p:spPr bwMode="auto">
          <a:xfrm>
            <a:off x="3808413" y="4575175"/>
            <a:ext cx="273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a:t>
            </a:r>
          </a:p>
        </p:txBody>
      </p:sp>
      <p:sp>
        <p:nvSpPr>
          <p:cNvPr id="890921" name="Text Box 7209"/>
          <p:cNvSpPr txBox="1">
            <a:spLocks noChangeArrowheads="1"/>
          </p:cNvSpPr>
          <p:nvPr/>
        </p:nvSpPr>
        <p:spPr bwMode="auto">
          <a:xfrm>
            <a:off x="3808413" y="3505200"/>
            <a:ext cx="273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a:t>
            </a:r>
          </a:p>
        </p:txBody>
      </p:sp>
      <p:sp>
        <p:nvSpPr>
          <p:cNvPr id="890922" name="Text Box 7210"/>
          <p:cNvSpPr txBox="1">
            <a:spLocks noChangeArrowheads="1"/>
          </p:cNvSpPr>
          <p:nvPr/>
        </p:nvSpPr>
        <p:spPr bwMode="auto">
          <a:xfrm>
            <a:off x="3808413" y="4038600"/>
            <a:ext cx="273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a:t>
            </a:r>
          </a:p>
        </p:txBody>
      </p:sp>
    </p:spTree>
    <p:extLst>
      <p:ext uri="{BB962C8B-B14F-4D97-AF65-F5344CB8AC3E}">
        <p14:creationId xmlns:p14="http://schemas.microsoft.com/office/powerpoint/2010/main" val="241519530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atin typeface="Arial" charset="0"/>
              </a:rPr>
              <a:t>IE in Context</a:t>
            </a:r>
          </a:p>
        </p:txBody>
      </p:sp>
      <p:sp>
        <p:nvSpPr>
          <p:cNvPr id="31747" name="AutoShape 3"/>
          <p:cNvSpPr>
            <a:spLocks noChangeArrowheads="1"/>
          </p:cNvSpPr>
          <p:nvPr/>
        </p:nvSpPr>
        <p:spPr bwMode="auto">
          <a:xfrm>
            <a:off x="762000" y="2895600"/>
            <a:ext cx="304800" cy="381000"/>
          </a:xfrm>
          <a:prstGeom prst="foldedCorner">
            <a:avLst>
              <a:gd name="adj" fmla="val 26560"/>
            </a:avLst>
          </a:prstGeom>
          <a:solidFill>
            <a:schemeClr val="bg1"/>
          </a:solidFill>
          <a:ln w="9525">
            <a:solidFill>
              <a:schemeClr val="tx1"/>
            </a:solidFill>
            <a:round/>
            <a:headEnd/>
            <a:tailEnd/>
          </a:ln>
        </p:spPr>
        <p:txBody>
          <a:bodyPr wrap="none" anchor="ctr"/>
          <a:lstStyle/>
          <a:p>
            <a:endParaRPr lang="en-US"/>
          </a:p>
        </p:txBody>
      </p:sp>
      <p:sp>
        <p:nvSpPr>
          <p:cNvPr id="31748" name="AutoShape 4"/>
          <p:cNvSpPr>
            <a:spLocks noChangeArrowheads="1"/>
          </p:cNvSpPr>
          <p:nvPr/>
        </p:nvSpPr>
        <p:spPr bwMode="auto">
          <a:xfrm>
            <a:off x="838200" y="3429000"/>
            <a:ext cx="304800" cy="381000"/>
          </a:xfrm>
          <a:prstGeom prst="foldedCorner">
            <a:avLst>
              <a:gd name="adj" fmla="val 26560"/>
            </a:avLst>
          </a:prstGeom>
          <a:solidFill>
            <a:schemeClr val="bg1"/>
          </a:solidFill>
          <a:ln w="9525">
            <a:solidFill>
              <a:schemeClr val="tx1"/>
            </a:solidFill>
            <a:round/>
            <a:headEnd/>
            <a:tailEnd/>
          </a:ln>
        </p:spPr>
        <p:txBody>
          <a:bodyPr wrap="none" anchor="ctr"/>
          <a:lstStyle/>
          <a:p>
            <a:endParaRPr lang="en-US"/>
          </a:p>
        </p:txBody>
      </p:sp>
      <p:sp>
        <p:nvSpPr>
          <p:cNvPr id="31749" name="AutoShape 5"/>
          <p:cNvSpPr>
            <a:spLocks noChangeArrowheads="1"/>
          </p:cNvSpPr>
          <p:nvPr/>
        </p:nvSpPr>
        <p:spPr bwMode="auto">
          <a:xfrm>
            <a:off x="1295400" y="3048000"/>
            <a:ext cx="304800" cy="381000"/>
          </a:xfrm>
          <a:prstGeom prst="foldedCorner">
            <a:avLst>
              <a:gd name="adj" fmla="val 26560"/>
            </a:avLst>
          </a:prstGeom>
          <a:solidFill>
            <a:schemeClr val="bg1"/>
          </a:solidFill>
          <a:ln w="9525">
            <a:solidFill>
              <a:schemeClr val="tx1"/>
            </a:solidFill>
            <a:round/>
            <a:headEnd/>
            <a:tailEnd/>
          </a:ln>
        </p:spPr>
        <p:txBody>
          <a:bodyPr wrap="none" anchor="ctr"/>
          <a:lstStyle/>
          <a:p>
            <a:endParaRPr lang="en-US"/>
          </a:p>
        </p:txBody>
      </p:sp>
      <p:sp>
        <p:nvSpPr>
          <p:cNvPr id="31750" name="AutoShape 6"/>
          <p:cNvSpPr>
            <a:spLocks noChangeArrowheads="1"/>
          </p:cNvSpPr>
          <p:nvPr/>
        </p:nvSpPr>
        <p:spPr bwMode="auto">
          <a:xfrm>
            <a:off x="1295400" y="3581400"/>
            <a:ext cx="304800" cy="381000"/>
          </a:xfrm>
          <a:prstGeom prst="foldedCorner">
            <a:avLst>
              <a:gd name="adj" fmla="val 26560"/>
            </a:avLst>
          </a:prstGeom>
          <a:solidFill>
            <a:schemeClr val="bg1"/>
          </a:solidFill>
          <a:ln w="9525">
            <a:solidFill>
              <a:schemeClr val="tx1"/>
            </a:solidFill>
            <a:round/>
            <a:headEnd/>
            <a:tailEnd/>
          </a:ln>
        </p:spPr>
        <p:txBody>
          <a:bodyPr wrap="none" anchor="ctr"/>
          <a:lstStyle/>
          <a:p>
            <a:endParaRPr lang="en-US"/>
          </a:p>
        </p:txBody>
      </p:sp>
      <p:sp>
        <p:nvSpPr>
          <p:cNvPr id="31751" name="AutoShape 7"/>
          <p:cNvSpPr>
            <a:spLocks noChangeArrowheads="1"/>
          </p:cNvSpPr>
          <p:nvPr/>
        </p:nvSpPr>
        <p:spPr bwMode="auto">
          <a:xfrm>
            <a:off x="381000" y="3505200"/>
            <a:ext cx="304800" cy="381000"/>
          </a:xfrm>
          <a:prstGeom prst="foldedCorner">
            <a:avLst>
              <a:gd name="adj" fmla="val 26560"/>
            </a:avLst>
          </a:prstGeom>
          <a:solidFill>
            <a:schemeClr val="bg1"/>
          </a:solidFill>
          <a:ln w="9525">
            <a:solidFill>
              <a:schemeClr val="tx1"/>
            </a:solidFill>
            <a:round/>
            <a:headEnd/>
            <a:tailEnd/>
          </a:ln>
        </p:spPr>
        <p:txBody>
          <a:bodyPr wrap="none" anchor="ctr"/>
          <a:lstStyle/>
          <a:p>
            <a:endParaRPr lang="en-US"/>
          </a:p>
        </p:txBody>
      </p:sp>
      <p:sp>
        <p:nvSpPr>
          <p:cNvPr id="31752" name="AutoShape 8"/>
          <p:cNvSpPr>
            <a:spLocks noChangeArrowheads="1"/>
          </p:cNvSpPr>
          <p:nvPr/>
        </p:nvSpPr>
        <p:spPr bwMode="auto">
          <a:xfrm>
            <a:off x="533400" y="3962400"/>
            <a:ext cx="304800" cy="381000"/>
          </a:xfrm>
          <a:prstGeom prst="foldedCorner">
            <a:avLst>
              <a:gd name="adj" fmla="val 26560"/>
            </a:avLst>
          </a:prstGeom>
          <a:solidFill>
            <a:schemeClr val="bg1"/>
          </a:solidFill>
          <a:ln w="9525">
            <a:solidFill>
              <a:schemeClr val="tx1"/>
            </a:solidFill>
            <a:round/>
            <a:headEnd/>
            <a:tailEnd/>
          </a:ln>
        </p:spPr>
        <p:txBody>
          <a:bodyPr wrap="none" anchor="ctr"/>
          <a:lstStyle/>
          <a:p>
            <a:endParaRPr lang="en-US"/>
          </a:p>
        </p:txBody>
      </p:sp>
      <p:sp>
        <p:nvSpPr>
          <p:cNvPr id="31753" name="AutoShape 9"/>
          <p:cNvSpPr>
            <a:spLocks noChangeArrowheads="1"/>
          </p:cNvSpPr>
          <p:nvPr/>
        </p:nvSpPr>
        <p:spPr bwMode="auto">
          <a:xfrm>
            <a:off x="990600" y="4038600"/>
            <a:ext cx="304800" cy="381000"/>
          </a:xfrm>
          <a:prstGeom prst="foldedCorner">
            <a:avLst>
              <a:gd name="adj" fmla="val 26560"/>
            </a:avLst>
          </a:prstGeom>
          <a:solidFill>
            <a:schemeClr val="bg1"/>
          </a:solidFill>
          <a:ln w="9525">
            <a:solidFill>
              <a:schemeClr val="tx1"/>
            </a:solidFill>
            <a:round/>
            <a:headEnd/>
            <a:tailEnd/>
          </a:ln>
        </p:spPr>
        <p:txBody>
          <a:bodyPr wrap="none" anchor="ctr"/>
          <a:lstStyle/>
          <a:p>
            <a:endParaRPr lang="en-US"/>
          </a:p>
        </p:txBody>
      </p:sp>
      <p:sp>
        <p:nvSpPr>
          <p:cNvPr id="31754" name="AutoShape 10"/>
          <p:cNvSpPr>
            <a:spLocks noChangeArrowheads="1"/>
          </p:cNvSpPr>
          <p:nvPr/>
        </p:nvSpPr>
        <p:spPr bwMode="auto">
          <a:xfrm>
            <a:off x="304800" y="2819400"/>
            <a:ext cx="304800" cy="381000"/>
          </a:xfrm>
          <a:prstGeom prst="foldedCorner">
            <a:avLst>
              <a:gd name="adj" fmla="val 26560"/>
            </a:avLst>
          </a:prstGeom>
          <a:solidFill>
            <a:schemeClr val="bg1"/>
          </a:solidFill>
          <a:ln w="9525">
            <a:solidFill>
              <a:schemeClr val="tx1"/>
            </a:solidFill>
            <a:round/>
            <a:headEnd/>
            <a:tailEnd/>
          </a:ln>
        </p:spPr>
        <p:txBody>
          <a:bodyPr wrap="none" anchor="ctr"/>
          <a:lstStyle/>
          <a:p>
            <a:endParaRPr lang="en-US"/>
          </a:p>
        </p:txBody>
      </p:sp>
      <p:sp>
        <p:nvSpPr>
          <p:cNvPr id="31755" name="AutoShape 11"/>
          <p:cNvSpPr>
            <a:spLocks noChangeArrowheads="1"/>
          </p:cNvSpPr>
          <p:nvPr/>
        </p:nvSpPr>
        <p:spPr bwMode="auto">
          <a:xfrm>
            <a:off x="914400" y="2362200"/>
            <a:ext cx="304800" cy="381000"/>
          </a:xfrm>
          <a:prstGeom prst="foldedCorner">
            <a:avLst>
              <a:gd name="adj" fmla="val 26560"/>
            </a:avLst>
          </a:prstGeom>
          <a:solidFill>
            <a:schemeClr val="bg1"/>
          </a:solidFill>
          <a:ln w="9525">
            <a:solidFill>
              <a:schemeClr val="tx1"/>
            </a:solidFill>
            <a:round/>
            <a:headEnd/>
            <a:tailEnd/>
          </a:ln>
        </p:spPr>
        <p:txBody>
          <a:bodyPr wrap="none" anchor="ctr"/>
          <a:lstStyle/>
          <a:p>
            <a:endParaRPr lang="en-US"/>
          </a:p>
        </p:txBody>
      </p:sp>
      <p:pic>
        <p:nvPicPr>
          <p:cNvPr id="31756"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9988" y="2971800"/>
            <a:ext cx="1344612"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7" name="Oval 14"/>
          <p:cNvSpPr>
            <a:spLocks noChangeArrowheads="1"/>
          </p:cNvSpPr>
          <p:nvPr/>
        </p:nvSpPr>
        <p:spPr bwMode="auto">
          <a:xfrm>
            <a:off x="7467600" y="2819400"/>
            <a:ext cx="152400" cy="152400"/>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31758" name="Oval 15"/>
          <p:cNvSpPr>
            <a:spLocks noChangeArrowheads="1"/>
          </p:cNvSpPr>
          <p:nvPr/>
        </p:nvSpPr>
        <p:spPr bwMode="auto">
          <a:xfrm>
            <a:off x="7239000" y="3048000"/>
            <a:ext cx="152400" cy="152400"/>
          </a:xfrm>
          <a:prstGeom prst="ellipse">
            <a:avLst/>
          </a:prstGeom>
          <a:solidFill>
            <a:schemeClr val="hlink"/>
          </a:solidFill>
          <a:ln w="9525">
            <a:solidFill>
              <a:schemeClr val="tx1"/>
            </a:solidFill>
            <a:round/>
            <a:headEnd/>
            <a:tailEnd/>
          </a:ln>
        </p:spPr>
        <p:txBody>
          <a:bodyPr wrap="none" anchor="ctr"/>
          <a:lstStyle/>
          <a:p>
            <a:endParaRPr lang="en-US"/>
          </a:p>
        </p:txBody>
      </p:sp>
      <p:sp>
        <p:nvSpPr>
          <p:cNvPr id="31759" name="Oval 16"/>
          <p:cNvSpPr>
            <a:spLocks noChangeArrowheads="1"/>
          </p:cNvSpPr>
          <p:nvPr/>
        </p:nvSpPr>
        <p:spPr bwMode="auto">
          <a:xfrm>
            <a:off x="7696200" y="30480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1760" name="Oval 17"/>
          <p:cNvSpPr>
            <a:spLocks noChangeArrowheads="1"/>
          </p:cNvSpPr>
          <p:nvPr/>
        </p:nvSpPr>
        <p:spPr bwMode="auto">
          <a:xfrm>
            <a:off x="7467600" y="3733800"/>
            <a:ext cx="152400" cy="152400"/>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31761" name="Oval 18"/>
          <p:cNvSpPr>
            <a:spLocks noChangeArrowheads="1"/>
          </p:cNvSpPr>
          <p:nvPr/>
        </p:nvSpPr>
        <p:spPr bwMode="auto">
          <a:xfrm>
            <a:off x="7239000" y="3962400"/>
            <a:ext cx="152400" cy="152400"/>
          </a:xfrm>
          <a:prstGeom prst="ellipse">
            <a:avLst/>
          </a:prstGeom>
          <a:solidFill>
            <a:schemeClr val="hlink"/>
          </a:solidFill>
          <a:ln w="9525">
            <a:solidFill>
              <a:schemeClr val="tx1"/>
            </a:solidFill>
            <a:round/>
            <a:headEnd/>
            <a:tailEnd/>
          </a:ln>
        </p:spPr>
        <p:txBody>
          <a:bodyPr wrap="none" anchor="ctr"/>
          <a:lstStyle/>
          <a:p>
            <a:endParaRPr lang="en-US"/>
          </a:p>
        </p:txBody>
      </p:sp>
      <p:sp>
        <p:nvSpPr>
          <p:cNvPr id="31762" name="Oval 19"/>
          <p:cNvSpPr>
            <a:spLocks noChangeArrowheads="1"/>
          </p:cNvSpPr>
          <p:nvPr/>
        </p:nvSpPr>
        <p:spPr bwMode="auto">
          <a:xfrm>
            <a:off x="7696200" y="3962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1763" name="Oval 20"/>
          <p:cNvSpPr>
            <a:spLocks noChangeArrowheads="1"/>
          </p:cNvSpPr>
          <p:nvPr/>
        </p:nvSpPr>
        <p:spPr bwMode="auto">
          <a:xfrm>
            <a:off x="8229600" y="2971800"/>
            <a:ext cx="152400" cy="152400"/>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31764" name="Oval 21"/>
          <p:cNvSpPr>
            <a:spLocks noChangeArrowheads="1"/>
          </p:cNvSpPr>
          <p:nvPr/>
        </p:nvSpPr>
        <p:spPr bwMode="auto">
          <a:xfrm>
            <a:off x="8001000" y="3200400"/>
            <a:ext cx="152400" cy="152400"/>
          </a:xfrm>
          <a:prstGeom prst="ellipse">
            <a:avLst/>
          </a:prstGeom>
          <a:solidFill>
            <a:schemeClr val="hlink"/>
          </a:solidFill>
          <a:ln w="9525">
            <a:solidFill>
              <a:schemeClr val="tx1"/>
            </a:solidFill>
            <a:round/>
            <a:headEnd/>
            <a:tailEnd/>
          </a:ln>
        </p:spPr>
        <p:txBody>
          <a:bodyPr wrap="none" anchor="ctr"/>
          <a:lstStyle/>
          <a:p>
            <a:endParaRPr lang="en-US"/>
          </a:p>
        </p:txBody>
      </p:sp>
      <p:sp>
        <p:nvSpPr>
          <p:cNvPr id="31765" name="Oval 22"/>
          <p:cNvSpPr>
            <a:spLocks noChangeArrowheads="1"/>
          </p:cNvSpPr>
          <p:nvPr/>
        </p:nvSpPr>
        <p:spPr bwMode="auto">
          <a:xfrm>
            <a:off x="8458200" y="3200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1766" name="Oval 23"/>
          <p:cNvSpPr>
            <a:spLocks noChangeArrowheads="1"/>
          </p:cNvSpPr>
          <p:nvPr/>
        </p:nvSpPr>
        <p:spPr bwMode="auto">
          <a:xfrm>
            <a:off x="7783513" y="2263775"/>
            <a:ext cx="152400" cy="152400"/>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31767" name="Oval 24"/>
          <p:cNvSpPr>
            <a:spLocks noChangeArrowheads="1"/>
          </p:cNvSpPr>
          <p:nvPr/>
        </p:nvSpPr>
        <p:spPr bwMode="auto">
          <a:xfrm>
            <a:off x="7554913" y="2492375"/>
            <a:ext cx="152400" cy="152400"/>
          </a:xfrm>
          <a:prstGeom prst="ellipse">
            <a:avLst/>
          </a:prstGeom>
          <a:solidFill>
            <a:schemeClr val="hlink"/>
          </a:solidFill>
          <a:ln w="9525">
            <a:solidFill>
              <a:schemeClr val="tx1"/>
            </a:solidFill>
            <a:round/>
            <a:headEnd/>
            <a:tailEnd/>
          </a:ln>
        </p:spPr>
        <p:txBody>
          <a:bodyPr wrap="none" anchor="ctr"/>
          <a:lstStyle/>
          <a:p>
            <a:endParaRPr lang="en-US"/>
          </a:p>
        </p:txBody>
      </p:sp>
      <p:sp>
        <p:nvSpPr>
          <p:cNvPr id="31768" name="Oval 25"/>
          <p:cNvSpPr>
            <a:spLocks noChangeArrowheads="1"/>
          </p:cNvSpPr>
          <p:nvPr/>
        </p:nvSpPr>
        <p:spPr bwMode="auto">
          <a:xfrm>
            <a:off x="8012113" y="2492375"/>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1769" name="Oval 27"/>
          <p:cNvSpPr>
            <a:spLocks noChangeArrowheads="1"/>
          </p:cNvSpPr>
          <p:nvPr/>
        </p:nvSpPr>
        <p:spPr bwMode="auto">
          <a:xfrm>
            <a:off x="8153400" y="4114800"/>
            <a:ext cx="152400" cy="152400"/>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31770" name="Oval 28"/>
          <p:cNvSpPr>
            <a:spLocks noChangeArrowheads="1"/>
          </p:cNvSpPr>
          <p:nvPr/>
        </p:nvSpPr>
        <p:spPr bwMode="auto">
          <a:xfrm>
            <a:off x="7924800" y="4343400"/>
            <a:ext cx="152400" cy="152400"/>
          </a:xfrm>
          <a:prstGeom prst="ellipse">
            <a:avLst/>
          </a:prstGeom>
          <a:solidFill>
            <a:schemeClr val="hlink"/>
          </a:solidFill>
          <a:ln w="9525">
            <a:solidFill>
              <a:schemeClr val="tx1"/>
            </a:solidFill>
            <a:round/>
            <a:headEnd/>
            <a:tailEnd/>
          </a:ln>
        </p:spPr>
        <p:txBody>
          <a:bodyPr wrap="none" anchor="ctr"/>
          <a:lstStyle/>
          <a:p>
            <a:endParaRPr lang="en-US"/>
          </a:p>
        </p:txBody>
      </p:sp>
      <p:sp>
        <p:nvSpPr>
          <p:cNvPr id="31771" name="Oval 29"/>
          <p:cNvSpPr>
            <a:spLocks noChangeArrowheads="1"/>
          </p:cNvSpPr>
          <p:nvPr/>
        </p:nvSpPr>
        <p:spPr bwMode="auto">
          <a:xfrm>
            <a:off x="8382000" y="43434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cxnSp>
        <p:nvCxnSpPr>
          <p:cNvPr id="31772" name="AutoShape 30"/>
          <p:cNvCxnSpPr>
            <a:cxnSpLocks noChangeShapeType="1"/>
            <a:stCxn id="31757" idx="3"/>
            <a:endCxn id="31758" idx="7"/>
          </p:cNvCxnSpPr>
          <p:nvPr/>
        </p:nvCxnSpPr>
        <p:spPr bwMode="auto">
          <a:xfrm flipH="1">
            <a:off x="7369175" y="2949575"/>
            <a:ext cx="120650" cy="1206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1773" name="AutoShape 31"/>
          <p:cNvCxnSpPr>
            <a:cxnSpLocks noChangeShapeType="1"/>
            <a:stCxn id="31757" idx="5"/>
            <a:endCxn id="31759" idx="1"/>
          </p:cNvCxnSpPr>
          <p:nvPr/>
        </p:nvCxnSpPr>
        <p:spPr bwMode="auto">
          <a:xfrm>
            <a:off x="7597775" y="2949575"/>
            <a:ext cx="120650" cy="1206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1774" name="AutoShape 32"/>
          <p:cNvCxnSpPr>
            <a:cxnSpLocks noChangeShapeType="1"/>
            <a:stCxn id="31760" idx="3"/>
            <a:endCxn id="31761" idx="7"/>
          </p:cNvCxnSpPr>
          <p:nvPr/>
        </p:nvCxnSpPr>
        <p:spPr bwMode="auto">
          <a:xfrm flipH="1">
            <a:off x="7369175" y="3863975"/>
            <a:ext cx="120650" cy="1206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1775" name="AutoShape 33"/>
          <p:cNvCxnSpPr>
            <a:cxnSpLocks noChangeShapeType="1"/>
            <a:stCxn id="31760" idx="5"/>
            <a:endCxn id="31762" idx="1"/>
          </p:cNvCxnSpPr>
          <p:nvPr/>
        </p:nvCxnSpPr>
        <p:spPr bwMode="auto">
          <a:xfrm>
            <a:off x="7597775" y="3863975"/>
            <a:ext cx="120650" cy="1206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1776" name="AutoShape 34"/>
          <p:cNvCxnSpPr>
            <a:cxnSpLocks noChangeShapeType="1"/>
            <a:stCxn id="31763" idx="3"/>
            <a:endCxn id="31764" idx="0"/>
          </p:cNvCxnSpPr>
          <p:nvPr/>
        </p:nvCxnSpPr>
        <p:spPr bwMode="auto">
          <a:xfrm flipH="1">
            <a:off x="8077200" y="3101975"/>
            <a:ext cx="174625" cy="984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1777" name="AutoShape 35"/>
          <p:cNvCxnSpPr>
            <a:cxnSpLocks noChangeShapeType="1"/>
            <a:stCxn id="31763" idx="5"/>
            <a:endCxn id="31765" idx="1"/>
          </p:cNvCxnSpPr>
          <p:nvPr/>
        </p:nvCxnSpPr>
        <p:spPr bwMode="auto">
          <a:xfrm>
            <a:off x="8359775" y="3101975"/>
            <a:ext cx="120650" cy="1206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1778" name="AutoShape 36"/>
          <p:cNvCxnSpPr>
            <a:cxnSpLocks noChangeShapeType="1"/>
            <a:stCxn id="31766" idx="3"/>
            <a:endCxn id="31767" idx="7"/>
          </p:cNvCxnSpPr>
          <p:nvPr/>
        </p:nvCxnSpPr>
        <p:spPr bwMode="auto">
          <a:xfrm flipH="1">
            <a:off x="7685088" y="2393950"/>
            <a:ext cx="120650" cy="1206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1779" name="AutoShape 37"/>
          <p:cNvCxnSpPr>
            <a:cxnSpLocks noChangeShapeType="1"/>
            <a:stCxn id="31766" idx="5"/>
            <a:endCxn id="31768" idx="1"/>
          </p:cNvCxnSpPr>
          <p:nvPr/>
        </p:nvCxnSpPr>
        <p:spPr bwMode="auto">
          <a:xfrm>
            <a:off x="7913688" y="2393950"/>
            <a:ext cx="120650" cy="1206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1780" name="AutoShape 38"/>
          <p:cNvCxnSpPr>
            <a:cxnSpLocks noChangeShapeType="1"/>
            <a:stCxn id="31769" idx="3"/>
            <a:endCxn id="31770" idx="7"/>
          </p:cNvCxnSpPr>
          <p:nvPr/>
        </p:nvCxnSpPr>
        <p:spPr bwMode="auto">
          <a:xfrm flipH="1">
            <a:off x="8054975" y="4244975"/>
            <a:ext cx="120650" cy="1206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1781" name="AutoShape 39"/>
          <p:cNvCxnSpPr>
            <a:cxnSpLocks noChangeShapeType="1"/>
            <a:stCxn id="31769" idx="5"/>
            <a:endCxn id="31771" idx="1"/>
          </p:cNvCxnSpPr>
          <p:nvPr/>
        </p:nvCxnSpPr>
        <p:spPr bwMode="auto">
          <a:xfrm>
            <a:off x="8283575" y="4244975"/>
            <a:ext cx="120650" cy="1206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1782" name="AutoShape 40"/>
          <p:cNvCxnSpPr>
            <a:cxnSpLocks noChangeShapeType="1"/>
            <a:stCxn id="31760" idx="6"/>
            <a:endCxn id="31769" idx="1"/>
          </p:cNvCxnSpPr>
          <p:nvPr/>
        </p:nvCxnSpPr>
        <p:spPr bwMode="auto">
          <a:xfrm>
            <a:off x="7620000" y="3810000"/>
            <a:ext cx="555625" cy="3270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1783" name="AutoShape 41"/>
          <p:cNvCxnSpPr>
            <a:cxnSpLocks noChangeShapeType="1"/>
            <a:stCxn id="31760" idx="7"/>
            <a:endCxn id="31757" idx="4"/>
          </p:cNvCxnSpPr>
          <p:nvPr/>
        </p:nvCxnSpPr>
        <p:spPr bwMode="auto">
          <a:xfrm flipH="1" flipV="1">
            <a:off x="7543800" y="2971800"/>
            <a:ext cx="53975" cy="7842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1784" name="AutoShape 42"/>
          <p:cNvCxnSpPr>
            <a:cxnSpLocks noChangeShapeType="1"/>
            <a:stCxn id="31763" idx="1"/>
            <a:endCxn id="31766" idx="4"/>
          </p:cNvCxnSpPr>
          <p:nvPr/>
        </p:nvCxnSpPr>
        <p:spPr bwMode="auto">
          <a:xfrm flipH="1" flipV="1">
            <a:off x="7859713" y="2416175"/>
            <a:ext cx="392112" cy="5778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1785" name="AutoShape 43"/>
          <p:cNvCxnSpPr>
            <a:cxnSpLocks noChangeShapeType="1"/>
            <a:stCxn id="31757" idx="7"/>
            <a:endCxn id="31763" idx="2"/>
          </p:cNvCxnSpPr>
          <p:nvPr/>
        </p:nvCxnSpPr>
        <p:spPr bwMode="auto">
          <a:xfrm>
            <a:off x="7597775" y="2841625"/>
            <a:ext cx="631825" cy="2063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1786" name="AutoShape 44"/>
          <p:cNvCxnSpPr>
            <a:cxnSpLocks noChangeShapeType="1"/>
            <a:stCxn id="31757" idx="7"/>
            <a:endCxn id="31766" idx="4"/>
          </p:cNvCxnSpPr>
          <p:nvPr/>
        </p:nvCxnSpPr>
        <p:spPr bwMode="auto">
          <a:xfrm flipV="1">
            <a:off x="7597775" y="2416175"/>
            <a:ext cx="261938" cy="4254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1787" name="Oval 45"/>
          <p:cNvSpPr>
            <a:spLocks noChangeArrowheads="1"/>
          </p:cNvSpPr>
          <p:nvPr/>
        </p:nvSpPr>
        <p:spPr bwMode="auto">
          <a:xfrm>
            <a:off x="6934200" y="3581400"/>
            <a:ext cx="1828800" cy="1219200"/>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788" name="Oval 46"/>
          <p:cNvSpPr>
            <a:spLocks noChangeArrowheads="1"/>
          </p:cNvSpPr>
          <p:nvPr/>
        </p:nvSpPr>
        <p:spPr bwMode="auto">
          <a:xfrm>
            <a:off x="7010400" y="2209800"/>
            <a:ext cx="1828800" cy="1447800"/>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789" name="AutoShape 47"/>
          <p:cNvSpPr>
            <a:spLocks noChangeArrowheads="1"/>
          </p:cNvSpPr>
          <p:nvPr/>
        </p:nvSpPr>
        <p:spPr bwMode="auto">
          <a:xfrm>
            <a:off x="2514600" y="2438400"/>
            <a:ext cx="1752600" cy="1981200"/>
          </a:xfrm>
          <a:prstGeom prst="rightArrow">
            <a:avLst>
              <a:gd name="adj1" fmla="val 55019"/>
              <a:gd name="adj2" fmla="val 15125"/>
            </a:avLst>
          </a:prstGeom>
          <a:noFill/>
          <a:ln w="762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790" name="Text Box 48"/>
          <p:cNvSpPr txBox="1">
            <a:spLocks noChangeArrowheads="1"/>
          </p:cNvSpPr>
          <p:nvPr/>
        </p:nvSpPr>
        <p:spPr bwMode="auto">
          <a:xfrm>
            <a:off x="381000" y="1676400"/>
            <a:ext cx="15319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400"/>
              <a:t>Create ontology</a:t>
            </a:r>
          </a:p>
        </p:txBody>
      </p:sp>
      <p:sp>
        <p:nvSpPr>
          <p:cNvPr id="31791" name="Text Box 49"/>
          <p:cNvSpPr txBox="1">
            <a:spLocks noChangeArrowheads="1"/>
          </p:cNvSpPr>
          <p:nvPr/>
        </p:nvSpPr>
        <p:spPr bwMode="auto">
          <a:xfrm>
            <a:off x="2514600" y="2971800"/>
            <a:ext cx="1020763"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400"/>
              <a:t>Segment</a:t>
            </a:r>
          </a:p>
          <a:p>
            <a:r>
              <a:rPr lang="en-US" sz="1400"/>
              <a:t>Classify</a:t>
            </a:r>
          </a:p>
          <a:p>
            <a:r>
              <a:rPr lang="en-US" sz="1400"/>
              <a:t>Associate</a:t>
            </a:r>
          </a:p>
          <a:p>
            <a:r>
              <a:rPr lang="en-US" sz="1400"/>
              <a:t>Cluster</a:t>
            </a:r>
          </a:p>
        </p:txBody>
      </p:sp>
      <p:sp>
        <p:nvSpPr>
          <p:cNvPr id="31792" name="Text Box 50"/>
          <p:cNvSpPr txBox="1">
            <a:spLocks noChangeArrowheads="1"/>
          </p:cNvSpPr>
          <p:nvPr/>
        </p:nvSpPr>
        <p:spPr bwMode="auto">
          <a:xfrm>
            <a:off x="4192588" y="4038600"/>
            <a:ext cx="9128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400"/>
              <a:t>Load DB</a:t>
            </a:r>
          </a:p>
        </p:txBody>
      </p:sp>
      <p:sp>
        <p:nvSpPr>
          <p:cNvPr id="31793" name="Text Box 51"/>
          <p:cNvSpPr txBox="1">
            <a:spLocks noChangeArrowheads="1"/>
          </p:cNvSpPr>
          <p:nvPr/>
        </p:nvSpPr>
        <p:spPr bwMode="auto">
          <a:xfrm>
            <a:off x="990600" y="2057400"/>
            <a:ext cx="736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400"/>
              <a:t>Spider</a:t>
            </a:r>
          </a:p>
        </p:txBody>
      </p:sp>
      <p:sp>
        <p:nvSpPr>
          <p:cNvPr id="31794" name="Text Box 52"/>
          <p:cNvSpPr txBox="1">
            <a:spLocks noChangeArrowheads="1"/>
          </p:cNvSpPr>
          <p:nvPr/>
        </p:nvSpPr>
        <p:spPr bwMode="auto">
          <a:xfrm>
            <a:off x="6019800" y="4419600"/>
            <a:ext cx="7762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400"/>
              <a:t>Query,</a:t>
            </a:r>
          </a:p>
          <a:p>
            <a:r>
              <a:rPr lang="en-US" sz="1400"/>
              <a:t>Search</a:t>
            </a:r>
          </a:p>
        </p:txBody>
      </p:sp>
      <p:sp>
        <p:nvSpPr>
          <p:cNvPr id="31795" name="Text Box 53"/>
          <p:cNvSpPr txBox="1">
            <a:spLocks noChangeArrowheads="1"/>
          </p:cNvSpPr>
          <p:nvPr/>
        </p:nvSpPr>
        <p:spPr bwMode="auto">
          <a:xfrm>
            <a:off x="7391400" y="5029200"/>
            <a:ext cx="1031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400"/>
              <a:t>Data mine</a:t>
            </a:r>
          </a:p>
        </p:txBody>
      </p:sp>
      <p:sp>
        <p:nvSpPr>
          <p:cNvPr id="31796" name="Text Box 54"/>
          <p:cNvSpPr txBox="1">
            <a:spLocks noChangeArrowheads="1"/>
          </p:cNvSpPr>
          <p:nvPr/>
        </p:nvSpPr>
        <p:spPr bwMode="auto">
          <a:xfrm>
            <a:off x="2971800" y="2528888"/>
            <a:ext cx="400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800">
                <a:solidFill>
                  <a:schemeClr val="tx2"/>
                </a:solidFill>
              </a:rPr>
              <a:t>IE</a:t>
            </a:r>
          </a:p>
        </p:txBody>
      </p:sp>
      <p:sp>
        <p:nvSpPr>
          <p:cNvPr id="31797" name="Text Box 56"/>
          <p:cNvSpPr txBox="1">
            <a:spLocks noChangeArrowheads="1"/>
          </p:cNvSpPr>
          <p:nvPr/>
        </p:nvSpPr>
        <p:spPr bwMode="auto">
          <a:xfrm>
            <a:off x="320675" y="4419600"/>
            <a:ext cx="10509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algn="ctr"/>
            <a:r>
              <a:rPr lang="en-US" sz="1400">
                <a:solidFill>
                  <a:srgbClr val="C0C0C0"/>
                </a:solidFill>
              </a:rPr>
              <a:t>Document</a:t>
            </a:r>
            <a:br>
              <a:rPr lang="en-US" sz="1400">
                <a:solidFill>
                  <a:srgbClr val="C0C0C0"/>
                </a:solidFill>
              </a:rPr>
            </a:br>
            <a:r>
              <a:rPr lang="en-US" sz="1400">
                <a:solidFill>
                  <a:srgbClr val="C0C0C0"/>
                </a:solidFill>
              </a:rPr>
              <a:t>collection</a:t>
            </a:r>
          </a:p>
        </p:txBody>
      </p:sp>
      <p:sp>
        <p:nvSpPr>
          <p:cNvPr id="31798" name="Text Box 57"/>
          <p:cNvSpPr txBox="1">
            <a:spLocks noChangeArrowheads="1"/>
          </p:cNvSpPr>
          <p:nvPr/>
        </p:nvSpPr>
        <p:spPr bwMode="auto">
          <a:xfrm>
            <a:off x="5181600" y="3886200"/>
            <a:ext cx="971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algn="ctr"/>
            <a:r>
              <a:rPr lang="en-US" sz="1400">
                <a:solidFill>
                  <a:srgbClr val="C0C0C0"/>
                </a:solidFill>
              </a:rPr>
              <a:t>Database</a:t>
            </a:r>
          </a:p>
        </p:txBody>
      </p:sp>
      <p:sp>
        <p:nvSpPr>
          <p:cNvPr id="31799" name="Text Box 58"/>
          <p:cNvSpPr txBox="1">
            <a:spLocks noChangeArrowheads="1"/>
          </p:cNvSpPr>
          <p:nvPr/>
        </p:nvSpPr>
        <p:spPr bwMode="auto">
          <a:xfrm>
            <a:off x="1322388" y="2395538"/>
            <a:ext cx="1739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400"/>
              <a:t>Filter by relevance</a:t>
            </a:r>
          </a:p>
        </p:txBody>
      </p:sp>
      <p:sp>
        <p:nvSpPr>
          <p:cNvPr id="31800" name="Text Box 59"/>
          <p:cNvSpPr txBox="1">
            <a:spLocks noChangeArrowheads="1"/>
          </p:cNvSpPr>
          <p:nvPr/>
        </p:nvSpPr>
        <p:spPr bwMode="auto">
          <a:xfrm>
            <a:off x="1143000" y="5105400"/>
            <a:ext cx="1757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400"/>
              <a:t>Label training data</a:t>
            </a:r>
          </a:p>
        </p:txBody>
      </p:sp>
      <p:sp>
        <p:nvSpPr>
          <p:cNvPr id="31801" name="Text Box 60"/>
          <p:cNvSpPr txBox="1">
            <a:spLocks noChangeArrowheads="1"/>
          </p:cNvSpPr>
          <p:nvPr/>
        </p:nvSpPr>
        <p:spPr bwMode="auto">
          <a:xfrm>
            <a:off x="1752600" y="4419600"/>
            <a:ext cx="21828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400"/>
              <a:t>Train extraction models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atin typeface="Arial" charset="0"/>
              </a:rPr>
              <a:t>Why IE from the Web?</a:t>
            </a:r>
          </a:p>
        </p:txBody>
      </p:sp>
      <p:sp>
        <p:nvSpPr>
          <p:cNvPr id="33795" name="Rectangle 3"/>
          <p:cNvSpPr>
            <a:spLocks noGrp="1" noChangeArrowheads="1"/>
          </p:cNvSpPr>
          <p:nvPr>
            <p:ph type="body" idx="1"/>
          </p:nvPr>
        </p:nvSpPr>
        <p:spPr>
          <a:xfrm>
            <a:off x="685800" y="1295400"/>
            <a:ext cx="7924800" cy="4876800"/>
          </a:xfrm>
        </p:spPr>
        <p:txBody>
          <a:bodyPr/>
          <a:lstStyle/>
          <a:p>
            <a:r>
              <a:rPr lang="en-US" sz="2400">
                <a:latin typeface="Arial" charset="0"/>
              </a:rPr>
              <a:t>Science</a:t>
            </a:r>
          </a:p>
          <a:p>
            <a:pPr lvl="1"/>
            <a:r>
              <a:rPr lang="en-US" sz="2000">
                <a:latin typeface="Arial" charset="0"/>
                <a:ea typeface="ＭＳ Ｐゴシック" charset="0"/>
              </a:rPr>
              <a:t>Grand old dream of AI: Build large KB* and reason with it.  </a:t>
            </a:r>
            <a:br>
              <a:rPr lang="en-US" sz="2000">
                <a:latin typeface="Arial" charset="0"/>
                <a:ea typeface="ＭＳ Ｐゴシック" charset="0"/>
              </a:rPr>
            </a:br>
            <a:r>
              <a:rPr lang="en-US" sz="2000">
                <a:latin typeface="Arial" charset="0"/>
                <a:ea typeface="ＭＳ Ｐゴシック" charset="0"/>
              </a:rPr>
              <a:t>IE from the Web enables the creation of this KB.</a:t>
            </a:r>
          </a:p>
          <a:p>
            <a:pPr lvl="1"/>
            <a:r>
              <a:rPr lang="en-US" sz="2000">
                <a:latin typeface="Arial" charset="0"/>
                <a:ea typeface="ＭＳ Ｐゴシック" charset="0"/>
              </a:rPr>
              <a:t>IE from the Web is a complex problem that inspires new advances in machine learning.</a:t>
            </a:r>
          </a:p>
          <a:p>
            <a:r>
              <a:rPr lang="en-US" sz="2400">
                <a:latin typeface="Arial" charset="0"/>
              </a:rPr>
              <a:t>Profit</a:t>
            </a:r>
          </a:p>
          <a:p>
            <a:pPr lvl="1"/>
            <a:r>
              <a:rPr lang="en-US" sz="2000">
                <a:latin typeface="Arial" charset="0"/>
                <a:ea typeface="ＭＳ Ｐゴシック" charset="0"/>
              </a:rPr>
              <a:t>Many companies interested in leveraging data currently </a:t>
            </a:r>
            <a:r>
              <a:rPr lang="ja-JP" altLang="en-US" sz="2000">
                <a:latin typeface="Arial" charset="0"/>
                <a:ea typeface="ＭＳ Ｐゴシック" charset="0"/>
              </a:rPr>
              <a:t>“</a:t>
            </a:r>
            <a:r>
              <a:rPr lang="en-US" sz="2000">
                <a:latin typeface="Arial" charset="0"/>
                <a:ea typeface="ＭＳ Ｐゴシック" charset="0"/>
              </a:rPr>
              <a:t>locked in unstructured text on the Web</a:t>
            </a:r>
            <a:r>
              <a:rPr lang="ja-JP" altLang="en-US" sz="2000">
                <a:latin typeface="Arial" charset="0"/>
                <a:ea typeface="ＭＳ Ｐゴシック" charset="0"/>
              </a:rPr>
              <a:t>”</a:t>
            </a:r>
            <a:r>
              <a:rPr lang="en-US" sz="2000">
                <a:latin typeface="Arial" charset="0"/>
                <a:ea typeface="ＭＳ Ｐゴシック" charset="0"/>
              </a:rPr>
              <a:t>.</a:t>
            </a:r>
          </a:p>
          <a:p>
            <a:pPr lvl="1"/>
            <a:r>
              <a:rPr lang="en-US" sz="2000">
                <a:latin typeface="Arial" charset="0"/>
                <a:ea typeface="ＭＳ Ｐゴシック" charset="0"/>
              </a:rPr>
              <a:t>Not yet a monopolistic winner in this space.</a:t>
            </a:r>
          </a:p>
          <a:p>
            <a:r>
              <a:rPr lang="en-US" sz="2400">
                <a:latin typeface="Arial" charset="0"/>
              </a:rPr>
              <a:t>Fun!</a:t>
            </a:r>
          </a:p>
          <a:p>
            <a:pPr lvl="1"/>
            <a:r>
              <a:rPr lang="en-US" sz="2000">
                <a:latin typeface="Arial" charset="0"/>
                <a:ea typeface="ＭＳ Ｐゴシック" charset="0"/>
              </a:rPr>
              <a:t>Build tools that we researchers like to use ourselves:</a:t>
            </a:r>
            <a:br>
              <a:rPr lang="en-US" sz="2000">
                <a:latin typeface="Arial" charset="0"/>
                <a:ea typeface="ＭＳ Ｐゴシック" charset="0"/>
              </a:rPr>
            </a:br>
            <a:r>
              <a:rPr lang="en-US" sz="2000">
                <a:latin typeface="Arial" charset="0"/>
                <a:ea typeface="ＭＳ Ｐゴシック" charset="0"/>
              </a:rPr>
              <a:t>Cora &amp; CiteSeer, MRQE.com, FAQFinder,…</a:t>
            </a:r>
          </a:p>
          <a:p>
            <a:pPr lvl="1"/>
            <a:r>
              <a:rPr lang="en-US" sz="2000">
                <a:latin typeface="Arial" charset="0"/>
                <a:ea typeface="ＭＳ Ｐゴシック" charset="0"/>
              </a:rPr>
              <a:t>See our work get used by the general public.</a:t>
            </a:r>
          </a:p>
        </p:txBody>
      </p:sp>
      <p:sp>
        <p:nvSpPr>
          <p:cNvPr id="33796" name="Text Box 4"/>
          <p:cNvSpPr txBox="1">
            <a:spLocks noChangeArrowheads="1"/>
          </p:cNvSpPr>
          <p:nvPr/>
        </p:nvSpPr>
        <p:spPr bwMode="auto">
          <a:xfrm>
            <a:off x="4951413" y="6308725"/>
            <a:ext cx="2481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600" b="0"/>
              <a:t>* KB = </a:t>
            </a:r>
            <a:r>
              <a:rPr lang="ja-JP" altLang="en-US" sz="1600" b="0"/>
              <a:t>“</a:t>
            </a:r>
            <a:r>
              <a:rPr lang="en-US" sz="1600" b="0"/>
              <a:t>Knowledge Base</a:t>
            </a:r>
            <a:r>
              <a:rPr lang="ja-JP" altLang="en-US" sz="1600" b="0"/>
              <a:t>”</a:t>
            </a:r>
            <a:endParaRPr lang="en-US" sz="1600" b="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04800" y="152400"/>
            <a:ext cx="8534400" cy="990600"/>
          </a:xfrm>
        </p:spPr>
        <p:txBody>
          <a:bodyPr/>
          <a:lstStyle/>
          <a:p>
            <a:r>
              <a:rPr lang="en-US">
                <a:latin typeface="Arial" charset="0"/>
              </a:rPr>
              <a:t>IE History</a:t>
            </a:r>
          </a:p>
        </p:txBody>
      </p:sp>
      <p:sp>
        <p:nvSpPr>
          <p:cNvPr id="37891" name="Rectangle 3"/>
          <p:cNvSpPr>
            <a:spLocks noGrp="1" noChangeArrowheads="1"/>
          </p:cNvSpPr>
          <p:nvPr>
            <p:ph type="body" idx="1"/>
          </p:nvPr>
        </p:nvSpPr>
        <p:spPr>
          <a:xfrm>
            <a:off x="685800" y="1066800"/>
            <a:ext cx="8153400" cy="5334000"/>
          </a:xfrm>
        </p:spPr>
        <p:txBody>
          <a:bodyPr/>
          <a:lstStyle/>
          <a:p>
            <a:pPr>
              <a:lnSpc>
                <a:spcPct val="90000"/>
              </a:lnSpc>
              <a:buFontTx/>
              <a:buNone/>
            </a:pPr>
            <a:r>
              <a:rPr lang="en-US" sz="2000" b="1">
                <a:latin typeface="Arial" charset="0"/>
              </a:rPr>
              <a:t>Pre-Web</a:t>
            </a:r>
          </a:p>
          <a:p>
            <a:pPr>
              <a:lnSpc>
                <a:spcPct val="90000"/>
              </a:lnSpc>
            </a:pPr>
            <a:r>
              <a:rPr lang="en-US" sz="2000">
                <a:latin typeface="Arial" charset="0"/>
              </a:rPr>
              <a:t>Mostly news articles</a:t>
            </a:r>
          </a:p>
          <a:p>
            <a:pPr lvl="1">
              <a:lnSpc>
                <a:spcPct val="90000"/>
              </a:lnSpc>
            </a:pPr>
            <a:r>
              <a:rPr lang="en-US" sz="1800">
                <a:latin typeface="Arial" charset="0"/>
                <a:ea typeface="ＭＳ Ｐゴシック" charset="0"/>
              </a:rPr>
              <a:t>De Jong</a:t>
            </a:r>
            <a:r>
              <a:rPr lang="ja-JP" altLang="en-US" sz="1800">
                <a:latin typeface="Arial" charset="0"/>
                <a:ea typeface="ＭＳ Ｐゴシック" charset="0"/>
              </a:rPr>
              <a:t>’</a:t>
            </a:r>
            <a:r>
              <a:rPr lang="en-US" sz="1800">
                <a:latin typeface="Arial" charset="0"/>
                <a:ea typeface="ＭＳ Ｐゴシック" charset="0"/>
              </a:rPr>
              <a:t>s </a:t>
            </a:r>
            <a:r>
              <a:rPr lang="en-US" sz="1800" i="1">
                <a:latin typeface="Arial" charset="0"/>
                <a:ea typeface="ＭＳ Ｐゴシック" charset="0"/>
              </a:rPr>
              <a:t>FRUMP</a:t>
            </a:r>
            <a:r>
              <a:rPr lang="en-US" sz="1800">
                <a:latin typeface="Arial" charset="0"/>
                <a:ea typeface="ＭＳ Ｐゴシック" charset="0"/>
              </a:rPr>
              <a:t> [1982]</a:t>
            </a:r>
          </a:p>
          <a:p>
            <a:pPr lvl="2">
              <a:lnSpc>
                <a:spcPct val="90000"/>
              </a:lnSpc>
            </a:pPr>
            <a:r>
              <a:rPr lang="en-US" sz="1600">
                <a:latin typeface="Arial" charset="0"/>
                <a:ea typeface="ＭＳ Ｐゴシック" charset="0"/>
              </a:rPr>
              <a:t>Hand-built system to fill Schank-style </a:t>
            </a:r>
            <a:r>
              <a:rPr lang="ja-JP" altLang="en-US" sz="1600">
                <a:latin typeface="Arial" charset="0"/>
                <a:ea typeface="ＭＳ Ｐゴシック" charset="0"/>
              </a:rPr>
              <a:t>“</a:t>
            </a:r>
            <a:r>
              <a:rPr lang="en-US" sz="1600">
                <a:latin typeface="Arial" charset="0"/>
                <a:ea typeface="ＭＳ Ｐゴシック" charset="0"/>
              </a:rPr>
              <a:t>scripts</a:t>
            </a:r>
            <a:r>
              <a:rPr lang="ja-JP" altLang="en-US" sz="1600">
                <a:latin typeface="Arial" charset="0"/>
                <a:ea typeface="ＭＳ Ｐゴシック" charset="0"/>
              </a:rPr>
              <a:t>”</a:t>
            </a:r>
            <a:r>
              <a:rPr lang="en-US" sz="1600">
                <a:latin typeface="Arial" charset="0"/>
                <a:ea typeface="ＭＳ Ｐゴシック" charset="0"/>
              </a:rPr>
              <a:t> from news wire</a:t>
            </a:r>
          </a:p>
          <a:p>
            <a:pPr lvl="1">
              <a:lnSpc>
                <a:spcPct val="90000"/>
              </a:lnSpc>
            </a:pPr>
            <a:r>
              <a:rPr lang="en-US" sz="1800" i="1">
                <a:latin typeface="Arial" charset="0"/>
                <a:ea typeface="ＭＳ Ｐゴシック" charset="0"/>
              </a:rPr>
              <a:t>Message Understanding Conference (MUC)</a:t>
            </a:r>
            <a:r>
              <a:rPr lang="en-US" sz="1800">
                <a:latin typeface="Arial" charset="0"/>
                <a:ea typeface="ＭＳ Ｐゴシック" charset="0"/>
              </a:rPr>
              <a:t> DARPA [</a:t>
            </a:r>
            <a:r>
              <a:rPr lang="ja-JP" altLang="en-US" sz="1800">
                <a:latin typeface="Arial" charset="0"/>
                <a:ea typeface="ＭＳ Ｐゴシック" charset="0"/>
              </a:rPr>
              <a:t>’</a:t>
            </a:r>
            <a:r>
              <a:rPr lang="en-US" sz="1800">
                <a:latin typeface="Arial" charset="0"/>
                <a:ea typeface="ＭＳ Ｐゴシック" charset="0"/>
              </a:rPr>
              <a:t>87-</a:t>
            </a:r>
            <a:r>
              <a:rPr lang="ja-JP" altLang="en-US" sz="1800">
                <a:latin typeface="Arial" charset="0"/>
                <a:ea typeface="ＭＳ Ｐゴシック" charset="0"/>
              </a:rPr>
              <a:t>’</a:t>
            </a:r>
            <a:r>
              <a:rPr lang="en-US" sz="1800">
                <a:latin typeface="Arial" charset="0"/>
                <a:ea typeface="ＭＳ Ｐゴシック" charset="0"/>
              </a:rPr>
              <a:t>95], </a:t>
            </a:r>
            <a:r>
              <a:rPr lang="en-US" sz="1800" i="1">
                <a:latin typeface="Arial" charset="0"/>
                <a:ea typeface="ＭＳ Ｐゴシック" charset="0"/>
              </a:rPr>
              <a:t>TIPSTER</a:t>
            </a:r>
            <a:r>
              <a:rPr lang="en-US" sz="1800">
                <a:latin typeface="Arial" charset="0"/>
                <a:ea typeface="ＭＳ Ｐゴシック" charset="0"/>
              </a:rPr>
              <a:t> [</a:t>
            </a:r>
            <a:r>
              <a:rPr lang="ja-JP" altLang="en-US" sz="1800">
                <a:latin typeface="Arial" charset="0"/>
                <a:ea typeface="ＭＳ Ｐゴシック" charset="0"/>
              </a:rPr>
              <a:t>’</a:t>
            </a:r>
            <a:r>
              <a:rPr lang="en-US" sz="1800">
                <a:latin typeface="Arial" charset="0"/>
                <a:ea typeface="ＭＳ Ｐゴシック" charset="0"/>
              </a:rPr>
              <a:t>92-</a:t>
            </a:r>
            <a:r>
              <a:rPr lang="ja-JP" altLang="en-US" sz="1800">
                <a:latin typeface="Arial" charset="0"/>
                <a:ea typeface="ＭＳ Ｐゴシック" charset="0"/>
              </a:rPr>
              <a:t>’</a:t>
            </a:r>
            <a:r>
              <a:rPr lang="en-US" sz="1800">
                <a:latin typeface="Arial" charset="0"/>
                <a:ea typeface="ＭＳ Ｐゴシック" charset="0"/>
              </a:rPr>
              <a:t>96]</a:t>
            </a:r>
          </a:p>
          <a:p>
            <a:pPr>
              <a:lnSpc>
                <a:spcPct val="90000"/>
              </a:lnSpc>
            </a:pPr>
            <a:r>
              <a:rPr lang="en-US" sz="2000">
                <a:latin typeface="Arial" charset="0"/>
              </a:rPr>
              <a:t>Most early work dominated by hand-built models</a:t>
            </a:r>
          </a:p>
          <a:p>
            <a:pPr lvl="1">
              <a:lnSpc>
                <a:spcPct val="90000"/>
              </a:lnSpc>
            </a:pPr>
            <a:r>
              <a:rPr lang="en-US" sz="1800">
                <a:latin typeface="Arial" charset="0"/>
                <a:ea typeface="ＭＳ Ｐゴシック" charset="0"/>
              </a:rPr>
              <a:t>E.g. SRI</a:t>
            </a:r>
            <a:r>
              <a:rPr lang="ja-JP" altLang="en-US" sz="1800">
                <a:latin typeface="Arial" charset="0"/>
                <a:ea typeface="ＭＳ Ｐゴシック" charset="0"/>
              </a:rPr>
              <a:t>’</a:t>
            </a:r>
            <a:r>
              <a:rPr lang="en-US" sz="1800">
                <a:latin typeface="Arial" charset="0"/>
                <a:ea typeface="ＭＳ Ｐゴシック" charset="0"/>
              </a:rPr>
              <a:t>s </a:t>
            </a:r>
            <a:r>
              <a:rPr lang="en-US" sz="1800" i="1">
                <a:latin typeface="Arial" charset="0"/>
                <a:ea typeface="ＭＳ Ｐゴシック" charset="0"/>
              </a:rPr>
              <a:t>FASTUS</a:t>
            </a:r>
            <a:r>
              <a:rPr lang="en-US" sz="1800">
                <a:latin typeface="Arial" charset="0"/>
                <a:ea typeface="ＭＳ Ｐゴシック" charset="0"/>
              </a:rPr>
              <a:t>, hand-built FSMs.</a:t>
            </a:r>
          </a:p>
          <a:p>
            <a:pPr lvl="1">
              <a:lnSpc>
                <a:spcPct val="90000"/>
              </a:lnSpc>
            </a:pPr>
            <a:r>
              <a:rPr lang="en-US" sz="1800">
                <a:latin typeface="Arial" charset="0"/>
                <a:ea typeface="ＭＳ Ｐゴシック" charset="0"/>
              </a:rPr>
              <a:t>But by 1990</a:t>
            </a:r>
            <a:r>
              <a:rPr lang="ja-JP" altLang="en-US" sz="1800">
                <a:latin typeface="Arial" charset="0"/>
                <a:ea typeface="ＭＳ Ｐゴシック" charset="0"/>
              </a:rPr>
              <a:t>’</a:t>
            </a:r>
            <a:r>
              <a:rPr lang="en-US" sz="1800">
                <a:latin typeface="Arial" charset="0"/>
                <a:ea typeface="ＭＳ Ｐゴシック" charset="0"/>
              </a:rPr>
              <a:t>s, some machine learning: Lehnert, Cardie, Grishman and then HMMs: Elkan [Leek </a:t>
            </a:r>
            <a:r>
              <a:rPr lang="ja-JP" altLang="en-US" sz="1800">
                <a:latin typeface="Arial" charset="0"/>
                <a:ea typeface="ＭＳ Ｐゴシック" charset="0"/>
              </a:rPr>
              <a:t>’</a:t>
            </a:r>
            <a:r>
              <a:rPr lang="en-US" sz="1800">
                <a:latin typeface="Arial" charset="0"/>
                <a:ea typeface="ＭＳ Ｐゴシック" charset="0"/>
              </a:rPr>
              <a:t>97], BBN [Bikel et al </a:t>
            </a:r>
            <a:r>
              <a:rPr lang="ja-JP" altLang="en-US" sz="1800">
                <a:latin typeface="Arial" charset="0"/>
                <a:ea typeface="ＭＳ Ｐゴシック" charset="0"/>
              </a:rPr>
              <a:t>’</a:t>
            </a:r>
            <a:r>
              <a:rPr lang="en-US" sz="1800">
                <a:latin typeface="Arial" charset="0"/>
                <a:ea typeface="ＭＳ Ｐゴシック" charset="0"/>
              </a:rPr>
              <a:t>98]</a:t>
            </a:r>
            <a:endParaRPr lang="en-US" sz="1800" b="1">
              <a:latin typeface="Arial" charset="0"/>
              <a:ea typeface="ＭＳ Ｐゴシック" charset="0"/>
            </a:endParaRPr>
          </a:p>
          <a:p>
            <a:pPr>
              <a:lnSpc>
                <a:spcPct val="90000"/>
              </a:lnSpc>
              <a:buFontTx/>
              <a:buNone/>
            </a:pPr>
            <a:r>
              <a:rPr lang="en-US" sz="2000" b="1">
                <a:latin typeface="Arial" charset="0"/>
              </a:rPr>
              <a:t>Web</a:t>
            </a:r>
          </a:p>
          <a:p>
            <a:pPr>
              <a:lnSpc>
                <a:spcPct val="90000"/>
              </a:lnSpc>
            </a:pPr>
            <a:r>
              <a:rPr lang="en-US" sz="2000">
                <a:latin typeface="Arial" charset="0"/>
              </a:rPr>
              <a:t>AAAI </a:t>
            </a:r>
            <a:r>
              <a:rPr lang="ja-JP" altLang="en-US" sz="2000">
                <a:latin typeface="Arial" charset="0"/>
              </a:rPr>
              <a:t>’</a:t>
            </a:r>
            <a:r>
              <a:rPr lang="en-US" sz="2000">
                <a:latin typeface="Arial" charset="0"/>
              </a:rPr>
              <a:t>94 Spring Symposium on </a:t>
            </a:r>
            <a:r>
              <a:rPr lang="ja-JP" altLang="en-US" sz="2000">
                <a:latin typeface="Arial" charset="0"/>
              </a:rPr>
              <a:t>“</a:t>
            </a:r>
            <a:r>
              <a:rPr lang="en-US" sz="2000">
                <a:latin typeface="Arial" charset="0"/>
              </a:rPr>
              <a:t>Software Agents</a:t>
            </a:r>
            <a:r>
              <a:rPr lang="ja-JP" altLang="en-US" sz="2000">
                <a:latin typeface="Arial" charset="0"/>
              </a:rPr>
              <a:t>”</a:t>
            </a:r>
            <a:endParaRPr lang="en-US" sz="2000">
              <a:latin typeface="Arial" charset="0"/>
            </a:endParaRPr>
          </a:p>
          <a:p>
            <a:pPr lvl="1">
              <a:lnSpc>
                <a:spcPct val="90000"/>
              </a:lnSpc>
            </a:pPr>
            <a:r>
              <a:rPr lang="en-US" sz="1800">
                <a:latin typeface="Arial" charset="0"/>
                <a:ea typeface="ＭＳ Ｐゴシック" charset="0"/>
              </a:rPr>
              <a:t>Much discussion of ML applied to Web. Maes, Mitchell, Etzioni.</a:t>
            </a:r>
          </a:p>
          <a:p>
            <a:pPr>
              <a:lnSpc>
                <a:spcPct val="90000"/>
              </a:lnSpc>
            </a:pPr>
            <a:r>
              <a:rPr lang="en-US" sz="2000">
                <a:latin typeface="Arial" charset="0"/>
              </a:rPr>
              <a:t>Tom Mitchell</a:t>
            </a:r>
            <a:r>
              <a:rPr lang="ja-JP" altLang="en-US" sz="2000">
                <a:latin typeface="Arial" charset="0"/>
              </a:rPr>
              <a:t>’</a:t>
            </a:r>
            <a:r>
              <a:rPr lang="en-US" sz="2000">
                <a:latin typeface="Arial" charset="0"/>
              </a:rPr>
              <a:t>s WebKB, </a:t>
            </a:r>
            <a:r>
              <a:rPr lang="ja-JP" altLang="en-US" sz="2000">
                <a:latin typeface="Arial" charset="0"/>
              </a:rPr>
              <a:t>‘</a:t>
            </a:r>
            <a:r>
              <a:rPr lang="en-US" sz="2000">
                <a:latin typeface="Arial" charset="0"/>
              </a:rPr>
              <a:t>96</a:t>
            </a:r>
          </a:p>
          <a:p>
            <a:pPr lvl="1">
              <a:lnSpc>
                <a:spcPct val="90000"/>
              </a:lnSpc>
            </a:pPr>
            <a:r>
              <a:rPr lang="en-US" sz="1800">
                <a:latin typeface="Arial" charset="0"/>
                <a:ea typeface="ＭＳ Ｐゴシック" charset="0"/>
              </a:rPr>
              <a:t>Build KB</a:t>
            </a:r>
            <a:r>
              <a:rPr lang="ja-JP" altLang="en-US" sz="1800">
                <a:latin typeface="Arial" charset="0"/>
                <a:ea typeface="ＭＳ Ｐゴシック" charset="0"/>
              </a:rPr>
              <a:t>’</a:t>
            </a:r>
            <a:r>
              <a:rPr lang="en-US" sz="1800">
                <a:latin typeface="Arial" charset="0"/>
                <a:ea typeface="ＭＳ Ｐゴシック" charset="0"/>
              </a:rPr>
              <a:t>s from the Web.</a:t>
            </a:r>
          </a:p>
          <a:p>
            <a:pPr>
              <a:lnSpc>
                <a:spcPct val="90000"/>
              </a:lnSpc>
            </a:pPr>
            <a:r>
              <a:rPr lang="en-US" sz="2000">
                <a:latin typeface="Arial" charset="0"/>
              </a:rPr>
              <a:t>Wrapper Induction</a:t>
            </a:r>
          </a:p>
          <a:p>
            <a:pPr lvl="1">
              <a:lnSpc>
                <a:spcPct val="90000"/>
              </a:lnSpc>
            </a:pPr>
            <a:r>
              <a:rPr lang="en-US" sz="1800">
                <a:latin typeface="Arial" charset="0"/>
                <a:ea typeface="ＭＳ Ｐゴシック" charset="0"/>
              </a:rPr>
              <a:t>Initially hand-build, then ML: [Soderland </a:t>
            </a:r>
            <a:r>
              <a:rPr lang="ja-JP" altLang="en-US" sz="1800">
                <a:latin typeface="Arial" charset="0"/>
                <a:ea typeface="ＭＳ Ｐゴシック" charset="0"/>
              </a:rPr>
              <a:t>’</a:t>
            </a:r>
            <a:r>
              <a:rPr lang="en-US" sz="1800">
                <a:latin typeface="Arial" charset="0"/>
                <a:ea typeface="ＭＳ Ｐゴシック" charset="0"/>
              </a:rPr>
              <a:t>96], [Kushmeric </a:t>
            </a:r>
            <a:r>
              <a:rPr lang="ja-JP" altLang="en-US" sz="1800">
                <a:latin typeface="Arial" charset="0"/>
                <a:ea typeface="ＭＳ Ｐゴシック" charset="0"/>
              </a:rPr>
              <a:t>’</a:t>
            </a:r>
            <a:r>
              <a:rPr lang="en-US" sz="1800">
                <a:latin typeface="Arial" charset="0"/>
                <a:ea typeface="ＭＳ Ｐゴシック" charset="0"/>
              </a:rPr>
              <a:t>97],…</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1"/>
          <p:cNvSpPr txBox="1">
            <a:spLocks noChangeArrowheads="1"/>
          </p:cNvSpPr>
          <p:nvPr/>
        </p:nvSpPr>
        <p:spPr bwMode="auto">
          <a:xfrm>
            <a:off x="4953000" y="1676400"/>
            <a:ext cx="1387475" cy="244475"/>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000" b="0"/>
              <a:t>www.apple.com/retail</a:t>
            </a:r>
          </a:p>
        </p:txBody>
      </p:sp>
      <p:sp>
        <p:nvSpPr>
          <p:cNvPr id="39939" name="Rectangle 2"/>
          <p:cNvSpPr>
            <a:spLocks noGrp="1" noChangeArrowheads="1"/>
          </p:cNvSpPr>
          <p:nvPr>
            <p:ph type="title"/>
          </p:nvPr>
        </p:nvSpPr>
        <p:spPr>
          <a:xfrm>
            <a:off x="534988" y="152400"/>
            <a:ext cx="8150225" cy="1143000"/>
          </a:xfrm>
        </p:spPr>
        <p:txBody>
          <a:bodyPr/>
          <a:lstStyle/>
          <a:p>
            <a:r>
              <a:rPr lang="en-US">
                <a:latin typeface="Arial" charset="0"/>
              </a:rPr>
              <a:t>What makes IE from the Web Different?</a:t>
            </a:r>
          </a:p>
        </p:txBody>
      </p:sp>
      <p:sp>
        <p:nvSpPr>
          <p:cNvPr id="39940" name="Text Box 3"/>
          <p:cNvSpPr txBox="1">
            <a:spLocks noChangeArrowheads="1"/>
          </p:cNvSpPr>
          <p:nvPr/>
        </p:nvSpPr>
        <p:spPr bwMode="auto">
          <a:xfrm>
            <a:off x="1981200" y="914400"/>
            <a:ext cx="5073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800"/>
              <a:t>Less grammar, but more formatting &amp; linking</a:t>
            </a:r>
          </a:p>
        </p:txBody>
      </p:sp>
      <p:sp>
        <p:nvSpPr>
          <p:cNvPr id="39941" name="Text Box 5"/>
          <p:cNvSpPr txBox="1">
            <a:spLocks noChangeArrowheads="1"/>
          </p:cNvSpPr>
          <p:nvPr/>
        </p:nvSpPr>
        <p:spPr bwMode="auto">
          <a:xfrm>
            <a:off x="76200" y="5803900"/>
            <a:ext cx="44196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600">
                <a:solidFill>
                  <a:schemeClr val="bg2"/>
                </a:solidFill>
              </a:rPr>
              <a:t>The directory structure, link structure, formatting &amp; layout of the Web is its own new grammar.</a:t>
            </a:r>
          </a:p>
        </p:txBody>
      </p:sp>
      <p:sp>
        <p:nvSpPr>
          <p:cNvPr id="39942" name="Text Box 8"/>
          <p:cNvSpPr txBox="1">
            <a:spLocks noChangeArrowheads="1"/>
          </p:cNvSpPr>
          <p:nvPr/>
        </p:nvSpPr>
        <p:spPr bwMode="auto">
          <a:xfrm>
            <a:off x="152400" y="1943100"/>
            <a:ext cx="3736975" cy="3390900"/>
          </a:xfrm>
          <a:prstGeom prst="rect">
            <a:avLst/>
          </a:prstGeom>
          <a:solidFill>
            <a:schemeClr val="bg1"/>
          </a:solidFill>
          <a:ln w="9525">
            <a:solidFill>
              <a:schemeClr val="tx1"/>
            </a:solidFill>
            <a:miter lim="800000"/>
            <a:headEnd/>
            <a:tailEnd/>
          </a:ln>
        </p:spPr>
        <p:txBody>
          <a:bodyPr>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algn="ctr"/>
            <a:r>
              <a:rPr lang="en-US" sz="1600" b="0"/>
              <a:t>Apple to Open Its First Retail Store</a:t>
            </a:r>
          </a:p>
          <a:p>
            <a:pPr algn="ctr"/>
            <a:r>
              <a:rPr lang="en-US" sz="1600" b="0"/>
              <a:t>in New York City</a:t>
            </a:r>
          </a:p>
          <a:p>
            <a:endParaRPr lang="en-US" sz="1600" b="0"/>
          </a:p>
          <a:p>
            <a:r>
              <a:rPr lang="en-US" sz="1200" b="0"/>
              <a:t>MACWORLD EXPO, NEW YORK--July 17, 2002--Apple's first retail store in New York City will open in Manhattan's SoHo district on Thursday, July 18 at 8:00 a.m. EDT. The SoHo store will be Apple's largest retail store to date and is a stunning example of Apple's commitment to offering customers the world's best computer shopping experience.</a:t>
            </a:r>
          </a:p>
          <a:p>
            <a:endParaRPr lang="en-US" sz="1200" b="0"/>
          </a:p>
          <a:p>
            <a:r>
              <a:rPr lang="en-US" sz="1200" b="0"/>
              <a:t>"Fourteen months after opening our first retail store, our 31 stores are attracting over 100,000 visitors each week," said Steve Jobs, Apple's CEO. "We hope our SoHo store will surprise and delight both Mac and PC users who want to see everything the Mac can do to enhance their digital lifestyles." </a:t>
            </a:r>
          </a:p>
        </p:txBody>
      </p:sp>
      <p:pic>
        <p:nvPicPr>
          <p:cNvPr id="39943" name="Picture 10" descr="2002_10_15_200030_sh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7763" y="1981200"/>
            <a:ext cx="3424237" cy="24542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9944" name="Text Box 14"/>
          <p:cNvSpPr txBox="1">
            <a:spLocks noChangeArrowheads="1"/>
          </p:cNvSpPr>
          <p:nvPr/>
        </p:nvSpPr>
        <p:spPr bwMode="auto">
          <a:xfrm>
            <a:off x="4316413" y="3521075"/>
            <a:ext cx="1695450" cy="244475"/>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000" b="0"/>
              <a:t>www.apple.com/retail/soho</a:t>
            </a:r>
          </a:p>
        </p:txBody>
      </p:sp>
      <p:pic>
        <p:nvPicPr>
          <p:cNvPr id="39945" name="Picture 17" descr="2002_10_15_201332_sh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5775" y="3765550"/>
            <a:ext cx="3324225" cy="25304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9946" name="Text Box 19"/>
          <p:cNvSpPr txBox="1">
            <a:spLocks noChangeArrowheads="1"/>
          </p:cNvSpPr>
          <p:nvPr/>
        </p:nvSpPr>
        <p:spPr bwMode="auto">
          <a:xfrm>
            <a:off x="5821363" y="4000500"/>
            <a:ext cx="2397125" cy="244475"/>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000" b="0"/>
              <a:t>www.apple.com/retail/soho/theatre.html</a:t>
            </a:r>
          </a:p>
        </p:txBody>
      </p:sp>
      <p:pic>
        <p:nvPicPr>
          <p:cNvPr id="39947" name="Picture 18" descr="2002_10_15_201500_sh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6438" y="4229100"/>
            <a:ext cx="3205162" cy="29495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9948" name="Line 20"/>
          <p:cNvSpPr>
            <a:spLocks noChangeShapeType="1"/>
          </p:cNvSpPr>
          <p:nvPr/>
        </p:nvSpPr>
        <p:spPr bwMode="auto">
          <a:xfrm flipV="1">
            <a:off x="4953000" y="4130675"/>
            <a:ext cx="838200" cy="838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49" name="Text Box 21"/>
          <p:cNvSpPr txBox="1">
            <a:spLocks noChangeArrowheads="1"/>
          </p:cNvSpPr>
          <p:nvPr/>
        </p:nvSpPr>
        <p:spPr bwMode="auto">
          <a:xfrm>
            <a:off x="1298575" y="1371600"/>
            <a:ext cx="1238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800" u="sng"/>
              <a:t>Newswire</a:t>
            </a:r>
          </a:p>
        </p:txBody>
      </p:sp>
      <p:sp>
        <p:nvSpPr>
          <p:cNvPr id="39950" name="Text Box 22"/>
          <p:cNvSpPr txBox="1">
            <a:spLocks noChangeArrowheads="1"/>
          </p:cNvSpPr>
          <p:nvPr/>
        </p:nvSpPr>
        <p:spPr bwMode="auto">
          <a:xfrm>
            <a:off x="6496050" y="1371600"/>
            <a:ext cx="666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800" u="sng"/>
              <a:t>Web</a:t>
            </a:r>
            <a:endParaRPr lang="en-US" sz="180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atin typeface="Arial" charset="0"/>
              </a:rPr>
              <a:t>Landscape of IE Tasks (1/4):</a:t>
            </a:r>
            <a:br>
              <a:rPr lang="en-US">
                <a:latin typeface="Arial" charset="0"/>
              </a:rPr>
            </a:br>
            <a:r>
              <a:rPr lang="en-US" u="sng">
                <a:latin typeface="Arial" charset="0"/>
              </a:rPr>
              <a:t>Pattern Feature Domain</a:t>
            </a:r>
          </a:p>
        </p:txBody>
      </p:sp>
      <p:sp>
        <p:nvSpPr>
          <p:cNvPr id="41987" name="Text Box 3"/>
          <p:cNvSpPr txBox="1">
            <a:spLocks noChangeArrowheads="1"/>
          </p:cNvSpPr>
          <p:nvPr/>
        </p:nvSpPr>
        <p:spPr bwMode="auto">
          <a:xfrm>
            <a:off x="1162050" y="1371600"/>
            <a:ext cx="2190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algn="ctr"/>
            <a:r>
              <a:rPr lang="en-US" sz="1800" u="sng"/>
              <a:t>Text paragraphs</a:t>
            </a:r>
          </a:p>
          <a:p>
            <a:pPr algn="ctr"/>
            <a:r>
              <a:rPr lang="en-US" sz="1800" u="sng"/>
              <a:t>without formatting</a:t>
            </a:r>
          </a:p>
        </p:txBody>
      </p:sp>
      <p:sp>
        <p:nvSpPr>
          <p:cNvPr id="41988" name="Text Box 4"/>
          <p:cNvSpPr txBox="1">
            <a:spLocks noChangeArrowheads="1"/>
          </p:cNvSpPr>
          <p:nvPr/>
        </p:nvSpPr>
        <p:spPr bwMode="auto">
          <a:xfrm>
            <a:off x="4606925" y="1371600"/>
            <a:ext cx="3257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algn="ctr"/>
            <a:r>
              <a:rPr lang="en-US" sz="1800" u="sng"/>
              <a:t>Grammatical sentences</a:t>
            </a:r>
            <a:br>
              <a:rPr lang="en-US" sz="1800" u="sng"/>
            </a:br>
            <a:r>
              <a:rPr lang="en-US" sz="1800" u="sng"/>
              <a:t>and some formatting &amp; links</a:t>
            </a:r>
          </a:p>
        </p:txBody>
      </p:sp>
      <p:sp>
        <p:nvSpPr>
          <p:cNvPr id="41989" name="Text Box 5"/>
          <p:cNvSpPr txBox="1">
            <a:spLocks noChangeArrowheads="1"/>
          </p:cNvSpPr>
          <p:nvPr/>
        </p:nvSpPr>
        <p:spPr bwMode="auto">
          <a:xfrm>
            <a:off x="822325" y="3922713"/>
            <a:ext cx="3117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algn="ctr"/>
            <a:r>
              <a:rPr lang="en-US" sz="1800" u="sng"/>
              <a:t>Non-grammatical snippets,</a:t>
            </a:r>
            <a:br>
              <a:rPr lang="en-US" sz="1800" u="sng"/>
            </a:br>
            <a:r>
              <a:rPr lang="en-US" sz="1800" u="sng"/>
              <a:t>rich formatting &amp; links</a:t>
            </a:r>
          </a:p>
        </p:txBody>
      </p:sp>
      <p:sp>
        <p:nvSpPr>
          <p:cNvPr id="41990" name="Text Box 6"/>
          <p:cNvSpPr txBox="1">
            <a:spLocks noChangeArrowheads="1"/>
          </p:cNvSpPr>
          <p:nvPr/>
        </p:nvSpPr>
        <p:spPr bwMode="auto">
          <a:xfrm>
            <a:off x="5867400" y="4114800"/>
            <a:ext cx="908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algn="ctr"/>
            <a:r>
              <a:rPr lang="en-US" sz="1800" u="sng"/>
              <a:t>Tables</a:t>
            </a:r>
          </a:p>
        </p:txBody>
      </p:sp>
      <p:pic>
        <p:nvPicPr>
          <p:cNvPr id="41991" name="Picture 8" descr="2002_10_16_095400_sh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057400"/>
            <a:ext cx="2819400" cy="1874838"/>
          </a:xfrm>
          <a:prstGeom prst="rect">
            <a:avLst/>
          </a:prstGeom>
          <a:noFill/>
          <a:ln w="38100">
            <a:solidFill>
              <a:srgbClr val="C0C0C0"/>
            </a:solidFill>
            <a:miter lim="800000"/>
            <a:headEnd/>
            <a:tailEnd/>
          </a:ln>
          <a:extLst>
            <a:ext uri="{909E8E84-426E-40dd-AFC4-6F175D3DCCD1}">
              <a14:hiddenFill xmlns:a14="http://schemas.microsoft.com/office/drawing/2010/main">
                <a:solidFill>
                  <a:srgbClr val="FFFFFF"/>
                </a:solidFill>
              </a14:hiddenFill>
            </a:ext>
          </a:extLst>
        </p:spPr>
      </p:pic>
      <p:sp>
        <p:nvSpPr>
          <p:cNvPr id="41992" name="Text Box 9"/>
          <p:cNvSpPr txBox="1">
            <a:spLocks noChangeArrowheads="1"/>
          </p:cNvSpPr>
          <p:nvPr/>
        </p:nvSpPr>
        <p:spPr bwMode="auto">
          <a:xfrm>
            <a:off x="685800" y="2065338"/>
            <a:ext cx="3352800" cy="1744662"/>
          </a:xfrm>
          <a:prstGeom prst="rect">
            <a:avLst/>
          </a:prstGeom>
          <a:solidFill>
            <a:schemeClr val="bg1"/>
          </a:solidFill>
          <a:ln w="9525">
            <a:solidFill>
              <a:schemeClr val="tx1"/>
            </a:solidFill>
            <a:miter lim="800000"/>
            <a:headEnd/>
            <a:tailEnd/>
          </a:ln>
        </p:spPr>
        <p:txBody>
          <a:bodyPr>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200" b="0">
                <a:latin typeface="Times New Roman" charset="0"/>
              </a:rPr>
              <a:t>Astro Teller is the CEO and co-founder of BodyMedia. Astro holds a Ph.D. in Artificial Intelligence from Carnegie Mellon University, where he was inducted as a national Hertz fellow. His M.S. in symbolic and heuristic computation and B.S. in computer science are from Stanford University. His work in science, literature and business has appeared in international media from the New York Times to CNN to NPR.</a:t>
            </a:r>
          </a:p>
        </p:txBody>
      </p:sp>
      <p:pic>
        <p:nvPicPr>
          <p:cNvPr id="41993" name="Picture 11" descr="2002_10_16_101227_sh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572000"/>
            <a:ext cx="3762375" cy="2305050"/>
          </a:xfrm>
          <a:prstGeom prst="rect">
            <a:avLst/>
          </a:prstGeom>
          <a:noFill/>
          <a:ln w="38100">
            <a:solidFill>
              <a:srgbClr val="C0C0C0"/>
            </a:solidFill>
            <a:miter lim="800000"/>
            <a:headEnd/>
            <a:tailEnd/>
          </a:ln>
          <a:extLst>
            <a:ext uri="{909E8E84-426E-40dd-AFC4-6F175D3DCCD1}">
              <a14:hiddenFill xmlns:a14="http://schemas.microsoft.com/office/drawing/2010/main">
                <a:solidFill>
                  <a:srgbClr val="FFFFFF"/>
                </a:solidFill>
              </a14:hiddenFill>
            </a:ext>
          </a:extLst>
        </p:spPr>
      </p:pic>
      <p:pic>
        <p:nvPicPr>
          <p:cNvPr id="41994" name="Picture 14" descr="2002_10_16_102205_sh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0588" y="4535488"/>
            <a:ext cx="4291012" cy="261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6"/>
          <p:cNvSpPr>
            <a:spLocks noGrp="1" noChangeArrowheads="1"/>
          </p:cNvSpPr>
          <p:nvPr>
            <p:ph type="title"/>
          </p:nvPr>
        </p:nvSpPr>
        <p:spPr/>
        <p:txBody>
          <a:bodyPr/>
          <a:lstStyle/>
          <a:p>
            <a:r>
              <a:rPr lang="en-US">
                <a:latin typeface="Arial" charset="0"/>
              </a:rPr>
              <a:t>Landscape of IE Tasks (2/4):</a:t>
            </a:r>
            <a:br>
              <a:rPr lang="en-US">
                <a:latin typeface="Arial" charset="0"/>
              </a:rPr>
            </a:br>
            <a:r>
              <a:rPr lang="en-US" u="sng">
                <a:latin typeface="Arial" charset="0"/>
              </a:rPr>
              <a:t>Pattern Scope</a:t>
            </a:r>
          </a:p>
        </p:txBody>
      </p:sp>
      <p:sp>
        <p:nvSpPr>
          <p:cNvPr id="44035" name="Text Box 1027"/>
          <p:cNvSpPr txBox="1">
            <a:spLocks noChangeArrowheads="1"/>
          </p:cNvSpPr>
          <p:nvPr/>
        </p:nvSpPr>
        <p:spPr bwMode="auto">
          <a:xfrm>
            <a:off x="669925" y="1600200"/>
            <a:ext cx="2038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800" u="sng"/>
              <a:t>Web site specific</a:t>
            </a:r>
          </a:p>
        </p:txBody>
      </p:sp>
      <p:sp>
        <p:nvSpPr>
          <p:cNvPr id="44036" name="Text Box 1029"/>
          <p:cNvSpPr txBox="1">
            <a:spLocks noChangeArrowheads="1"/>
          </p:cNvSpPr>
          <p:nvPr/>
        </p:nvSpPr>
        <p:spPr bwMode="auto">
          <a:xfrm>
            <a:off x="3565525" y="1600200"/>
            <a:ext cx="175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800" u="sng"/>
              <a:t>Genre specific</a:t>
            </a:r>
          </a:p>
        </p:txBody>
      </p:sp>
      <p:sp>
        <p:nvSpPr>
          <p:cNvPr id="44037" name="Text Box 1031"/>
          <p:cNvSpPr txBox="1">
            <a:spLocks noChangeArrowheads="1"/>
          </p:cNvSpPr>
          <p:nvPr/>
        </p:nvSpPr>
        <p:spPr bwMode="auto">
          <a:xfrm>
            <a:off x="6232525" y="1600200"/>
            <a:ext cx="220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800" u="sng"/>
              <a:t>Wide, non-specific</a:t>
            </a:r>
          </a:p>
        </p:txBody>
      </p:sp>
      <p:pic>
        <p:nvPicPr>
          <p:cNvPr id="44038" name="Picture 1040" descr="2002_10_15_180717_sh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768600"/>
            <a:ext cx="2109788" cy="3276600"/>
          </a:xfrm>
          <a:prstGeom prst="rect">
            <a:avLst/>
          </a:prstGeom>
          <a:noFill/>
          <a:ln w="76200">
            <a:solidFill>
              <a:srgbClr val="C0C0C0"/>
            </a:solidFill>
            <a:miter lim="800000"/>
            <a:headEnd/>
            <a:tailEnd/>
          </a:ln>
          <a:extLst>
            <a:ext uri="{909E8E84-426E-40dd-AFC4-6F175D3DCCD1}">
              <a14:hiddenFill xmlns:a14="http://schemas.microsoft.com/office/drawing/2010/main">
                <a:solidFill>
                  <a:srgbClr val="FFFFFF"/>
                </a:solidFill>
              </a14:hiddenFill>
            </a:ext>
          </a:extLst>
        </p:spPr>
      </p:pic>
      <p:pic>
        <p:nvPicPr>
          <p:cNvPr id="44039" name="Picture 1042" descr="2002_10_15_181426_sh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2784475"/>
            <a:ext cx="2522538" cy="266700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44040" name="Picture 1043" descr="2002_10_15_181803_sh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3819525"/>
            <a:ext cx="2549525" cy="2733675"/>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44041" name="Text Box 1052"/>
          <p:cNvSpPr txBox="1">
            <a:spLocks noChangeArrowheads="1"/>
          </p:cNvSpPr>
          <p:nvPr/>
        </p:nvSpPr>
        <p:spPr bwMode="auto">
          <a:xfrm>
            <a:off x="225425" y="2360613"/>
            <a:ext cx="26654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algn="ctr"/>
            <a:r>
              <a:rPr lang="en-US" sz="1600">
                <a:solidFill>
                  <a:schemeClr val="bg2"/>
                </a:solidFill>
              </a:rPr>
              <a:t>Amazon.com Book Pages</a:t>
            </a:r>
            <a:endParaRPr lang="en-US" sz="1600" i="1">
              <a:solidFill>
                <a:schemeClr val="bg2"/>
              </a:solidFill>
            </a:endParaRPr>
          </a:p>
        </p:txBody>
      </p:sp>
      <p:sp>
        <p:nvSpPr>
          <p:cNvPr id="44042" name="Text Box 1053"/>
          <p:cNvSpPr txBox="1">
            <a:spLocks noChangeArrowheads="1"/>
          </p:cNvSpPr>
          <p:nvPr/>
        </p:nvSpPr>
        <p:spPr bwMode="auto">
          <a:xfrm>
            <a:off x="4051300" y="2360613"/>
            <a:ext cx="1085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algn="ctr"/>
            <a:r>
              <a:rPr lang="en-US" sz="1600">
                <a:solidFill>
                  <a:schemeClr val="bg2"/>
                </a:solidFill>
              </a:rPr>
              <a:t>Resumes</a:t>
            </a:r>
          </a:p>
        </p:txBody>
      </p:sp>
      <p:sp>
        <p:nvSpPr>
          <p:cNvPr id="44043" name="Text Box 1054"/>
          <p:cNvSpPr txBox="1">
            <a:spLocks noChangeArrowheads="1"/>
          </p:cNvSpPr>
          <p:nvPr/>
        </p:nvSpPr>
        <p:spPr bwMode="auto">
          <a:xfrm>
            <a:off x="6569075" y="2360613"/>
            <a:ext cx="1889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algn="ctr"/>
            <a:r>
              <a:rPr lang="en-US" sz="1600">
                <a:solidFill>
                  <a:schemeClr val="bg2"/>
                </a:solidFill>
              </a:rPr>
              <a:t>University Names</a:t>
            </a:r>
          </a:p>
        </p:txBody>
      </p:sp>
      <p:pic>
        <p:nvPicPr>
          <p:cNvPr id="44044" name="Picture 1039" descr="2002_10_15_180658_sh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9800" y="3344863"/>
            <a:ext cx="2184400" cy="3200400"/>
          </a:xfrm>
          <a:prstGeom prst="rect">
            <a:avLst/>
          </a:prstGeom>
          <a:noFill/>
          <a:ln w="76200">
            <a:solidFill>
              <a:srgbClr val="C0C0C0"/>
            </a:solidFill>
            <a:miter lim="800000"/>
            <a:headEnd/>
            <a:tailEnd/>
          </a:ln>
          <a:extLst>
            <a:ext uri="{909E8E84-426E-40dd-AFC4-6F175D3DCCD1}">
              <a14:hiddenFill xmlns:a14="http://schemas.microsoft.com/office/drawing/2010/main">
                <a:solidFill>
                  <a:srgbClr val="FFFFFF"/>
                </a:solidFill>
              </a14:hiddenFill>
            </a:ext>
          </a:extLst>
        </p:spPr>
      </p:pic>
      <p:sp>
        <p:nvSpPr>
          <p:cNvPr id="44045" name="Text Box 1055"/>
          <p:cNvSpPr txBox="1">
            <a:spLocks noChangeArrowheads="1"/>
          </p:cNvSpPr>
          <p:nvPr/>
        </p:nvSpPr>
        <p:spPr bwMode="auto">
          <a:xfrm>
            <a:off x="650875" y="2030413"/>
            <a:ext cx="1246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600">
                <a:solidFill>
                  <a:schemeClr val="accent1"/>
                </a:solidFill>
              </a:rPr>
              <a:t>Formatting</a:t>
            </a:r>
          </a:p>
        </p:txBody>
      </p:sp>
      <p:sp>
        <p:nvSpPr>
          <p:cNvPr id="44046" name="Text Box 1056"/>
          <p:cNvSpPr txBox="1">
            <a:spLocks noChangeArrowheads="1"/>
          </p:cNvSpPr>
          <p:nvPr/>
        </p:nvSpPr>
        <p:spPr bwMode="auto">
          <a:xfrm>
            <a:off x="4192588" y="2030413"/>
            <a:ext cx="8493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600">
                <a:solidFill>
                  <a:schemeClr val="accent1"/>
                </a:solidFill>
              </a:rPr>
              <a:t>Layout</a:t>
            </a:r>
          </a:p>
        </p:txBody>
      </p:sp>
      <p:sp>
        <p:nvSpPr>
          <p:cNvPr id="44047" name="Text Box 1057"/>
          <p:cNvSpPr txBox="1">
            <a:spLocks noChangeArrowheads="1"/>
          </p:cNvSpPr>
          <p:nvPr/>
        </p:nvSpPr>
        <p:spPr bwMode="auto">
          <a:xfrm>
            <a:off x="6858000" y="2030413"/>
            <a:ext cx="11414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600">
                <a:solidFill>
                  <a:schemeClr val="accent1"/>
                </a:solidFill>
              </a:rPr>
              <a:t>Language</a:t>
            </a:r>
          </a:p>
        </p:txBody>
      </p:sp>
      <p:pic>
        <p:nvPicPr>
          <p:cNvPr id="44048" name="Picture 1059" descr="2002_10_16_102205_sho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2200" y="2792413"/>
            <a:ext cx="4291013" cy="2617787"/>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44049" name="Picture 1058" descr="2002_10_16_095400_sho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24600" y="4495800"/>
            <a:ext cx="2819400" cy="1874838"/>
          </a:xfrm>
          <a:prstGeom prst="rect">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a:lnSpc>
                <a:spcPct val="200000"/>
              </a:lnSpc>
            </a:pPr>
            <a:r>
              <a:rPr lang="en-US" dirty="0" smtClean="0"/>
              <a:t>What is information extraction</a:t>
            </a:r>
          </a:p>
          <a:p>
            <a:pPr>
              <a:lnSpc>
                <a:spcPct val="200000"/>
              </a:lnSpc>
            </a:pPr>
            <a:r>
              <a:rPr lang="en-US" dirty="0" smtClean="0"/>
              <a:t>Information extraction landscape</a:t>
            </a:r>
          </a:p>
          <a:p>
            <a:pPr>
              <a:lnSpc>
                <a:spcPct val="200000"/>
              </a:lnSpc>
            </a:pPr>
            <a:r>
              <a:rPr lang="en-US" dirty="0" smtClean="0"/>
              <a:t>Inner workings of one technique</a:t>
            </a:r>
          </a:p>
          <a:p>
            <a:pPr>
              <a:lnSpc>
                <a:spcPct val="200000"/>
              </a:lnSpc>
            </a:pPr>
            <a:endParaRPr lang="en-US" dirty="0"/>
          </a:p>
        </p:txBody>
      </p:sp>
    </p:spTree>
    <p:extLst>
      <p:ext uri="{BB962C8B-B14F-4D97-AF65-F5344CB8AC3E}">
        <p14:creationId xmlns:p14="http://schemas.microsoft.com/office/powerpoint/2010/main" val="204590454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Grp="1" noChangeArrowheads="1"/>
          </p:cNvSpPr>
          <p:nvPr>
            <p:ph type="title"/>
          </p:nvPr>
        </p:nvSpPr>
        <p:spPr/>
        <p:txBody>
          <a:bodyPr/>
          <a:lstStyle/>
          <a:p>
            <a:r>
              <a:rPr lang="en-US">
                <a:latin typeface="Arial" charset="0"/>
              </a:rPr>
              <a:t>Landscape of IE Tasks (3/4):</a:t>
            </a:r>
            <a:br>
              <a:rPr lang="en-US">
                <a:latin typeface="Arial" charset="0"/>
              </a:rPr>
            </a:br>
            <a:r>
              <a:rPr lang="en-US" u="sng">
                <a:latin typeface="Arial" charset="0"/>
              </a:rPr>
              <a:t>Pattern Complexity</a:t>
            </a:r>
          </a:p>
        </p:txBody>
      </p:sp>
      <p:sp>
        <p:nvSpPr>
          <p:cNvPr id="46083" name="Text Box 1027"/>
          <p:cNvSpPr txBox="1">
            <a:spLocks noChangeArrowheads="1"/>
          </p:cNvSpPr>
          <p:nvPr/>
        </p:nvSpPr>
        <p:spPr bwMode="auto">
          <a:xfrm>
            <a:off x="1346200" y="1676400"/>
            <a:ext cx="1339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800" u="sng"/>
              <a:t>Closed set</a:t>
            </a:r>
          </a:p>
        </p:txBody>
      </p:sp>
      <p:sp>
        <p:nvSpPr>
          <p:cNvPr id="46084" name="Text Box 1028"/>
          <p:cNvSpPr txBox="1">
            <a:spLocks noChangeArrowheads="1"/>
          </p:cNvSpPr>
          <p:nvPr/>
        </p:nvSpPr>
        <p:spPr bwMode="auto">
          <a:xfrm>
            <a:off x="1057275" y="2416175"/>
            <a:ext cx="2911475" cy="376238"/>
          </a:xfrm>
          <a:prstGeom prst="rect">
            <a:avLst/>
          </a:prstGeom>
          <a:solidFill>
            <a:schemeClr val="bg1"/>
          </a:solidFill>
          <a:ln w="9525">
            <a:solidFill>
              <a:schemeClr val="tx1"/>
            </a:solidFill>
            <a:miter lim="800000"/>
            <a:headEnd/>
            <a:tailEnd/>
          </a:ln>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800" b="0"/>
              <a:t>He was born in </a:t>
            </a:r>
            <a:r>
              <a:rPr lang="en-US" sz="1800" b="0" u="sng"/>
              <a:t>Alabama</a:t>
            </a:r>
            <a:r>
              <a:rPr lang="en-US" sz="1800" b="0"/>
              <a:t>…</a:t>
            </a:r>
          </a:p>
        </p:txBody>
      </p:sp>
      <p:sp>
        <p:nvSpPr>
          <p:cNvPr id="46085" name="Text Box 1029"/>
          <p:cNvSpPr txBox="1">
            <a:spLocks noChangeArrowheads="1"/>
          </p:cNvSpPr>
          <p:nvPr/>
        </p:nvSpPr>
        <p:spPr bwMode="auto">
          <a:xfrm>
            <a:off x="5775325" y="1635125"/>
            <a:ext cx="1428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800" u="sng"/>
              <a:t>Regular set</a:t>
            </a:r>
          </a:p>
        </p:txBody>
      </p:sp>
      <p:sp>
        <p:nvSpPr>
          <p:cNvPr id="46086" name="Text Box 1030"/>
          <p:cNvSpPr txBox="1">
            <a:spLocks noChangeArrowheads="1"/>
          </p:cNvSpPr>
          <p:nvPr/>
        </p:nvSpPr>
        <p:spPr bwMode="auto">
          <a:xfrm>
            <a:off x="5105400" y="2360613"/>
            <a:ext cx="2543175" cy="376237"/>
          </a:xfrm>
          <a:prstGeom prst="rect">
            <a:avLst/>
          </a:prstGeom>
          <a:solidFill>
            <a:schemeClr val="bg1"/>
          </a:solidFill>
          <a:ln w="9525">
            <a:solidFill>
              <a:schemeClr val="tx1"/>
            </a:solidFill>
            <a:miter lim="800000"/>
            <a:headEnd/>
            <a:tailEnd/>
          </a:ln>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800" b="0"/>
              <a:t>Phone: </a:t>
            </a:r>
            <a:r>
              <a:rPr lang="en-US" sz="1800" b="0" u="sng"/>
              <a:t>(413) 545-1323</a:t>
            </a:r>
          </a:p>
        </p:txBody>
      </p:sp>
      <p:sp>
        <p:nvSpPr>
          <p:cNvPr id="46087" name="Text Box 1031"/>
          <p:cNvSpPr txBox="1">
            <a:spLocks noChangeArrowheads="1"/>
          </p:cNvSpPr>
          <p:nvPr/>
        </p:nvSpPr>
        <p:spPr bwMode="auto">
          <a:xfrm>
            <a:off x="1346200" y="3830638"/>
            <a:ext cx="1987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800" u="sng"/>
              <a:t>Complex pattern</a:t>
            </a:r>
          </a:p>
        </p:txBody>
      </p:sp>
      <p:sp>
        <p:nvSpPr>
          <p:cNvPr id="46088" name="Text Box 1032"/>
          <p:cNvSpPr txBox="1">
            <a:spLocks noChangeArrowheads="1"/>
          </p:cNvSpPr>
          <p:nvPr/>
        </p:nvSpPr>
        <p:spPr bwMode="auto">
          <a:xfrm>
            <a:off x="1076325" y="4676775"/>
            <a:ext cx="2466975" cy="925513"/>
          </a:xfrm>
          <a:prstGeom prst="rect">
            <a:avLst/>
          </a:prstGeom>
          <a:solidFill>
            <a:schemeClr val="bg1"/>
          </a:solidFill>
          <a:ln w="9525">
            <a:solidFill>
              <a:schemeClr val="tx1"/>
            </a:solidFill>
            <a:miter lim="800000"/>
            <a:headEnd/>
            <a:tailEnd/>
          </a:ln>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800" b="0"/>
              <a:t>University of Arkansas</a:t>
            </a:r>
          </a:p>
          <a:p>
            <a:r>
              <a:rPr lang="en-US" sz="1800" b="0" u="sng"/>
              <a:t>P.O. Box 140</a:t>
            </a:r>
          </a:p>
          <a:p>
            <a:r>
              <a:rPr lang="en-US" sz="1800" b="0" u="sng"/>
              <a:t>Hope, AR  71802</a:t>
            </a:r>
          </a:p>
        </p:txBody>
      </p:sp>
      <p:sp>
        <p:nvSpPr>
          <p:cNvPr id="46089" name="Text Box 1033"/>
          <p:cNvSpPr txBox="1">
            <a:spLocks noChangeArrowheads="1"/>
          </p:cNvSpPr>
          <p:nvPr/>
        </p:nvSpPr>
        <p:spPr bwMode="auto">
          <a:xfrm>
            <a:off x="5029200" y="4972050"/>
            <a:ext cx="3581400" cy="650875"/>
          </a:xfrm>
          <a:prstGeom prst="rect">
            <a:avLst/>
          </a:prstGeom>
          <a:solidFill>
            <a:schemeClr val="bg1"/>
          </a:solidFill>
          <a:ln w="9525">
            <a:solidFill>
              <a:schemeClr val="tx1"/>
            </a:solidFill>
            <a:miter lim="800000"/>
            <a:headEnd/>
            <a:tailEnd/>
          </a:ln>
        </p:spPr>
        <p:txBody>
          <a:bodyPr>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800" b="0"/>
              <a:t>…was among the six houses sold by </a:t>
            </a:r>
            <a:r>
              <a:rPr lang="en-US" sz="1800" b="0" u="sng"/>
              <a:t>Hope Feldman</a:t>
            </a:r>
            <a:r>
              <a:rPr lang="en-US" sz="1800" b="0"/>
              <a:t> that year.</a:t>
            </a:r>
          </a:p>
        </p:txBody>
      </p:sp>
      <p:sp>
        <p:nvSpPr>
          <p:cNvPr id="46090" name="Text Box 1034"/>
          <p:cNvSpPr txBox="1">
            <a:spLocks noChangeArrowheads="1"/>
          </p:cNvSpPr>
          <p:nvPr/>
        </p:nvSpPr>
        <p:spPr bwMode="auto">
          <a:xfrm>
            <a:off x="5334000" y="3754438"/>
            <a:ext cx="30416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800" u="sng"/>
              <a:t>Ambiguous patterns,</a:t>
            </a:r>
            <a:br>
              <a:rPr lang="en-US" sz="1800" u="sng"/>
            </a:br>
            <a:r>
              <a:rPr lang="en-US" sz="1800" u="sng"/>
              <a:t>needing context and</a:t>
            </a:r>
            <a:br>
              <a:rPr lang="en-US" sz="1800" u="sng"/>
            </a:br>
            <a:r>
              <a:rPr lang="en-US" sz="1800" u="sng"/>
              <a:t>many sources of evidence</a:t>
            </a:r>
          </a:p>
        </p:txBody>
      </p:sp>
      <p:sp>
        <p:nvSpPr>
          <p:cNvPr id="46091" name="Text Box 1035"/>
          <p:cNvSpPr txBox="1">
            <a:spLocks noChangeArrowheads="1"/>
          </p:cNvSpPr>
          <p:nvPr/>
        </p:nvSpPr>
        <p:spPr bwMode="auto">
          <a:xfrm>
            <a:off x="5105400" y="2854325"/>
            <a:ext cx="3241675" cy="650875"/>
          </a:xfrm>
          <a:prstGeom prst="rect">
            <a:avLst/>
          </a:prstGeom>
          <a:solidFill>
            <a:schemeClr val="bg1"/>
          </a:solidFill>
          <a:ln w="9525">
            <a:solidFill>
              <a:schemeClr val="tx1"/>
            </a:solidFill>
            <a:miter lim="800000"/>
            <a:headEnd/>
            <a:tailEnd/>
          </a:ln>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800" b="0"/>
              <a:t>The CALD main office can be </a:t>
            </a:r>
            <a:br>
              <a:rPr lang="en-US" sz="1800" b="0"/>
            </a:br>
            <a:r>
              <a:rPr lang="en-US" sz="1800" b="0"/>
              <a:t>reached at </a:t>
            </a:r>
            <a:r>
              <a:rPr lang="en-US" sz="1800" b="0" u="sng"/>
              <a:t>412-268-1299</a:t>
            </a:r>
          </a:p>
        </p:txBody>
      </p:sp>
      <p:sp>
        <p:nvSpPr>
          <p:cNvPr id="46092" name="Text Box 1036"/>
          <p:cNvSpPr txBox="1">
            <a:spLocks noChangeArrowheads="1"/>
          </p:cNvSpPr>
          <p:nvPr/>
        </p:nvSpPr>
        <p:spPr bwMode="auto">
          <a:xfrm>
            <a:off x="1057275" y="2900363"/>
            <a:ext cx="2606675" cy="376237"/>
          </a:xfrm>
          <a:prstGeom prst="rect">
            <a:avLst/>
          </a:prstGeom>
          <a:solidFill>
            <a:schemeClr val="bg1"/>
          </a:solidFill>
          <a:ln w="9525">
            <a:solidFill>
              <a:schemeClr val="tx1"/>
            </a:solidFill>
            <a:miter lim="800000"/>
            <a:headEnd/>
            <a:tailEnd/>
          </a:ln>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800" b="0"/>
              <a:t>The big </a:t>
            </a:r>
            <a:r>
              <a:rPr lang="en-US" sz="1800" b="0" u="sng"/>
              <a:t>Wyoming</a:t>
            </a:r>
            <a:r>
              <a:rPr lang="en-US" sz="1800" b="0"/>
              <a:t> sky…</a:t>
            </a:r>
          </a:p>
        </p:txBody>
      </p:sp>
      <p:sp>
        <p:nvSpPr>
          <p:cNvPr id="46093" name="Text Box 1037"/>
          <p:cNvSpPr txBox="1">
            <a:spLocks noChangeArrowheads="1"/>
          </p:cNvSpPr>
          <p:nvPr/>
        </p:nvSpPr>
        <p:spPr bwMode="auto">
          <a:xfrm>
            <a:off x="1057275" y="2057400"/>
            <a:ext cx="10906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400">
                <a:solidFill>
                  <a:schemeClr val="bg2"/>
                </a:solidFill>
              </a:rPr>
              <a:t>U.S. states</a:t>
            </a:r>
          </a:p>
        </p:txBody>
      </p:sp>
      <p:sp>
        <p:nvSpPr>
          <p:cNvPr id="46094" name="Text Box 1038"/>
          <p:cNvSpPr txBox="1">
            <a:spLocks noChangeArrowheads="1"/>
          </p:cNvSpPr>
          <p:nvPr/>
        </p:nvSpPr>
        <p:spPr bwMode="auto">
          <a:xfrm>
            <a:off x="5105400" y="2044700"/>
            <a:ext cx="1908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400">
                <a:solidFill>
                  <a:schemeClr val="bg2"/>
                </a:solidFill>
              </a:rPr>
              <a:t>U.S. phone numbers</a:t>
            </a:r>
          </a:p>
        </p:txBody>
      </p:sp>
      <p:sp>
        <p:nvSpPr>
          <p:cNvPr id="46095" name="Text Box 1039"/>
          <p:cNvSpPr txBox="1">
            <a:spLocks noChangeArrowheads="1"/>
          </p:cNvSpPr>
          <p:nvPr/>
        </p:nvSpPr>
        <p:spPr bwMode="auto">
          <a:xfrm>
            <a:off x="1076325" y="4295775"/>
            <a:ext cx="2025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400">
                <a:solidFill>
                  <a:schemeClr val="bg2"/>
                </a:solidFill>
              </a:rPr>
              <a:t>U.S. postal addresses</a:t>
            </a:r>
          </a:p>
        </p:txBody>
      </p:sp>
      <p:sp>
        <p:nvSpPr>
          <p:cNvPr id="46096" name="Text Box 1040"/>
          <p:cNvSpPr txBox="1">
            <a:spLocks noChangeArrowheads="1"/>
          </p:cNvSpPr>
          <p:nvPr/>
        </p:nvSpPr>
        <p:spPr bwMode="auto">
          <a:xfrm>
            <a:off x="4953000" y="4668838"/>
            <a:ext cx="139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400">
                <a:solidFill>
                  <a:schemeClr val="bg2"/>
                </a:solidFill>
              </a:rPr>
              <a:t>Person names</a:t>
            </a:r>
          </a:p>
        </p:txBody>
      </p:sp>
      <p:sp>
        <p:nvSpPr>
          <p:cNvPr id="46097" name="Text Box 1041"/>
          <p:cNvSpPr txBox="1">
            <a:spLocks noChangeArrowheads="1"/>
          </p:cNvSpPr>
          <p:nvPr/>
        </p:nvSpPr>
        <p:spPr bwMode="auto">
          <a:xfrm>
            <a:off x="1076325" y="5703888"/>
            <a:ext cx="2962275" cy="925512"/>
          </a:xfrm>
          <a:prstGeom prst="rect">
            <a:avLst/>
          </a:prstGeom>
          <a:solidFill>
            <a:schemeClr val="bg1"/>
          </a:solidFill>
          <a:ln w="9525">
            <a:solidFill>
              <a:schemeClr val="tx1"/>
            </a:solidFill>
            <a:miter lim="800000"/>
            <a:headEnd/>
            <a:tailEnd/>
          </a:ln>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800" b="0"/>
              <a:t>Headquarters:</a:t>
            </a:r>
          </a:p>
          <a:p>
            <a:r>
              <a:rPr lang="en-US" sz="1800" b="0" u="sng"/>
              <a:t>1128 Main Street, 4th Floor</a:t>
            </a:r>
          </a:p>
          <a:p>
            <a:r>
              <a:rPr lang="en-US" sz="1800" b="0" u="sng"/>
              <a:t>Cincinnati, Ohio 45210</a:t>
            </a:r>
          </a:p>
        </p:txBody>
      </p:sp>
      <p:sp>
        <p:nvSpPr>
          <p:cNvPr id="46098" name="Text Box 1042"/>
          <p:cNvSpPr txBox="1">
            <a:spLocks noChangeArrowheads="1"/>
          </p:cNvSpPr>
          <p:nvPr/>
        </p:nvSpPr>
        <p:spPr bwMode="auto">
          <a:xfrm>
            <a:off x="5029200" y="5681663"/>
            <a:ext cx="3581400" cy="650875"/>
          </a:xfrm>
          <a:prstGeom prst="rect">
            <a:avLst/>
          </a:prstGeom>
          <a:solidFill>
            <a:schemeClr val="bg1"/>
          </a:solidFill>
          <a:ln w="9525">
            <a:solidFill>
              <a:schemeClr val="tx1"/>
            </a:solidFill>
            <a:miter lim="800000"/>
            <a:headEnd/>
            <a:tailEnd/>
          </a:ln>
        </p:spPr>
        <p:txBody>
          <a:bodyPr>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800" b="0" u="sng"/>
              <a:t>Pawel Opalinski</a:t>
            </a:r>
            <a:r>
              <a:rPr lang="en-US" sz="1800" b="0"/>
              <a:t>, Software</a:t>
            </a:r>
            <a:br>
              <a:rPr lang="en-US" sz="1800" b="0"/>
            </a:br>
            <a:r>
              <a:rPr lang="en-US" sz="1800" b="0"/>
              <a:t>Engineer at WhizBang Labs.</a:t>
            </a:r>
            <a:endParaRPr lang="en-US" sz="1800" b="0" u="sng"/>
          </a:p>
        </p:txBody>
      </p:sp>
      <p:sp>
        <p:nvSpPr>
          <p:cNvPr id="46099" name="Text Box 1043"/>
          <p:cNvSpPr txBox="1">
            <a:spLocks noChangeArrowheads="1"/>
          </p:cNvSpPr>
          <p:nvPr/>
        </p:nvSpPr>
        <p:spPr bwMode="auto">
          <a:xfrm>
            <a:off x="33338" y="1203325"/>
            <a:ext cx="2481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2000"/>
              <a:t>E.g. word patterns: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050"/>
          <p:cNvSpPr>
            <a:spLocks noGrp="1" noChangeArrowheads="1"/>
          </p:cNvSpPr>
          <p:nvPr>
            <p:ph type="title"/>
          </p:nvPr>
        </p:nvSpPr>
        <p:spPr/>
        <p:txBody>
          <a:bodyPr/>
          <a:lstStyle/>
          <a:p>
            <a:r>
              <a:rPr lang="en-US">
                <a:latin typeface="Arial" charset="0"/>
              </a:rPr>
              <a:t>Landscape of IE Tasks (4/4):</a:t>
            </a:r>
            <a:br>
              <a:rPr lang="en-US">
                <a:latin typeface="Arial" charset="0"/>
              </a:rPr>
            </a:br>
            <a:r>
              <a:rPr lang="en-US" u="sng">
                <a:latin typeface="Arial" charset="0"/>
              </a:rPr>
              <a:t>Pattern Combinations</a:t>
            </a:r>
          </a:p>
        </p:txBody>
      </p:sp>
      <p:sp>
        <p:nvSpPr>
          <p:cNvPr id="48131" name="Text Box 2051"/>
          <p:cNvSpPr txBox="1">
            <a:spLocks noChangeArrowheads="1"/>
          </p:cNvSpPr>
          <p:nvPr/>
        </p:nvSpPr>
        <p:spPr bwMode="auto">
          <a:xfrm>
            <a:off x="822325" y="2895600"/>
            <a:ext cx="1543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800" u="sng"/>
              <a:t>Single entity</a:t>
            </a:r>
          </a:p>
        </p:txBody>
      </p:sp>
      <p:sp>
        <p:nvSpPr>
          <p:cNvPr id="48132" name="Text Box 2052"/>
          <p:cNvSpPr txBox="1">
            <a:spLocks noChangeArrowheads="1"/>
          </p:cNvSpPr>
          <p:nvPr/>
        </p:nvSpPr>
        <p:spPr bwMode="auto">
          <a:xfrm>
            <a:off x="457200" y="3505200"/>
            <a:ext cx="2160588" cy="33655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600" i="1"/>
              <a:t>Person: </a:t>
            </a:r>
            <a:r>
              <a:rPr lang="en-US" sz="1600"/>
              <a:t> Jack Welch</a:t>
            </a:r>
          </a:p>
        </p:txBody>
      </p:sp>
      <p:sp>
        <p:nvSpPr>
          <p:cNvPr id="48133" name="Text Box 2054"/>
          <p:cNvSpPr txBox="1">
            <a:spLocks noChangeArrowheads="1"/>
          </p:cNvSpPr>
          <p:nvPr/>
        </p:nvSpPr>
        <p:spPr bwMode="auto">
          <a:xfrm>
            <a:off x="3295650" y="2895600"/>
            <a:ext cx="2254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800" u="sng"/>
              <a:t>Binary relationship</a:t>
            </a:r>
          </a:p>
        </p:txBody>
      </p:sp>
      <p:sp>
        <p:nvSpPr>
          <p:cNvPr id="48134" name="Text Box 2055"/>
          <p:cNvSpPr txBox="1">
            <a:spLocks noChangeArrowheads="1"/>
          </p:cNvSpPr>
          <p:nvPr/>
        </p:nvSpPr>
        <p:spPr bwMode="auto">
          <a:xfrm>
            <a:off x="3219450" y="3505200"/>
            <a:ext cx="2330450" cy="82550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600" i="1"/>
              <a:t>Relation:</a:t>
            </a:r>
            <a:r>
              <a:rPr lang="en-US" sz="1600"/>
              <a:t>	 Person-Title</a:t>
            </a:r>
          </a:p>
          <a:p>
            <a:r>
              <a:rPr lang="en-US" sz="1600" i="1"/>
              <a:t>Person:</a:t>
            </a:r>
            <a:r>
              <a:rPr lang="en-US" sz="1600"/>
              <a:t> 	 Jack Welch</a:t>
            </a:r>
          </a:p>
          <a:p>
            <a:r>
              <a:rPr lang="en-US" sz="1600" i="1"/>
              <a:t>Title:</a:t>
            </a:r>
            <a:r>
              <a:rPr lang="en-US" sz="1600"/>
              <a:t> 	 CEO</a:t>
            </a:r>
          </a:p>
        </p:txBody>
      </p:sp>
      <p:sp>
        <p:nvSpPr>
          <p:cNvPr id="48135" name="Text Box 2057"/>
          <p:cNvSpPr txBox="1">
            <a:spLocks noChangeArrowheads="1"/>
          </p:cNvSpPr>
          <p:nvPr/>
        </p:nvSpPr>
        <p:spPr bwMode="auto">
          <a:xfrm>
            <a:off x="6613525" y="2895600"/>
            <a:ext cx="1543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800" u="sng"/>
              <a:t>N-ary record</a:t>
            </a:r>
          </a:p>
        </p:txBody>
      </p:sp>
      <p:sp>
        <p:nvSpPr>
          <p:cNvPr id="48136" name="Text Box 2060"/>
          <p:cNvSpPr txBox="1">
            <a:spLocks noChangeArrowheads="1"/>
          </p:cNvSpPr>
          <p:nvPr/>
        </p:nvSpPr>
        <p:spPr bwMode="auto">
          <a:xfrm>
            <a:off x="304800" y="6019800"/>
            <a:ext cx="2736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ja-JP" altLang="en-US" sz="1800" b="0" i="1"/>
              <a:t>“</a:t>
            </a:r>
            <a:r>
              <a:rPr lang="en-US" sz="1800" b="0" i="1"/>
              <a:t>Named entity</a:t>
            </a:r>
            <a:r>
              <a:rPr lang="ja-JP" altLang="en-US" sz="1800" b="0" i="1"/>
              <a:t>”</a:t>
            </a:r>
            <a:r>
              <a:rPr lang="en-US" sz="1800" b="0" i="1"/>
              <a:t> extraction</a:t>
            </a:r>
          </a:p>
        </p:txBody>
      </p:sp>
      <p:sp>
        <p:nvSpPr>
          <p:cNvPr id="48137" name="Text Box 2061"/>
          <p:cNvSpPr txBox="1">
            <a:spLocks noChangeArrowheads="1"/>
          </p:cNvSpPr>
          <p:nvPr/>
        </p:nvSpPr>
        <p:spPr bwMode="auto">
          <a:xfrm>
            <a:off x="603250" y="1644650"/>
            <a:ext cx="8143875" cy="650875"/>
          </a:xfrm>
          <a:prstGeom prst="rect">
            <a:avLst/>
          </a:prstGeom>
          <a:solidFill>
            <a:schemeClr val="bg1"/>
          </a:solidFill>
          <a:ln w="9525">
            <a:solidFill>
              <a:schemeClr val="tx1"/>
            </a:solidFill>
            <a:miter lim="800000"/>
            <a:headEnd/>
            <a:tailEnd/>
          </a:ln>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800"/>
              <a:t>Jack Welch will retire as CEO of General Electric tomorrow.  The top role </a:t>
            </a:r>
            <a:br>
              <a:rPr lang="en-US" sz="1800"/>
            </a:br>
            <a:r>
              <a:rPr lang="en-US" sz="1800"/>
              <a:t>at the Connecticut company will be filled by Jeffrey Immelt.</a:t>
            </a:r>
          </a:p>
        </p:txBody>
      </p:sp>
      <p:sp>
        <p:nvSpPr>
          <p:cNvPr id="48138" name="Text Box 2062"/>
          <p:cNvSpPr txBox="1">
            <a:spLocks noChangeArrowheads="1"/>
          </p:cNvSpPr>
          <p:nvPr/>
        </p:nvSpPr>
        <p:spPr bwMode="auto">
          <a:xfrm>
            <a:off x="2971800" y="4724400"/>
            <a:ext cx="3108325" cy="82550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600" i="1"/>
              <a:t>Relation:</a:t>
            </a:r>
            <a:r>
              <a:rPr lang="en-US" sz="1600"/>
              <a:t>	   Company-Location</a:t>
            </a:r>
          </a:p>
          <a:p>
            <a:r>
              <a:rPr lang="en-US" sz="1600" i="1"/>
              <a:t>Company: </a:t>
            </a:r>
            <a:r>
              <a:rPr lang="en-US" sz="1600"/>
              <a:t>General Electric</a:t>
            </a:r>
          </a:p>
          <a:p>
            <a:r>
              <a:rPr lang="en-US" sz="1600" i="1"/>
              <a:t>Location:</a:t>
            </a:r>
            <a:r>
              <a:rPr lang="en-US" sz="1600"/>
              <a:t>   Connecticut</a:t>
            </a:r>
          </a:p>
        </p:txBody>
      </p:sp>
      <p:sp>
        <p:nvSpPr>
          <p:cNvPr id="48139" name="Text Box 2063"/>
          <p:cNvSpPr txBox="1">
            <a:spLocks noChangeArrowheads="1"/>
          </p:cNvSpPr>
          <p:nvPr/>
        </p:nvSpPr>
        <p:spPr bwMode="auto">
          <a:xfrm>
            <a:off x="6172200" y="3505200"/>
            <a:ext cx="2840038" cy="131445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600" i="1"/>
              <a:t>Relation:</a:t>
            </a:r>
            <a:r>
              <a:rPr lang="en-US" sz="1600"/>
              <a:t>    Succession</a:t>
            </a:r>
          </a:p>
          <a:p>
            <a:r>
              <a:rPr lang="en-US" sz="1600" i="1"/>
              <a:t>Company:</a:t>
            </a:r>
            <a:r>
              <a:rPr lang="en-US" sz="1600"/>
              <a:t>  General Electric</a:t>
            </a:r>
          </a:p>
          <a:p>
            <a:r>
              <a:rPr lang="en-US" sz="1600" i="1"/>
              <a:t>Title:</a:t>
            </a:r>
            <a:r>
              <a:rPr lang="en-US" sz="1600"/>
              <a:t>           CEO</a:t>
            </a:r>
          </a:p>
          <a:p>
            <a:r>
              <a:rPr lang="en-US" sz="1600" i="1"/>
              <a:t>Out:</a:t>
            </a:r>
            <a:r>
              <a:rPr lang="en-US" sz="1600"/>
              <a:t>            Jack Welsh</a:t>
            </a:r>
          </a:p>
          <a:p>
            <a:r>
              <a:rPr lang="en-US" sz="1600" i="1"/>
              <a:t>In:</a:t>
            </a:r>
            <a:r>
              <a:rPr lang="en-US" sz="1600"/>
              <a:t>               Jeffrey Immelt</a:t>
            </a:r>
          </a:p>
        </p:txBody>
      </p:sp>
      <p:sp>
        <p:nvSpPr>
          <p:cNvPr id="48140" name="Text Box 2064"/>
          <p:cNvSpPr txBox="1">
            <a:spLocks noChangeArrowheads="1"/>
          </p:cNvSpPr>
          <p:nvPr/>
        </p:nvSpPr>
        <p:spPr bwMode="auto">
          <a:xfrm>
            <a:off x="304800" y="4114800"/>
            <a:ext cx="2435225" cy="33655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600" i="1"/>
              <a:t>Person:</a:t>
            </a:r>
            <a:r>
              <a:rPr lang="en-US" sz="1600"/>
              <a:t>  Jeffrey Immelt</a:t>
            </a:r>
          </a:p>
        </p:txBody>
      </p:sp>
      <p:sp>
        <p:nvSpPr>
          <p:cNvPr id="48141" name="Text Box 2065"/>
          <p:cNvSpPr txBox="1">
            <a:spLocks noChangeArrowheads="1"/>
          </p:cNvSpPr>
          <p:nvPr/>
        </p:nvSpPr>
        <p:spPr bwMode="auto">
          <a:xfrm>
            <a:off x="381000" y="4845050"/>
            <a:ext cx="2386013" cy="33655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600" i="1"/>
              <a:t>Location:</a:t>
            </a:r>
            <a:r>
              <a:rPr lang="en-US" sz="1600"/>
              <a:t>  Connecticut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074"/>
          <p:cNvSpPr>
            <a:spLocks noGrp="1" noChangeArrowheads="1"/>
          </p:cNvSpPr>
          <p:nvPr>
            <p:ph type="title"/>
          </p:nvPr>
        </p:nvSpPr>
        <p:spPr/>
        <p:txBody>
          <a:bodyPr/>
          <a:lstStyle/>
          <a:p>
            <a:r>
              <a:rPr lang="en-US">
                <a:latin typeface="Arial" charset="0"/>
              </a:rPr>
              <a:t>Evaluation of Single Entity Extraction</a:t>
            </a:r>
          </a:p>
        </p:txBody>
      </p:sp>
      <p:sp>
        <p:nvSpPr>
          <p:cNvPr id="50179" name="Text Box 3076"/>
          <p:cNvSpPr txBox="1">
            <a:spLocks noChangeArrowheads="1"/>
          </p:cNvSpPr>
          <p:nvPr/>
        </p:nvSpPr>
        <p:spPr bwMode="auto">
          <a:xfrm>
            <a:off x="304800" y="1385888"/>
            <a:ext cx="8686800"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600" b="0" u="sng">
                <a:solidFill>
                  <a:schemeClr val="accent2"/>
                </a:solidFill>
                <a:latin typeface="Arial Narrow" charset="0"/>
              </a:rPr>
              <a:t>Michael Kearns</a:t>
            </a:r>
            <a:r>
              <a:rPr lang="en-US" sz="1600" b="0">
                <a:latin typeface="Arial Narrow" charset="0"/>
              </a:rPr>
              <a:t> and </a:t>
            </a:r>
            <a:r>
              <a:rPr lang="en-US" sz="1600" b="0" u="sng">
                <a:solidFill>
                  <a:schemeClr val="accent2"/>
                </a:solidFill>
                <a:latin typeface="Arial Narrow" charset="0"/>
              </a:rPr>
              <a:t>Sebastian Seung</a:t>
            </a:r>
            <a:r>
              <a:rPr lang="en-US" sz="1600" b="0">
                <a:latin typeface="Arial Narrow" charset="0"/>
              </a:rPr>
              <a:t> will start Monday</a:t>
            </a:r>
            <a:r>
              <a:rPr lang="ja-JP" altLang="en-US" sz="1600" b="0">
                <a:latin typeface="Arial Narrow" charset="0"/>
              </a:rPr>
              <a:t>’</a:t>
            </a:r>
            <a:r>
              <a:rPr lang="en-US" sz="1600" b="0">
                <a:latin typeface="Arial Narrow" charset="0"/>
              </a:rPr>
              <a:t>s tutorial, followed by </a:t>
            </a:r>
            <a:r>
              <a:rPr lang="en-US" sz="1600" b="0" u="sng">
                <a:solidFill>
                  <a:schemeClr val="accent2"/>
                </a:solidFill>
                <a:latin typeface="Arial Narrow" charset="0"/>
              </a:rPr>
              <a:t>Richard M. Karpe</a:t>
            </a:r>
            <a:r>
              <a:rPr lang="en-US" sz="1600" b="0">
                <a:latin typeface="Arial Narrow" charset="0"/>
              </a:rPr>
              <a:t> and </a:t>
            </a:r>
            <a:r>
              <a:rPr lang="en-US" sz="1600" b="0" u="sng">
                <a:solidFill>
                  <a:schemeClr val="accent2"/>
                </a:solidFill>
                <a:latin typeface="Arial Narrow" charset="0"/>
              </a:rPr>
              <a:t>Martin Cooke</a:t>
            </a:r>
            <a:r>
              <a:rPr lang="en-US" sz="1600" b="0">
                <a:latin typeface="Arial Narrow" charset="0"/>
              </a:rPr>
              <a:t>.</a:t>
            </a:r>
          </a:p>
        </p:txBody>
      </p:sp>
      <p:sp>
        <p:nvSpPr>
          <p:cNvPr id="50180" name="Text Box 3077"/>
          <p:cNvSpPr txBox="1">
            <a:spLocks noChangeArrowheads="1"/>
          </p:cNvSpPr>
          <p:nvPr/>
        </p:nvSpPr>
        <p:spPr bwMode="auto">
          <a:xfrm>
            <a:off x="136525" y="1066800"/>
            <a:ext cx="1035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800"/>
              <a:t>TRUTH:</a:t>
            </a:r>
          </a:p>
        </p:txBody>
      </p:sp>
      <p:sp>
        <p:nvSpPr>
          <p:cNvPr id="50181" name="Text Box 3079"/>
          <p:cNvSpPr txBox="1">
            <a:spLocks noChangeArrowheads="1"/>
          </p:cNvSpPr>
          <p:nvPr/>
        </p:nvSpPr>
        <p:spPr bwMode="auto">
          <a:xfrm>
            <a:off x="136525" y="1752600"/>
            <a:ext cx="895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800"/>
              <a:t>PRED:</a:t>
            </a:r>
          </a:p>
        </p:txBody>
      </p:sp>
      <p:sp>
        <p:nvSpPr>
          <p:cNvPr id="50182" name="Text Box 3080"/>
          <p:cNvSpPr txBox="1">
            <a:spLocks noChangeArrowheads="1"/>
          </p:cNvSpPr>
          <p:nvPr/>
        </p:nvSpPr>
        <p:spPr bwMode="auto">
          <a:xfrm>
            <a:off x="441325" y="3262313"/>
            <a:ext cx="5861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800"/>
              <a:t>Precision =                                                                   = </a:t>
            </a:r>
          </a:p>
        </p:txBody>
      </p:sp>
      <p:sp>
        <p:nvSpPr>
          <p:cNvPr id="50183" name="Text Box 3081"/>
          <p:cNvSpPr txBox="1">
            <a:spLocks noChangeArrowheads="1"/>
          </p:cNvSpPr>
          <p:nvPr/>
        </p:nvSpPr>
        <p:spPr bwMode="auto">
          <a:xfrm>
            <a:off x="2193925" y="3048000"/>
            <a:ext cx="5276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800"/>
              <a:t># correctly predicted segments             2            </a:t>
            </a:r>
          </a:p>
        </p:txBody>
      </p:sp>
      <p:sp>
        <p:nvSpPr>
          <p:cNvPr id="50184" name="Text Box 3082"/>
          <p:cNvSpPr txBox="1">
            <a:spLocks noChangeArrowheads="1"/>
          </p:cNvSpPr>
          <p:nvPr/>
        </p:nvSpPr>
        <p:spPr bwMode="auto">
          <a:xfrm>
            <a:off x="2863850" y="3544888"/>
            <a:ext cx="4565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800"/>
              <a:t># predicted segments                   6           </a:t>
            </a:r>
          </a:p>
        </p:txBody>
      </p:sp>
      <p:sp>
        <p:nvSpPr>
          <p:cNvPr id="50185" name="Line 3083"/>
          <p:cNvSpPr>
            <a:spLocks noChangeShapeType="1"/>
          </p:cNvSpPr>
          <p:nvPr/>
        </p:nvSpPr>
        <p:spPr bwMode="auto">
          <a:xfrm>
            <a:off x="2209800" y="3468688"/>
            <a:ext cx="35814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86" name="Text Box 3084"/>
          <p:cNvSpPr txBox="1">
            <a:spLocks noChangeArrowheads="1"/>
          </p:cNvSpPr>
          <p:nvPr/>
        </p:nvSpPr>
        <p:spPr bwMode="auto">
          <a:xfrm>
            <a:off x="304800" y="2101850"/>
            <a:ext cx="8839200" cy="33655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600" b="0" u="sng" dirty="0">
                <a:solidFill>
                  <a:schemeClr val="accent2"/>
                </a:solidFill>
                <a:latin typeface="Arial Narrow" charset="0"/>
              </a:rPr>
              <a:t>Michael Kearns</a:t>
            </a:r>
            <a:r>
              <a:rPr lang="en-US" sz="1600" b="0" dirty="0">
                <a:latin typeface="Arial Narrow" charset="0"/>
              </a:rPr>
              <a:t> and </a:t>
            </a:r>
            <a:r>
              <a:rPr lang="en-US" sz="1600" b="0" u="sng" dirty="0">
                <a:solidFill>
                  <a:schemeClr val="accent2"/>
                </a:solidFill>
                <a:latin typeface="Arial Narrow" charset="0"/>
              </a:rPr>
              <a:t>Sebastian</a:t>
            </a:r>
            <a:r>
              <a:rPr lang="en-US" sz="1600" b="0" dirty="0">
                <a:latin typeface="Arial Narrow" charset="0"/>
              </a:rPr>
              <a:t> </a:t>
            </a:r>
            <a:r>
              <a:rPr lang="en-US" sz="1600" b="0" dirty="0" err="1">
                <a:latin typeface="Arial Narrow" charset="0"/>
              </a:rPr>
              <a:t>Seung</a:t>
            </a:r>
            <a:r>
              <a:rPr lang="en-US" sz="1600" b="0" dirty="0">
                <a:latin typeface="Arial Narrow" charset="0"/>
              </a:rPr>
              <a:t> will start </a:t>
            </a:r>
            <a:r>
              <a:rPr lang="en-US" sz="1600" b="0" u="sng" dirty="0">
                <a:solidFill>
                  <a:schemeClr val="accent2"/>
                </a:solidFill>
                <a:latin typeface="Arial Narrow" charset="0"/>
              </a:rPr>
              <a:t>Monday</a:t>
            </a:r>
            <a:r>
              <a:rPr lang="ja-JP" altLang="en-US" sz="1600" b="0" dirty="0">
                <a:latin typeface="Arial Narrow" charset="0"/>
              </a:rPr>
              <a:t>’</a:t>
            </a:r>
            <a:r>
              <a:rPr lang="en-US" sz="1600" b="0" dirty="0">
                <a:latin typeface="Arial Narrow" charset="0"/>
              </a:rPr>
              <a:t>s tutorial, followed by </a:t>
            </a:r>
            <a:r>
              <a:rPr lang="en-US" sz="1600" b="0" u="sng" dirty="0">
                <a:solidFill>
                  <a:schemeClr val="accent2"/>
                </a:solidFill>
                <a:latin typeface="Arial Narrow" charset="0"/>
              </a:rPr>
              <a:t>Richard</a:t>
            </a:r>
            <a:r>
              <a:rPr lang="en-US" sz="1600" b="0" dirty="0">
                <a:latin typeface="Arial Narrow" charset="0"/>
              </a:rPr>
              <a:t>   </a:t>
            </a:r>
            <a:r>
              <a:rPr lang="en-US" sz="1600" b="0" u="sng" dirty="0">
                <a:solidFill>
                  <a:schemeClr val="accent2"/>
                </a:solidFill>
                <a:latin typeface="Arial Narrow" charset="0"/>
              </a:rPr>
              <a:t>M. </a:t>
            </a:r>
            <a:r>
              <a:rPr lang="en-US" sz="1600" b="0" u="sng" dirty="0" err="1">
                <a:solidFill>
                  <a:schemeClr val="accent2"/>
                </a:solidFill>
                <a:latin typeface="Arial Narrow" charset="0"/>
              </a:rPr>
              <a:t>Karpe</a:t>
            </a:r>
            <a:r>
              <a:rPr lang="en-US" sz="1600" b="0" dirty="0">
                <a:latin typeface="Arial Narrow" charset="0"/>
              </a:rPr>
              <a:t> and </a:t>
            </a:r>
            <a:r>
              <a:rPr lang="en-US" sz="1600" b="0" u="sng" dirty="0">
                <a:solidFill>
                  <a:schemeClr val="accent2"/>
                </a:solidFill>
                <a:latin typeface="Arial Narrow" charset="0"/>
              </a:rPr>
              <a:t>Martin Cooke</a:t>
            </a:r>
            <a:r>
              <a:rPr lang="en-US" sz="1600" b="0" dirty="0">
                <a:latin typeface="Arial Narrow" charset="0"/>
              </a:rPr>
              <a:t>.</a:t>
            </a:r>
          </a:p>
        </p:txBody>
      </p:sp>
      <p:sp>
        <p:nvSpPr>
          <p:cNvPr id="50187" name="Line 3085"/>
          <p:cNvSpPr>
            <a:spLocks noChangeShapeType="1"/>
          </p:cNvSpPr>
          <p:nvPr/>
        </p:nvSpPr>
        <p:spPr bwMode="auto">
          <a:xfrm>
            <a:off x="6324600" y="3468688"/>
            <a:ext cx="5334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88" name="Text Box 3087"/>
          <p:cNvSpPr txBox="1">
            <a:spLocks noChangeArrowheads="1"/>
          </p:cNvSpPr>
          <p:nvPr/>
        </p:nvSpPr>
        <p:spPr bwMode="auto">
          <a:xfrm>
            <a:off x="441325" y="4495800"/>
            <a:ext cx="5886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800"/>
              <a:t>Recall       =                                                                   = </a:t>
            </a:r>
          </a:p>
        </p:txBody>
      </p:sp>
      <p:sp>
        <p:nvSpPr>
          <p:cNvPr id="50189" name="Text Box 3088"/>
          <p:cNvSpPr txBox="1">
            <a:spLocks noChangeArrowheads="1"/>
          </p:cNvSpPr>
          <p:nvPr/>
        </p:nvSpPr>
        <p:spPr bwMode="auto">
          <a:xfrm>
            <a:off x="2193925" y="4281488"/>
            <a:ext cx="5213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800"/>
              <a:t># correctly predicted segments             2           </a:t>
            </a:r>
          </a:p>
        </p:txBody>
      </p:sp>
      <p:sp>
        <p:nvSpPr>
          <p:cNvPr id="50190" name="Text Box 3089"/>
          <p:cNvSpPr txBox="1">
            <a:spLocks noChangeArrowheads="1"/>
          </p:cNvSpPr>
          <p:nvPr/>
        </p:nvSpPr>
        <p:spPr bwMode="auto">
          <a:xfrm>
            <a:off x="2863850" y="4778375"/>
            <a:ext cx="415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800"/>
              <a:t># true segments                            4     </a:t>
            </a:r>
          </a:p>
        </p:txBody>
      </p:sp>
      <p:sp>
        <p:nvSpPr>
          <p:cNvPr id="50191" name="Line 3090"/>
          <p:cNvSpPr>
            <a:spLocks noChangeShapeType="1"/>
          </p:cNvSpPr>
          <p:nvPr/>
        </p:nvSpPr>
        <p:spPr bwMode="auto">
          <a:xfrm>
            <a:off x="2209800" y="4702175"/>
            <a:ext cx="35814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92" name="Line 3091"/>
          <p:cNvSpPr>
            <a:spLocks noChangeShapeType="1"/>
          </p:cNvSpPr>
          <p:nvPr/>
        </p:nvSpPr>
        <p:spPr bwMode="auto">
          <a:xfrm>
            <a:off x="6324600" y="4702175"/>
            <a:ext cx="5334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93" name="Text Box 3093"/>
          <p:cNvSpPr txBox="1">
            <a:spLocks noChangeArrowheads="1"/>
          </p:cNvSpPr>
          <p:nvPr/>
        </p:nvSpPr>
        <p:spPr bwMode="auto">
          <a:xfrm>
            <a:off x="533400" y="5526088"/>
            <a:ext cx="6165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800"/>
              <a:t>F1            =      Harmonic mean of Precision &amp; Recall   = </a:t>
            </a:r>
          </a:p>
        </p:txBody>
      </p:sp>
      <p:sp>
        <p:nvSpPr>
          <p:cNvPr id="50194" name="Text Box 3096"/>
          <p:cNvSpPr txBox="1">
            <a:spLocks noChangeArrowheads="1"/>
          </p:cNvSpPr>
          <p:nvPr/>
        </p:nvSpPr>
        <p:spPr bwMode="auto">
          <a:xfrm>
            <a:off x="6842125" y="5678488"/>
            <a:ext cx="1917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800"/>
              <a:t>((1/P) + (1/R)) / 2</a:t>
            </a:r>
          </a:p>
        </p:txBody>
      </p:sp>
      <p:sp>
        <p:nvSpPr>
          <p:cNvPr id="50195" name="Line 3097"/>
          <p:cNvSpPr>
            <a:spLocks noChangeShapeType="1"/>
          </p:cNvSpPr>
          <p:nvPr/>
        </p:nvSpPr>
        <p:spPr bwMode="auto">
          <a:xfrm>
            <a:off x="7010400" y="5678488"/>
            <a:ext cx="16002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96" name="Text Box 3098"/>
          <p:cNvSpPr txBox="1">
            <a:spLocks noChangeArrowheads="1"/>
          </p:cNvSpPr>
          <p:nvPr/>
        </p:nvSpPr>
        <p:spPr bwMode="auto">
          <a:xfrm>
            <a:off x="7620000" y="52974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800"/>
              <a:t>1</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26"/>
          <p:cNvSpPr>
            <a:spLocks noGrp="1" noChangeArrowheads="1"/>
          </p:cNvSpPr>
          <p:nvPr>
            <p:ph type="title"/>
          </p:nvPr>
        </p:nvSpPr>
        <p:spPr/>
        <p:txBody>
          <a:bodyPr/>
          <a:lstStyle/>
          <a:p>
            <a:r>
              <a:rPr lang="en-US">
                <a:latin typeface="Arial" charset="0"/>
              </a:rPr>
              <a:t>State of the Art Performance</a:t>
            </a:r>
          </a:p>
        </p:txBody>
      </p:sp>
      <p:sp>
        <p:nvSpPr>
          <p:cNvPr id="52227" name="Rectangle 1027"/>
          <p:cNvSpPr>
            <a:spLocks noGrp="1" noChangeArrowheads="1"/>
          </p:cNvSpPr>
          <p:nvPr>
            <p:ph type="body" idx="1"/>
          </p:nvPr>
        </p:nvSpPr>
        <p:spPr/>
        <p:txBody>
          <a:bodyPr/>
          <a:lstStyle/>
          <a:p>
            <a:r>
              <a:rPr lang="en-US">
                <a:latin typeface="Arial" charset="0"/>
              </a:rPr>
              <a:t>Named entity recognition</a:t>
            </a:r>
          </a:p>
          <a:p>
            <a:pPr lvl="1"/>
            <a:r>
              <a:rPr lang="en-US">
                <a:latin typeface="Arial" charset="0"/>
                <a:ea typeface="ＭＳ Ｐゴシック" charset="0"/>
              </a:rPr>
              <a:t>Person, Location, Organization, …</a:t>
            </a:r>
          </a:p>
          <a:p>
            <a:pPr lvl="1"/>
            <a:r>
              <a:rPr lang="en-US">
                <a:latin typeface="Arial" charset="0"/>
                <a:ea typeface="ＭＳ Ｐゴシック" charset="0"/>
              </a:rPr>
              <a:t>F1 in high 80</a:t>
            </a:r>
            <a:r>
              <a:rPr lang="ja-JP" altLang="en-US">
                <a:latin typeface="Arial" charset="0"/>
                <a:ea typeface="ＭＳ Ｐゴシック" charset="0"/>
              </a:rPr>
              <a:t>’</a:t>
            </a:r>
            <a:r>
              <a:rPr lang="en-US">
                <a:latin typeface="Arial" charset="0"/>
                <a:ea typeface="ＭＳ Ｐゴシック" charset="0"/>
              </a:rPr>
              <a:t>s or low- to mid-90</a:t>
            </a:r>
            <a:r>
              <a:rPr lang="ja-JP" altLang="en-US">
                <a:latin typeface="Arial" charset="0"/>
                <a:ea typeface="ＭＳ Ｐゴシック" charset="0"/>
              </a:rPr>
              <a:t>’</a:t>
            </a:r>
            <a:r>
              <a:rPr lang="en-US">
                <a:latin typeface="Arial" charset="0"/>
                <a:ea typeface="ＭＳ Ｐゴシック" charset="0"/>
              </a:rPr>
              <a:t>s</a:t>
            </a:r>
          </a:p>
          <a:p>
            <a:r>
              <a:rPr lang="en-US">
                <a:latin typeface="Arial" charset="0"/>
              </a:rPr>
              <a:t>Binary relation extraction</a:t>
            </a:r>
          </a:p>
          <a:p>
            <a:pPr lvl="1"/>
            <a:r>
              <a:rPr lang="en-US">
                <a:latin typeface="Arial" charset="0"/>
                <a:ea typeface="ＭＳ Ｐゴシック" charset="0"/>
              </a:rPr>
              <a:t>Contained-in (Location1, Location2)</a:t>
            </a:r>
            <a:br>
              <a:rPr lang="en-US">
                <a:latin typeface="Arial" charset="0"/>
                <a:ea typeface="ＭＳ Ｐゴシック" charset="0"/>
              </a:rPr>
            </a:br>
            <a:r>
              <a:rPr lang="en-US">
                <a:latin typeface="Arial" charset="0"/>
                <a:ea typeface="ＭＳ Ｐゴシック" charset="0"/>
              </a:rPr>
              <a:t>Member-of (Person1, Organization1)</a:t>
            </a:r>
          </a:p>
          <a:p>
            <a:pPr lvl="1"/>
            <a:r>
              <a:rPr lang="en-US">
                <a:latin typeface="Arial" charset="0"/>
                <a:ea typeface="ＭＳ Ｐゴシック" charset="0"/>
              </a:rPr>
              <a:t>F1 in 60</a:t>
            </a:r>
            <a:r>
              <a:rPr lang="ja-JP" altLang="en-US">
                <a:latin typeface="Arial" charset="0"/>
                <a:ea typeface="ＭＳ Ｐゴシック" charset="0"/>
              </a:rPr>
              <a:t>’</a:t>
            </a:r>
            <a:r>
              <a:rPr lang="en-US">
                <a:latin typeface="Arial" charset="0"/>
                <a:ea typeface="ＭＳ Ｐゴシック" charset="0"/>
              </a:rPr>
              <a:t>s or 70</a:t>
            </a:r>
            <a:r>
              <a:rPr lang="ja-JP" altLang="en-US">
                <a:latin typeface="Arial" charset="0"/>
                <a:ea typeface="ＭＳ Ｐゴシック" charset="0"/>
              </a:rPr>
              <a:t>’</a:t>
            </a:r>
            <a:r>
              <a:rPr lang="en-US">
                <a:latin typeface="Arial" charset="0"/>
                <a:ea typeface="ＭＳ Ｐゴシック" charset="0"/>
              </a:rPr>
              <a:t>s or 80</a:t>
            </a:r>
            <a:r>
              <a:rPr lang="ja-JP" altLang="en-US">
                <a:latin typeface="Arial" charset="0"/>
                <a:ea typeface="ＭＳ Ｐゴシック" charset="0"/>
              </a:rPr>
              <a:t>’</a:t>
            </a:r>
            <a:r>
              <a:rPr lang="en-US">
                <a:latin typeface="Arial" charset="0"/>
                <a:ea typeface="ＭＳ Ｐゴシック" charset="0"/>
              </a:rPr>
              <a:t>s</a:t>
            </a:r>
          </a:p>
          <a:p>
            <a:r>
              <a:rPr lang="en-US">
                <a:latin typeface="Arial" charset="0"/>
              </a:rPr>
              <a:t>Wrapper induction</a:t>
            </a:r>
          </a:p>
          <a:p>
            <a:pPr lvl="1"/>
            <a:r>
              <a:rPr lang="en-US">
                <a:latin typeface="Arial" charset="0"/>
                <a:ea typeface="ＭＳ Ｐゴシック" charset="0"/>
              </a:rPr>
              <a:t>Extremely accurate performance obtainable</a:t>
            </a:r>
          </a:p>
          <a:p>
            <a:pPr lvl="1"/>
            <a:r>
              <a:rPr lang="en-US">
                <a:latin typeface="Arial" charset="0"/>
                <a:ea typeface="ＭＳ Ｐゴシック" charset="0"/>
              </a:rPr>
              <a:t>Human effort (~30min) required on each site</a:t>
            </a:r>
          </a:p>
          <a:p>
            <a:endParaRPr lang="en-US" sz="2400">
              <a:latin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26"/>
          <p:cNvSpPr>
            <a:spLocks noGrp="1" noChangeArrowheads="1"/>
          </p:cNvSpPr>
          <p:nvPr>
            <p:ph type="title"/>
          </p:nvPr>
        </p:nvSpPr>
        <p:spPr/>
        <p:txBody>
          <a:bodyPr/>
          <a:lstStyle/>
          <a:p>
            <a:r>
              <a:rPr lang="en-US">
                <a:latin typeface="Arial" charset="0"/>
              </a:rPr>
              <a:t>Landscape of IE Techniques (1/1):</a:t>
            </a:r>
            <a:br>
              <a:rPr lang="en-US">
                <a:latin typeface="Arial" charset="0"/>
              </a:rPr>
            </a:br>
            <a:r>
              <a:rPr lang="en-US" u="sng">
                <a:latin typeface="Arial" charset="0"/>
              </a:rPr>
              <a:t>Models</a:t>
            </a:r>
          </a:p>
        </p:txBody>
      </p:sp>
      <p:sp>
        <p:nvSpPr>
          <p:cNvPr id="54275" name="Text Box 1028"/>
          <p:cNvSpPr txBox="1">
            <a:spLocks noChangeArrowheads="1"/>
          </p:cNvSpPr>
          <p:nvPr/>
        </p:nvSpPr>
        <p:spPr bwMode="auto">
          <a:xfrm>
            <a:off x="76200" y="6400800"/>
            <a:ext cx="7848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800" b="0">
                <a:solidFill>
                  <a:schemeClr val="bg2"/>
                </a:solidFill>
              </a:rPr>
              <a:t>Any of these models can be used to capture words, formatting or both.</a:t>
            </a:r>
          </a:p>
        </p:txBody>
      </p:sp>
      <p:sp>
        <p:nvSpPr>
          <p:cNvPr id="54276" name="Text Box 1034"/>
          <p:cNvSpPr txBox="1">
            <a:spLocks noChangeArrowheads="1"/>
          </p:cNvSpPr>
          <p:nvPr/>
        </p:nvSpPr>
        <p:spPr bwMode="auto">
          <a:xfrm>
            <a:off x="898525" y="1676400"/>
            <a:ext cx="1174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800" u="sng"/>
              <a:t>Lexicons</a:t>
            </a:r>
          </a:p>
        </p:txBody>
      </p:sp>
      <p:sp>
        <p:nvSpPr>
          <p:cNvPr id="54277" name="Text Box 1035"/>
          <p:cNvSpPr txBox="1">
            <a:spLocks noChangeArrowheads="1"/>
          </p:cNvSpPr>
          <p:nvPr/>
        </p:nvSpPr>
        <p:spPr bwMode="auto">
          <a:xfrm>
            <a:off x="1828800" y="2727325"/>
            <a:ext cx="838200" cy="930275"/>
          </a:xfrm>
          <a:prstGeom prst="rect">
            <a:avLst/>
          </a:prstGeom>
          <a:solidFill>
            <a:srgbClr val="EAEAEA"/>
          </a:solidFill>
          <a:ln w="76200">
            <a:solidFill>
              <a:schemeClr val="accent1"/>
            </a:solidFill>
            <a:miter lim="800000"/>
            <a:headEnd/>
            <a:tailEnd/>
          </a:ln>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000" b="0"/>
              <a:t>Alabama</a:t>
            </a:r>
          </a:p>
          <a:p>
            <a:r>
              <a:rPr lang="en-US" sz="1000" b="0"/>
              <a:t>Alaska</a:t>
            </a:r>
          </a:p>
          <a:p>
            <a:r>
              <a:rPr lang="en-US" sz="1000" b="0"/>
              <a:t>…</a:t>
            </a:r>
          </a:p>
          <a:p>
            <a:r>
              <a:rPr lang="en-US" sz="1000" b="0"/>
              <a:t>Wisconsin</a:t>
            </a:r>
          </a:p>
          <a:p>
            <a:r>
              <a:rPr lang="en-US" sz="1000" b="0"/>
              <a:t>Wyoming</a:t>
            </a:r>
          </a:p>
        </p:txBody>
      </p:sp>
      <p:sp>
        <p:nvSpPr>
          <p:cNvPr id="54278" name="Text Box 1036"/>
          <p:cNvSpPr txBox="1">
            <a:spLocks noChangeArrowheads="1"/>
          </p:cNvSpPr>
          <p:nvPr/>
        </p:nvSpPr>
        <p:spPr bwMode="auto">
          <a:xfrm>
            <a:off x="6572250" y="1676400"/>
            <a:ext cx="188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800" u="sng"/>
              <a:t>Sliding Window</a:t>
            </a:r>
          </a:p>
        </p:txBody>
      </p:sp>
      <p:sp>
        <p:nvSpPr>
          <p:cNvPr id="54279" name="Text Box 1037"/>
          <p:cNvSpPr txBox="1">
            <a:spLocks noChangeArrowheads="1"/>
          </p:cNvSpPr>
          <p:nvPr/>
        </p:nvSpPr>
        <p:spPr bwMode="auto">
          <a:xfrm>
            <a:off x="3251200" y="1447800"/>
            <a:ext cx="2774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algn="ctr"/>
            <a:r>
              <a:rPr lang="en-US" sz="1800" u="sng"/>
              <a:t>Classify Pre-segmented</a:t>
            </a:r>
            <a:br>
              <a:rPr lang="en-US" sz="1800" u="sng"/>
            </a:br>
            <a:r>
              <a:rPr lang="en-US" sz="1800" u="sng"/>
              <a:t>Candidates</a:t>
            </a:r>
          </a:p>
        </p:txBody>
      </p:sp>
      <p:sp>
        <p:nvSpPr>
          <p:cNvPr id="54280" name="Text Box 1038"/>
          <p:cNvSpPr txBox="1">
            <a:spLocks noChangeArrowheads="1"/>
          </p:cNvSpPr>
          <p:nvPr/>
        </p:nvSpPr>
        <p:spPr bwMode="auto">
          <a:xfrm>
            <a:off x="3321050" y="3900488"/>
            <a:ext cx="2520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800" u="sng"/>
              <a:t>Finite State Machines</a:t>
            </a:r>
          </a:p>
        </p:txBody>
      </p:sp>
      <p:sp>
        <p:nvSpPr>
          <p:cNvPr id="54281" name="Text Box 1039"/>
          <p:cNvSpPr txBox="1">
            <a:spLocks noChangeArrowheads="1"/>
          </p:cNvSpPr>
          <p:nvPr/>
        </p:nvSpPr>
        <p:spPr bwMode="auto">
          <a:xfrm>
            <a:off x="6248400" y="3886200"/>
            <a:ext cx="278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800" u="sng"/>
              <a:t>Context Free Grammars</a:t>
            </a:r>
          </a:p>
        </p:txBody>
      </p:sp>
      <p:sp>
        <p:nvSpPr>
          <p:cNvPr id="54282" name="Text Box 1040"/>
          <p:cNvSpPr txBox="1">
            <a:spLocks noChangeArrowheads="1"/>
          </p:cNvSpPr>
          <p:nvPr/>
        </p:nvSpPr>
        <p:spPr bwMode="auto">
          <a:xfrm>
            <a:off x="533400" y="3900488"/>
            <a:ext cx="2101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800" u="sng"/>
              <a:t>Boundary Models</a:t>
            </a:r>
          </a:p>
        </p:txBody>
      </p:sp>
      <p:sp>
        <p:nvSpPr>
          <p:cNvPr id="54283" name="Text Box 1041"/>
          <p:cNvSpPr txBox="1">
            <a:spLocks noChangeArrowheads="1"/>
          </p:cNvSpPr>
          <p:nvPr/>
        </p:nvSpPr>
        <p:spPr bwMode="auto">
          <a:xfrm>
            <a:off x="133350" y="2133600"/>
            <a:ext cx="2686050" cy="2746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200" b="0">
                <a:latin typeface="Times New Roman" charset="0"/>
              </a:rPr>
              <a:t>Abraham Lincoln was born in Kentucky.</a:t>
            </a:r>
          </a:p>
        </p:txBody>
      </p:sp>
      <p:sp>
        <p:nvSpPr>
          <p:cNvPr id="54284" name="Line 1043"/>
          <p:cNvSpPr>
            <a:spLocks noChangeShapeType="1"/>
          </p:cNvSpPr>
          <p:nvPr/>
        </p:nvSpPr>
        <p:spPr bwMode="auto">
          <a:xfrm flipV="1">
            <a:off x="2209800" y="24384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285" name="Text Box 1044"/>
          <p:cNvSpPr txBox="1">
            <a:spLocks noChangeArrowheads="1"/>
          </p:cNvSpPr>
          <p:nvPr/>
        </p:nvSpPr>
        <p:spPr bwMode="auto">
          <a:xfrm>
            <a:off x="2209800" y="2514600"/>
            <a:ext cx="64293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800"/>
              <a:t>member?</a:t>
            </a:r>
          </a:p>
        </p:txBody>
      </p:sp>
      <p:sp>
        <p:nvSpPr>
          <p:cNvPr id="54286" name="Text Box 1045"/>
          <p:cNvSpPr txBox="1">
            <a:spLocks noChangeArrowheads="1"/>
          </p:cNvSpPr>
          <p:nvPr/>
        </p:nvSpPr>
        <p:spPr bwMode="auto">
          <a:xfrm>
            <a:off x="6172200" y="2133600"/>
            <a:ext cx="2686050" cy="2746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200" b="0">
                <a:latin typeface="Times New Roman" charset="0"/>
              </a:rPr>
              <a:t>Abraham Lincoln was born in Kentucky.</a:t>
            </a:r>
          </a:p>
        </p:txBody>
      </p:sp>
      <p:sp>
        <p:nvSpPr>
          <p:cNvPr id="54287" name="Text Box 1046"/>
          <p:cNvSpPr txBox="1">
            <a:spLocks noChangeArrowheads="1"/>
          </p:cNvSpPr>
          <p:nvPr/>
        </p:nvSpPr>
        <p:spPr bwMode="auto">
          <a:xfrm>
            <a:off x="3048000" y="2133600"/>
            <a:ext cx="2686050" cy="2746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200" b="0" u="sng">
                <a:latin typeface="Times New Roman" charset="0"/>
              </a:rPr>
              <a:t>Abraham Lincoln</a:t>
            </a:r>
            <a:r>
              <a:rPr lang="en-US" sz="1200" b="0">
                <a:latin typeface="Times New Roman" charset="0"/>
              </a:rPr>
              <a:t> was born in </a:t>
            </a:r>
            <a:r>
              <a:rPr lang="en-US" sz="1200" b="0" u="sng">
                <a:latin typeface="Times New Roman" charset="0"/>
              </a:rPr>
              <a:t>Kentucky</a:t>
            </a:r>
            <a:r>
              <a:rPr lang="en-US" sz="1200" b="0">
                <a:latin typeface="Times New Roman" charset="0"/>
              </a:rPr>
              <a:t>.</a:t>
            </a:r>
          </a:p>
        </p:txBody>
      </p:sp>
      <p:sp>
        <p:nvSpPr>
          <p:cNvPr id="54288" name="AutoShape 1047"/>
          <p:cNvSpPr>
            <a:spLocks/>
          </p:cNvSpPr>
          <p:nvPr/>
        </p:nvSpPr>
        <p:spPr bwMode="auto">
          <a:xfrm rot="-5411066">
            <a:off x="6723063" y="1979613"/>
            <a:ext cx="152400" cy="1066800"/>
          </a:xfrm>
          <a:prstGeom prst="leftBrace">
            <a:avLst>
              <a:gd name="adj1" fmla="val 5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4289" name="Text Box 1051"/>
          <p:cNvSpPr txBox="1">
            <a:spLocks noChangeArrowheads="1"/>
          </p:cNvSpPr>
          <p:nvPr/>
        </p:nvSpPr>
        <p:spPr bwMode="auto">
          <a:xfrm>
            <a:off x="3394075" y="2514600"/>
            <a:ext cx="706438" cy="244475"/>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000" b="0"/>
              <a:t>Classifier</a:t>
            </a:r>
          </a:p>
        </p:txBody>
      </p:sp>
      <p:sp>
        <p:nvSpPr>
          <p:cNvPr id="54290" name="Oval 1052"/>
          <p:cNvSpPr>
            <a:spLocks noChangeArrowheads="1"/>
          </p:cNvSpPr>
          <p:nvPr/>
        </p:nvSpPr>
        <p:spPr bwMode="auto">
          <a:xfrm>
            <a:off x="3284538" y="3124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54291" name="Oval 1053"/>
          <p:cNvSpPr>
            <a:spLocks noChangeArrowheads="1"/>
          </p:cNvSpPr>
          <p:nvPr/>
        </p:nvSpPr>
        <p:spPr bwMode="auto">
          <a:xfrm>
            <a:off x="3665538" y="3124200"/>
            <a:ext cx="152400" cy="152400"/>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54292" name="Oval 1054"/>
          <p:cNvSpPr>
            <a:spLocks noChangeArrowheads="1"/>
          </p:cNvSpPr>
          <p:nvPr/>
        </p:nvSpPr>
        <p:spPr bwMode="auto">
          <a:xfrm>
            <a:off x="4046538" y="3124200"/>
            <a:ext cx="152400" cy="152400"/>
          </a:xfrm>
          <a:prstGeom prst="ellipse">
            <a:avLst/>
          </a:prstGeom>
          <a:solidFill>
            <a:srgbClr val="C0C0C0"/>
          </a:solidFill>
          <a:ln w="9525">
            <a:solidFill>
              <a:schemeClr val="tx1"/>
            </a:solidFill>
            <a:round/>
            <a:headEnd/>
            <a:tailEnd/>
          </a:ln>
        </p:spPr>
        <p:txBody>
          <a:bodyPr wrap="none" anchor="ctr"/>
          <a:lstStyle/>
          <a:p>
            <a:endParaRPr lang="en-US"/>
          </a:p>
        </p:txBody>
      </p:sp>
      <p:cxnSp>
        <p:nvCxnSpPr>
          <p:cNvPr id="54293" name="AutoShape 1055"/>
          <p:cNvCxnSpPr>
            <a:cxnSpLocks noChangeShapeType="1"/>
            <a:stCxn id="54289" idx="2"/>
            <a:endCxn id="54290" idx="7"/>
          </p:cNvCxnSpPr>
          <p:nvPr/>
        </p:nvCxnSpPr>
        <p:spPr bwMode="auto">
          <a:xfrm flipH="1">
            <a:off x="3414713" y="2759075"/>
            <a:ext cx="333375" cy="387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4294" name="AutoShape 1056"/>
          <p:cNvCxnSpPr>
            <a:cxnSpLocks noChangeShapeType="1"/>
            <a:stCxn id="54289" idx="2"/>
            <a:endCxn id="54291" idx="0"/>
          </p:cNvCxnSpPr>
          <p:nvPr/>
        </p:nvCxnSpPr>
        <p:spPr bwMode="auto">
          <a:xfrm flipH="1">
            <a:off x="3741738" y="2759075"/>
            <a:ext cx="6350" cy="3651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4295" name="AutoShape 1057"/>
          <p:cNvCxnSpPr>
            <a:cxnSpLocks noChangeShapeType="1"/>
            <a:stCxn id="54289" idx="2"/>
            <a:endCxn id="54292" idx="1"/>
          </p:cNvCxnSpPr>
          <p:nvPr/>
        </p:nvCxnSpPr>
        <p:spPr bwMode="auto">
          <a:xfrm>
            <a:off x="3748088" y="2759075"/>
            <a:ext cx="320675" cy="387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4296" name="Text Box 1058"/>
          <p:cNvSpPr txBox="1">
            <a:spLocks noChangeArrowheads="1"/>
          </p:cNvSpPr>
          <p:nvPr/>
        </p:nvSpPr>
        <p:spPr bwMode="auto">
          <a:xfrm>
            <a:off x="3962400" y="2819400"/>
            <a:ext cx="82073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800"/>
              <a:t>which class?</a:t>
            </a:r>
          </a:p>
        </p:txBody>
      </p:sp>
      <p:sp>
        <p:nvSpPr>
          <p:cNvPr id="54297" name="AutoShape 1059"/>
          <p:cNvSpPr>
            <a:spLocks/>
          </p:cNvSpPr>
          <p:nvPr/>
        </p:nvSpPr>
        <p:spPr bwMode="auto">
          <a:xfrm rot="-5411066">
            <a:off x="8648700" y="3162300"/>
            <a:ext cx="152400" cy="533400"/>
          </a:xfrm>
          <a:prstGeom prst="leftBrace">
            <a:avLst>
              <a:gd name="adj1" fmla="val 291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4298" name="AutoShape 1060"/>
          <p:cNvSpPr>
            <a:spLocks/>
          </p:cNvSpPr>
          <p:nvPr/>
        </p:nvSpPr>
        <p:spPr bwMode="auto">
          <a:xfrm rot="-5411066">
            <a:off x="8153400" y="2819400"/>
            <a:ext cx="152400" cy="1524000"/>
          </a:xfrm>
          <a:prstGeom prst="leftBrace">
            <a:avLst>
              <a:gd name="adj1" fmla="val 83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4299" name="Text Box 1061"/>
          <p:cNvSpPr txBox="1">
            <a:spLocks noChangeArrowheads="1"/>
          </p:cNvSpPr>
          <p:nvPr/>
        </p:nvSpPr>
        <p:spPr bwMode="auto">
          <a:xfrm>
            <a:off x="7372350" y="6110288"/>
            <a:ext cx="1695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800" u="sng"/>
              <a:t>…and beyond</a:t>
            </a:r>
          </a:p>
        </p:txBody>
      </p:sp>
      <p:sp>
        <p:nvSpPr>
          <p:cNvPr id="54300" name="Text Box 1062"/>
          <p:cNvSpPr txBox="1">
            <a:spLocks noChangeArrowheads="1"/>
          </p:cNvSpPr>
          <p:nvPr/>
        </p:nvSpPr>
        <p:spPr bwMode="auto">
          <a:xfrm>
            <a:off x="152400" y="4343400"/>
            <a:ext cx="2686050" cy="2746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200" b="0">
                <a:latin typeface="Times New Roman" charset="0"/>
              </a:rPr>
              <a:t>Abraham Lincoln was born in Kentucky.</a:t>
            </a:r>
          </a:p>
        </p:txBody>
      </p:sp>
      <p:sp>
        <p:nvSpPr>
          <p:cNvPr id="54301" name="Text Box 1063"/>
          <p:cNvSpPr txBox="1">
            <a:spLocks noChangeArrowheads="1"/>
          </p:cNvSpPr>
          <p:nvPr/>
        </p:nvSpPr>
        <p:spPr bwMode="auto">
          <a:xfrm>
            <a:off x="6477000" y="2667000"/>
            <a:ext cx="706438" cy="244475"/>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000" b="0"/>
              <a:t>Classifier</a:t>
            </a:r>
          </a:p>
        </p:txBody>
      </p:sp>
      <p:sp>
        <p:nvSpPr>
          <p:cNvPr id="54302" name="Oval 1064"/>
          <p:cNvSpPr>
            <a:spLocks noChangeArrowheads="1"/>
          </p:cNvSpPr>
          <p:nvPr/>
        </p:nvSpPr>
        <p:spPr bwMode="auto">
          <a:xfrm>
            <a:off x="6378575" y="32766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54303" name="Oval 1065"/>
          <p:cNvSpPr>
            <a:spLocks noChangeArrowheads="1"/>
          </p:cNvSpPr>
          <p:nvPr/>
        </p:nvSpPr>
        <p:spPr bwMode="auto">
          <a:xfrm>
            <a:off x="6759575" y="3276600"/>
            <a:ext cx="152400" cy="152400"/>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54304" name="Oval 1066"/>
          <p:cNvSpPr>
            <a:spLocks noChangeArrowheads="1"/>
          </p:cNvSpPr>
          <p:nvPr/>
        </p:nvSpPr>
        <p:spPr bwMode="auto">
          <a:xfrm>
            <a:off x="7140575" y="3276600"/>
            <a:ext cx="152400" cy="152400"/>
          </a:xfrm>
          <a:prstGeom prst="ellipse">
            <a:avLst/>
          </a:prstGeom>
          <a:solidFill>
            <a:srgbClr val="C0C0C0"/>
          </a:solidFill>
          <a:ln w="9525">
            <a:solidFill>
              <a:schemeClr val="tx1"/>
            </a:solidFill>
            <a:round/>
            <a:headEnd/>
            <a:tailEnd/>
          </a:ln>
        </p:spPr>
        <p:txBody>
          <a:bodyPr wrap="none" anchor="ctr"/>
          <a:lstStyle/>
          <a:p>
            <a:endParaRPr lang="en-US"/>
          </a:p>
        </p:txBody>
      </p:sp>
      <p:cxnSp>
        <p:nvCxnSpPr>
          <p:cNvPr id="54305" name="AutoShape 1067"/>
          <p:cNvCxnSpPr>
            <a:cxnSpLocks noChangeShapeType="1"/>
            <a:stCxn id="54301" idx="2"/>
            <a:endCxn id="54302" idx="7"/>
          </p:cNvCxnSpPr>
          <p:nvPr/>
        </p:nvCxnSpPr>
        <p:spPr bwMode="auto">
          <a:xfrm flipH="1">
            <a:off x="6508750" y="2911475"/>
            <a:ext cx="322263" cy="387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4306" name="AutoShape 1068"/>
          <p:cNvCxnSpPr>
            <a:cxnSpLocks noChangeShapeType="1"/>
            <a:stCxn id="54301" idx="2"/>
            <a:endCxn id="54303" idx="0"/>
          </p:cNvCxnSpPr>
          <p:nvPr/>
        </p:nvCxnSpPr>
        <p:spPr bwMode="auto">
          <a:xfrm>
            <a:off x="6831013" y="2911475"/>
            <a:ext cx="4762" cy="3651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4307" name="AutoShape 1069"/>
          <p:cNvCxnSpPr>
            <a:cxnSpLocks noChangeShapeType="1"/>
            <a:stCxn id="54301" idx="2"/>
            <a:endCxn id="54304" idx="1"/>
          </p:cNvCxnSpPr>
          <p:nvPr/>
        </p:nvCxnSpPr>
        <p:spPr bwMode="auto">
          <a:xfrm>
            <a:off x="6831013" y="2911475"/>
            <a:ext cx="331787" cy="387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4308" name="Text Box 1070"/>
          <p:cNvSpPr txBox="1">
            <a:spLocks noChangeArrowheads="1"/>
          </p:cNvSpPr>
          <p:nvPr/>
        </p:nvSpPr>
        <p:spPr bwMode="auto">
          <a:xfrm>
            <a:off x="6934200" y="2895600"/>
            <a:ext cx="820738"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800"/>
              <a:t>which class?</a:t>
            </a:r>
          </a:p>
        </p:txBody>
      </p:sp>
      <p:sp>
        <p:nvSpPr>
          <p:cNvPr id="54309" name="Text Box 1071"/>
          <p:cNvSpPr txBox="1">
            <a:spLocks noChangeArrowheads="1"/>
          </p:cNvSpPr>
          <p:nvPr/>
        </p:nvSpPr>
        <p:spPr bwMode="auto">
          <a:xfrm>
            <a:off x="7467600" y="3155950"/>
            <a:ext cx="9525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algn="ctr"/>
            <a:r>
              <a:rPr lang="en-US" sz="900"/>
              <a:t>Try alternate</a:t>
            </a:r>
            <a:br>
              <a:rPr lang="en-US" sz="900"/>
            </a:br>
            <a:r>
              <a:rPr lang="en-US" sz="900"/>
              <a:t>window sizes:</a:t>
            </a:r>
          </a:p>
        </p:txBody>
      </p:sp>
      <p:sp>
        <p:nvSpPr>
          <p:cNvPr id="54310" name="Line 1074"/>
          <p:cNvSpPr>
            <a:spLocks noChangeShapeType="1"/>
          </p:cNvSpPr>
          <p:nvPr/>
        </p:nvSpPr>
        <p:spPr bwMode="auto">
          <a:xfrm flipH="1" flipV="1">
            <a:off x="1338263" y="4648200"/>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311" name="Line 1083"/>
          <p:cNvSpPr>
            <a:spLocks noChangeShapeType="1"/>
          </p:cNvSpPr>
          <p:nvPr/>
        </p:nvSpPr>
        <p:spPr bwMode="auto">
          <a:xfrm>
            <a:off x="7391400" y="2438400"/>
            <a:ext cx="838200" cy="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312" name="Line 1084"/>
          <p:cNvSpPr>
            <a:spLocks noChangeShapeType="1"/>
          </p:cNvSpPr>
          <p:nvPr/>
        </p:nvSpPr>
        <p:spPr bwMode="auto">
          <a:xfrm>
            <a:off x="1371600" y="4648200"/>
            <a:ext cx="838200" cy="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4313" name="Line 1085"/>
          <p:cNvSpPr>
            <a:spLocks noChangeShapeType="1"/>
          </p:cNvSpPr>
          <p:nvPr/>
        </p:nvSpPr>
        <p:spPr bwMode="auto">
          <a:xfrm>
            <a:off x="1349375" y="4289425"/>
            <a:ext cx="0" cy="3810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14" name="Text Box 1088"/>
          <p:cNvSpPr txBox="1">
            <a:spLocks noChangeArrowheads="1"/>
          </p:cNvSpPr>
          <p:nvPr/>
        </p:nvSpPr>
        <p:spPr bwMode="auto">
          <a:xfrm>
            <a:off x="966788" y="5181600"/>
            <a:ext cx="706437" cy="244475"/>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000" b="0"/>
              <a:t>Classifier</a:t>
            </a:r>
          </a:p>
        </p:txBody>
      </p:sp>
      <p:sp>
        <p:nvSpPr>
          <p:cNvPr id="54315" name="Oval 1089"/>
          <p:cNvSpPr>
            <a:spLocks noChangeArrowheads="1"/>
          </p:cNvSpPr>
          <p:nvPr/>
        </p:nvSpPr>
        <p:spPr bwMode="auto">
          <a:xfrm>
            <a:off x="857250" y="5791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54316" name="Oval 1090"/>
          <p:cNvSpPr>
            <a:spLocks noChangeArrowheads="1"/>
          </p:cNvSpPr>
          <p:nvPr/>
        </p:nvSpPr>
        <p:spPr bwMode="auto">
          <a:xfrm>
            <a:off x="1238250" y="5791200"/>
            <a:ext cx="152400" cy="152400"/>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54317" name="Oval 1091"/>
          <p:cNvSpPr>
            <a:spLocks noChangeArrowheads="1"/>
          </p:cNvSpPr>
          <p:nvPr/>
        </p:nvSpPr>
        <p:spPr bwMode="auto">
          <a:xfrm>
            <a:off x="1619250" y="5791200"/>
            <a:ext cx="152400" cy="152400"/>
          </a:xfrm>
          <a:prstGeom prst="ellipse">
            <a:avLst/>
          </a:prstGeom>
          <a:solidFill>
            <a:schemeClr val="accent2"/>
          </a:solidFill>
          <a:ln w="9525">
            <a:solidFill>
              <a:schemeClr val="tx1"/>
            </a:solidFill>
            <a:round/>
            <a:headEnd/>
            <a:tailEnd/>
          </a:ln>
        </p:spPr>
        <p:txBody>
          <a:bodyPr wrap="none" anchor="ctr"/>
          <a:lstStyle/>
          <a:p>
            <a:endParaRPr lang="en-US"/>
          </a:p>
        </p:txBody>
      </p:sp>
      <p:cxnSp>
        <p:nvCxnSpPr>
          <p:cNvPr id="54318" name="AutoShape 1092"/>
          <p:cNvCxnSpPr>
            <a:cxnSpLocks noChangeShapeType="1"/>
            <a:stCxn id="54314" idx="2"/>
            <a:endCxn id="54315" idx="7"/>
          </p:cNvCxnSpPr>
          <p:nvPr/>
        </p:nvCxnSpPr>
        <p:spPr bwMode="auto">
          <a:xfrm flipH="1">
            <a:off x="987425" y="5426075"/>
            <a:ext cx="333375" cy="387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4319" name="AutoShape 1093"/>
          <p:cNvCxnSpPr>
            <a:cxnSpLocks noChangeShapeType="1"/>
            <a:stCxn id="54314" idx="2"/>
            <a:endCxn id="54316" idx="0"/>
          </p:cNvCxnSpPr>
          <p:nvPr/>
        </p:nvCxnSpPr>
        <p:spPr bwMode="auto">
          <a:xfrm flipH="1">
            <a:off x="1314450" y="5426075"/>
            <a:ext cx="6350" cy="3651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4320" name="AutoShape 1094"/>
          <p:cNvCxnSpPr>
            <a:cxnSpLocks noChangeShapeType="1"/>
            <a:stCxn id="54314" idx="2"/>
            <a:endCxn id="54317" idx="1"/>
          </p:cNvCxnSpPr>
          <p:nvPr/>
        </p:nvCxnSpPr>
        <p:spPr bwMode="auto">
          <a:xfrm>
            <a:off x="1320800" y="5426075"/>
            <a:ext cx="320675" cy="387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4321" name="Text Box 1095"/>
          <p:cNvSpPr txBox="1">
            <a:spLocks noChangeArrowheads="1"/>
          </p:cNvSpPr>
          <p:nvPr/>
        </p:nvSpPr>
        <p:spPr bwMode="auto">
          <a:xfrm>
            <a:off x="1770063" y="5486400"/>
            <a:ext cx="820737"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800"/>
              <a:t>which class?</a:t>
            </a:r>
          </a:p>
        </p:txBody>
      </p:sp>
      <p:sp>
        <p:nvSpPr>
          <p:cNvPr id="54322" name="Oval 1096"/>
          <p:cNvSpPr>
            <a:spLocks noChangeArrowheads="1"/>
          </p:cNvSpPr>
          <p:nvPr/>
        </p:nvSpPr>
        <p:spPr bwMode="auto">
          <a:xfrm>
            <a:off x="457200" y="5791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54323" name="Oval 1097"/>
          <p:cNvSpPr>
            <a:spLocks noChangeArrowheads="1"/>
          </p:cNvSpPr>
          <p:nvPr/>
        </p:nvSpPr>
        <p:spPr bwMode="auto">
          <a:xfrm>
            <a:off x="2057400" y="5791200"/>
            <a:ext cx="152400" cy="152400"/>
          </a:xfrm>
          <a:prstGeom prst="ellipse">
            <a:avLst/>
          </a:prstGeom>
          <a:solidFill>
            <a:srgbClr val="C0C0C0"/>
          </a:solidFill>
          <a:ln w="9525">
            <a:solidFill>
              <a:schemeClr val="tx1"/>
            </a:solidFill>
            <a:round/>
            <a:headEnd/>
            <a:tailEnd/>
          </a:ln>
        </p:spPr>
        <p:txBody>
          <a:bodyPr wrap="none" anchor="ctr"/>
          <a:lstStyle/>
          <a:p>
            <a:endParaRPr lang="en-US"/>
          </a:p>
        </p:txBody>
      </p:sp>
      <p:cxnSp>
        <p:nvCxnSpPr>
          <p:cNvPr id="54324" name="AutoShape 1098"/>
          <p:cNvCxnSpPr>
            <a:cxnSpLocks noChangeShapeType="1"/>
            <a:stCxn id="54314" idx="2"/>
            <a:endCxn id="54322" idx="7"/>
          </p:cNvCxnSpPr>
          <p:nvPr/>
        </p:nvCxnSpPr>
        <p:spPr bwMode="auto">
          <a:xfrm flipH="1">
            <a:off x="587375" y="5426075"/>
            <a:ext cx="733425" cy="387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4325" name="AutoShape 1099"/>
          <p:cNvCxnSpPr>
            <a:cxnSpLocks noChangeShapeType="1"/>
            <a:stCxn id="54314" idx="2"/>
            <a:endCxn id="54323" idx="1"/>
          </p:cNvCxnSpPr>
          <p:nvPr/>
        </p:nvCxnSpPr>
        <p:spPr bwMode="auto">
          <a:xfrm>
            <a:off x="1320800" y="5426075"/>
            <a:ext cx="758825" cy="387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4326" name="Text Box 1100"/>
          <p:cNvSpPr txBox="1">
            <a:spLocks noChangeArrowheads="1"/>
          </p:cNvSpPr>
          <p:nvPr/>
        </p:nvSpPr>
        <p:spPr bwMode="auto">
          <a:xfrm>
            <a:off x="304800" y="5943600"/>
            <a:ext cx="5064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800"/>
              <a:t>BEGIN</a:t>
            </a:r>
          </a:p>
        </p:txBody>
      </p:sp>
      <p:sp>
        <p:nvSpPr>
          <p:cNvPr id="54327" name="Text Box 1101"/>
          <p:cNvSpPr txBox="1">
            <a:spLocks noChangeArrowheads="1"/>
          </p:cNvSpPr>
          <p:nvPr/>
        </p:nvSpPr>
        <p:spPr bwMode="auto">
          <a:xfrm>
            <a:off x="744538" y="5943600"/>
            <a:ext cx="3984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800"/>
              <a:t>END</a:t>
            </a:r>
          </a:p>
        </p:txBody>
      </p:sp>
      <p:sp>
        <p:nvSpPr>
          <p:cNvPr id="54328" name="Text Box 1102"/>
          <p:cNvSpPr txBox="1">
            <a:spLocks noChangeArrowheads="1"/>
          </p:cNvSpPr>
          <p:nvPr/>
        </p:nvSpPr>
        <p:spPr bwMode="auto">
          <a:xfrm>
            <a:off x="1066800" y="5943600"/>
            <a:ext cx="5064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800"/>
              <a:t>BEGIN</a:t>
            </a:r>
          </a:p>
        </p:txBody>
      </p:sp>
      <p:sp>
        <p:nvSpPr>
          <p:cNvPr id="54329" name="Text Box 1103"/>
          <p:cNvSpPr txBox="1">
            <a:spLocks noChangeArrowheads="1"/>
          </p:cNvSpPr>
          <p:nvPr/>
        </p:nvSpPr>
        <p:spPr bwMode="auto">
          <a:xfrm>
            <a:off x="1506538" y="5943600"/>
            <a:ext cx="3984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800"/>
              <a:t>END</a:t>
            </a:r>
          </a:p>
        </p:txBody>
      </p:sp>
      <p:sp>
        <p:nvSpPr>
          <p:cNvPr id="54330" name="Line 1104"/>
          <p:cNvSpPr>
            <a:spLocks noChangeShapeType="1"/>
          </p:cNvSpPr>
          <p:nvPr/>
        </p:nvSpPr>
        <p:spPr bwMode="auto">
          <a:xfrm>
            <a:off x="228600" y="4267200"/>
            <a:ext cx="0" cy="381000"/>
          </a:xfrm>
          <a:prstGeom prst="line">
            <a:avLst/>
          </a:prstGeom>
          <a:noFill/>
          <a:ln w="762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31" name="Text Box 1105"/>
          <p:cNvSpPr txBox="1">
            <a:spLocks noChangeArrowheads="1"/>
          </p:cNvSpPr>
          <p:nvPr/>
        </p:nvSpPr>
        <p:spPr bwMode="auto">
          <a:xfrm>
            <a:off x="0" y="4648200"/>
            <a:ext cx="5064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800"/>
              <a:t>BEGIN</a:t>
            </a:r>
          </a:p>
        </p:txBody>
      </p:sp>
      <p:sp>
        <p:nvSpPr>
          <p:cNvPr id="54332" name="Text Box 1106"/>
          <p:cNvSpPr txBox="1">
            <a:spLocks noChangeArrowheads="1"/>
          </p:cNvSpPr>
          <p:nvPr/>
        </p:nvSpPr>
        <p:spPr bwMode="auto">
          <a:xfrm>
            <a:off x="3181350" y="4343400"/>
            <a:ext cx="2686050" cy="2746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200" b="0">
                <a:latin typeface="Times New Roman" charset="0"/>
              </a:rPr>
              <a:t>Abraham Lincoln was born in Kentucky.</a:t>
            </a:r>
          </a:p>
        </p:txBody>
      </p:sp>
      <p:sp>
        <p:nvSpPr>
          <p:cNvPr id="54333" name="Oval 1107"/>
          <p:cNvSpPr>
            <a:spLocks noChangeArrowheads="1"/>
          </p:cNvSpPr>
          <p:nvPr/>
        </p:nvSpPr>
        <p:spPr bwMode="auto">
          <a:xfrm>
            <a:off x="4191000" y="5334000"/>
            <a:ext cx="152400" cy="152400"/>
          </a:xfrm>
          <a:prstGeom prst="ellipse">
            <a:avLst/>
          </a:prstGeom>
          <a:solidFill>
            <a:srgbClr val="C0C0C0"/>
          </a:solidFill>
          <a:ln w="9525">
            <a:solidFill>
              <a:schemeClr val="tx1"/>
            </a:solidFill>
            <a:round/>
            <a:headEnd/>
            <a:tailEnd/>
          </a:ln>
        </p:spPr>
        <p:txBody>
          <a:bodyPr wrap="none" anchor="ctr"/>
          <a:lstStyle/>
          <a:p>
            <a:endParaRPr lang="en-US"/>
          </a:p>
        </p:txBody>
      </p:sp>
      <p:sp>
        <p:nvSpPr>
          <p:cNvPr id="54334" name="Oval 1108"/>
          <p:cNvSpPr>
            <a:spLocks noChangeArrowheads="1"/>
          </p:cNvSpPr>
          <p:nvPr/>
        </p:nvSpPr>
        <p:spPr bwMode="auto">
          <a:xfrm>
            <a:off x="4191000" y="5867400"/>
            <a:ext cx="152400" cy="152400"/>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54335" name="Oval 1109"/>
          <p:cNvSpPr>
            <a:spLocks noChangeArrowheads="1"/>
          </p:cNvSpPr>
          <p:nvPr/>
        </p:nvSpPr>
        <p:spPr bwMode="auto">
          <a:xfrm>
            <a:off x="4876800" y="53340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cxnSp>
        <p:nvCxnSpPr>
          <p:cNvPr id="54336" name="AutoShape 1110"/>
          <p:cNvCxnSpPr>
            <a:cxnSpLocks noChangeShapeType="1"/>
            <a:stCxn id="54333" idx="7"/>
            <a:endCxn id="54335" idx="0"/>
          </p:cNvCxnSpPr>
          <p:nvPr/>
        </p:nvCxnSpPr>
        <p:spPr bwMode="auto">
          <a:xfrm rot="-5400000">
            <a:off x="4625975" y="5029200"/>
            <a:ext cx="22225" cy="631825"/>
          </a:xfrm>
          <a:prstGeom prst="curvedConnector3">
            <a:avLst>
              <a:gd name="adj1" fmla="val 1128569"/>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4337" name="AutoShape 1111"/>
          <p:cNvCxnSpPr>
            <a:cxnSpLocks noChangeShapeType="1"/>
            <a:stCxn id="54335" idx="4"/>
            <a:endCxn id="54334" idx="7"/>
          </p:cNvCxnSpPr>
          <p:nvPr/>
        </p:nvCxnSpPr>
        <p:spPr bwMode="auto">
          <a:xfrm rot="5400000">
            <a:off x="4435475" y="5372100"/>
            <a:ext cx="403225" cy="631825"/>
          </a:xfrm>
          <a:prstGeom prst="curvedConnector3">
            <a:avLst>
              <a:gd name="adj1" fmla="val 47245"/>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4338" name="AutoShape 1114"/>
          <p:cNvCxnSpPr>
            <a:cxnSpLocks noChangeShapeType="1"/>
            <a:stCxn id="54334" idx="6"/>
            <a:endCxn id="54380" idx="2"/>
          </p:cNvCxnSpPr>
          <p:nvPr/>
        </p:nvCxnSpPr>
        <p:spPr bwMode="auto">
          <a:xfrm>
            <a:off x="4343400" y="5943600"/>
            <a:ext cx="5334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4339" name="AutoShape 1117"/>
          <p:cNvCxnSpPr>
            <a:cxnSpLocks noChangeShapeType="1"/>
            <a:stCxn id="54335" idx="6"/>
            <a:endCxn id="54335" idx="0"/>
          </p:cNvCxnSpPr>
          <p:nvPr/>
        </p:nvCxnSpPr>
        <p:spPr bwMode="auto">
          <a:xfrm flipH="1" flipV="1">
            <a:off x="4953000" y="5334000"/>
            <a:ext cx="76200" cy="76200"/>
          </a:xfrm>
          <a:prstGeom prst="curvedConnector4">
            <a:avLst>
              <a:gd name="adj1" fmla="val -300000"/>
              <a:gd name="adj2" fmla="val 40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4340" name="AutoShape 1118"/>
          <p:cNvCxnSpPr>
            <a:cxnSpLocks noChangeShapeType="1"/>
            <a:stCxn id="54334" idx="4"/>
            <a:endCxn id="54334" idx="2"/>
          </p:cNvCxnSpPr>
          <p:nvPr/>
        </p:nvCxnSpPr>
        <p:spPr bwMode="auto">
          <a:xfrm rot="16200000" flipV="1">
            <a:off x="4191000" y="5943600"/>
            <a:ext cx="76200" cy="76200"/>
          </a:xfrm>
          <a:prstGeom prst="curvedConnector4">
            <a:avLst>
              <a:gd name="adj1" fmla="val -300000"/>
              <a:gd name="adj2" fmla="val 40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4341" name="AutoShape 1119"/>
          <p:cNvCxnSpPr>
            <a:cxnSpLocks noChangeShapeType="1"/>
            <a:stCxn id="54333" idx="7"/>
            <a:endCxn id="54333" idx="2"/>
          </p:cNvCxnSpPr>
          <p:nvPr/>
        </p:nvCxnSpPr>
        <p:spPr bwMode="auto">
          <a:xfrm rot="-5400000" flipH="1" flipV="1">
            <a:off x="4229100" y="5318125"/>
            <a:ext cx="53975" cy="130175"/>
          </a:xfrm>
          <a:prstGeom prst="curvedConnector4">
            <a:avLst>
              <a:gd name="adj1" fmla="val -464704"/>
              <a:gd name="adj2" fmla="val 27561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4342" name="AutoShape 1121"/>
          <p:cNvCxnSpPr>
            <a:cxnSpLocks noChangeShapeType="1"/>
            <a:stCxn id="54333" idx="4"/>
            <a:endCxn id="54334" idx="0"/>
          </p:cNvCxnSpPr>
          <p:nvPr/>
        </p:nvCxnSpPr>
        <p:spPr bwMode="auto">
          <a:xfrm>
            <a:off x="4267200" y="5486400"/>
            <a:ext cx="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4343" name="AutoShape 1122"/>
          <p:cNvCxnSpPr>
            <a:cxnSpLocks noChangeShapeType="1"/>
            <a:stCxn id="54335" idx="2"/>
            <a:endCxn id="54333" idx="6"/>
          </p:cNvCxnSpPr>
          <p:nvPr/>
        </p:nvCxnSpPr>
        <p:spPr bwMode="auto">
          <a:xfrm flipH="1">
            <a:off x="4343400" y="5410200"/>
            <a:ext cx="5334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4344" name="Oval 1123"/>
          <p:cNvSpPr>
            <a:spLocks noChangeArrowheads="1"/>
          </p:cNvSpPr>
          <p:nvPr/>
        </p:nvSpPr>
        <p:spPr bwMode="auto">
          <a:xfrm>
            <a:off x="3505200" y="4648200"/>
            <a:ext cx="152400" cy="152400"/>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54345" name="Oval 1124"/>
          <p:cNvSpPr>
            <a:spLocks noChangeArrowheads="1"/>
          </p:cNvSpPr>
          <p:nvPr/>
        </p:nvSpPr>
        <p:spPr bwMode="auto">
          <a:xfrm>
            <a:off x="4038600" y="4648200"/>
            <a:ext cx="152400" cy="152400"/>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54346" name="Oval 1125"/>
          <p:cNvSpPr>
            <a:spLocks noChangeArrowheads="1"/>
          </p:cNvSpPr>
          <p:nvPr/>
        </p:nvSpPr>
        <p:spPr bwMode="auto">
          <a:xfrm>
            <a:off x="4419600" y="4648200"/>
            <a:ext cx="152400" cy="152400"/>
          </a:xfrm>
          <a:prstGeom prst="ellipse">
            <a:avLst/>
          </a:prstGeom>
          <a:solidFill>
            <a:srgbClr val="C0C0C0"/>
          </a:solidFill>
          <a:ln w="9525">
            <a:solidFill>
              <a:schemeClr val="tx1"/>
            </a:solidFill>
            <a:round/>
            <a:headEnd/>
            <a:tailEnd/>
          </a:ln>
        </p:spPr>
        <p:txBody>
          <a:bodyPr wrap="none" anchor="ctr"/>
          <a:lstStyle/>
          <a:p>
            <a:endParaRPr lang="en-US"/>
          </a:p>
        </p:txBody>
      </p:sp>
      <p:sp>
        <p:nvSpPr>
          <p:cNvPr id="54347" name="Oval 1126"/>
          <p:cNvSpPr>
            <a:spLocks noChangeArrowheads="1"/>
          </p:cNvSpPr>
          <p:nvPr/>
        </p:nvSpPr>
        <p:spPr bwMode="auto">
          <a:xfrm>
            <a:off x="4757738" y="4648200"/>
            <a:ext cx="152400" cy="152400"/>
          </a:xfrm>
          <a:prstGeom prst="ellipse">
            <a:avLst/>
          </a:prstGeom>
          <a:solidFill>
            <a:srgbClr val="C0C0C0"/>
          </a:solidFill>
          <a:ln w="9525">
            <a:solidFill>
              <a:schemeClr val="tx1"/>
            </a:solidFill>
            <a:round/>
            <a:headEnd/>
            <a:tailEnd/>
          </a:ln>
        </p:spPr>
        <p:txBody>
          <a:bodyPr wrap="none" anchor="ctr"/>
          <a:lstStyle/>
          <a:p>
            <a:endParaRPr lang="en-US"/>
          </a:p>
        </p:txBody>
      </p:sp>
      <p:sp>
        <p:nvSpPr>
          <p:cNvPr id="54348" name="Oval 1127"/>
          <p:cNvSpPr>
            <a:spLocks noChangeArrowheads="1"/>
          </p:cNvSpPr>
          <p:nvPr/>
        </p:nvSpPr>
        <p:spPr bwMode="auto">
          <a:xfrm>
            <a:off x="4975225" y="4648200"/>
            <a:ext cx="152400" cy="152400"/>
          </a:xfrm>
          <a:prstGeom prst="ellipse">
            <a:avLst/>
          </a:prstGeom>
          <a:solidFill>
            <a:srgbClr val="C0C0C0"/>
          </a:solidFill>
          <a:ln w="9525">
            <a:solidFill>
              <a:schemeClr val="tx1"/>
            </a:solidFill>
            <a:round/>
            <a:headEnd/>
            <a:tailEnd/>
          </a:ln>
        </p:spPr>
        <p:txBody>
          <a:bodyPr wrap="none" anchor="ctr"/>
          <a:lstStyle/>
          <a:p>
            <a:endParaRPr lang="en-US"/>
          </a:p>
        </p:txBody>
      </p:sp>
      <p:sp>
        <p:nvSpPr>
          <p:cNvPr id="54349" name="Oval 1128"/>
          <p:cNvSpPr>
            <a:spLocks noChangeArrowheads="1"/>
          </p:cNvSpPr>
          <p:nvPr/>
        </p:nvSpPr>
        <p:spPr bwMode="auto">
          <a:xfrm>
            <a:off x="5334000" y="4648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54350" name="Text Box 1129"/>
          <p:cNvSpPr txBox="1">
            <a:spLocks noChangeArrowheads="1"/>
          </p:cNvSpPr>
          <p:nvPr/>
        </p:nvSpPr>
        <p:spPr bwMode="auto">
          <a:xfrm>
            <a:off x="4648200" y="4800600"/>
            <a:ext cx="153511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800"/>
              <a:t>Most likely state sequence?</a:t>
            </a:r>
          </a:p>
        </p:txBody>
      </p:sp>
      <p:sp>
        <p:nvSpPr>
          <p:cNvPr id="54351" name="Text Box 1130"/>
          <p:cNvSpPr txBox="1">
            <a:spLocks noChangeArrowheads="1"/>
          </p:cNvSpPr>
          <p:nvPr/>
        </p:nvSpPr>
        <p:spPr bwMode="auto">
          <a:xfrm>
            <a:off x="6248400" y="4343400"/>
            <a:ext cx="2686050" cy="2746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200" b="0">
                <a:latin typeface="Times New Roman" charset="0"/>
              </a:rPr>
              <a:t>Abraham Lincoln was born in Kentucky.</a:t>
            </a:r>
          </a:p>
        </p:txBody>
      </p:sp>
      <p:sp>
        <p:nvSpPr>
          <p:cNvPr id="54352" name="Oval 1131"/>
          <p:cNvSpPr>
            <a:spLocks noChangeArrowheads="1"/>
          </p:cNvSpPr>
          <p:nvPr/>
        </p:nvSpPr>
        <p:spPr bwMode="auto">
          <a:xfrm>
            <a:off x="6564313" y="4648200"/>
            <a:ext cx="152400" cy="152400"/>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54353" name="Oval 1132"/>
          <p:cNvSpPr>
            <a:spLocks noChangeArrowheads="1"/>
          </p:cNvSpPr>
          <p:nvPr/>
        </p:nvSpPr>
        <p:spPr bwMode="auto">
          <a:xfrm>
            <a:off x="7097713" y="4648200"/>
            <a:ext cx="152400" cy="152400"/>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54354" name="Oval 1133"/>
          <p:cNvSpPr>
            <a:spLocks noChangeArrowheads="1"/>
          </p:cNvSpPr>
          <p:nvPr/>
        </p:nvSpPr>
        <p:spPr bwMode="auto">
          <a:xfrm>
            <a:off x="7478713" y="4648200"/>
            <a:ext cx="152400" cy="152400"/>
          </a:xfrm>
          <a:prstGeom prst="ellipse">
            <a:avLst/>
          </a:prstGeom>
          <a:solidFill>
            <a:srgbClr val="C0C0C0"/>
          </a:solidFill>
          <a:ln w="9525">
            <a:solidFill>
              <a:schemeClr val="tx1"/>
            </a:solidFill>
            <a:round/>
            <a:headEnd/>
            <a:tailEnd/>
          </a:ln>
        </p:spPr>
        <p:txBody>
          <a:bodyPr wrap="none" anchor="ctr"/>
          <a:lstStyle/>
          <a:p>
            <a:endParaRPr lang="en-US"/>
          </a:p>
        </p:txBody>
      </p:sp>
      <p:sp>
        <p:nvSpPr>
          <p:cNvPr id="54355" name="Oval 1134"/>
          <p:cNvSpPr>
            <a:spLocks noChangeArrowheads="1"/>
          </p:cNvSpPr>
          <p:nvPr/>
        </p:nvSpPr>
        <p:spPr bwMode="auto">
          <a:xfrm>
            <a:off x="7816850" y="4648200"/>
            <a:ext cx="152400" cy="152400"/>
          </a:xfrm>
          <a:prstGeom prst="ellipse">
            <a:avLst/>
          </a:prstGeom>
          <a:solidFill>
            <a:srgbClr val="C0C0C0"/>
          </a:solidFill>
          <a:ln w="9525">
            <a:solidFill>
              <a:schemeClr val="tx1"/>
            </a:solidFill>
            <a:round/>
            <a:headEnd/>
            <a:tailEnd/>
          </a:ln>
        </p:spPr>
        <p:txBody>
          <a:bodyPr wrap="none" anchor="ctr"/>
          <a:lstStyle/>
          <a:p>
            <a:endParaRPr lang="en-US"/>
          </a:p>
        </p:txBody>
      </p:sp>
      <p:sp>
        <p:nvSpPr>
          <p:cNvPr id="54356" name="Oval 1135"/>
          <p:cNvSpPr>
            <a:spLocks noChangeArrowheads="1"/>
          </p:cNvSpPr>
          <p:nvPr/>
        </p:nvSpPr>
        <p:spPr bwMode="auto">
          <a:xfrm>
            <a:off x="8034338" y="4648200"/>
            <a:ext cx="152400" cy="152400"/>
          </a:xfrm>
          <a:prstGeom prst="ellipse">
            <a:avLst/>
          </a:prstGeom>
          <a:solidFill>
            <a:srgbClr val="C0C0C0"/>
          </a:solidFill>
          <a:ln w="9525">
            <a:solidFill>
              <a:schemeClr val="tx1"/>
            </a:solidFill>
            <a:round/>
            <a:headEnd/>
            <a:tailEnd/>
          </a:ln>
        </p:spPr>
        <p:txBody>
          <a:bodyPr wrap="none" anchor="ctr"/>
          <a:lstStyle/>
          <a:p>
            <a:endParaRPr lang="en-US"/>
          </a:p>
        </p:txBody>
      </p:sp>
      <p:sp>
        <p:nvSpPr>
          <p:cNvPr id="54357" name="Oval 1136"/>
          <p:cNvSpPr>
            <a:spLocks noChangeArrowheads="1"/>
          </p:cNvSpPr>
          <p:nvPr/>
        </p:nvSpPr>
        <p:spPr bwMode="auto">
          <a:xfrm>
            <a:off x="8393113" y="46482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54358" name="Text Box 1138"/>
          <p:cNvSpPr txBox="1">
            <a:spLocks noChangeArrowheads="1"/>
          </p:cNvSpPr>
          <p:nvPr/>
        </p:nvSpPr>
        <p:spPr bwMode="auto">
          <a:xfrm>
            <a:off x="6459538" y="4876800"/>
            <a:ext cx="4524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000"/>
              <a:t>NNP</a:t>
            </a:r>
          </a:p>
        </p:txBody>
      </p:sp>
      <p:sp>
        <p:nvSpPr>
          <p:cNvPr id="54359" name="Text Box 1139"/>
          <p:cNvSpPr txBox="1">
            <a:spLocks noChangeArrowheads="1"/>
          </p:cNvSpPr>
          <p:nvPr/>
        </p:nvSpPr>
        <p:spPr bwMode="auto">
          <a:xfrm>
            <a:off x="7427913" y="4876800"/>
            <a:ext cx="2682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000"/>
              <a:t>V</a:t>
            </a:r>
          </a:p>
        </p:txBody>
      </p:sp>
      <p:sp>
        <p:nvSpPr>
          <p:cNvPr id="54360" name="Text Box 1140"/>
          <p:cNvSpPr txBox="1">
            <a:spLocks noChangeArrowheads="1"/>
          </p:cNvSpPr>
          <p:nvPr/>
        </p:nvSpPr>
        <p:spPr bwMode="auto">
          <a:xfrm>
            <a:off x="7985125" y="4876800"/>
            <a:ext cx="2682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000"/>
              <a:t>P</a:t>
            </a:r>
          </a:p>
        </p:txBody>
      </p:sp>
      <p:sp>
        <p:nvSpPr>
          <p:cNvPr id="54361" name="Text Box 1141"/>
          <p:cNvSpPr txBox="1">
            <a:spLocks noChangeArrowheads="1"/>
          </p:cNvSpPr>
          <p:nvPr/>
        </p:nvSpPr>
        <p:spPr bwMode="auto">
          <a:xfrm>
            <a:off x="8326438" y="4876800"/>
            <a:ext cx="3603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000"/>
              <a:t>NP</a:t>
            </a:r>
          </a:p>
        </p:txBody>
      </p:sp>
      <p:sp>
        <p:nvSpPr>
          <p:cNvPr id="54362" name="Text Box 1142"/>
          <p:cNvSpPr txBox="1">
            <a:spLocks noChangeArrowheads="1"/>
          </p:cNvSpPr>
          <p:nvPr/>
        </p:nvSpPr>
        <p:spPr bwMode="auto">
          <a:xfrm>
            <a:off x="7762875" y="4876800"/>
            <a:ext cx="2682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000"/>
              <a:t>V</a:t>
            </a:r>
          </a:p>
        </p:txBody>
      </p:sp>
      <p:sp>
        <p:nvSpPr>
          <p:cNvPr id="54363" name="Text Box 1143"/>
          <p:cNvSpPr txBox="1">
            <a:spLocks noChangeArrowheads="1"/>
          </p:cNvSpPr>
          <p:nvPr/>
        </p:nvSpPr>
        <p:spPr bwMode="auto">
          <a:xfrm>
            <a:off x="6992938" y="4876800"/>
            <a:ext cx="4524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000"/>
              <a:t>NNP</a:t>
            </a:r>
          </a:p>
        </p:txBody>
      </p:sp>
      <p:sp>
        <p:nvSpPr>
          <p:cNvPr id="54364" name="Text Box 1144"/>
          <p:cNvSpPr txBox="1">
            <a:spLocks noChangeArrowheads="1"/>
          </p:cNvSpPr>
          <p:nvPr/>
        </p:nvSpPr>
        <p:spPr bwMode="auto">
          <a:xfrm>
            <a:off x="6738938" y="5661025"/>
            <a:ext cx="3603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000"/>
              <a:t>NP</a:t>
            </a:r>
          </a:p>
        </p:txBody>
      </p:sp>
      <p:sp>
        <p:nvSpPr>
          <p:cNvPr id="54365" name="Text Box 1146"/>
          <p:cNvSpPr txBox="1">
            <a:spLocks noChangeArrowheads="1"/>
          </p:cNvSpPr>
          <p:nvPr/>
        </p:nvSpPr>
        <p:spPr bwMode="auto">
          <a:xfrm>
            <a:off x="8140700" y="5226050"/>
            <a:ext cx="3524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000"/>
              <a:t>PP</a:t>
            </a:r>
          </a:p>
        </p:txBody>
      </p:sp>
      <p:sp>
        <p:nvSpPr>
          <p:cNvPr id="54366" name="Text Box 1147"/>
          <p:cNvSpPr txBox="1">
            <a:spLocks noChangeArrowheads="1"/>
          </p:cNvSpPr>
          <p:nvPr/>
        </p:nvSpPr>
        <p:spPr bwMode="auto">
          <a:xfrm>
            <a:off x="7924800" y="5562600"/>
            <a:ext cx="3524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000"/>
              <a:t>VP</a:t>
            </a:r>
          </a:p>
        </p:txBody>
      </p:sp>
      <p:cxnSp>
        <p:nvCxnSpPr>
          <p:cNvPr id="54367" name="AutoShape 1148"/>
          <p:cNvCxnSpPr>
            <a:cxnSpLocks noChangeShapeType="1"/>
            <a:stCxn id="54358" idx="2"/>
            <a:endCxn id="54364" idx="0"/>
          </p:cNvCxnSpPr>
          <p:nvPr/>
        </p:nvCxnSpPr>
        <p:spPr bwMode="auto">
          <a:xfrm>
            <a:off x="6686550" y="5121275"/>
            <a:ext cx="233363" cy="5397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4368" name="AutoShape 1149"/>
          <p:cNvCxnSpPr>
            <a:cxnSpLocks noChangeShapeType="1"/>
            <a:stCxn id="54363" idx="2"/>
            <a:endCxn id="54364" idx="0"/>
          </p:cNvCxnSpPr>
          <p:nvPr/>
        </p:nvCxnSpPr>
        <p:spPr bwMode="auto">
          <a:xfrm flipH="1">
            <a:off x="6919913" y="5121275"/>
            <a:ext cx="300037" cy="5397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4369" name="AutoShape 1150"/>
          <p:cNvCxnSpPr>
            <a:cxnSpLocks noChangeShapeType="1"/>
            <a:stCxn id="54361" idx="2"/>
            <a:endCxn id="54365" idx="0"/>
          </p:cNvCxnSpPr>
          <p:nvPr/>
        </p:nvCxnSpPr>
        <p:spPr bwMode="auto">
          <a:xfrm flipH="1">
            <a:off x="8316913" y="5121275"/>
            <a:ext cx="190500" cy="1047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4370" name="AutoShape 1151"/>
          <p:cNvCxnSpPr>
            <a:cxnSpLocks noChangeShapeType="1"/>
            <a:stCxn id="54360" idx="2"/>
            <a:endCxn id="54365" idx="0"/>
          </p:cNvCxnSpPr>
          <p:nvPr/>
        </p:nvCxnSpPr>
        <p:spPr bwMode="auto">
          <a:xfrm>
            <a:off x="8120063" y="5121275"/>
            <a:ext cx="196850" cy="1047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4371" name="AutoShape 1152"/>
          <p:cNvCxnSpPr>
            <a:cxnSpLocks noChangeShapeType="1"/>
            <a:stCxn id="54365" idx="2"/>
            <a:endCxn id="54366" idx="0"/>
          </p:cNvCxnSpPr>
          <p:nvPr/>
        </p:nvCxnSpPr>
        <p:spPr bwMode="auto">
          <a:xfrm flipH="1">
            <a:off x="8101013" y="5470525"/>
            <a:ext cx="215900" cy="920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4372" name="AutoShape 1153"/>
          <p:cNvCxnSpPr>
            <a:cxnSpLocks noChangeShapeType="1"/>
            <a:stCxn id="54362" idx="2"/>
            <a:endCxn id="54366" idx="0"/>
          </p:cNvCxnSpPr>
          <p:nvPr/>
        </p:nvCxnSpPr>
        <p:spPr bwMode="auto">
          <a:xfrm>
            <a:off x="7897813" y="5121275"/>
            <a:ext cx="203200" cy="4413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4373" name="Text Box 1154"/>
          <p:cNvSpPr txBox="1">
            <a:spLocks noChangeArrowheads="1"/>
          </p:cNvSpPr>
          <p:nvPr/>
        </p:nvSpPr>
        <p:spPr bwMode="auto">
          <a:xfrm>
            <a:off x="7467600" y="5775325"/>
            <a:ext cx="3524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000"/>
              <a:t>VP</a:t>
            </a:r>
          </a:p>
        </p:txBody>
      </p:sp>
      <p:sp>
        <p:nvSpPr>
          <p:cNvPr id="54374" name="Text Box 1155"/>
          <p:cNvSpPr txBox="1">
            <a:spLocks noChangeArrowheads="1"/>
          </p:cNvSpPr>
          <p:nvPr/>
        </p:nvSpPr>
        <p:spPr bwMode="auto">
          <a:xfrm>
            <a:off x="7162800" y="6003925"/>
            <a:ext cx="2682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1000"/>
              <a:t>S</a:t>
            </a:r>
          </a:p>
        </p:txBody>
      </p:sp>
      <p:cxnSp>
        <p:nvCxnSpPr>
          <p:cNvPr id="54375" name="AutoShape 1156"/>
          <p:cNvCxnSpPr>
            <a:cxnSpLocks noChangeShapeType="1"/>
            <a:stCxn id="54359" idx="2"/>
            <a:endCxn id="54373" idx="0"/>
          </p:cNvCxnSpPr>
          <p:nvPr/>
        </p:nvCxnSpPr>
        <p:spPr bwMode="auto">
          <a:xfrm>
            <a:off x="7562850" y="5121275"/>
            <a:ext cx="80963" cy="6540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4376" name="AutoShape 1157"/>
          <p:cNvCxnSpPr>
            <a:cxnSpLocks noChangeShapeType="1"/>
            <a:stCxn id="54366" idx="1"/>
            <a:endCxn id="54373" idx="0"/>
          </p:cNvCxnSpPr>
          <p:nvPr/>
        </p:nvCxnSpPr>
        <p:spPr bwMode="auto">
          <a:xfrm flipH="1">
            <a:off x="7643813" y="5684838"/>
            <a:ext cx="280987" cy="9048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4377" name="AutoShape 1158"/>
          <p:cNvCxnSpPr>
            <a:cxnSpLocks noChangeShapeType="1"/>
            <a:stCxn id="54373" idx="1"/>
            <a:endCxn id="54374" idx="0"/>
          </p:cNvCxnSpPr>
          <p:nvPr/>
        </p:nvCxnSpPr>
        <p:spPr bwMode="auto">
          <a:xfrm flipH="1">
            <a:off x="7297738" y="5897563"/>
            <a:ext cx="169862" cy="10636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4378" name="AutoShape 1159"/>
          <p:cNvCxnSpPr>
            <a:cxnSpLocks noChangeShapeType="1"/>
            <a:stCxn id="54364" idx="2"/>
            <a:endCxn id="54374" idx="0"/>
          </p:cNvCxnSpPr>
          <p:nvPr/>
        </p:nvCxnSpPr>
        <p:spPr bwMode="auto">
          <a:xfrm>
            <a:off x="6919913" y="5905500"/>
            <a:ext cx="377825" cy="984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4379" name="Text Box 1160"/>
          <p:cNvSpPr txBox="1">
            <a:spLocks noChangeArrowheads="1"/>
          </p:cNvSpPr>
          <p:nvPr/>
        </p:nvSpPr>
        <p:spPr bwMode="auto">
          <a:xfrm rot="-3771705">
            <a:off x="8182769" y="5152231"/>
            <a:ext cx="10699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r>
              <a:rPr lang="en-US" sz="800"/>
              <a:t>Most likely parse?</a:t>
            </a:r>
          </a:p>
        </p:txBody>
      </p:sp>
      <p:sp>
        <p:nvSpPr>
          <p:cNvPr id="54380" name="Oval 1173"/>
          <p:cNvSpPr>
            <a:spLocks noChangeArrowheads="1"/>
          </p:cNvSpPr>
          <p:nvPr/>
        </p:nvSpPr>
        <p:spPr bwMode="auto">
          <a:xfrm>
            <a:off x="4876800" y="5867400"/>
            <a:ext cx="152400" cy="152400"/>
          </a:xfrm>
          <a:prstGeom prst="ellipse">
            <a:avLst/>
          </a:prstGeom>
          <a:solidFill>
            <a:schemeClr val="accent2"/>
          </a:solidFill>
          <a:ln w="9525">
            <a:solidFill>
              <a:schemeClr val="tx1"/>
            </a:solidFill>
            <a:round/>
            <a:headEnd/>
            <a:tailEnd/>
          </a:ln>
        </p:spPr>
        <p:txBody>
          <a:bodyPr wrap="none" anchor="ctr"/>
          <a:lstStyle/>
          <a:p>
            <a:endParaRPr lang="en-US"/>
          </a:p>
        </p:txBody>
      </p:sp>
      <p:cxnSp>
        <p:nvCxnSpPr>
          <p:cNvPr id="54381" name="AutoShape 1174"/>
          <p:cNvCxnSpPr>
            <a:cxnSpLocks noChangeShapeType="1"/>
            <a:stCxn id="54380" idx="5"/>
            <a:endCxn id="54380" idx="2"/>
          </p:cNvCxnSpPr>
          <p:nvPr/>
        </p:nvCxnSpPr>
        <p:spPr bwMode="auto">
          <a:xfrm rot="16200000" flipV="1">
            <a:off x="4914900" y="5905500"/>
            <a:ext cx="53975" cy="130175"/>
          </a:xfrm>
          <a:prstGeom prst="curvedConnector4">
            <a:avLst>
              <a:gd name="adj1" fmla="val -464704"/>
              <a:gd name="adj2" fmla="val 27561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4382" name="AutoShape 1175"/>
          <p:cNvCxnSpPr>
            <a:cxnSpLocks noChangeShapeType="1"/>
            <a:stCxn id="54380" idx="0"/>
            <a:endCxn id="54335" idx="4"/>
          </p:cNvCxnSpPr>
          <p:nvPr/>
        </p:nvCxnSpPr>
        <p:spPr bwMode="auto">
          <a:xfrm flipV="1">
            <a:off x="4953000" y="5486400"/>
            <a:ext cx="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4383" name="AutoShape 1176"/>
          <p:cNvCxnSpPr>
            <a:cxnSpLocks noChangeShapeType="1"/>
            <a:stCxn id="54380" idx="1"/>
            <a:endCxn id="54333" idx="5"/>
          </p:cNvCxnSpPr>
          <p:nvPr/>
        </p:nvCxnSpPr>
        <p:spPr bwMode="auto">
          <a:xfrm flipH="1" flipV="1">
            <a:off x="4321175" y="5464175"/>
            <a:ext cx="577850" cy="4254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04800" y="2590800"/>
            <a:ext cx="8534400" cy="1143000"/>
          </a:xfrm>
        </p:spPr>
        <p:txBody>
          <a:bodyPr/>
          <a:lstStyle/>
          <a:p>
            <a:r>
              <a:rPr lang="en-US">
                <a:latin typeface="Arial" charset="0"/>
              </a:rPr>
              <a:t>Lexicons/Reference Sets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atin typeface="Arial" charset="0"/>
              </a:rPr>
              <a:t>Outline</a:t>
            </a:r>
          </a:p>
        </p:txBody>
      </p:sp>
      <p:sp>
        <p:nvSpPr>
          <p:cNvPr id="58371" name="Rectangle 3"/>
          <p:cNvSpPr>
            <a:spLocks noGrp="1" noChangeArrowheads="1"/>
          </p:cNvSpPr>
          <p:nvPr>
            <p:ph type="body" idx="1"/>
          </p:nvPr>
        </p:nvSpPr>
        <p:spPr/>
        <p:txBody>
          <a:bodyPr/>
          <a:lstStyle/>
          <a:p>
            <a:pPr marL="609600" indent="-609600">
              <a:buFont typeface="Wingdings" charset="0"/>
              <a:buChar char="o"/>
            </a:pPr>
            <a:r>
              <a:rPr lang="en-US">
                <a:solidFill>
                  <a:srgbClr val="FF0000"/>
                </a:solidFill>
                <a:latin typeface="Arial" charset="0"/>
              </a:rPr>
              <a:t>Introduction</a:t>
            </a:r>
          </a:p>
          <a:p>
            <a:pPr marL="609600" indent="-609600">
              <a:buFont typeface="Wingdings" charset="0"/>
              <a:buChar char="o"/>
            </a:pPr>
            <a:r>
              <a:rPr lang="en-US">
                <a:latin typeface="Arial" charset="0"/>
              </a:rPr>
              <a:t>Alignment</a:t>
            </a:r>
          </a:p>
          <a:p>
            <a:pPr marL="609600" indent="-609600">
              <a:buFont typeface="Wingdings" charset="0"/>
              <a:buChar char="o"/>
            </a:pPr>
            <a:r>
              <a:rPr lang="en-US">
                <a:latin typeface="Arial" charset="0"/>
              </a:rPr>
              <a:t>Extraction</a:t>
            </a:r>
          </a:p>
          <a:p>
            <a:pPr marL="609600" indent="-609600">
              <a:buFont typeface="Wingdings" charset="0"/>
              <a:buChar char="o"/>
            </a:pPr>
            <a:r>
              <a:rPr lang="en-US">
                <a:latin typeface="Arial" charset="0"/>
              </a:rPr>
              <a:t>Results</a:t>
            </a:r>
          </a:p>
          <a:p>
            <a:pPr marL="609600" indent="-609600">
              <a:buFont typeface="Wingdings" charset="0"/>
              <a:buChar char="o"/>
            </a:pPr>
            <a:r>
              <a:rPr lang="en-US">
                <a:latin typeface="Arial" charset="0"/>
              </a:rPr>
              <a:t>Discussion</a:t>
            </a:r>
          </a:p>
          <a:p>
            <a:pPr marL="609600" indent="-609600">
              <a:buFont typeface="Wingdings" charset="0"/>
              <a:buNone/>
            </a:pPr>
            <a:endParaRPr lang="en-US">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sz="2800">
                <a:latin typeface="Arial" charset="0"/>
              </a:rPr>
              <a:t>Ungrammatical &amp; Unstructured Text</a:t>
            </a:r>
          </a:p>
        </p:txBody>
      </p:sp>
      <p:pic>
        <p:nvPicPr>
          <p:cNvPr id="1122307" name="Picture 3" descr="eb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52600"/>
            <a:ext cx="9753600"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2308" name="Oval 4"/>
          <p:cNvSpPr>
            <a:spLocks noChangeArrowheads="1"/>
          </p:cNvSpPr>
          <p:nvPr/>
        </p:nvSpPr>
        <p:spPr bwMode="auto">
          <a:xfrm>
            <a:off x="2819400" y="4191000"/>
            <a:ext cx="3657600" cy="8382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pic>
        <p:nvPicPr>
          <p:cNvPr id="112230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752600"/>
            <a:ext cx="92964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2310" name="Oval 6"/>
          <p:cNvSpPr>
            <a:spLocks noChangeArrowheads="1"/>
          </p:cNvSpPr>
          <p:nvPr/>
        </p:nvSpPr>
        <p:spPr bwMode="auto">
          <a:xfrm>
            <a:off x="304800" y="2286000"/>
            <a:ext cx="5943600" cy="11430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pic>
        <p:nvPicPr>
          <p:cNvPr id="112231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676400"/>
            <a:ext cx="9753600" cy="739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2312" name="Oval 8"/>
          <p:cNvSpPr>
            <a:spLocks noChangeArrowheads="1"/>
          </p:cNvSpPr>
          <p:nvPr/>
        </p:nvSpPr>
        <p:spPr bwMode="auto">
          <a:xfrm>
            <a:off x="228600" y="2590800"/>
            <a:ext cx="3962400" cy="6858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2308"/>
                                        </p:tgtEl>
                                        <p:attrNameLst>
                                          <p:attrName>style.visibility</p:attrName>
                                        </p:attrNameLst>
                                      </p:cBhvr>
                                      <p:to>
                                        <p:strVal val="visible"/>
                                      </p:to>
                                    </p:set>
                                    <p:anim calcmode="lin" valueType="num">
                                      <p:cBhvr additive="base">
                                        <p:cTn id="7" dur="500" fill="hold"/>
                                        <p:tgtEl>
                                          <p:spTgt spid="1122308"/>
                                        </p:tgtEl>
                                        <p:attrNameLst>
                                          <p:attrName>ppt_x</p:attrName>
                                        </p:attrNameLst>
                                      </p:cBhvr>
                                      <p:tavLst>
                                        <p:tav tm="0">
                                          <p:val>
                                            <p:strVal val="#ppt_x"/>
                                          </p:val>
                                        </p:tav>
                                        <p:tav tm="100000">
                                          <p:val>
                                            <p:strVal val="#ppt_x"/>
                                          </p:val>
                                        </p:tav>
                                      </p:tavLst>
                                    </p:anim>
                                    <p:anim calcmode="lin" valueType="num">
                                      <p:cBhvr additive="base">
                                        <p:cTn id="8" dur="500" fill="hold"/>
                                        <p:tgtEl>
                                          <p:spTgt spid="112230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22307"/>
                                        </p:tgtEl>
                                        <p:attrNameLst>
                                          <p:attrName>style.visibility</p:attrName>
                                        </p:attrNameLst>
                                      </p:cBhvr>
                                      <p:to>
                                        <p:strVal val="visible"/>
                                      </p:to>
                                    </p:set>
                                    <p:anim calcmode="lin" valueType="num">
                                      <p:cBhvr additive="base">
                                        <p:cTn id="11" dur="500" fill="hold"/>
                                        <p:tgtEl>
                                          <p:spTgt spid="1122307"/>
                                        </p:tgtEl>
                                        <p:attrNameLst>
                                          <p:attrName>ppt_x</p:attrName>
                                        </p:attrNameLst>
                                      </p:cBhvr>
                                      <p:tavLst>
                                        <p:tav tm="0">
                                          <p:val>
                                            <p:strVal val="#ppt_x"/>
                                          </p:val>
                                        </p:tav>
                                        <p:tav tm="100000">
                                          <p:val>
                                            <p:strVal val="#ppt_x"/>
                                          </p:val>
                                        </p:tav>
                                      </p:tavLst>
                                    </p:anim>
                                    <p:anim calcmode="lin" valueType="num">
                                      <p:cBhvr additive="base">
                                        <p:cTn id="12" dur="500" fill="hold"/>
                                        <p:tgtEl>
                                          <p:spTgt spid="1122307"/>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22310"/>
                                        </p:tgtEl>
                                        <p:attrNameLst>
                                          <p:attrName>style.visibility</p:attrName>
                                        </p:attrNameLst>
                                      </p:cBhvr>
                                      <p:to>
                                        <p:strVal val="visible"/>
                                      </p:to>
                                    </p:set>
                                    <p:anim calcmode="lin" valueType="num">
                                      <p:cBhvr additive="base">
                                        <p:cTn id="17" dur="500" fill="hold"/>
                                        <p:tgtEl>
                                          <p:spTgt spid="1122310"/>
                                        </p:tgtEl>
                                        <p:attrNameLst>
                                          <p:attrName>ppt_x</p:attrName>
                                        </p:attrNameLst>
                                      </p:cBhvr>
                                      <p:tavLst>
                                        <p:tav tm="0">
                                          <p:val>
                                            <p:strVal val="#ppt_x"/>
                                          </p:val>
                                        </p:tav>
                                        <p:tav tm="100000">
                                          <p:val>
                                            <p:strVal val="#ppt_x"/>
                                          </p:val>
                                        </p:tav>
                                      </p:tavLst>
                                    </p:anim>
                                    <p:anim calcmode="lin" valueType="num">
                                      <p:cBhvr additive="base">
                                        <p:cTn id="18" dur="500" fill="hold"/>
                                        <p:tgtEl>
                                          <p:spTgt spid="112231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22309"/>
                                        </p:tgtEl>
                                        <p:attrNameLst>
                                          <p:attrName>style.visibility</p:attrName>
                                        </p:attrNameLst>
                                      </p:cBhvr>
                                      <p:to>
                                        <p:strVal val="visible"/>
                                      </p:to>
                                    </p:set>
                                    <p:anim calcmode="lin" valueType="num">
                                      <p:cBhvr additive="base">
                                        <p:cTn id="21" dur="500" fill="hold"/>
                                        <p:tgtEl>
                                          <p:spTgt spid="1122309"/>
                                        </p:tgtEl>
                                        <p:attrNameLst>
                                          <p:attrName>ppt_x</p:attrName>
                                        </p:attrNameLst>
                                      </p:cBhvr>
                                      <p:tavLst>
                                        <p:tav tm="0">
                                          <p:val>
                                            <p:strVal val="#ppt_x"/>
                                          </p:val>
                                        </p:tav>
                                        <p:tav tm="100000">
                                          <p:val>
                                            <p:strVal val="#ppt_x"/>
                                          </p:val>
                                        </p:tav>
                                      </p:tavLst>
                                    </p:anim>
                                    <p:anim calcmode="lin" valueType="num">
                                      <p:cBhvr additive="base">
                                        <p:cTn id="22" dur="500" fill="hold"/>
                                        <p:tgtEl>
                                          <p:spTgt spid="1122309"/>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1122311"/>
                                        </p:tgtEl>
                                        <p:attrNameLst>
                                          <p:attrName>style.visibility</p:attrName>
                                        </p:attrNameLst>
                                      </p:cBhvr>
                                      <p:to>
                                        <p:strVal val="visible"/>
                                      </p:to>
                                    </p:set>
                                    <p:anim calcmode="lin" valueType="num">
                                      <p:cBhvr additive="base">
                                        <p:cTn id="27" dur="500" fill="hold"/>
                                        <p:tgtEl>
                                          <p:spTgt spid="1122311"/>
                                        </p:tgtEl>
                                        <p:attrNameLst>
                                          <p:attrName>ppt_x</p:attrName>
                                        </p:attrNameLst>
                                      </p:cBhvr>
                                      <p:tavLst>
                                        <p:tav tm="0">
                                          <p:val>
                                            <p:strVal val="#ppt_x"/>
                                          </p:val>
                                        </p:tav>
                                        <p:tav tm="100000">
                                          <p:val>
                                            <p:strVal val="#ppt_x"/>
                                          </p:val>
                                        </p:tav>
                                      </p:tavLst>
                                    </p:anim>
                                    <p:anim calcmode="lin" valueType="num">
                                      <p:cBhvr additive="base">
                                        <p:cTn id="28" dur="500" fill="hold"/>
                                        <p:tgtEl>
                                          <p:spTgt spid="11223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22312"/>
                                        </p:tgtEl>
                                        <p:attrNameLst>
                                          <p:attrName>style.visibility</p:attrName>
                                        </p:attrNameLst>
                                      </p:cBhvr>
                                      <p:to>
                                        <p:strVal val="visible"/>
                                      </p:to>
                                    </p:set>
                                    <p:anim calcmode="lin" valueType="num">
                                      <p:cBhvr additive="base">
                                        <p:cTn id="31" dur="500" fill="hold"/>
                                        <p:tgtEl>
                                          <p:spTgt spid="1122312"/>
                                        </p:tgtEl>
                                        <p:attrNameLst>
                                          <p:attrName>ppt_x</p:attrName>
                                        </p:attrNameLst>
                                      </p:cBhvr>
                                      <p:tavLst>
                                        <p:tav tm="0">
                                          <p:val>
                                            <p:strVal val="#ppt_x"/>
                                          </p:val>
                                        </p:tav>
                                        <p:tav tm="100000">
                                          <p:val>
                                            <p:strVal val="#ppt_x"/>
                                          </p:val>
                                        </p:tav>
                                      </p:tavLst>
                                    </p:anim>
                                    <p:anim calcmode="lin" valueType="num">
                                      <p:cBhvr additive="base">
                                        <p:cTn id="32" dur="500" fill="hold"/>
                                        <p:tgtEl>
                                          <p:spTgt spid="11223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2308" grpId="0" animBg="1"/>
      <p:bldP spid="1122310" grpId="0" animBg="1"/>
      <p:bldP spid="11223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sz="2800">
                <a:latin typeface="Arial" charset="0"/>
              </a:rPr>
              <a:t>Ungrammatical &amp; Unstructured Text</a:t>
            </a:r>
          </a:p>
        </p:txBody>
      </p:sp>
      <p:sp>
        <p:nvSpPr>
          <p:cNvPr id="62467" name="Rectangle 3"/>
          <p:cNvSpPr>
            <a:spLocks noGrp="1" noChangeArrowheads="1"/>
          </p:cNvSpPr>
          <p:nvPr>
            <p:ph type="body" idx="1"/>
          </p:nvPr>
        </p:nvSpPr>
        <p:spPr/>
        <p:txBody>
          <a:bodyPr/>
          <a:lstStyle/>
          <a:p>
            <a:pPr>
              <a:buFontTx/>
              <a:buNone/>
            </a:pPr>
            <a:r>
              <a:rPr lang="en-US">
                <a:latin typeface="Arial" charset="0"/>
              </a:rPr>
              <a:t>For simplicity </a:t>
            </a:r>
            <a:r>
              <a:rPr lang="en-US">
                <a:latin typeface="Arial" charset="0"/>
                <a:sym typeface="Wingdings" charset="0"/>
              </a:rPr>
              <a:t> </a:t>
            </a:r>
            <a:r>
              <a:rPr lang="ja-JP" altLang="en-US">
                <a:latin typeface="Arial" charset="0"/>
                <a:sym typeface="Wingdings" charset="0"/>
              </a:rPr>
              <a:t>“</a:t>
            </a:r>
            <a:r>
              <a:rPr lang="en-US">
                <a:latin typeface="Arial" charset="0"/>
                <a:sym typeface="Wingdings" charset="0"/>
              </a:rPr>
              <a:t>posts</a:t>
            </a:r>
            <a:r>
              <a:rPr lang="ja-JP" altLang="en-US">
                <a:latin typeface="Arial" charset="0"/>
                <a:sym typeface="Wingdings" charset="0"/>
              </a:rPr>
              <a:t>”</a:t>
            </a:r>
            <a:endParaRPr lang="en-US">
              <a:latin typeface="Arial" charset="0"/>
              <a:sym typeface="Wingdings" charset="0"/>
            </a:endParaRPr>
          </a:p>
          <a:p>
            <a:pPr>
              <a:buFontTx/>
              <a:buNone/>
            </a:pPr>
            <a:r>
              <a:rPr lang="en-US" b="1" i="1">
                <a:latin typeface="Arial" charset="0"/>
                <a:sym typeface="Wingdings" charset="0"/>
              </a:rPr>
              <a:t>Goal:</a:t>
            </a:r>
            <a:endParaRPr lang="en-US" b="1" i="1">
              <a:latin typeface="Arial" charset="0"/>
            </a:endParaRPr>
          </a:p>
        </p:txBody>
      </p:sp>
      <p:pic>
        <p:nvPicPr>
          <p:cNvPr id="624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895600"/>
            <a:ext cx="8763000" cy="167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9" name="Rectangle 5"/>
          <p:cNvSpPr>
            <a:spLocks noChangeArrowheads="1"/>
          </p:cNvSpPr>
          <p:nvPr/>
        </p:nvSpPr>
        <p:spPr bwMode="auto">
          <a:xfrm>
            <a:off x="457200" y="3352800"/>
            <a:ext cx="4953000" cy="68580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3334" name="Rectangle 6"/>
          <p:cNvSpPr>
            <a:spLocks noChangeArrowheads="1"/>
          </p:cNvSpPr>
          <p:nvPr/>
        </p:nvSpPr>
        <p:spPr bwMode="auto">
          <a:xfrm>
            <a:off x="533400" y="3505200"/>
            <a:ext cx="609600" cy="38100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3335" name="Line 7"/>
          <p:cNvSpPr>
            <a:spLocks noChangeShapeType="1"/>
          </p:cNvSpPr>
          <p:nvPr/>
        </p:nvSpPr>
        <p:spPr bwMode="auto">
          <a:xfrm>
            <a:off x="838200" y="3886200"/>
            <a:ext cx="304800" cy="76200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3336" name="Rectangle 8"/>
          <p:cNvSpPr>
            <a:spLocks noChangeArrowheads="1"/>
          </p:cNvSpPr>
          <p:nvPr/>
        </p:nvSpPr>
        <p:spPr bwMode="auto">
          <a:xfrm>
            <a:off x="2590800" y="3505200"/>
            <a:ext cx="1524000" cy="381000"/>
          </a:xfrm>
          <a:prstGeom prst="rect">
            <a:avLst/>
          </a:prstGeom>
          <a:noFill/>
          <a:ln w="25400">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3337" name="Line 9"/>
          <p:cNvSpPr>
            <a:spLocks noChangeShapeType="1"/>
          </p:cNvSpPr>
          <p:nvPr/>
        </p:nvSpPr>
        <p:spPr bwMode="auto">
          <a:xfrm>
            <a:off x="3352800" y="3886200"/>
            <a:ext cx="1219200" cy="914400"/>
          </a:xfrm>
          <a:prstGeom prst="line">
            <a:avLst/>
          </a:prstGeom>
          <a:noFill/>
          <a:ln w="25400">
            <a:solidFill>
              <a:srgbClr val="00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3338" name="Rectangle 10"/>
          <p:cNvSpPr>
            <a:spLocks noChangeArrowheads="1"/>
          </p:cNvSpPr>
          <p:nvPr/>
        </p:nvSpPr>
        <p:spPr bwMode="auto">
          <a:xfrm>
            <a:off x="4114800" y="3505200"/>
            <a:ext cx="1066800" cy="381000"/>
          </a:xfrm>
          <a:prstGeom prst="rect">
            <a:avLst/>
          </a:prstGeom>
          <a:noFill/>
          <a:ln w="25400">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3339" name="Line 11"/>
          <p:cNvSpPr>
            <a:spLocks noChangeShapeType="1"/>
          </p:cNvSpPr>
          <p:nvPr/>
        </p:nvSpPr>
        <p:spPr bwMode="auto">
          <a:xfrm flipV="1">
            <a:off x="4724400" y="2895600"/>
            <a:ext cx="1143000" cy="609600"/>
          </a:xfrm>
          <a:prstGeom prst="line">
            <a:avLst/>
          </a:prstGeom>
          <a:noFill/>
          <a:ln w="25400">
            <a:solidFill>
              <a:srgbClr val="FF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3340" name="Text Box 12"/>
          <p:cNvSpPr txBox="1">
            <a:spLocks noChangeArrowheads="1"/>
          </p:cNvSpPr>
          <p:nvPr/>
        </p:nvSpPr>
        <p:spPr bwMode="auto">
          <a:xfrm>
            <a:off x="0" y="46482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a:spcBef>
                <a:spcPct val="50000"/>
              </a:spcBef>
            </a:pPr>
            <a:r>
              <a:rPr lang="en-US" b="0">
                <a:latin typeface="Times New Roman" charset="0"/>
              </a:rPr>
              <a:t>&lt;price&gt;</a:t>
            </a:r>
            <a:r>
              <a:rPr lang="en-US" b="0">
                <a:solidFill>
                  <a:srgbClr val="0000FF"/>
                </a:solidFill>
                <a:latin typeface="Times New Roman" charset="0"/>
              </a:rPr>
              <a:t>$25</a:t>
            </a:r>
            <a:r>
              <a:rPr lang="en-US" b="0">
                <a:latin typeface="Times New Roman" charset="0"/>
              </a:rPr>
              <a:t>&lt;/price&gt;</a:t>
            </a:r>
          </a:p>
        </p:txBody>
      </p:sp>
      <p:sp>
        <p:nvSpPr>
          <p:cNvPr id="1123341" name="Text Box 13"/>
          <p:cNvSpPr txBox="1">
            <a:spLocks noChangeArrowheads="1"/>
          </p:cNvSpPr>
          <p:nvPr/>
        </p:nvSpPr>
        <p:spPr bwMode="auto">
          <a:xfrm>
            <a:off x="2438400" y="4800600"/>
            <a:ext cx="594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a:spcBef>
                <a:spcPct val="50000"/>
              </a:spcBef>
            </a:pPr>
            <a:r>
              <a:rPr lang="en-US" b="0">
                <a:latin typeface="Times New Roman" charset="0"/>
              </a:rPr>
              <a:t>&lt;hotelName&gt;</a:t>
            </a:r>
            <a:r>
              <a:rPr lang="en-US" b="0">
                <a:solidFill>
                  <a:srgbClr val="66FF33"/>
                </a:solidFill>
                <a:latin typeface="Times New Roman" charset="0"/>
              </a:rPr>
              <a:t>holiday inn sel.</a:t>
            </a:r>
            <a:r>
              <a:rPr lang="en-US" b="0">
                <a:latin typeface="Times New Roman" charset="0"/>
              </a:rPr>
              <a:t>&lt;/hotelName&gt;</a:t>
            </a:r>
          </a:p>
        </p:txBody>
      </p:sp>
      <p:sp>
        <p:nvSpPr>
          <p:cNvPr id="1123342" name="Text Box 14"/>
          <p:cNvSpPr txBox="1">
            <a:spLocks noChangeArrowheads="1"/>
          </p:cNvSpPr>
          <p:nvPr/>
        </p:nvSpPr>
        <p:spPr bwMode="auto">
          <a:xfrm>
            <a:off x="3810000" y="2438400"/>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a:spcBef>
                <a:spcPct val="50000"/>
              </a:spcBef>
            </a:pPr>
            <a:r>
              <a:rPr lang="en-US" b="0">
                <a:latin typeface="Times New Roman" charset="0"/>
              </a:rPr>
              <a:t>&lt;hotelArea&gt;</a:t>
            </a:r>
            <a:r>
              <a:rPr lang="en-US" b="0">
                <a:solidFill>
                  <a:srgbClr val="FF6600"/>
                </a:solidFill>
                <a:latin typeface="Times New Roman" charset="0"/>
              </a:rPr>
              <a:t>univ. ctr.</a:t>
            </a:r>
            <a:r>
              <a:rPr lang="en-US" b="0">
                <a:latin typeface="Times New Roman" charset="0"/>
              </a:rPr>
              <a:t>&lt;/hotelArea&gt;</a:t>
            </a:r>
          </a:p>
        </p:txBody>
      </p:sp>
      <p:sp>
        <p:nvSpPr>
          <p:cNvPr id="62479" name="Text Box 15"/>
          <p:cNvSpPr txBox="1">
            <a:spLocks noChangeArrowheads="1"/>
          </p:cNvSpPr>
          <p:nvPr/>
        </p:nvSpPr>
        <p:spPr bwMode="auto">
          <a:xfrm>
            <a:off x="304800" y="5486400"/>
            <a:ext cx="88392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a:spcBef>
                <a:spcPct val="50000"/>
              </a:spcBef>
            </a:pPr>
            <a:r>
              <a:rPr lang="en-US" i="1">
                <a:latin typeface="Times New Roman" charset="0"/>
              </a:rPr>
              <a:t>Wrapper based IE does not apply (e.g. Stalker, RoadRunner)</a:t>
            </a:r>
          </a:p>
          <a:p>
            <a:pPr>
              <a:spcBef>
                <a:spcPct val="50000"/>
              </a:spcBef>
            </a:pPr>
            <a:r>
              <a:rPr lang="en-US" i="1">
                <a:latin typeface="Times New Roman" charset="0"/>
              </a:rPr>
              <a:t>NLP based IE does not apply (e.g. Rapier)</a:t>
            </a:r>
          </a:p>
          <a:p>
            <a:pPr>
              <a:spcBef>
                <a:spcPct val="50000"/>
              </a:spcBef>
            </a:pPr>
            <a:endParaRPr lang="en-US" i="1">
              <a:latin typeface="Times New Roman"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3340"/>
                                        </p:tgtEl>
                                        <p:attrNameLst>
                                          <p:attrName>style.visibility</p:attrName>
                                        </p:attrNameLst>
                                      </p:cBhvr>
                                      <p:to>
                                        <p:strVal val="visible"/>
                                      </p:to>
                                    </p:set>
                                    <p:anim calcmode="lin" valueType="num">
                                      <p:cBhvr additive="base">
                                        <p:cTn id="7" dur="500" fill="hold"/>
                                        <p:tgtEl>
                                          <p:spTgt spid="1123340"/>
                                        </p:tgtEl>
                                        <p:attrNameLst>
                                          <p:attrName>ppt_x</p:attrName>
                                        </p:attrNameLst>
                                      </p:cBhvr>
                                      <p:tavLst>
                                        <p:tav tm="0">
                                          <p:val>
                                            <p:strVal val="#ppt_x"/>
                                          </p:val>
                                        </p:tav>
                                        <p:tav tm="100000">
                                          <p:val>
                                            <p:strVal val="#ppt_x"/>
                                          </p:val>
                                        </p:tav>
                                      </p:tavLst>
                                    </p:anim>
                                    <p:anim calcmode="lin" valueType="num">
                                      <p:cBhvr additive="base">
                                        <p:cTn id="8" dur="500" fill="hold"/>
                                        <p:tgtEl>
                                          <p:spTgt spid="112334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23341"/>
                                        </p:tgtEl>
                                        <p:attrNameLst>
                                          <p:attrName>style.visibility</p:attrName>
                                        </p:attrNameLst>
                                      </p:cBhvr>
                                      <p:to>
                                        <p:strVal val="visible"/>
                                      </p:to>
                                    </p:set>
                                    <p:anim calcmode="lin" valueType="num">
                                      <p:cBhvr additive="base">
                                        <p:cTn id="11" dur="500" fill="hold"/>
                                        <p:tgtEl>
                                          <p:spTgt spid="1123341"/>
                                        </p:tgtEl>
                                        <p:attrNameLst>
                                          <p:attrName>ppt_x</p:attrName>
                                        </p:attrNameLst>
                                      </p:cBhvr>
                                      <p:tavLst>
                                        <p:tav tm="0">
                                          <p:val>
                                            <p:strVal val="#ppt_x"/>
                                          </p:val>
                                        </p:tav>
                                        <p:tav tm="100000">
                                          <p:val>
                                            <p:strVal val="#ppt_x"/>
                                          </p:val>
                                        </p:tav>
                                      </p:tavLst>
                                    </p:anim>
                                    <p:anim calcmode="lin" valueType="num">
                                      <p:cBhvr additive="base">
                                        <p:cTn id="12" dur="500" fill="hold"/>
                                        <p:tgtEl>
                                          <p:spTgt spid="112334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23337"/>
                                        </p:tgtEl>
                                        <p:attrNameLst>
                                          <p:attrName>style.visibility</p:attrName>
                                        </p:attrNameLst>
                                      </p:cBhvr>
                                      <p:to>
                                        <p:strVal val="visible"/>
                                      </p:to>
                                    </p:set>
                                    <p:anim calcmode="lin" valueType="num">
                                      <p:cBhvr additive="base">
                                        <p:cTn id="15" dur="500" fill="hold"/>
                                        <p:tgtEl>
                                          <p:spTgt spid="1123337"/>
                                        </p:tgtEl>
                                        <p:attrNameLst>
                                          <p:attrName>ppt_x</p:attrName>
                                        </p:attrNameLst>
                                      </p:cBhvr>
                                      <p:tavLst>
                                        <p:tav tm="0">
                                          <p:val>
                                            <p:strVal val="#ppt_x"/>
                                          </p:val>
                                        </p:tav>
                                        <p:tav tm="100000">
                                          <p:val>
                                            <p:strVal val="#ppt_x"/>
                                          </p:val>
                                        </p:tav>
                                      </p:tavLst>
                                    </p:anim>
                                    <p:anim calcmode="lin" valueType="num">
                                      <p:cBhvr additive="base">
                                        <p:cTn id="16" dur="500" fill="hold"/>
                                        <p:tgtEl>
                                          <p:spTgt spid="112333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23336"/>
                                        </p:tgtEl>
                                        <p:attrNameLst>
                                          <p:attrName>style.visibility</p:attrName>
                                        </p:attrNameLst>
                                      </p:cBhvr>
                                      <p:to>
                                        <p:strVal val="visible"/>
                                      </p:to>
                                    </p:set>
                                    <p:anim calcmode="lin" valueType="num">
                                      <p:cBhvr additive="base">
                                        <p:cTn id="19" dur="500" fill="hold"/>
                                        <p:tgtEl>
                                          <p:spTgt spid="1123336"/>
                                        </p:tgtEl>
                                        <p:attrNameLst>
                                          <p:attrName>ppt_x</p:attrName>
                                        </p:attrNameLst>
                                      </p:cBhvr>
                                      <p:tavLst>
                                        <p:tav tm="0">
                                          <p:val>
                                            <p:strVal val="#ppt_x"/>
                                          </p:val>
                                        </p:tav>
                                        <p:tav tm="100000">
                                          <p:val>
                                            <p:strVal val="#ppt_x"/>
                                          </p:val>
                                        </p:tav>
                                      </p:tavLst>
                                    </p:anim>
                                    <p:anim calcmode="lin" valueType="num">
                                      <p:cBhvr additive="base">
                                        <p:cTn id="20" dur="500" fill="hold"/>
                                        <p:tgtEl>
                                          <p:spTgt spid="112333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23335"/>
                                        </p:tgtEl>
                                        <p:attrNameLst>
                                          <p:attrName>style.visibility</p:attrName>
                                        </p:attrNameLst>
                                      </p:cBhvr>
                                      <p:to>
                                        <p:strVal val="visible"/>
                                      </p:to>
                                    </p:set>
                                    <p:anim calcmode="lin" valueType="num">
                                      <p:cBhvr additive="base">
                                        <p:cTn id="23" dur="500" fill="hold"/>
                                        <p:tgtEl>
                                          <p:spTgt spid="1123335"/>
                                        </p:tgtEl>
                                        <p:attrNameLst>
                                          <p:attrName>ppt_x</p:attrName>
                                        </p:attrNameLst>
                                      </p:cBhvr>
                                      <p:tavLst>
                                        <p:tav tm="0">
                                          <p:val>
                                            <p:strVal val="#ppt_x"/>
                                          </p:val>
                                        </p:tav>
                                        <p:tav tm="100000">
                                          <p:val>
                                            <p:strVal val="#ppt_x"/>
                                          </p:val>
                                        </p:tav>
                                      </p:tavLst>
                                    </p:anim>
                                    <p:anim calcmode="lin" valueType="num">
                                      <p:cBhvr additive="base">
                                        <p:cTn id="24" dur="500" fill="hold"/>
                                        <p:tgtEl>
                                          <p:spTgt spid="112333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23334"/>
                                        </p:tgtEl>
                                        <p:attrNameLst>
                                          <p:attrName>style.visibility</p:attrName>
                                        </p:attrNameLst>
                                      </p:cBhvr>
                                      <p:to>
                                        <p:strVal val="visible"/>
                                      </p:to>
                                    </p:set>
                                    <p:anim calcmode="lin" valueType="num">
                                      <p:cBhvr additive="base">
                                        <p:cTn id="27" dur="500" fill="hold"/>
                                        <p:tgtEl>
                                          <p:spTgt spid="1123334"/>
                                        </p:tgtEl>
                                        <p:attrNameLst>
                                          <p:attrName>ppt_x</p:attrName>
                                        </p:attrNameLst>
                                      </p:cBhvr>
                                      <p:tavLst>
                                        <p:tav tm="0">
                                          <p:val>
                                            <p:strVal val="#ppt_x"/>
                                          </p:val>
                                        </p:tav>
                                        <p:tav tm="100000">
                                          <p:val>
                                            <p:strVal val="#ppt_x"/>
                                          </p:val>
                                        </p:tav>
                                      </p:tavLst>
                                    </p:anim>
                                    <p:anim calcmode="lin" valueType="num">
                                      <p:cBhvr additive="base">
                                        <p:cTn id="28" dur="500" fill="hold"/>
                                        <p:tgtEl>
                                          <p:spTgt spid="112333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23338"/>
                                        </p:tgtEl>
                                        <p:attrNameLst>
                                          <p:attrName>style.visibility</p:attrName>
                                        </p:attrNameLst>
                                      </p:cBhvr>
                                      <p:to>
                                        <p:strVal val="visible"/>
                                      </p:to>
                                    </p:set>
                                    <p:anim calcmode="lin" valueType="num">
                                      <p:cBhvr additive="base">
                                        <p:cTn id="31" dur="500" fill="hold"/>
                                        <p:tgtEl>
                                          <p:spTgt spid="1123338"/>
                                        </p:tgtEl>
                                        <p:attrNameLst>
                                          <p:attrName>ppt_x</p:attrName>
                                        </p:attrNameLst>
                                      </p:cBhvr>
                                      <p:tavLst>
                                        <p:tav tm="0">
                                          <p:val>
                                            <p:strVal val="#ppt_x"/>
                                          </p:val>
                                        </p:tav>
                                        <p:tav tm="100000">
                                          <p:val>
                                            <p:strVal val="#ppt_x"/>
                                          </p:val>
                                        </p:tav>
                                      </p:tavLst>
                                    </p:anim>
                                    <p:anim calcmode="lin" valueType="num">
                                      <p:cBhvr additive="base">
                                        <p:cTn id="32" dur="500" fill="hold"/>
                                        <p:tgtEl>
                                          <p:spTgt spid="112333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23339"/>
                                        </p:tgtEl>
                                        <p:attrNameLst>
                                          <p:attrName>style.visibility</p:attrName>
                                        </p:attrNameLst>
                                      </p:cBhvr>
                                      <p:to>
                                        <p:strVal val="visible"/>
                                      </p:to>
                                    </p:set>
                                    <p:anim calcmode="lin" valueType="num">
                                      <p:cBhvr additive="base">
                                        <p:cTn id="35" dur="500" fill="hold"/>
                                        <p:tgtEl>
                                          <p:spTgt spid="1123339"/>
                                        </p:tgtEl>
                                        <p:attrNameLst>
                                          <p:attrName>ppt_x</p:attrName>
                                        </p:attrNameLst>
                                      </p:cBhvr>
                                      <p:tavLst>
                                        <p:tav tm="0">
                                          <p:val>
                                            <p:strVal val="#ppt_x"/>
                                          </p:val>
                                        </p:tav>
                                        <p:tav tm="100000">
                                          <p:val>
                                            <p:strVal val="#ppt_x"/>
                                          </p:val>
                                        </p:tav>
                                      </p:tavLst>
                                    </p:anim>
                                    <p:anim calcmode="lin" valueType="num">
                                      <p:cBhvr additive="base">
                                        <p:cTn id="36" dur="500" fill="hold"/>
                                        <p:tgtEl>
                                          <p:spTgt spid="112333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23342"/>
                                        </p:tgtEl>
                                        <p:attrNameLst>
                                          <p:attrName>style.visibility</p:attrName>
                                        </p:attrNameLst>
                                      </p:cBhvr>
                                      <p:to>
                                        <p:strVal val="visible"/>
                                      </p:to>
                                    </p:set>
                                    <p:anim calcmode="lin" valueType="num">
                                      <p:cBhvr additive="base">
                                        <p:cTn id="39" dur="500" fill="hold"/>
                                        <p:tgtEl>
                                          <p:spTgt spid="1123342"/>
                                        </p:tgtEl>
                                        <p:attrNameLst>
                                          <p:attrName>ppt_x</p:attrName>
                                        </p:attrNameLst>
                                      </p:cBhvr>
                                      <p:tavLst>
                                        <p:tav tm="0">
                                          <p:val>
                                            <p:strVal val="#ppt_x"/>
                                          </p:val>
                                        </p:tav>
                                        <p:tav tm="100000">
                                          <p:val>
                                            <p:strVal val="#ppt_x"/>
                                          </p:val>
                                        </p:tav>
                                      </p:tavLst>
                                    </p:anim>
                                    <p:anim calcmode="lin" valueType="num">
                                      <p:cBhvr additive="base">
                                        <p:cTn id="40" dur="500" fill="hold"/>
                                        <p:tgtEl>
                                          <p:spTgt spid="11233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3334" grpId="0" animBg="1"/>
      <p:bldP spid="1123335" grpId="0" animBg="1"/>
      <p:bldP spid="1123336" grpId="0" animBg="1"/>
      <p:bldP spid="1123337" grpId="0" animBg="1"/>
      <p:bldP spid="1123338" grpId="0" animBg="1"/>
      <p:bldP spid="1123339" grpId="0" animBg="1"/>
      <p:bldP spid="1123340" grpId="0"/>
      <p:bldP spid="1123341" grpId="0"/>
      <p:bldP spid="112334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atin typeface="Arial" charset="0"/>
              </a:rPr>
              <a:t>Reference Sets</a:t>
            </a:r>
          </a:p>
        </p:txBody>
      </p:sp>
      <p:sp>
        <p:nvSpPr>
          <p:cNvPr id="64515" name="Rectangle 3"/>
          <p:cNvSpPr>
            <a:spLocks noGrp="1" noChangeArrowheads="1"/>
          </p:cNvSpPr>
          <p:nvPr>
            <p:ph type="body" idx="1"/>
          </p:nvPr>
        </p:nvSpPr>
        <p:spPr/>
        <p:txBody>
          <a:bodyPr/>
          <a:lstStyle/>
          <a:p>
            <a:pPr>
              <a:lnSpc>
                <a:spcPct val="80000"/>
              </a:lnSpc>
              <a:buFontTx/>
              <a:buNone/>
            </a:pPr>
            <a:r>
              <a:rPr lang="en-US" sz="2400" b="1" i="1">
                <a:latin typeface="Arial" charset="0"/>
              </a:rPr>
              <a:t>IE infused with outside knowledge</a:t>
            </a:r>
          </a:p>
          <a:p>
            <a:pPr>
              <a:lnSpc>
                <a:spcPct val="80000"/>
              </a:lnSpc>
              <a:buFontTx/>
              <a:buNone/>
            </a:pPr>
            <a:endParaRPr lang="en-US" sz="2400" b="1" i="1">
              <a:latin typeface="Arial" charset="0"/>
            </a:endParaRPr>
          </a:p>
          <a:p>
            <a:pPr>
              <a:lnSpc>
                <a:spcPct val="80000"/>
              </a:lnSpc>
              <a:buFontTx/>
              <a:buNone/>
            </a:pPr>
            <a:r>
              <a:rPr lang="ja-JP" altLang="en-US" sz="2400" b="1" i="1">
                <a:latin typeface="Arial" charset="0"/>
              </a:rPr>
              <a:t>“</a:t>
            </a:r>
            <a:r>
              <a:rPr lang="en-US" sz="2400" b="1" i="1">
                <a:latin typeface="Arial" charset="0"/>
              </a:rPr>
              <a:t>Reference Sets</a:t>
            </a:r>
            <a:r>
              <a:rPr lang="ja-JP" altLang="en-US" sz="2400" b="1" i="1">
                <a:latin typeface="Arial" charset="0"/>
              </a:rPr>
              <a:t>”</a:t>
            </a:r>
            <a:r>
              <a:rPr lang="en-US" sz="2400" b="1" i="1">
                <a:latin typeface="Arial" charset="0"/>
              </a:rPr>
              <a:t> </a:t>
            </a:r>
          </a:p>
          <a:p>
            <a:pPr>
              <a:lnSpc>
                <a:spcPct val="80000"/>
              </a:lnSpc>
            </a:pPr>
            <a:r>
              <a:rPr lang="en-US" sz="2400">
                <a:latin typeface="Arial" charset="0"/>
              </a:rPr>
              <a:t>Collections of known entities and the associated attributes</a:t>
            </a:r>
          </a:p>
          <a:p>
            <a:pPr>
              <a:lnSpc>
                <a:spcPct val="80000"/>
              </a:lnSpc>
            </a:pPr>
            <a:r>
              <a:rPr lang="en-US" sz="2400">
                <a:latin typeface="Arial" charset="0"/>
              </a:rPr>
              <a:t>Online (offline) set of docs</a:t>
            </a:r>
          </a:p>
          <a:p>
            <a:pPr lvl="1">
              <a:lnSpc>
                <a:spcPct val="80000"/>
              </a:lnSpc>
            </a:pPr>
            <a:r>
              <a:rPr lang="en-US" sz="2000">
                <a:latin typeface="Arial" charset="0"/>
                <a:ea typeface="ＭＳ Ｐゴシック" charset="0"/>
              </a:rPr>
              <a:t>CIA World Fact Book</a:t>
            </a:r>
          </a:p>
          <a:p>
            <a:pPr>
              <a:lnSpc>
                <a:spcPct val="80000"/>
              </a:lnSpc>
            </a:pPr>
            <a:r>
              <a:rPr lang="en-US" sz="2400">
                <a:latin typeface="Arial" charset="0"/>
              </a:rPr>
              <a:t>Online (offline) database</a:t>
            </a:r>
          </a:p>
          <a:p>
            <a:pPr lvl="1">
              <a:lnSpc>
                <a:spcPct val="80000"/>
              </a:lnSpc>
            </a:pPr>
            <a:r>
              <a:rPr lang="en-US" sz="2000">
                <a:latin typeface="Arial" charset="0"/>
                <a:ea typeface="ＭＳ Ｐゴシック" charset="0"/>
              </a:rPr>
              <a:t>Comics Price Guide, Edmunds, etc.</a:t>
            </a:r>
          </a:p>
          <a:p>
            <a:pPr>
              <a:lnSpc>
                <a:spcPct val="80000"/>
              </a:lnSpc>
            </a:pPr>
            <a:r>
              <a:rPr lang="en-US" sz="2400">
                <a:latin typeface="Arial" charset="0"/>
              </a:rPr>
              <a:t>Build from ontologies on Semantic Web</a:t>
            </a:r>
          </a:p>
          <a:p>
            <a:pPr lvl="1">
              <a:lnSpc>
                <a:spcPct val="80000"/>
              </a:lnSpc>
            </a:pPr>
            <a:endParaRPr lang="en-US" sz="2000">
              <a:latin typeface="Arial" charset="0"/>
              <a:ea typeface="ＭＳ Ｐゴシック" charset="0"/>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4" name="Rectangle 4"/>
          <p:cNvSpPr>
            <a:spLocks noChangeArrowheads="1"/>
          </p:cNvSpPr>
          <p:nvPr/>
        </p:nvSpPr>
        <p:spPr bwMode="auto">
          <a:xfrm>
            <a:off x="533400" y="1066800"/>
            <a:ext cx="6096000" cy="59436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08962" name="Rectangle 2"/>
          <p:cNvSpPr>
            <a:spLocks noGrp="1" noChangeArrowheads="1"/>
          </p:cNvSpPr>
          <p:nvPr>
            <p:ph type="title"/>
          </p:nvPr>
        </p:nvSpPr>
        <p:spPr/>
        <p:txBody>
          <a:bodyPr/>
          <a:lstStyle/>
          <a:p>
            <a:r>
              <a:rPr lang="en-US"/>
              <a:t>Example: The Problem</a:t>
            </a:r>
          </a:p>
        </p:txBody>
      </p:sp>
      <p:pic>
        <p:nvPicPr>
          <p:cNvPr id="808963" name="Picture 3" descr="2002_10_14_151414_sh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38" y="1162050"/>
            <a:ext cx="5948362" cy="5772150"/>
          </a:xfrm>
          <a:prstGeom prst="rect">
            <a:avLst/>
          </a:prstGeom>
          <a:noFill/>
          <a:extLst>
            <a:ext uri="{909E8E84-426E-40dd-AFC4-6F175D3DCCD1}">
              <a14:hiddenFill xmlns:a14="http://schemas.microsoft.com/office/drawing/2010/main">
                <a:solidFill>
                  <a:srgbClr val="FFFFFF"/>
                </a:solidFill>
              </a14:hiddenFill>
            </a:ext>
          </a:extLst>
        </p:spPr>
      </p:pic>
      <p:sp>
        <p:nvSpPr>
          <p:cNvPr id="808965" name="Text Box 5"/>
          <p:cNvSpPr txBox="1">
            <a:spLocks noChangeArrowheads="1"/>
          </p:cNvSpPr>
          <p:nvPr/>
        </p:nvSpPr>
        <p:spPr bwMode="auto">
          <a:xfrm>
            <a:off x="5791200" y="3214688"/>
            <a:ext cx="2647950" cy="36671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i="1"/>
              <a:t>Martin Baker</a:t>
            </a:r>
            <a:r>
              <a:rPr lang="en-US"/>
              <a:t>, a person</a:t>
            </a:r>
          </a:p>
        </p:txBody>
      </p:sp>
      <p:sp>
        <p:nvSpPr>
          <p:cNvPr id="808966" name="Text Box 6"/>
          <p:cNvSpPr txBox="1">
            <a:spLocks noChangeArrowheads="1"/>
          </p:cNvSpPr>
          <p:nvPr/>
        </p:nvSpPr>
        <p:spPr bwMode="auto">
          <a:xfrm>
            <a:off x="5791200" y="4724400"/>
            <a:ext cx="1695450" cy="36671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Genomics job</a:t>
            </a:r>
          </a:p>
        </p:txBody>
      </p:sp>
      <p:sp>
        <p:nvSpPr>
          <p:cNvPr id="808967" name="Text Box 7"/>
          <p:cNvSpPr txBox="1">
            <a:spLocks noChangeArrowheads="1"/>
          </p:cNvSpPr>
          <p:nvPr/>
        </p:nvSpPr>
        <p:spPr bwMode="auto">
          <a:xfrm>
            <a:off x="5791200" y="5638800"/>
            <a:ext cx="3219450" cy="36671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Employers job posting form</a:t>
            </a:r>
          </a:p>
        </p:txBody>
      </p:sp>
    </p:spTree>
    <p:extLst>
      <p:ext uri="{BB962C8B-B14F-4D97-AF65-F5344CB8AC3E}">
        <p14:creationId xmlns:p14="http://schemas.microsoft.com/office/powerpoint/2010/main" val="38401926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atin typeface="Arial" charset="0"/>
              </a:rPr>
              <a:t>Comics Price Guide Reference Set</a:t>
            </a:r>
          </a:p>
        </p:txBody>
      </p:sp>
      <p:pic>
        <p:nvPicPr>
          <p:cNvPr id="665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288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sz="2800">
                <a:latin typeface="Arial" charset="0"/>
              </a:rPr>
              <a:t>Algorithm Overview – Use of Ref Sets</a:t>
            </a:r>
          </a:p>
        </p:txBody>
      </p:sp>
      <p:pic>
        <p:nvPicPr>
          <p:cNvPr id="686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743075"/>
            <a:ext cx="6858000" cy="511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atin typeface="Arial" charset="0"/>
              </a:rPr>
              <a:t>Outline</a:t>
            </a:r>
          </a:p>
        </p:txBody>
      </p:sp>
      <p:sp>
        <p:nvSpPr>
          <p:cNvPr id="70659" name="Rectangle 3"/>
          <p:cNvSpPr>
            <a:spLocks noGrp="1" noChangeArrowheads="1"/>
          </p:cNvSpPr>
          <p:nvPr>
            <p:ph type="body" idx="1"/>
          </p:nvPr>
        </p:nvSpPr>
        <p:spPr/>
        <p:txBody>
          <a:bodyPr/>
          <a:lstStyle/>
          <a:p>
            <a:pPr marL="609600" indent="-609600">
              <a:buFont typeface="Wingdings" charset="0"/>
              <a:buChar char="o"/>
            </a:pPr>
            <a:r>
              <a:rPr lang="en-US">
                <a:latin typeface="Arial" charset="0"/>
              </a:rPr>
              <a:t>Introduction</a:t>
            </a:r>
          </a:p>
          <a:p>
            <a:pPr marL="609600" indent="-609600">
              <a:buFont typeface="Wingdings" charset="0"/>
              <a:buChar char="o"/>
            </a:pPr>
            <a:r>
              <a:rPr lang="en-US">
                <a:solidFill>
                  <a:srgbClr val="FF0000"/>
                </a:solidFill>
                <a:latin typeface="Arial" charset="0"/>
              </a:rPr>
              <a:t>Alignment</a:t>
            </a:r>
          </a:p>
          <a:p>
            <a:pPr marL="609600" indent="-609600">
              <a:buFont typeface="Wingdings" charset="0"/>
              <a:buChar char="o"/>
            </a:pPr>
            <a:r>
              <a:rPr lang="en-US">
                <a:latin typeface="Arial" charset="0"/>
              </a:rPr>
              <a:t>Extraction</a:t>
            </a:r>
          </a:p>
          <a:p>
            <a:pPr marL="609600" indent="-609600">
              <a:buFont typeface="Wingdings" charset="0"/>
              <a:buChar char="o"/>
            </a:pPr>
            <a:r>
              <a:rPr lang="en-US">
                <a:latin typeface="Arial" charset="0"/>
              </a:rPr>
              <a:t>Results</a:t>
            </a:r>
          </a:p>
          <a:p>
            <a:pPr marL="609600" indent="-609600">
              <a:buFont typeface="Wingdings" charset="0"/>
              <a:buChar char="o"/>
            </a:pPr>
            <a:r>
              <a:rPr lang="en-US">
                <a:latin typeface="Arial" charset="0"/>
              </a:rPr>
              <a:t>Discussion</a:t>
            </a: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8450" name="Group 2"/>
          <p:cNvGraphicFramePr>
            <a:graphicFrameLocks noGrp="1"/>
          </p:cNvGraphicFramePr>
          <p:nvPr/>
        </p:nvGraphicFramePr>
        <p:xfrm>
          <a:off x="2057400" y="4648200"/>
          <a:ext cx="5562600" cy="1752601"/>
        </p:xfrm>
        <a:graphic>
          <a:graphicData uri="http://schemas.openxmlformats.org/drawingml/2006/table">
            <a:tbl>
              <a:tblPr/>
              <a:tblGrid>
                <a:gridCol w="2781300"/>
                <a:gridCol w="2781300"/>
              </a:tblGrid>
              <a:tr h="4524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ＭＳ Ｐゴシック" charset="0"/>
                        </a:rPr>
                        <a:t>Holiday Inn</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ＭＳ Ｐゴシック" charset="0"/>
                        </a:rPr>
                        <a:t>Greentree</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08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ＭＳ Ｐゴシック" charset="0"/>
                        </a:rPr>
                        <a:t>Holiday Inn Select</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ＭＳ Ｐゴシック" charset="0"/>
                        </a:rPr>
                        <a:t>University Center</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92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ＭＳ Ｐゴシック" charset="0"/>
                        </a:rPr>
                        <a:t>Hyatt Regency</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ＭＳ Ｐゴシック" charset="0"/>
                        </a:rPr>
                        <a:t>Downtown</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28464" name="AutoShape 16"/>
          <p:cNvSpPr>
            <a:spLocks noChangeArrowheads="1"/>
          </p:cNvSpPr>
          <p:nvPr/>
        </p:nvSpPr>
        <p:spPr bwMode="auto">
          <a:xfrm>
            <a:off x="762000" y="3352800"/>
            <a:ext cx="1143000" cy="2514600"/>
          </a:xfrm>
          <a:prstGeom prst="curvedRightArrow">
            <a:avLst>
              <a:gd name="adj1" fmla="val 32857"/>
              <a:gd name="adj2" fmla="val 76959"/>
              <a:gd name="adj3" fmla="val 33333"/>
            </a:avLst>
          </a:prstGeom>
          <a:solidFill>
            <a:srgbClr val="0000FF"/>
          </a:solidFill>
          <a:ln w="31750">
            <a:solidFill>
              <a:schemeClr val="tx1"/>
            </a:solidFill>
            <a:miter lim="800000"/>
            <a:headEnd/>
            <a:tailEnd/>
          </a:ln>
        </p:spPr>
        <p:txBody>
          <a:bodyPr wrap="none" anchor="ctr"/>
          <a:lstStyle/>
          <a:p>
            <a:endParaRPr lang="en-US"/>
          </a:p>
        </p:txBody>
      </p:sp>
      <p:sp>
        <p:nvSpPr>
          <p:cNvPr id="72721" name="Text Box 17"/>
          <p:cNvSpPr txBox="1">
            <a:spLocks noChangeArrowheads="1"/>
          </p:cNvSpPr>
          <p:nvPr/>
        </p:nvSpPr>
        <p:spPr bwMode="auto">
          <a:xfrm>
            <a:off x="2057400" y="2971800"/>
            <a:ext cx="434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a:spcBef>
                <a:spcPct val="50000"/>
              </a:spcBef>
            </a:pPr>
            <a:r>
              <a:rPr lang="en-US" b="0">
                <a:solidFill>
                  <a:srgbClr val="FF0000"/>
                </a:solidFill>
              </a:rPr>
              <a:t>Post:</a:t>
            </a:r>
          </a:p>
        </p:txBody>
      </p:sp>
      <p:sp>
        <p:nvSpPr>
          <p:cNvPr id="72722" name="Text Box 18"/>
          <p:cNvSpPr txBox="1">
            <a:spLocks noChangeArrowheads="1"/>
          </p:cNvSpPr>
          <p:nvPr/>
        </p:nvSpPr>
        <p:spPr bwMode="auto">
          <a:xfrm>
            <a:off x="2057400" y="4114800"/>
            <a:ext cx="434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a:spcBef>
                <a:spcPct val="50000"/>
              </a:spcBef>
            </a:pPr>
            <a:r>
              <a:rPr lang="en-US" b="0">
                <a:solidFill>
                  <a:srgbClr val="FF0000"/>
                </a:solidFill>
              </a:rPr>
              <a:t>Reference Set:</a:t>
            </a:r>
          </a:p>
        </p:txBody>
      </p:sp>
      <p:sp>
        <p:nvSpPr>
          <p:cNvPr id="72723" name="Text Box 19"/>
          <p:cNvSpPr txBox="1">
            <a:spLocks noChangeArrowheads="1"/>
          </p:cNvSpPr>
          <p:nvPr/>
        </p:nvSpPr>
        <p:spPr bwMode="auto">
          <a:xfrm>
            <a:off x="4648200" y="38862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a:spcBef>
                <a:spcPct val="50000"/>
              </a:spcBef>
            </a:pPr>
            <a:r>
              <a:rPr lang="en-US" b="0" i="1"/>
              <a:t>hotel name</a:t>
            </a:r>
          </a:p>
        </p:txBody>
      </p:sp>
      <p:sp>
        <p:nvSpPr>
          <p:cNvPr id="72724" name="Text Box 20"/>
          <p:cNvSpPr txBox="1">
            <a:spLocks noChangeArrowheads="1"/>
          </p:cNvSpPr>
          <p:nvPr/>
        </p:nvSpPr>
        <p:spPr bwMode="auto">
          <a:xfrm>
            <a:off x="6477000" y="38862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a:spcBef>
                <a:spcPct val="50000"/>
              </a:spcBef>
            </a:pPr>
            <a:r>
              <a:rPr lang="en-US" b="0" i="1"/>
              <a:t>hotel area</a:t>
            </a:r>
          </a:p>
        </p:txBody>
      </p:sp>
      <p:sp>
        <p:nvSpPr>
          <p:cNvPr id="72725" name="Text Box 21"/>
          <p:cNvSpPr txBox="1">
            <a:spLocks noChangeArrowheads="1"/>
          </p:cNvSpPr>
          <p:nvPr/>
        </p:nvSpPr>
        <p:spPr bwMode="auto">
          <a:xfrm>
            <a:off x="2133600" y="64008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a:spcBef>
                <a:spcPct val="50000"/>
              </a:spcBef>
            </a:pPr>
            <a:r>
              <a:rPr lang="en-US" b="0" i="1"/>
              <a:t>hotel name</a:t>
            </a:r>
          </a:p>
        </p:txBody>
      </p:sp>
      <p:sp>
        <p:nvSpPr>
          <p:cNvPr id="72726" name="Text Box 22"/>
          <p:cNvSpPr txBox="1">
            <a:spLocks noChangeArrowheads="1"/>
          </p:cNvSpPr>
          <p:nvPr/>
        </p:nvSpPr>
        <p:spPr bwMode="auto">
          <a:xfrm>
            <a:off x="5257800" y="64008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a:spcBef>
                <a:spcPct val="50000"/>
              </a:spcBef>
            </a:pPr>
            <a:r>
              <a:rPr lang="en-US" b="0" i="1"/>
              <a:t>hotel area</a:t>
            </a:r>
          </a:p>
        </p:txBody>
      </p:sp>
      <p:sp>
        <p:nvSpPr>
          <p:cNvPr id="72727" name="Text Box 23"/>
          <p:cNvSpPr txBox="1">
            <a:spLocks noChangeArrowheads="1"/>
          </p:cNvSpPr>
          <p:nvPr/>
        </p:nvSpPr>
        <p:spPr bwMode="auto">
          <a:xfrm>
            <a:off x="1981200" y="3352800"/>
            <a:ext cx="662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spcBef>
                <a:spcPct val="50000"/>
              </a:spcBef>
            </a:pPr>
            <a:r>
              <a:rPr lang="ja-JP" altLang="en-US" b="0"/>
              <a:t>“</a:t>
            </a:r>
            <a:r>
              <a:rPr lang="en-US" b="0"/>
              <a:t>$25 winning bid at  holiday inn sel.   univ. ctr.</a:t>
            </a:r>
            <a:r>
              <a:rPr lang="ja-JP" altLang="en-US" b="0"/>
              <a:t>”</a:t>
            </a:r>
            <a:endParaRPr lang="en-US" b="0"/>
          </a:p>
        </p:txBody>
      </p:sp>
      <p:sp>
        <p:nvSpPr>
          <p:cNvPr id="72728" name="Rectangle 24"/>
          <p:cNvSpPr>
            <a:spLocks noGrp="1" noChangeArrowheads="1"/>
          </p:cNvSpPr>
          <p:nvPr>
            <p:ph type="title"/>
          </p:nvPr>
        </p:nvSpPr>
        <p:spPr>
          <a:noFill/>
        </p:spPr>
        <p:txBody>
          <a:bodyPr anchor="b"/>
          <a:lstStyle/>
          <a:p>
            <a:r>
              <a:rPr lang="en-US">
                <a:latin typeface="Arial" charset="0"/>
              </a:rPr>
              <a:t>Our Record Linkage Problem</a:t>
            </a:r>
          </a:p>
        </p:txBody>
      </p:sp>
      <p:sp>
        <p:nvSpPr>
          <p:cNvPr id="72729" name="Rectangle 25"/>
          <p:cNvSpPr>
            <a:spLocks noGrp="1" noChangeArrowheads="1"/>
          </p:cNvSpPr>
          <p:nvPr>
            <p:ph type="body" sz="half" idx="1"/>
          </p:nvPr>
        </p:nvSpPr>
        <p:spPr>
          <a:xfrm>
            <a:off x="1549400" y="1524000"/>
            <a:ext cx="6764338" cy="4572000"/>
          </a:xfrm>
          <a:noFill/>
        </p:spPr>
        <p:txBody>
          <a:bodyPr/>
          <a:lstStyle/>
          <a:p>
            <a:r>
              <a:rPr lang="en-US" sz="2000" b="1" i="1">
                <a:latin typeface="Arial" charset="0"/>
              </a:rPr>
              <a:t>Posts not yet decomposed attributes. </a:t>
            </a:r>
          </a:p>
          <a:p>
            <a:r>
              <a:rPr lang="en-US" sz="2000" b="1" i="1">
                <a:latin typeface="Arial" charset="0"/>
              </a:rPr>
              <a:t>Extra tokens that match nothing in Ref Set.</a:t>
            </a:r>
          </a:p>
        </p:txBody>
      </p:sp>
      <p:pic>
        <p:nvPicPr>
          <p:cNvPr id="72730"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733800"/>
            <a:ext cx="1905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31"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3733800"/>
            <a:ext cx="144780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128464"/>
                                        </p:tgtEl>
                                        <p:attrNameLst>
                                          <p:attrName>style.visibility</p:attrName>
                                        </p:attrNameLst>
                                      </p:cBhvr>
                                      <p:to>
                                        <p:strVal val="visible"/>
                                      </p:to>
                                    </p:set>
                                    <p:anim calcmode="lin" valueType="num">
                                      <p:cBhvr additive="base">
                                        <p:cTn id="7" dur="500" fill="hold"/>
                                        <p:tgtEl>
                                          <p:spTgt spid="1128464"/>
                                        </p:tgtEl>
                                        <p:attrNameLst>
                                          <p:attrName>ppt_x</p:attrName>
                                        </p:attrNameLst>
                                      </p:cBhvr>
                                      <p:tavLst>
                                        <p:tav tm="0">
                                          <p:val>
                                            <p:strVal val="#ppt_x"/>
                                          </p:val>
                                        </p:tav>
                                        <p:tav tm="100000">
                                          <p:val>
                                            <p:strVal val="#ppt_x"/>
                                          </p:val>
                                        </p:tav>
                                      </p:tavLst>
                                    </p:anim>
                                    <p:anim calcmode="lin" valueType="num">
                                      <p:cBhvr additive="base">
                                        <p:cTn id="8" dur="500" fill="hold"/>
                                        <p:tgtEl>
                                          <p:spTgt spid="112846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46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noFill/>
        </p:spPr>
        <p:txBody>
          <a:bodyPr anchor="b"/>
          <a:lstStyle/>
          <a:p>
            <a:r>
              <a:rPr lang="en-US">
                <a:latin typeface="Arial" charset="0"/>
              </a:rPr>
              <a:t>Our Record Linkage Solution</a:t>
            </a:r>
          </a:p>
        </p:txBody>
      </p:sp>
      <p:sp>
        <p:nvSpPr>
          <p:cNvPr id="74755" name="Rectangle 3"/>
          <p:cNvSpPr>
            <a:spLocks noChangeArrowheads="1"/>
          </p:cNvSpPr>
          <p:nvPr/>
        </p:nvSpPr>
        <p:spPr bwMode="auto">
          <a:xfrm>
            <a:off x="228600" y="2133600"/>
            <a:ext cx="861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i="1">
                <a:solidFill>
                  <a:srgbClr val="FF0000"/>
                </a:solidFill>
                <a:latin typeface="Times New Roman" charset="0"/>
                <a:sym typeface="Wingdings" charset="0"/>
              </a:rPr>
              <a:t>     </a:t>
            </a:r>
            <a:r>
              <a:rPr lang="en-US" sz="2800" i="1">
                <a:latin typeface="Times New Roman" charset="0"/>
                <a:sym typeface="Wingdings" charset="0"/>
              </a:rPr>
              <a:t>Record Level Similarity + Field Level Similarities</a:t>
            </a:r>
            <a:endParaRPr lang="en-US" sz="2800" i="1" baseline="-25000">
              <a:solidFill>
                <a:srgbClr val="FF0000"/>
              </a:solidFill>
              <a:latin typeface="Times New Roman" charset="0"/>
              <a:sym typeface="Wingdings" charset="0"/>
            </a:endParaRPr>
          </a:p>
        </p:txBody>
      </p:sp>
      <p:sp>
        <p:nvSpPr>
          <p:cNvPr id="1129476" name="Rectangle 4"/>
          <p:cNvSpPr>
            <a:spLocks noChangeArrowheads="1"/>
          </p:cNvSpPr>
          <p:nvPr/>
        </p:nvSpPr>
        <p:spPr bwMode="auto">
          <a:xfrm>
            <a:off x="609600" y="2819400"/>
            <a:ext cx="80010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i="1">
                <a:solidFill>
                  <a:srgbClr val="FF0000"/>
                </a:solidFill>
                <a:latin typeface="Times New Roman" charset="0"/>
                <a:sym typeface="Wingdings" charset="0"/>
              </a:rPr>
              <a:t>V</a:t>
            </a:r>
            <a:r>
              <a:rPr lang="en-US" sz="2800" i="1" baseline="-25000">
                <a:solidFill>
                  <a:srgbClr val="FF0000"/>
                </a:solidFill>
                <a:latin typeface="Times New Roman" charset="0"/>
                <a:sym typeface="Wingdings" charset="0"/>
              </a:rPr>
              <a:t>RL</a:t>
            </a:r>
            <a:r>
              <a:rPr lang="en-US" sz="2800" i="1">
                <a:solidFill>
                  <a:srgbClr val="FF0000"/>
                </a:solidFill>
                <a:latin typeface="Times New Roman" charset="0"/>
                <a:sym typeface="Wingdings" charset="0"/>
              </a:rPr>
              <a:t> </a:t>
            </a:r>
            <a:r>
              <a:rPr lang="en-US" sz="2800" i="1">
                <a:latin typeface="Times New Roman" charset="0"/>
                <a:sym typeface="Wingdings" charset="0"/>
              </a:rPr>
              <a:t>= &lt; </a:t>
            </a:r>
            <a:r>
              <a:rPr lang="en-US" sz="2800" i="1">
                <a:solidFill>
                  <a:srgbClr val="0000FF"/>
                </a:solidFill>
                <a:latin typeface="Times New Roman" charset="0"/>
                <a:sym typeface="Wingdings" charset="0"/>
              </a:rPr>
              <a:t>RL_scores</a:t>
            </a:r>
            <a:r>
              <a:rPr lang="en-US" sz="2800" b="0">
                <a:latin typeface="Times New Roman" charset="0"/>
                <a:sym typeface="Wingdings" charset="0"/>
              </a:rPr>
              <a:t>(</a:t>
            </a:r>
            <a:r>
              <a:rPr lang="en-US" sz="2400" i="1">
                <a:solidFill>
                  <a:srgbClr val="008000"/>
                </a:solidFill>
              </a:rPr>
              <a:t>P</a:t>
            </a:r>
            <a:r>
              <a:rPr lang="en-US" sz="2400" b="0"/>
              <a:t>,</a:t>
            </a:r>
            <a:r>
              <a:rPr lang="en-US" sz="2400" i="1">
                <a:solidFill>
                  <a:srgbClr val="33CC33"/>
                </a:solidFill>
              </a:rPr>
              <a:t> </a:t>
            </a:r>
            <a:r>
              <a:rPr lang="ja-JP" altLang="en-US" sz="2400" i="1">
                <a:solidFill>
                  <a:srgbClr val="FF9900"/>
                </a:solidFill>
              </a:rPr>
              <a:t>“</a:t>
            </a:r>
            <a:r>
              <a:rPr lang="en-US" sz="2400" i="1">
                <a:solidFill>
                  <a:srgbClr val="FF9900"/>
                </a:solidFill>
              </a:rPr>
              <a:t>Hyatt Regency Downtown</a:t>
            </a:r>
            <a:r>
              <a:rPr lang="ja-JP" altLang="en-US" sz="2400" i="1">
                <a:solidFill>
                  <a:srgbClr val="FF9900"/>
                </a:solidFill>
              </a:rPr>
              <a:t>”</a:t>
            </a:r>
            <a:r>
              <a:rPr lang="en-US" sz="2800" b="0">
                <a:latin typeface="Times New Roman" charset="0"/>
                <a:sym typeface="Wingdings" charset="0"/>
              </a:rPr>
              <a:t>),</a:t>
            </a:r>
          </a:p>
          <a:p>
            <a:r>
              <a:rPr lang="en-US" sz="2800" i="1">
                <a:solidFill>
                  <a:srgbClr val="0000FF"/>
                </a:solidFill>
                <a:latin typeface="Times New Roman" charset="0"/>
                <a:sym typeface="Wingdings" charset="0"/>
              </a:rPr>
              <a:t>	   RL_scores</a:t>
            </a:r>
            <a:r>
              <a:rPr lang="en-US" sz="2800" b="0">
                <a:latin typeface="Times New Roman" charset="0"/>
                <a:sym typeface="Wingdings" charset="0"/>
              </a:rPr>
              <a:t>(</a:t>
            </a:r>
            <a:r>
              <a:rPr lang="en-US" sz="2400" i="1">
                <a:solidFill>
                  <a:srgbClr val="008000"/>
                </a:solidFill>
              </a:rPr>
              <a:t>P</a:t>
            </a:r>
            <a:r>
              <a:rPr lang="en-US" sz="2400" b="0"/>
              <a:t>,</a:t>
            </a:r>
            <a:r>
              <a:rPr lang="en-US" sz="2400" i="1">
                <a:solidFill>
                  <a:srgbClr val="33CC33"/>
                </a:solidFill>
              </a:rPr>
              <a:t> </a:t>
            </a:r>
            <a:r>
              <a:rPr lang="ja-JP" altLang="en-US" sz="2400" i="1">
                <a:solidFill>
                  <a:srgbClr val="FF9900"/>
                </a:solidFill>
              </a:rPr>
              <a:t>“</a:t>
            </a:r>
            <a:r>
              <a:rPr lang="en-US" sz="2400" i="1">
                <a:solidFill>
                  <a:srgbClr val="FF9900"/>
                </a:solidFill>
              </a:rPr>
              <a:t>Hyatt Regency</a:t>
            </a:r>
            <a:r>
              <a:rPr lang="ja-JP" altLang="en-US" sz="2400" i="1">
                <a:solidFill>
                  <a:srgbClr val="FF9900"/>
                </a:solidFill>
              </a:rPr>
              <a:t>”</a:t>
            </a:r>
            <a:r>
              <a:rPr lang="en-US" sz="2800" b="0">
                <a:latin typeface="Times New Roman" charset="0"/>
                <a:sym typeface="Wingdings" charset="0"/>
              </a:rPr>
              <a:t>),</a:t>
            </a:r>
          </a:p>
          <a:p>
            <a:r>
              <a:rPr lang="en-US" sz="2800" i="1">
                <a:solidFill>
                  <a:srgbClr val="0000FF"/>
                </a:solidFill>
                <a:latin typeface="Times New Roman" charset="0"/>
                <a:sym typeface="Wingdings" charset="0"/>
              </a:rPr>
              <a:t>	   RL_scores</a:t>
            </a:r>
            <a:r>
              <a:rPr lang="en-US" sz="2800" b="0">
                <a:latin typeface="Times New Roman" charset="0"/>
                <a:sym typeface="Wingdings" charset="0"/>
              </a:rPr>
              <a:t>(</a:t>
            </a:r>
            <a:r>
              <a:rPr lang="en-US" sz="2400" i="1">
                <a:solidFill>
                  <a:srgbClr val="008000"/>
                </a:solidFill>
              </a:rPr>
              <a:t>P</a:t>
            </a:r>
            <a:r>
              <a:rPr lang="en-US" sz="2400" b="0"/>
              <a:t>,</a:t>
            </a:r>
            <a:r>
              <a:rPr lang="en-US" sz="2400" i="1">
                <a:solidFill>
                  <a:srgbClr val="33CC33"/>
                </a:solidFill>
              </a:rPr>
              <a:t> </a:t>
            </a:r>
            <a:r>
              <a:rPr lang="ja-JP" altLang="en-US" sz="2400" i="1">
                <a:solidFill>
                  <a:srgbClr val="FF9900"/>
                </a:solidFill>
              </a:rPr>
              <a:t>“</a:t>
            </a:r>
            <a:r>
              <a:rPr lang="en-US" sz="2400" i="1">
                <a:solidFill>
                  <a:srgbClr val="FF9900"/>
                </a:solidFill>
              </a:rPr>
              <a:t>Downtown</a:t>
            </a:r>
            <a:r>
              <a:rPr lang="ja-JP" altLang="en-US" sz="2400" i="1">
                <a:solidFill>
                  <a:srgbClr val="FF9900"/>
                </a:solidFill>
              </a:rPr>
              <a:t>”</a:t>
            </a:r>
            <a:r>
              <a:rPr lang="en-US" sz="2800" b="0">
                <a:latin typeface="Times New Roman" charset="0"/>
                <a:sym typeface="Wingdings" charset="0"/>
              </a:rPr>
              <a:t>)&gt;</a:t>
            </a:r>
          </a:p>
        </p:txBody>
      </p:sp>
      <p:sp>
        <p:nvSpPr>
          <p:cNvPr id="1129477" name="Line 5"/>
          <p:cNvSpPr>
            <a:spLocks noChangeShapeType="1"/>
          </p:cNvSpPr>
          <p:nvPr/>
        </p:nvSpPr>
        <p:spPr bwMode="auto">
          <a:xfrm>
            <a:off x="2895600" y="2590800"/>
            <a:ext cx="1676400" cy="30480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129478" name="Line 6"/>
          <p:cNvSpPr>
            <a:spLocks noChangeShapeType="1"/>
          </p:cNvSpPr>
          <p:nvPr/>
        </p:nvSpPr>
        <p:spPr bwMode="auto">
          <a:xfrm flipH="1" flipV="1">
            <a:off x="6172200" y="3962400"/>
            <a:ext cx="2590800"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129479" name="Line 7"/>
          <p:cNvSpPr>
            <a:spLocks noChangeShapeType="1"/>
          </p:cNvSpPr>
          <p:nvPr/>
        </p:nvSpPr>
        <p:spPr bwMode="auto">
          <a:xfrm flipH="1" flipV="1">
            <a:off x="6553200" y="3505200"/>
            <a:ext cx="2209800"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129480" name="Line 8"/>
          <p:cNvSpPr>
            <a:spLocks noChangeShapeType="1"/>
          </p:cNvSpPr>
          <p:nvPr/>
        </p:nvSpPr>
        <p:spPr bwMode="auto">
          <a:xfrm flipV="1">
            <a:off x="8763000" y="2438400"/>
            <a:ext cx="0" cy="1524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481" name="Line 9"/>
          <p:cNvSpPr>
            <a:spLocks noChangeShapeType="1"/>
          </p:cNvSpPr>
          <p:nvPr/>
        </p:nvSpPr>
        <p:spPr bwMode="auto">
          <a:xfrm>
            <a:off x="8077200" y="2438400"/>
            <a:ext cx="685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482" name="Rectangle 10"/>
          <p:cNvSpPr>
            <a:spLocks noChangeArrowheads="1"/>
          </p:cNvSpPr>
          <p:nvPr/>
        </p:nvSpPr>
        <p:spPr bwMode="auto">
          <a:xfrm>
            <a:off x="3733800" y="5486400"/>
            <a:ext cx="1066800" cy="4572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9483" name="WordArt 11"/>
          <p:cNvSpPr>
            <a:spLocks noChangeArrowheads="1" noChangeShapeType="1" noTextEdit="1"/>
          </p:cNvSpPr>
          <p:nvPr/>
        </p:nvSpPr>
        <p:spPr bwMode="auto">
          <a:xfrm>
            <a:off x="3810000" y="5562600"/>
            <a:ext cx="914400" cy="342900"/>
          </a:xfrm>
          <a:prstGeom prst="rect">
            <a:avLst/>
          </a:prstGeom>
        </p:spPr>
        <p:txBody>
          <a:bodyPr wrap="none" fromWordArt="1">
            <a:prstTxWarp prst="textPlain">
              <a:avLst>
                <a:gd name="adj" fmla="val 52009"/>
              </a:avLst>
            </a:prstTxWarp>
          </a:bodyPr>
          <a:lstStyle/>
          <a:p>
            <a:pPr algn="ctr"/>
            <a:r>
              <a:rPr lang="en-US" sz="3600" kern="10">
                <a:ln w="9525">
                  <a:solidFill>
                    <a:srgbClr val="000000"/>
                  </a:solidFill>
                  <a:round/>
                  <a:headEnd/>
                  <a:tailEnd/>
                </a:ln>
                <a:solidFill>
                  <a:srgbClr val="FFFFFF"/>
                </a:solidFill>
                <a:latin typeface="Arial Black"/>
                <a:ea typeface="Arial Black"/>
                <a:cs typeface="Arial Black"/>
              </a:rPr>
              <a:t>SVM</a:t>
            </a:r>
          </a:p>
        </p:txBody>
      </p:sp>
      <p:sp>
        <p:nvSpPr>
          <p:cNvPr id="1129484" name="AutoShape 12"/>
          <p:cNvSpPr>
            <a:spLocks noChangeArrowheads="1"/>
          </p:cNvSpPr>
          <p:nvPr/>
        </p:nvSpPr>
        <p:spPr bwMode="auto">
          <a:xfrm>
            <a:off x="4038600" y="5943600"/>
            <a:ext cx="457200" cy="366713"/>
          </a:xfrm>
          <a:prstGeom prst="downArrow">
            <a:avLst>
              <a:gd name="adj1" fmla="val 50000"/>
              <a:gd name="adj2" fmla="val 25000"/>
            </a:avLst>
          </a:prstGeom>
          <a:solidFill>
            <a:schemeClr val="tx1"/>
          </a:solidFill>
          <a:ln w="9525">
            <a:solidFill>
              <a:schemeClr val="tx1"/>
            </a:solidFill>
            <a:miter lim="800000"/>
            <a:headEnd/>
            <a:tailEnd/>
          </a:ln>
        </p:spPr>
        <p:txBody>
          <a:bodyPr wrap="none" anchor="ctr"/>
          <a:lstStyle/>
          <a:p>
            <a:endParaRPr lang="en-US"/>
          </a:p>
        </p:txBody>
      </p:sp>
      <p:sp>
        <p:nvSpPr>
          <p:cNvPr id="1129485" name="Text Box 13"/>
          <p:cNvSpPr txBox="1">
            <a:spLocks noChangeArrowheads="1"/>
          </p:cNvSpPr>
          <p:nvPr/>
        </p:nvSpPr>
        <p:spPr bwMode="auto">
          <a:xfrm>
            <a:off x="914400" y="6248400"/>
            <a:ext cx="731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a:spcBef>
                <a:spcPct val="50000"/>
              </a:spcBef>
            </a:pPr>
            <a:r>
              <a:rPr lang="en-US" i="1">
                <a:latin typeface="Times New Roman" charset="0"/>
              </a:rPr>
              <a:t>Best matching member of the reference set for the post</a:t>
            </a:r>
          </a:p>
        </p:txBody>
      </p:sp>
      <p:sp>
        <p:nvSpPr>
          <p:cNvPr id="1129486" name="AutoShape 14"/>
          <p:cNvSpPr>
            <a:spLocks noChangeArrowheads="1"/>
          </p:cNvSpPr>
          <p:nvPr/>
        </p:nvSpPr>
        <p:spPr bwMode="auto">
          <a:xfrm>
            <a:off x="4038600" y="4191000"/>
            <a:ext cx="485775" cy="366713"/>
          </a:xfrm>
          <a:prstGeom prst="downArrow">
            <a:avLst>
              <a:gd name="adj1" fmla="val 50000"/>
              <a:gd name="adj2" fmla="val 25000"/>
            </a:avLst>
          </a:prstGeom>
          <a:solidFill>
            <a:schemeClr val="tx1"/>
          </a:solidFill>
          <a:ln w="9525">
            <a:solidFill>
              <a:schemeClr val="tx1"/>
            </a:solidFill>
            <a:miter lim="800000"/>
            <a:headEnd/>
            <a:tailEnd/>
          </a:ln>
        </p:spPr>
        <p:txBody>
          <a:bodyPr wrap="none" anchor="ctr"/>
          <a:lstStyle/>
          <a:p>
            <a:endParaRPr lang="en-US"/>
          </a:p>
        </p:txBody>
      </p:sp>
      <p:sp>
        <p:nvSpPr>
          <p:cNvPr id="1129487" name="Text Box 15"/>
          <p:cNvSpPr txBox="1">
            <a:spLocks noChangeArrowheads="1"/>
          </p:cNvSpPr>
          <p:nvPr/>
        </p:nvSpPr>
        <p:spPr bwMode="auto">
          <a:xfrm>
            <a:off x="3124200" y="4572000"/>
            <a:ext cx="2667000" cy="457200"/>
          </a:xfrm>
          <a:prstGeom prst="rect">
            <a:avLst/>
          </a:prstGeom>
          <a:noFill/>
          <a:ln w="9525">
            <a:noFill/>
            <a:miter lim="800000"/>
            <a:headEnd/>
            <a:tailEnd/>
          </a:ln>
          <a:effectLst/>
        </p:spPr>
        <p:txBody>
          <a:bodyPr>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a:spcBef>
                <a:spcPct val="50000"/>
              </a:spcBef>
            </a:pPr>
            <a:r>
              <a:rPr lang="en-US" i="1">
                <a:effectLst>
                  <a:outerShdw blurRad="38100" dist="38100" dir="2700000" algn="tl">
                    <a:srgbClr val="DDDDDD"/>
                  </a:outerShdw>
                </a:effectLst>
                <a:latin typeface="Times New Roman" charset="0"/>
              </a:rPr>
              <a:t>Binary Rescoring</a:t>
            </a:r>
          </a:p>
        </p:txBody>
      </p:sp>
      <p:sp>
        <p:nvSpPr>
          <p:cNvPr id="1129488" name="AutoShape 16"/>
          <p:cNvSpPr>
            <a:spLocks noChangeArrowheads="1"/>
          </p:cNvSpPr>
          <p:nvPr/>
        </p:nvSpPr>
        <p:spPr bwMode="auto">
          <a:xfrm>
            <a:off x="2819400" y="4572000"/>
            <a:ext cx="3048000" cy="533400"/>
          </a:xfrm>
          <a:prstGeom prst="roundRect">
            <a:avLst>
              <a:gd name="adj" fmla="val 16667"/>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9489" name="AutoShape 17"/>
          <p:cNvSpPr>
            <a:spLocks noChangeArrowheads="1"/>
          </p:cNvSpPr>
          <p:nvPr/>
        </p:nvSpPr>
        <p:spPr bwMode="auto">
          <a:xfrm>
            <a:off x="4038600" y="5105400"/>
            <a:ext cx="457200" cy="366713"/>
          </a:xfrm>
          <a:prstGeom prst="downArrow">
            <a:avLst>
              <a:gd name="adj1" fmla="val 50000"/>
              <a:gd name="adj2" fmla="val 25000"/>
            </a:avLst>
          </a:prstGeom>
          <a:solidFill>
            <a:schemeClr val="tx1"/>
          </a:solidFill>
          <a:ln w="9525">
            <a:solidFill>
              <a:schemeClr val="tx1"/>
            </a:solidFill>
            <a:miter lim="800000"/>
            <a:headEnd/>
            <a:tailEnd/>
          </a:ln>
        </p:spPr>
        <p:txBody>
          <a:bodyPr wrap="none" anchor="ctr"/>
          <a:lstStyle/>
          <a:p>
            <a:endParaRPr lang="en-US"/>
          </a:p>
        </p:txBody>
      </p:sp>
      <p:sp>
        <p:nvSpPr>
          <p:cNvPr id="74770" name="Text Box 18"/>
          <p:cNvSpPr txBox="1">
            <a:spLocks noChangeArrowheads="1"/>
          </p:cNvSpPr>
          <p:nvPr/>
        </p:nvSpPr>
        <p:spPr bwMode="auto">
          <a:xfrm>
            <a:off x="838200" y="1752600"/>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spcBef>
                <a:spcPct val="50000"/>
              </a:spcBef>
            </a:pPr>
            <a:r>
              <a:rPr lang="en-US" i="1">
                <a:solidFill>
                  <a:srgbClr val="008000"/>
                </a:solidFill>
              </a:rPr>
              <a:t>P = </a:t>
            </a:r>
            <a:r>
              <a:rPr lang="ja-JP" altLang="en-US" i="1">
                <a:solidFill>
                  <a:srgbClr val="008000"/>
                </a:solidFill>
              </a:rPr>
              <a:t>“</a:t>
            </a:r>
            <a:r>
              <a:rPr lang="en-US" i="1">
                <a:solidFill>
                  <a:srgbClr val="008000"/>
                </a:solidFill>
              </a:rPr>
              <a:t>$25 winning bid at holiday inn sel. univ. ctr.</a:t>
            </a:r>
            <a:r>
              <a:rPr lang="ja-JP" altLang="en-US" i="1">
                <a:solidFill>
                  <a:srgbClr val="008000"/>
                </a:solidFill>
              </a:rPr>
              <a:t>”</a:t>
            </a:r>
            <a:endParaRPr lang="en-US" i="1">
              <a:solidFill>
                <a:srgbClr val="008000"/>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129477"/>
                                        </p:tgtEl>
                                        <p:attrNameLst>
                                          <p:attrName>style.visibility</p:attrName>
                                        </p:attrNameLst>
                                      </p:cBhvr>
                                      <p:to>
                                        <p:strVal val="visible"/>
                                      </p:to>
                                    </p:set>
                                    <p:anim calcmode="lin" valueType="num">
                                      <p:cBhvr additive="base">
                                        <p:cTn id="7" dur="500" fill="hold"/>
                                        <p:tgtEl>
                                          <p:spTgt spid="1129477"/>
                                        </p:tgtEl>
                                        <p:attrNameLst>
                                          <p:attrName>ppt_x</p:attrName>
                                        </p:attrNameLst>
                                      </p:cBhvr>
                                      <p:tavLst>
                                        <p:tav tm="0">
                                          <p:val>
                                            <p:strVal val="#ppt_x"/>
                                          </p:val>
                                        </p:tav>
                                        <p:tav tm="100000">
                                          <p:val>
                                            <p:strVal val="#ppt_x"/>
                                          </p:val>
                                        </p:tav>
                                      </p:tavLst>
                                    </p:anim>
                                    <p:anim calcmode="lin" valueType="num">
                                      <p:cBhvr additive="base">
                                        <p:cTn id="8" dur="500" fill="hold"/>
                                        <p:tgtEl>
                                          <p:spTgt spid="1129477"/>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129479"/>
                                        </p:tgtEl>
                                        <p:attrNameLst>
                                          <p:attrName>style.visibility</p:attrName>
                                        </p:attrNameLst>
                                      </p:cBhvr>
                                      <p:to>
                                        <p:strVal val="visible"/>
                                      </p:to>
                                    </p:set>
                                    <p:anim calcmode="lin" valueType="num">
                                      <p:cBhvr additive="base">
                                        <p:cTn id="11" dur="500" fill="hold"/>
                                        <p:tgtEl>
                                          <p:spTgt spid="1129479"/>
                                        </p:tgtEl>
                                        <p:attrNameLst>
                                          <p:attrName>ppt_x</p:attrName>
                                        </p:attrNameLst>
                                      </p:cBhvr>
                                      <p:tavLst>
                                        <p:tav tm="0">
                                          <p:val>
                                            <p:strVal val="#ppt_x"/>
                                          </p:val>
                                        </p:tav>
                                        <p:tav tm="100000">
                                          <p:val>
                                            <p:strVal val="#ppt_x"/>
                                          </p:val>
                                        </p:tav>
                                      </p:tavLst>
                                    </p:anim>
                                    <p:anim calcmode="lin" valueType="num">
                                      <p:cBhvr additive="base">
                                        <p:cTn id="12" dur="500" fill="hold"/>
                                        <p:tgtEl>
                                          <p:spTgt spid="1129479"/>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129478"/>
                                        </p:tgtEl>
                                        <p:attrNameLst>
                                          <p:attrName>style.visibility</p:attrName>
                                        </p:attrNameLst>
                                      </p:cBhvr>
                                      <p:to>
                                        <p:strVal val="visible"/>
                                      </p:to>
                                    </p:set>
                                    <p:anim calcmode="lin" valueType="num">
                                      <p:cBhvr additive="base">
                                        <p:cTn id="15" dur="500" fill="hold"/>
                                        <p:tgtEl>
                                          <p:spTgt spid="1129478"/>
                                        </p:tgtEl>
                                        <p:attrNameLst>
                                          <p:attrName>ppt_x</p:attrName>
                                        </p:attrNameLst>
                                      </p:cBhvr>
                                      <p:tavLst>
                                        <p:tav tm="0">
                                          <p:val>
                                            <p:strVal val="#ppt_x"/>
                                          </p:val>
                                        </p:tav>
                                        <p:tav tm="100000">
                                          <p:val>
                                            <p:strVal val="#ppt_x"/>
                                          </p:val>
                                        </p:tav>
                                      </p:tavLst>
                                    </p:anim>
                                    <p:anim calcmode="lin" valueType="num">
                                      <p:cBhvr additive="base">
                                        <p:cTn id="16" dur="500" fill="hold"/>
                                        <p:tgtEl>
                                          <p:spTgt spid="1129478"/>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1129480"/>
                                        </p:tgtEl>
                                        <p:attrNameLst>
                                          <p:attrName>style.visibility</p:attrName>
                                        </p:attrNameLst>
                                      </p:cBhvr>
                                      <p:to>
                                        <p:strVal val="visible"/>
                                      </p:to>
                                    </p:set>
                                    <p:anim calcmode="lin" valueType="num">
                                      <p:cBhvr additive="base">
                                        <p:cTn id="19" dur="500" fill="hold"/>
                                        <p:tgtEl>
                                          <p:spTgt spid="1129480"/>
                                        </p:tgtEl>
                                        <p:attrNameLst>
                                          <p:attrName>ppt_x</p:attrName>
                                        </p:attrNameLst>
                                      </p:cBhvr>
                                      <p:tavLst>
                                        <p:tav tm="0">
                                          <p:val>
                                            <p:strVal val="#ppt_x"/>
                                          </p:val>
                                        </p:tav>
                                        <p:tav tm="100000">
                                          <p:val>
                                            <p:strVal val="#ppt_x"/>
                                          </p:val>
                                        </p:tav>
                                      </p:tavLst>
                                    </p:anim>
                                    <p:anim calcmode="lin" valueType="num">
                                      <p:cBhvr additive="base">
                                        <p:cTn id="20" dur="500" fill="hold"/>
                                        <p:tgtEl>
                                          <p:spTgt spid="1129480"/>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1129481"/>
                                        </p:tgtEl>
                                        <p:attrNameLst>
                                          <p:attrName>style.visibility</p:attrName>
                                        </p:attrNameLst>
                                      </p:cBhvr>
                                      <p:to>
                                        <p:strVal val="visible"/>
                                      </p:to>
                                    </p:set>
                                    <p:anim calcmode="lin" valueType="num">
                                      <p:cBhvr additive="base">
                                        <p:cTn id="23" dur="500" fill="hold"/>
                                        <p:tgtEl>
                                          <p:spTgt spid="1129481"/>
                                        </p:tgtEl>
                                        <p:attrNameLst>
                                          <p:attrName>ppt_x</p:attrName>
                                        </p:attrNameLst>
                                      </p:cBhvr>
                                      <p:tavLst>
                                        <p:tav tm="0">
                                          <p:val>
                                            <p:strVal val="#ppt_x"/>
                                          </p:val>
                                        </p:tav>
                                        <p:tav tm="100000">
                                          <p:val>
                                            <p:strVal val="#ppt_x"/>
                                          </p:val>
                                        </p:tav>
                                      </p:tavLst>
                                    </p:anim>
                                    <p:anim calcmode="lin" valueType="num">
                                      <p:cBhvr additive="base">
                                        <p:cTn id="24" dur="500" fill="hold"/>
                                        <p:tgtEl>
                                          <p:spTgt spid="1129481"/>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1129476"/>
                                        </p:tgtEl>
                                        <p:attrNameLst>
                                          <p:attrName>style.visibility</p:attrName>
                                        </p:attrNameLst>
                                      </p:cBhvr>
                                      <p:to>
                                        <p:strVal val="visible"/>
                                      </p:to>
                                    </p:set>
                                    <p:anim calcmode="lin" valueType="num">
                                      <p:cBhvr additive="base">
                                        <p:cTn id="27" dur="500" fill="hold"/>
                                        <p:tgtEl>
                                          <p:spTgt spid="1129476"/>
                                        </p:tgtEl>
                                        <p:attrNameLst>
                                          <p:attrName>ppt_x</p:attrName>
                                        </p:attrNameLst>
                                      </p:cBhvr>
                                      <p:tavLst>
                                        <p:tav tm="0">
                                          <p:val>
                                            <p:strVal val="#ppt_x"/>
                                          </p:val>
                                        </p:tav>
                                        <p:tav tm="100000">
                                          <p:val>
                                            <p:strVal val="#ppt_x"/>
                                          </p:val>
                                        </p:tav>
                                      </p:tavLst>
                                    </p:anim>
                                    <p:anim calcmode="lin" valueType="num">
                                      <p:cBhvr additive="base">
                                        <p:cTn id="28" dur="500" fill="hold"/>
                                        <p:tgtEl>
                                          <p:spTgt spid="1129476"/>
                                        </p:tgtEl>
                                        <p:attrNameLst>
                                          <p:attrName>ppt_y</p:attrName>
                                        </p:attrNameLst>
                                      </p:cBhvr>
                                      <p:tavLst>
                                        <p:tav tm="0">
                                          <p:val>
                                            <p:strVal val="0-#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129483"/>
                                        </p:tgtEl>
                                        <p:attrNameLst>
                                          <p:attrName>style.visibility</p:attrName>
                                        </p:attrNameLst>
                                      </p:cBhvr>
                                      <p:to>
                                        <p:strVal val="visible"/>
                                      </p:to>
                                    </p:set>
                                    <p:anim calcmode="lin" valueType="num">
                                      <p:cBhvr additive="base">
                                        <p:cTn id="33" dur="500" fill="hold"/>
                                        <p:tgtEl>
                                          <p:spTgt spid="1129483"/>
                                        </p:tgtEl>
                                        <p:attrNameLst>
                                          <p:attrName>ppt_x</p:attrName>
                                        </p:attrNameLst>
                                      </p:cBhvr>
                                      <p:tavLst>
                                        <p:tav tm="0">
                                          <p:val>
                                            <p:strVal val="#ppt_x"/>
                                          </p:val>
                                        </p:tav>
                                        <p:tav tm="100000">
                                          <p:val>
                                            <p:strVal val="#ppt_x"/>
                                          </p:val>
                                        </p:tav>
                                      </p:tavLst>
                                    </p:anim>
                                    <p:anim calcmode="lin" valueType="num">
                                      <p:cBhvr additive="base">
                                        <p:cTn id="34" dur="500" fill="hold"/>
                                        <p:tgtEl>
                                          <p:spTgt spid="1129483"/>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129485"/>
                                        </p:tgtEl>
                                        <p:attrNameLst>
                                          <p:attrName>style.visibility</p:attrName>
                                        </p:attrNameLst>
                                      </p:cBhvr>
                                      <p:to>
                                        <p:strVal val="visible"/>
                                      </p:to>
                                    </p:set>
                                    <p:anim calcmode="lin" valueType="num">
                                      <p:cBhvr additive="base">
                                        <p:cTn id="37" dur="500" fill="hold"/>
                                        <p:tgtEl>
                                          <p:spTgt spid="1129485"/>
                                        </p:tgtEl>
                                        <p:attrNameLst>
                                          <p:attrName>ppt_x</p:attrName>
                                        </p:attrNameLst>
                                      </p:cBhvr>
                                      <p:tavLst>
                                        <p:tav tm="0">
                                          <p:val>
                                            <p:strVal val="#ppt_x"/>
                                          </p:val>
                                        </p:tav>
                                        <p:tav tm="100000">
                                          <p:val>
                                            <p:strVal val="#ppt_x"/>
                                          </p:val>
                                        </p:tav>
                                      </p:tavLst>
                                    </p:anim>
                                    <p:anim calcmode="lin" valueType="num">
                                      <p:cBhvr additive="base">
                                        <p:cTn id="38" dur="500" fill="hold"/>
                                        <p:tgtEl>
                                          <p:spTgt spid="112948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29484"/>
                                        </p:tgtEl>
                                        <p:attrNameLst>
                                          <p:attrName>style.visibility</p:attrName>
                                        </p:attrNameLst>
                                      </p:cBhvr>
                                      <p:to>
                                        <p:strVal val="visible"/>
                                      </p:to>
                                    </p:set>
                                    <p:anim calcmode="lin" valueType="num">
                                      <p:cBhvr additive="base">
                                        <p:cTn id="41" dur="500" fill="hold"/>
                                        <p:tgtEl>
                                          <p:spTgt spid="1129484"/>
                                        </p:tgtEl>
                                        <p:attrNameLst>
                                          <p:attrName>ppt_x</p:attrName>
                                        </p:attrNameLst>
                                      </p:cBhvr>
                                      <p:tavLst>
                                        <p:tav tm="0">
                                          <p:val>
                                            <p:strVal val="#ppt_x"/>
                                          </p:val>
                                        </p:tav>
                                        <p:tav tm="100000">
                                          <p:val>
                                            <p:strVal val="#ppt_x"/>
                                          </p:val>
                                        </p:tav>
                                      </p:tavLst>
                                    </p:anim>
                                    <p:anim calcmode="lin" valueType="num">
                                      <p:cBhvr additive="base">
                                        <p:cTn id="42" dur="500" fill="hold"/>
                                        <p:tgtEl>
                                          <p:spTgt spid="112948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29482"/>
                                        </p:tgtEl>
                                        <p:attrNameLst>
                                          <p:attrName>style.visibility</p:attrName>
                                        </p:attrNameLst>
                                      </p:cBhvr>
                                      <p:to>
                                        <p:strVal val="visible"/>
                                      </p:to>
                                    </p:set>
                                    <p:anim calcmode="lin" valueType="num">
                                      <p:cBhvr additive="base">
                                        <p:cTn id="45" dur="500" fill="hold"/>
                                        <p:tgtEl>
                                          <p:spTgt spid="1129482"/>
                                        </p:tgtEl>
                                        <p:attrNameLst>
                                          <p:attrName>ppt_x</p:attrName>
                                        </p:attrNameLst>
                                      </p:cBhvr>
                                      <p:tavLst>
                                        <p:tav tm="0">
                                          <p:val>
                                            <p:strVal val="#ppt_x"/>
                                          </p:val>
                                        </p:tav>
                                        <p:tav tm="100000">
                                          <p:val>
                                            <p:strVal val="#ppt_x"/>
                                          </p:val>
                                        </p:tav>
                                      </p:tavLst>
                                    </p:anim>
                                    <p:anim calcmode="lin" valueType="num">
                                      <p:cBhvr additive="base">
                                        <p:cTn id="46" dur="500" fill="hold"/>
                                        <p:tgtEl>
                                          <p:spTgt spid="1129482"/>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129489"/>
                                        </p:tgtEl>
                                        <p:attrNameLst>
                                          <p:attrName>style.visibility</p:attrName>
                                        </p:attrNameLst>
                                      </p:cBhvr>
                                      <p:to>
                                        <p:strVal val="visible"/>
                                      </p:to>
                                    </p:set>
                                    <p:anim calcmode="lin" valueType="num">
                                      <p:cBhvr additive="base">
                                        <p:cTn id="49" dur="500" fill="hold"/>
                                        <p:tgtEl>
                                          <p:spTgt spid="1129489"/>
                                        </p:tgtEl>
                                        <p:attrNameLst>
                                          <p:attrName>ppt_x</p:attrName>
                                        </p:attrNameLst>
                                      </p:cBhvr>
                                      <p:tavLst>
                                        <p:tav tm="0">
                                          <p:val>
                                            <p:strVal val="#ppt_x"/>
                                          </p:val>
                                        </p:tav>
                                        <p:tav tm="100000">
                                          <p:val>
                                            <p:strVal val="#ppt_x"/>
                                          </p:val>
                                        </p:tav>
                                      </p:tavLst>
                                    </p:anim>
                                    <p:anim calcmode="lin" valueType="num">
                                      <p:cBhvr additive="base">
                                        <p:cTn id="50" dur="500" fill="hold"/>
                                        <p:tgtEl>
                                          <p:spTgt spid="1129489"/>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129488"/>
                                        </p:tgtEl>
                                        <p:attrNameLst>
                                          <p:attrName>style.visibility</p:attrName>
                                        </p:attrNameLst>
                                      </p:cBhvr>
                                      <p:to>
                                        <p:strVal val="visible"/>
                                      </p:to>
                                    </p:set>
                                    <p:anim calcmode="lin" valueType="num">
                                      <p:cBhvr additive="base">
                                        <p:cTn id="53" dur="500" fill="hold"/>
                                        <p:tgtEl>
                                          <p:spTgt spid="1129488"/>
                                        </p:tgtEl>
                                        <p:attrNameLst>
                                          <p:attrName>ppt_x</p:attrName>
                                        </p:attrNameLst>
                                      </p:cBhvr>
                                      <p:tavLst>
                                        <p:tav tm="0">
                                          <p:val>
                                            <p:strVal val="#ppt_x"/>
                                          </p:val>
                                        </p:tav>
                                        <p:tav tm="100000">
                                          <p:val>
                                            <p:strVal val="#ppt_x"/>
                                          </p:val>
                                        </p:tav>
                                      </p:tavLst>
                                    </p:anim>
                                    <p:anim calcmode="lin" valueType="num">
                                      <p:cBhvr additive="base">
                                        <p:cTn id="54" dur="500" fill="hold"/>
                                        <p:tgtEl>
                                          <p:spTgt spid="1129488"/>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129487"/>
                                        </p:tgtEl>
                                        <p:attrNameLst>
                                          <p:attrName>style.visibility</p:attrName>
                                        </p:attrNameLst>
                                      </p:cBhvr>
                                      <p:to>
                                        <p:strVal val="visible"/>
                                      </p:to>
                                    </p:set>
                                    <p:anim calcmode="lin" valueType="num">
                                      <p:cBhvr additive="base">
                                        <p:cTn id="57" dur="500" fill="hold"/>
                                        <p:tgtEl>
                                          <p:spTgt spid="1129487"/>
                                        </p:tgtEl>
                                        <p:attrNameLst>
                                          <p:attrName>ppt_x</p:attrName>
                                        </p:attrNameLst>
                                      </p:cBhvr>
                                      <p:tavLst>
                                        <p:tav tm="0">
                                          <p:val>
                                            <p:strVal val="#ppt_x"/>
                                          </p:val>
                                        </p:tav>
                                        <p:tav tm="100000">
                                          <p:val>
                                            <p:strVal val="#ppt_x"/>
                                          </p:val>
                                        </p:tav>
                                      </p:tavLst>
                                    </p:anim>
                                    <p:anim calcmode="lin" valueType="num">
                                      <p:cBhvr additive="base">
                                        <p:cTn id="58" dur="500" fill="hold"/>
                                        <p:tgtEl>
                                          <p:spTgt spid="1129487"/>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129486"/>
                                        </p:tgtEl>
                                        <p:attrNameLst>
                                          <p:attrName>style.visibility</p:attrName>
                                        </p:attrNameLst>
                                      </p:cBhvr>
                                      <p:to>
                                        <p:strVal val="visible"/>
                                      </p:to>
                                    </p:set>
                                    <p:anim calcmode="lin" valueType="num">
                                      <p:cBhvr additive="base">
                                        <p:cTn id="61" dur="500" fill="hold"/>
                                        <p:tgtEl>
                                          <p:spTgt spid="1129486"/>
                                        </p:tgtEl>
                                        <p:attrNameLst>
                                          <p:attrName>ppt_x</p:attrName>
                                        </p:attrNameLst>
                                      </p:cBhvr>
                                      <p:tavLst>
                                        <p:tav tm="0">
                                          <p:val>
                                            <p:strVal val="#ppt_x"/>
                                          </p:val>
                                        </p:tav>
                                        <p:tav tm="100000">
                                          <p:val>
                                            <p:strVal val="#ppt_x"/>
                                          </p:val>
                                        </p:tav>
                                      </p:tavLst>
                                    </p:anim>
                                    <p:anim calcmode="lin" valueType="num">
                                      <p:cBhvr additive="base">
                                        <p:cTn id="62" dur="500" fill="hold"/>
                                        <p:tgtEl>
                                          <p:spTgt spid="11294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476" grpId="0"/>
      <p:bldP spid="1129477" grpId="0" animBg="1"/>
      <p:bldP spid="1129478" grpId="0" animBg="1"/>
      <p:bldP spid="1129479" grpId="0" animBg="1"/>
      <p:bldP spid="1129480" grpId="0" animBg="1"/>
      <p:bldP spid="1129481" grpId="0" animBg="1"/>
      <p:bldP spid="1129482" grpId="0" animBg="1"/>
      <p:bldP spid="1129483" grpId="0" animBg="1"/>
      <p:bldP spid="1129484" grpId="0" animBg="1"/>
      <p:bldP spid="1129485" grpId="0"/>
      <p:bldP spid="1129486" grpId="0" animBg="1"/>
      <p:bldP spid="1129487" grpId="0"/>
      <p:bldP spid="1129488" grpId="0" animBg="1"/>
      <p:bldP spid="112948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noFill/>
        </p:spPr>
        <p:txBody>
          <a:bodyPr anchor="b"/>
          <a:lstStyle/>
          <a:p>
            <a:r>
              <a:rPr lang="en-US">
                <a:latin typeface="Arial" charset="0"/>
              </a:rPr>
              <a:t>Last Alignment Step</a:t>
            </a:r>
          </a:p>
        </p:txBody>
      </p:sp>
      <p:sp>
        <p:nvSpPr>
          <p:cNvPr id="76803" name="Rectangle 3"/>
          <p:cNvSpPr>
            <a:spLocks noGrp="1" noChangeArrowheads="1"/>
          </p:cNvSpPr>
          <p:nvPr>
            <p:ph type="body" sz="half" idx="1"/>
          </p:nvPr>
        </p:nvSpPr>
        <p:spPr>
          <a:xfrm>
            <a:off x="304800" y="2209800"/>
            <a:ext cx="8305800" cy="457200"/>
          </a:xfrm>
          <a:noFill/>
        </p:spPr>
        <p:txBody>
          <a:bodyPr/>
          <a:lstStyle/>
          <a:p>
            <a:pPr marL="533400" indent="-533400">
              <a:buFontTx/>
              <a:buNone/>
            </a:pPr>
            <a:r>
              <a:rPr lang="en-US" sz="2000" b="1" i="1">
                <a:latin typeface="Arial" charset="0"/>
                <a:sym typeface="Wingdings" charset="0"/>
              </a:rPr>
              <a:t>Return reference set attributes as annotation for the post</a:t>
            </a:r>
            <a:endParaRPr lang="en-US" sz="2400">
              <a:latin typeface="Arial" charset="0"/>
              <a:sym typeface="Wingdings" charset="0"/>
            </a:endParaRPr>
          </a:p>
          <a:p>
            <a:pPr marL="533400" indent="-533400">
              <a:buFontTx/>
              <a:buNone/>
            </a:pPr>
            <a:endParaRPr lang="en-US" sz="2000">
              <a:latin typeface="Arial" charset="0"/>
              <a:sym typeface="Wingdings" charset="0"/>
            </a:endParaRPr>
          </a:p>
        </p:txBody>
      </p:sp>
      <p:sp>
        <p:nvSpPr>
          <p:cNvPr id="76804" name="Text Box 4"/>
          <p:cNvSpPr txBox="1">
            <a:spLocks noChangeArrowheads="1"/>
          </p:cNvSpPr>
          <p:nvPr/>
        </p:nvSpPr>
        <p:spPr bwMode="auto">
          <a:xfrm>
            <a:off x="381000" y="2743200"/>
            <a:ext cx="434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a:spcBef>
                <a:spcPct val="50000"/>
              </a:spcBef>
            </a:pPr>
            <a:r>
              <a:rPr lang="en-US" b="0">
                <a:solidFill>
                  <a:srgbClr val="FF0000"/>
                </a:solidFill>
              </a:rPr>
              <a:t>Post:</a:t>
            </a:r>
          </a:p>
        </p:txBody>
      </p:sp>
      <p:sp>
        <p:nvSpPr>
          <p:cNvPr id="76805" name="Text Box 5"/>
          <p:cNvSpPr txBox="1">
            <a:spLocks noChangeArrowheads="1"/>
          </p:cNvSpPr>
          <p:nvPr/>
        </p:nvSpPr>
        <p:spPr bwMode="auto">
          <a:xfrm>
            <a:off x="381000" y="3124200"/>
            <a:ext cx="81534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spcBef>
                <a:spcPct val="50000"/>
              </a:spcBef>
            </a:pPr>
            <a:r>
              <a:rPr lang="en-US" b="0"/>
              <a:t>$25 winning bid at holiday inn sel. univ. ctr. </a:t>
            </a:r>
          </a:p>
          <a:p>
            <a:pPr eaLnBrk="1" hangingPunct="1">
              <a:spcBef>
                <a:spcPct val="50000"/>
              </a:spcBef>
            </a:pPr>
            <a:r>
              <a:rPr lang="en-US" b="0"/>
              <a:t>&lt;Ref_hotelName&gt;Holiday Inn Select&lt;/Ref_hotelName&gt;</a:t>
            </a:r>
          </a:p>
          <a:p>
            <a:pPr eaLnBrk="1" hangingPunct="1">
              <a:spcBef>
                <a:spcPct val="50000"/>
              </a:spcBef>
            </a:pPr>
            <a:r>
              <a:rPr lang="en-US" b="0"/>
              <a:t>&lt;Ref_hotelArea&gt;University Center&lt;/Ref_hotelArea&gt;</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atin typeface="Arial" charset="0"/>
              </a:rPr>
              <a:t>Outline</a:t>
            </a:r>
          </a:p>
        </p:txBody>
      </p:sp>
      <p:sp>
        <p:nvSpPr>
          <p:cNvPr id="78851" name="Rectangle 3"/>
          <p:cNvSpPr>
            <a:spLocks noGrp="1" noChangeArrowheads="1"/>
          </p:cNvSpPr>
          <p:nvPr>
            <p:ph type="body" idx="1"/>
          </p:nvPr>
        </p:nvSpPr>
        <p:spPr/>
        <p:txBody>
          <a:bodyPr/>
          <a:lstStyle/>
          <a:p>
            <a:pPr marL="609600" indent="-609600">
              <a:buFont typeface="Wingdings" charset="0"/>
              <a:buChar char="o"/>
            </a:pPr>
            <a:r>
              <a:rPr lang="en-US">
                <a:latin typeface="Arial" charset="0"/>
              </a:rPr>
              <a:t>Introduction</a:t>
            </a:r>
          </a:p>
          <a:p>
            <a:pPr marL="609600" indent="-609600">
              <a:buFont typeface="Wingdings" charset="0"/>
              <a:buChar char="o"/>
            </a:pPr>
            <a:r>
              <a:rPr lang="en-US">
                <a:latin typeface="Arial" charset="0"/>
              </a:rPr>
              <a:t>Alignment</a:t>
            </a:r>
          </a:p>
          <a:p>
            <a:pPr marL="609600" indent="-609600">
              <a:buFont typeface="Wingdings" charset="0"/>
              <a:buChar char="o"/>
            </a:pPr>
            <a:r>
              <a:rPr lang="en-US">
                <a:solidFill>
                  <a:srgbClr val="FF0000"/>
                </a:solidFill>
                <a:latin typeface="Arial" charset="0"/>
              </a:rPr>
              <a:t>Extraction</a:t>
            </a:r>
          </a:p>
          <a:p>
            <a:pPr marL="609600" indent="-609600">
              <a:buFont typeface="Wingdings" charset="0"/>
              <a:buChar char="o"/>
            </a:pPr>
            <a:r>
              <a:rPr lang="en-US">
                <a:latin typeface="Arial" charset="0"/>
              </a:rPr>
              <a:t>Results</a:t>
            </a:r>
          </a:p>
          <a:p>
            <a:pPr marL="609600" indent="-609600">
              <a:buFont typeface="Wingdings" charset="0"/>
              <a:buChar char="o"/>
            </a:pPr>
            <a:r>
              <a:rPr lang="en-US">
                <a:latin typeface="Arial" charset="0"/>
              </a:rPr>
              <a:t>Discussion</a:t>
            </a: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533400" y="2133600"/>
            <a:ext cx="784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spcBef>
                <a:spcPct val="50000"/>
              </a:spcBef>
            </a:pPr>
            <a:r>
              <a:rPr lang="en-US" sz="2000" b="0"/>
              <a:t>$25      winning   bid at holiday inn sel. univ. ctr.</a:t>
            </a:r>
          </a:p>
        </p:txBody>
      </p:sp>
      <p:sp>
        <p:nvSpPr>
          <p:cNvPr id="80899" name="Text Box 3"/>
          <p:cNvSpPr txBox="1">
            <a:spLocks noChangeArrowheads="1"/>
          </p:cNvSpPr>
          <p:nvPr/>
        </p:nvSpPr>
        <p:spPr bwMode="auto">
          <a:xfrm>
            <a:off x="457200" y="1752600"/>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spcBef>
                <a:spcPct val="50000"/>
              </a:spcBef>
            </a:pPr>
            <a:r>
              <a:rPr lang="en-US" sz="1800">
                <a:solidFill>
                  <a:srgbClr val="0000FF"/>
                </a:solidFill>
              </a:rPr>
              <a:t>Post:</a:t>
            </a:r>
          </a:p>
        </p:txBody>
      </p:sp>
      <p:sp>
        <p:nvSpPr>
          <p:cNvPr id="80900" name="Oval 4"/>
          <p:cNvSpPr>
            <a:spLocks noChangeArrowheads="1"/>
          </p:cNvSpPr>
          <p:nvPr/>
        </p:nvSpPr>
        <p:spPr bwMode="auto">
          <a:xfrm>
            <a:off x="2667000" y="2743200"/>
            <a:ext cx="2362200" cy="5334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0901" name="Text Box 5"/>
          <p:cNvSpPr txBox="1">
            <a:spLocks noChangeArrowheads="1"/>
          </p:cNvSpPr>
          <p:nvPr/>
        </p:nvSpPr>
        <p:spPr bwMode="auto">
          <a:xfrm>
            <a:off x="2971800" y="2819400"/>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spcBef>
                <a:spcPct val="50000"/>
              </a:spcBef>
            </a:pPr>
            <a:r>
              <a:rPr lang="en-US" sz="1800" i="1">
                <a:solidFill>
                  <a:srgbClr val="FF0000"/>
                </a:solidFill>
              </a:rPr>
              <a:t>Generate V</a:t>
            </a:r>
            <a:r>
              <a:rPr lang="en-US" sz="1800" i="1" baseline="-25000">
                <a:solidFill>
                  <a:srgbClr val="FF0000"/>
                </a:solidFill>
              </a:rPr>
              <a:t>IE</a:t>
            </a:r>
          </a:p>
        </p:txBody>
      </p:sp>
      <p:sp>
        <p:nvSpPr>
          <p:cNvPr id="80902" name="Text Box 6"/>
          <p:cNvSpPr txBox="1">
            <a:spLocks noChangeArrowheads="1"/>
          </p:cNvSpPr>
          <p:nvPr/>
        </p:nvSpPr>
        <p:spPr bwMode="auto">
          <a:xfrm>
            <a:off x="2819400" y="3657600"/>
            <a:ext cx="1905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spcBef>
                <a:spcPct val="50000"/>
              </a:spcBef>
            </a:pPr>
            <a:r>
              <a:rPr lang="en-US" sz="1800" i="1">
                <a:solidFill>
                  <a:srgbClr val="FF6600"/>
                </a:solidFill>
              </a:rPr>
              <a:t>Multiclass SVM</a:t>
            </a:r>
            <a:r>
              <a:rPr lang="en-US" sz="1800" b="0">
                <a:solidFill>
                  <a:srgbClr val="FF6600"/>
                </a:solidFill>
              </a:rPr>
              <a:t> </a:t>
            </a:r>
          </a:p>
        </p:txBody>
      </p:sp>
      <p:sp>
        <p:nvSpPr>
          <p:cNvPr id="80903" name="Oval 7"/>
          <p:cNvSpPr>
            <a:spLocks noChangeArrowheads="1"/>
          </p:cNvSpPr>
          <p:nvPr/>
        </p:nvSpPr>
        <p:spPr bwMode="auto">
          <a:xfrm>
            <a:off x="2667000" y="3581400"/>
            <a:ext cx="2209800" cy="5334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0904" name="Oval 8"/>
          <p:cNvSpPr>
            <a:spLocks noChangeArrowheads="1"/>
          </p:cNvSpPr>
          <p:nvPr/>
        </p:nvSpPr>
        <p:spPr bwMode="auto">
          <a:xfrm>
            <a:off x="533400" y="2057400"/>
            <a:ext cx="609600" cy="533400"/>
          </a:xfrm>
          <a:prstGeom prst="ellipse">
            <a:avLst/>
          </a:prstGeom>
          <a:noFill/>
          <a:ln w="25400">
            <a:solidFill>
              <a:schemeClr val="tx1"/>
            </a:solidFill>
            <a:round/>
            <a:headEnd type="none" w="lg" len="lg"/>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0905" name="Oval 9"/>
          <p:cNvSpPr>
            <a:spLocks noChangeArrowheads="1"/>
          </p:cNvSpPr>
          <p:nvPr/>
        </p:nvSpPr>
        <p:spPr bwMode="auto">
          <a:xfrm>
            <a:off x="1295400" y="2057400"/>
            <a:ext cx="1143000" cy="533400"/>
          </a:xfrm>
          <a:prstGeom prst="ellipse">
            <a:avLst/>
          </a:prstGeom>
          <a:noFill/>
          <a:ln w="25400">
            <a:solidFill>
              <a:schemeClr val="tx1"/>
            </a:solidFill>
            <a:round/>
            <a:headEnd type="none" w="lg" len="lg"/>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0906" name="Line 10"/>
          <p:cNvSpPr>
            <a:spLocks noChangeShapeType="1"/>
          </p:cNvSpPr>
          <p:nvPr/>
        </p:nvSpPr>
        <p:spPr bwMode="auto">
          <a:xfrm>
            <a:off x="1066800" y="2514600"/>
            <a:ext cx="1600200" cy="457200"/>
          </a:xfrm>
          <a:prstGeom prst="line">
            <a:avLst/>
          </a:prstGeom>
          <a:noFill/>
          <a:ln w="25400">
            <a:solidFill>
              <a:schemeClr val="tx1"/>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80907" name="Line 11"/>
          <p:cNvSpPr>
            <a:spLocks noChangeShapeType="1"/>
          </p:cNvSpPr>
          <p:nvPr/>
        </p:nvSpPr>
        <p:spPr bwMode="auto">
          <a:xfrm>
            <a:off x="2209800" y="2514600"/>
            <a:ext cx="762000" cy="304800"/>
          </a:xfrm>
          <a:prstGeom prst="line">
            <a:avLst/>
          </a:prstGeom>
          <a:noFill/>
          <a:ln w="25400">
            <a:solidFill>
              <a:schemeClr val="tx1"/>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80908" name="Line 12"/>
          <p:cNvSpPr>
            <a:spLocks noChangeShapeType="1"/>
          </p:cNvSpPr>
          <p:nvPr/>
        </p:nvSpPr>
        <p:spPr bwMode="auto">
          <a:xfrm>
            <a:off x="3733800" y="3276600"/>
            <a:ext cx="0" cy="304800"/>
          </a:xfrm>
          <a:prstGeom prst="line">
            <a:avLst/>
          </a:prstGeom>
          <a:noFill/>
          <a:ln w="25400">
            <a:solidFill>
              <a:schemeClr val="tx1"/>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80909" name="Line 13"/>
          <p:cNvSpPr>
            <a:spLocks noChangeShapeType="1"/>
          </p:cNvSpPr>
          <p:nvPr/>
        </p:nvSpPr>
        <p:spPr bwMode="auto">
          <a:xfrm>
            <a:off x="3733800" y="4114800"/>
            <a:ext cx="0" cy="304800"/>
          </a:xfrm>
          <a:prstGeom prst="line">
            <a:avLst/>
          </a:prstGeom>
          <a:noFill/>
          <a:ln w="25400">
            <a:solidFill>
              <a:schemeClr val="tx1"/>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80910" name="Text Box 14"/>
          <p:cNvSpPr txBox="1">
            <a:spLocks noChangeArrowheads="1"/>
          </p:cNvSpPr>
          <p:nvPr/>
        </p:nvSpPr>
        <p:spPr bwMode="auto">
          <a:xfrm>
            <a:off x="1447800" y="4419600"/>
            <a:ext cx="5791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spcBef>
                <a:spcPct val="50000"/>
              </a:spcBef>
            </a:pPr>
            <a:r>
              <a:rPr lang="en-US" sz="2000" b="0"/>
              <a:t>$25   winning  bid at holiday  inn  sel.   univ.  ctr.</a:t>
            </a:r>
          </a:p>
        </p:txBody>
      </p:sp>
      <p:sp>
        <p:nvSpPr>
          <p:cNvPr id="80911" name="Rectangle 15"/>
          <p:cNvSpPr>
            <a:spLocks noChangeArrowheads="1"/>
          </p:cNvSpPr>
          <p:nvPr/>
        </p:nvSpPr>
        <p:spPr bwMode="auto">
          <a:xfrm>
            <a:off x="1143000" y="5410200"/>
            <a:ext cx="6248400" cy="457200"/>
          </a:xfrm>
          <a:prstGeom prst="rect">
            <a:avLst/>
          </a:prstGeom>
          <a:noFill/>
          <a:ln w="25400">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0912" name="Text Box 16"/>
          <p:cNvSpPr txBox="1">
            <a:spLocks noChangeArrowheads="1"/>
          </p:cNvSpPr>
          <p:nvPr/>
        </p:nvSpPr>
        <p:spPr bwMode="auto">
          <a:xfrm>
            <a:off x="1600200" y="5410200"/>
            <a:ext cx="6096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spcBef>
                <a:spcPct val="50000"/>
              </a:spcBef>
            </a:pPr>
            <a:r>
              <a:rPr lang="en-US" sz="2000" b="0"/>
              <a:t>$25               holiday inn sel.              univ. ctr.</a:t>
            </a:r>
          </a:p>
        </p:txBody>
      </p:sp>
      <p:sp>
        <p:nvSpPr>
          <p:cNvPr id="80913" name="Line 17"/>
          <p:cNvSpPr>
            <a:spLocks noChangeShapeType="1"/>
          </p:cNvSpPr>
          <p:nvPr/>
        </p:nvSpPr>
        <p:spPr bwMode="auto">
          <a:xfrm>
            <a:off x="2667000" y="5410200"/>
            <a:ext cx="0" cy="457200"/>
          </a:xfrm>
          <a:prstGeom prst="line">
            <a:avLst/>
          </a:prstGeom>
          <a:noFill/>
          <a:ln w="2540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80914" name="Line 18"/>
          <p:cNvSpPr>
            <a:spLocks noChangeShapeType="1"/>
          </p:cNvSpPr>
          <p:nvPr/>
        </p:nvSpPr>
        <p:spPr bwMode="auto">
          <a:xfrm>
            <a:off x="5410200" y="5410200"/>
            <a:ext cx="0" cy="457200"/>
          </a:xfrm>
          <a:prstGeom prst="line">
            <a:avLst/>
          </a:prstGeom>
          <a:noFill/>
          <a:ln w="2540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80915" name="Line 19"/>
          <p:cNvSpPr>
            <a:spLocks noChangeShapeType="1"/>
          </p:cNvSpPr>
          <p:nvPr/>
        </p:nvSpPr>
        <p:spPr bwMode="auto">
          <a:xfrm>
            <a:off x="1752600" y="4800600"/>
            <a:ext cx="0" cy="304800"/>
          </a:xfrm>
          <a:prstGeom prst="line">
            <a:avLst/>
          </a:prstGeom>
          <a:noFill/>
          <a:ln w="25400">
            <a:solidFill>
              <a:schemeClr val="tx1"/>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80916" name="Rectangle 20"/>
          <p:cNvSpPr>
            <a:spLocks noChangeArrowheads="1"/>
          </p:cNvSpPr>
          <p:nvPr/>
        </p:nvSpPr>
        <p:spPr bwMode="auto">
          <a:xfrm>
            <a:off x="1447800" y="4419600"/>
            <a:ext cx="609600" cy="381000"/>
          </a:xfrm>
          <a:prstGeom prst="rect">
            <a:avLst/>
          </a:prstGeom>
          <a:noFill/>
          <a:ln w="25400">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0917" name="Rectangle 21"/>
          <p:cNvSpPr>
            <a:spLocks noChangeArrowheads="1"/>
          </p:cNvSpPr>
          <p:nvPr/>
        </p:nvSpPr>
        <p:spPr bwMode="auto">
          <a:xfrm>
            <a:off x="3810000" y="4419600"/>
            <a:ext cx="1905000" cy="381000"/>
          </a:xfrm>
          <a:prstGeom prst="rect">
            <a:avLst/>
          </a:prstGeom>
          <a:noFill/>
          <a:ln w="25400">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0918" name="Rectangle 22"/>
          <p:cNvSpPr>
            <a:spLocks noChangeArrowheads="1"/>
          </p:cNvSpPr>
          <p:nvPr/>
        </p:nvSpPr>
        <p:spPr bwMode="auto">
          <a:xfrm>
            <a:off x="5791200" y="4419600"/>
            <a:ext cx="1143000" cy="381000"/>
          </a:xfrm>
          <a:prstGeom prst="rect">
            <a:avLst/>
          </a:prstGeom>
          <a:noFill/>
          <a:ln w="25400">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0919" name="Line 23"/>
          <p:cNvSpPr>
            <a:spLocks noChangeShapeType="1"/>
          </p:cNvSpPr>
          <p:nvPr/>
        </p:nvSpPr>
        <p:spPr bwMode="auto">
          <a:xfrm flipH="1">
            <a:off x="4419600" y="4800600"/>
            <a:ext cx="0" cy="304800"/>
          </a:xfrm>
          <a:prstGeom prst="line">
            <a:avLst/>
          </a:prstGeom>
          <a:noFill/>
          <a:ln w="25400">
            <a:solidFill>
              <a:schemeClr val="tx1"/>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80920" name="Line 24"/>
          <p:cNvSpPr>
            <a:spLocks noChangeShapeType="1"/>
          </p:cNvSpPr>
          <p:nvPr/>
        </p:nvSpPr>
        <p:spPr bwMode="auto">
          <a:xfrm>
            <a:off x="6248400" y="4800600"/>
            <a:ext cx="76200" cy="304800"/>
          </a:xfrm>
          <a:prstGeom prst="line">
            <a:avLst/>
          </a:prstGeom>
          <a:noFill/>
          <a:ln w="25400">
            <a:solidFill>
              <a:schemeClr val="tx1"/>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80921" name="Text Box 25"/>
          <p:cNvSpPr txBox="1">
            <a:spLocks noChangeArrowheads="1"/>
          </p:cNvSpPr>
          <p:nvPr/>
        </p:nvSpPr>
        <p:spPr bwMode="auto">
          <a:xfrm>
            <a:off x="1371600" y="502920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spcBef>
                <a:spcPct val="50000"/>
              </a:spcBef>
            </a:pPr>
            <a:r>
              <a:rPr lang="en-US" sz="2000" b="0" i="1"/>
              <a:t>price</a:t>
            </a:r>
          </a:p>
        </p:txBody>
      </p:sp>
      <p:sp>
        <p:nvSpPr>
          <p:cNvPr id="80922" name="Text Box 26"/>
          <p:cNvSpPr txBox="1">
            <a:spLocks noChangeArrowheads="1"/>
          </p:cNvSpPr>
          <p:nvPr/>
        </p:nvSpPr>
        <p:spPr bwMode="auto">
          <a:xfrm>
            <a:off x="3276600" y="5029200"/>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spcBef>
                <a:spcPct val="50000"/>
              </a:spcBef>
            </a:pPr>
            <a:r>
              <a:rPr lang="en-US" sz="2000" b="0" i="1"/>
              <a:t>hotel name</a:t>
            </a:r>
          </a:p>
        </p:txBody>
      </p:sp>
      <p:sp>
        <p:nvSpPr>
          <p:cNvPr id="80923" name="Line 27"/>
          <p:cNvSpPr>
            <a:spLocks noChangeShapeType="1"/>
          </p:cNvSpPr>
          <p:nvPr/>
        </p:nvSpPr>
        <p:spPr bwMode="auto">
          <a:xfrm>
            <a:off x="4724400" y="4419600"/>
            <a:ext cx="0" cy="381000"/>
          </a:xfrm>
          <a:prstGeom prst="line">
            <a:avLst/>
          </a:prstGeom>
          <a:noFill/>
          <a:ln w="2540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80924" name="Line 28"/>
          <p:cNvSpPr>
            <a:spLocks noChangeShapeType="1"/>
          </p:cNvSpPr>
          <p:nvPr/>
        </p:nvSpPr>
        <p:spPr bwMode="auto">
          <a:xfrm>
            <a:off x="5181600" y="4419600"/>
            <a:ext cx="0" cy="381000"/>
          </a:xfrm>
          <a:prstGeom prst="line">
            <a:avLst/>
          </a:prstGeom>
          <a:noFill/>
          <a:ln w="2540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80925" name="Line 29"/>
          <p:cNvSpPr>
            <a:spLocks noChangeShapeType="1"/>
          </p:cNvSpPr>
          <p:nvPr/>
        </p:nvSpPr>
        <p:spPr bwMode="auto">
          <a:xfrm>
            <a:off x="6477000" y="4419600"/>
            <a:ext cx="0" cy="381000"/>
          </a:xfrm>
          <a:prstGeom prst="line">
            <a:avLst/>
          </a:prstGeom>
          <a:noFill/>
          <a:ln w="2540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80926" name="Line 30"/>
          <p:cNvSpPr>
            <a:spLocks noChangeShapeType="1"/>
          </p:cNvSpPr>
          <p:nvPr/>
        </p:nvSpPr>
        <p:spPr bwMode="auto">
          <a:xfrm flipH="1">
            <a:off x="4572000" y="4800600"/>
            <a:ext cx="228600" cy="304800"/>
          </a:xfrm>
          <a:prstGeom prst="line">
            <a:avLst/>
          </a:prstGeom>
          <a:noFill/>
          <a:ln w="25400">
            <a:solidFill>
              <a:schemeClr val="tx1"/>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80927" name="Line 31"/>
          <p:cNvSpPr>
            <a:spLocks noChangeShapeType="1"/>
          </p:cNvSpPr>
          <p:nvPr/>
        </p:nvSpPr>
        <p:spPr bwMode="auto">
          <a:xfrm flipH="1">
            <a:off x="4800600" y="4800600"/>
            <a:ext cx="609600" cy="304800"/>
          </a:xfrm>
          <a:prstGeom prst="line">
            <a:avLst/>
          </a:prstGeom>
          <a:noFill/>
          <a:ln w="25400">
            <a:solidFill>
              <a:schemeClr val="tx1"/>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80928" name="Line 32"/>
          <p:cNvSpPr>
            <a:spLocks noChangeShapeType="1"/>
          </p:cNvSpPr>
          <p:nvPr/>
        </p:nvSpPr>
        <p:spPr bwMode="auto">
          <a:xfrm flipH="1">
            <a:off x="6553200" y="4800600"/>
            <a:ext cx="152400" cy="304800"/>
          </a:xfrm>
          <a:prstGeom prst="line">
            <a:avLst/>
          </a:prstGeom>
          <a:noFill/>
          <a:ln w="25400">
            <a:solidFill>
              <a:schemeClr val="tx1"/>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80929" name="Text Box 33"/>
          <p:cNvSpPr txBox="1">
            <a:spLocks noChangeArrowheads="1"/>
          </p:cNvSpPr>
          <p:nvPr/>
        </p:nvSpPr>
        <p:spPr bwMode="auto">
          <a:xfrm>
            <a:off x="5562600" y="5029200"/>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spcBef>
                <a:spcPct val="50000"/>
              </a:spcBef>
            </a:pPr>
            <a:r>
              <a:rPr lang="en-US" sz="2000" b="0" i="1"/>
              <a:t>hotel area</a:t>
            </a:r>
          </a:p>
        </p:txBody>
      </p:sp>
      <p:sp>
        <p:nvSpPr>
          <p:cNvPr id="80930" name="Oval 34"/>
          <p:cNvSpPr>
            <a:spLocks noChangeArrowheads="1"/>
          </p:cNvSpPr>
          <p:nvPr/>
        </p:nvSpPr>
        <p:spPr bwMode="auto">
          <a:xfrm>
            <a:off x="2438400" y="6248400"/>
            <a:ext cx="3200400" cy="457200"/>
          </a:xfrm>
          <a:prstGeom prst="ellipse">
            <a:avLst/>
          </a:prstGeom>
          <a:noFill/>
          <a:ln w="25400">
            <a:solidFill>
              <a:schemeClr val="tx1"/>
            </a:solidFill>
            <a:round/>
            <a:headEnd type="none" w="lg" len="lg"/>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cxnSp>
        <p:nvCxnSpPr>
          <p:cNvPr id="80931" name="AutoShape 35"/>
          <p:cNvCxnSpPr>
            <a:cxnSpLocks noChangeShapeType="1"/>
            <a:endCxn id="80930" idx="1"/>
          </p:cNvCxnSpPr>
          <p:nvPr/>
        </p:nvCxnSpPr>
        <p:spPr bwMode="auto">
          <a:xfrm>
            <a:off x="1981200" y="5867400"/>
            <a:ext cx="925513" cy="434975"/>
          </a:xfrm>
          <a:prstGeom prst="straightConnector1">
            <a:avLst/>
          </a:prstGeom>
          <a:noFill/>
          <a:ln w="25400">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cxnSp>
        <p:nvCxnSpPr>
          <p:cNvPr id="80932" name="AutoShape 36"/>
          <p:cNvCxnSpPr>
            <a:cxnSpLocks noChangeShapeType="1"/>
            <a:stCxn id="80930" idx="7"/>
          </p:cNvCxnSpPr>
          <p:nvPr/>
        </p:nvCxnSpPr>
        <p:spPr bwMode="auto">
          <a:xfrm flipV="1">
            <a:off x="5170488" y="5867400"/>
            <a:ext cx="1154112" cy="434975"/>
          </a:xfrm>
          <a:prstGeom prst="straightConnector1">
            <a:avLst/>
          </a:prstGeom>
          <a:noFill/>
          <a:ln w="25400">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cxnSp>
        <p:nvCxnSpPr>
          <p:cNvPr id="80933" name="AutoShape 37"/>
          <p:cNvCxnSpPr>
            <a:cxnSpLocks noChangeShapeType="1"/>
          </p:cNvCxnSpPr>
          <p:nvPr/>
        </p:nvCxnSpPr>
        <p:spPr bwMode="auto">
          <a:xfrm>
            <a:off x="4038600" y="5867400"/>
            <a:ext cx="0" cy="368300"/>
          </a:xfrm>
          <a:prstGeom prst="straightConnector1">
            <a:avLst/>
          </a:prstGeom>
          <a:noFill/>
          <a:ln w="25400">
            <a:solidFill>
              <a:schemeClr val="tx1"/>
            </a:solidFill>
            <a:round/>
            <a:headEnd type="triangle" w="lg" len="lg"/>
            <a:tailEnd type="triangle" w="lg" len="lg"/>
          </a:ln>
          <a:extLst>
            <a:ext uri="{909E8E84-426E-40dd-AFC4-6F175D3DCCD1}">
              <a14:hiddenFill xmlns:a14="http://schemas.microsoft.com/office/drawing/2010/main">
                <a:noFill/>
              </a14:hiddenFill>
            </a:ext>
          </a:extLst>
        </p:spPr>
      </p:cxnSp>
      <p:sp>
        <p:nvSpPr>
          <p:cNvPr id="80934" name="Text Box 38"/>
          <p:cNvSpPr txBox="1">
            <a:spLocks noChangeArrowheads="1"/>
          </p:cNvSpPr>
          <p:nvPr/>
        </p:nvSpPr>
        <p:spPr bwMode="auto">
          <a:xfrm>
            <a:off x="2743200" y="6248400"/>
            <a:ext cx="3200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lg"/>
                <a:tailEnd type="none" w="lg" len="lg"/>
              </a14:hiddenLine>
            </a:ext>
          </a:extLst>
        </p:spPr>
        <p:txBody>
          <a:bodyPr>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spcBef>
                <a:spcPct val="50000"/>
              </a:spcBef>
            </a:pPr>
            <a:r>
              <a:rPr lang="en-US" sz="2000" b="0">
                <a:solidFill>
                  <a:srgbClr val="33CC33"/>
                </a:solidFill>
              </a:rPr>
              <a:t>Clean Whole Attribute</a:t>
            </a:r>
          </a:p>
        </p:txBody>
      </p:sp>
      <p:sp>
        <p:nvSpPr>
          <p:cNvPr id="80935" name="Rectangle 39"/>
          <p:cNvSpPr>
            <a:spLocks noGrp="1" noChangeArrowheads="1"/>
          </p:cNvSpPr>
          <p:nvPr>
            <p:ph type="title"/>
          </p:nvPr>
        </p:nvSpPr>
        <p:spPr>
          <a:noFill/>
        </p:spPr>
        <p:txBody>
          <a:bodyPr anchor="b"/>
          <a:lstStyle/>
          <a:p>
            <a:r>
              <a:rPr lang="en-US">
                <a:latin typeface="Arial" charset="0"/>
              </a:rPr>
              <a:t>Extraction Algorithm</a:t>
            </a:r>
          </a:p>
        </p:txBody>
      </p:sp>
      <p:sp>
        <p:nvSpPr>
          <p:cNvPr id="1132584" name="Rectangle 40"/>
          <p:cNvSpPr>
            <a:spLocks noChangeArrowheads="1"/>
          </p:cNvSpPr>
          <p:nvPr/>
        </p:nvSpPr>
        <p:spPr bwMode="auto">
          <a:xfrm>
            <a:off x="5257800" y="2667000"/>
            <a:ext cx="3886200"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20000"/>
              </a:spcBef>
              <a:buClr>
                <a:schemeClr val="bg2"/>
              </a:buClr>
              <a:buSzPct val="70000"/>
              <a:buFont typeface="Wingdings" charset="0"/>
              <a:buNone/>
            </a:pPr>
            <a:r>
              <a:rPr lang="en-US" i="1">
                <a:solidFill>
                  <a:srgbClr val="FF0000"/>
                </a:solidFill>
                <a:sym typeface="Wingdings" charset="0"/>
              </a:rPr>
              <a:t>V</a:t>
            </a:r>
            <a:r>
              <a:rPr lang="en-US" i="1" baseline="-25000">
                <a:solidFill>
                  <a:srgbClr val="FF0000"/>
                </a:solidFill>
                <a:sym typeface="Wingdings" charset="0"/>
              </a:rPr>
              <a:t>IE</a:t>
            </a:r>
            <a:r>
              <a:rPr lang="en-US" b="0">
                <a:sym typeface="Wingdings" charset="0"/>
              </a:rPr>
              <a:t> </a:t>
            </a:r>
            <a:r>
              <a:rPr lang="en-US" i="1">
                <a:sym typeface="Wingdings" charset="0"/>
              </a:rPr>
              <a:t>= </a:t>
            </a:r>
            <a:r>
              <a:rPr lang="en-US" sz="2000" b="0">
                <a:sym typeface="Wingdings" charset="0"/>
              </a:rPr>
              <a:t>&lt;common_scores(token), </a:t>
            </a:r>
          </a:p>
          <a:p>
            <a:pPr eaLnBrk="1" hangingPunct="1">
              <a:spcBef>
                <a:spcPct val="20000"/>
              </a:spcBef>
              <a:buClr>
                <a:schemeClr val="bg2"/>
              </a:buClr>
              <a:buSzPct val="70000"/>
              <a:buFont typeface="Wingdings" charset="0"/>
              <a:buNone/>
            </a:pPr>
            <a:r>
              <a:rPr lang="en-US" sz="2000" b="0">
                <a:sym typeface="Wingdings" charset="0"/>
              </a:rPr>
              <a:t>           </a:t>
            </a:r>
            <a:r>
              <a:rPr lang="en-US" sz="2000" b="0">
                <a:solidFill>
                  <a:srgbClr val="0000FF"/>
                </a:solidFill>
                <a:sym typeface="Wingdings" charset="0"/>
              </a:rPr>
              <a:t>IE_scores</a:t>
            </a:r>
            <a:r>
              <a:rPr lang="en-US" sz="2000" b="0">
                <a:sym typeface="Wingdings" charset="0"/>
              </a:rPr>
              <a:t>(token, attr1), </a:t>
            </a:r>
          </a:p>
          <a:p>
            <a:pPr eaLnBrk="1" hangingPunct="1">
              <a:spcBef>
                <a:spcPct val="20000"/>
              </a:spcBef>
              <a:buClr>
                <a:schemeClr val="bg2"/>
              </a:buClr>
              <a:buSzPct val="70000"/>
              <a:buFont typeface="Wingdings" charset="0"/>
              <a:buNone/>
            </a:pPr>
            <a:r>
              <a:rPr lang="en-US" sz="2000" b="0">
                <a:sym typeface="Wingdings" charset="0"/>
              </a:rPr>
              <a:t>           </a:t>
            </a:r>
            <a:r>
              <a:rPr lang="en-US" sz="2000" b="0">
                <a:solidFill>
                  <a:srgbClr val="0000FF"/>
                </a:solidFill>
                <a:sym typeface="Wingdings" charset="0"/>
              </a:rPr>
              <a:t>IE_scores</a:t>
            </a:r>
            <a:r>
              <a:rPr lang="en-US" sz="2000" b="0">
                <a:sym typeface="Wingdings" charset="0"/>
              </a:rPr>
              <a:t>(token, attr2), </a:t>
            </a:r>
          </a:p>
          <a:p>
            <a:pPr eaLnBrk="1" hangingPunct="1">
              <a:spcBef>
                <a:spcPct val="20000"/>
              </a:spcBef>
              <a:buClr>
                <a:schemeClr val="bg2"/>
              </a:buClr>
              <a:buSzPct val="70000"/>
              <a:buFont typeface="Wingdings" charset="0"/>
              <a:buNone/>
            </a:pPr>
            <a:r>
              <a:rPr lang="en-US" sz="2000" b="0">
                <a:sym typeface="Wingdings" charset="0"/>
              </a:rPr>
              <a:t>	    … &gt;</a:t>
            </a:r>
          </a:p>
        </p:txBody>
      </p:sp>
      <p:sp>
        <p:nvSpPr>
          <p:cNvPr id="1132585" name="Rectangle 41"/>
          <p:cNvSpPr>
            <a:spLocks noChangeArrowheads="1"/>
          </p:cNvSpPr>
          <p:nvPr/>
        </p:nvSpPr>
        <p:spPr bwMode="auto">
          <a:xfrm>
            <a:off x="5334000" y="2667000"/>
            <a:ext cx="3581400" cy="1447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32585"/>
                                        </p:tgtEl>
                                        <p:attrNameLst>
                                          <p:attrName>style.visibility</p:attrName>
                                        </p:attrNameLst>
                                      </p:cBhvr>
                                      <p:to>
                                        <p:strVal val="visible"/>
                                      </p:to>
                                    </p:set>
                                    <p:anim calcmode="lin" valueType="num">
                                      <p:cBhvr additive="base">
                                        <p:cTn id="7" dur="500" fill="hold"/>
                                        <p:tgtEl>
                                          <p:spTgt spid="1132585"/>
                                        </p:tgtEl>
                                        <p:attrNameLst>
                                          <p:attrName>ppt_x</p:attrName>
                                        </p:attrNameLst>
                                      </p:cBhvr>
                                      <p:tavLst>
                                        <p:tav tm="0">
                                          <p:val>
                                            <p:strVal val="#ppt_x"/>
                                          </p:val>
                                        </p:tav>
                                        <p:tav tm="100000">
                                          <p:val>
                                            <p:strVal val="#ppt_x"/>
                                          </p:val>
                                        </p:tav>
                                      </p:tavLst>
                                    </p:anim>
                                    <p:anim calcmode="lin" valueType="num">
                                      <p:cBhvr additive="base">
                                        <p:cTn id="8" dur="500" fill="hold"/>
                                        <p:tgtEl>
                                          <p:spTgt spid="113258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32584"/>
                                        </p:tgtEl>
                                        <p:attrNameLst>
                                          <p:attrName>style.visibility</p:attrName>
                                        </p:attrNameLst>
                                      </p:cBhvr>
                                      <p:to>
                                        <p:strVal val="visible"/>
                                      </p:to>
                                    </p:set>
                                    <p:anim calcmode="lin" valueType="num">
                                      <p:cBhvr additive="base">
                                        <p:cTn id="11" dur="500" fill="hold"/>
                                        <p:tgtEl>
                                          <p:spTgt spid="1132584"/>
                                        </p:tgtEl>
                                        <p:attrNameLst>
                                          <p:attrName>ppt_x</p:attrName>
                                        </p:attrNameLst>
                                      </p:cBhvr>
                                      <p:tavLst>
                                        <p:tav tm="0">
                                          <p:val>
                                            <p:strVal val="#ppt_x"/>
                                          </p:val>
                                        </p:tav>
                                        <p:tav tm="100000">
                                          <p:val>
                                            <p:strVal val="#ppt_x"/>
                                          </p:val>
                                        </p:tav>
                                      </p:tavLst>
                                    </p:anim>
                                    <p:anim calcmode="lin" valueType="num">
                                      <p:cBhvr additive="base">
                                        <p:cTn id="12" dur="500" fill="hold"/>
                                        <p:tgtEl>
                                          <p:spTgt spid="11325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2584" grpId="0"/>
      <p:bldP spid="113258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atin typeface="Arial" charset="0"/>
              </a:rPr>
              <a:t>Common Scores</a:t>
            </a:r>
          </a:p>
        </p:txBody>
      </p:sp>
      <p:sp>
        <p:nvSpPr>
          <p:cNvPr id="82947" name="Rectangle 3"/>
          <p:cNvSpPr>
            <a:spLocks noGrp="1" noChangeArrowheads="1"/>
          </p:cNvSpPr>
          <p:nvPr>
            <p:ph type="body" sz="half" idx="1"/>
          </p:nvPr>
        </p:nvSpPr>
        <p:spPr>
          <a:xfrm>
            <a:off x="457200" y="1828800"/>
            <a:ext cx="8305800" cy="3810000"/>
          </a:xfrm>
          <a:noFill/>
        </p:spPr>
        <p:txBody>
          <a:bodyPr/>
          <a:lstStyle/>
          <a:p>
            <a:pPr>
              <a:lnSpc>
                <a:spcPct val="90000"/>
              </a:lnSpc>
            </a:pPr>
            <a:r>
              <a:rPr lang="en-US" sz="2400">
                <a:latin typeface="Arial" charset="0"/>
                <a:sym typeface="Wingdings" charset="0"/>
              </a:rPr>
              <a:t>Some attributes not in reference set</a:t>
            </a:r>
          </a:p>
          <a:p>
            <a:pPr lvl="1">
              <a:lnSpc>
                <a:spcPct val="90000"/>
              </a:lnSpc>
            </a:pPr>
            <a:r>
              <a:rPr lang="en-US" sz="2000">
                <a:latin typeface="Arial" charset="0"/>
                <a:ea typeface="ＭＳ Ｐゴシック" charset="0"/>
                <a:sym typeface="Wingdings" charset="0"/>
              </a:rPr>
              <a:t>Reliable characteristics</a:t>
            </a:r>
          </a:p>
          <a:p>
            <a:pPr lvl="1">
              <a:lnSpc>
                <a:spcPct val="90000"/>
              </a:lnSpc>
            </a:pPr>
            <a:r>
              <a:rPr lang="en-US" sz="2000">
                <a:latin typeface="Arial" charset="0"/>
                <a:ea typeface="ＭＳ Ｐゴシック" charset="0"/>
                <a:sym typeface="Wingdings" charset="0"/>
              </a:rPr>
              <a:t>Infeasible to represent in reference set</a:t>
            </a:r>
          </a:p>
          <a:p>
            <a:pPr lvl="1">
              <a:lnSpc>
                <a:spcPct val="90000"/>
              </a:lnSpc>
            </a:pPr>
            <a:r>
              <a:rPr lang="en-US" sz="2000">
                <a:latin typeface="Arial" charset="0"/>
                <a:ea typeface="ＭＳ Ｐゴシック" charset="0"/>
                <a:sym typeface="Wingdings" charset="0"/>
              </a:rPr>
              <a:t>E.g. prices, dates</a:t>
            </a:r>
          </a:p>
          <a:p>
            <a:pPr>
              <a:lnSpc>
                <a:spcPct val="90000"/>
              </a:lnSpc>
            </a:pPr>
            <a:r>
              <a:rPr lang="en-US" sz="2400">
                <a:latin typeface="Arial" charset="0"/>
                <a:sym typeface="Wingdings" charset="0"/>
              </a:rPr>
              <a:t>Can use characteristics to extract/annotate these attributes</a:t>
            </a:r>
          </a:p>
          <a:p>
            <a:pPr lvl="1">
              <a:lnSpc>
                <a:spcPct val="90000"/>
              </a:lnSpc>
            </a:pPr>
            <a:r>
              <a:rPr lang="en-US" sz="2000">
                <a:latin typeface="Arial" charset="0"/>
                <a:ea typeface="ＭＳ Ｐゴシック" charset="0"/>
                <a:sym typeface="Wingdings" charset="0"/>
              </a:rPr>
              <a:t>Regular expressions, for example</a:t>
            </a:r>
          </a:p>
          <a:p>
            <a:pPr>
              <a:lnSpc>
                <a:spcPct val="90000"/>
              </a:lnSpc>
            </a:pPr>
            <a:r>
              <a:rPr lang="en-US" sz="2400">
                <a:latin typeface="Arial" charset="0"/>
                <a:sym typeface="Wingdings" charset="0"/>
              </a:rPr>
              <a:t>These types of scores are what compose </a:t>
            </a:r>
            <a:r>
              <a:rPr lang="en-US" sz="2400" b="1" i="1">
                <a:latin typeface="Arial" charset="0"/>
                <a:sym typeface="Wingdings" charset="0"/>
              </a:rPr>
              <a:t>common_scores</a:t>
            </a:r>
          </a:p>
          <a:p>
            <a:pPr>
              <a:lnSpc>
                <a:spcPct val="90000"/>
              </a:lnSpc>
            </a:pPr>
            <a:endParaRPr lang="en-US" sz="2400" b="1" i="1">
              <a:latin typeface="Arial" charset="0"/>
              <a:sym typeface="Wingdings" charset="0"/>
            </a:endParaRPr>
          </a:p>
          <a:p>
            <a:pPr>
              <a:lnSpc>
                <a:spcPct val="90000"/>
              </a:lnSpc>
              <a:buFontTx/>
              <a:buNone/>
            </a:pPr>
            <a:endParaRPr lang="en-US" sz="2000">
              <a:latin typeface="Arial" charset="0"/>
              <a:sym typeface="Wingdings" charset="0"/>
            </a:endParaRP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atin typeface="Arial" charset="0"/>
              </a:rPr>
              <a:t>Outline</a:t>
            </a:r>
          </a:p>
        </p:txBody>
      </p:sp>
      <p:sp>
        <p:nvSpPr>
          <p:cNvPr id="84995" name="Rectangle 3"/>
          <p:cNvSpPr>
            <a:spLocks noGrp="1" noChangeArrowheads="1"/>
          </p:cNvSpPr>
          <p:nvPr>
            <p:ph type="body" idx="1"/>
          </p:nvPr>
        </p:nvSpPr>
        <p:spPr/>
        <p:txBody>
          <a:bodyPr/>
          <a:lstStyle/>
          <a:p>
            <a:pPr marL="609600" indent="-609600">
              <a:buFont typeface="Wingdings" charset="0"/>
              <a:buChar char="o"/>
            </a:pPr>
            <a:r>
              <a:rPr lang="en-US">
                <a:latin typeface="Arial" charset="0"/>
              </a:rPr>
              <a:t>Introduction</a:t>
            </a:r>
          </a:p>
          <a:p>
            <a:pPr marL="609600" indent="-609600">
              <a:buFont typeface="Wingdings" charset="0"/>
              <a:buChar char="o"/>
            </a:pPr>
            <a:r>
              <a:rPr lang="en-US">
                <a:latin typeface="Arial" charset="0"/>
              </a:rPr>
              <a:t>Alignment</a:t>
            </a:r>
          </a:p>
          <a:p>
            <a:pPr marL="609600" indent="-609600">
              <a:buFont typeface="Wingdings" charset="0"/>
              <a:buChar char="o"/>
            </a:pPr>
            <a:r>
              <a:rPr lang="en-US">
                <a:latin typeface="Arial" charset="0"/>
              </a:rPr>
              <a:t>Extraction</a:t>
            </a:r>
          </a:p>
          <a:p>
            <a:pPr marL="609600" indent="-609600">
              <a:buFont typeface="Wingdings" charset="0"/>
              <a:buChar char="o"/>
            </a:pPr>
            <a:r>
              <a:rPr lang="en-US">
                <a:solidFill>
                  <a:srgbClr val="FF0000"/>
                </a:solidFill>
                <a:latin typeface="Arial" charset="0"/>
              </a:rPr>
              <a:t>Results</a:t>
            </a:r>
          </a:p>
          <a:p>
            <a:pPr marL="609600" indent="-609600">
              <a:buFont typeface="Wingdings" charset="0"/>
              <a:buChar char="o"/>
            </a:pPr>
            <a:r>
              <a:rPr lang="en-US">
                <a:latin typeface="Arial" charset="0"/>
              </a:rPr>
              <a:t>Discussion</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p:cNvSpPr>
            <a:spLocks noGrp="1" noChangeArrowheads="1"/>
          </p:cNvSpPr>
          <p:nvPr>
            <p:ph type="title"/>
          </p:nvPr>
        </p:nvSpPr>
        <p:spPr/>
        <p:txBody>
          <a:bodyPr/>
          <a:lstStyle/>
          <a:p>
            <a:r>
              <a:rPr lang="en-US"/>
              <a:t>Example: A Solution</a:t>
            </a:r>
          </a:p>
        </p:txBody>
      </p:sp>
      <p:pic>
        <p:nvPicPr>
          <p:cNvPr id="8099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104900"/>
            <a:ext cx="7467600" cy="560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1572085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noFill/>
        </p:spPr>
        <p:txBody>
          <a:bodyPr anchor="b"/>
          <a:lstStyle/>
          <a:p>
            <a:r>
              <a:rPr lang="en-US">
                <a:latin typeface="Arial" charset="0"/>
              </a:rPr>
              <a:t>Experimental Data Sets</a:t>
            </a:r>
          </a:p>
        </p:txBody>
      </p:sp>
      <p:sp>
        <p:nvSpPr>
          <p:cNvPr id="87043" name="Rectangle 3"/>
          <p:cNvSpPr>
            <a:spLocks noGrp="1" noChangeArrowheads="1"/>
          </p:cNvSpPr>
          <p:nvPr>
            <p:ph type="body" idx="1"/>
          </p:nvPr>
        </p:nvSpPr>
        <p:spPr>
          <a:noFill/>
        </p:spPr>
        <p:txBody>
          <a:bodyPr/>
          <a:lstStyle/>
          <a:p>
            <a:pPr marL="609600" indent="-609600">
              <a:lnSpc>
                <a:spcPct val="90000"/>
              </a:lnSpc>
              <a:buFontTx/>
              <a:buNone/>
            </a:pPr>
            <a:r>
              <a:rPr lang="en-US" sz="2400" b="1" i="1">
                <a:latin typeface="Arial" charset="0"/>
              </a:rPr>
              <a:t>Hotels</a:t>
            </a:r>
          </a:p>
          <a:p>
            <a:pPr marL="609600" indent="-609600">
              <a:lnSpc>
                <a:spcPct val="90000"/>
              </a:lnSpc>
            </a:pPr>
            <a:r>
              <a:rPr lang="en-US" sz="2400" b="1" i="1">
                <a:latin typeface="Arial" charset="0"/>
              </a:rPr>
              <a:t>Posts</a:t>
            </a:r>
          </a:p>
          <a:p>
            <a:pPr marL="1004888" lvl="1" indent="-533400">
              <a:lnSpc>
                <a:spcPct val="90000"/>
              </a:lnSpc>
            </a:pPr>
            <a:r>
              <a:rPr lang="en-US" sz="2000">
                <a:latin typeface="Arial" charset="0"/>
                <a:ea typeface="ＭＳ Ｐゴシック" charset="0"/>
              </a:rPr>
              <a:t>1125 posts from </a:t>
            </a:r>
            <a:r>
              <a:rPr lang="en-US" sz="2000">
                <a:latin typeface="Arial" charset="0"/>
                <a:ea typeface="ＭＳ Ｐゴシック" charset="0"/>
                <a:hlinkClick r:id="rId3"/>
              </a:rPr>
              <a:t>www.biddingfortravel.com</a:t>
            </a:r>
            <a:endParaRPr lang="en-US" sz="2000">
              <a:latin typeface="Arial" charset="0"/>
              <a:ea typeface="ＭＳ Ｐゴシック" charset="0"/>
            </a:endParaRPr>
          </a:p>
          <a:p>
            <a:pPr marL="1377950" lvl="2" indent="-468313">
              <a:lnSpc>
                <a:spcPct val="90000"/>
              </a:lnSpc>
            </a:pPr>
            <a:r>
              <a:rPr lang="en-US" sz="1800">
                <a:latin typeface="Arial" charset="0"/>
                <a:ea typeface="ＭＳ Ｐゴシック" charset="0"/>
              </a:rPr>
              <a:t>Pittsburgh, Sacramento, San Diego</a:t>
            </a:r>
          </a:p>
          <a:p>
            <a:pPr marL="1377950" lvl="2" indent="-468313">
              <a:lnSpc>
                <a:spcPct val="90000"/>
              </a:lnSpc>
            </a:pPr>
            <a:r>
              <a:rPr lang="en-US" sz="1800">
                <a:latin typeface="Arial" charset="0"/>
                <a:ea typeface="ＭＳ Ｐゴシック" charset="0"/>
              </a:rPr>
              <a:t>Star rating, hotel area, hotel name, price, date booked</a:t>
            </a:r>
          </a:p>
          <a:p>
            <a:pPr marL="609600" indent="-609600">
              <a:lnSpc>
                <a:spcPct val="90000"/>
              </a:lnSpc>
            </a:pPr>
            <a:r>
              <a:rPr lang="en-US" sz="2400" b="1" i="1">
                <a:latin typeface="Arial" charset="0"/>
              </a:rPr>
              <a:t>Reference Set</a:t>
            </a:r>
          </a:p>
          <a:p>
            <a:pPr marL="1004888" lvl="1" indent="-533400">
              <a:lnSpc>
                <a:spcPct val="90000"/>
              </a:lnSpc>
            </a:pPr>
            <a:r>
              <a:rPr lang="en-US" sz="2000">
                <a:latin typeface="Arial" charset="0"/>
                <a:ea typeface="ＭＳ Ｐゴシック" charset="0"/>
              </a:rPr>
              <a:t>132 records</a:t>
            </a:r>
          </a:p>
          <a:p>
            <a:pPr marL="1004888" lvl="1" indent="-533400">
              <a:lnSpc>
                <a:spcPct val="90000"/>
              </a:lnSpc>
            </a:pPr>
            <a:r>
              <a:rPr lang="en-US" sz="2000">
                <a:latin typeface="Arial" charset="0"/>
                <a:ea typeface="ＭＳ Ｐゴシック" charset="0"/>
              </a:rPr>
              <a:t>Special posts on BFT site. </a:t>
            </a:r>
          </a:p>
          <a:p>
            <a:pPr marL="1377950" lvl="2" indent="-468313">
              <a:lnSpc>
                <a:spcPct val="90000"/>
              </a:lnSpc>
            </a:pPr>
            <a:r>
              <a:rPr lang="en-US" sz="1800">
                <a:latin typeface="Arial" charset="0"/>
                <a:ea typeface="ＭＳ Ｐゴシック" charset="0"/>
              </a:rPr>
              <a:t>Per area – list any hotels ever bid on in that area</a:t>
            </a:r>
          </a:p>
          <a:p>
            <a:pPr marL="1377950" lvl="2" indent="-468313">
              <a:lnSpc>
                <a:spcPct val="90000"/>
              </a:lnSpc>
            </a:pPr>
            <a:r>
              <a:rPr lang="en-US" sz="1800">
                <a:latin typeface="Arial" charset="0"/>
                <a:ea typeface="ＭＳ Ｐゴシック" charset="0"/>
              </a:rPr>
              <a:t>Star rating, hotel area, hotel name</a:t>
            </a:r>
          </a:p>
          <a:p>
            <a:pPr marL="609600" indent="-609600">
              <a:lnSpc>
                <a:spcPct val="90000"/>
              </a:lnSpc>
              <a:buFontTx/>
              <a:buNone/>
            </a:pPr>
            <a:endParaRPr lang="en-US" sz="2400" b="1" i="1">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noFill/>
        </p:spPr>
        <p:txBody>
          <a:bodyPr anchor="b"/>
          <a:lstStyle/>
          <a:p>
            <a:r>
              <a:rPr lang="en-US">
                <a:latin typeface="Arial" charset="0"/>
              </a:rPr>
              <a:t>Experimental Data Sets</a:t>
            </a:r>
          </a:p>
        </p:txBody>
      </p:sp>
      <p:sp>
        <p:nvSpPr>
          <p:cNvPr id="89091" name="Rectangle 3"/>
          <p:cNvSpPr>
            <a:spLocks noGrp="1" noChangeArrowheads="1"/>
          </p:cNvSpPr>
          <p:nvPr>
            <p:ph type="body" idx="1"/>
          </p:nvPr>
        </p:nvSpPr>
        <p:spPr>
          <a:noFill/>
        </p:spPr>
        <p:txBody>
          <a:bodyPr/>
          <a:lstStyle/>
          <a:p>
            <a:pPr marL="609600" indent="-609600">
              <a:lnSpc>
                <a:spcPct val="90000"/>
              </a:lnSpc>
              <a:buFontTx/>
              <a:buNone/>
            </a:pPr>
            <a:r>
              <a:rPr lang="en-US" sz="2400" b="1" i="1">
                <a:latin typeface="Arial" charset="0"/>
              </a:rPr>
              <a:t>Comics</a:t>
            </a:r>
          </a:p>
          <a:p>
            <a:pPr marL="609600" indent="-609600">
              <a:lnSpc>
                <a:spcPct val="90000"/>
              </a:lnSpc>
            </a:pPr>
            <a:r>
              <a:rPr lang="en-US" sz="2400" b="1" i="1">
                <a:latin typeface="Arial" charset="0"/>
              </a:rPr>
              <a:t>Posts</a:t>
            </a:r>
          </a:p>
          <a:p>
            <a:pPr marL="1004888" lvl="1" indent="-533400">
              <a:lnSpc>
                <a:spcPct val="90000"/>
              </a:lnSpc>
            </a:pPr>
            <a:r>
              <a:rPr lang="en-US" sz="2000">
                <a:latin typeface="Arial" charset="0"/>
                <a:ea typeface="ＭＳ Ｐゴシック" charset="0"/>
              </a:rPr>
              <a:t>776 posts from EBay</a:t>
            </a:r>
          </a:p>
          <a:p>
            <a:pPr marL="1377950" lvl="2" indent="-468313">
              <a:lnSpc>
                <a:spcPct val="90000"/>
              </a:lnSpc>
            </a:pPr>
            <a:r>
              <a:rPr lang="ja-JP" altLang="en-US" sz="1800">
                <a:latin typeface="Arial" charset="0"/>
                <a:ea typeface="ＭＳ Ｐゴシック" charset="0"/>
              </a:rPr>
              <a:t>“</a:t>
            </a:r>
            <a:r>
              <a:rPr lang="en-US" sz="1800">
                <a:latin typeface="Arial" charset="0"/>
                <a:ea typeface="ＭＳ Ｐゴシック" charset="0"/>
              </a:rPr>
              <a:t>Incredible Hulk</a:t>
            </a:r>
            <a:r>
              <a:rPr lang="ja-JP" altLang="en-US" sz="1800">
                <a:latin typeface="Arial" charset="0"/>
                <a:ea typeface="ＭＳ Ｐゴシック" charset="0"/>
              </a:rPr>
              <a:t>”</a:t>
            </a:r>
            <a:r>
              <a:rPr lang="en-US" sz="1800">
                <a:latin typeface="Arial" charset="0"/>
                <a:ea typeface="ＭＳ Ｐゴシック" charset="0"/>
              </a:rPr>
              <a:t> and </a:t>
            </a:r>
            <a:r>
              <a:rPr lang="ja-JP" altLang="en-US" sz="1800">
                <a:latin typeface="Arial" charset="0"/>
                <a:ea typeface="ＭＳ Ｐゴシック" charset="0"/>
              </a:rPr>
              <a:t>“</a:t>
            </a:r>
            <a:r>
              <a:rPr lang="en-US" sz="1800">
                <a:latin typeface="Arial" charset="0"/>
                <a:ea typeface="ＭＳ Ｐゴシック" charset="0"/>
              </a:rPr>
              <a:t>Fantastic Four</a:t>
            </a:r>
            <a:r>
              <a:rPr lang="ja-JP" altLang="en-US" sz="1800">
                <a:latin typeface="Arial" charset="0"/>
                <a:ea typeface="ＭＳ Ｐゴシック" charset="0"/>
              </a:rPr>
              <a:t>”</a:t>
            </a:r>
            <a:r>
              <a:rPr lang="en-US" sz="1800">
                <a:latin typeface="Arial" charset="0"/>
                <a:ea typeface="ＭＳ Ｐゴシック" charset="0"/>
              </a:rPr>
              <a:t> in comics</a:t>
            </a:r>
          </a:p>
          <a:p>
            <a:pPr marL="1377950" lvl="2" indent="-468313">
              <a:lnSpc>
                <a:spcPct val="90000"/>
              </a:lnSpc>
            </a:pPr>
            <a:r>
              <a:rPr lang="en-US" sz="1800">
                <a:latin typeface="Arial" charset="0"/>
                <a:ea typeface="ＭＳ Ｐゴシック" charset="0"/>
              </a:rPr>
              <a:t>Title, issue number, price, condition, publisher, publication year, description (1</a:t>
            </a:r>
            <a:r>
              <a:rPr lang="en-US" sz="1800" baseline="30000">
                <a:latin typeface="Arial" charset="0"/>
                <a:ea typeface="ＭＳ Ｐゴシック" charset="0"/>
              </a:rPr>
              <a:t>st</a:t>
            </a:r>
            <a:r>
              <a:rPr lang="en-US" sz="1800">
                <a:latin typeface="Arial" charset="0"/>
                <a:ea typeface="ＭＳ Ｐゴシック" charset="0"/>
              </a:rPr>
              <a:t> appearance the Rhino)</a:t>
            </a:r>
          </a:p>
          <a:p>
            <a:pPr marL="609600" indent="-609600">
              <a:lnSpc>
                <a:spcPct val="90000"/>
              </a:lnSpc>
            </a:pPr>
            <a:r>
              <a:rPr lang="en-US" sz="2400" b="1" i="1">
                <a:latin typeface="Arial" charset="0"/>
              </a:rPr>
              <a:t>Reference Sets</a:t>
            </a:r>
          </a:p>
          <a:p>
            <a:pPr marL="1004888" lvl="1" indent="-533400">
              <a:lnSpc>
                <a:spcPct val="90000"/>
              </a:lnSpc>
            </a:pPr>
            <a:r>
              <a:rPr lang="en-US" sz="2000">
                <a:latin typeface="Arial" charset="0"/>
                <a:ea typeface="ＭＳ Ｐゴシック" charset="0"/>
              </a:rPr>
              <a:t>918 comics, 49 condition ratings </a:t>
            </a:r>
          </a:p>
          <a:p>
            <a:pPr marL="1004888" lvl="1" indent="-533400">
              <a:lnSpc>
                <a:spcPct val="90000"/>
              </a:lnSpc>
            </a:pPr>
            <a:r>
              <a:rPr lang="en-US" sz="2000">
                <a:latin typeface="Arial" charset="0"/>
                <a:ea typeface="ＭＳ Ｐゴシック" charset="0"/>
              </a:rPr>
              <a:t>Both come from ComicsPriceGuide.com </a:t>
            </a:r>
          </a:p>
          <a:p>
            <a:pPr marL="1377950" lvl="2" indent="-468313">
              <a:lnSpc>
                <a:spcPct val="90000"/>
              </a:lnSpc>
            </a:pPr>
            <a:r>
              <a:rPr lang="en-US" sz="1800">
                <a:latin typeface="Arial" charset="0"/>
                <a:ea typeface="ＭＳ Ｐゴシック" charset="0"/>
              </a:rPr>
              <a:t>For FF and IH</a:t>
            </a:r>
          </a:p>
          <a:p>
            <a:pPr marL="1377950" lvl="2" indent="-468313">
              <a:lnSpc>
                <a:spcPct val="90000"/>
              </a:lnSpc>
            </a:pPr>
            <a:r>
              <a:rPr lang="en-US" sz="1800">
                <a:latin typeface="Arial" charset="0"/>
                <a:ea typeface="ＭＳ Ｐゴシック" charset="0"/>
              </a:rPr>
              <a:t>Title, issue number, description, publisher</a:t>
            </a:r>
          </a:p>
          <a:p>
            <a:pPr marL="609600" indent="-609600">
              <a:lnSpc>
                <a:spcPct val="90000"/>
              </a:lnSpc>
              <a:buFontTx/>
              <a:buNone/>
            </a:pPr>
            <a:endParaRPr lang="en-US" sz="2400" b="1" i="1">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atin typeface="Arial" charset="0"/>
              </a:rPr>
              <a:t>Comparison to Existing Systems</a:t>
            </a:r>
          </a:p>
        </p:txBody>
      </p:sp>
      <p:sp>
        <p:nvSpPr>
          <p:cNvPr id="91139" name="Rectangle 3"/>
          <p:cNvSpPr>
            <a:spLocks noGrp="1" noChangeArrowheads="1"/>
          </p:cNvSpPr>
          <p:nvPr>
            <p:ph type="body" idx="1"/>
          </p:nvPr>
        </p:nvSpPr>
        <p:spPr/>
        <p:txBody>
          <a:bodyPr/>
          <a:lstStyle/>
          <a:p>
            <a:pPr>
              <a:lnSpc>
                <a:spcPct val="90000"/>
              </a:lnSpc>
              <a:buFontTx/>
              <a:buNone/>
            </a:pPr>
            <a:r>
              <a:rPr lang="en-US" b="1" i="1">
                <a:latin typeface="Arial" charset="0"/>
              </a:rPr>
              <a:t>Record Linkage</a:t>
            </a:r>
          </a:p>
          <a:p>
            <a:pPr>
              <a:lnSpc>
                <a:spcPct val="90000"/>
              </a:lnSpc>
            </a:pPr>
            <a:r>
              <a:rPr lang="en-US">
                <a:latin typeface="Arial" charset="0"/>
              </a:rPr>
              <a:t>WHIRL</a:t>
            </a:r>
          </a:p>
          <a:p>
            <a:pPr lvl="1">
              <a:lnSpc>
                <a:spcPct val="90000"/>
              </a:lnSpc>
            </a:pPr>
            <a:r>
              <a:rPr lang="en-US">
                <a:latin typeface="Arial" charset="0"/>
                <a:ea typeface="ＭＳ Ｐゴシック" charset="0"/>
              </a:rPr>
              <a:t>RL allows non-decomposed attributes</a:t>
            </a:r>
          </a:p>
          <a:p>
            <a:pPr>
              <a:lnSpc>
                <a:spcPct val="90000"/>
              </a:lnSpc>
              <a:buFontTx/>
              <a:buNone/>
            </a:pPr>
            <a:r>
              <a:rPr lang="en-US" b="1" i="1">
                <a:latin typeface="Arial" charset="0"/>
              </a:rPr>
              <a:t>Information Extraction</a:t>
            </a:r>
          </a:p>
          <a:p>
            <a:pPr>
              <a:lnSpc>
                <a:spcPct val="90000"/>
              </a:lnSpc>
            </a:pPr>
            <a:r>
              <a:rPr lang="en-US">
                <a:latin typeface="Arial" charset="0"/>
              </a:rPr>
              <a:t>Simple Tagger (CRF)</a:t>
            </a:r>
          </a:p>
          <a:p>
            <a:pPr lvl="1">
              <a:lnSpc>
                <a:spcPct val="90000"/>
              </a:lnSpc>
            </a:pPr>
            <a:r>
              <a:rPr lang="en-US">
                <a:latin typeface="Arial" charset="0"/>
                <a:ea typeface="ＭＳ Ｐゴシック" charset="0"/>
              </a:rPr>
              <a:t>State-of-the-art IE</a:t>
            </a:r>
          </a:p>
          <a:p>
            <a:pPr>
              <a:lnSpc>
                <a:spcPct val="90000"/>
              </a:lnSpc>
            </a:pPr>
            <a:r>
              <a:rPr lang="en-US">
                <a:latin typeface="Arial" charset="0"/>
              </a:rPr>
              <a:t>Amilcare</a:t>
            </a:r>
          </a:p>
          <a:p>
            <a:pPr lvl="1">
              <a:lnSpc>
                <a:spcPct val="90000"/>
              </a:lnSpc>
            </a:pPr>
            <a:r>
              <a:rPr lang="en-US">
                <a:latin typeface="Arial" charset="0"/>
                <a:ea typeface="ＭＳ Ｐゴシック" charset="0"/>
              </a:rPr>
              <a:t>NLP based IE</a:t>
            </a: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atin typeface="Arial" charset="0"/>
              </a:rPr>
              <a:t>Record linkage results</a:t>
            </a:r>
          </a:p>
        </p:txBody>
      </p:sp>
      <p:sp>
        <p:nvSpPr>
          <p:cNvPr id="93187" name="Text Box 3"/>
          <p:cNvSpPr txBox="1">
            <a:spLocks noChangeArrowheads="1"/>
          </p:cNvSpPr>
          <p:nvPr/>
        </p:nvSpPr>
        <p:spPr bwMode="auto">
          <a:xfrm>
            <a:off x="2590800" y="6400800"/>
            <a:ext cx="388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a:spcBef>
                <a:spcPct val="50000"/>
              </a:spcBef>
            </a:pPr>
            <a:r>
              <a:rPr lang="en-US" b="0">
                <a:latin typeface="Times New Roman" charset="0"/>
              </a:rPr>
              <a:t>10 trials – 30% train, 70% test</a:t>
            </a:r>
          </a:p>
        </p:txBody>
      </p:sp>
      <p:graphicFrame>
        <p:nvGraphicFramePr>
          <p:cNvPr id="1138692" name="Group 4"/>
          <p:cNvGraphicFramePr>
            <a:graphicFrameLocks noGrp="1"/>
          </p:cNvGraphicFramePr>
          <p:nvPr/>
        </p:nvGraphicFramePr>
        <p:xfrm>
          <a:off x="990600" y="2667000"/>
          <a:ext cx="6781800" cy="2925129"/>
        </p:xfrm>
        <a:graphic>
          <a:graphicData uri="http://schemas.openxmlformats.org/drawingml/2006/table">
            <a:tbl>
              <a:tblPr/>
              <a:tblGrid>
                <a:gridCol w="1839913"/>
                <a:gridCol w="1647825"/>
                <a:gridCol w="1646237"/>
                <a:gridCol w="1647825"/>
              </a:tblGrid>
              <a:tr h="5064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Arial" charset="0"/>
                        </a:rPr>
                        <a:t>Prec.</a:t>
                      </a:r>
                      <a:endParaRPr kumimoji="0" lang="en-US" sz="18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Arial" charset="0"/>
                        </a:rPr>
                        <a:t>Recall</a:t>
                      </a:r>
                      <a:endParaRPr kumimoji="0" lang="en-US" sz="18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Arial" charset="0"/>
                        </a:rPr>
                        <a:t>F-Measure</a:t>
                      </a:r>
                      <a:endParaRPr kumimoji="0" lang="en-US" sz="18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7838">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cs typeface="Arial" charset="0"/>
                        </a:rPr>
                        <a:t>Hotel</a:t>
                      </a:r>
                      <a:endParaRPr kumimoji="0" lang="en-US" sz="18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2100">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Arial" charset="0"/>
                        </a:rPr>
                        <a:t>Phoebus</a:t>
                      </a:r>
                      <a:endParaRPr kumimoji="0" lang="en-US" sz="18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Arial" charset="0"/>
                        </a:rPr>
                        <a:t>93.60</a:t>
                      </a:r>
                      <a:endParaRPr kumimoji="0" lang="en-US" sz="18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Arial" charset="0"/>
                        </a:rPr>
                        <a:t>91.79</a:t>
                      </a:r>
                      <a:endParaRPr kumimoji="0" lang="en-US" sz="18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cs typeface="Arial" charset="0"/>
                        </a:rPr>
                        <a:t>92.68</a:t>
                      </a:r>
                      <a:endParaRPr kumimoji="0" lang="en-US" sz="18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2100">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Arial" charset="0"/>
                        </a:rPr>
                        <a:t>WHIRL</a:t>
                      </a:r>
                      <a:endParaRPr kumimoji="0" lang="en-US" sz="18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Arial" charset="0"/>
                        </a:rPr>
                        <a:t>83.52</a:t>
                      </a:r>
                      <a:endParaRPr kumimoji="0" lang="en-US" sz="18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Arial" charset="0"/>
                        </a:rPr>
                        <a:t>83.61</a:t>
                      </a:r>
                      <a:endParaRPr kumimoji="0" lang="en-US" sz="18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Arial" charset="0"/>
                        </a:rPr>
                        <a:t>83.13</a:t>
                      </a:r>
                      <a:endParaRPr kumimoji="0" lang="en-US" sz="18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7838">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cs typeface="Arial" charset="0"/>
                        </a:rPr>
                        <a:t>Comic</a:t>
                      </a:r>
                      <a:endParaRPr kumimoji="0" lang="en-US" sz="18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2100">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Arial" charset="0"/>
                        </a:rPr>
                        <a:t>Phoebus</a:t>
                      </a:r>
                      <a:endParaRPr kumimoji="0" lang="en-US" sz="18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Arial" charset="0"/>
                        </a:rPr>
                        <a:t>93.24</a:t>
                      </a:r>
                      <a:endParaRPr kumimoji="0" lang="en-US" sz="18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Arial" charset="0"/>
                        </a:rPr>
                        <a:t>84.48</a:t>
                      </a:r>
                      <a:endParaRPr kumimoji="0" lang="en-US" sz="18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ea typeface="ＭＳ Ｐゴシック" charset="0"/>
                          <a:cs typeface="Arial" charset="0"/>
                        </a:rPr>
                        <a:t>88.64</a:t>
                      </a:r>
                      <a:endParaRPr kumimoji="0" lang="en-US" sz="18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Arial" charset="0"/>
                        </a:rPr>
                        <a:t>WHIRL</a:t>
                      </a:r>
                      <a:endParaRPr kumimoji="0" lang="en-US" sz="18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Arial" charset="0"/>
                        </a:rPr>
                        <a:t>73.89</a:t>
                      </a:r>
                      <a:endParaRPr kumimoji="0" lang="en-US" sz="18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Arial" charset="0"/>
                        </a:rPr>
                        <a:t>81.63</a:t>
                      </a:r>
                      <a:endParaRPr kumimoji="0" lang="en-US" sz="18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cs typeface="Arial" charset="0"/>
                        </a:rPr>
                        <a:t>77.57</a:t>
                      </a:r>
                      <a:endParaRPr kumimoji="0" lang="en-US" sz="18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sz="2400">
                <a:latin typeface="Arial" charset="0"/>
              </a:rPr>
              <a:t>Token level Extraction results: </a:t>
            </a:r>
            <a:br>
              <a:rPr lang="en-US" sz="2400">
                <a:latin typeface="Arial" charset="0"/>
              </a:rPr>
            </a:br>
            <a:r>
              <a:rPr lang="en-US" sz="2400">
                <a:latin typeface="Arial" charset="0"/>
              </a:rPr>
              <a:t>Hotel domain</a:t>
            </a:r>
          </a:p>
        </p:txBody>
      </p:sp>
      <p:sp>
        <p:nvSpPr>
          <p:cNvPr id="1139715" name="Text Box 3"/>
          <p:cNvSpPr txBox="1">
            <a:spLocks noChangeArrowheads="1"/>
          </p:cNvSpPr>
          <p:nvPr/>
        </p:nvSpPr>
        <p:spPr bwMode="auto">
          <a:xfrm>
            <a:off x="6400800" y="6096000"/>
            <a:ext cx="2209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a:spcBef>
                <a:spcPct val="50000"/>
              </a:spcBef>
            </a:pPr>
            <a:r>
              <a:rPr lang="en-US" sz="1800">
                <a:solidFill>
                  <a:srgbClr val="FF0000"/>
                </a:solidFill>
                <a:latin typeface="Times New Roman" charset="0"/>
              </a:rPr>
              <a:t>Not Significant</a:t>
            </a:r>
          </a:p>
        </p:txBody>
      </p:sp>
      <p:graphicFrame>
        <p:nvGraphicFramePr>
          <p:cNvPr id="1139716" name="Group 4"/>
          <p:cNvGraphicFramePr>
            <a:graphicFrameLocks noGrp="1"/>
          </p:cNvGraphicFramePr>
          <p:nvPr/>
        </p:nvGraphicFramePr>
        <p:xfrm>
          <a:off x="1371600" y="1828800"/>
          <a:ext cx="5562600" cy="4427538"/>
        </p:xfrm>
        <a:graphic>
          <a:graphicData uri="http://schemas.openxmlformats.org/drawingml/2006/table">
            <a:tbl>
              <a:tblPr/>
              <a:tblGrid>
                <a:gridCol w="731838"/>
                <a:gridCol w="1401762"/>
                <a:gridCol w="685800"/>
                <a:gridCol w="762000"/>
                <a:gridCol w="1219200"/>
                <a:gridCol w="762000"/>
              </a:tblGrid>
              <a:tr h="244475">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Prec. </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Recall</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F-Measure</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Freq</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44475">
                <a:tc rowSpan="3">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sz="1200" b="0" i="1" u="none" strike="noStrike" cap="none" normalizeH="0" baseline="0">
                          <a:ln>
                            <a:noFill/>
                          </a:ln>
                          <a:solidFill>
                            <a:schemeClr val="tx1"/>
                          </a:solidFill>
                          <a:effectLst/>
                          <a:latin typeface="Arial" charset="0"/>
                          <a:ea typeface="ＭＳ Ｐゴシック" charset="0"/>
                          <a:cs typeface="Arial" charset="0"/>
                        </a:rPr>
                        <a:t>Area</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Phoebus</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89.25</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87.50</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ＭＳ Ｐゴシック" charset="0"/>
                          <a:cs typeface="Arial" charset="0"/>
                        </a:rPr>
                        <a:t>88.28</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809.7</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44475">
                <a:tc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Simple Tagger</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92.28</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81.24</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86.39</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r>
              <a:tr h="244475">
                <a:tc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Amilcare</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74.2</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78.16</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76.04</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r>
              <a:tr h="244475">
                <a:tc rowSpan="3">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Date</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Phoebus</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87.45</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90.62</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ＭＳ Ｐゴシック" charset="0"/>
                          <a:cs typeface="Arial" charset="0"/>
                        </a:rPr>
                        <a:t>88.99</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751.9</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12738">
                <a:tc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Simple Tagger</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70.23</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81.58</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75.47</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r>
              <a:tr h="244475">
                <a:tc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Amilcare</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93.27</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81.74</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86.94</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r>
              <a:tr h="244475">
                <a:tc rowSpan="3">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sz="1200" b="0" i="1" u="none" strike="noStrike" cap="none" normalizeH="0" baseline="0">
                          <a:ln>
                            <a:noFill/>
                          </a:ln>
                          <a:solidFill>
                            <a:schemeClr val="tx1"/>
                          </a:solidFill>
                          <a:effectLst/>
                          <a:latin typeface="Arial" charset="0"/>
                          <a:ea typeface="ＭＳ Ｐゴシック" charset="0"/>
                          <a:cs typeface="Arial" charset="0"/>
                        </a:rPr>
                        <a:t>Name</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Phoebus</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94.23</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91.85</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93.02</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1873.9</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44475">
                <a:tc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Simple Tagger</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93.28</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93.82</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ＭＳ Ｐゴシック" charset="0"/>
                          <a:cs typeface="Arial" charset="0"/>
                        </a:rPr>
                        <a:t>93.54</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r>
              <a:tr h="244475">
                <a:tc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Amilcare</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83.61</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90.49</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86.90</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r>
              <a:tr h="244475">
                <a:tc rowSpan="3">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Price</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Phoebus</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98.68</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92.58</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ＭＳ Ｐゴシック" charset="0"/>
                          <a:cs typeface="Arial" charset="0"/>
                        </a:rPr>
                        <a:t>95.53</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850.1</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44475">
                <a:tc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Simple Tagger</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75.93</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85.93</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80.61</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r>
              <a:tr h="244475">
                <a:tc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Amilcare</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89.66</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82.68</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85.86</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r>
              <a:tr h="244475">
                <a:tc rowSpan="3">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sz="1200" b="0" i="1" u="none" strike="noStrike" cap="none" normalizeH="0" baseline="0">
                          <a:ln>
                            <a:noFill/>
                          </a:ln>
                          <a:solidFill>
                            <a:schemeClr val="tx1"/>
                          </a:solidFill>
                          <a:effectLst/>
                          <a:latin typeface="Arial" charset="0"/>
                          <a:ea typeface="ＭＳ Ｐゴシック" charset="0"/>
                          <a:cs typeface="Arial" charset="0"/>
                        </a:rPr>
                        <a:t>Star</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Phoebus</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97.94</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96.61</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ea typeface="ＭＳ Ｐゴシック" charset="0"/>
                          <a:cs typeface="Arial" charset="0"/>
                        </a:rPr>
                        <a:t>97.84</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766.4</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44475">
                <a:tc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Simple Tagger</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97.16</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97.52</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FF0000"/>
                          </a:solidFill>
                          <a:effectLst/>
                          <a:latin typeface="Arial" charset="0"/>
                          <a:ea typeface="ＭＳ Ｐゴシック" charset="0"/>
                          <a:cs typeface="Arial" charset="0"/>
                        </a:rPr>
                        <a:t>97.34</a:t>
                      </a:r>
                      <a:endParaRPr kumimoji="0" lang="en-US" sz="1200" b="0" i="0" u="none" strike="noStrike" cap="none" normalizeH="0" baseline="0">
                        <a:ln>
                          <a:noFill/>
                        </a:ln>
                        <a:solidFill>
                          <a:srgbClr val="FF0000"/>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r>
              <a:tr h="244475">
                <a:tc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Amilcare</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96.50</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ea typeface="ＭＳ Ｐゴシック" charset="0"/>
                          <a:cs typeface="Arial" charset="0"/>
                        </a:rPr>
                        <a:t>92.26</a:t>
                      </a:r>
                      <a:endParaRPr kumimoji="0" lang="en-US" sz="12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FF0000"/>
                          </a:solidFill>
                          <a:effectLst/>
                          <a:latin typeface="Arial" charset="0"/>
                          <a:ea typeface="ＭＳ Ｐゴシック" charset="0"/>
                          <a:cs typeface="Arial" charset="0"/>
                        </a:rPr>
                        <a:t>94.27</a:t>
                      </a:r>
                      <a:endParaRPr kumimoji="0" lang="en-US" sz="1200" b="0" i="0" u="none" strike="noStrike" cap="none" normalizeH="0" baseline="0">
                        <a:ln>
                          <a:noFill/>
                        </a:ln>
                        <a:solidFill>
                          <a:srgbClr val="FF0000"/>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r>
            </a:tbl>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39715"/>
                                        </p:tgtEl>
                                        <p:attrNameLst>
                                          <p:attrName>style.visibility</p:attrName>
                                        </p:attrNameLst>
                                      </p:cBhvr>
                                      <p:to>
                                        <p:strVal val="visible"/>
                                      </p:to>
                                    </p:set>
                                    <p:anim calcmode="lin" valueType="num">
                                      <p:cBhvr additive="base">
                                        <p:cTn id="7" dur="500" fill="hold"/>
                                        <p:tgtEl>
                                          <p:spTgt spid="1139715"/>
                                        </p:tgtEl>
                                        <p:attrNameLst>
                                          <p:attrName>ppt_x</p:attrName>
                                        </p:attrNameLst>
                                      </p:cBhvr>
                                      <p:tavLst>
                                        <p:tav tm="0">
                                          <p:val>
                                            <p:strVal val="#ppt_x"/>
                                          </p:val>
                                        </p:tav>
                                        <p:tav tm="100000">
                                          <p:val>
                                            <p:strVal val="#ppt_x"/>
                                          </p:val>
                                        </p:tav>
                                      </p:tavLst>
                                    </p:anim>
                                    <p:anim calcmode="lin" valueType="num">
                                      <p:cBhvr additive="base">
                                        <p:cTn id="8" dur="500" fill="hold"/>
                                        <p:tgtEl>
                                          <p:spTgt spid="11397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971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sz="2400">
                <a:latin typeface="Arial" charset="0"/>
              </a:rPr>
              <a:t>Token level Extraction results: </a:t>
            </a:r>
            <a:br>
              <a:rPr lang="en-US" sz="2400">
                <a:latin typeface="Arial" charset="0"/>
              </a:rPr>
            </a:br>
            <a:r>
              <a:rPr lang="en-US" sz="2400">
                <a:latin typeface="Arial" charset="0"/>
              </a:rPr>
              <a:t>Comic domain</a:t>
            </a:r>
          </a:p>
        </p:txBody>
      </p:sp>
      <p:graphicFrame>
        <p:nvGraphicFramePr>
          <p:cNvPr id="1140739" name="Group 3"/>
          <p:cNvGraphicFramePr>
            <a:graphicFrameLocks noGrp="1"/>
          </p:cNvGraphicFramePr>
          <p:nvPr/>
        </p:nvGraphicFramePr>
        <p:xfrm>
          <a:off x="457200" y="1981200"/>
          <a:ext cx="8305800" cy="3962399"/>
        </p:xfrm>
        <a:graphic>
          <a:graphicData uri="http://schemas.openxmlformats.org/drawingml/2006/table">
            <a:tbl>
              <a:tblPr/>
              <a:tblGrid>
                <a:gridCol w="1357313"/>
                <a:gridCol w="1903412"/>
                <a:gridCol w="1152525"/>
                <a:gridCol w="1150938"/>
                <a:gridCol w="1589087"/>
                <a:gridCol w="1152525"/>
              </a:tblGrid>
              <a:tr h="244475">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Prec. </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Recall</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F-Measure</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Freq</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44475">
                <a:tc rowSpan="3">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sz="1400" b="0" i="1" u="none" strike="noStrike" cap="none" normalizeH="0" baseline="0">
                          <a:ln>
                            <a:noFill/>
                          </a:ln>
                          <a:solidFill>
                            <a:schemeClr val="tx1"/>
                          </a:solidFill>
                          <a:effectLst/>
                          <a:latin typeface="Arial" charset="0"/>
                          <a:ea typeface="ＭＳ Ｐゴシック" charset="0"/>
                          <a:cs typeface="Arial" charset="0"/>
                        </a:rPr>
                        <a:t>Condition</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Phoebus</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91.8</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84.56</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cs typeface="Arial" charset="0"/>
                        </a:rPr>
                        <a:t>88.01</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410.3</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44475">
                <a:tc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Simple Tagger</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78.11</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77.76</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77.80</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r>
              <a:tr h="244475">
                <a:tc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Amilcare</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79.18</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67.74</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72.80</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r>
              <a:tr h="244475">
                <a:tc rowSpan="3">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sz="1400" b="0" i="1" u="none" strike="noStrike" cap="none" normalizeH="0" baseline="0">
                          <a:ln>
                            <a:noFill/>
                          </a:ln>
                          <a:solidFill>
                            <a:schemeClr val="tx1"/>
                          </a:solidFill>
                          <a:effectLst/>
                          <a:latin typeface="Arial" charset="0"/>
                          <a:ea typeface="ＭＳ Ｐゴシック" charset="0"/>
                          <a:cs typeface="Arial" charset="0"/>
                        </a:rPr>
                        <a:t>Descript.</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Phoebus</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69.21</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51.50</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59.00</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504.0</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44475">
                <a:tc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Simple Tagger</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62.25</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79.85</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cs typeface="Arial" charset="0"/>
                        </a:rPr>
                        <a:t>69.86</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r>
              <a:tr h="244475">
                <a:tc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Amilcare</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55.14</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58.46</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56.39</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r>
              <a:tr h="244475">
                <a:tc rowSpan="3">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sz="1400" b="0" i="1" u="none" strike="noStrike" cap="none" normalizeH="0" baseline="0">
                          <a:ln>
                            <a:noFill/>
                          </a:ln>
                          <a:solidFill>
                            <a:schemeClr val="tx1"/>
                          </a:solidFill>
                          <a:effectLst/>
                          <a:latin typeface="Arial" charset="0"/>
                          <a:ea typeface="ＭＳ Ｐゴシック" charset="0"/>
                          <a:cs typeface="Arial" charset="0"/>
                        </a:rPr>
                        <a:t>Issue</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Phoebus</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93.73</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86.18</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cs typeface="Arial" charset="0"/>
                        </a:rPr>
                        <a:t>89.79</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669.9</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44475">
                <a:tc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Simple Tagger</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86.97</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85.99</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86.43</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r>
              <a:tr h="244475">
                <a:tc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Amilcare</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88.58</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77.68</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82.67</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r>
              <a:tr h="244475">
                <a:tc rowSpan="3">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Price</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Phoebus</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80.00</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60.27</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rgbClr val="FF0000"/>
                          </a:solidFill>
                          <a:effectLst/>
                          <a:latin typeface="Arial" charset="0"/>
                          <a:ea typeface="ＭＳ Ｐゴシック" charset="0"/>
                          <a:cs typeface="Arial" charset="0"/>
                        </a:rPr>
                        <a:t>68.46</a:t>
                      </a:r>
                      <a:endParaRPr kumimoji="0" lang="en-US" sz="1400" b="0" i="0" u="none" strike="noStrike" cap="none" normalizeH="0" baseline="0">
                        <a:ln>
                          <a:noFill/>
                        </a:ln>
                        <a:solidFill>
                          <a:srgbClr val="FF0000"/>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10.7</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44475">
                <a:tc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Simple Tagger</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84.44</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44.24</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FF0000"/>
                          </a:solidFill>
                          <a:effectLst/>
                          <a:latin typeface="Arial" charset="0"/>
                          <a:ea typeface="ＭＳ Ｐゴシック" charset="0"/>
                          <a:cs typeface="Arial" charset="0"/>
                        </a:rPr>
                        <a:t>55.77</a:t>
                      </a:r>
                      <a:endParaRPr kumimoji="0" lang="en-US" sz="1400" b="0" i="0" u="none" strike="noStrike" cap="none" normalizeH="0" baseline="0">
                        <a:ln>
                          <a:noFill/>
                        </a:ln>
                        <a:solidFill>
                          <a:srgbClr val="FF0000"/>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r>
              <a:tr h="244475">
                <a:tc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Amilcare</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60.00</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34.75</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FF0000"/>
                          </a:solidFill>
                          <a:effectLst/>
                          <a:latin typeface="Arial" charset="0"/>
                          <a:ea typeface="ＭＳ Ｐゴシック" charset="0"/>
                          <a:cs typeface="Arial" charset="0"/>
                        </a:rPr>
                        <a:t>43.54</a:t>
                      </a:r>
                      <a:endParaRPr kumimoji="0" lang="en-US" sz="1400" b="0" i="0" u="none" strike="noStrike" cap="none" normalizeH="0" baseline="0">
                        <a:ln>
                          <a:noFill/>
                        </a:ln>
                        <a:solidFill>
                          <a:srgbClr val="FF0000"/>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sz="2400">
                <a:latin typeface="Arial" charset="0"/>
              </a:rPr>
              <a:t>Token level Extraction results: </a:t>
            </a:r>
            <a:br>
              <a:rPr lang="en-US" sz="2400">
                <a:latin typeface="Arial" charset="0"/>
              </a:rPr>
            </a:br>
            <a:r>
              <a:rPr lang="en-US" sz="2400">
                <a:latin typeface="Arial" charset="0"/>
              </a:rPr>
              <a:t>Comic domain (cont.)</a:t>
            </a:r>
          </a:p>
        </p:txBody>
      </p:sp>
      <p:graphicFrame>
        <p:nvGraphicFramePr>
          <p:cNvPr id="1141763" name="Group 3"/>
          <p:cNvGraphicFramePr>
            <a:graphicFrameLocks noGrp="1"/>
          </p:cNvGraphicFramePr>
          <p:nvPr/>
        </p:nvGraphicFramePr>
        <p:xfrm>
          <a:off x="152400" y="2055813"/>
          <a:ext cx="8839200" cy="3582989"/>
        </p:xfrm>
        <a:graphic>
          <a:graphicData uri="http://schemas.openxmlformats.org/drawingml/2006/table">
            <a:tbl>
              <a:tblPr/>
              <a:tblGrid>
                <a:gridCol w="1066800"/>
                <a:gridCol w="2520950"/>
                <a:gridCol w="1258888"/>
                <a:gridCol w="1270000"/>
                <a:gridCol w="1916112"/>
                <a:gridCol w="806450"/>
              </a:tblGrid>
              <a:tr h="358775">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Prec. </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Recall</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F-Measure</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Freq</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57188">
                <a:tc rowSpan="3">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sz="1400" b="0" i="1" u="none" strike="noStrike" cap="none" normalizeH="0" baseline="0">
                          <a:ln>
                            <a:noFill/>
                          </a:ln>
                          <a:solidFill>
                            <a:schemeClr val="tx1"/>
                          </a:solidFill>
                          <a:effectLst/>
                          <a:latin typeface="Arial" charset="0"/>
                          <a:ea typeface="ＭＳ Ｐゴシック" charset="0"/>
                          <a:cs typeface="Arial" charset="0"/>
                        </a:rPr>
                        <a:t>Publisher</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Phoebus</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83.81</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95.08</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cs typeface="Arial" charset="0"/>
                        </a:rPr>
                        <a:t>89.07</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61.1</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58775">
                <a:tc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Simple Tagger</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88.54</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78.31</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82.83</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r>
              <a:tr h="358775">
                <a:tc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Amilcare</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90.82</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70.48</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79.73</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r>
              <a:tr h="358775">
                <a:tc rowSpan="3">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sz="1400" b="0" i="1" u="none" strike="noStrike" cap="none" normalizeH="0" baseline="0">
                          <a:ln>
                            <a:noFill/>
                          </a:ln>
                          <a:solidFill>
                            <a:schemeClr val="tx1"/>
                          </a:solidFill>
                          <a:effectLst/>
                          <a:latin typeface="Arial" charset="0"/>
                          <a:ea typeface="ＭＳ Ｐゴシック" charset="0"/>
                          <a:cs typeface="Arial" charset="0"/>
                        </a:rPr>
                        <a:t>Title</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Phoebus</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97.06</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89.90</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93.34</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1191.1</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57188">
                <a:tc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Simple Tagger</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97.54</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96.63</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cs typeface="Arial" charset="0"/>
                        </a:rPr>
                        <a:t>97.07</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r>
              <a:tr h="358775">
                <a:tc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Amilcare</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96.32</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93.77</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94.98</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r>
              <a:tr h="358775">
                <a:tc rowSpan="3">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Year</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Phoebus</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98.81</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77.60</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cs typeface="Arial" charset="0"/>
                        </a:rPr>
                        <a:t>84.92</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120.9</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57188">
                <a:tc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Simple Tagger</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87.07</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51.05</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64.24</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r>
              <a:tr h="358775">
                <a:tc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Amilcare</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86.82</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72.47</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78.79</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sz="2800">
                <a:latin typeface="Arial" charset="0"/>
              </a:rPr>
              <a:t>Extraction results: Summary</a:t>
            </a:r>
          </a:p>
        </p:txBody>
      </p:sp>
      <p:graphicFrame>
        <p:nvGraphicFramePr>
          <p:cNvPr id="1142787" name="Group 3"/>
          <p:cNvGraphicFramePr>
            <a:graphicFrameLocks noGrp="1"/>
          </p:cNvGraphicFramePr>
          <p:nvPr/>
        </p:nvGraphicFramePr>
        <p:xfrm>
          <a:off x="304800" y="2286000"/>
          <a:ext cx="8610600" cy="3047999"/>
        </p:xfrm>
        <a:graphic>
          <a:graphicData uri="http://schemas.openxmlformats.org/drawingml/2006/table">
            <a:tbl>
              <a:tblPr/>
              <a:tblGrid>
                <a:gridCol w="1797050"/>
                <a:gridCol w="788988"/>
                <a:gridCol w="982662"/>
                <a:gridCol w="1062038"/>
                <a:gridCol w="995362"/>
                <a:gridCol w="920750"/>
                <a:gridCol w="992188"/>
                <a:gridCol w="1071562"/>
              </a:tblGrid>
              <a:tr h="120650">
                <a:tc row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Token Level</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chemeClr val="tx1"/>
                          </a:solidFill>
                          <a:effectLst/>
                          <a:latin typeface="Arial" charset="0"/>
                          <a:ea typeface="ＭＳ Ｐゴシック" charset="0"/>
                          <a:cs typeface="Arial" charset="0"/>
                        </a:rPr>
                        <a:t>Hotel</a:t>
                      </a:r>
                      <a:endParaRPr kumimoji="0" lang="en-US" sz="1400" b="1" i="1"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Field Level</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244475">
                <a:tc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Prec. </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Recall</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F-Mes.</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Prec.</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Recall</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F-Mes.</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Phoebus</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93.60</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91.79</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cs typeface="Arial" charset="0"/>
                        </a:rPr>
                        <a:t>92.68</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87.44</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85.59</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cs typeface="Arial" charset="0"/>
                        </a:rPr>
                        <a:t>86.51</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Simple Tagger</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86.49</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89.13</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87.79</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79.19</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77.23</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78.20</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Amilcare</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86.12</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86.14</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86.11</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85.04</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78.94</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81.88</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row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Token Level</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ctr" defTabSz="914400" rtl="0" eaLnBrk="0" fontAlgn="t"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chemeClr val="tx1"/>
                          </a:solidFill>
                          <a:effectLst/>
                          <a:latin typeface="Arial" charset="0"/>
                          <a:ea typeface="ＭＳ Ｐゴシック" charset="0"/>
                          <a:cs typeface="Arial" charset="0"/>
                        </a:rPr>
                        <a:t>Comic</a:t>
                      </a:r>
                      <a:endParaRPr kumimoji="0" lang="en-US" sz="1400" b="1" i="1"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Field Level</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244475">
                <a:tc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Prec. </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Recall</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F-Mes.</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Prec.</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Recall</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F-Mes.</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Phoebus</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93.24</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84.48</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cs typeface="Arial" charset="0"/>
                        </a:rPr>
                        <a:t>88.64</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81.73</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80.84</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cs typeface="Arial" charset="0"/>
                        </a:rPr>
                        <a:t>81.28</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Simple Tagger</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84.41</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86.04</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85.43</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78.05</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74.02</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75.98</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Amilcare</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87.66</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81.22</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84.29</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90.40</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72.56</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Arial" charset="0"/>
                        </a:rPr>
                        <a:t>80.50</a:t>
                      </a:r>
                      <a:endParaRPr kumimoji="0" lang="en-US" sz="14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latin typeface="Arial" charset="0"/>
              </a:rPr>
              <a:t>Results Discussion</a:t>
            </a:r>
          </a:p>
        </p:txBody>
      </p:sp>
      <p:sp>
        <p:nvSpPr>
          <p:cNvPr id="103427" name="Rectangle 3"/>
          <p:cNvSpPr>
            <a:spLocks noGrp="1" noChangeArrowheads="1"/>
          </p:cNvSpPr>
          <p:nvPr>
            <p:ph type="body" idx="1"/>
          </p:nvPr>
        </p:nvSpPr>
        <p:spPr/>
        <p:txBody>
          <a:bodyPr/>
          <a:lstStyle/>
          <a:p>
            <a:pPr>
              <a:lnSpc>
                <a:spcPct val="90000"/>
              </a:lnSpc>
              <a:buFontTx/>
              <a:buNone/>
            </a:pPr>
            <a:r>
              <a:rPr lang="en-US" sz="2000">
                <a:latin typeface="Arial" charset="0"/>
              </a:rPr>
              <a:t>3 attributes where Phoebus not max F-measure</a:t>
            </a:r>
          </a:p>
          <a:p>
            <a:pPr>
              <a:lnSpc>
                <a:spcPct val="90000"/>
              </a:lnSpc>
            </a:pPr>
            <a:r>
              <a:rPr lang="en-US" sz="2000">
                <a:latin typeface="Arial" charset="0"/>
              </a:rPr>
              <a:t>Hotel name – tiny difference</a:t>
            </a:r>
          </a:p>
          <a:p>
            <a:pPr>
              <a:lnSpc>
                <a:spcPct val="90000"/>
              </a:lnSpc>
            </a:pPr>
            <a:r>
              <a:rPr lang="en-US" sz="2000">
                <a:latin typeface="Arial" charset="0"/>
              </a:rPr>
              <a:t>Comic Title – low recall </a:t>
            </a:r>
            <a:r>
              <a:rPr lang="en-US" sz="2000">
                <a:latin typeface="Arial" charset="0"/>
                <a:sym typeface="Wingdings" charset="0"/>
              </a:rPr>
              <a:t> lower F-measure</a:t>
            </a:r>
          </a:p>
          <a:p>
            <a:pPr lvl="1">
              <a:lnSpc>
                <a:spcPct val="90000"/>
              </a:lnSpc>
            </a:pPr>
            <a:r>
              <a:rPr lang="en-US" sz="1800">
                <a:latin typeface="Arial" charset="0"/>
                <a:ea typeface="ＭＳ Ｐゴシック" charset="0"/>
              </a:rPr>
              <a:t>recall: missed tokens of titles not in ref. set</a:t>
            </a:r>
          </a:p>
          <a:p>
            <a:pPr lvl="1">
              <a:lnSpc>
                <a:spcPct val="90000"/>
              </a:lnSpc>
            </a:pPr>
            <a:r>
              <a:rPr lang="ja-JP" altLang="en-US" sz="1800">
                <a:latin typeface="Arial" charset="0"/>
                <a:ea typeface="ＭＳ Ｐゴシック" charset="0"/>
              </a:rPr>
              <a:t>“</a:t>
            </a:r>
            <a:r>
              <a:rPr lang="en-US" sz="1800">
                <a:latin typeface="Arial" charset="0"/>
                <a:ea typeface="ＭＳ Ｐゴシック" charset="0"/>
              </a:rPr>
              <a:t>The Incredible Hulk and Wolverine</a:t>
            </a:r>
            <a:r>
              <a:rPr lang="ja-JP" altLang="en-US" sz="1800">
                <a:latin typeface="Arial" charset="0"/>
                <a:ea typeface="ＭＳ Ｐゴシック" charset="0"/>
              </a:rPr>
              <a:t>”</a:t>
            </a:r>
            <a:r>
              <a:rPr lang="en-US" sz="1800">
                <a:latin typeface="Arial" charset="0"/>
                <a:ea typeface="ＭＳ Ｐゴシック" charset="0"/>
              </a:rPr>
              <a:t> </a:t>
            </a:r>
            <a:r>
              <a:rPr lang="en-US" sz="1800">
                <a:latin typeface="Arial" charset="0"/>
                <a:ea typeface="ＭＳ Ｐゴシック" charset="0"/>
                <a:sym typeface="Wingdings" charset="0"/>
              </a:rPr>
              <a:t> </a:t>
            </a:r>
            <a:r>
              <a:rPr lang="ja-JP" altLang="en-US" sz="1800">
                <a:latin typeface="Arial" charset="0"/>
                <a:ea typeface="ＭＳ Ｐゴシック" charset="0"/>
                <a:sym typeface="Wingdings" charset="0"/>
              </a:rPr>
              <a:t>“</a:t>
            </a:r>
            <a:r>
              <a:rPr lang="en-US" sz="1800">
                <a:latin typeface="Arial" charset="0"/>
                <a:ea typeface="ＭＳ Ｐゴシック" charset="0"/>
                <a:sym typeface="Wingdings" charset="0"/>
              </a:rPr>
              <a:t>The Incredible Hulk</a:t>
            </a:r>
            <a:r>
              <a:rPr lang="ja-JP" altLang="en-US" sz="1800">
                <a:latin typeface="Arial" charset="0"/>
                <a:ea typeface="ＭＳ Ｐゴシック" charset="0"/>
                <a:sym typeface="Wingdings" charset="0"/>
              </a:rPr>
              <a:t>”</a:t>
            </a:r>
            <a:endParaRPr lang="en-US" sz="1800">
              <a:latin typeface="Arial" charset="0"/>
              <a:ea typeface="ＭＳ Ｐゴシック" charset="0"/>
              <a:sym typeface="Wingdings" charset="0"/>
            </a:endParaRPr>
          </a:p>
          <a:p>
            <a:pPr>
              <a:lnSpc>
                <a:spcPct val="90000"/>
              </a:lnSpc>
            </a:pPr>
            <a:r>
              <a:rPr lang="en-US" sz="2000">
                <a:latin typeface="Arial" charset="0"/>
              </a:rPr>
              <a:t>Comic description</a:t>
            </a:r>
          </a:p>
          <a:p>
            <a:pPr lvl="1">
              <a:lnSpc>
                <a:spcPct val="90000"/>
              </a:lnSpc>
            </a:pPr>
            <a:r>
              <a:rPr lang="en-US" sz="1800">
                <a:latin typeface="Arial" charset="0"/>
                <a:ea typeface="ＭＳ Ｐゴシック" charset="0"/>
              </a:rPr>
              <a:t>Simple Tagger learned internal structure of descriptions </a:t>
            </a:r>
          </a:p>
          <a:p>
            <a:pPr lvl="2">
              <a:lnSpc>
                <a:spcPct val="90000"/>
              </a:lnSpc>
            </a:pPr>
            <a:r>
              <a:rPr lang="en-US" sz="1800">
                <a:latin typeface="Arial" charset="0"/>
                <a:ea typeface="ＭＳ Ｐゴシック" charset="0"/>
              </a:rPr>
              <a:t>High recall, low precision </a:t>
            </a:r>
          </a:p>
          <a:p>
            <a:pPr lvl="1">
              <a:lnSpc>
                <a:spcPct val="90000"/>
              </a:lnSpc>
            </a:pPr>
            <a:r>
              <a:rPr lang="en-US" sz="1800">
                <a:latin typeface="Arial" charset="0"/>
                <a:ea typeface="ＭＳ Ｐゴシック" charset="0"/>
              </a:rPr>
              <a:t>Phoebus labels in isolation</a:t>
            </a:r>
          </a:p>
          <a:p>
            <a:pPr lvl="2">
              <a:lnSpc>
                <a:spcPct val="90000"/>
              </a:lnSpc>
            </a:pPr>
            <a:r>
              <a:rPr lang="en-US" sz="1800">
                <a:latin typeface="Arial" charset="0"/>
                <a:ea typeface="ＭＳ Ｐゴシック" charset="0"/>
              </a:rPr>
              <a:t>Only meaningful tokens (like prop. Names) labeled</a:t>
            </a:r>
          </a:p>
          <a:p>
            <a:pPr lvl="2">
              <a:lnSpc>
                <a:spcPct val="90000"/>
              </a:lnSpc>
            </a:pPr>
            <a:r>
              <a:rPr lang="en-US" sz="1800">
                <a:latin typeface="Arial" charset="0"/>
                <a:ea typeface="ＭＳ Ｐゴシック" charset="0"/>
              </a:rPr>
              <a:t>higher precision, lower recall </a:t>
            </a:r>
            <a:r>
              <a:rPr lang="en-US" sz="1800">
                <a:latin typeface="Arial" charset="0"/>
                <a:ea typeface="ＭＳ Ｐゴシック" charset="0"/>
                <a:sym typeface="Wingdings" charset="0"/>
              </a:rPr>
              <a:t> 2</a:t>
            </a:r>
            <a:r>
              <a:rPr lang="en-US" sz="1800" baseline="30000">
                <a:latin typeface="Arial" charset="0"/>
                <a:ea typeface="ＭＳ Ｐゴシック" charset="0"/>
                <a:sym typeface="Wingdings" charset="0"/>
              </a:rPr>
              <a:t>nd</a:t>
            </a:r>
            <a:r>
              <a:rPr lang="en-US" sz="1800">
                <a:latin typeface="Arial" charset="0"/>
                <a:ea typeface="ＭＳ Ｐゴシック" charset="0"/>
                <a:sym typeface="Wingdings" charset="0"/>
              </a:rPr>
              <a:t> best F-measure</a:t>
            </a:r>
            <a:endParaRPr lang="en-US" sz="1800">
              <a:latin typeface="Arial" charset="0"/>
              <a:ea typeface="ＭＳ Ｐゴシック" charset="0"/>
            </a:endParaRPr>
          </a:p>
          <a:p>
            <a:pPr>
              <a:lnSpc>
                <a:spcPct val="90000"/>
              </a:lnSpc>
            </a:pPr>
            <a:endParaRPr lang="en-US" sz="2000">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latin typeface="Arial" charset="0"/>
              </a:rPr>
              <a:t>Outline</a:t>
            </a:r>
          </a:p>
        </p:txBody>
      </p:sp>
      <p:sp>
        <p:nvSpPr>
          <p:cNvPr id="105475" name="Rectangle 3"/>
          <p:cNvSpPr>
            <a:spLocks noGrp="1" noChangeArrowheads="1"/>
          </p:cNvSpPr>
          <p:nvPr>
            <p:ph type="body" idx="1"/>
          </p:nvPr>
        </p:nvSpPr>
        <p:spPr/>
        <p:txBody>
          <a:bodyPr/>
          <a:lstStyle/>
          <a:p>
            <a:pPr marL="609600" indent="-609600">
              <a:buFont typeface="Wingdings" charset="0"/>
              <a:buChar char="o"/>
            </a:pPr>
            <a:r>
              <a:rPr lang="en-US">
                <a:latin typeface="Arial" charset="0"/>
              </a:rPr>
              <a:t>Introduction</a:t>
            </a:r>
          </a:p>
          <a:p>
            <a:pPr marL="609600" indent="-609600">
              <a:buFont typeface="Wingdings" charset="0"/>
              <a:buChar char="o"/>
            </a:pPr>
            <a:r>
              <a:rPr lang="en-US">
                <a:latin typeface="Arial" charset="0"/>
              </a:rPr>
              <a:t>Alignment</a:t>
            </a:r>
          </a:p>
          <a:p>
            <a:pPr marL="609600" indent="-609600">
              <a:buFont typeface="Wingdings" charset="0"/>
              <a:buChar char="o"/>
            </a:pPr>
            <a:r>
              <a:rPr lang="en-US">
                <a:latin typeface="Arial" charset="0"/>
              </a:rPr>
              <a:t>Extraction</a:t>
            </a:r>
          </a:p>
          <a:p>
            <a:pPr marL="609600" indent="-609600">
              <a:buFont typeface="Wingdings" charset="0"/>
              <a:buChar char="o"/>
            </a:pPr>
            <a:r>
              <a:rPr lang="en-US">
                <a:latin typeface="Arial" charset="0"/>
              </a:rPr>
              <a:t>Results</a:t>
            </a:r>
          </a:p>
          <a:p>
            <a:pPr marL="609600" indent="-609600">
              <a:buFont typeface="Wingdings" charset="0"/>
              <a:buChar char="o"/>
            </a:pPr>
            <a:r>
              <a:rPr lang="en-US">
                <a:solidFill>
                  <a:srgbClr val="FF0000"/>
                </a:solidFill>
                <a:latin typeface="Arial" charset="0"/>
              </a:rPr>
              <a:t>Discussion</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2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919163"/>
            <a:ext cx="5622925" cy="5561012"/>
          </a:xfrm>
          <a:prstGeom prst="rect">
            <a:avLst/>
          </a:prstGeom>
          <a:noFill/>
          <a:extLst>
            <a:ext uri="{909E8E84-426E-40dd-AFC4-6F175D3DCCD1}">
              <a14:hiddenFill xmlns:a14="http://schemas.microsoft.com/office/drawing/2010/main">
                <a:solidFill>
                  <a:srgbClr val="FFFFFF"/>
                </a:solidFill>
              </a14:hiddenFill>
            </a:ext>
          </a:extLst>
        </p:spPr>
      </p:pic>
      <p:sp>
        <p:nvSpPr>
          <p:cNvPr id="782339" name="Rectangle 3"/>
          <p:cNvSpPr>
            <a:spLocks noGrp="1" noChangeArrowheads="1"/>
          </p:cNvSpPr>
          <p:nvPr>
            <p:ph type="title"/>
          </p:nvPr>
        </p:nvSpPr>
        <p:spPr>
          <a:xfrm>
            <a:off x="4763" y="112713"/>
            <a:ext cx="9139237" cy="801687"/>
          </a:xfrm>
          <a:ln/>
          <a:extLst>
            <a:ext uri="{91240B29-F687-4f45-9708-019B960494DF}">
              <a14:hiddenLine xmlns:a14="http://schemas.microsoft.com/office/drawing/2010/main" w="9525">
                <a:solidFill>
                  <a:srgbClr val="000000"/>
                </a:solidFill>
                <a:miter lim="800000"/>
                <a:headEnd/>
                <a:tailEnd/>
              </a14:hiddenLine>
            </a:ext>
          </a:extLst>
        </p:spPr>
        <p:txBody>
          <a:bodyPr lIns="92160" tIns="46080" rIns="92160" bIns="46080"/>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800"/>
              <a:t>Extracting Job Openings from the Web </a:t>
            </a:r>
            <a:endParaRPr lang="en-GB"/>
          </a:p>
        </p:txBody>
      </p:sp>
      <p:grpSp>
        <p:nvGrpSpPr>
          <p:cNvPr id="782340" name="Group 4"/>
          <p:cNvGrpSpPr>
            <a:grpSpLocks/>
          </p:cNvGrpSpPr>
          <p:nvPr/>
        </p:nvGrpSpPr>
        <p:grpSpPr bwMode="auto">
          <a:xfrm>
            <a:off x="304800" y="1143000"/>
            <a:ext cx="6694488" cy="5502275"/>
            <a:chOff x="197" y="735"/>
            <a:chExt cx="4217" cy="3466"/>
          </a:xfrm>
        </p:grpSpPr>
        <p:sp>
          <p:nvSpPr>
            <p:cNvPr id="782341" name="Oval 5"/>
            <p:cNvSpPr>
              <a:spLocks noChangeArrowheads="1"/>
            </p:cNvSpPr>
            <p:nvPr/>
          </p:nvSpPr>
          <p:spPr bwMode="auto">
            <a:xfrm>
              <a:off x="197" y="1964"/>
              <a:ext cx="708" cy="154"/>
            </a:xfrm>
            <a:prstGeom prst="ellipse">
              <a:avLst/>
            </a:prstGeom>
            <a:noFill/>
            <a:ln w="38160">
              <a:solidFill>
                <a:srgbClr val="FF33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pic>
          <p:nvPicPr>
            <p:cNvPr id="78234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 y="735"/>
              <a:ext cx="3298" cy="3466"/>
            </a:xfrm>
            <a:prstGeom prst="rect">
              <a:avLst/>
            </a:prstGeom>
            <a:noFill/>
            <a:extLst>
              <a:ext uri="{909E8E84-426E-40dd-AFC4-6F175D3DCCD1}">
                <a14:hiddenFill xmlns:a14="http://schemas.microsoft.com/office/drawing/2010/main">
                  <a:solidFill>
                    <a:srgbClr val="FFFFFF"/>
                  </a:solidFill>
                </a14:hiddenFill>
              </a:ext>
            </a:extLst>
          </p:spPr>
        </p:pic>
        <p:sp>
          <p:nvSpPr>
            <p:cNvPr id="782343" name="Line 7"/>
            <p:cNvSpPr>
              <a:spLocks noChangeShapeType="1"/>
            </p:cNvSpPr>
            <p:nvPr/>
          </p:nvSpPr>
          <p:spPr bwMode="auto">
            <a:xfrm flipV="1">
              <a:off x="826" y="1303"/>
              <a:ext cx="615" cy="670"/>
            </a:xfrm>
            <a:prstGeom prst="line">
              <a:avLst/>
            </a:prstGeom>
            <a:noFill/>
            <a:ln w="36720">
              <a:solidFill>
                <a:srgbClr val="FF3333"/>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782356" name="Group 20"/>
          <p:cNvGrpSpPr>
            <a:grpSpLocks/>
          </p:cNvGrpSpPr>
          <p:nvPr/>
        </p:nvGrpSpPr>
        <p:grpSpPr bwMode="auto">
          <a:xfrm>
            <a:off x="3573463" y="1144588"/>
            <a:ext cx="6477000" cy="5384800"/>
            <a:chOff x="2251" y="721"/>
            <a:chExt cx="4080" cy="3392"/>
          </a:xfrm>
        </p:grpSpPr>
        <p:sp>
          <p:nvSpPr>
            <p:cNvPr id="782345" name="Text Box 9"/>
            <p:cNvSpPr txBox="1">
              <a:spLocks noChangeArrowheads="1"/>
            </p:cNvSpPr>
            <p:nvPr/>
          </p:nvSpPr>
          <p:spPr bwMode="auto">
            <a:xfrm>
              <a:off x="3116" y="721"/>
              <a:ext cx="3215" cy="2210"/>
            </a:xfrm>
            <a:prstGeom prst="rect">
              <a:avLst/>
            </a:prstGeom>
            <a:solidFill>
              <a:schemeClr val="folHlink"/>
            </a:solidFill>
            <a:ln w="9525">
              <a:solidFill>
                <a:schemeClr val="bg2"/>
              </a:solidFill>
              <a:miter lim="800000"/>
              <a:headEnd/>
              <a:tailEnd/>
            </a:ln>
          </p:spPr>
          <p:txBody>
            <a:bodyPr lIns="92160" tIns="46080" rIns="92160" bIns="4608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charset="0"/>
                  <a:ea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charset="0"/>
                  <a:ea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charset="0"/>
                  <a:ea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charset="0"/>
                  <a:ea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charset="0"/>
                  <a:ea typeface="ＭＳ Ｐゴシック" charset="0"/>
                </a:defRPr>
              </a:lvl5pPr>
              <a:lvl6pPr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charset="0"/>
                  <a:ea typeface="ＭＳ Ｐゴシック" charset="0"/>
                </a:defRPr>
              </a:lvl6pPr>
              <a:lvl7pPr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charset="0"/>
                  <a:ea typeface="ＭＳ Ｐゴシック" charset="0"/>
                </a:defRPr>
              </a:lvl7pPr>
              <a:lvl8pPr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charset="0"/>
                  <a:ea typeface="ＭＳ Ｐゴシック" charset="0"/>
                </a:defRPr>
              </a:lvl8pPr>
              <a:lvl9pPr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charset="0"/>
                  <a:ea typeface="ＭＳ Ｐゴシック" charset="0"/>
                </a:defRPr>
              </a:lvl9pPr>
            </a:lstStyle>
            <a:p>
              <a:pPr>
                <a:spcBef>
                  <a:spcPts val="1038"/>
                </a:spcBef>
              </a:pPr>
              <a:r>
                <a:rPr lang="en-GB" sz="1600">
                  <a:solidFill>
                    <a:srgbClr val="000000"/>
                  </a:solidFill>
                </a:rPr>
                <a:t>foodscience.com-Job2</a:t>
              </a:r>
            </a:p>
            <a:p>
              <a:pPr>
                <a:spcBef>
                  <a:spcPts val="1300"/>
                </a:spcBef>
                <a:buSzPct val="96000"/>
              </a:pPr>
              <a:r>
                <a:rPr lang="en-GB" sz="1600" b="0">
                  <a:solidFill>
                    <a:srgbClr val="000000"/>
                  </a:solidFill>
                </a:rPr>
                <a:t> </a:t>
              </a:r>
              <a:r>
                <a:rPr lang="en-GB" sz="1600" b="0">
                  <a:solidFill>
                    <a:schemeClr val="bg2"/>
                  </a:solidFill>
                </a:rPr>
                <a:t>JobTitle:</a:t>
              </a:r>
              <a:r>
                <a:rPr lang="en-GB" sz="1600" b="0"/>
                <a:t> Ice Cream Guru</a:t>
              </a:r>
            </a:p>
            <a:p>
              <a:pPr>
                <a:spcBef>
                  <a:spcPts val="800"/>
                </a:spcBef>
                <a:buSzPct val="96000"/>
              </a:pPr>
              <a:r>
                <a:rPr lang="en-GB" sz="1600" b="0">
                  <a:solidFill>
                    <a:srgbClr val="000000"/>
                  </a:solidFill>
                </a:rPr>
                <a:t> </a:t>
              </a:r>
              <a:r>
                <a:rPr lang="en-GB" sz="1600" b="0">
                  <a:solidFill>
                    <a:schemeClr val="bg2"/>
                  </a:solidFill>
                </a:rPr>
                <a:t>Employer:</a:t>
              </a:r>
              <a:r>
                <a:rPr lang="en-GB" sz="1600" b="0"/>
                <a:t> foodscience.com</a:t>
              </a:r>
            </a:p>
            <a:p>
              <a:pPr>
                <a:spcBef>
                  <a:spcPts val="800"/>
                </a:spcBef>
                <a:buSzPct val="96000"/>
              </a:pPr>
              <a:r>
                <a:rPr lang="en-GB" sz="1600" b="0">
                  <a:solidFill>
                    <a:srgbClr val="000000"/>
                  </a:solidFill>
                </a:rPr>
                <a:t> </a:t>
              </a:r>
              <a:r>
                <a:rPr lang="en-GB" sz="1600" b="0">
                  <a:solidFill>
                    <a:schemeClr val="bg2"/>
                  </a:solidFill>
                </a:rPr>
                <a:t>JobCategory:</a:t>
              </a:r>
              <a:r>
                <a:rPr lang="en-GB" sz="1600" b="0"/>
                <a:t> Travel/Hospitality</a:t>
              </a:r>
              <a:endParaRPr lang="en-GB" sz="1600" b="0">
                <a:solidFill>
                  <a:schemeClr val="bg2"/>
                </a:solidFill>
              </a:endParaRPr>
            </a:p>
            <a:p>
              <a:pPr>
                <a:spcBef>
                  <a:spcPts val="800"/>
                </a:spcBef>
                <a:buSzPct val="96000"/>
              </a:pPr>
              <a:r>
                <a:rPr lang="en-GB" sz="1600" b="0">
                  <a:solidFill>
                    <a:srgbClr val="000000"/>
                  </a:solidFill>
                </a:rPr>
                <a:t> </a:t>
              </a:r>
              <a:r>
                <a:rPr lang="en-GB" sz="1600" b="0">
                  <a:solidFill>
                    <a:schemeClr val="bg2"/>
                  </a:solidFill>
                </a:rPr>
                <a:t>JobFunction:</a:t>
              </a:r>
              <a:r>
                <a:rPr lang="en-GB" sz="1600" b="0"/>
                <a:t> Food Services</a:t>
              </a:r>
            </a:p>
            <a:p>
              <a:pPr>
                <a:spcBef>
                  <a:spcPts val="800"/>
                </a:spcBef>
                <a:buSzPct val="96000"/>
              </a:pPr>
              <a:r>
                <a:rPr lang="en-GB" sz="1600" b="0">
                  <a:solidFill>
                    <a:srgbClr val="000000"/>
                  </a:solidFill>
                </a:rPr>
                <a:t> </a:t>
              </a:r>
              <a:r>
                <a:rPr lang="en-GB" sz="1600" b="0">
                  <a:solidFill>
                    <a:schemeClr val="bg2"/>
                  </a:solidFill>
                </a:rPr>
                <a:t>JobLocation:</a:t>
              </a:r>
              <a:r>
                <a:rPr lang="en-GB" sz="1600" b="0"/>
                <a:t> Upper Midwest</a:t>
              </a:r>
            </a:p>
            <a:p>
              <a:pPr>
                <a:spcBef>
                  <a:spcPts val="800"/>
                </a:spcBef>
                <a:buSzPct val="96000"/>
              </a:pPr>
              <a:r>
                <a:rPr lang="en-GB" sz="1600" b="0">
                  <a:solidFill>
                    <a:schemeClr val="bg2"/>
                  </a:solidFill>
                </a:rPr>
                <a:t>Contact Phone:</a:t>
              </a:r>
              <a:r>
                <a:rPr lang="en-GB" sz="1600" b="0"/>
                <a:t> 800-488-2611</a:t>
              </a:r>
            </a:p>
            <a:p>
              <a:pPr>
                <a:spcBef>
                  <a:spcPts val="800"/>
                </a:spcBef>
                <a:buSzPct val="96000"/>
              </a:pPr>
              <a:r>
                <a:rPr lang="en-GB" sz="1600" b="0">
                  <a:solidFill>
                    <a:srgbClr val="000000"/>
                  </a:solidFill>
                </a:rPr>
                <a:t> </a:t>
              </a:r>
              <a:r>
                <a:rPr lang="en-GB" sz="1600" b="0">
                  <a:solidFill>
                    <a:schemeClr val="bg2"/>
                  </a:solidFill>
                </a:rPr>
                <a:t>DateExtracted:</a:t>
              </a:r>
              <a:r>
                <a:rPr lang="en-GB" sz="1600" b="0"/>
                <a:t> January 8, 2001</a:t>
              </a:r>
            </a:p>
            <a:p>
              <a:pPr>
                <a:spcBef>
                  <a:spcPts val="675"/>
                </a:spcBef>
                <a:buSzPct val="96000"/>
              </a:pPr>
              <a:r>
                <a:rPr lang="en-GB" sz="1600" b="0">
                  <a:solidFill>
                    <a:srgbClr val="000000"/>
                  </a:solidFill>
                </a:rPr>
                <a:t> </a:t>
              </a:r>
              <a:r>
                <a:rPr lang="en-GB" sz="1600" b="0">
                  <a:solidFill>
                    <a:schemeClr val="bg2"/>
                  </a:solidFill>
                </a:rPr>
                <a:t>Source:</a:t>
              </a:r>
              <a:r>
                <a:rPr lang="en-GB" sz="1600" b="0"/>
                <a:t> www.foodscience.com/jobs_midwest.html</a:t>
              </a:r>
              <a:endParaRPr lang="en-GB" sz="1600" b="0">
                <a:solidFill>
                  <a:srgbClr val="0000FF"/>
                </a:solidFill>
              </a:endParaRPr>
            </a:p>
            <a:p>
              <a:pPr>
                <a:spcBef>
                  <a:spcPts val="800"/>
                </a:spcBef>
                <a:buSzPct val="96000"/>
              </a:pPr>
              <a:r>
                <a:rPr lang="en-GB" sz="1600" b="0">
                  <a:solidFill>
                    <a:srgbClr val="000000"/>
                  </a:solidFill>
                </a:rPr>
                <a:t> </a:t>
              </a:r>
              <a:r>
                <a:rPr lang="en-GB" sz="1600" b="0">
                  <a:solidFill>
                    <a:schemeClr val="bg2"/>
                  </a:solidFill>
                </a:rPr>
                <a:t>OtherCompanyJobs:</a:t>
              </a:r>
              <a:r>
                <a:rPr lang="en-GB" sz="1600" b="0"/>
                <a:t> foodscience.com-Job1</a:t>
              </a:r>
            </a:p>
          </p:txBody>
        </p:sp>
        <p:sp>
          <p:nvSpPr>
            <p:cNvPr id="782346" name="Line 10"/>
            <p:cNvSpPr>
              <a:spLocks noChangeShapeType="1"/>
            </p:cNvSpPr>
            <p:nvPr/>
          </p:nvSpPr>
          <p:spPr bwMode="auto">
            <a:xfrm flipV="1">
              <a:off x="2395" y="1089"/>
              <a:ext cx="1008" cy="192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82347" name="Line 11"/>
            <p:cNvSpPr>
              <a:spLocks noChangeShapeType="1"/>
            </p:cNvSpPr>
            <p:nvPr/>
          </p:nvSpPr>
          <p:spPr bwMode="auto">
            <a:xfrm flipV="1">
              <a:off x="2731" y="1329"/>
              <a:ext cx="480" cy="288"/>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82348" name="Rectangle 12"/>
            <p:cNvSpPr>
              <a:spLocks noChangeArrowheads="1"/>
            </p:cNvSpPr>
            <p:nvPr/>
          </p:nvSpPr>
          <p:spPr bwMode="auto">
            <a:xfrm>
              <a:off x="2251" y="2961"/>
              <a:ext cx="1104" cy="1152"/>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82349" name="Line 13"/>
            <p:cNvSpPr>
              <a:spLocks noChangeShapeType="1"/>
            </p:cNvSpPr>
            <p:nvPr/>
          </p:nvSpPr>
          <p:spPr bwMode="auto">
            <a:xfrm flipV="1">
              <a:off x="2923" y="1665"/>
              <a:ext cx="240" cy="1296"/>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82350" name="Line 14"/>
            <p:cNvSpPr>
              <a:spLocks noChangeShapeType="1"/>
            </p:cNvSpPr>
            <p:nvPr/>
          </p:nvSpPr>
          <p:spPr bwMode="auto">
            <a:xfrm flipV="1">
              <a:off x="2448" y="1953"/>
              <a:ext cx="763" cy="1551"/>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82351" name="Line 15"/>
            <p:cNvSpPr>
              <a:spLocks noChangeShapeType="1"/>
            </p:cNvSpPr>
            <p:nvPr/>
          </p:nvSpPr>
          <p:spPr bwMode="auto">
            <a:xfrm flipV="1">
              <a:off x="2683" y="2241"/>
              <a:ext cx="528" cy="1776"/>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82352" name="AutoShape 16"/>
            <p:cNvSpPr>
              <a:spLocks noChangeArrowheads="1"/>
            </p:cNvSpPr>
            <p:nvPr/>
          </p:nvSpPr>
          <p:spPr bwMode="auto">
            <a:xfrm>
              <a:off x="2260" y="3999"/>
              <a:ext cx="528" cy="96"/>
            </a:xfrm>
            <a:prstGeom prst="roundRect">
              <a:avLst>
                <a:gd name="adj" fmla="val 16667"/>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82353" name="AutoShape 17"/>
            <p:cNvSpPr>
              <a:spLocks noChangeArrowheads="1"/>
            </p:cNvSpPr>
            <p:nvPr/>
          </p:nvSpPr>
          <p:spPr bwMode="auto">
            <a:xfrm>
              <a:off x="2277" y="2995"/>
              <a:ext cx="598" cy="110"/>
            </a:xfrm>
            <a:prstGeom prst="roundRect">
              <a:avLst>
                <a:gd name="adj" fmla="val 16667"/>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82354" name="AutoShape 18"/>
            <p:cNvSpPr>
              <a:spLocks noChangeArrowheads="1"/>
            </p:cNvSpPr>
            <p:nvPr/>
          </p:nvSpPr>
          <p:spPr bwMode="auto">
            <a:xfrm>
              <a:off x="2277" y="3522"/>
              <a:ext cx="267" cy="113"/>
            </a:xfrm>
            <a:prstGeom prst="roundRect">
              <a:avLst>
                <a:gd name="adj" fmla="val 16667"/>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82355" name="AutoShape 19"/>
            <p:cNvSpPr>
              <a:spLocks noChangeArrowheads="1"/>
            </p:cNvSpPr>
            <p:nvPr/>
          </p:nvSpPr>
          <p:spPr bwMode="auto">
            <a:xfrm>
              <a:off x="3072" y="3456"/>
              <a:ext cx="226" cy="113"/>
            </a:xfrm>
            <a:prstGeom prst="roundRect">
              <a:avLst>
                <a:gd name="adj" fmla="val 16667"/>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62660069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82340"/>
                                        </p:tgtEl>
                                        <p:attrNameLst>
                                          <p:attrName>style.visibility</p:attrName>
                                        </p:attrNameLst>
                                      </p:cBhvr>
                                      <p:to>
                                        <p:strVal val="visible"/>
                                      </p:to>
                                    </p:set>
                                    <p:anim calcmode="lin" valueType="num">
                                      <p:cBhvr additive="base">
                                        <p:cTn id="7" dur="500" fill="hold"/>
                                        <p:tgtEl>
                                          <p:spTgt spid="782340"/>
                                        </p:tgtEl>
                                        <p:attrNameLst>
                                          <p:attrName>ppt_x</p:attrName>
                                        </p:attrNameLst>
                                      </p:cBhvr>
                                      <p:tavLst>
                                        <p:tav tm="0">
                                          <p:val>
                                            <p:strVal val="0-#ppt_w/2"/>
                                          </p:val>
                                        </p:tav>
                                        <p:tav tm="100000">
                                          <p:val>
                                            <p:strVal val="#ppt_x"/>
                                          </p:val>
                                        </p:tav>
                                      </p:tavLst>
                                    </p:anim>
                                    <p:anim calcmode="lin" valueType="num">
                                      <p:cBhvr additive="base">
                                        <p:cTn id="8" dur="500" fill="hold"/>
                                        <p:tgtEl>
                                          <p:spTgt spid="78234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82356"/>
                                        </p:tgtEl>
                                        <p:attrNameLst>
                                          <p:attrName>style.visibility</p:attrName>
                                        </p:attrNameLst>
                                      </p:cBhvr>
                                      <p:to>
                                        <p:strVal val="visible"/>
                                      </p:to>
                                    </p:set>
                                    <p:anim calcmode="lin" valueType="num">
                                      <p:cBhvr additive="base">
                                        <p:cTn id="13" dur="500" fill="hold"/>
                                        <p:tgtEl>
                                          <p:spTgt spid="782356"/>
                                        </p:tgtEl>
                                        <p:attrNameLst>
                                          <p:attrName>ppt_x</p:attrName>
                                        </p:attrNameLst>
                                      </p:cBhvr>
                                      <p:tavLst>
                                        <p:tav tm="0">
                                          <p:val>
                                            <p:strVal val="0-#ppt_w/2"/>
                                          </p:val>
                                        </p:tav>
                                        <p:tav tm="100000">
                                          <p:val>
                                            <p:strVal val="#ppt_x"/>
                                          </p:val>
                                        </p:tav>
                                      </p:tavLst>
                                    </p:anim>
                                    <p:anim calcmode="lin" valueType="num">
                                      <p:cBhvr additive="base">
                                        <p:cTn id="14" dur="500" fill="hold"/>
                                        <p:tgtEl>
                                          <p:spTgt spid="7823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latin typeface="Arial" charset="0"/>
              </a:rPr>
              <a:t>Summary extraction results</a:t>
            </a:r>
          </a:p>
        </p:txBody>
      </p:sp>
      <p:graphicFrame>
        <p:nvGraphicFramePr>
          <p:cNvPr id="1145859" name="Group 3"/>
          <p:cNvGraphicFramePr>
            <a:graphicFrameLocks noGrp="1"/>
          </p:cNvGraphicFramePr>
          <p:nvPr/>
        </p:nvGraphicFramePr>
        <p:xfrm>
          <a:off x="533400" y="2209800"/>
          <a:ext cx="6753225" cy="2225040"/>
        </p:xfrm>
        <a:graphic>
          <a:graphicData uri="http://schemas.openxmlformats.org/drawingml/2006/table">
            <a:tbl>
              <a:tblPr/>
              <a:tblGrid>
                <a:gridCol w="2039938"/>
                <a:gridCol w="1101725"/>
                <a:gridCol w="1177925"/>
                <a:gridCol w="1131887"/>
                <a:gridCol w="1301750"/>
              </a:tblGrid>
              <a:tr h="361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Prec. </a:t>
                      </a:r>
                      <a:endParaRPr kumimoji="0" lang="en-US" sz="20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Recall </a:t>
                      </a:r>
                      <a:endParaRPr kumimoji="0" lang="en-US" sz="20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F-Mes.</a:t>
                      </a:r>
                      <a:endParaRPr kumimoji="0" lang="en-US" sz="20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ＭＳ Ｐゴシック" charset="0"/>
                        </a:rPr>
                        <a:t># Train. </a:t>
                      </a: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Hotel (30%)</a:t>
                      </a:r>
                      <a:endParaRPr kumimoji="0" lang="en-US" sz="20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93.6</a:t>
                      </a:r>
                      <a:endParaRPr kumimoji="0" lang="en-US" sz="20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91.79</a:t>
                      </a:r>
                      <a:endParaRPr kumimoji="0" lang="en-US" sz="20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92.68</a:t>
                      </a:r>
                      <a:endParaRPr kumimoji="0" lang="en-US" sz="20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338</a:t>
                      </a: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22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Hotel (10%)</a:t>
                      </a:r>
                      <a:endParaRPr kumimoji="0" lang="en-US" sz="20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93.66</a:t>
                      </a:r>
                      <a:endParaRPr kumimoji="0" lang="en-US" sz="20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90.93</a:t>
                      </a:r>
                      <a:endParaRPr kumimoji="0" lang="en-US" sz="20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92.27</a:t>
                      </a:r>
                      <a:endParaRPr kumimoji="0" lang="en-US" sz="20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113</a:t>
                      </a: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Comic (30%)</a:t>
                      </a:r>
                      <a:endParaRPr kumimoji="0" lang="en-US" sz="20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93.24</a:t>
                      </a:r>
                      <a:endParaRPr kumimoji="0" lang="en-US" sz="20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84.48</a:t>
                      </a:r>
                      <a:endParaRPr kumimoji="0" lang="en-US" sz="20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88.64</a:t>
                      </a:r>
                      <a:endParaRPr kumimoji="0" lang="en-US" sz="20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233</a:t>
                      </a: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Comic (10%)</a:t>
                      </a:r>
                      <a:endParaRPr kumimoji="0" lang="en-US" sz="20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91.41</a:t>
                      </a:r>
                      <a:endParaRPr kumimoji="0" lang="en-US" sz="20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83.63</a:t>
                      </a:r>
                      <a:endParaRPr kumimoji="0" lang="en-US" sz="20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87.34</a:t>
                      </a:r>
                      <a:endParaRPr kumimoji="0" lang="en-US" sz="20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78</a:t>
                      </a: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45897" name="Group 41"/>
          <p:cNvGraphicFramePr>
            <a:graphicFrameLocks noGrp="1"/>
          </p:cNvGraphicFramePr>
          <p:nvPr/>
        </p:nvGraphicFramePr>
        <p:xfrm>
          <a:off x="533400" y="4876800"/>
          <a:ext cx="5410200" cy="1584960"/>
        </p:xfrm>
        <a:graphic>
          <a:graphicData uri="http://schemas.openxmlformats.org/drawingml/2006/table">
            <a:tbl>
              <a:tblPr/>
              <a:tblGrid>
                <a:gridCol w="2057400"/>
                <a:gridCol w="1066800"/>
                <a:gridCol w="1219200"/>
                <a:gridCol w="1066800"/>
              </a:tblGrid>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Hotel (30%)</a:t>
                      </a:r>
                      <a:endParaRPr kumimoji="0" lang="en-US" sz="20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ＭＳ Ｐゴシック" charset="0"/>
                        </a:rPr>
                        <a:t>87.44</a:t>
                      </a: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ＭＳ Ｐゴシック" charset="0"/>
                        </a:rPr>
                        <a:t>85.59</a:t>
                      </a: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ＭＳ Ｐゴシック" charset="0"/>
                        </a:rPr>
                        <a:t>86.51</a:t>
                      </a: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Hotel (10%)</a:t>
                      </a:r>
                      <a:endParaRPr kumimoji="0" lang="en-US" sz="20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ＭＳ Ｐゴシック" charset="0"/>
                        </a:rPr>
                        <a:t>86.52</a:t>
                      </a: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ＭＳ Ｐゴシック" charset="0"/>
                        </a:rPr>
                        <a:t>84.54</a:t>
                      </a: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ＭＳ Ｐゴシック" charset="0"/>
                        </a:rPr>
                        <a:t>85.52</a:t>
                      </a: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Comic (30%)</a:t>
                      </a:r>
                      <a:endParaRPr kumimoji="0" lang="en-US" sz="20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ＭＳ Ｐゴシック" charset="0"/>
                        </a:rPr>
                        <a:t>81.73</a:t>
                      </a: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ＭＳ Ｐゴシック" charset="0"/>
                        </a:rPr>
                        <a:t>80.84</a:t>
                      </a: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ＭＳ Ｐゴシック" charset="0"/>
                        </a:rPr>
                        <a:t>81.28</a:t>
                      </a: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Comic (10%)</a:t>
                      </a:r>
                      <a:endParaRPr kumimoji="0" lang="en-US" sz="2000" b="0" i="0" u="none" strike="noStrike" cap="none" normalizeH="0" baseline="0">
                        <a:ln>
                          <a:noFill/>
                        </a:ln>
                        <a:solidFill>
                          <a:schemeClr val="tx1"/>
                        </a:solidFill>
                        <a:effectLst/>
                        <a:latin typeface="Arial" charset="0"/>
                        <a:ea typeface="ＭＳ Ｐゴシック" charset="0"/>
                        <a:cs typeface="ＭＳ Ｐゴシック" charset="0"/>
                      </a:endParaRP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ＭＳ Ｐゴシック" charset="0"/>
                        </a:rPr>
                        <a:t>79.94</a:t>
                      </a: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ＭＳ Ｐゴシック" charset="0"/>
                        </a:rPr>
                        <a:t>76.71</a:t>
                      </a: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ＭＳ Ｐゴシック" charset="0"/>
                        </a:rPr>
                        <a:t>78.29</a:t>
                      </a:r>
                    </a:p>
                  </a:txBody>
                  <a:tcPr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7588" name="Text Box 68"/>
          <p:cNvSpPr txBox="1">
            <a:spLocks noChangeArrowheads="1"/>
          </p:cNvSpPr>
          <p:nvPr/>
        </p:nvSpPr>
        <p:spPr bwMode="auto">
          <a:xfrm>
            <a:off x="2057400" y="16764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a:spcBef>
                <a:spcPct val="50000"/>
              </a:spcBef>
            </a:pPr>
            <a:r>
              <a:rPr lang="en-US" b="0">
                <a:latin typeface="Times New Roman" charset="0"/>
              </a:rPr>
              <a:t>Expensive to label training data…</a:t>
            </a:r>
          </a:p>
        </p:txBody>
      </p:sp>
      <p:sp>
        <p:nvSpPr>
          <p:cNvPr id="107589" name="Text Box 69"/>
          <p:cNvSpPr txBox="1">
            <a:spLocks noChangeArrowheads="1"/>
          </p:cNvSpPr>
          <p:nvPr/>
        </p:nvSpPr>
        <p:spPr bwMode="auto">
          <a:xfrm>
            <a:off x="7315200" y="3200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a:spcBef>
                <a:spcPct val="50000"/>
              </a:spcBef>
            </a:pPr>
            <a:r>
              <a:rPr lang="en-US" b="0">
                <a:latin typeface="Times New Roman" charset="0"/>
              </a:rPr>
              <a:t>Token Level</a:t>
            </a:r>
          </a:p>
        </p:txBody>
      </p:sp>
      <p:sp>
        <p:nvSpPr>
          <p:cNvPr id="107590" name="Text Box 70"/>
          <p:cNvSpPr txBox="1">
            <a:spLocks noChangeArrowheads="1"/>
          </p:cNvSpPr>
          <p:nvPr/>
        </p:nvSpPr>
        <p:spPr bwMode="auto">
          <a:xfrm>
            <a:off x="6096000" y="54864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a:spcBef>
                <a:spcPct val="50000"/>
              </a:spcBef>
            </a:pPr>
            <a:r>
              <a:rPr lang="en-US" b="0">
                <a:latin typeface="Times New Roman" charset="0"/>
              </a:rPr>
              <a:t>Field Level</a:t>
            </a:r>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sz="2800">
                <a:latin typeface="Arial" charset="0"/>
              </a:rPr>
              <a:t>Reference Set Attributes as Annotation</a:t>
            </a:r>
          </a:p>
        </p:txBody>
      </p:sp>
      <p:sp>
        <p:nvSpPr>
          <p:cNvPr id="109571" name="Rectangle 3"/>
          <p:cNvSpPr>
            <a:spLocks noGrp="1" noChangeArrowheads="1"/>
          </p:cNvSpPr>
          <p:nvPr>
            <p:ph type="body" idx="1"/>
          </p:nvPr>
        </p:nvSpPr>
        <p:spPr>
          <a:noFill/>
        </p:spPr>
        <p:txBody>
          <a:bodyPr/>
          <a:lstStyle/>
          <a:p>
            <a:pPr>
              <a:lnSpc>
                <a:spcPct val="90000"/>
              </a:lnSpc>
            </a:pPr>
            <a:r>
              <a:rPr lang="en-US">
                <a:latin typeface="Arial" charset="0"/>
              </a:rPr>
              <a:t>Standard query values</a:t>
            </a:r>
          </a:p>
          <a:p>
            <a:pPr>
              <a:lnSpc>
                <a:spcPct val="90000"/>
              </a:lnSpc>
            </a:pPr>
            <a:r>
              <a:rPr lang="en-US">
                <a:latin typeface="Arial" charset="0"/>
              </a:rPr>
              <a:t>Include info not in post</a:t>
            </a:r>
          </a:p>
          <a:p>
            <a:pPr lvl="1">
              <a:lnSpc>
                <a:spcPct val="90000"/>
              </a:lnSpc>
            </a:pPr>
            <a:r>
              <a:rPr lang="en-US">
                <a:latin typeface="Arial" charset="0"/>
                <a:ea typeface="ＭＳ Ｐゴシック" charset="0"/>
              </a:rPr>
              <a:t>If post leaves out </a:t>
            </a:r>
            <a:r>
              <a:rPr lang="ja-JP" altLang="en-US">
                <a:latin typeface="Arial" charset="0"/>
                <a:ea typeface="ＭＳ Ｐゴシック" charset="0"/>
              </a:rPr>
              <a:t>“</a:t>
            </a:r>
            <a:r>
              <a:rPr lang="en-US">
                <a:latin typeface="Arial" charset="0"/>
                <a:ea typeface="ＭＳ Ｐゴシック" charset="0"/>
              </a:rPr>
              <a:t>Star Rating</a:t>
            </a:r>
            <a:r>
              <a:rPr lang="ja-JP" altLang="en-US">
                <a:latin typeface="Arial" charset="0"/>
                <a:ea typeface="ＭＳ Ｐゴシック" charset="0"/>
              </a:rPr>
              <a:t>”</a:t>
            </a:r>
            <a:r>
              <a:rPr lang="en-US">
                <a:latin typeface="Arial" charset="0"/>
                <a:ea typeface="ＭＳ Ｐゴシック" charset="0"/>
              </a:rPr>
              <a:t> can still be returned in query on </a:t>
            </a:r>
            <a:r>
              <a:rPr lang="ja-JP" altLang="en-US">
                <a:latin typeface="Arial" charset="0"/>
                <a:ea typeface="ＭＳ Ｐゴシック" charset="0"/>
              </a:rPr>
              <a:t>“</a:t>
            </a:r>
            <a:r>
              <a:rPr lang="en-US">
                <a:latin typeface="Arial" charset="0"/>
                <a:ea typeface="ＭＳ Ｐゴシック" charset="0"/>
              </a:rPr>
              <a:t>Star Rating</a:t>
            </a:r>
            <a:r>
              <a:rPr lang="ja-JP" altLang="en-US">
                <a:latin typeface="Arial" charset="0"/>
                <a:ea typeface="ＭＳ Ｐゴシック" charset="0"/>
              </a:rPr>
              <a:t>”</a:t>
            </a:r>
            <a:r>
              <a:rPr lang="en-US">
                <a:latin typeface="Arial" charset="0"/>
                <a:ea typeface="ＭＳ Ｐゴシック" charset="0"/>
              </a:rPr>
              <a:t> using ref. set annotation</a:t>
            </a:r>
          </a:p>
          <a:p>
            <a:pPr>
              <a:lnSpc>
                <a:spcPct val="90000"/>
              </a:lnSpc>
            </a:pPr>
            <a:r>
              <a:rPr lang="en-US">
                <a:latin typeface="Arial" charset="0"/>
              </a:rPr>
              <a:t>Perform better at annotation than extraction</a:t>
            </a:r>
          </a:p>
          <a:p>
            <a:pPr lvl="1">
              <a:lnSpc>
                <a:spcPct val="90000"/>
              </a:lnSpc>
            </a:pPr>
            <a:r>
              <a:rPr lang="en-US">
                <a:latin typeface="Arial" charset="0"/>
                <a:ea typeface="ＭＳ Ｐゴシック" charset="0"/>
              </a:rPr>
              <a:t>Consider Rec. link results as field level extraction</a:t>
            </a:r>
          </a:p>
          <a:p>
            <a:pPr lvl="1">
              <a:lnSpc>
                <a:spcPct val="90000"/>
              </a:lnSpc>
            </a:pPr>
            <a:r>
              <a:rPr lang="en-US">
                <a:latin typeface="Arial" charset="0"/>
                <a:ea typeface="ＭＳ Ｐゴシック" charset="0"/>
              </a:rPr>
              <a:t>E.g. no system did well extracting comic desc.</a:t>
            </a:r>
          </a:p>
          <a:p>
            <a:pPr lvl="2">
              <a:lnSpc>
                <a:spcPct val="90000"/>
              </a:lnSpc>
            </a:pPr>
            <a:r>
              <a:rPr lang="en-US">
                <a:latin typeface="Arial" charset="0"/>
                <a:ea typeface="ＭＳ Ｐゴシック" charset="0"/>
              </a:rPr>
              <a:t>+20% precision, +10% recall using rec. link</a:t>
            </a:r>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sz="2800">
                <a:latin typeface="Arial" charset="0"/>
              </a:rPr>
              <a:t>Reference Set Attributes as Annotation</a:t>
            </a:r>
          </a:p>
        </p:txBody>
      </p:sp>
      <p:sp>
        <p:nvSpPr>
          <p:cNvPr id="111619" name="Rectangle 3"/>
          <p:cNvSpPr>
            <a:spLocks noGrp="1" noChangeArrowheads="1"/>
          </p:cNvSpPr>
          <p:nvPr>
            <p:ph type="body" idx="1"/>
          </p:nvPr>
        </p:nvSpPr>
        <p:spPr>
          <a:noFill/>
        </p:spPr>
        <p:txBody>
          <a:bodyPr/>
          <a:lstStyle/>
          <a:p>
            <a:pPr>
              <a:lnSpc>
                <a:spcPct val="90000"/>
              </a:lnSpc>
              <a:buFontTx/>
              <a:buNone/>
            </a:pPr>
            <a:r>
              <a:rPr lang="en-US" sz="2400" b="1" i="1">
                <a:latin typeface="Arial" charset="0"/>
              </a:rPr>
              <a:t>Then why do extraction at all?</a:t>
            </a:r>
          </a:p>
          <a:p>
            <a:pPr>
              <a:lnSpc>
                <a:spcPct val="90000"/>
              </a:lnSpc>
            </a:pPr>
            <a:r>
              <a:rPr lang="en-US" sz="2400">
                <a:latin typeface="Arial" charset="0"/>
              </a:rPr>
              <a:t>Want to see actual values</a:t>
            </a:r>
          </a:p>
          <a:p>
            <a:pPr>
              <a:lnSpc>
                <a:spcPct val="90000"/>
              </a:lnSpc>
            </a:pPr>
            <a:r>
              <a:rPr lang="en-US" sz="2400">
                <a:latin typeface="Arial" charset="0"/>
              </a:rPr>
              <a:t>Extraction can annotate when record linkage is wrong</a:t>
            </a:r>
          </a:p>
          <a:p>
            <a:pPr lvl="1">
              <a:lnSpc>
                <a:spcPct val="90000"/>
              </a:lnSpc>
            </a:pPr>
            <a:r>
              <a:rPr lang="en-US" sz="2000">
                <a:latin typeface="Arial" charset="0"/>
                <a:ea typeface="ＭＳ Ｐゴシック" charset="0"/>
              </a:rPr>
              <a:t>Better in some cases at annotation than rec. link</a:t>
            </a:r>
          </a:p>
          <a:p>
            <a:pPr lvl="1">
              <a:lnSpc>
                <a:spcPct val="90000"/>
              </a:lnSpc>
            </a:pPr>
            <a:r>
              <a:rPr lang="en-US" sz="2000">
                <a:latin typeface="Arial" charset="0"/>
                <a:ea typeface="ＭＳ Ｐゴシック" charset="0"/>
              </a:rPr>
              <a:t>If wrong rec. link, usually close enough record to get some extraction parts right</a:t>
            </a:r>
          </a:p>
          <a:p>
            <a:pPr>
              <a:lnSpc>
                <a:spcPct val="90000"/>
              </a:lnSpc>
            </a:pPr>
            <a:r>
              <a:rPr lang="en-US" sz="2400">
                <a:latin typeface="Arial" charset="0"/>
              </a:rPr>
              <a:t>Learn what something is not</a:t>
            </a:r>
          </a:p>
          <a:p>
            <a:pPr lvl="1">
              <a:lnSpc>
                <a:spcPct val="90000"/>
              </a:lnSpc>
            </a:pPr>
            <a:r>
              <a:rPr lang="en-US" sz="2000">
                <a:latin typeface="Arial" charset="0"/>
                <a:ea typeface="ＭＳ Ｐゴシック" charset="0"/>
              </a:rPr>
              <a:t>Helps to classify things not in reference set </a:t>
            </a:r>
          </a:p>
          <a:p>
            <a:pPr lvl="1">
              <a:lnSpc>
                <a:spcPct val="90000"/>
              </a:lnSpc>
            </a:pPr>
            <a:r>
              <a:rPr lang="en-US" sz="2000">
                <a:latin typeface="Arial" charset="0"/>
                <a:ea typeface="ＭＳ Ｐゴシック" charset="0"/>
              </a:rPr>
              <a:t>Learn which tokens to ignore better</a:t>
            </a:r>
          </a:p>
          <a:p>
            <a:pPr>
              <a:lnSpc>
                <a:spcPct val="90000"/>
              </a:lnSpc>
              <a:buFontTx/>
              <a:buNone/>
            </a:pPr>
            <a:endParaRPr lang="en-US" sz="2400">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8" name="Rectangle 4"/>
          <p:cNvSpPr>
            <a:spLocks noChangeArrowheads="1"/>
          </p:cNvSpPr>
          <p:nvPr/>
        </p:nvSpPr>
        <p:spPr bwMode="auto">
          <a:xfrm>
            <a:off x="-206375" y="0"/>
            <a:ext cx="9140825"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76869" name="Rectangle 5"/>
          <p:cNvSpPr>
            <a:spLocks noChangeArrowheads="1"/>
          </p:cNvSpPr>
          <p:nvPr/>
        </p:nvSpPr>
        <p:spPr bwMode="auto">
          <a:xfrm rot="-5400000">
            <a:off x="-1184274" y="1328737"/>
            <a:ext cx="4049712" cy="152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800">
                <a:solidFill>
                  <a:srgbClr val="008080"/>
                </a:solidFill>
              </a:rPr>
              <a:t>Job Openings:</a:t>
            </a:r>
          </a:p>
          <a:p>
            <a:r>
              <a:rPr lang="en-US" sz="2400">
                <a:solidFill>
                  <a:srgbClr val="008080"/>
                </a:solidFill>
              </a:rPr>
              <a:t>Category = </a:t>
            </a:r>
            <a:r>
              <a:rPr lang="en-US" sz="2400" i="1">
                <a:solidFill>
                  <a:srgbClr val="008080"/>
                </a:solidFill>
              </a:rPr>
              <a:t>Food Services</a:t>
            </a:r>
          </a:p>
          <a:p>
            <a:r>
              <a:rPr lang="en-US" sz="2400">
                <a:solidFill>
                  <a:srgbClr val="008080"/>
                </a:solidFill>
              </a:rPr>
              <a:t>Keyword = </a:t>
            </a:r>
            <a:r>
              <a:rPr lang="en-US" sz="2400" i="1">
                <a:solidFill>
                  <a:srgbClr val="008080"/>
                </a:solidFill>
              </a:rPr>
              <a:t>Baker</a:t>
            </a:r>
            <a:r>
              <a:rPr lang="en-US" sz="2400">
                <a:solidFill>
                  <a:srgbClr val="008080"/>
                </a:solidFill>
              </a:rPr>
              <a:t> </a:t>
            </a:r>
          </a:p>
          <a:p>
            <a:r>
              <a:rPr lang="en-US" sz="2400">
                <a:solidFill>
                  <a:srgbClr val="008080"/>
                </a:solidFill>
              </a:rPr>
              <a:t>Location = </a:t>
            </a:r>
            <a:r>
              <a:rPr lang="en-US" sz="2400" i="1">
                <a:solidFill>
                  <a:srgbClr val="008080"/>
                </a:solidFill>
              </a:rPr>
              <a:t>Continental  U.S.</a:t>
            </a:r>
            <a:endParaRPr lang="en-US" sz="1400" i="1"/>
          </a:p>
        </p:txBody>
      </p:sp>
      <p:pic>
        <p:nvPicPr>
          <p:cNvPr id="676871" name="Picture 7" descr="2002_10_14_152651_sh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66688"/>
            <a:ext cx="7372350" cy="652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5708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104900"/>
            <a:ext cx="7620000" cy="553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208323" name="Rectangle 3"/>
          <p:cNvSpPr>
            <a:spLocks noChangeArrowheads="1"/>
          </p:cNvSpPr>
          <p:nvPr/>
        </p:nvSpPr>
        <p:spPr bwMode="auto">
          <a:xfrm>
            <a:off x="304800" y="76200"/>
            <a:ext cx="8534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gn="ctr"/>
            <a:r>
              <a:rPr lang="en-US" sz="3200">
                <a:solidFill>
                  <a:schemeClr val="tx2"/>
                </a:solidFill>
              </a:rPr>
              <a:t>IE from Research Papers</a:t>
            </a:r>
          </a:p>
        </p:txBody>
      </p:sp>
    </p:spTree>
    <p:extLst>
      <p:ext uri="{BB962C8B-B14F-4D97-AF65-F5344CB8AC3E}">
        <p14:creationId xmlns:p14="http://schemas.microsoft.com/office/powerpoint/2010/main" val="202247339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714" name="Rectangle 2"/>
          <p:cNvSpPr>
            <a:spLocks noGrp="1" noChangeArrowheads="1"/>
          </p:cNvSpPr>
          <p:nvPr>
            <p:ph type="title"/>
          </p:nvPr>
        </p:nvSpPr>
        <p:spPr/>
        <p:txBody>
          <a:bodyPr/>
          <a:lstStyle/>
          <a:p>
            <a:r>
              <a:rPr lang="en-US"/>
              <a:t>What is </a:t>
            </a:r>
            <a:r>
              <a:rPr lang="ja-JP" altLang="en-US">
                <a:latin typeface="Arial"/>
              </a:rPr>
              <a:t>“</a:t>
            </a:r>
            <a:r>
              <a:rPr lang="en-US"/>
              <a:t>Information Extraction</a:t>
            </a:r>
            <a:r>
              <a:rPr lang="ja-JP" altLang="en-US">
                <a:latin typeface="Arial"/>
              </a:rPr>
              <a:t>”</a:t>
            </a:r>
            <a:endParaRPr lang="en-US"/>
          </a:p>
        </p:txBody>
      </p:sp>
      <p:sp>
        <p:nvSpPr>
          <p:cNvPr id="883715" name="Text Box 3"/>
          <p:cNvSpPr txBox="1">
            <a:spLocks noChangeArrowheads="1"/>
          </p:cNvSpPr>
          <p:nvPr/>
        </p:nvSpPr>
        <p:spPr bwMode="auto">
          <a:xfrm>
            <a:off x="2457450" y="1423988"/>
            <a:ext cx="6000750" cy="404812"/>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Filling slots in a database from sub-segments of text.</a:t>
            </a:r>
          </a:p>
        </p:txBody>
      </p:sp>
      <p:sp>
        <p:nvSpPr>
          <p:cNvPr id="883717" name="Text Box 5"/>
          <p:cNvSpPr txBox="1">
            <a:spLocks noChangeArrowheads="1"/>
          </p:cNvSpPr>
          <p:nvPr/>
        </p:nvSpPr>
        <p:spPr bwMode="auto">
          <a:xfrm>
            <a:off x="749300" y="1389063"/>
            <a:ext cx="162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400"/>
              <a:t>As a task:</a:t>
            </a:r>
          </a:p>
        </p:txBody>
      </p:sp>
      <p:sp>
        <p:nvSpPr>
          <p:cNvPr id="883718" name="Text Box 6"/>
          <p:cNvSpPr txBox="1">
            <a:spLocks noChangeArrowheads="1"/>
          </p:cNvSpPr>
          <p:nvPr/>
        </p:nvSpPr>
        <p:spPr bwMode="auto">
          <a:xfrm>
            <a:off x="228600" y="2133600"/>
            <a:ext cx="3581400" cy="4483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200"/>
              <a:t>October 14, 2002, 4:00 a.m. PT</a:t>
            </a:r>
          </a:p>
          <a:p>
            <a:endParaRPr lang="en-US" sz="1200"/>
          </a:p>
          <a:p>
            <a:r>
              <a:rPr lang="en-US" sz="1200"/>
              <a:t>For years, Microsoft Corporation CEO Bill Gates railed against the economic philosophy of open-source software with Orwellian fervor, denouncing its communal licensing as a "cancer" that stifled technological innovation.</a:t>
            </a:r>
          </a:p>
          <a:p>
            <a:endParaRPr lang="en-US" sz="1200"/>
          </a:p>
          <a:p>
            <a:r>
              <a:rPr lang="en-US" sz="1200"/>
              <a:t>Today, Microsoft claims to "love" the open-source concept, by which software code is made public to encourage improvement and development by outside programmers. Gates himself says Microsoft will gladly disclose its crown jewels--the coveted code behind the Windows operating system--to select customers.</a:t>
            </a:r>
          </a:p>
          <a:p>
            <a:endParaRPr lang="en-US" sz="1200"/>
          </a:p>
          <a:p>
            <a:r>
              <a:rPr lang="en-US" sz="1200"/>
              <a:t>"We can be open source. We love the concept of shared source," said Bill Veghte, a Microsoft VP. "That's a super-important shift for us in terms of code access.</a:t>
            </a:r>
            <a:r>
              <a:rPr lang="ja-JP" altLang="en-US" sz="1200">
                <a:latin typeface="Arial"/>
              </a:rPr>
              <a:t>“</a:t>
            </a:r>
            <a:endParaRPr lang="en-US" sz="1200"/>
          </a:p>
          <a:p>
            <a:endParaRPr lang="en-US" sz="1200"/>
          </a:p>
          <a:p>
            <a:r>
              <a:rPr lang="en-US" sz="1200"/>
              <a:t>Richard Stallman, founder of the Free Software Foundation, countered saying…</a:t>
            </a:r>
          </a:p>
        </p:txBody>
      </p:sp>
      <p:grpSp>
        <p:nvGrpSpPr>
          <p:cNvPr id="883734" name="Group 22"/>
          <p:cNvGrpSpPr>
            <a:grpSpLocks/>
          </p:cNvGrpSpPr>
          <p:nvPr/>
        </p:nvGrpSpPr>
        <p:grpSpPr bwMode="auto">
          <a:xfrm>
            <a:off x="5186363" y="3205163"/>
            <a:ext cx="3733800" cy="1524000"/>
            <a:chOff x="3267" y="2019"/>
            <a:chExt cx="2352" cy="960"/>
          </a:xfrm>
        </p:grpSpPr>
        <p:sp>
          <p:nvSpPr>
            <p:cNvPr id="883730" name="Freeform 18"/>
            <p:cNvSpPr>
              <a:spLocks/>
            </p:cNvSpPr>
            <p:nvPr/>
          </p:nvSpPr>
          <p:spPr bwMode="auto">
            <a:xfrm>
              <a:off x="3267" y="2019"/>
              <a:ext cx="2352" cy="960"/>
            </a:xfrm>
            <a:custGeom>
              <a:avLst/>
              <a:gdLst>
                <a:gd name="T0" fmla="*/ 1056 w 2352"/>
                <a:gd name="T1" fmla="*/ 1 h 960"/>
                <a:gd name="T2" fmla="*/ 939 w 2352"/>
                <a:gd name="T3" fmla="*/ 3 h 960"/>
                <a:gd name="T4" fmla="*/ 826 w 2352"/>
                <a:gd name="T5" fmla="*/ 6 h 960"/>
                <a:gd name="T6" fmla="*/ 718 w 2352"/>
                <a:gd name="T7" fmla="*/ 10 h 960"/>
                <a:gd name="T8" fmla="*/ 615 w 2352"/>
                <a:gd name="T9" fmla="*/ 15 h 960"/>
                <a:gd name="T10" fmla="*/ 518 w 2352"/>
                <a:gd name="T11" fmla="*/ 21 h 960"/>
                <a:gd name="T12" fmla="*/ 428 w 2352"/>
                <a:gd name="T13" fmla="*/ 28 h 960"/>
                <a:gd name="T14" fmla="*/ 344 w 2352"/>
                <a:gd name="T15" fmla="*/ 35 h 960"/>
                <a:gd name="T16" fmla="*/ 268 w 2352"/>
                <a:gd name="T17" fmla="*/ 44 h 960"/>
                <a:gd name="T18" fmla="*/ 201 w 2352"/>
                <a:gd name="T19" fmla="*/ 53 h 960"/>
                <a:gd name="T20" fmla="*/ 142 w 2352"/>
                <a:gd name="T21" fmla="*/ 63 h 960"/>
                <a:gd name="T22" fmla="*/ 92 w 2352"/>
                <a:gd name="T23" fmla="*/ 73 h 960"/>
                <a:gd name="T24" fmla="*/ 53 w 2352"/>
                <a:gd name="T25" fmla="*/ 85 h 960"/>
                <a:gd name="T26" fmla="*/ 24 w 2352"/>
                <a:gd name="T27" fmla="*/ 96 h 960"/>
                <a:gd name="T28" fmla="*/ 6 w 2352"/>
                <a:gd name="T29" fmla="*/ 108 h 960"/>
                <a:gd name="T30" fmla="*/ 0 w 2352"/>
                <a:gd name="T31" fmla="*/ 120 h 960"/>
                <a:gd name="T32" fmla="*/ 2 w 2352"/>
                <a:gd name="T33" fmla="*/ 846 h 960"/>
                <a:gd name="T34" fmla="*/ 14 w 2352"/>
                <a:gd name="T35" fmla="*/ 858 h 960"/>
                <a:gd name="T36" fmla="*/ 37 w 2352"/>
                <a:gd name="T37" fmla="*/ 870 h 960"/>
                <a:gd name="T38" fmla="*/ 71 w 2352"/>
                <a:gd name="T39" fmla="*/ 881 h 960"/>
                <a:gd name="T40" fmla="*/ 116 w 2352"/>
                <a:gd name="T41" fmla="*/ 892 h 960"/>
                <a:gd name="T42" fmla="*/ 170 w 2352"/>
                <a:gd name="T43" fmla="*/ 902 h 960"/>
                <a:gd name="T44" fmla="*/ 234 w 2352"/>
                <a:gd name="T45" fmla="*/ 912 h 960"/>
                <a:gd name="T46" fmla="*/ 305 w 2352"/>
                <a:gd name="T47" fmla="*/ 921 h 960"/>
                <a:gd name="T48" fmla="*/ 385 w 2352"/>
                <a:gd name="T49" fmla="*/ 929 h 960"/>
                <a:gd name="T50" fmla="*/ 472 w 2352"/>
                <a:gd name="T51" fmla="*/ 936 h 960"/>
                <a:gd name="T52" fmla="*/ 566 w 2352"/>
                <a:gd name="T53" fmla="*/ 943 h 960"/>
                <a:gd name="T54" fmla="*/ 666 w 2352"/>
                <a:gd name="T55" fmla="*/ 948 h 960"/>
                <a:gd name="T56" fmla="*/ 772 w 2352"/>
                <a:gd name="T57" fmla="*/ 953 h 960"/>
                <a:gd name="T58" fmla="*/ 882 w 2352"/>
                <a:gd name="T59" fmla="*/ 956 h 960"/>
                <a:gd name="T60" fmla="*/ 997 w 2352"/>
                <a:gd name="T61" fmla="*/ 959 h 960"/>
                <a:gd name="T62" fmla="*/ 1176 w 2352"/>
                <a:gd name="T63" fmla="*/ 960 h 960"/>
                <a:gd name="T64" fmla="*/ 1355 w 2352"/>
                <a:gd name="T65" fmla="*/ 959 h 960"/>
                <a:gd name="T66" fmla="*/ 1470 w 2352"/>
                <a:gd name="T67" fmla="*/ 956 h 960"/>
                <a:gd name="T68" fmla="*/ 1581 w 2352"/>
                <a:gd name="T69" fmla="*/ 953 h 960"/>
                <a:gd name="T70" fmla="*/ 1686 w 2352"/>
                <a:gd name="T71" fmla="*/ 948 h 960"/>
                <a:gd name="T72" fmla="*/ 1786 w 2352"/>
                <a:gd name="T73" fmla="*/ 943 h 960"/>
                <a:gd name="T74" fmla="*/ 1880 w 2352"/>
                <a:gd name="T75" fmla="*/ 936 h 960"/>
                <a:gd name="T76" fmla="*/ 1967 w 2352"/>
                <a:gd name="T77" fmla="*/ 929 h 960"/>
                <a:gd name="T78" fmla="*/ 2047 w 2352"/>
                <a:gd name="T79" fmla="*/ 921 h 960"/>
                <a:gd name="T80" fmla="*/ 2119 w 2352"/>
                <a:gd name="T81" fmla="*/ 912 h 960"/>
                <a:gd name="T82" fmla="*/ 2182 w 2352"/>
                <a:gd name="T83" fmla="*/ 902 h 960"/>
                <a:gd name="T84" fmla="*/ 2236 w 2352"/>
                <a:gd name="T85" fmla="*/ 892 h 960"/>
                <a:gd name="T86" fmla="*/ 2281 w 2352"/>
                <a:gd name="T87" fmla="*/ 881 h 960"/>
                <a:gd name="T88" fmla="*/ 2315 w 2352"/>
                <a:gd name="T89" fmla="*/ 870 h 960"/>
                <a:gd name="T90" fmla="*/ 2339 w 2352"/>
                <a:gd name="T91" fmla="*/ 858 h 960"/>
                <a:gd name="T92" fmla="*/ 2351 w 2352"/>
                <a:gd name="T93" fmla="*/ 846 h 960"/>
                <a:gd name="T94" fmla="*/ 2352 w 2352"/>
                <a:gd name="T95" fmla="*/ 120 h 960"/>
                <a:gd name="T96" fmla="*/ 2346 w 2352"/>
                <a:gd name="T97" fmla="*/ 108 h 960"/>
                <a:gd name="T98" fmla="*/ 2328 w 2352"/>
                <a:gd name="T99" fmla="*/ 96 h 960"/>
                <a:gd name="T100" fmla="*/ 2299 w 2352"/>
                <a:gd name="T101" fmla="*/ 85 h 960"/>
                <a:gd name="T102" fmla="*/ 2260 w 2352"/>
                <a:gd name="T103" fmla="*/ 73 h 960"/>
                <a:gd name="T104" fmla="*/ 2210 w 2352"/>
                <a:gd name="T105" fmla="*/ 63 h 960"/>
                <a:gd name="T106" fmla="*/ 2151 w 2352"/>
                <a:gd name="T107" fmla="*/ 53 h 960"/>
                <a:gd name="T108" fmla="*/ 2084 w 2352"/>
                <a:gd name="T109" fmla="*/ 44 h 960"/>
                <a:gd name="T110" fmla="*/ 2008 w 2352"/>
                <a:gd name="T111" fmla="*/ 35 h 960"/>
                <a:gd name="T112" fmla="*/ 1924 w 2352"/>
                <a:gd name="T113" fmla="*/ 28 h 960"/>
                <a:gd name="T114" fmla="*/ 1834 w 2352"/>
                <a:gd name="T115" fmla="*/ 21 h 960"/>
                <a:gd name="T116" fmla="*/ 1737 w 2352"/>
                <a:gd name="T117" fmla="*/ 15 h 960"/>
                <a:gd name="T118" fmla="*/ 1634 w 2352"/>
                <a:gd name="T119" fmla="*/ 10 h 960"/>
                <a:gd name="T120" fmla="*/ 1526 w 2352"/>
                <a:gd name="T121" fmla="*/ 6 h 960"/>
                <a:gd name="T122" fmla="*/ 1413 w 2352"/>
                <a:gd name="T123" fmla="*/ 3 h 960"/>
                <a:gd name="T124" fmla="*/ 1296 w 2352"/>
                <a:gd name="T125" fmla="*/ 1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52" h="960">
                  <a:moveTo>
                    <a:pt x="1176" y="0"/>
                  </a:moveTo>
                  <a:lnTo>
                    <a:pt x="1056" y="1"/>
                  </a:lnTo>
                  <a:lnTo>
                    <a:pt x="997" y="1"/>
                  </a:lnTo>
                  <a:lnTo>
                    <a:pt x="939" y="3"/>
                  </a:lnTo>
                  <a:lnTo>
                    <a:pt x="882" y="4"/>
                  </a:lnTo>
                  <a:lnTo>
                    <a:pt x="826" y="6"/>
                  </a:lnTo>
                  <a:lnTo>
                    <a:pt x="772" y="7"/>
                  </a:lnTo>
                  <a:lnTo>
                    <a:pt x="718" y="10"/>
                  </a:lnTo>
                  <a:lnTo>
                    <a:pt x="666" y="12"/>
                  </a:lnTo>
                  <a:lnTo>
                    <a:pt x="615" y="15"/>
                  </a:lnTo>
                  <a:lnTo>
                    <a:pt x="566" y="18"/>
                  </a:lnTo>
                  <a:lnTo>
                    <a:pt x="518" y="21"/>
                  </a:lnTo>
                  <a:lnTo>
                    <a:pt x="472" y="24"/>
                  </a:lnTo>
                  <a:lnTo>
                    <a:pt x="428" y="28"/>
                  </a:lnTo>
                  <a:lnTo>
                    <a:pt x="385" y="31"/>
                  </a:lnTo>
                  <a:lnTo>
                    <a:pt x="344" y="35"/>
                  </a:lnTo>
                  <a:lnTo>
                    <a:pt x="305" y="40"/>
                  </a:lnTo>
                  <a:lnTo>
                    <a:pt x="268" y="44"/>
                  </a:lnTo>
                  <a:lnTo>
                    <a:pt x="234" y="48"/>
                  </a:lnTo>
                  <a:lnTo>
                    <a:pt x="201" y="53"/>
                  </a:lnTo>
                  <a:lnTo>
                    <a:pt x="170" y="58"/>
                  </a:lnTo>
                  <a:lnTo>
                    <a:pt x="142" y="63"/>
                  </a:lnTo>
                  <a:lnTo>
                    <a:pt x="116" y="68"/>
                  </a:lnTo>
                  <a:lnTo>
                    <a:pt x="92" y="73"/>
                  </a:lnTo>
                  <a:lnTo>
                    <a:pt x="71" y="79"/>
                  </a:lnTo>
                  <a:lnTo>
                    <a:pt x="53" y="85"/>
                  </a:lnTo>
                  <a:lnTo>
                    <a:pt x="37" y="90"/>
                  </a:lnTo>
                  <a:lnTo>
                    <a:pt x="24" y="96"/>
                  </a:lnTo>
                  <a:lnTo>
                    <a:pt x="14" y="102"/>
                  </a:lnTo>
                  <a:lnTo>
                    <a:pt x="6" y="108"/>
                  </a:lnTo>
                  <a:lnTo>
                    <a:pt x="2" y="114"/>
                  </a:lnTo>
                  <a:lnTo>
                    <a:pt x="0" y="120"/>
                  </a:lnTo>
                  <a:lnTo>
                    <a:pt x="0" y="840"/>
                  </a:lnTo>
                  <a:lnTo>
                    <a:pt x="2" y="846"/>
                  </a:lnTo>
                  <a:lnTo>
                    <a:pt x="6" y="852"/>
                  </a:lnTo>
                  <a:lnTo>
                    <a:pt x="14" y="858"/>
                  </a:lnTo>
                  <a:lnTo>
                    <a:pt x="24" y="864"/>
                  </a:lnTo>
                  <a:lnTo>
                    <a:pt x="37" y="870"/>
                  </a:lnTo>
                  <a:lnTo>
                    <a:pt x="53" y="876"/>
                  </a:lnTo>
                  <a:lnTo>
                    <a:pt x="71" y="881"/>
                  </a:lnTo>
                  <a:lnTo>
                    <a:pt x="92" y="887"/>
                  </a:lnTo>
                  <a:lnTo>
                    <a:pt x="116" y="892"/>
                  </a:lnTo>
                  <a:lnTo>
                    <a:pt x="142" y="897"/>
                  </a:lnTo>
                  <a:lnTo>
                    <a:pt x="170" y="902"/>
                  </a:lnTo>
                  <a:lnTo>
                    <a:pt x="201" y="907"/>
                  </a:lnTo>
                  <a:lnTo>
                    <a:pt x="234" y="912"/>
                  </a:lnTo>
                  <a:lnTo>
                    <a:pt x="268" y="916"/>
                  </a:lnTo>
                  <a:lnTo>
                    <a:pt x="305" y="921"/>
                  </a:lnTo>
                  <a:lnTo>
                    <a:pt x="344" y="925"/>
                  </a:lnTo>
                  <a:lnTo>
                    <a:pt x="385" y="929"/>
                  </a:lnTo>
                  <a:lnTo>
                    <a:pt x="428" y="933"/>
                  </a:lnTo>
                  <a:lnTo>
                    <a:pt x="472" y="936"/>
                  </a:lnTo>
                  <a:lnTo>
                    <a:pt x="518" y="940"/>
                  </a:lnTo>
                  <a:lnTo>
                    <a:pt x="566" y="943"/>
                  </a:lnTo>
                  <a:lnTo>
                    <a:pt x="615" y="946"/>
                  </a:lnTo>
                  <a:lnTo>
                    <a:pt x="666" y="948"/>
                  </a:lnTo>
                  <a:lnTo>
                    <a:pt x="718" y="951"/>
                  </a:lnTo>
                  <a:lnTo>
                    <a:pt x="772" y="953"/>
                  </a:lnTo>
                  <a:lnTo>
                    <a:pt x="826" y="955"/>
                  </a:lnTo>
                  <a:lnTo>
                    <a:pt x="882" y="956"/>
                  </a:lnTo>
                  <a:lnTo>
                    <a:pt x="939" y="958"/>
                  </a:lnTo>
                  <a:lnTo>
                    <a:pt x="997" y="959"/>
                  </a:lnTo>
                  <a:lnTo>
                    <a:pt x="1056" y="959"/>
                  </a:lnTo>
                  <a:lnTo>
                    <a:pt x="1176" y="960"/>
                  </a:lnTo>
                  <a:lnTo>
                    <a:pt x="1296" y="959"/>
                  </a:lnTo>
                  <a:lnTo>
                    <a:pt x="1355" y="959"/>
                  </a:lnTo>
                  <a:lnTo>
                    <a:pt x="1413" y="958"/>
                  </a:lnTo>
                  <a:lnTo>
                    <a:pt x="1470" y="956"/>
                  </a:lnTo>
                  <a:lnTo>
                    <a:pt x="1526" y="955"/>
                  </a:lnTo>
                  <a:lnTo>
                    <a:pt x="1581" y="953"/>
                  </a:lnTo>
                  <a:lnTo>
                    <a:pt x="1634" y="951"/>
                  </a:lnTo>
                  <a:lnTo>
                    <a:pt x="1686" y="948"/>
                  </a:lnTo>
                  <a:lnTo>
                    <a:pt x="1737" y="946"/>
                  </a:lnTo>
                  <a:lnTo>
                    <a:pt x="1786" y="943"/>
                  </a:lnTo>
                  <a:lnTo>
                    <a:pt x="1834" y="940"/>
                  </a:lnTo>
                  <a:lnTo>
                    <a:pt x="1880" y="936"/>
                  </a:lnTo>
                  <a:lnTo>
                    <a:pt x="1924" y="933"/>
                  </a:lnTo>
                  <a:lnTo>
                    <a:pt x="1967" y="929"/>
                  </a:lnTo>
                  <a:lnTo>
                    <a:pt x="2008" y="925"/>
                  </a:lnTo>
                  <a:lnTo>
                    <a:pt x="2047" y="921"/>
                  </a:lnTo>
                  <a:lnTo>
                    <a:pt x="2084" y="916"/>
                  </a:lnTo>
                  <a:lnTo>
                    <a:pt x="2119" y="912"/>
                  </a:lnTo>
                  <a:lnTo>
                    <a:pt x="2151" y="907"/>
                  </a:lnTo>
                  <a:lnTo>
                    <a:pt x="2182" y="902"/>
                  </a:lnTo>
                  <a:lnTo>
                    <a:pt x="2210" y="897"/>
                  </a:lnTo>
                  <a:lnTo>
                    <a:pt x="2236" y="892"/>
                  </a:lnTo>
                  <a:lnTo>
                    <a:pt x="2260" y="887"/>
                  </a:lnTo>
                  <a:lnTo>
                    <a:pt x="2281" y="881"/>
                  </a:lnTo>
                  <a:lnTo>
                    <a:pt x="2299" y="876"/>
                  </a:lnTo>
                  <a:lnTo>
                    <a:pt x="2315" y="870"/>
                  </a:lnTo>
                  <a:lnTo>
                    <a:pt x="2328" y="864"/>
                  </a:lnTo>
                  <a:lnTo>
                    <a:pt x="2339" y="858"/>
                  </a:lnTo>
                  <a:lnTo>
                    <a:pt x="2346" y="852"/>
                  </a:lnTo>
                  <a:lnTo>
                    <a:pt x="2351" y="846"/>
                  </a:lnTo>
                  <a:lnTo>
                    <a:pt x="2352" y="840"/>
                  </a:lnTo>
                  <a:lnTo>
                    <a:pt x="2352" y="120"/>
                  </a:lnTo>
                  <a:lnTo>
                    <a:pt x="2351" y="114"/>
                  </a:lnTo>
                  <a:lnTo>
                    <a:pt x="2346" y="108"/>
                  </a:lnTo>
                  <a:lnTo>
                    <a:pt x="2339" y="102"/>
                  </a:lnTo>
                  <a:lnTo>
                    <a:pt x="2328" y="96"/>
                  </a:lnTo>
                  <a:lnTo>
                    <a:pt x="2315" y="90"/>
                  </a:lnTo>
                  <a:lnTo>
                    <a:pt x="2299" y="85"/>
                  </a:lnTo>
                  <a:lnTo>
                    <a:pt x="2281" y="79"/>
                  </a:lnTo>
                  <a:lnTo>
                    <a:pt x="2260" y="73"/>
                  </a:lnTo>
                  <a:lnTo>
                    <a:pt x="2236" y="68"/>
                  </a:lnTo>
                  <a:lnTo>
                    <a:pt x="2210" y="63"/>
                  </a:lnTo>
                  <a:lnTo>
                    <a:pt x="2182" y="58"/>
                  </a:lnTo>
                  <a:lnTo>
                    <a:pt x="2151" y="53"/>
                  </a:lnTo>
                  <a:lnTo>
                    <a:pt x="2119" y="48"/>
                  </a:lnTo>
                  <a:lnTo>
                    <a:pt x="2084" y="44"/>
                  </a:lnTo>
                  <a:lnTo>
                    <a:pt x="2047" y="40"/>
                  </a:lnTo>
                  <a:lnTo>
                    <a:pt x="2008" y="35"/>
                  </a:lnTo>
                  <a:lnTo>
                    <a:pt x="1967" y="31"/>
                  </a:lnTo>
                  <a:lnTo>
                    <a:pt x="1924" y="28"/>
                  </a:lnTo>
                  <a:lnTo>
                    <a:pt x="1880" y="24"/>
                  </a:lnTo>
                  <a:lnTo>
                    <a:pt x="1834" y="21"/>
                  </a:lnTo>
                  <a:lnTo>
                    <a:pt x="1786" y="18"/>
                  </a:lnTo>
                  <a:lnTo>
                    <a:pt x="1737" y="15"/>
                  </a:lnTo>
                  <a:lnTo>
                    <a:pt x="1686" y="12"/>
                  </a:lnTo>
                  <a:lnTo>
                    <a:pt x="1634" y="10"/>
                  </a:lnTo>
                  <a:lnTo>
                    <a:pt x="1581" y="7"/>
                  </a:lnTo>
                  <a:lnTo>
                    <a:pt x="1526" y="6"/>
                  </a:lnTo>
                  <a:lnTo>
                    <a:pt x="1470" y="4"/>
                  </a:lnTo>
                  <a:lnTo>
                    <a:pt x="1413" y="3"/>
                  </a:lnTo>
                  <a:lnTo>
                    <a:pt x="1355" y="1"/>
                  </a:lnTo>
                  <a:lnTo>
                    <a:pt x="1296" y="1"/>
                  </a:lnTo>
                  <a:lnTo>
                    <a:pt x="1176" y="0"/>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3731" name="Freeform 19"/>
            <p:cNvSpPr>
              <a:spLocks/>
            </p:cNvSpPr>
            <p:nvPr/>
          </p:nvSpPr>
          <p:spPr bwMode="auto">
            <a:xfrm>
              <a:off x="3267" y="2019"/>
              <a:ext cx="2352" cy="240"/>
            </a:xfrm>
            <a:custGeom>
              <a:avLst/>
              <a:gdLst>
                <a:gd name="T0" fmla="*/ 2 w 2352"/>
                <a:gd name="T1" fmla="*/ 126 h 240"/>
                <a:gd name="T2" fmla="*/ 14 w 2352"/>
                <a:gd name="T3" fmla="*/ 138 h 240"/>
                <a:gd name="T4" fmla="*/ 37 w 2352"/>
                <a:gd name="T5" fmla="*/ 150 h 240"/>
                <a:gd name="T6" fmla="*/ 71 w 2352"/>
                <a:gd name="T7" fmla="*/ 161 h 240"/>
                <a:gd name="T8" fmla="*/ 116 w 2352"/>
                <a:gd name="T9" fmla="*/ 172 h 240"/>
                <a:gd name="T10" fmla="*/ 170 w 2352"/>
                <a:gd name="T11" fmla="*/ 182 h 240"/>
                <a:gd name="T12" fmla="*/ 234 w 2352"/>
                <a:gd name="T13" fmla="*/ 192 h 240"/>
                <a:gd name="T14" fmla="*/ 305 w 2352"/>
                <a:gd name="T15" fmla="*/ 201 h 240"/>
                <a:gd name="T16" fmla="*/ 385 w 2352"/>
                <a:gd name="T17" fmla="*/ 209 h 240"/>
                <a:gd name="T18" fmla="*/ 472 w 2352"/>
                <a:gd name="T19" fmla="*/ 216 h 240"/>
                <a:gd name="T20" fmla="*/ 566 w 2352"/>
                <a:gd name="T21" fmla="*/ 223 h 240"/>
                <a:gd name="T22" fmla="*/ 666 w 2352"/>
                <a:gd name="T23" fmla="*/ 228 h 240"/>
                <a:gd name="T24" fmla="*/ 772 w 2352"/>
                <a:gd name="T25" fmla="*/ 233 h 240"/>
                <a:gd name="T26" fmla="*/ 882 w 2352"/>
                <a:gd name="T27" fmla="*/ 236 h 240"/>
                <a:gd name="T28" fmla="*/ 997 w 2352"/>
                <a:gd name="T29" fmla="*/ 239 h 240"/>
                <a:gd name="T30" fmla="*/ 1176 w 2352"/>
                <a:gd name="T31" fmla="*/ 240 h 240"/>
                <a:gd name="T32" fmla="*/ 1355 w 2352"/>
                <a:gd name="T33" fmla="*/ 239 h 240"/>
                <a:gd name="T34" fmla="*/ 1470 w 2352"/>
                <a:gd name="T35" fmla="*/ 236 h 240"/>
                <a:gd name="T36" fmla="*/ 1581 w 2352"/>
                <a:gd name="T37" fmla="*/ 233 h 240"/>
                <a:gd name="T38" fmla="*/ 1686 w 2352"/>
                <a:gd name="T39" fmla="*/ 228 h 240"/>
                <a:gd name="T40" fmla="*/ 1786 w 2352"/>
                <a:gd name="T41" fmla="*/ 223 h 240"/>
                <a:gd name="T42" fmla="*/ 1880 w 2352"/>
                <a:gd name="T43" fmla="*/ 216 h 240"/>
                <a:gd name="T44" fmla="*/ 1967 w 2352"/>
                <a:gd name="T45" fmla="*/ 209 h 240"/>
                <a:gd name="T46" fmla="*/ 2047 w 2352"/>
                <a:gd name="T47" fmla="*/ 201 h 240"/>
                <a:gd name="T48" fmla="*/ 2119 w 2352"/>
                <a:gd name="T49" fmla="*/ 192 h 240"/>
                <a:gd name="T50" fmla="*/ 2182 w 2352"/>
                <a:gd name="T51" fmla="*/ 182 h 240"/>
                <a:gd name="T52" fmla="*/ 2236 w 2352"/>
                <a:gd name="T53" fmla="*/ 172 h 240"/>
                <a:gd name="T54" fmla="*/ 2281 w 2352"/>
                <a:gd name="T55" fmla="*/ 161 h 240"/>
                <a:gd name="T56" fmla="*/ 2315 w 2352"/>
                <a:gd name="T57" fmla="*/ 150 h 240"/>
                <a:gd name="T58" fmla="*/ 2339 w 2352"/>
                <a:gd name="T59" fmla="*/ 138 h 240"/>
                <a:gd name="T60" fmla="*/ 2351 w 2352"/>
                <a:gd name="T61" fmla="*/ 126 h 240"/>
                <a:gd name="T62" fmla="*/ 2351 w 2352"/>
                <a:gd name="T63" fmla="*/ 114 h 240"/>
                <a:gd name="T64" fmla="*/ 2339 w 2352"/>
                <a:gd name="T65" fmla="*/ 102 h 240"/>
                <a:gd name="T66" fmla="*/ 2315 w 2352"/>
                <a:gd name="T67" fmla="*/ 90 h 240"/>
                <a:gd name="T68" fmla="*/ 2281 w 2352"/>
                <a:gd name="T69" fmla="*/ 79 h 240"/>
                <a:gd name="T70" fmla="*/ 2236 w 2352"/>
                <a:gd name="T71" fmla="*/ 68 h 240"/>
                <a:gd name="T72" fmla="*/ 2182 w 2352"/>
                <a:gd name="T73" fmla="*/ 58 h 240"/>
                <a:gd name="T74" fmla="*/ 2119 w 2352"/>
                <a:gd name="T75" fmla="*/ 48 h 240"/>
                <a:gd name="T76" fmla="*/ 2047 w 2352"/>
                <a:gd name="T77" fmla="*/ 40 h 240"/>
                <a:gd name="T78" fmla="*/ 1967 w 2352"/>
                <a:gd name="T79" fmla="*/ 31 h 240"/>
                <a:gd name="T80" fmla="*/ 1880 w 2352"/>
                <a:gd name="T81" fmla="*/ 24 h 240"/>
                <a:gd name="T82" fmla="*/ 1786 w 2352"/>
                <a:gd name="T83" fmla="*/ 18 h 240"/>
                <a:gd name="T84" fmla="*/ 1686 w 2352"/>
                <a:gd name="T85" fmla="*/ 12 h 240"/>
                <a:gd name="T86" fmla="*/ 1581 w 2352"/>
                <a:gd name="T87" fmla="*/ 7 h 240"/>
                <a:gd name="T88" fmla="*/ 1470 w 2352"/>
                <a:gd name="T89" fmla="*/ 4 h 240"/>
                <a:gd name="T90" fmla="*/ 1355 w 2352"/>
                <a:gd name="T91" fmla="*/ 1 h 240"/>
                <a:gd name="T92" fmla="*/ 1176 w 2352"/>
                <a:gd name="T93" fmla="*/ 0 h 240"/>
                <a:gd name="T94" fmla="*/ 997 w 2352"/>
                <a:gd name="T95" fmla="*/ 1 h 240"/>
                <a:gd name="T96" fmla="*/ 882 w 2352"/>
                <a:gd name="T97" fmla="*/ 4 h 240"/>
                <a:gd name="T98" fmla="*/ 772 w 2352"/>
                <a:gd name="T99" fmla="*/ 7 h 240"/>
                <a:gd name="T100" fmla="*/ 666 w 2352"/>
                <a:gd name="T101" fmla="*/ 12 h 240"/>
                <a:gd name="T102" fmla="*/ 566 w 2352"/>
                <a:gd name="T103" fmla="*/ 18 h 240"/>
                <a:gd name="T104" fmla="*/ 472 w 2352"/>
                <a:gd name="T105" fmla="*/ 24 h 240"/>
                <a:gd name="T106" fmla="*/ 385 w 2352"/>
                <a:gd name="T107" fmla="*/ 31 h 240"/>
                <a:gd name="T108" fmla="*/ 305 w 2352"/>
                <a:gd name="T109" fmla="*/ 40 h 240"/>
                <a:gd name="T110" fmla="*/ 234 w 2352"/>
                <a:gd name="T111" fmla="*/ 48 h 240"/>
                <a:gd name="T112" fmla="*/ 170 w 2352"/>
                <a:gd name="T113" fmla="*/ 58 h 240"/>
                <a:gd name="T114" fmla="*/ 116 w 2352"/>
                <a:gd name="T115" fmla="*/ 68 h 240"/>
                <a:gd name="T116" fmla="*/ 71 w 2352"/>
                <a:gd name="T117" fmla="*/ 79 h 240"/>
                <a:gd name="T118" fmla="*/ 37 w 2352"/>
                <a:gd name="T119" fmla="*/ 90 h 240"/>
                <a:gd name="T120" fmla="*/ 14 w 2352"/>
                <a:gd name="T121" fmla="*/ 102 h 240"/>
                <a:gd name="T122" fmla="*/ 2 w 2352"/>
                <a:gd name="T123" fmla="*/ 114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52" h="240">
                  <a:moveTo>
                    <a:pt x="0" y="120"/>
                  </a:moveTo>
                  <a:lnTo>
                    <a:pt x="2" y="126"/>
                  </a:lnTo>
                  <a:lnTo>
                    <a:pt x="6" y="132"/>
                  </a:lnTo>
                  <a:lnTo>
                    <a:pt x="14" y="138"/>
                  </a:lnTo>
                  <a:lnTo>
                    <a:pt x="24" y="144"/>
                  </a:lnTo>
                  <a:lnTo>
                    <a:pt x="37" y="150"/>
                  </a:lnTo>
                  <a:lnTo>
                    <a:pt x="53" y="156"/>
                  </a:lnTo>
                  <a:lnTo>
                    <a:pt x="71" y="161"/>
                  </a:lnTo>
                  <a:lnTo>
                    <a:pt x="92" y="167"/>
                  </a:lnTo>
                  <a:lnTo>
                    <a:pt x="116" y="172"/>
                  </a:lnTo>
                  <a:lnTo>
                    <a:pt x="142" y="177"/>
                  </a:lnTo>
                  <a:lnTo>
                    <a:pt x="170" y="182"/>
                  </a:lnTo>
                  <a:lnTo>
                    <a:pt x="201" y="187"/>
                  </a:lnTo>
                  <a:lnTo>
                    <a:pt x="234" y="192"/>
                  </a:lnTo>
                  <a:lnTo>
                    <a:pt x="268" y="196"/>
                  </a:lnTo>
                  <a:lnTo>
                    <a:pt x="305" y="201"/>
                  </a:lnTo>
                  <a:lnTo>
                    <a:pt x="344" y="205"/>
                  </a:lnTo>
                  <a:lnTo>
                    <a:pt x="385" y="209"/>
                  </a:lnTo>
                  <a:lnTo>
                    <a:pt x="428" y="213"/>
                  </a:lnTo>
                  <a:lnTo>
                    <a:pt x="472" y="216"/>
                  </a:lnTo>
                  <a:lnTo>
                    <a:pt x="518" y="220"/>
                  </a:lnTo>
                  <a:lnTo>
                    <a:pt x="566" y="223"/>
                  </a:lnTo>
                  <a:lnTo>
                    <a:pt x="615" y="226"/>
                  </a:lnTo>
                  <a:lnTo>
                    <a:pt x="666" y="228"/>
                  </a:lnTo>
                  <a:lnTo>
                    <a:pt x="718" y="231"/>
                  </a:lnTo>
                  <a:lnTo>
                    <a:pt x="772" y="233"/>
                  </a:lnTo>
                  <a:lnTo>
                    <a:pt x="826" y="235"/>
                  </a:lnTo>
                  <a:lnTo>
                    <a:pt x="882" y="236"/>
                  </a:lnTo>
                  <a:lnTo>
                    <a:pt x="939" y="238"/>
                  </a:lnTo>
                  <a:lnTo>
                    <a:pt x="997" y="239"/>
                  </a:lnTo>
                  <a:lnTo>
                    <a:pt x="1056" y="239"/>
                  </a:lnTo>
                  <a:lnTo>
                    <a:pt x="1176" y="240"/>
                  </a:lnTo>
                  <a:lnTo>
                    <a:pt x="1296" y="239"/>
                  </a:lnTo>
                  <a:lnTo>
                    <a:pt x="1355" y="239"/>
                  </a:lnTo>
                  <a:lnTo>
                    <a:pt x="1413" y="238"/>
                  </a:lnTo>
                  <a:lnTo>
                    <a:pt x="1470" y="236"/>
                  </a:lnTo>
                  <a:lnTo>
                    <a:pt x="1526" y="235"/>
                  </a:lnTo>
                  <a:lnTo>
                    <a:pt x="1581" y="233"/>
                  </a:lnTo>
                  <a:lnTo>
                    <a:pt x="1634" y="231"/>
                  </a:lnTo>
                  <a:lnTo>
                    <a:pt x="1686" y="228"/>
                  </a:lnTo>
                  <a:lnTo>
                    <a:pt x="1737" y="226"/>
                  </a:lnTo>
                  <a:lnTo>
                    <a:pt x="1786" y="223"/>
                  </a:lnTo>
                  <a:lnTo>
                    <a:pt x="1834" y="220"/>
                  </a:lnTo>
                  <a:lnTo>
                    <a:pt x="1880" y="216"/>
                  </a:lnTo>
                  <a:lnTo>
                    <a:pt x="1924" y="213"/>
                  </a:lnTo>
                  <a:lnTo>
                    <a:pt x="1967" y="209"/>
                  </a:lnTo>
                  <a:lnTo>
                    <a:pt x="2008" y="205"/>
                  </a:lnTo>
                  <a:lnTo>
                    <a:pt x="2047" y="201"/>
                  </a:lnTo>
                  <a:lnTo>
                    <a:pt x="2084" y="196"/>
                  </a:lnTo>
                  <a:lnTo>
                    <a:pt x="2119" y="192"/>
                  </a:lnTo>
                  <a:lnTo>
                    <a:pt x="2151" y="187"/>
                  </a:lnTo>
                  <a:lnTo>
                    <a:pt x="2182" y="182"/>
                  </a:lnTo>
                  <a:lnTo>
                    <a:pt x="2210" y="177"/>
                  </a:lnTo>
                  <a:lnTo>
                    <a:pt x="2236" y="172"/>
                  </a:lnTo>
                  <a:lnTo>
                    <a:pt x="2260" y="167"/>
                  </a:lnTo>
                  <a:lnTo>
                    <a:pt x="2281" y="161"/>
                  </a:lnTo>
                  <a:lnTo>
                    <a:pt x="2299" y="156"/>
                  </a:lnTo>
                  <a:lnTo>
                    <a:pt x="2315" y="150"/>
                  </a:lnTo>
                  <a:lnTo>
                    <a:pt x="2328" y="144"/>
                  </a:lnTo>
                  <a:lnTo>
                    <a:pt x="2339" y="138"/>
                  </a:lnTo>
                  <a:lnTo>
                    <a:pt x="2346" y="132"/>
                  </a:lnTo>
                  <a:lnTo>
                    <a:pt x="2351" y="126"/>
                  </a:lnTo>
                  <a:lnTo>
                    <a:pt x="2352" y="120"/>
                  </a:lnTo>
                  <a:lnTo>
                    <a:pt x="2351" y="114"/>
                  </a:lnTo>
                  <a:lnTo>
                    <a:pt x="2346" y="108"/>
                  </a:lnTo>
                  <a:lnTo>
                    <a:pt x="2339" y="102"/>
                  </a:lnTo>
                  <a:lnTo>
                    <a:pt x="2328" y="96"/>
                  </a:lnTo>
                  <a:lnTo>
                    <a:pt x="2315" y="90"/>
                  </a:lnTo>
                  <a:lnTo>
                    <a:pt x="2299" y="85"/>
                  </a:lnTo>
                  <a:lnTo>
                    <a:pt x="2281" y="79"/>
                  </a:lnTo>
                  <a:lnTo>
                    <a:pt x="2260" y="73"/>
                  </a:lnTo>
                  <a:lnTo>
                    <a:pt x="2236" y="68"/>
                  </a:lnTo>
                  <a:lnTo>
                    <a:pt x="2210" y="63"/>
                  </a:lnTo>
                  <a:lnTo>
                    <a:pt x="2182" y="58"/>
                  </a:lnTo>
                  <a:lnTo>
                    <a:pt x="2151" y="53"/>
                  </a:lnTo>
                  <a:lnTo>
                    <a:pt x="2119" y="48"/>
                  </a:lnTo>
                  <a:lnTo>
                    <a:pt x="2084" y="44"/>
                  </a:lnTo>
                  <a:lnTo>
                    <a:pt x="2047" y="40"/>
                  </a:lnTo>
                  <a:lnTo>
                    <a:pt x="2008" y="35"/>
                  </a:lnTo>
                  <a:lnTo>
                    <a:pt x="1967" y="31"/>
                  </a:lnTo>
                  <a:lnTo>
                    <a:pt x="1924" y="28"/>
                  </a:lnTo>
                  <a:lnTo>
                    <a:pt x="1880" y="24"/>
                  </a:lnTo>
                  <a:lnTo>
                    <a:pt x="1834" y="21"/>
                  </a:lnTo>
                  <a:lnTo>
                    <a:pt x="1786" y="18"/>
                  </a:lnTo>
                  <a:lnTo>
                    <a:pt x="1737" y="15"/>
                  </a:lnTo>
                  <a:lnTo>
                    <a:pt x="1686" y="12"/>
                  </a:lnTo>
                  <a:lnTo>
                    <a:pt x="1634" y="10"/>
                  </a:lnTo>
                  <a:lnTo>
                    <a:pt x="1581" y="7"/>
                  </a:lnTo>
                  <a:lnTo>
                    <a:pt x="1526" y="6"/>
                  </a:lnTo>
                  <a:lnTo>
                    <a:pt x="1470" y="4"/>
                  </a:lnTo>
                  <a:lnTo>
                    <a:pt x="1413" y="3"/>
                  </a:lnTo>
                  <a:lnTo>
                    <a:pt x="1355" y="1"/>
                  </a:lnTo>
                  <a:lnTo>
                    <a:pt x="1296" y="1"/>
                  </a:lnTo>
                  <a:lnTo>
                    <a:pt x="1176" y="0"/>
                  </a:lnTo>
                  <a:lnTo>
                    <a:pt x="1056" y="1"/>
                  </a:lnTo>
                  <a:lnTo>
                    <a:pt x="997" y="1"/>
                  </a:lnTo>
                  <a:lnTo>
                    <a:pt x="939" y="3"/>
                  </a:lnTo>
                  <a:lnTo>
                    <a:pt x="882" y="4"/>
                  </a:lnTo>
                  <a:lnTo>
                    <a:pt x="826" y="6"/>
                  </a:lnTo>
                  <a:lnTo>
                    <a:pt x="772" y="7"/>
                  </a:lnTo>
                  <a:lnTo>
                    <a:pt x="718" y="10"/>
                  </a:lnTo>
                  <a:lnTo>
                    <a:pt x="666" y="12"/>
                  </a:lnTo>
                  <a:lnTo>
                    <a:pt x="615" y="15"/>
                  </a:lnTo>
                  <a:lnTo>
                    <a:pt x="566" y="18"/>
                  </a:lnTo>
                  <a:lnTo>
                    <a:pt x="518" y="21"/>
                  </a:lnTo>
                  <a:lnTo>
                    <a:pt x="472" y="24"/>
                  </a:lnTo>
                  <a:lnTo>
                    <a:pt x="428" y="28"/>
                  </a:lnTo>
                  <a:lnTo>
                    <a:pt x="385" y="31"/>
                  </a:lnTo>
                  <a:lnTo>
                    <a:pt x="344" y="35"/>
                  </a:lnTo>
                  <a:lnTo>
                    <a:pt x="305" y="40"/>
                  </a:lnTo>
                  <a:lnTo>
                    <a:pt x="268" y="44"/>
                  </a:lnTo>
                  <a:lnTo>
                    <a:pt x="234" y="48"/>
                  </a:lnTo>
                  <a:lnTo>
                    <a:pt x="201" y="53"/>
                  </a:lnTo>
                  <a:lnTo>
                    <a:pt x="170" y="58"/>
                  </a:lnTo>
                  <a:lnTo>
                    <a:pt x="142" y="63"/>
                  </a:lnTo>
                  <a:lnTo>
                    <a:pt x="116" y="68"/>
                  </a:lnTo>
                  <a:lnTo>
                    <a:pt x="92" y="73"/>
                  </a:lnTo>
                  <a:lnTo>
                    <a:pt x="71" y="79"/>
                  </a:lnTo>
                  <a:lnTo>
                    <a:pt x="53" y="85"/>
                  </a:lnTo>
                  <a:lnTo>
                    <a:pt x="37" y="90"/>
                  </a:lnTo>
                  <a:lnTo>
                    <a:pt x="24" y="96"/>
                  </a:lnTo>
                  <a:lnTo>
                    <a:pt x="14" y="102"/>
                  </a:lnTo>
                  <a:lnTo>
                    <a:pt x="6" y="108"/>
                  </a:lnTo>
                  <a:lnTo>
                    <a:pt x="2" y="114"/>
                  </a:lnTo>
                  <a:lnTo>
                    <a:pt x="0" y="120"/>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3732" name="Freeform 20"/>
            <p:cNvSpPr>
              <a:spLocks/>
            </p:cNvSpPr>
            <p:nvPr/>
          </p:nvSpPr>
          <p:spPr bwMode="auto">
            <a:xfrm>
              <a:off x="3267" y="2019"/>
              <a:ext cx="2352" cy="960"/>
            </a:xfrm>
            <a:custGeom>
              <a:avLst/>
              <a:gdLst>
                <a:gd name="T0" fmla="*/ 1056 w 2352"/>
                <a:gd name="T1" fmla="*/ 1 h 960"/>
                <a:gd name="T2" fmla="*/ 939 w 2352"/>
                <a:gd name="T3" fmla="*/ 3 h 960"/>
                <a:gd name="T4" fmla="*/ 826 w 2352"/>
                <a:gd name="T5" fmla="*/ 6 h 960"/>
                <a:gd name="T6" fmla="*/ 718 w 2352"/>
                <a:gd name="T7" fmla="*/ 10 h 960"/>
                <a:gd name="T8" fmla="*/ 615 w 2352"/>
                <a:gd name="T9" fmla="*/ 15 h 960"/>
                <a:gd name="T10" fmla="*/ 518 w 2352"/>
                <a:gd name="T11" fmla="*/ 21 h 960"/>
                <a:gd name="T12" fmla="*/ 428 w 2352"/>
                <a:gd name="T13" fmla="*/ 28 h 960"/>
                <a:gd name="T14" fmla="*/ 344 w 2352"/>
                <a:gd name="T15" fmla="*/ 35 h 960"/>
                <a:gd name="T16" fmla="*/ 268 w 2352"/>
                <a:gd name="T17" fmla="*/ 44 h 960"/>
                <a:gd name="T18" fmla="*/ 201 w 2352"/>
                <a:gd name="T19" fmla="*/ 53 h 960"/>
                <a:gd name="T20" fmla="*/ 142 w 2352"/>
                <a:gd name="T21" fmla="*/ 63 h 960"/>
                <a:gd name="T22" fmla="*/ 92 w 2352"/>
                <a:gd name="T23" fmla="*/ 73 h 960"/>
                <a:gd name="T24" fmla="*/ 53 w 2352"/>
                <a:gd name="T25" fmla="*/ 85 h 960"/>
                <a:gd name="T26" fmla="*/ 24 w 2352"/>
                <a:gd name="T27" fmla="*/ 96 h 960"/>
                <a:gd name="T28" fmla="*/ 6 w 2352"/>
                <a:gd name="T29" fmla="*/ 108 h 960"/>
                <a:gd name="T30" fmla="*/ 0 w 2352"/>
                <a:gd name="T31" fmla="*/ 120 h 960"/>
                <a:gd name="T32" fmla="*/ 2 w 2352"/>
                <a:gd name="T33" fmla="*/ 846 h 960"/>
                <a:gd name="T34" fmla="*/ 14 w 2352"/>
                <a:gd name="T35" fmla="*/ 858 h 960"/>
                <a:gd name="T36" fmla="*/ 37 w 2352"/>
                <a:gd name="T37" fmla="*/ 870 h 960"/>
                <a:gd name="T38" fmla="*/ 71 w 2352"/>
                <a:gd name="T39" fmla="*/ 881 h 960"/>
                <a:gd name="T40" fmla="*/ 116 w 2352"/>
                <a:gd name="T41" fmla="*/ 892 h 960"/>
                <a:gd name="T42" fmla="*/ 170 w 2352"/>
                <a:gd name="T43" fmla="*/ 902 h 960"/>
                <a:gd name="T44" fmla="*/ 234 w 2352"/>
                <a:gd name="T45" fmla="*/ 912 h 960"/>
                <a:gd name="T46" fmla="*/ 305 w 2352"/>
                <a:gd name="T47" fmla="*/ 921 h 960"/>
                <a:gd name="T48" fmla="*/ 385 w 2352"/>
                <a:gd name="T49" fmla="*/ 929 h 960"/>
                <a:gd name="T50" fmla="*/ 472 w 2352"/>
                <a:gd name="T51" fmla="*/ 936 h 960"/>
                <a:gd name="T52" fmla="*/ 566 w 2352"/>
                <a:gd name="T53" fmla="*/ 943 h 960"/>
                <a:gd name="T54" fmla="*/ 666 w 2352"/>
                <a:gd name="T55" fmla="*/ 948 h 960"/>
                <a:gd name="T56" fmla="*/ 772 w 2352"/>
                <a:gd name="T57" fmla="*/ 953 h 960"/>
                <a:gd name="T58" fmla="*/ 882 w 2352"/>
                <a:gd name="T59" fmla="*/ 956 h 960"/>
                <a:gd name="T60" fmla="*/ 997 w 2352"/>
                <a:gd name="T61" fmla="*/ 959 h 960"/>
                <a:gd name="T62" fmla="*/ 1176 w 2352"/>
                <a:gd name="T63" fmla="*/ 960 h 960"/>
                <a:gd name="T64" fmla="*/ 1355 w 2352"/>
                <a:gd name="T65" fmla="*/ 959 h 960"/>
                <a:gd name="T66" fmla="*/ 1470 w 2352"/>
                <a:gd name="T67" fmla="*/ 956 h 960"/>
                <a:gd name="T68" fmla="*/ 1581 w 2352"/>
                <a:gd name="T69" fmla="*/ 953 h 960"/>
                <a:gd name="T70" fmla="*/ 1686 w 2352"/>
                <a:gd name="T71" fmla="*/ 948 h 960"/>
                <a:gd name="T72" fmla="*/ 1786 w 2352"/>
                <a:gd name="T73" fmla="*/ 943 h 960"/>
                <a:gd name="T74" fmla="*/ 1880 w 2352"/>
                <a:gd name="T75" fmla="*/ 936 h 960"/>
                <a:gd name="T76" fmla="*/ 1967 w 2352"/>
                <a:gd name="T77" fmla="*/ 929 h 960"/>
                <a:gd name="T78" fmla="*/ 2047 w 2352"/>
                <a:gd name="T79" fmla="*/ 921 h 960"/>
                <a:gd name="T80" fmla="*/ 2119 w 2352"/>
                <a:gd name="T81" fmla="*/ 912 h 960"/>
                <a:gd name="T82" fmla="*/ 2182 w 2352"/>
                <a:gd name="T83" fmla="*/ 902 h 960"/>
                <a:gd name="T84" fmla="*/ 2236 w 2352"/>
                <a:gd name="T85" fmla="*/ 892 h 960"/>
                <a:gd name="T86" fmla="*/ 2281 w 2352"/>
                <a:gd name="T87" fmla="*/ 881 h 960"/>
                <a:gd name="T88" fmla="*/ 2315 w 2352"/>
                <a:gd name="T89" fmla="*/ 870 h 960"/>
                <a:gd name="T90" fmla="*/ 2339 w 2352"/>
                <a:gd name="T91" fmla="*/ 858 h 960"/>
                <a:gd name="T92" fmla="*/ 2351 w 2352"/>
                <a:gd name="T93" fmla="*/ 846 h 960"/>
                <a:gd name="T94" fmla="*/ 2352 w 2352"/>
                <a:gd name="T95" fmla="*/ 120 h 960"/>
                <a:gd name="T96" fmla="*/ 2346 w 2352"/>
                <a:gd name="T97" fmla="*/ 108 h 960"/>
                <a:gd name="T98" fmla="*/ 2328 w 2352"/>
                <a:gd name="T99" fmla="*/ 96 h 960"/>
                <a:gd name="T100" fmla="*/ 2299 w 2352"/>
                <a:gd name="T101" fmla="*/ 85 h 960"/>
                <a:gd name="T102" fmla="*/ 2260 w 2352"/>
                <a:gd name="T103" fmla="*/ 73 h 960"/>
                <a:gd name="T104" fmla="*/ 2210 w 2352"/>
                <a:gd name="T105" fmla="*/ 63 h 960"/>
                <a:gd name="T106" fmla="*/ 2151 w 2352"/>
                <a:gd name="T107" fmla="*/ 53 h 960"/>
                <a:gd name="T108" fmla="*/ 2084 w 2352"/>
                <a:gd name="T109" fmla="*/ 44 h 960"/>
                <a:gd name="T110" fmla="*/ 2008 w 2352"/>
                <a:gd name="T111" fmla="*/ 35 h 960"/>
                <a:gd name="T112" fmla="*/ 1924 w 2352"/>
                <a:gd name="T113" fmla="*/ 28 h 960"/>
                <a:gd name="T114" fmla="*/ 1834 w 2352"/>
                <a:gd name="T115" fmla="*/ 21 h 960"/>
                <a:gd name="T116" fmla="*/ 1737 w 2352"/>
                <a:gd name="T117" fmla="*/ 15 h 960"/>
                <a:gd name="T118" fmla="*/ 1634 w 2352"/>
                <a:gd name="T119" fmla="*/ 10 h 960"/>
                <a:gd name="T120" fmla="*/ 1526 w 2352"/>
                <a:gd name="T121" fmla="*/ 6 h 960"/>
                <a:gd name="T122" fmla="*/ 1413 w 2352"/>
                <a:gd name="T123" fmla="*/ 3 h 960"/>
                <a:gd name="T124" fmla="*/ 1296 w 2352"/>
                <a:gd name="T125" fmla="*/ 1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52" h="960">
                  <a:moveTo>
                    <a:pt x="1176" y="0"/>
                  </a:moveTo>
                  <a:lnTo>
                    <a:pt x="1056" y="1"/>
                  </a:lnTo>
                  <a:lnTo>
                    <a:pt x="997" y="1"/>
                  </a:lnTo>
                  <a:lnTo>
                    <a:pt x="939" y="3"/>
                  </a:lnTo>
                  <a:lnTo>
                    <a:pt x="882" y="4"/>
                  </a:lnTo>
                  <a:lnTo>
                    <a:pt x="826" y="6"/>
                  </a:lnTo>
                  <a:lnTo>
                    <a:pt x="772" y="7"/>
                  </a:lnTo>
                  <a:lnTo>
                    <a:pt x="718" y="10"/>
                  </a:lnTo>
                  <a:lnTo>
                    <a:pt x="666" y="12"/>
                  </a:lnTo>
                  <a:lnTo>
                    <a:pt x="615" y="15"/>
                  </a:lnTo>
                  <a:lnTo>
                    <a:pt x="566" y="18"/>
                  </a:lnTo>
                  <a:lnTo>
                    <a:pt x="518" y="21"/>
                  </a:lnTo>
                  <a:lnTo>
                    <a:pt x="472" y="24"/>
                  </a:lnTo>
                  <a:lnTo>
                    <a:pt x="428" y="28"/>
                  </a:lnTo>
                  <a:lnTo>
                    <a:pt x="385" y="31"/>
                  </a:lnTo>
                  <a:lnTo>
                    <a:pt x="344" y="35"/>
                  </a:lnTo>
                  <a:lnTo>
                    <a:pt x="305" y="40"/>
                  </a:lnTo>
                  <a:lnTo>
                    <a:pt x="268" y="44"/>
                  </a:lnTo>
                  <a:lnTo>
                    <a:pt x="234" y="48"/>
                  </a:lnTo>
                  <a:lnTo>
                    <a:pt x="201" y="53"/>
                  </a:lnTo>
                  <a:lnTo>
                    <a:pt x="170" y="58"/>
                  </a:lnTo>
                  <a:lnTo>
                    <a:pt x="142" y="63"/>
                  </a:lnTo>
                  <a:lnTo>
                    <a:pt x="116" y="68"/>
                  </a:lnTo>
                  <a:lnTo>
                    <a:pt x="92" y="73"/>
                  </a:lnTo>
                  <a:lnTo>
                    <a:pt x="71" y="79"/>
                  </a:lnTo>
                  <a:lnTo>
                    <a:pt x="53" y="85"/>
                  </a:lnTo>
                  <a:lnTo>
                    <a:pt x="37" y="90"/>
                  </a:lnTo>
                  <a:lnTo>
                    <a:pt x="24" y="96"/>
                  </a:lnTo>
                  <a:lnTo>
                    <a:pt x="14" y="102"/>
                  </a:lnTo>
                  <a:lnTo>
                    <a:pt x="6" y="108"/>
                  </a:lnTo>
                  <a:lnTo>
                    <a:pt x="2" y="114"/>
                  </a:lnTo>
                  <a:lnTo>
                    <a:pt x="0" y="120"/>
                  </a:lnTo>
                  <a:lnTo>
                    <a:pt x="0" y="840"/>
                  </a:lnTo>
                  <a:lnTo>
                    <a:pt x="2" y="846"/>
                  </a:lnTo>
                  <a:lnTo>
                    <a:pt x="6" y="852"/>
                  </a:lnTo>
                  <a:lnTo>
                    <a:pt x="14" y="858"/>
                  </a:lnTo>
                  <a:lnTo>
                    <a:pt x="24" y="864"/>
                  </a:lnTo>
                  <a:lnTo>
                    <a:pt x="37" y="870"/>
                  </a:lnTo>
                  <a:lnTo>
                    <a:pt x="53" y="876"/>
                  </a:lnTo>
                  <a:lnTo>
                    <a:pt x="71" y="881"/>
                  </a:lnTo>
                  <a:lnTo>
                    <a:pt x="92" y="887"/>
                  </a:lnTo>
                  <a:lnTo>
                    <a:pt x="116" y="892"/>
                  </a:lnTo>
                  <a:lnTo>
                    <a:pt x="142" y="897"/>
                  </a:lnTo>
                  <a:lnTo>
                    <a:pt x="170" y="902"/>
                  </a:lnTo>
                  <a:lnTo>
                    <a:pt x="201" y="907"/>
                  </a:lnTo>
                  <a:lnTo>
                    <a:pt x="234" y="912"/>
                  </a:lnTo>
                  <a:lnTo>
                    <a:pt x="268" y="916"/>
                  </a:lnTo>
                  <a:lnTo>
                    <a:pt x="305" y="921"/>
                  </a:lnTo>
                  <a:lnTo>
                    <a:pt x="344" y="925"/>
                  </a:lnTo>
                  <a:lnTo>
                    <a:pt x="385" y="929"/>
                  </a:lnTo>
                  <a:lnTo>
                    <a:pt x="428" y="933"/>
                  </a:lnTo>
                  <a:lnTo>
                    <a:pt x="472" y="936"/>
                  </a:lnTo>
                  <a:lnTo>
                    <a:pt x="518" y="940"/>
                  </a:lnTo>
                  <a:lnTo>
                    <a:pt x="566" y="943"/>
                  </a:lnTo>
                  <a:lnTo>
                    <a:pt x="615" y="946"/>
                  </a:lnTo>
                  <a:lnTo>
                    <a:pt x="666" y="948"/>
                  </a:lnTo>
                  <a:lnTo>
                    <a:pt x="718" y="951"/>
                  </a:lnTo>
                  <a:lnTo>
                    <a:pt x="772" y="953"/>
                  </a:lnTo>
                  <a:lnTo>
                    <a:pt x="826" y="955"/>
                  </a:lnTo>
                  <a:lnTo>
                    <a:pt x="882" y="956"/>
                  </a:lnTo>
                  <a:lnTo>
                    <a:pt x="939" y="958"/>
                  </a:lnTo>
                  <a:lnTo>
                    <a:pt x="997" y="959"/>
                  </a:lnTo>
                  <a:lnTo>
                    <a:pt x="1056" y="959"/>
                  </a:lnTo>
                  <a:lnTo>
                    <a:pt x="1176" y="960"/>
                  </a:lnTo>
                  <a:lnTo>
                    <a:pt x="1296" y="959"/>
                  </a:lnTo>
                  <a:lnTo>
                    <a:pt x="1355" y="959"/>
                  </a:lnTo>
                  <a:lnTo>
                    <a:pt x="1413" y="958"/>
                  </a:lnTo>
                  <a:lnTo>
                    <a:pt x="1470" y="956"/>
                  </a:lnTo>
                  <a:lnTo>
                    <a:pt x="1526" y="955"/>
                  </a:lnTo>
                  <a:lnTo>
                    <a:pt x="1581" y="953"/>
                  </a:lnTo>
                  <a:lnTo>
                    <a:pt x="1634" y="951"/>
                  </a:lnTo>
                  <a:lnTo>
                    <a:pt x="1686" y="948"/>
                  </a:lnTo>
                  <a:lnTo>
                    <a:pt x="1737" y="946"/>
                  </a:lnTo>
                  <a:lnTo>
                    <a:pt x="1786" y="943"/>
                  </a:lnTo>
                  <a:lnTo>
                    <a:pt x="1834" y="940"/>
                  </a:lnTo>
                  <a:lnTo>
                    <a:pt x="1880" y="936"/>
                  </a:lnTo>
                  <a:lnTo>
                    <a:pt x="1924" y="933"/>
                  </a:lnTo>
                  <a:lnTo>
                    <a:pt x="1967" y="929"/>
                  </a:lnTo>
                  <a:lnTo>
                    <a:pt x="2008" y="925"/>
                  </a:lnTo>
                  <a:lnTo>
                    <a:pt x="2047" y="921"/>
                  </a:lnTo>
                  <a:lnTo>
                    <a:pt x="2084" y="916"/>
                  </a:lnTo>
                  <a:lnTo>
                    <a:pt x="2119" y="912"/>
                  </a:lnTo>
                  <a:lnTo>
                    <a:pt x="2151" y="907"/>
                  </a:lnTo>
                  <a:lnTo>
                    <a:pt x="2182" y="902"/>
                  </a:lnTo>
                  <a:lnTo>
                    <a:pt x="2210" y="897"/>
                  </a:lnTo>
                  <a:lnTo>
                    <a:pt x="2236" y="892"/>
                  </a:lnTo>
                  <a:lnTo>
                    <a:pt x="2260" y="887"/>
                  </a:lnTo>
                  <a:lnTo>
                    <a:pt x="2281" y="881"/>
                  </a:lnTo>
                  <a:lnTo>
                    <a:pt x="2299" y="876"/>
                  </a:lnTo>
                  <a:lnTo>
                    <a:pt x="2315" y="870"/>
                  </a:lnTo>
                  <a:lnTo>
                    <a:pt x="2328" y="864"/>
                  </a:lnTo>
                  <a:lnTo>
                    <a:pt x="2339" y="858"/>
                  </a:lnTo>
                  <a:lnTo>
                    <a:pt x="2346" y="852"/>
                  </a:lnTo>
                  <a:lnTo>
                    <a:pt x="2351" y="846"/>
                  </a:lnTo>
                  <a:lnTo>
                    <a:pt x="2352" y="840"/>
                  </a:lnTo>
                  <a:lnTo>
                    <a:pt x="2352" y="120"/>
                  </a:lnTo>
                  <a:lnTo>
                    <a:pt x="2351" y="114"/>
                  </a:lnTo>
                  <a:lnTo>
                    <a:pt x="2346" y="108"/>
                  </a:lnTo>
                  <a:lnTo>
                    <a:pt x="2339" y="102"/>
                  </a:lnTo>
                  <a:lnTo>
                    <a:pt x="2328" y="96"/>
                  </a:lnTo>
                  <a:lnTo>
                    <a:pt x="2315" y="90"/>
                  </a:lnTo>
                  <a:lnTo>
                    <a:pt x="2299" y="85"/>
                  </a:lnTo>
                  <a:lnTo>
                    <a:pt x="2281" y="79"/>
                  </a:lnTo>
                  <a:lnTo>
                    <a:pt x="2260" y="73"/>
                  </a:lnTo>
                  <a:lnTo>
                    <a:pt x="2236" y="68"/>
                  </a:lnTo>
                  <a:lnTo>
                    <a:pt x="2210" y="63"/>
                  </a:lnTo>
                  <a:lnTo>
                    <a:pt x="2182" y="58"/>
                  </a:lnTo>
                  <a:lnTo>
                    <a:pt x="2151" y="53"/>
                  </a:lnTo>
                  <a:lnTo>
                    <a:pt x="2119" y="48"/>
                  </a:lnTo>
                  <a:lnTo>
                    <a:pt x="2084" y="44"/>
                  </a:lnTo>
                  <a:lnTo>
                    <a:pt x="2047" y="40"/>
                  </a:lnTo>
                  <a:lnTo>
                    <a:pt x="2008" y="35"/>
                  </a:lnTo>
                  <a:lnTo>
                    <a:pt x="1967" y="31"/>
                  </a:lnTo>
                  <a:lnTo>
                    <a:pt x="1924" y="28"/>
                  </a:lnTo>
                  <a:lnTo>
                    <a:pt x="1880" y="24"/>
                  </a:lnTo>
                  <a:lnTo>
                    <a:pt x="1834" y="21"/>
                  </a:lnTo>
                  <a:lnTo>
                    <a:pt x="1786" y="18"/>
                  </a:lnTo>
                  <a:lnTo>
                    <a:pt x="1737" y="15"/>
                  </a:lnTo>
                  <a:lnTo>
                    <a:pt x="1686" y="12"/>
                  </a:lnTo>
                  <a:lnTo>
                    <a:pt x="1634" y="10"/>
                  </a:lnTo>
                  <a:lnTo>
                    <a:pt x="1581" y="7"/>
                  </a:lnTo>
                  <a:lnTo>
                    <a:pt x="1526" y="6"/>
                  </a:lnTo>
                  <a:lnTo>
                    <a:pt x="1470" y="4"/>
                  </a:lnTo>
                  <a:lnTo>
                    <a:pt x="1413" y="3"/>
                  </a:lnTo>
                  <a:lnTo>
                    <a:pt x="1355" y="1"/>
                  </a:lnTo>
                  <a:lnTo>
                    <a:pt x="1296" y="1"/>
                  </a:lnTo>
                  <a:lnTo>
                    <a:pt x="1176" y="0"/>
                  </a:lnTo>
                  <a:close/>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83733" name="Freeform 21"/>
            <p:cNvSpPr>
              <a:spLocks/>
            </p:cNvSpPr>
            <p:nvPr/>
          </p:nvSpPr>
          <p:spPr bwMode="auto">
            <a:xfrm>
              <a:off x="3267" y="2139"/>
              <a:ext cx="2352" cy="120"/>
            </a:xfrm>
            <a:custGeom>
              <a:avLst/>
              <a:gdLst>
                <a:gd name="T0" fmla="*/ 0 w 2352"/>
                <a:gd name="T1" fmla="*/ 0 h 120"/>
                <a:gd name="T2" fmla="*/ 2 w 2352"/>
                <a:gd name="T3" fmla="*/ 6 h 120"/>
                <a:gd name="T4" fmla="*/ 6 w 2352"/>
                <a:gd name="T5" fmla="*/ 12 h 120"/>
                <a:gd name="T6" fmla="*/ 14 w 2352"/>
                <a:gd name="T7" fmla="*/ 18 h 120"/>
                <a:gd name="T8" fmla="*/ 24 w 2352"/>
                <a:gd name="T9" fmla="*/ 24 h 120"/>
                <a:gd name="T10" fmla="*/ 37 w 2352"/>
                <a:gd name="T11" fmla="*/ 30 h 120"/>
                <a:gd name="T12" fmla="*/ 53 w 2352"/>
                <a:gd name="T13" fmla="*/ 36 h 120"/>
                <a:gd name="T14" fmla="*/ 71 w 2352"/>
                <a:gd name="T15" fmla="*/ 41 h 120"/>
                <a:gd name="T16" fmla="*/ 92 w 2352"/>
                <a:gd name="T17" fmla="*/ 47 h 120"/>
                <a:gd name="T18" fmla="*/ 116 w 2352"/>
                <a:gd name="T19" fmla="*/ 52 h 120"/>
                <a:gd name="T20" fmla="*/ 142 w 2352"/>
                <a:gd name="T21" fmla="*/ 57 h 120"/>
                <a:gd name="T22" fmla="*/ 170 w 2352"/>
                <a:gd name="T23" fmla="*/ 62 h 120"/>
                <a:gd name="T24" fmla="*/ 201 w 2352"/>
                <a:gd name="T25" fmla="*/ 67 h 120"/>
                <a:gd name="T26" fmla="*/ 234 w 2352"/>
                <a:gd name="T27" fmla="*/ 72 h 120"/>
                <a:gd name="T28" fmla="*/ 268 w 2352"/>
                <a:gd name="T29" fmla="*/ 76 h 120"/>
                <a:gd name="T30" fmla="*/ 305 w 2352"/>
                <a:gd name="T31" fmla="*/ 81 h 120"/>
                <a:gd name="T32" fmla="*/ 344 w 2352"/>
                <a:gd name="T33" fmla="*/ 85 h 120"/>
                <a:gd name="T34" fmla="*/ 385 w 2352"/>
                <a:gd name="T35" fmla="*/ 89 h 120"/>
                <a:gd name="T36" fmla="*/ 428 w 2352"/>
                <a:gd name="T37" fmla="*/ 93 h 120"/>
                <a:gd name="T38" fmla="*/ 472 w 2352"/>
                <a:gd name="T39" fmla="*/ 96 h 120"/>
                <a:gd name="T40" fmla="*/ 518 w 2352"/>
                <a:gd name="T41" fmla="*/ 100 h 120"/>
                <a:gd name="T42" fmla="*/ 566 w 2352"/>
                <a:gd name="T43" fmla="*/ 103 h 120"/>
                <a:gd name="T44" fmla="*/ 615 w 2352"/>
                <a:gd name="T45" fmla="*/ 106 h 120"/>
                <a:gd name="T46" fmla="*/ 666 w 2352"/>
                <a:gd name="T47" fmla="*/ 108 h 120"/>
                <a:gd name="T48" fmla="*/ 718 w 2352"/>
                <a:gd name="T49" fmla="*/ 111 h 120"/>
                <a:gd name="T50" fmla="*/ 772 w 2352"/>
                <a:gd name="T51" fmla="*/ 113 h 120"/>
                <a:gd name="T52" fmla="*/ 826 w 2352"/>
                <a:gd name="T53" fmla="*/ 115 h 120"/>
                <a:gd name="T54" fmla="*/ 882 w 2352"/>
                <a:gd name="T55" fmla="*/ 116 h 120"/>
                <a:gd name="T56" fmla="*/ 939 w 2352"/>
                <a:gd name="T57" fmla="*/ 118 h 120"/>
                <a:gd name="T58" fmla="*/ 997 w 2352"/>
                <a:gd name="T59" fmla="*/ 119 h 120"/>
                <a:gd name="T60" fmla="*/ 1056 w 2352"/>
                <a:gd name="T61" fmla="*/ 119 h 120"/>
                <a:gd name="T62" fmla="*/ 1176 w 2352"/>
                <a:gd name="T63" fmla="*/ 120 h 120"/>
                <a:gd name="T64" fmla="*/ 1296 w 2352"/>
                <a:gd name="T65" fmla="*/ 119 h 120"/>
                <a:gd name="T66" fmla="*/ 1355 w 2352"/>
                <a:gd name="T67" fmla="*/ 119 h 120"/>
                <a:gd name="T68" fmla="*/ 1413 w 2352"/>
                <a:gd name="T69" fmla="*/ 118 h 120"/>
                <a:gd name="T70" fmla="*/ 1470 w 2352"/>
                <a:gd name="T71" fmla="*/ 116 h 120"/>
                <a:gd name="T72" fmla="*/ 1526 w 2352"/>
                <a:gd name="T73" fmla="*/ 115 h 120"/>
                <a:gd name="T74" fmla="*/ 1581 w 2352"/>
                <a:gd name="T75" fmla="*/ 113 h 120"/>
                <a:gd name="T76" fmla="*/ 1634 w 2352"/>
                <a:gd name="T77" fmla="*/ 111 h 120"/>
                <a:gd name="T78" fmla="*/ 1686 w 2352"/>
                <a:gd name="T79" fmla="*/ 108 h 120"/>
                <a:gd name="T80" fmla="*/ 1737 w 2352"/>
                <a:gd name="T81" fmla="*/ 106 h 120"/>
                <a:gd name="T82" fmla="*/ 1786 w 2352"/>
                <a:gd name="T83" fmla="*/ 103 h 120"/>
                <a:gd name="T84" fmla="*/ 1834 w 2352"/>
                <a:gd name="T85" fmla="*/ 100 h 120"/>
                <a:gd name="T86" fmla="*/ 1880 w 2352"/>
                <a:gd name="T87" fmla="*/ 96 h 120"/>
                <a:gd name="T88" fmla="*/ 1924 w 2352"/>
                <a:gd name="T89" fmla="*/ 93 h 120"/>
                <a:gd name="T90" fmla="*/ 1967 w 2352"/>
                <a:gd name="T91" fmla="*/ 89 h 120"/>
                <a:gd name="T92" fmla="*/ 2008 w 2352"/>
                <a:gd name="T93" fmla="*/ 85 h 120"/>
                <a:gd name="T94" fmla="*/ 2047 w 2352"/>
                <a:gd name="T95" fmla="*/ 81 h 120"/>
                <a:gd name="T96" fmla="*/ 2084 w 2352"/>
                <a:gd name="T97" fmla="*/ 76 h 120"/>
                <a:gd name="T98" fmla="*/ 2119 w 2352"/>
                <a:gd name="T99" fmla="*/ 72 h 120"/>
                <a:gd name="T100" fmla="*/ 2151 w 2352"/>
                <a:gd name="T101" fmla="*/ 67 h 120"/>
                <a:gd name="T102" fmla="*/ 2182 w 2352"/>
                <a:gd name="T103" fmla="*/ 62 h 120"/>
                <a:gd name="T104" fmla="*/ 2210 w 2352"/>
                <a:gd name="T105" fmla="*/ 57 h 120"/>
                <a:gd name="T106" fmla="*/ 2236 w 2352"/>
                <a:gd name="T107" fmla="*/ 52 h 120"/>
                <a:gd name="T108" fmla="*/ 2260 w 2352"/>
                <a:gd name="T109" fmla="*/ 47 h 120"/>
                <a:gd name="T110" fmla="*/ 2281 w 2352"/>
                <a:gd name="T111" fmla="*/ 41 h 120"/>
                <a:gd name="T112" fmla="*/ 2299 w 2352"/>
                <a:gd name="T113" fmla="*/ 36 h 120"/>
                <a:gd name="T114" fmla="*/ 2315 w 2352"/>
                <a:gd name="T115" fmla="*/ 30 h 120"/>
                <a:gd name="T116" fmla="*/ 2328 w 2352"/>
                <a:gd name="T117" fmla="*/ 24 h 120"/>
                <a:gd name="T118" fmla="*/ 2339 w 2352"/>
                <a:gd name="T119" fmla="*/ 18 h 120"/>
                <a:gd name="T120" fmla="*/ 2346 w 2352"/>
                <a:gd name="T121" fmla="*/ 12 h 120"/>
                <a:gd name="T122" fmla="*/ 2351 w 2352"/>
                <a:gd name="T123" fmla="*/ 6 h 120"/>
                <a:gd name="T124" fmla="*/ 2352 w 2352"/>
                <a:gd name="T12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52" h="120">
                  <a:moveTo>
                    <a:pt x="0" y="0"/>
                  </a:moveTo>
                  <a:lnTo>
                    <a:pt x="2" y="6"/>
                  </a:lnTo>
                  <a:lnTo>
                    <a:pt x="6" y="12"/>
                  </a:lnTo>
                  <a:lnTo>
                    <a:pt x="14" y="18"/>
                  </a:lnTo>
                  <a:lnTo>
                    <a:pt x="24" y="24"/>
                  </a:lnTo>
                  <a:lnTo>
                    <a:pt x="37" y="30"/>
                  </a:lnTo>
                  <a:lnTo>
                    <a:pt x="53" y="36"/>
                  </a:lnTo>
                  <a:lnTo>
                    <a:pt x="71" y="41"/>
                  </a:lnTo>
                  <a:lnTo>
                    <a:pt x="92" y="47"/>
                  </a:lnTo>
                  <a:lnTo>
                    <a:pt x="116" y="52"/>
                  </a:lnTo>
                  <a:lnTo>
                    <a:pt x="142" y="57"/>
                  </a:lnTo>
                  <a:lnTo>
                    <a:pt x="170" y="62"/>
                  </a:lnTo>
                  <a:lnTo>
                    <a:pt x="201" y="67"/>
                  </a:lnTo>
                  <a:lnTo>
                    <a:pt x="234" y="72"/>
                  </a:lnTo>
                  <a:lnTo>
                    <a:pt x="268" y="76"/>
                  </a:lnTo>
                  <a:lnTo>
                    <a:pt x="305" y="81"/>
                  </a:lnTo>
                  <a:lnTo>
                    <a:pt x="344" y="85"/>
                  </a:lnTo>
                  <a:lnTo>
                    <a:pt x="385" y="89"/>
                  </a:lnTo>
                  <a:lnTo>
                    <a:pt x="428" y="93"/>
                  </a:lnTo>
                  <a:lnTo>
                    <a:pt x="472" y="96"/>
                  </a:lnTo>
                  <a:lnTo>
                    <a:pt x="518" y="100"/>
                  </a:lnTo>
                  <a:lnTo>
                    <a:pt x="566" y="103"/>
                  </a:lnTo>
                  <a:lnTo>
                    <a:pt x="615" y="106"/>
                  </a:lnTo>
                  <a:lnTo>
                    <a:pt x="666" y="108"/>
                  </a:lnTo>
                  <a:lnTo>
                    <a:pt x="718" y="111"/>
                  </a:lnTo>
                  <a:lnTo>
                    <a:pt x="772" y="113"/>
                  </a:lnTo>
                  <a:lnTo>
                    <a:pt x="826" y="115"/>
                  </a:lnTo>
                  <a:lnTo>
                    <a:pt x="882" y="116"/>
                  </a:lnTo>
                  <a:lnTo>
                    <a:pt x="939" y="118"/>
                  </a:lnTo>
                  <a:lnTo>
                    <a:pt x="997" y="119"/>
                  </a:lnTo>
                  <a:lnTo>
                    <a:pt x="1056" y="119"/>
                  </a:lnTo>
                  <a:lnTo>
                    <a:pt x="1176" y="120"/>
                  </a:lnTo>
                  <a:lnTo>
                    <a:pt x="1296" y="119"/>
                  </a:lnTo>
                  <a:lnTo>
                    <a:pt x="1355" y="119"/>
                  </a:lnTo>
                  <a:lnTo>
                    <a:pt x="1413" y="118"/>
                  </a:lnTo>
                  <a:lnTo>
                    <a:pt x="1470" y="116"/>
                  </a:lnTo>
                  <a:lnTo>
                    <a:pt x="1526" y="115"/>
                  </a:lnTo>
                  <a:lnTo>
                    <a:pt x="1581" y="113"/>
                  </a:lnTo>
                  <a:lnTo>
                    <a:pt x="1634" y="111"/>
                  </a:lnTo>
                  <a:lnTo>
                    <a:pt x="1686" y="108"/>
                  </a:lnTo>
                  <a:lnTo>
                    <a:pt x="1737" y="106"/>
                  </a:lnTo>
                  <a:lnTo>
                    <a:pt x="1786" y="103"/>
                  </a:lnTo>
                  <a:lnTo>
                    <a:pt x="1834" y="100"/>
                  </a:lnTo>
                  <a:lnTo>
                    <a:pt x="1880" y="96"/>
                  </a:lnTo>
                  <a:lnTo>
                    <a:pt x="1924" y="93"/>
                  </a:lnTo>
                  <a:lnTo>
                    <a:pt x="1967" y="89"/>
                  </a:lnTo>
                  <a:lnTo>
                    <a:pt x="2008" y="85"/>
                  </a:lnTo>
                  <a:lnTo>
                    <a:pt x="2047" y="81"/>
                  </a:lnTo>
                  <a:lnTo>
                    <a:pt x="2084" y="76"/>
                  </a:lnTo>
                  <a:lnTo>
                    <a:pt x="2119" y="72"/>
                  </a:lnTo>
                  <a:lnTo>
                    <a:pt x="2151" y="67"/>
                  </a:lnTo>
                  <a:lnTo>
                    <a:pt x="2182" y="62"/>
                  </a:lnTo>
                  <a:lnTo>
                    <a:pt x="2210" y="57"/>
                  </a:lnTo>
                  <a:lnTo>
                    <a:pt x="2236" y="52"/>
                  </a:lnTo>
                  <a:lnTo>
                    <a:pt x="2260" y="47"/>
                  </a:lnTo>
                  <a:lnTo>
                    <a:pt x="2281" y="41"/>
                  </a:lnTo>
                  <a:lnTo>
                    <a:pt x="2299" y="36"/>
                  </a:lnTo>
                  <a:lnTo>
                    <a:pt x="2315" y="30"/>
                  </a:lnTo>
                  <a:lnTo>
                    <a:pt x="2328" y="24"/>
                  </a:lnTo>
                  <a:lnTo>
                    <a:pt x="2339" y="18"/>
                  </a:lnTo>
                  <a:lnTo>
                    <a:pt x="2346" y="12"/>
                  </a:lnTo>
                  <a:lnTo>
                    <a:pt x="2351" y="6"/>
                  </a:lnTo>
                  <a:lnTo>
                    <a:pt x="2352" y="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883735" name="Rectangle 23"/>
          <p:cNvSpPr>
            <a:spLocks noChangeArrowheads="1"/>
          </p:cNvSpPr>
          <p:nvPr/>
        </p:nvSpPr>
        <p:spPr bwMode="auto">
          <a:xfrm>
            <a:off x="5262563" y="3717925"/>
            <a:ext cx="3684587"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83736" name="Rectangle 24"/>
          <p:cNvSpPr>
            <a:spLocks noChangeArrowheads="1"/>
          </p:cNvSpPr>
          <p:nvPr/>
        </p:nvSpPr>
        <p:spPr bwMode="auto">
          <a:xfrm>
            <a:off x="5354638" y="3768725"/>
            <a:ext cx="349885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u="sng">
                <a:solidFill>
                  <a:srgbClr val="000000"/>
                </a:solidFill>
                <a:latin typeface="Courier New" charset="0"/>
              </a:rPr>
              <a:t>NAME              TITLE   ORGANIZATION</a:t>
            </a:r>
            <a:endParaRPr lang="en-US" u="sng"/>
          </a:p>
        </p:txBody>
      </p:sp>
    </p:spTree>
    <p:extLst>
      <p:ext uri="{BB962C8B-B14F-4D97-AF65-F5344CB8AC3E}">
        <p14:creationId xmlns:p14="http://schemas.microsoft.com/office/powerpoint/2010/main" val="27185365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762" name="Rectangle 2"/>
          <p:cNvSpPr>
            <a:spLocks noGrp="1" noChangeArrowheads="1"/>
          </p:cNvSpPr>
          <p:nvPr>
            <p:ph type="title"/>
          </p:nvPr>
        </p:nvSpPr>
        <p:spPr/>
        <p:txBody>
          <a:bodyPr/>
          <a:lstStyle/>
          <a:p>
            <a:r>
              <a:rPr lang="en-US"/>
              <a:t>What is </a:t>
            </a:r>
            <a:r>
              <a:rPr lang="ja-JP" altLang="en-US">
                <a:latin typeface="Arial"/>
              </a:rPr>
              <a:t>“</a:t>
            </a:r>
            <a:r>
              <a:rPr lang="en-US"/>
              <a:t>Information Extraction</a:t>
            </a:r>
            <a:r>
              <a:rPr lang="ja-JP" altLang="en-US">
                <a:latin typeface="Arial"/>
              </a:rPr>
              <a:t>”</a:t>
            </a:r>
            <a:endParaRPr lang="en-US"/>
          </a:p>
        </p:txBody>
      </p:sp>
      <p:sp>
        <p:nvSpPr>
          <p:cNvPr id="885763" name="Text Box 3"/>
          <p:cNvSpPr txBox="1">
            <a:spLocks noChangeArrowheads="1"/>
          </p:cNvSpPr>
          <p:nvPr/>
        </p:nvSpPr>
        <p:spPr bwMode="auto">
          <a:xfrm>
            <a:off x="2457450" y="1423988"/>
            <a:ext cx="6000750" cy="404812"/>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Filling slots in a database from sub-segments of text.</a:t>
            </a:r>
          </a:p>
        </p:txBody>
      </p:sp>
      <p:sp>
        <p:nvSpPr>
          <p:cNvPr id="885764" name="Text Box 4"/>
          <p:cNvSpPr txBox="1">
            <a:spLocks noChangeArrowheads="1"/>
          </p:cNvSpPr>
          <p:nvPr/>
        </p:nvSpPr>
        <p:spPr bwMode="auto">
          <a:xfrm>
            <a:off x="749300" y="1389063"/>
            <a:ext cx="162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400"/>
              <a:t>As a task:</a:t>
            </a:r>
          </a:p>
        </p:txBody>
      </p:sp>
      <p:sp>
        <p:nvSpPr>
          <p:cNvPr id="885765" name="Text Box 5"/>
          <p:cNvSpPr txBox="1">
            <a:spLocks noChangeArrowheads="1"/>
          </p:cNvSpPr>
          <p:nvPr/>
        </p:nvSpPr>
        <p:spPr bwMode="auto">
          <a:xfrm>
            <a:off x="228600" y="2133600"/>
            <a:ext cx="3581400" cy="4483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200"/>
              <a:t>October 14, 2002, 4:00 a.m. PT</a:t>
            </a:r>
          </a:p>
          <a:p>
            <a:endParaRPr lang="en-US" sz="1200"/>
          </a:p>
          <a:p>
            <a:r>
              <a:rPr lang="en-US" sz="1200"/>
              <a:t>For years, </a:t>
            </a:r>
            <a:r>
              <a:rPr lang="en-US" sz="1200" u="sng">
                <a:solidFill>
                  <a:schemeClr val="accent1"/>
                </a:solidFill>
              </a:rPr>
              <a:t>Microsoft Corporation</a:t>
            </a:r>
            <a:r>
              <a:rPr lang="en-US" sz="1200"/>
              <a:t> </a:t>
            </a:r>
            <a:r>
              <a:rPr lang="en-US" sz="1200" u="sng">
                <a:solidFill>
                  <a:schemeClr val="hlink"/>
                </a:solidFill>
              </a:rPr>
              <a:t>CEO</a:t>
            </a:r>
            <a:r>
              <a:rPr lang="en-US" sz="1200"/>
              <a:t> </a:t>
            </a:r>
            <a:r>
              <a:rPr lang="en-US" sz="1200" u="sng">
                <a:solidFill>
                  <a:schemeClr val="accent2"/>
                </a:solidFill>
              </a:rPr>
              <a:t>Bill Gates</a:t>
            </a:r>
            <a:r>
              <a:rPr lang="en-US" sz="1200"/>
              <a:t> railed against the economic philosophy of open-source software with Orwellian fervor, denouncing its communal licensing as a "cancer" that stifled technological innovation.</a:t>
            </a:r>
          </a:p>
          <a:p>
            <a:endParaRPr lang="en-US" sz="1200"/>
          </a:p>
          <a:p>
            <a:r>
              <a:rPr lang="en-US" sz="1200"/>
              <a:t>Today, Microsoft claims to "love" the open-source concept, by which software code is made public to encourage improvement and development by outside programmers. Gates himself says Microsoft will gladly disclose its crown jewels--the coveted code behind the Windows operating system--to select customers.</a:t>
            </a:r>
          </a:p>
          <a:p>
            <a:endParaRPr lang="en-US" sz="1200"/>
          </a:p>
          <a:p>
            <a:r>
              <a:rPr lang="en-US" sz="1200"/>
              <a:t>"We can be open source. We love the concept of shared source," said </a:t>
            </a:r>
            <a:r>
              <a:rPr lang="en-US" sz="1200" u="sng">
                <a:solidFill>
                  <a:schemeClr val="accent2"/>
                </a:solidFill>
              </a:rPr>
              <a:t>Bill Veghte</a:t>
            </a:r>
            <a:r>
              <a:rPr lang="en-US" sz="1200"/>
              <a:t>, a </a:t>
            </a:r>
            <a:r>
              <a:rPr lang="en-US" sz="1200" u="sng">
                <a:solidFill>
                  <a:schemeClr val="accent1"/>
                </a:solidFill>
              </a:rPr>
              <a:t>Microsoft</a:t>
            </a:r>
            <a:r>
              <a:rPr lang="en-US" sz="1200"/>
              <a:t> </a:t>
            </a:r>
            <a:r>
              <a:rPr lang="en-US" sz="1200" u="sng">
                <a:solidFill>
                  <a:schemeClr val="hlink"/>
                </a:solidFill>
              </a:rPr>
              <a:t>VP</a:t>
            </a:r>
            <a:r>
              <a:rPr lang="en-US" sz="1200"/>
              <a:t>. "That's a super-important shift for us in terms of code access.</a:t>
            </a:r>
            <a:r>
              <a:rPr lang="ja-JP" altLang="en-US" sz="1200">
                <a:latin typeface="Arial"/>
              </a:rPr>
              <a:t>“</a:t>
            </a:r>
            <a:endParaRPr lang="en-US" sz="1200"/>
          </a:p>
          <a:p>
            <a:endParaRPr lang="en-US" sz="1200"/>
          </a:p>
          <a:p>
            <a:r>
              <a:rPr lang="en-US" sz="1200" u="sng">
                <a:solidFill>
                  <a:schemeClr val="accent2"/>
                </a:solidFill>
              </a:rPr>
              <a:t>Richard Stallman</a:t>
            </a:r>
            <a:r>
              <a:rPr lang="en-US" sz="1200"/>
              <a:t>, </a:t>
            </a:r>
            <a:r>
              <a:rPr lang="en-US" sz="1200" u="sng">
                <a:solidFill>
                  <a:schemeClr val="hlink"/>
                </a:solidFill>
              </a:rPr>
              <a:t>founder</a:t>
            </a:r>
            <a:r>
              <a:rPr lang="en-US" sz="1200"/>
              <a:t> of the </a:t>
            </a:r>
            <a:r>
              <a:rPr lang="en-US" sz="1200" u="sng">
                <a:solidFill>
                  <a:schemeClr val="accent1"/>
                </a:solidFill>
              </a:rPr>
              <a:t>Free Software Foundation</a:t>
            </a:r>
            <a:r>
              <a:rPr lang="en-US" sz="1200"/>
              <a:t>, countered saying…</a:t>
            </a:r>
          </a:p>
        </p:txBody>
      </p:sp>
      <p:sp>
        <p:nvSpPr>
          <p:cNvPr id="885766" name="AutoShape 6"/>
          <p:cNvSpPr>
            <a:spLocks noChangeArrowheads="1"/>
          </p:cNvSpPr>
          <p:nvPr/>
        </p:nvSpPr>
        <p:spPr bwMode="auto">
          <a:xfrm>
            <a:off x="5181600" y="3200400"/>
            <a:ext cx="3733800" cy="1524000"/>
          </a:xfrm>
          <a:prstGeom prst="can">
            <a:avLst>
              <a:gd name="adj" fmla="val 25000"/>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p>
        </p:txBody>
      </p:sp>
      <p:sp>
        <p:nvSpPr>
          <p:cNvPr id="885767" name="Text Box 7"/>
          <p:cNvSpPr txBox="1">
            <a:spLocks noChangeArrowheads="1"/>
          </p:cNvSpPr>
          <p:nvPr/>
        </p:nvSpPr>
        <p:spPr bwMode="auto">
          <a:xfrm>
            <a:off x="5257800" y="3713163"/>
            <a:ext cx="3683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200" u="sng">
                <a:latin typeface="Courier New" charset="0"/>
              </a:rPr>
              <a:t>NAME              TITLE   ORGANIZATION</a:t>
            </a:r>
          </a:p>
          <a:p>
            <a:r>
              <a:rPr lang="en-US" sz="1200">
                <a:solidFill>
                  <a:schemeClr val="accent2"/>
                </a:solidFill>
                <a:latin typeface="Courier New" charset="0"/>
              </a:rPr>
              <a:t>Bill Gates</a:t>
            </a:r>
            <a:r>
              <a:rPr lang="en-US" sz="1200">
                <a:latin typeface="Courier New" charset="0"/>
              </a:rPr>
              <a:t>        </a:t>
            </a:r>
            <a:r>
              <a:rPr lang="en-US" sz="1200">
                <a:solidFill>
                  <a:schemeClr val="hlink"/>
                </a:solidFill>
                <a:latin typeface="Courier New" charset="0"/>
              </a:rPr>
              <a:t>CEO</a:t>
            </a:r>
            <a:r>
              <a:rPr lang="en-US" sz="1200">
                <a:latin typeface="Courier New" charset="0"/>
              </a:rPr>
              <a:t>      </a:t>
            </a:r>
            <a:r>
              <a:rPr lang="en-US" sz="1200">
                <a:solidFill>
                  <a:schemeClr val="accent1"/>
                </a:solidFill>
                <a:latin typeface="Courier New" charset="0"/>
              </a:rPr>
              <a:t>Microsoft</a:t>
            </a:r>
          </a:p>
          <a:p>
            <a:r>
              <a:rPr lang="en-US" sz="1200">
                <a:solidFill>
                  <a:schemeClr val="accent2"/>
                </a:solidFill>
                <a:latin typeface="Courier New" charset="0"/>
              </a:rPr>
              <a:t>Bill Veghte</a:t>
            </a:r>
            <a:r>
              <a:rPr lang="en-US" sz="1200">
                <a:latin typeface="Courier New" charset="0"/>
              </a:rPr>
              <a:t>       </a:t>
            </a:r>
            <a:r>
              <a:rPr lang="en-US" sz="1200">
                <a:solidFill>
                  <a:schemeClr val="hlink"/>
                </a:solidFill>
                <a:latin typeface="Courier New" charset="0"/>
              </a:rPr>
              <a:t>VP</a:t>
            </a:r>
            <a:r>
              <a:rPr lang="en-US" sz="1200">
                <a:latin typeface="Courier New" charset="0"/>
              </a:rPr>
              <a:t>       </a:t>
            </a:r>
            <a:r>
              <a:rPr lang="en-US" sz="1200">
                <a:solidFill>
                  <a:schemeClr val="accent1"/>
                </a:solidFill>
                <a:latin typeface="Courier New" charset="0"/>
              </a:rPr>
              <a:t>Microsoft</a:t>
            </a:r>
          </a:p>
          <a:p>
            <a:r>
              <a:rPr lang="en-US" sz="1200">
                <a:solidFill>
                  <a:schemeClr val="accent2"/>
                </a:solidFill>
                <a:latin typeface="Courier New" charset="0"/>
              </a:rPr>
              <a:t>Richard Stallman</a:t>
            </a:r>
            <a:r>
              <a:rPr lang="en-US" sz="1200">
                <a:latin typeface="Courier New" charset="0"/>
              </a:rPr>
              <a:t>  </a:t>
            </a:r>
            <a:r>
              <a:rPr lang="en-US" sz="1200">
                <a:solidFill>
                  <a:schemeClr val="hlink"/>
                </a:solidFill>
                <a:latin typeface="Courier New" charset="0"/>
              </a:rPr>
              <a:t>founder</a:t>
            </a:r>
            <a:r>
              <a:rPr lang="en-US" sz="1200">
                <a:latin typeface="Courier New" charset="0"/>
              </a:rPr>
              <a:t>  </a:t>
            </a:r>
            <a:r>
              <a:rPr lang="en-US" sz="1200">
                <a:solidFill>
                  <a:schemeClr val="accent1"/>
                </a:solidFill>
                <a:latin typeface="Courier New" charset="0"/>
              </a:rPr>
              <a:t>Free Soft..</a:t>
            </a:r>
          </a:p>
        </p:txBody>
      </p:sp>
      <p:sp>
        <p:nvSpPr>
          <p:cNvPr id="885769" name="AutoShape 9"/>
          <p:cNvSpPr>
            <a:spLocks noChangeArrowheads="1"/>
          </p:cNvSpPr>
          <p:nvPr/>
        </p:nvSpPr>
        <p:spPr bwMode="auto">
          <a:xfrm>
            <a:off x="4114800" y="3429000"/>
            <a:ext cx="762000" cy="1219200"/>
          </a:xfrm>
          <a:prstGeom prst="rightArrow">
            <a:avLst>
              <a:gd name="adj1" fmla="val 48176"/>
              <a:gd name="adj2" fmla="val 54167"/>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solidFill>
                  <a:srgbClr val="EAEAEA"/>
                </a:solidFill>
              </a:rPr>
              <a:t>IE</a:t>
            </a:r>
          </a:p>
        </p:txBody>
      </p:sp>
    </p:spTree>
    <p:extLst>
      <p:ext uri="{BB962C8B-B14F-4D97-AF65-F5344CB8AC3E}">
        <p14:creationId xmlns:p14="http://schemas.microsoft.com/office/powerpoint/2010/main" val="233419620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Clear Earthtones">
  <a:themeElements>
    <a:clrScheme name="">
      <a:dk1>
        <a:srgbClr val="000000"/>
      </a:dk1>
      <a:lt1>
        <a:srgbClr val="FFFFCC"/>
      </a:lt1>
      <a:dk2>
        <a:srgbClr val="008080"/>
      </a:dk2>
      <a:lt2>
        <a:srgbClr val="996633"/>
      </a:lt2>
      <a:accent1>
        <a:srgbClr val="3AAE3A"/>
      </a:accent1>
      <a:accent2>
        <a:srgbClr val="D20000"/>
      </a:accent2>
      <a:accent3>
        <a:srgbClr val="FFFFE2"/>
      </a:accent3>
      <a:accent4>
        <a:srgbClr val="000000"/>
      </a:accent4>
      <a:accent5>
        <a:srgbClr val="AED3AE"/>
      </a:accent5>
      <a:accent6>
        <a:srgbClr val="BE0000"/>
      </a:accent6>
      <a:hlink>
        <a:srgbClr val="3D6BFF"/>
      </a:hlink>
      <a:folHlink>
        <a:srgbClr val="FFA041"/>
      </a:folHlink>
    </a:clrScheme>
    <a:fontScheme name="Clear Earthton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Arial" pitchFamily="-10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Arial" pitchFamily="-108" charset="0"/>
          </a:defRPr>
        </a:defPPr>
      </a:lstStyle>
    </a:lnDef>
  </a:objectDefaults>
  <a:extraClrSchemeLst>
    <a:extraClrScheme>
      <a:clrScheme name="Clear Earthton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ear Earthton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ear Earthton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ear Earthton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ear Earthton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ear Earthton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ear Earthton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Office\Templates\Clear Earthtones.pot</Template>
  <TotalTime>42670</TotalTime>
  <Words>4128</Words>
  <Application>Microsoft Macintosh PowerPoint</Application>
  <PresentationFormat>On-screen Show (4:3)</PresentationFormat>
  <Paragraphs>957</Paragraphs>
  <Slides>52</Slides>
  <Notes>45</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Clear Earthtones</vt:lpstr>
      <vt:lpstr>Information Extraction  Craig Knoblock University of Southern California</vt:lpstr>
      <vt:lpstr>Outline</vt:lpstr>
      <vt:lpstr>Example: The Problem</vt:lpstr>
      <vt:lpstr>Example: A Solution</vt:lpstr>
      <vt:lpstr>Extracting Job Openings from the Web </vt:lpstr>
      <vt:lpstr>PowerPoint Presentation</vt:lpstr>
      <vt:lpstr>PowerPoint Presentation</vt:lpstr>
      <vt:lpstr>What is “Information Extraction”</vt:lpstr>
      <vt:lpstr>What is “Information Extraction”</vt:lpstr>
      <vt:lpstr>What is “Information Extraction”</vt:lpstr>
      <vt:lpstr>What is “Information Extraction”</vt:lpstr>
      <vt:lpstr>What is “Information Extraction”</vt:lpstr>
      <vt:lpstr>What is “Information Extraction”</vt:lpstr>
      <vt:lpstr>IE in Context</vt:lpstr>
      <vt:lpstr>Why IE from the Web?</vt:lpstr>
      <vt:lpstr>IE History</vt:lpstr>
      <vt:lpstr>What makes IE from the Web Different?</vt:lpstr>
      <vt:lpstr>Landscape of IE Tasks (1/4): Pattern Feature Domain</vt:lpstr>
      <vt:lpstr>Landscape of IE Tasks (2/4): Pattern Scope</vt:lpstr>
      <vt:lpstr>Landscape of IE Tasks (3/4): Pattern Complexity</vt:lpstr>
      <vt:lpstr>Landscape of IE Tasks (4/4): Pattern Combinations</vt:lpstr>
      <vt:lpstr>Evaluation of Single Entity Extraction</vt:lpstr>
      <vt:lpstr>State of the Art Performance</vt:lpstr>
      <vt:lpstr>Landscape of IE Techniques (1/1): Models</vt:lpstr>
      <vt:lpstr>Lexicons/Reference Sets</vt:lpstr>
      <vt:lpstr>Outline</vt:lpstr>
      <vt:lpstr>Ungrammatical &amp; Unstructured Text</vt:lpstr>
      <vt:lpstr>Ungrammatical &amp; Unstructured Text</vt:lpstr>
      <vt:lpstr>Reference Sets</vt:lpstr>
      <vt:lpstr>Comics Price Guide Reference Set</vt:lpstr>
      <vt:lpstr>Algorithm Overview – Use of Ref Sets</vt:lpstr>
      <vt:lpstr>Outline</vt:lpstr>
      <vt:lpstr>Our Record Linkage Problem</vt:lpstr>
      <vt:lpstr>Our Record Linkage Solution</vt:lpstr>
      <vt:lpstr>Last Alignment Step</vt:lpstr>
      <vt:lpstr>Outline</vt:lpstr>
      <vt:lpstr>Extraction Algorithm</vt:lpstr>
      <vt:lpstr>Common Scores</vt:lpstr>
      <vt:lpstr>Outline</vt:lpstr>
      <vt:lpstr>Experimental Data Sets</vt:lpstr>
      <vt:lpstr>Experimental Data Sets</vt:lpstr>
      <vt:lpstr>Comparison to Existing Systems</vt:lpstr>
      <vt:lpstr>Record linkage results</vt:lpstr>
      <vt:lpstr>Token level Extraction results:  Hotel domain</vt:lpstr>
      <vt:lpstr>Token level Extraction results:  Comic domain</vt:lpstr>
      <vt:lpstr>Token level Extraction results:  Comic domain (cont.)</vt:lpstr>
      <vt:lpstr>Extraction results: Summary</vt:lpstr>
      <vt:lpstr>Results Discussion</vt:lpstr>
      <vt:lpstr>Outline</vt:lpstr>
      <vt:lpstr>Summary extraction results</vt:lpstr>
      <vt:lpstr>Reference Set Attributes as Annotation</vt:lpstr>
      <vt:lpstr>Reference Set Attributes as Annotation</vt:lpstr>
    </vt:vector>
  </TitlesOfParts>
  <Company>JPRC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Automatically Building Special Purpose Search Engines with Machine Learning</dc:title>
  <dc:creator>Andrew McCallum</dc:creator>
  <cp:lastModifiedBy>Craig Knoblock</cp:lastModifiedBy>
  <cp:revision>490</cp:revision>
  <cp:lastPrinted>2001-05-10T19:04:56Z</cp:lastPrinted>
  <dcterms:created xsi:type="dcterms:W3CDTF">1998-10-28T00:04:08Z</dcterms:created>
  <dcterms:modified xsi:type="dcterms:W3CDTF">2015-04-05T16:56:30Z</dcterms:modified>
</cp:coreProperties>
</file>