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</p:sldMasterIdLst>
  <p:notesMasterIdLst>
    <p:notesMasterId r:id="rId56"/>
  </p:notesMasterIdLst>
  <p:handoutMasterIdLst>
    <p:handoutMasterId r:id="rId57"/>
  </p:handoutMasterIdLst>
  <p:sldIdLst>
    <p:sldId id="896" r:id="rId2"/>
    <p:sldId id="864" r:id="rId3"/>
    <p:sldId id="868" r:id="rId4"/>
    <p:sldId id="869" r:id="rId5"/>
    <p:sldId id="870" r:id="rId6"/>
    <p:sldId id="871" r:id="rId7"/>
    <p:sldId id="897" r:id="rId8"/>
    <p:sldId id="898" r:id="rId9"/>
    <p:sldId id="872" r:id="rId10"/>
    <p:sldId id="874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6" r:id="rId25"/>
    <p:sldId id="875" r:id="rId26"/>
    <p:sldId id="876" r:id="rId27"/>
    <p:sldId id="877" r:id="rId28"/>
    <p:sldId id="878" r:id="rId29"/>
    <p:sldId id="917" r:id="rId30"/>
    <p:sldId id="880" r:id="rId31"/>
    <p:sldId id="881" r:id="rId32"/>
    <p:sldId id="882" r:id="rId33"/>
    <p:sldId id="921" r:id="rId34"/>
    <p:sldId id="919" r:id="rId35"/>
    <p:sldId id="922" r:id="rId36"/>
    <p:sldId id="924" r:id="rId37"/>
    <p:sldId id="883" r:id="rId38"/>
    <p:sldId id="923" r:id="rId39"/>
    <p:sldId id="928" r:id="rId40"/>
    <p:sldId id="925" r:id="rId41"/>
    <p:sldId id="884" r:id="rId42"/>
    <p:sldId id="885" r:id="rId43"/>
    <p:sldId id="887" r:id="rId44"/>
    <p:sldId id="926" r:id="rId45"/>
    <p:sldId id="888" r:id="rId46"/>
    <p:sldId id="890" r:id="rId47"/>
    <p:sldId id="891" r:id="rId48"/>
    <p:sldId id="892" r:id="rId49"/>
    <p:sldId id="893" r:id="rId50"/>
    <p:sldId id="927" r:id="rId51"/>
    <p:sldId id="894" r:id="rId52"/>
    <p:sldId id="899" r:id="rId53"/>
    <p:sldId id="900" r:id="rId54"/>
    <p:sldId id="901" r:id="rId55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5491" autoAdjust="0"/>
  </p:normalViewPr>
  <p:slideViewPr>
    <p:cSldViewPr snapToGrid="0" snapToObjects="1">
      <p:cViewPr varScale="1">
        <p:scale>
          <a:sx n="102" d="100"/>
          <a:sy n="102" d="100"/>
        </p:scale>
        <p:origin x="1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048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68C061-8F0A-F646-A797-7C0FC8203BA8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CBA298-7019-C94C-B565-65A94CABA897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CC760-26F0-9044-B3B2-9993B78020FD}" type="slidenum">
              <a:rPr lang="en-US"/>
              <a:pPr/>
              <a:t>13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0563"/>
            <a:ext cx="4487862" cy="33655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25401-05FB-5E48-8887-203EE605DD80}" type="slidenum">
              <a:rPr lang="en-US"/>
              <a:pPr/>
              <a:t>18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9263" y="1111250"/>
            <a:ext cx="3363912" cy="25225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DDAA2-DF1B-1E44-A1DB-8F4F82992F58}" type="slidenum">
              <a:rPr lang="en-US"/>
              <a:pPr/>
              <a:t>19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0563"/>
            <a:ext cx="4487862" cy="33655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6387"/>
          </a:xfrm>
          <a:ln/>
        </p:spPr>
        <p:txBody>
          <a:bodyPr lIns="90841" tIns="45421" rIns="90841" bIns="4542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6A016E-D8BE-0941-A1E2-6DCEDF7E7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  <p:sldLayoutId id="2147483993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 Luis Ambite</a:t>
            </a:r>
          </a:p>
          <a:p>
            <a:r>
              <a:rPr lang="en-US" dirty="0"/>
              <a:t>University of Southern California</a:t>
            </a:r>
          </a:p>
        </p:txBody>
      </p:sp>
    </p:spTree>
    <p:extLst>
      <p:ext uri="{BB962C8B-B14F-4D97-AF65-F5344CB8AC3E}">
        <p14:creationId xmlns:p14="http://schemas.microsoft.com/office/powerpoint/2010/main" val="6949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Exchange: </a:t>
            </a:r>
            <a:br>
              <a:rPr lang="en-US" dirty="0" smtClean="0"/>
            </a:br>
            <a:r>
              <a:rPr lang="en-US" dirty="0" smtClean="0"/>
              <a:t>Logical Data Warehousing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formalism for data warehousing</a:t>
            </a:r>
          </a:p>
          <a:p>
            <a:pPr lvl="1"/>
            <a:r>
              <a:rPr lang="en-US" dirty="0" smtClean="0"/>
              <a:t>Based on declarative schema mappings</a:t>
            </a:r>
          </a:p>
          <a:p>
            <a:pPr lvl="1"/>
            <a:r>
              <a:rPr lang="en-US" dirty="0" smtClean="0"/>
              <a:t>Generate a materialized database</a:t>
            </a:r>
          </a:p>
          <a:p>
            <a:r>
              <a:rPr lang="en-US" dirty="0" smtClean="0"/>
              <a:t>Allow for unknown values when we map from source to target (warehouse) instance</a:t>
            </a:r>
          </a:p>
          <a:p>
            <a:pPr lvl="1"/>
            <a:r>
              <a:rPr lang="en-US" dirty="0" smtClean="0"/>
              <a:t>If we know a professor teaches a student, then there must exist a course C that the student took and the professor taught – but we may not know which … ---&gt; </a:t>
            </a:r>
            <a:r>
              <a:rPr lang="en-US" dirty="0" err="1" smtClean="0"/>
              <a:t>skolems</a:t>
            </a:r>
            <a:r>
              <a:rPr lang="en-US" dirty="0" smtClean="0"/>
              <a:t>, </a:t>
            </a:r>
            <a:r>
              <a:rPr lang="en-US" dirty="0" err="1" smtClean="0"/>
              <a:t>labelled</a:t>
            </a:r>
            <a:r>
              <a:rPr lang="en-US" dirty="0" smtClean="0"/>
              <a:t> nulls, 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Integrity Constraints </a:t>
            </a:r>
            <a:endParaRPr lang="en-US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that govern the behavior of data at all times in a database</a:t>
            </a:r>
          </a:p>
          <a:p>
            <a:endParaRPr lang="en-US" dirty="0" smtClean="0"/>
          </a:p>
          <a:p>
            <a:r>
              <a:rPr lang="en-US" dirty="0" smtClean="0"/>
              <a:t>Expressions of business rules that emerge from user requirement specifications for database application</a:t>
            </a:r>
          </a:p>
          <a:p>
            <a:endParaRPr lang="en-US" dirty="0" smtClean="0"/>
          </a:p>
          <a:p>
            <a:r>
              <a:rPr lang="en-US" i="1" dirty="0" smtClean="0"/>
              <a:t>Database-version of ontology modeling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21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Integrity Constraints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Inclusion dependencies</a:t>
            </a:r>
          </a:p>
          <a:p>
            <a:pPr lvl="1"/>
            <a:r>
              <a:rPr lang="en-US" dirty="0" smtClean="0"/>
              <a:t>Domain constraints</a:t>
            </a:r>
          </a:p>
          <a:p>
            <a:pPr lvl="1"/>
            <a:r>
              <a:rPr lang="en-US" dirty="0" smtClean="0"/>
              <a:t>Referential integrity constraints </a:t>
            </a:r>
          </a:p>
          <a:p>
            <a:pPr lvl="2"/>
            <a:r>
              <a:rPr lang="en-US" dirty="0" smtClean="0"/>
              <a:t>foreign keys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7258" y="6596390"/>
            <a:ext cx="2146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[based on slide by Jose Luis </a:t>
            </a:r>
            <a:r>
              <a:rPr 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Ambite</a:t>
            </a:r>
            <a:r>
              <a:rPr lang="en-US" sz="105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3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8693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 typeface="Wingdings" charset="0"/>
              <a:buNone/>
            </a:pPr>
            <a:r>
              <a:rPr lang="en-US" sz="2100" dirty="0" smtClean="0"/>
              <a:t>FDs is  a generalization of concept of keys.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Given a relation R with attributes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     A</a:t>
            </a:r>
            <a:r>
              <a:rPr lang="en-US" sz="1700" dirty="0" smtClean="0"/>
              <a:t>1</a:t>
            </a:r>
            <a:r>
              <a:rPr lang="en-US" sz="2100" dirty="0" smtClean="0"/>
              <a:t>,...,A</a:t>
            </a:r>
            <a:r>
              <a:rPr lang="en-US" sz="1700" dirty="0" smtClean="0"/>
              <a:t>n</a:t>
            </a:r>
            <a:r>
              <a:rPr lang="en-US" sz="2100" dirty="0" smtClean="0"/>
              <a:t>,B</a:t>
            </a:r>
            <a:r>
              <a:rPr lang="en-US" sz="1700" dirty="0" smtClean="0"/>
              <a:t>1</a:t>
            </a:r>
            <a:r>
              <a:rPr lang="en-US" sz="2100" dirty="0" smtClean="0"/>
              <a:t>,...,B</a:t>
            </a:r>
            <a:r>
              <a:rPr lang="en-US" sz="1700" dirty="0" smtClean="0"/>
              <a:t>m</a:t>
            </a:r>
            <a:r>
              <a:rPr lang="en-US" sz="2100" dirty="0" smtClean="0"/>
              <a:t>,C</a:t>
            </a:r>
            <a:r>
              <a:rPr lang="en-US" sz="1700" dirty="0" smtClean="0"/>
              <a:t>1</a:t>
            </a:r>
            <a:r>
              <a:rPr lang="en-US" sz="2100" dirty="0" smtClean="0"/>
              <a:t>,...,</a:t>
            </a:r>
            <a:r>
              <a:rPr lang="en-US" sz="2100" dirty="0" err="1" smtClean="0"/>
              <a:t>C</a:t>
            </a:r>
            <a:r>
              <a:rPr lang="en-US" sz="1700" dirty="0" err="1" smtClean="0"/>
              <a:t>l</a:t>
            </a:r>
            <a:r>
              <a:rPr lang="en-US" sz="2100" dirty="0" smtClean="0"/>
              <a:t>,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 we say that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     A</a:t>
            </a:r>
            <a:r>
              <a:rPr lang="en-US" sz="1700" dirty="0" smtClean="0"/>
              <a:t>1</a:t>
            </a:r>
            <a:r>
              <a:rPr lang="en-US" sz="2100" dirty="0" smtClean="0"/>
              <a:t>,...,A</a:t>
            </a:r>
            <a:r>
              <a:rPr lang="en-US" sz="1700" dirty="0" smtClean="0"/>
              <a:t>n</a:t>
            </a:r>
            <a:r>
              <a:rPr lang="en-US" sz="2100" dirty="0" smtClean="0"/>
              <a:t>     </a:t>
            </a:r>
            <a:r>
              <a:rPr lang="en-US" sz="2100" u="sng" dirty="0" smtClean="0"/>
              <a:t>functionally determine</a:t>
            </a:r>
            <a:r>
              <a:rPr lang="en-US" sz="2100" dirty="0" smtClean="0"/>
              <a:t>  B</a:t>
            </a:r>
            <a:r>
              <a:rPr lang="en-US" sz="1700" dirty="0" smtClean="0"/>
              <a:t>1</a:t>
            </a:r>
            <a:r>
              <a:rPr lang="en-US" sz="2100" dirty="0" smtClean="0"/>
              <a:t>,...,</a:t>
            </a:r>
            <a:r>
              <a:rPr lang="en-US" sz="2100" dirty="0" err="1" smtClean="0"/>
              <a:t>B</a:t>
            </a:r>
            <a:r>
              <a:rPr lang="en-US" sz="1700" dirty="0" err="1" smtClean="0"/>
              <a:t>m</a:t>
            </a:r>
            <a:endParaRPr lang="en-US" sz="2100" dirty="0" smtClean="0"/>
          </a:p>
          <a:p>
            <a:pPr>
              <a:buFont typeface="Wingdings" charset="0"/>
              <a:buNone/>
            </a:pPr>
            <a:r>
              <a:rPr lang="en-US" sz="2100" dirty="0" smtClean="0"/>
              <a:t>              (A</a:t>
            </a:r>
            <a:r>
              <a:rPr lang="en-US" sz="1700" dirty="0" smtClean="0"/>
              <a:t>1</a:t>
            </a:r>
            <a:r>
              <a:rPr lang="en-US" sz="2100" dirty="0" smtClean="0"/>
              <a:t>,...,A</a:t>
            </a:r>
            <a:r>
              <a:rPr lang="en-US" sz="1700" dirty="0" smtClean="0"/>
              <a:t>n                      </a:t>
            </a:r>
            <a:r>
              <a:rPr lang="en-US" sz="2100" dirty="0" smtClean="0"/>
              <a:t>B</a:t>
            </a:r>
            <a:r>
              <a:rPr lang="en-US" sz="1700" dirty="0" smtClean="0"/>
              <a:t>1</a:t>
            </a:r>
            <a:r>
              <a:rPr lang="en-US" sz="2100" dirty="0" smtClean="0"/>
              <a:t>,...,</a:t>
            </a:r>
            <a:r>
              <a:rPr lang="en-US" sz="2100" dirty="0" err="1" smtClean="0"/>
              <a:t>B</a:t>
            </a:r>
            <a:r>
              <a:rPr lang="en-US" sz="1700" dirty="0" err="1" smtClean="0"/>
              <a:t>m</a:t>
            </a:r>
            <a:r>
              <a:rPr lang="en-US" sz="2100" dirty="0" smtClean="0"/>
              <a:t>)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    if  whenever two tuples agree on their values for</a:t>
            </a:r>
          </a:p>
          <a:p>
            <a:pPr>
              <a:buFont typeface="Wingdings" charset="0"/>
              <a:buNone/>
            </a:pPr>
            <a:r>
              <a:rPr lang="en-US" sz="2100" dirty="0" smtClean="0"/>
              <a:t>        A</a:t>
            </a:r>
            <a:r>
              <a:rPr lang="en-US" sz="1700" dirty="0" smtClean="0"/>
              <a:t>1</a:t>
            </a:r>
            <a:r>
              <a:rPr lang="en-US" sz="2100" dirty="0" smtClean="0"/>
              <a:t>,...,A</a:t>
            </a:r>
            <a:r>
              <a:rPr lang="en-US" sz="1700" dirty="0" smtClean="0"/>
              <a:t>n</a:t>
            </a:r>
            <a:r>
              <a:rPr lang="en-US" sz="2100" dirty="0" smtClean="0"/>
              <a:t>,    they agree on  B</a:t>
            </a:r>
            <a:r>
              <a:rPr lang="en-US" sz="1700" dirty="0" smtClean="0"/>
              <a:t>1</a:t>
            </a:r>
            <a:r>
              <a:rPr lang="en-US" sz="2100" dirty="0" smtClean="0"/>
              <a:t>,…,</a:t>
            </a:r>
            <a:r>
              <a:rPr lang="en-US" sz="2100" dirty="0" err="1" smtClean="0"/>
              <a:t>Bm</a:t>
            </a:r>
            <a:endParaRPr lang="en-US" sz="2100" dirty="0" smtClean="0"/>
          </a:p>
          <a:p>
            <a:pPr>
              <a:buFont typeface="Wingdings" charset="0"/>
              <a:buNone/>
            </a:pPr>
            <a:endParaRPr lang="en-US" sz="2100" dirty="0" smtClean="0"/>
          </a:p>
          <a:p>
            <a:pPr>
              <a:buFont typeface="Wingdings" charset="0"/>
              <a:buNone/>
            </a:pPr>
            <a:r>
              <a:rPr lang="en-US" sz="2100" u="sng" dirty="0" smtClean="0"/>
              <a:t>Key</a:t>
            </a:r>
            <a:r>
              <a:rPr lang="en-US" sz="2100" dirty="0" smtClean="0"/>
              <a:t> of a relation functionally determines all attributes of the relation.</a:t>
            </a:r>
          </a:p>
          <a:p>
            <a:pPr>
              <a:buFont typeface="Wingdings" charset="0"/>
              <a:buNone/>
            </a:pPr>
            <a:endParaRPr lang="en-US" sz="2100" dirty="0" smtClean="0"/>
          </a:p>
          <a:p>
            <a:pPr>
              <a:buFont typeface="Wingdings" charset="0"/>
              <a:buNone/>
            </a:pPr>
            <a:r>
              <a:rPr lang="en-US" sz="2100" dirty="0" smtClean="0"/>
              <a:t>Knowledge about functional dependencies is vital for redesign of database schemas to eliminate anomalies &amp; redundancies</a:t>
            </a:r>
          </a:p>
          <a:p>
            <a:pPr>
              <a:buFont typeface="Wingdings" charset="0"/>
              <a:buNone/>
            </a:pPr>
            <a:endParaRPr lang="en-US" sz="2100" dirty="0" smtClean="0"/>
          </a:p>
          <a:p>
            <a:pPr>
              <a:buFont typeface="Wingdings" charset="0"/>
              <a:buNone/>
            </a:pPr>
            <a:r>
              <a:rPr lang="en-US" sz="2100" dirty="0" smtClean="0"/>
              <a:t> </a:t>
            </a:r>
            <a:endParaRPr lang="en-US" sz="2100" dirty="0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2658867" y="3733800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905000" y="29019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905000" y="4121150"/>
            <a:ext cx="59436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4" name="Line 6"/>
          <p:cNvSpPr>
            <a:spLocks noChangeShapeType="1"/>
          </p:cNvSpPr>
          <p:nvPr/>
        </p:nvSpPr>
        <p:spPr bwMode="auto">
          <a:xfrm>
            <a:off x="19050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>
            <a:off x="35814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6172200" y="221615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84313" y="29019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t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1474788" y="4121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u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299" name="Line 11"/>
          <p:cNvSpPr>
            <a:spLocks noChangeShapeType="1"/>
          </p:cNvSpPr>
          <p:nvPr/>
        </p:nvSpPr>
        <p:spPr bwMode="auto">
          <a:xfrm>
            <a:off x="1905000" y="252095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0" name="Line 12"/>
          <p:cNvSpPr>
            <a:spLocks noChangeShapeType="1"/>
          </p:cNvSpPr>
          <p:nvPr/>
        </p:nvSpPr>
        <p:spPr bwMode="auto">
          <a:xfrm>
            <a:off x="3657600" y="252095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23622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A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2" name="Text Box 14"/>
          <p:cNvSpPr txBox="1">
            <a:spLocks noChangeArrowheads="1"/>
          </p:cNvSpPr>
          <p:nvPr/>
        </p:nvSpPr>
        <p:spPr bwMode="auto">
          <a:xfrm>
            <a:off x="4724400" y="2254250"/>
            <a:ext cx="608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B</a:t>
            </a:r>
            <a:r>
              <a:rPr lang="ja-JP" altLang="en-US" sz="2400">
                <a:latin typeface="Arial"/>
                <a:cs typeface="+mn-cs"/>
              </a:rPr>
              <a:t>’</a:t>
            </a:r>
            <a:r>
              <a:rPr lang="en-US" sz="2400">
                <a:latin typeface="Arial" charset="0"/>
                <a:cs typeface="+mn-cs"/>
              </a:rPr>
              <a:t>s</a:t>
            </a:r>
            <a:endParaRPr lang="en-US" sz="2400">
              <a:latin typeface="Times New Roman" charset="0"/>
              <a:cs typeface="+mn-cs"/>
            </a:endParaRP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2057400" y="4768850"/>
            <a:ext cx="13541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If t and u 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here,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4191000" y="4768850"/>
            <a:ext cx="168433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then they must</a:t>
            </a:r>
          </a:p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agree here</a:t>
            </a:r>
            <a:endParaRPr lang="en-US" sz="1800">
              <a:latin typeface="Times New Roman" charset="0"/>
              <a:cs typeface="+mn-cs"/>
            </a:endParaRPr>
          </a:p>
        </p:txBody>
      </p:sp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1379538" y="1416050"/>
            <a:ext cx="426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cs typeface="+mn-cs"/>
              </a:rPr>
              <a:t>Assume A </a:t>
            </a:r>
            <a:r>
              <a:rPr lang="en-US" sz="2800" dirty="0">
                <a:cs typeface="+mn-cs"/>
                <a:sym typeface="Symbol" charset="0"/>
              </a:rPr>
              <a:t></a:t>
            </a:r>
            <a:r>
              <a:rPr lang="en-US" sz="2800" dirty="0">
                <a:cs typeface="+mn-cs"/>
              </a:rPr>
              <a:t> B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1143000" y="2081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Arial" charset="0"/>
                <a:cs typeface="+mn-cs"/>
              </a:rPr>
              <a:t>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6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23900" y="292100"/>
            <a:ext cx="77724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451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36600" y="1651000"/>
            <a:ext cx="77724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Relation Takes</a:t>
            </a:r>
            <a:r>
              <a:rPr lang="en-US" dirty="0"/>
              <a:t>(C#, S#, semester, grade). </a:t>
            </a:r>
          </a:p>
          <a:p>
            <a:pPr marL="0" indent="0">
              <a:buNone/>
            </a:pPr>
            <a:r>
              <a:rPr lang="en-US" dirty="0" smtClean="0"/>
              <a:t> with key (</a:t>
            </a:r>
            <a:r>
              <a:rPr lang="en-US" dirty="0" err="1"/>
              <a:t>C#,S#,semester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                       </a:t>
            </a:r>
          </a:p>
          <a:p>
            <a:pPr>
              <a:buFont typeface="Wingdings" charset="0"/>
              <a:buNone/>
            </a:pPr>
            <a:r>
              <a:rPr lang="en-US" sz="2100" dirty="0"/>
              <a:t>C#       S#      		Semester     grade</a:t>
            </a:r>
          </a:p>
          <a:p>
            <a:pPr>
              <a:buFont typeface="Wingdings" charset="0"/>
              <a:buNone/>
            </a:pPr>
            <a:r>
              <a:rPr lang="en-US" sz="2100" dirty="0"/>
              <a:t>CS101   13146 	</a:t>
            </a:r>
            <a:r>
              <a:rPr lang="en-US" sz="2100" dirty="0" smtClean="0"/>
              <a:t>	1</a:t>
            </a:r>
            <a:r>
              <a:rPr lang="en-US" sz="2100" dirty="0"/>
              <a:t>-91            A</a:t>
            </a:r>
          </a:p>
          <a:p>
            <a:pPr>
              <a:buFont typeface="Wingdings" charset="0"/>
              <a:buNone/>
            </a:pPr>
            <a:r>
              <a:rPr lang="en-US" sz="2100" dirty="0"/>
              <a:t>CS101   13146     	1-91            B</a:t>
            </a:r>
          </a:p>
          <a:p>
            <a:pPr>
              <a:buFont typeface="Wingdings" charset="0"/>
              <a:buNone/>
            </a:pPr>
            <a:r>
              <a:rPr lang="en-US" sz="2100" dirty="0"/>
              <a:t>            	</a:t>
            </a:r>
            <a:endParaRPr lang="en-US" sz="2100" dirty="0" smtClean="0"/>
          </a:p>
          <a:p>
            <a:pPr>
              <a:buFont typeface="Wingdings" charset="0"/>
              <a:buNone/>
            </a:pPr>
            <a:r>
              <a:rPr lang="en-US" sz="2100" dirty="0"/>
              <a:t>	</a:t>
            </a:r>
            <a:endParaRPr lang="en-US" sz="2000" dirty="0" smtClean="0"/>
          </a:p>
          <a:p>
            <a:pPr>
              <a:buFont typeface="Wingdings" charset="0"/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illegal</a:t>
            </a:r>
            <a:r>
              <a:rPr lang="en-US" sz="2800" dirty="0" smtClean="0"/>
              <a:t> </a:t>
            </a:r>
            <a:r>
              <a:rPr lang="en-US" sz="2800" dirty="0"/>
              <a:t>since it violates FD that C#</a:t>
            </a:r>
            <a:r>
              <a:rPr lang="en-US" sz="2800" dirty="0" smtClean="0"/>
              <a:t>, S</a:t>
            </a:r>
            <a:r>
              <a:rPr lang="en-US" sz="2800" dirty="0"/>
              <a:t>#</a:t>
            </a:r>
            <a:r>
              <a:rPr lang="en-US" sz="2800" dirty="0" smtClean="0"/>
              <a:t>, Semester </a:t>
            </a:r>
            <a:r>
              <a:rPr lang="en-US" sz="2800" dirty="0"/>
              <a:t>functionally determine grade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4957763"/>
            <a:ext cx="3687762" cy="1531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Can assert FDs: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title year </a:t>
            </a:r>
            <a:r>
              <a:rPr lang="en-US" sz="2400" dirty="0" smtClean="0">
                <a:cs typeface="+mn-cs"/>
                <a:sym typeface="Symbol" charset="0"/>
              </a:rPr>
              <a:t> length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title year </a:t>
            </a:r>
            <a:r>
              <a:rPr lang="en-US" sz="2400" dirty="0" smtClean="0">
                <a:cs typeface="+mn-cs"/>
                <a:sym typeface="Symbol" charset="0"/>
              </a:rPr>
              <a:t> </a:t>
            </a:r>
            <a:r>
              <a:rPr lang="en-US" sz="2400" dirty="0" err="1" smtClean="0">
                <a:cs typeface="+mn-cs"/>
                <a:sym typeface="Symbol" charset="0"/>
              </a:rPr>
              <a:t>filmType</a:t>
            </a:r>
            <a:endParaRPr lang="en-US" sz="2400" dirty="0" smtClean="0">
              <a:cs typeface="+mn-cs"/>
              <a:sym typeface="Symbol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title year </a:t>
            </a:r>
            <a:r>
              <a:rPr lang="en-US" sz="2400" dirty="0" smtClean="0">
                <a:cs typeface="+mn-cs"/>
                <a:sym typeface="Symbol" charset="0"/>
              </a:rPr>
              <a:t> </a:t>
            </a:r>
            <a:r>
              <a:rPr lang="en-US" sz="2400" dirty="0" err="1" smtClean="0">
                <a:cs typeface="+mn-cs"/>
                <a:sym typeface="Symbol" charset="0"/>
              </a:rPr>
              <a:t>studioName</a:t>
            </a:r>
            <a:endParaRPr lang="en-US" sz="2800" dirty="0" smtClean="0">
              <a:cs typeface="+mn-cs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1557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 dirty="0">
                <a:latin typeface="Times New Roman" charset="0"/>
                <a:cs typeface="+mn-cs"/>
              </a:rPr>
              <a:t>title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222500" y="1663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year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3289300" y="1663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length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4279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filmType</a:t>
            </a:r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1557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1557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Mighty 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Ducks</a:t>
            </a: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1557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222500" y="2120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222500" y="34925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1991</a:t>
            </a:r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2222500" y="39497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3289300" y="2120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3289300" y="34925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104</a:t>
            </a: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289300" y="39497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29" name="Rectangle 17"/>
          <p:cNvSpPr>
            <a:spLocks noChangeArrowheads="1"/>
          </p:cNvSpPr>
          <p:nvPr/>
        </p:nvSpPr>
        <p:spPr bwMode="auto">
          <a:xfrm>
            <a:off x="4279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4279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1" name="Rectangle 19"/>
          <p:cNvSpPr>
            <a:spLocks noChangeArrowheads="1"/>
          </p:cNvSpPr>
          <p:nvPr/>
        </p:nvSpPr>
        <p:spPr bwMode="auto">
          <a:xfrm>
            <a:off x="4279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2" name="Rectangle 20"/>
          <p:cNvSpPr>
            <a:spLocks noChangeArrowheads="1"/>
          </p:cNvSpPr>
          <p:nvPr/>
        </p:nvSpPr>
        <p:spPr bwMode="auto">
          <a:xfrm>
            <a:off x="166688" y="1663700"/>
            <a:ext cx="9890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Times New Roman" charset="0"/>
                <a:cs typeface="+mn-cs"/>
              </a:rPr>
              <a:t>Movies</a:t>
            </a:r>
            <a:endParaRPr lang="en-US" sz="2000" i="1" dirty="0">
              <a:latin typeface="Times New Roman" charset="0"/>
              <a:cs typeface="+mn-cs"/>
            </a:endParaRPr>
          </a:p>
        </p:txBody>
      </p:sp>
      <p:sp>
        <p:nvSpPr>
          <p:cNvPr id="269333" name="Rectangle 21"/>
          <p:cNvSpPr>
            <a:spLocks noChangeArrowheads="1"/>
          </p:cNvSpPr>
          <p:nvPr/>
        </p:nvSpPr>
        <p:spPr bwMode="auto">
          <a:xfrm>
            <a:off x="5727700" y="1663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studioName</a:t>
            </a:r>
          </a:p>
        </p:txBody>
      </p:sp>
      <p:sp>
        <p:nvSpPr>
          <p:cNvPr id="269334" name="Rectangle 22"/>
          <p:cNvSpPr>
            <a:spLocks noChangeArrowheads="1"/>
          </p:cNvSpPr>
          <p:nvPr/>
        </p:nvSpPr>
        <p:spPr bwMode="auto">
          <a:xfrm>
            <a:off x="5727700" y="2120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5727700" y="34925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Disney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5727700" y="39497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7327900" y="1663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b="1" i="1">
                <a:latin typeface="Times New Roman" charset="0"/>
                <a:cs typeface="+mn-cs"/>
              </a:rPr>
              <a:t>starName</a:t>
            </a: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7327900" y="2120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Carrie Fisher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7327900" y="34925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Emilio Estevez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7327900" y="39497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Dana Carvey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11557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2222500" y="25781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3" name="Rectangle 31"/>
          <p:cNvSpPr>
            <a:spLocks noChangeArrowheads="1"/>
          </p:cNvSpPr>
          <p:nvPr/>
        </p:nvSpPr>
        <p:spPr bwMode="auto">
          <a:xfrm>
            <a:off x="3289300" y="25781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4279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5727700" y="25781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6" name="Rectangle 34"/>
          <p:cNvSpPr>
            <a:spLocks noChangeArrowheads="1"/>
          </p:cNvSpPr>
          <p:nvPr/>
        </p:nvSpPr>
        <p:spPr bwMode="auto">
          <a:xfrm>
            <a:off x="7327900" y="25781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Mark Hamill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11557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Star Wars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2222500" y="30353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1977</a:t>
            </a:r>
          </a:p>
        </p:txBody>
      </p:sp>
      <p:sp>
        <p:nvSpPr>
          <p:cNvPr id="269349" name="Rectangle 37"/>
          <p:cNvSpPr>
            <a:spLocks noChangeArrowheads="1"/>
          </p:cNvSpPr>
          <p:nvPr/>
        </p:nvSpPr>
        <p:spPr bwMode="auto">
          <a:xfrm>
            <a:off x="3289300" y="30353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124</a:t>
            </a: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4279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5727700" y="30353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Fox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2" name="Rectangle 40"/>
          <p:cNvSpPr>
            <a:spLocks noChangeArrowheads="1"/>
          </p:cNvSpPr>
          <p:nvPr/>
        </p:nvSpPr>
        <p:spPr bwMode="auto">
          <a:xfrm>
            <a:off x="7327900" y="30353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Harrison Ford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3" name="Rectangle 41"/>
          <p:cNvSpPr>
            <a:spLocks noChangeArrowheads="1"/>
          </p:cNvSpPr>
          <p:nvPr/>
        </p:nvSpPr>
        <p:spPr bwMode="auto">
          <a:xfrm>
            <a:off x="11557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Wayne</a:t>
            </a:r>
            <a:r>
              <a:rPr lang="ja-JP" altLang="en-US" sz="1600">
                <a:latin typeface="Arial"/>
                <a:cs typeface="+mn-cs"/>
              </a:rPr>
              <a:t>’</a:t>
            </a:r>
            <a:r>
              <a:rPr lang="en-US" sz="1600">
                <a:latin typeface="Times New Roman" charset="0"/>
                <a:cs typeface="+mn-cs"/>
              </a:rPr>
              <a:t>s</a:t>
            </a:r>
          </a:p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World</a:t>
            </a:r>
          </a:p>
        </p:txBody>
      </p:sp>
      <p:sp>
        <p:nvSpPr>
          <p:cNvPr id="269354" name="Rectangle 42"/>
          <p:cNvSpPr>
            <a:spLocks noChangeArrowheads="1"/>
          </p:cNvSpPr>
          <p:nvPr/>
        </p:nvSpPr>
        <p:spPr bwMode="auto">
          <a:xfrm>
            <a:off x="2222500" y="4406900"/>
            <a:ext cx="106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1992</a:t>
            </a:r>
          </a:p>
        </p:txBody>
      </p:sp>
      <p:sp>
        <p:nvSpPr>
          <p:cNvPr id="269355" name="Rectangle 43"/>
          <p:cNvSpPr>
            <a:spLocks noChangeArrowheads="1"/>
          </p:cNvSpPr>
          <p:nvPr/>
        </p:nvSpPr>
        <p:spPr bwMode="auto">
          <a:xfrm>
            <a:off x="3289300" y="4406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Times New Roman" charset="0"/>
                <a:cs typeface="+mn-cs"/>
              </a:rPr>
              <a:t>95</a:t>
            </a:r>
          </a:p>
        </p:txBody>
      </p:sp>
      <p:sp>
        <p:nvSpPr>
          <p:cNvPr id="269356" name="Rectangle 44"/>
          <p:cNvSpPr>
            <a:spLocks noChangeArrowheads="1"/>
          </p:cNvSpPr>
          <p:nvPr/>
        </p:nvSpPr>
        <p:spPr bwMode="auto">
          <a:xfrm>
            <a:off x="4279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color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7" name="Rectangle 45"/>
          <p:cNvSpPr>
            <a:spLocks noChangeArrowheads="1"/>
          </p:cNvSpPr>
          <p:nvPr/>
        </p:nvSpPr>
        <p:spPr bwMode="auto">
          <a:xfrm>
            <a:off x="5727700" y="44069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Paramount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8" name="Rectangle 46"/>
          <p:cNvSpPr>
            <a:spLocks noChangeArrowheads="1"/>
          </p:cNvSpPr>
          <p:nvPr/>
        </p:nvSpPr>
        <p:spPr bwMode="auto">
          <a:xfrm>
            <a:off x="7327900" y="44069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Times New Roman" charset="0"/>
                <a:cs typeface="+mn-cs"/>
              </a:rPr>
              <a:t>Mike Myers</a:t>
            </a:r>
            <a:endParaRPr lang="en-US" sz="2400" i="1">
              <a:latin typeface="Times New Roman" charset="0"/>
              <a:cs typeface="+mn-cs"/>
            </a:endParaRPr>
          </a:p>
        </p:txBody>
      </p:sp>
      <p:sp>
        <p:nvSpPr>
          <p:cNvPr id="269359" name="Rectangle 47"/>
          <p:cNvSpPr>
            <a:spLocks noChangeArrowheads="1"/>
          </p:cNvSpPr>
          <p:nvPr/>
        </p:nvSpPr>
        <p:spPr bwMode="auto">
          <a:xfrm>
            <a:off x="4595813" y="5099050"/>
            <a:ext cx="3789362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not: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title year </a:t>
            </a:r>
            <a:r>
              <a:rPr lang="en-US" sz="2800" dirty="0">
                <a:cs typeface="+mn-cs"/>
                <a:sym typeface="Symbol" charset="0"/>
              </a:rPr>
              <a:t> </a:t>
            </a:r>
            <a:r>
              <a:rPr lang="en-US" sz="2800" dirty="0" err="1">
                <a:cs typeface="+mn-cs"/>
                <a:sym typeface="Symbol" charset="0"/>
              </a:rPr>
              <a:t>starName</a:t>
            </a:r>
            <a:endParaRPr lang="en-US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4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Keys of Relations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114300" indent="0"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S</a:t>
            </a:r>
            <a:r>
              <a:rPr lang="en-US" sz="2800" dirty="0" smtClean="0"/>
              <a:t>et of attributes {A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} forms a key for relation R if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/>
              <a:t>1. K functionally determines </a:t>
            </a:r>
            <a:r>
              <a:rPr lang="en-US" sz="2400" b="1" i="1" dirty="0" smtClean="0"/>
              <a:t>all </a:t>
            </a:r>
            <a:r>
              <a:rPr lang="en-US" sz="2400" dirty="0" smtClean="0"/>
              <a:t>other attributes of 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i.e., impossible for two distinct tuples to agree on all of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A</a:t>
            </a:r>
            <a:r>
              <a:rPr lang="en-US" sz="2000" baseline="-25000" dirty="0" smtClean="0"/>
              <a:t>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/>
              <a:t>and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/>
              <a:t>2. No proper subset of K functionally determines all other attributes of R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i.e., K must be minimal</a:t>
            </a:r>
          </a:p>
        </p:txBody>
      </p:sp>
    </p:spTree>
    <p:extLst>
      <p:ext uri="{BB962C8B-B14F-4D97-AF65-F5344CB8AC3E}">
        <p14:creationId xmlns:p14="http://schemas.microsoft.com/office/powerpoint/2010/main" val="14095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84188"/>
            <a:ext cx="7772400" cy="836612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Logical Implication of Functional Dependencies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800600"/>
          </a:xfrm>
          <a:noFill/>
          <a:ln/>
        </p:spPr>
        <p:txBody>
          <a:bodyPr lIns="92075" tIns="46038" rIns="92075" bIns="46038"/>
          <a:lstStyle/>
          <a:p>
            <a:r>
              <a:rPr lang="en-US" sz="2600" dirty="0"/>
              <a:t>Consider  R(A,B,C)</a:t>
            </a:r>
          </a:p>
          <a:p>
            <a:r>
              <a:rPr lang="en-US" sz="2600" dirty="0"/>
              <a:t>Let  the following functional dependencies hold:</a:t>
            </a:r>
          </a:p>
          <a:p>
            <a:pPr marL="457200" lvl="1" indent="0">
              <a:buNone/>
            </a:pPr>
            <a:r>
              <a:rPr lang="en-US" dirty="0"/>
              <a:t>A            </a:t>
            </a:r>
            <a:r>
              <a:rPr lang="en-US" dirty="0" smtClean="0"/>
              <a:t>B        (</a:t>
            </a:r>
            <a:r>
              <a:rPr lang="en-US" dirty="0"/>
              <a:t>f1)</a:t>
            </a:r>
          </a:p>
          <a:p>
            <a:pPr marL="457200" lvl="1" indent="0">
              <a:buNone/>
            </a:pPr>
            <a:r>
              <a:rPr lang="en-US" dirty="0"/>
              <a:t>B            </a:t>
            </a:r>
            <a:r>
              <a:rPr lang="en-US" dirty="0" smtClean="0"/>
              <a:t>C        </a:t>
            </a:r>
            <a:r>
              <a:rPr lang="en-US" dirty="0"/>
              <a:t>(f2)</a:t>
            </a:r>
          </a:p>
          <a:p>
            <a:r>
              <a:rPr lang="en-US" sz="2600" dirty="0"/>
              <a:t>We can show that f1 and f2 together logically imply that the following functional dependency also holds:</a:t>
            </a:r>
          </a:p>
          <a:p>
            <a:pPr marL="457200" lvl="1" indent="0">
              <a:buNone/>
            </a:pPr>
            <a:r>
              <a:rPr lang="en-US" dirty="0"/>
              <a:t>A            </a:t>
            </a:r>
            <a:r>
              <a:rPr lang="en-US" dirty="0" smtClean="0"/>
              <a:t>C</a:t>
            </a:r>
            <a:r>
              <a:rPr lang="en-US" dirty="0"/>
              <a:t>	    </a:t>
            </a:r>
            <a:r>
              <a:rPr lang="en-US" dirty="0" smtClean="0"/>
              <a:t>    (</a:t>
            </a:r>
            <a:r>
              <a:rPr lang="en-US" dirty="0"/>
              <a:t>f3)</a:t>
            </a:r>
          </a:p>
        </p:txBody>
      </p:sp>
      <p:sp>
        <p:nvSpPr>
          <p:cNvPr id="871428" name="Line 4"/>
          <p:cNvSpPr>
            <a:spLocks noChangeShapeType="1"/>
          </p:cNvSpPr>
          <p:nvPr/>
        </p:nvSpPr>
        <p:spPr bwMode="auto">
          <a:xfrm>
            <a:off x="1718120" y="3468791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718120" y="302895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430" name="Line 6"/>
          <p:cNvSpPr>
            <a:spLocks noChangeShapeType="1"/>
          </p:cNvSpPr>
          <p:nvPr/>
        </p:nvSpPr>
        <p:spPr bwMode="auto">
          <a:xfrm>
            <a:off x="1718120" y="485828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Dependencies</a:t>
            </a:r>
            <a:endParaRPr lang="en-US" dirty="0"/>
          </a:p>
        </p:txBody>
      </p:sp>
      <p:sp>
        <p:nvSpPr>
          <p:cNvPr id="865282" name="Rectangle 2"/>
          <p:cNvSpPr>
            <a:spLocks noGrp="1" noChangeArrowheads="1"/>
          </p:cNvSpPr>
          <p:nvPr>
            <p:ph idx="1"/>
          </p:nvPr>
        </p:nvSpPr>
        <p:spPr>
          <a:xfrm>
            <a:off x="457198" y="1600200"/>
            <a:ext cx="8478085" cy="4800600"/>
          </a:xfrm>
        </p:spPr>
        <p:txBody>
          <a:bodyPr/>
          <a:lstStyle/>
          <a:p>
            <a:r>
              <a:rPr lang="en-US" sz="2400" dirty="0" smtClean="0"/>
              <a:t>Generalization of referential integrity constraint</a:t>
            </a:r>
            <a:r>
              <a:rPr lang="en-US" sz="2400" dirty="0"/>
              <a:t>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Inclusion dependency </a:t>
            </a:r>
            <a:r>
              <a:rPr lang="en-US" sz="2400" dirty="0" smtClean="0">
                <a:solidFill>
                  <a:schemeClr val="accent1"/>
                </a:solidFill>
              </a:rPr>
              <a:t>R1[A1,...,An</a:t>
            </a:r>
            <a:r>
              <a:rPr lang="en-US" sz="2400" dirty="0">
                <a:solidFill>
                  <a:schemeClr val="accent1"/>
                </a:solidFill>
              </a:rPr>
              <a:t>]  </a:t>
            </a:r>
            <a:r>
              <a:rPr lang="en-US" sz="2400" dirty="0" smtClean="0">
                <a:solidFill>
                  <a:schemeClr val="accent1"/>
                </a:solidFill>
              </a:rPr>
              <a:t>⊆ R2 [B1,...,</a:t>
            </a:r>
            <a:r>
              <a:rPr lang="en-US" sz="2400" dirty="0" err="1" smtClean="0">
                <a:solidFill>
                  <a:schemeClr val="accent1"/>
                </a:solidFill>
              </a:rPr>
              <a:t>Bn</a:t>
            </a:r>
            <a:r>
              <a:rPr lang="en-US" sz="2400" dirty="0" smtClean="0">
                <a:solidFill>
                  <a:schemeClr val="accent1"/>
                </a:solidFill>
              </a:rPr>
              <a:t>] </a:t>
            </a:r>
            <a:r>
              <a:rPr lang="en-US" sz="2400" dirty="0" smtClean="0"/>
              <a:t>means that if every tuple of attributes </a:t>
            </a:r>
            <a:r>
              <a:rPr lang="en-US" sz="2400" dirty="0"/>
              <a:t>A1, …, An </a:t>
            </a:r>
            <a:r>
              <a:rPr lang="en-US" sz="2400" dirty="0" smtClean="0"/>
              <a:t>of R must also always appear in a tuple of R2 projected on attributes  B1</a:t>
            </a:r>
            <a:r>
              <a:rPr lang="en-US" sz="2400" dirty="0"/>
              <a:t>,...,</a:t>
            </a:r>
            <a:r>
              <a:rPr lang="en-US" sz="2400" dirty="0" err="1" smtClean="0"/>
              <a:t>Bn</a:t>
            </a:r>
            <a:endParaRPr lang="en-US" sz="2400" dirty="0" smtClean="0"/>
          </a:p>
          <a:p>
            <a:r>
              <a:rPr lang="en-US" sz="2400" dirty="0" smtClean="0"/>
              <a:t>Formally, R1[A1,...,An] </a:t>
            </a:r>
            <a:r>
              <a:rPr lang="en-US" sz="2400" dirty="0"/>
              <a:t>⊆ </a:t>
            </a:r>
            <a:r>
              <a:rPr lang="en-US" sz="2400" dirty="0" smtClean="0"/>
              <a:t> R2 [B1,...,</a:t>
            </a:r>
            <a:r>
              <a:rPr lang="en-US" sz="2400" dirty="0" err="1" smtClean="0"/>
              <a:t>Bn</a:t>
            </a:r>
            <a:r>
              <a:rPr lang="en-US" sz="2400" dirty="0" smtClean="0"/>
              <a:t>] </a:t>
            </a:r>
            <a:r>
              <a:rPr lang="en-US" sz="2400" dirty="0" err="1" smtClean="0"/>
              <a:t>iff</a:t>
            </a:r>
            <a:endParaRPr lang="en-US" sz="2400" dirty="0" smtClean="0"/>
          </a:p>
          <a:p>
            <a:pPr lvl="1"/>
            <a:r>
              <a:rPr lang="en-US" sz="2000" dirty="0" smtClean="0"/>
              <a:t>for all t1 in R1, there exists t2 in R2 such that t1[A1, …, An] = t2[B1, …, </a:t>
            </a:r>
            <a:r>
              <a:rPr lang="en-US" sz="2000" dirty="0" err="1" smtClean="0"/>
              <a:t>Bn</a:t>
            </a:r>
            <a:r>
              <a:rPr lang="en-US" sz="2000" dirty="0" smtClean="0"/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A referential integrity constraint is an inclusion dependency in which {B1, …, </a:t>
            </a:r>
            <a:r>
              <a:rPr lang="en-US" sz="2400" dirty="0" err="1" smtClean="0"/>
              <a:t>Bn</a:t>
            </a:r>
            <a:r>
              <a:rPr lang="en-US" sz="2400" dirty="0" smtClean="0"/>
              <a:t>} is the primary key of R2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6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42325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Data Warehousing and Materialization</a:t>
            </a:r>
            <a:endParaRPr lang="en-US" dirty="0">
              <a:ea typeface="+mj-ea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r>
              <a:rPr lang="en-US" sz="2800" i="1" dirty="0" smtClean="0">
                <a:latin typeface="Calibri" charset="0"/>
              </a:rPr>
              <a:t>Virtual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data integration </a:t>
            </a:r>
            <a:endParaRPr lang="en-US" sz="2800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Q</a:t>
            </a:r>
            <a:r>
              <a:rPr lang="en-US" sz="2400" dirty="0" smtClean="0">
                <a:latin typeface="Calibri" charset="0"/>
              </a:rPr>
              <a:t>ueries </a:t>
            </a:r>
            <a:r>
              <a:rPr lang="en-US" sz="2400" dirty="0">
                <a:latin typeface="Calibri" charset="0"/>
              </a:rPr>
              <a:t>are composed with mappings </a:t>
            </a:r>
            <a:r>
              <a:rPr lang="en-US" sz="2400" b="1" dirty="0">
                <a:latin typeface="Calibri" charset="0"/>
              </a:rPr>
              <a:t>on the fly</a:t>
            </a:r>
            <a:r>
              <a:rPr lang="en-US" sz="2400" dirty="0">
                <a:latin typeface="Calibri" charset="0"/>
              </a:rPr>
              <a:t> and data is fetched on </a:t>
            </a:r>
            <a:r>
              <a:rPr lang="en-US" sz="2400" dirty="0" smtClean="0">
                <a:latin typeface="Calibri" charset="0"/>
              </a:rPr>
              <a:t>demand</a:t>
            </a:r>
          </a:p>
          <a:p>
            <a:pPr lvl="1"/>
            <a:r>
              <a:rPr lang="en-US" sz="2400" dirty="0" smtClean="0">
                <a:latin typeface="Calibri" charset="0"/>
              </a:rPr>
              <a:t>Data </a:t>
            </a:r>
            <a:r>
              <a:rPr lang="en-US" sz="2400" dirty="0">
                <a:latin typeface="Calibri" charset="0"/>
              </a:rPr>
              <a:t>“lives” in the sources </a:t>
            </a:r>
          </a:p>
          <a:p>
            <a:r>
              <a:rPr lang="en-US" sz="2800" dirty="0" smtClean="0">
                <a:latin typeface="Calibri" charset="0"/>
              </a:rPr>
              <a:t>Warehouse: </a:t>
            </a:r>
          </a:p>
          <a:p>
            <a:pPr lvl="1"/>
            <a:r>
              <a:rPr lang="en-US" sz="2400" dirty="0">
                <a:latin typeface="Calibri" charset="0"/>
              </a:rPr>
              <a:t>D</a:t>
            </a:r>
            <a:r>
              <a:rPr lang="en-US" sz="2400" dirty="0" smtClean="0">
                <a:latin typeface="Calibri" charset="0"/>
              </a:rPr>
              <a:t>ata </a:t>
            </a:r>
            <a:r>
              <a:rPr lang="en-US" sz="2400" dirty="0">
                <a:latin typeface="Calibri" charset="0"/>
              </a:rPr>
              <a:t>is transformed and materialized </a:t>
            </a:r>
            <a:r>
              <a:rPr lang="en-US" sz="2400" dirty="0" smtClean="0">
                <a:latin typeface="Calibri" charset="0"/>
              </a:rPr>
              <a:t>“in advance” queries</a:t>
            </a:r>
          </a:p>
          <a:p>
            <a:pPr lvl="1"/>
            <a:r>
              <a:rPr lang="en-US" sz="2400" dirty="0" smtClean="0">
                <a:latin typeface="Calibri" charset="0"/>
              </a:rPr>
              <a:t>Central </a:t>
            </a:r>
            <a:r>
              <a:rPr lang="en-US" sz="2400" dirty="0">
                <a:latin typeface="Calibri" charset="0"/>
              </a:rPr>
              <a:t>“store” of all of our entities, concepts, metadata, and historical </a:t>
            </a:r>
            <a:r>
              <a:rPr lang="en-US" sz="2400" dirty="0" smtClean="0">
                <a:latin typeface="Calibri" charset="0"/>
              </a:rPr>
              <a:t>information</a:t>
            </a:r>
          </a:p>
          <a:p>
            <a:pPr lvl="2"/>
            <a:r>
              <a:rPr lang="en-US" sz="2000" dirty="0">
                <a:latin typeface="Calibri" charset="0"/>
              </a:rPr>
              <a:t>For data validation, complex mining, analysis, prediction, </a:t>
            </a:r>
            <a:r>
              <a:rPr lang="en-US" sz="2000" dirty="0" smtClean="0">
                <a:latin typeface="Calibri" charset="0"/>
              </a:rPr>
              <a:t>…</a:t>
            </a:r>
          </a:p>
          <a:p>
            <a:pPr lvl="1"/>
            <a:r>
              <a:rPr lang="en-US" sz="2400" dirty="0" smtClean="0">
                <a:latin typeface="Calibri" charset="0"/>
              </a:rPr>
              <a:t>“Master</a:t>
            </a:r>
            <a:r>
              <a:rPr lang="en-US" sz="2400" dirty="0">
                <a:latin typeface="Calibri" charset="0"/>
              </a:rPr>
              <a:t>” version </a:t>
            </a:r>
            <a:r>
              <a:rPr lang="en-US" sz="2400" dirty="0" smtClean="0">
                <a:latin typeface="Calibri" charset="0"/>
              </a:rPr>
              <a:t>in </a:t>
            </a:r>
            <a:r>
              <a:rPr lang="en-US" sz="2400" dirty="0">
                <a:latin typeface="Calibri" charset="0"/>
              </a:rPr>
              <a:t>a central </a:t>
            </a:r>
            <a:r>
              <a:rPr lang="en-US" sz="2400" dirty="0" smtClean="0">
                <a:latin typeface="Calibri" charset="0"/>
              </a:rPr>
              <a:t>database</a:t>
            </a:r>
          </a:p>
          <a:p>
            <a:pPr lvl="2"/>
            <a:r>
              <a:rPr lang="en-US" sz="2000" dirty="0">
                <a:latin typeface="Calibri" charset="0"/>
              </a:rPr>
              <a:t>For performance reasons, availability reasons, archival reasons, …</a:t>
            </a:r>
          </a:p>
          <a:p>
            <a:pPr marL="776288" lvl="2" indent="0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pPr lvl="1"/>
            <a:endParaRPr lang="en-US" sz="2400" dirty="0" smtClean="0">
              <a:latin typeface="Calibri" charset="0"/>
            </a:endParaRPr>
          </a:p>
          <a:p>
            <a:pPr marL="411163" lvl="1" indent="0">
              <a:buNone/>
            </a:pPr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149350"/>
            <a:ext cx="8077200" cy="4965700"/>
          </a:xfrm>
        </p:spPr>
        <p:txBody>
          <a:bodyPr/>
          <a:lstStyle/>
          <a:p>
            <a:r>
              <a:rPr lang="en-US" sz="2800" dirty="0" smtClean="0"/>
              <a:t>Relations</a:t>
            </a:r>
          </a:p>
          <a:p>
            <a:pPr lvl="1"/>
            <a:r>
              <a:rPr lang="en-US" sz="2400" dirty="0" err="1" smtClean="0"/>
              <a:t>CourseOfferings</a:t>
            </a:r>
            <a:r>
              <a:rPr lang="en-US" sz="2400" dirty="0" smtClean="0"/>
              <a:t>(C#, semester, instructor)</a:t>
            </a:r>
          </a:p>
          <a:p>
            <a:pPr lvl="1"/>
            <a:r>
              <a:rPr lang="en-US" sz="2400" dirty="0" smtClean="0"/>
              <a:t>Takes(S#, C#, semester, grade)</a:t>
            </a:r>
          </a:p>
          <a:p>
            <a:r>
              <a:rPr lang="en-US" sz="2800" dirty="0" smtClean="0"/>
              <a:t>Referential Integrity Constraint:</a:t>
            </a:r>
          </a:p>
          <a:p>
            <a:pPr lvl="1"/>
            <a:r>
              <a:rPr lang="en-US" sz="2400" dirty="0" smtClean="0"/>
              <a:t>Takes[</a:t>
            </a:r>
            <a:r>
              <a:rPr lang="en-US" sz="2400" dirty="0" err="1" smtClean="0"/>
              <a:t>C#,semester</a:t>
            </a:r>
            <a:r>
              <a:rPr lang="en-US" sz="2400" dirty="0"/>
              <a:t>]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Symbol" charset="0"/>
              </a:rPr>
              <a:t>Í</a:t>
            </a:r>
            <a:r>
              <a:rPr lang="en-US" sz="2400" dirty="0" smtClean="0"/>
              <a:t> </a:t>
            </a:r>
            <a:r>
              <a:rPr lang="en-US" sz="2400" dirty="0" err="1" smtClean="0"/>
              <a:t>CourseOffering</a:t>
            </a:r>
            <a:r>
              <a:rPr lang="en-US" sz="2400" dirty="0"/>
              <a:t>[</a:t>
            </a:r>
            <a:r>
              <a:rPr lang="en-US" sz="2400" dirty="0" err="1" smtClean="0"/>
              <a:t>C#,semester</a:t>
            </a:r>
            <a:r>
              <a:rPr lang="en-US" sz="2400" dirty="0"/>
              <a:t>]</a:t>
            </a:r>
            <a:endParaRPr lang="en-US" sz="2400" dirty="0" smtClean="0"/>
          </a:p>
          <a:p>
            <a:r>
              <a:rPr lang="en-US" sz="2800" dirty="0" smtClean="0"/>
              <a:t>Consider canceling a course.</a:t>
            </a:r>
          </a:p>
          <a:p>
            <a:pPr marL="457200" lvl="1" indent="0">
              <a:buNone/>
            </a:pPr>
            <a:r>
              <a:rPr lang="en-US" sz="2400" dirty="0" smtClean="0"/>
              <a:t>Delete from </a:t>
            </a:r>
            <a:r>
              <a:rPr lang="en-US" sz="2400" dirty="0" err="1" smtClean="0"/>
              <a:t>courseOfferings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where  c# = “CS101” and semester = “2-91</a:t>
            </a:r>
            <a:r>
              <a:rPr lang="en-US" sz="2400" dirty="0" smtClean="0">
                <a:latin typeface="Arial"/>
              </a:rPr>
              <a:t>”</a:t>
            </a:r>
            <a:r>
              <a:rPr lang="en-US" sz="2400" dirty="0" smtClean="0"/>
              <a:t>;</a:t>
            </a:r>
          </a:p>
          <a:p>
            <a:r>
              <a:rPr lang="en-US" sz="2800" dirty="0" smtClean="0"/>
              <a:t>What should happen to tuples in Takes that refer to CS101 and semester 2-91??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6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(cont)</a:t>
            </a:r>
          </a:p>
        </p:txBody>
      </p:sp>
      <p:sp>
        <p:nvSpPr>
          <p:cNvPr id="9441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44475" y="1495425"/>
            <a:ext cx="8447088" cy="5067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dirty="0"/>
              <a:t> Takes  </a:t>
            </a:r>
            <a:r>
              <a:rPr lang="en-US" sz="2800" dirty="0" smtClean="0"/>
              <a:t>(   </a:t>
            </a:r>
            <a:r>
              <a:rPr lang="en-US" sz="2800" dirty="0"/>
              <a:t>S#           C#      Semester   </a:t>
            </a:r>
            <a:r>
              <a:rPr lang="en-US" sz="2800" dirty="0" smtClean="0"/>
              <a:t>Grade )</a:t>
            </a:r>
            <a:endParaRPr lang="en-US" sz="2800" dirty="0"/>
          </a:p>
          <a:p>
            <a:pPr>
              <a:buFont typeface="Wingdings" charset="0"/>
              <a:buNone/>
            </a:pPr>
            <a:r>
              <a:rPr lang="en-US" sz="2800" dirty="0"/>
              <a:t>                1001    CS101       2-91            ^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            1002    CS101       2-91            ^       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            1003    CS101       1-91            A</a:t>
            </a:r>
          </a:p>
          <a:p>
            <a:endParaRPr lang="en-US" sz="2800" dirty="0"/>
          </a:p>
          <a:p>
            <a:r>
              <a:rPr lang="en-US" sz="2800" dirty="0"/>
              <a:t>   Possible Solutions: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1)  reject update (</a:t>
            </a:r>
            <a:r>
              <a:rPr lang="en-US" sz="2800" i="1" dirty="0"/>
              <a:t>abort</a:t>
            </a:r>
            <a:r>
              <a:rPr lang="en-US" sz="2800" dirty="0"/>
              <a:t>)  - or -</a:t>
            </a:r>
          </a:p>
          <a:p>
            <a:pPr>
              <a:buFont typeface="Wingdings" charset="0"/>
              <a:buNone/>
            </a:pPr>
            <a:r>
              <a:rPr lang="en-US" sz="2800" dirty="0"/>
              <a:t>    2)  delete tuples from </a:t>
            </a:r>
            <a:r>
              <a:rPr lang="ja-JP" altLang="en-US" sz="2800" dirty="0">
                <a:latin typeface="Arial"/>
              </a:rPr>
              <a:t>‘</a:t>
            </a:r>
            <a:r>
              <a:rPr lang="en-US" sz="2800" dirty="0"/>
              <a:t>Takes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 that refer</a:t>
            </a:r>
            <a:br>
              <a:rPr lang="en-US" sz="2800" dirty="0"/>
            </a:br>
            <a:r>
              <a:rPr lang="en-US" sz="2800" dirty="0"/>
              <a:t>      to </a:t>
            </a:r>
            <a:r>
              <a:rPr lang="ja-JP" altLang="en-US" sz="2800" dirty="0">
                <a:latin typeface="Arial"/>
              </a:rPr>
              <a:t>‘</a:t>
            </a:r>
            <a:r>
              <a:rPr lang="en-US" sz="2800" dirty="0"/>
              <a:t>CS101, 2-91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 (</a:t>
            </a:r>
            <a:r>
              <a:rPr lang="en-US" sz="2800" i="1" dirty="0"/>
              <a:t>cascade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7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Tuple-generating </a:t>
            </a:r>
            <a:r>
              <a:rPr lang="en-US" dirty="0"/>
              <a:t>dependencies (</a:t>
            </a:r>
            <a:r>
              <a:rPr lang="en-US" dirty="0" smtClean="0"/>
              <a:t>TGD’s)</a:t>
            </a:r>
          </a:p>
          <a:p>
            <a:pPr lvl="1"/>
            <a:r>
              <a:rPr lang="en-US" dirty="0" smtClean="0"/>
              <a:t>Generalize inclusion dependencies, foreign keys, …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Equality-generating dependencies (EGD’s)</a:t>
            </a:r>
          </a:p>
          <a:p>
            <a:pPr lvl="1"/>
            <a:r>
              <a:rPr lang="en-US" dirty="0" smtClean="0"/>
              <a:t>Generalize functional dependencies, keys, …</a:t>
            </a:r>
          </a:p>
          <a:p>
            <a:pPr marL="411163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011783"/>
              </p:ext>
            </p:extLst>
          </p:nvPr>
        </p:nvGraphicFramePr>
        <p:xfrm>
          <a:off x="830263" y="2767013"/>
          <a:ext cx="7367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Equation" r:id="rId3" imgW="3149600" imgH="254000" progId="Equation.3">
                  <p:embed/>
                </p:oleObj>
              </mc:Choice>
              <mc:Fallback>
                <p:oleObj name="Equation" r:id="rId3" imgW="3149600" imgH="254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767013"/>
                        <a:ext cx="7367587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19862"/>
              </p:ext>
            </p:extLst>
          </p:nvPr>
        </p:nvGraphicFramePr>
        <p:xfrm>
          <a:off x="947745" y="5036915"/>
          <a:ext cx="7043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Equation" r:id="rId5" imgW="2806560" imgH="228240" progId="Equation.3">
                  <p:embed/>
                </p:oleObj>
              </mc:Choice>
              <mc:Fallback>
                <p:oleObj name="Equation" r:id="rId5" imgW="280656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45" y="5036915"/>
                        <a:ext cx="70437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63755" y="6047911"/>
            <a:ext cx="787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 dirty="0" smtClean="0">
                <a:latin typeface="Calibri" charset="0"/>
              </a:rPr>
              <a:t>[Exercise</a:t>
            </a:r>
            <a:r>
              <a:rPr lang="en-US" sz="2000" dirty="0">
                <a:latin typeface="Calibri" charset="0"/>
              </a:rPr>
              <a:t>: express </a:t>
            </a:r>
            <a:r>
              <a:rPr lang="en-US" sz="2000" dirty="0" smtClean="0">
                <a:latin typeface="Calibri" charset="0"/>
              </a:rPr>
              <a:t>previous </a:t>
            </a:r>
            <a:r>
              <a:rPr lang="en-US" sz="2000" dirty="0">
                <a:latin typeface="Calibri" charset="0"/>
              </a:rPr>
              <a:t>constraints using general integrity </a:t>
            </a:r>
            <a:r>
              <a:rPr lang="en-US" sz="2000" dirty="0" smtClean="0">
                <a:latin typeface="Calibri" charset="0"/>
              </a:rPr>
              <a:t>constraints]</a:t>
            </a:r>
            <a:endParaRPr lang="en-US" sz="2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Many ontology constraints are either  inclusion constraints or functional dependencies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For example, in DL-Lite</a:t>
            </a:r>
            <a:r>
              <a:rPr lang="en-US" sz="2800" dirty="0"/>
              <a:t> </a:t>
            </a:r>
            <a:r>
              <a:rPr lang="en-US" sz="2800" dirty="0" smtClean="0"/>
              <a:t>(OWL2 QL):</a:t>
            </a:r>
          </a:p>
          <a:p>
            <a:pPr marL="514350" indent="-457200"/>
            <a:r>
              <a:rPr lang="en-US" sz="2800" dirty="0" smtClean="0"/>
              <a:t>A ⊑ B   ≡  ∀x A(x) → B(x)  ≡  ID: A[X] ⊆ B[X]</a:t>
            </a:r>
          </a:p>
          <a:p>
            <a:pPr marL="914400" lvl="1" indent="-457200"/>
            <a:r>
              <a:rPr lang="en-US" sz="2400" dirty="0" smtClean="0"/>
              <a:t>Ex: Professor ⊑ Person  (professors are people)</a:t>
            </a:r>
            <a:endParaRPr lang="en-US" sz="2800" dirty="0" smtClean="0"/>
          </a:p>
          <a:p>
            <a:pPr marL="514350" indent="-457200"/>
            <a:r>
              <a:rPr lang="en-US" sz="2800" dirty="0" smtClean="0"/>
              <a:t>∃r </a:t>
            </a:r>
            <a:r>
              <a:rPr lang="en-US" sz="2800" dirty="0"/>
              <a:t>⊑ </a:t>
            </a:r>
            <a:r>
              <a:rPr lang="en-US" sz="2800" dirty="0" smtClean="0"/>
              <a:t>A   ≡  ∀</a:t>
            </a:r>
            <a:r>
              <a:rPr lang="en-US" sz="2800" dirty="0" err="1" smtClean="0"/>
              <a:t>x,y</a:t>
            </a:r>
            <a:r>
              <a:rPr lang="en-US" sz="2800" dirty="0" smtClean="0"/>
              <a:t> r(</a:t>
            </a:r>
            <a:r>
              <a:rPr lang="en-US" sz="2800" dirty="0" err="1" smtClean="0"/>
              <a:t>x,y</a:t>
            </a:r>
            <a:r>
              <a:rPr lang="en-US" sz="2800" dirty="0" smtClean="0"/>
              <a:t>) </a:t>
            </a:r>
            <a:r>
              <a:rPr lang="en-US" sz="2800" dirty="0"/>
              <a:t>→ </a:t>
            </a:r>
            <a:r>
              <a:rPr lang="en-US" sz="2800" dirty="0" smtClean="0"/>
              <a:t>A(</a:t>
            </a:r>
            <a:r>
              <a:rPr lang="en-US" sz="2800" dirty="0"/>
              <a:t>x</a:t>
            </a:r>
            <a:r>
              <a:rPr lang="en-US" sz="2800" dirty="0" smtClean="0"/>
              <a:t>)   ≡   </a:t>
            </a:r>
            <a:r>
              <a:rPr lang="en-US" sz="2800" dirty="0"/>
              <a:t>ID: </a:t>
            </a:r>
            <a:r>
              <a:rPr lang="en-US" sz="2800" dirty="0" smtClean="0"/>
              <a:t>r[</a:t>
            </a:r>
            <a:r>
              <a:rPr lang="en-US" sz="2800" dirty="0"/>
              <a:t>X] ⊆ </a:t>
            </a:r>
            <a:r>
              <a:rPr lang="en-US" sz="2800" dirty="0" smtClean="0"/>
              <a:t>A[</a:t>
            </a:r>
            <a:r>
              <a:rPr lang="en-US" sz="2800" dirty="0"/>
              <a:t>X</a:t>
            </a:r>
            <a:r>
              <a:rPr lang="en-US" sz="2800" dirty="0" smtClean="0"/>
              <a:t>]</a:t>
            </a:r>
          </a:p>
          <a:p>
            <a:pPr marL="914400" lvl="1" indent="-457200"/>
            <a:r>
              <a:rPr lang="en-US" sz="2400" dirty="0" smtClean="0"/>
              <a:t>Ex: ∃</a:t>
            </a:r>
            <a:r>
              <a:rPr lang="en-US" sz="2400" dirty="0" err="1" smtClean="0"/>
              <a:t>teathesTo</a:t>
            </a:r>
            <a:r>
              <a:rPr lang="en-US" sz="2400" dirty="0"/>
              <a:t> </a:t>
            </a:r>
            <a:r>
              <a:rPr lang="en-US" sz="2400" dirty="0" smtClean="0"/>
              <a:t>⊑ Teacher</a:t>
            </a:r>
            <a:endParaRPr lang="en-US" sz="2800" dirty="0"/>
          </a:p>
          <a:p>
            <a:pPr marL="514350" indent="-457200"/>
            <a:r>
              <a:rPr lang="en-US" sz="2800" dirty="0" smtClean="0"/>
              <a:t>A ⊑ ∃</a:t>
            </a:r>
            <a:r>
              <a:rPr lang="en-US" sz="2800" dirty="0"/>
              <a:t>r </a:t>
            </a:r>
            <a:r>
              <a:rPr lang="en-US" sz="2800" dirty="0" smtClean="0"/>
              <a:t> </a:t>
            </a:r>
            <a:r>
              <a:rPr lang="en-US" sz="2800" dirty="0"/>
              <a:t>≡ </a:t>
            </a:r>
            <a:r>
              <a:rPr lang="en-US" sz="2800" dirty="0" smtClean="0"/>
              <a:t> ∀x </a:t>
            </a:r>
            <a:r>
              <a:rPr lang="en-US" sz="2800" dirty="0"/>
              <a:t>A(x</a:t>
            </a:r>
            <a:r>
              <a:rPr lang="en-US" sz="2800" dirty="0" smtClean="0"/>
              <a:t>) → </a:t>
            </a:r>
            <a:r>
              <a:rPr lang="en-US" sz="2800" dirty="0"/>
              <a:t>∃</a:t>
            </a:r>
            <a:r>
              <a:rPr lang="en-US" sz="2800" dirty="0" smtClean="0"/>
              <a:t>y r(</a:t>
            </a:r>
            <a:r>
              <a:rPr lang="en-US" sz="2800" dirty="0" err="1" smtClean="0"/>
              <a:t>x</a:t>
            </a:r>
            <a:r>
              <a:rPr lang="en-US" sz="2800" dirty="0" err="1"/>
              <a:t>,y</a:t>
            </a:r>
            <a:r>
              <a:rPr lang="en-US" sz="2800" dirty="0" smtClean="0"/>
              <a:t>)  ≡  </a:t>
            </a:r>
            <a:r>
              <a:rPr lang="en-US" sz="2800" dirty="0"/>
              <a:t>ID: </a:t>
            </a:r>
            <a:r>
              <a:rPr lang="en-US" sz="2800" dirty="0" smtClean="0"/>
              <a:t>A[</a:t>
            </a:r>
            <a:r>
              <a:rPr lang="en-US" sz="2800" dirty="0"/>
              <a:t>X] ⊆ </a:t>
            </a:r>
            <a:r>
              <a:rPr lang="en-US" sz="2800" dirty="0" smtClean="0"/>
              <a:t>r[</a:t>
            </a:r>
            <a:r>
              <a:rPr lang="en-US" sz="2800" dirty="0"/>
              <a:t>X</a:t>
            </a:r>
            <a:r>
              <a:rPr lang="en-US" sz="2800" dirty="0" smtClean="0"/>
              <a:t>]</a:t>
            </a:r>
          </a:p>
          <a:p>
            <a:pPr marL="914400" lvl="1" indent="-457200"/>
            <a:r>
              <a:rPr lang="en-US" sz="2400" dirty="0" smtClean="0"/>
              <a:t>Ex</a:t>
            </a:r>
            <a:r>
              <a:rPr lang="en-US" sz="2400" dirty="0"/>
              <a:t>: ∃</a:t>
            </a:r>
            <a:r>
              <a:rPr lang="en-US" sz="2400" dirty="0" err="1"/>
              <a:t>teathesTo</a:t>
            </a:r>
            <a:r>
              <a:rPr lang="en-US" sz="2400" dirty="0"/>
              <a:t> ⊑ </a:t>
            </a:r>
            <a:r>
              <a:rPr lang="en-US" sz="2400" dirty="0" smtClean="0"/>
              <a:t>Teacher</a:t>
            </a:r>
          </a:p>
          <a:p>
            <a:pPr marL="617537" indent="-457200"/>
            <a:r>
              <a:rPr lang="en-US" sz="2800" dirty="0" err="1" smtClean="0"/>
              <a:t>funct</a:t>
            </a:r>
            <a:r>
              <a:rPr lang="en-US" sz="2800" dirty="0" smtClean="0"/>
              <a:t>(r) </a:t>
            </a:r>
            <a:r>
              <a:rPr lang="en-US" sz="2800" dirty="0"/>
              <a:t>≡  ∀</a:t>
            </a:r>
            <a:r>
              <a:rPr lang="en-US" sz="2800" dirty="0" err="1" smtClean="0"/>
              <a:t>x,y,z</a:t>
            </a:r>
            <a:r>
              <a:rPr lang="en-US" sz="2800" dirty="0" smtClean="0"/>
              <a:t> r(</a:t>
            </a:r>
            <a:r>
              <a:rPr lang="en-US" sz="2800" dirty="0" err="1" smtClean="0"/>
              <a:t>x,y</a:t>
            </a:r>
            <a:r>
              <a:rPr lang="en-US" sz="2800" dirty="0" smtClean="0"/>
              <a:t>)^ r(</a:t>
            </a:r>
            <a:r>
              <a:rPr lang="en-US" sz="2800" dirty="0" err="1" smtClean="0"/>
              <a:t>x,z</a:t>
            </a:r>
            <a:r>
              <a:rPr lang="en-US" sz="2800" dirty="0" smtClean="0"/>
              <a:t>) </a:t>
            </a:r>
            <a:r>
              <a:rPr lang="en-US" sz="2800" dirty="0"/>
              <a:t>→ </a:t>
            </a:r>
            <a:r>
              <a:rPr lang="en-US" sz="2800" dirty="0" smtClean="0"/>
              <a:t>y = z </a:t>
            </a:r>
          </a:p>
          <a:p>
            <a:pPr marL="160337" indent="0">
              <a:buNone/>
            </a:pPr>
            <a:r>
              <a:rPr lang="en-US" sz="2800" dirty="0" smtClean="0"/>
              <a:t>                    ≡  FD:  X → Y  holds in r</a:t>
            </a: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6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741362"/>
          </a:xfrm>
        </p:spPr>
        <p:txBody>
          <a:bodyPr/>
          <a:lstStyle/>
          <a:p>
            <a:r>
              <a:rPr lang="en-US" dirty="0" smtClean="0"/>
              <a:t>Data Exchange Problem </a:t>
            </a:r>
            <a:r>
              <a:rPr lang="en-US" dirty="0"/>
              <a:t>= </a:t>
            </a:r>
            <a:r>
              <a:rPr lang="en-US" dirty="0" smtClean="0"/>
              <a:t>&lt;S, T, M, C</a:t>
            </a:r>
            <a:r>
              <a:rPr lang="en-US" baseline="-25000" dirty="0" smtClean="0"/>
              <a:t>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457199" y="1098378"/>
            <a:ext cx="8228641" cy="5302422"/>
          </a:xfrm>
        </p:spPr>
        <p:txBody>
          <a:bodyPr/>
          <a:lstStyle/>
          <a:p>
            <a:r>
              <a:rPr lang="en-US" sz="2800" b="1" dirty="0" smtClean="0"/>
              <a:t>S</a:t>
            </a:r>
            <a:r>
              <a:rPr lang="en-US" sz="2800" dirty="0" smtClean="0"/>
              <a:t>: source schema representing all source tables</a:t>
            </a:r>
          </a:p>
          <a:p>
            <a:r>
              <a:rPr lang="en-US" sz="2800" b="1" dirty="0" smtClean="0"/>
              <a:t>T</a:t>
            </a:r>
            <a:r>
              <a:rPr lang="en-US" sz="2800" dirty="0"/>
              <a:t>:</a:t>
            </a:r>
            <a:r>
              <a:rPr lang="en-US" sz="2800" dirty="0" smtClean="0"/>
              <a:t> target schema</a:t>
            </a:r>
          </a:p>
          <a:p>
            <a:r>
              <a:rPr lang="en-US" sz="2800" b="1" dirty="0" smtClean="0"/>
              <a:t>M:</a:t>
            </a:r>
            <a:r>
              <a:rPr lang="en-US" sz="2800" dirty="0" smtClean="0"/>
              <a:t> source-to-target schema mappings</a:t>
            </a:r>
          </a:p>
          <a:p>
            <a:pPr lvl="1"/>
            <a:r>
              <a:rPr lang="en-US" sz="2400" dirty="0"/>
              <a:t>Tuple-generating dependencies (</a:t>
            </a:r>
            <a:r>
              <a:rPr lang="en-US" sz="2400" dirty="0" err="1"/>
              <a:t>tgds</a:t>
            </a:r>
            <a:r>
              <a:rPr lang="en-US" sz="2400" dirty="0"/>
              <a:t>)</a:t>
            </a:r>
          </a:p>
          <a:p>
            <a:pPr marL="411163" lvl="1" indent="0">
              <a:buNone/>
            </a:pPr>
            <a:endParaRPr lang="en-US" sz="2800" dirty="0" smtClean="0"/>
          </a:p>
          <a:p>
            <a:endParaRPr lang="el-GR" sz="2800" dirty="0" smtClean="0"/>
          </a:p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T</a:t>
            </a:r>
            <a:r>
              <a:rPr lang="en-US" sz="2800" dirty="0"/>
              <a:t>:</a:t>
            </a:r>
            <a:r>
              <a:rPr lang="en-US" sz="2800" dirty="0" smtClean="0"/>
              <a:t>  Target constraints</a:t>
            </a:r>
          </a:p>
          <a:p>
            <a:pPr lvl="1"/>
            <a:r>
              <a:rPr lang="en-US" sz="2400" dirty="0" smtClean="0"/>
              <a:t>Tuple-generating dependencies (</a:t>
            </a:r>
            <a:r>
              <a:rPr lang="en-US" sz="2400" dirty="0" err="1" smtClean="0"/>
              <a:t>tgds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quality-generating dependencies (</a:t>
            </a:r>
            <a:r>
              <a:rPr lang="en-US" sz="2400" dirty="0" err="1" smtClean="0"/>
              <a:t>egds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6238309"/>
              </p:ext>
            </p:extLst>
          </p:nvPr>
        </p:nvGraphicFramePr>
        <p:xfrm>
          <a:off x="1724025" y="3644328"/>
          <a:ext cx="59309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8" name="Equation" r:id="rId4" imgW="2933700" imgH="241300" progId="Equation.3">
                  <p:embed/>
                </p:oleObj>
              </mc:Choice>
              <mc:Fallback>
                <p:oleObj name="Equation" r:id="rId4" imgW="2933700" imgH="241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644328"/>
                        <a:ext cx="59309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87464"/>
              </p:ext>
            </p:extLst>
          </p:nvPr>
        </p:nvGraphicFramePr>
        <p:xfrm>
          <a:off x="1724025" y="3182711"/>
          <a:ext cx="4498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9" name="Equation" r:id="rId6" imgW="2146300" imgH="241300" progId="Equation.3">
                  <p:embed/>
                </p:oleObj>
              </mc:Choice>
              <mc:Fallback>
                <p:oleObj name="Equation" r:id="rId6" imgW="2146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4025" y="3182711"/>
                        <a:ext cx="4498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61697"/>
              </p:ext>
            </p:extLst>
          </p:nvPr>
        </p:nvGraphicFramePr>
        <p:xfrm>
          <a:off x="1724025" y="5876652"/>
          <a:ext cx="28225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0" name="Equation" r:id="rId8" imgW="1346200" imgH="228600" progId="Equation.3">
                  <p:embed/>
                </p:oleObj>
              </mc:Choice>
              <mc:Fallback>
                <p:oleObj name="Equation" r:id="rId8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4025" y="5876652"/>
                        <a:ext cx="2822575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055203"/>
              </p:ext>
            </p:extLst>
          </p:nvPr>
        </p:nvGraphicFramePr>
        <p:xfrm>
          <a:off x="1724025" y="5068416"/>
          <a:ext cx="4525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1" name="Equation" r:id="rId10" imgW="2159000" imgH="228600" progId="Equation.3">
                  <p:embed/>
                </p:oleObj>
              </mc:Choice>
              <mc:Fallback>
                <p:oleObj name="Equation" r:id="rId10" imgW="2159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025" y="5068416"/>
                        <a:ext cx="45259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An Example</a:t>
            </a:r>
            <a:endParaRPr lang="en-US" dirty="0">
              <a:ea typeface="+mj-ea"/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19161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Source S has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Teaches(prof, student)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Adviser(adviser, student)</a:t>
            </a:r>
          </a:p>
        </p:txBody>
      </p:sp>
      <p:sp>
        <p:nvSpPr>
          <p:cNvPr id="4101" name="Content Placeholder 3"/>
          <p:cNvSpPr>
            <a:spLocks noGrp="1"/>
          </p:cNvSpPr>
          <p:nvPr>
            <p:ph sz="half" idx="2"/>
          </p:nvPr>
        </p:nvSpPr>
        <p:spPr>
          <a:xfrm>
            <a:off x="4365625" y="1600200"/>
            <a:ext cx="4270375" cy="19161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alibri" charset="0"/>
              </a:rPr>
              <a:t>Target T has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Advise(adviser, student)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TeachesCourse(prof, course)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alibri" charset="0"/>
              </a:rPr>
              <a:t>Takes(course, student)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9738" y="3808413"/>
          <a:ext cx="82613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7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808413"/>
                        <a:ext cx="8261350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438525" y="5100638"/>
            <a:ext cx="939800" cy="423862"/>
          </a:xfrm>
          <a:prstGeom prst="ellipse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8088" y="5589588"/>
            <a:ext cx="48228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solidFill>
                  <a:srgbClr val="C00000"/>
                </a:solidFill>
                <a:latin typeface="+mj-lt"/>
                <a:ea typeface="+mn-ea"/>
              </a:rPr>
              <a:t>existential variables represent unknowns</a:t>
            </a:r>
          </a:p>
        </p:txBody>
      </p:sp>
      <p:cxnSp>
        <p:nvCxnSpPr>
          <p:cNvPr id="4104" name="Straight Arrow Connector 8"/>
          <p:cNvCxnSpPr>
            <a:cxnSpLocks noChangeShapeType="1"/>
          </p:cNvCxnSpPr>
          <p:nvPr/>
        </p:nvCxnSpPr>
        <p:spPr bwMode="auto">
          <a:xfrm flipH="1" flipV="1">
            <a:off x="3902075" y="5589588"/>
            <a:ext cx="90488" cy="153987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21663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The Data Exchange </a:t>
            </a:r>
            <a:r>
              <a:rPr lang="en-US" i="1" dirty="0" smtClean="0">
                <a:ea typeface="+mj-ea"/>
              </a:rPr>
              <a:t>Solution</a:t>
            </a:r>
            <a:endParaRPr lang="en-US" dirty="0">
              <a:ea typeface="+mj-ea"/>
            </a:endParaRPr>
          </a:p>
        </p:txBody>
      </p:sp>
      <p:sp>
        <p:nvSpPr>
          <p:cNvPr id="33794" name="Content Placeholder 5"/>
          <p:cNvSpPr>
            <a:spLocks noGrp="1"/>
          </p:cNvSpPr>
          <p:nvPr>
            <p:ph idx="1"/>
          </p:nvPr>
        </p:nvSpPr>
        <p:spPr>
          <a:xfrm>
            <a:off x="457199" y="1463675"/>
            <a:ext cx="8473989" cy="4594225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G</a:t>
            </a:r>
            <a:r>
              <a:rPr lang="en-US" sz="2800" dirty="0" smtClean="0">
                <a:latin typeface="Calibri" charset="0"/>
              </a:rPr>
              <a:t>iven a data exchange setting D = (S,T,M,C</a:t>
            </a:r>
            <a:r>
              <a:rPr lang="en-US" sz="2800" baseline="-25000" dirty="0" smtClean="0">
                <a:latin typeface="Calibri" charset="0"/>
              </a:rPr>
              <a:t>T</a:t>
            </a:r>
            <a:r>
              <a:rPr lang="en-US" sz="2800" dirty="0" smtClean="0">
                <a:latin typeface="Calibri" charset="0"/>
              </a:rPr>
              <a:t>) and an (database) instance I (over source schema S),</a:t>
            </a:r>
          </a:p>
          <a:p>
            <a:r>
              <a:rPr lang="en-US" sz="2800" dirty="0">
                <a:latin typeface="Calibri" charset="0"/>
              </a:rPr>
              <a:t>t</a:t>
            </a:r>
            <a:r>
              <a:rPr lang="en-US" sz="2800" dirty="0" smtClean="0">
                <a:latin typeface="Calibri" charset="0"/>
              </a:rPr>
              <a:t>he </a:t>
            </a:r>
            <a:r>
              <a:rPr lang="en-US" sz="2800" dirty="0">
                <a:latin typeface="Calibri" charset="0"/>
              </a:rPr>
              <a:t>goal of data exchange is to compute an </a:t>
            </a:r>
            <a:r>
              <a:rPr lang="en-US" sz="2800" dirty="0" smtClean="0">
                <a:latin typeface="Calibri" charset="0"/>
              </a:rPr>
              <a:t>instance (J) </a:t>
            </a:r>
            <a:r>
              <a:rPr lang="en-US" sz="2800" dirty="0">
                <a:latin typeface="Calibri" charset="0"/>
              </a:rPr>
              <a:t>of the target </a:t>
            </a:r>
            <a:r>
              <a:rPr lang="en-US" sz="2800" dirty="0" smtClean="0">
                <a:latin typeface="Calibri" charset="0"/>
              </a:rPr>
              <a:t>schema (T) </a:t>
            </a:r>
            <a:endParaRPr lang="en-US" sz="2800" dirty="0">
              <a:latin typeface="Calibri" charset="0"/>
            </a:endParaRP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An instance J of Schema T is a </a:t>
            </a:r>
            <a:r>
              <a:rPr lang="en-US" sz="2800" i="1" dirty="0">
                <a:latin typeface="Calibri" charset="0"/>
              </a:rPr>
              <a:t>data exchange solution </a:t>
            </a:r>
            <a:r>
              <a:rPr lang="en-US" sz="2800" dirty="0">
                <a:latin typeface="Calibri" charset="0"/>
              </a:rPr>
              <a:t>for D and I if</a:t>
            </a:r>
          </a:p>
          <a:p>
            <a:pPr marL="914400" lvl="1" indent="-457200">
              <a:buFont typeface="Gill Sans MT" charset="0"/>
              <a:buAutoNum type="arabicPeriod"/>
            </a:pPr>
            <a:r>
              <a:rPr lang="en-US" sz="2400" dirty="0">
                <a:latin typeface="Calibri" charset="0"/>
              </a:rPr>
              <a:t>the pair (I,J) satisfies schema mapping M, and </a:t>
            </a:r>
          </a:p>
          <a:p>
            <a:pPr marL="914400" lvl="1" indent="-457200">
              <a:buFont typeface="Gill Sans MT" charset="0"/>
              <a:buAutoNum type="arabicPeriod"/>
            </a:pPr>
            <a:r>
              <a:rPr lang="en-US" sz="2400" dirty="0">
                <a:latin typeface="Calibri" charset="0"/>
              </a:rPr>
              <a:t>J satisfies constraints C</a:t>
            </a:r>
            <a:r>
              <a:rPr lang="en-US" sz="2400" baseline="-25000" dirty="0">
                <a:latin typeface="Calibri" charset="0"/>
              </a:rPr>
              <a:t>T</a:t>
            </a:r>
            <a:endParaRPr lang="en-US" sz="24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 txBox="1">
            <a:spLocks/>
          </p:cNvSpPr>
          <p:nvPr/>
        </p:nvSpPr>
        <p:spPr bwMode="auto">
          <a:xfrm>
            <a:off x="457200" y="1107865"/>
            <a:ext cx="40132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I(S)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02638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Solution Example</a:t>
            </a:r>
            <a:endParaRPr lang="en-US" dirty="0">
              <a:ea typeface="+mj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25744"/>
              </p:ext>
            </p:extLst>
          </p:nvPr>
        </p:nvGraphicFramePr>
        <p:xfrm>
          <a:off x="1204913" y="2004803"/>
          <a:ext cx="18605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79"/>
                <a:gridCol w="1052471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prof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Chloe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</a:tbl>
          </a:graphicData>
        </a:graphic>
      </p:graphicFrame>
      <p:sp>
        <p:nvSpPr>
          <p:cNvPr id="34833" name="Content Placeholder 3"/>
          <p:cNvSpPr txBox="1">
            <a:spLocks/>
          </p:cNvSpPr>
          <p:nvPr/>
        </p:nvSpPr>
        <p:spPr bwMode="auto">
          <a:xfrm>
            <a:off x="5506249" y="1072591"/>
            <a:ext cx="330279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J(T)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TeachesCourse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Takes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24893"/>
              </p:ext>
            </p:extLst>
          </p:nvPr>
        </p:nvGraphicFramePr>
        <p:xfrm>
          <a:off x="1217613" y="3795503"/>
          <a:ext cx="20558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8"/>
                <a:gridCol w="1052504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adviser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Ellen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Felicia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40730"/>
              </p:ext>
            </p:extLst>
          </p:nvPr>
        </p:nvGraphicFramePr>
        <p:xfrm>
          <a:off x="6273011" y="1983816"/>
          <a:ext cx="2055812" cy="11112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/>
                <a:gridCol w="1052504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adviser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Ellen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Felicia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2091"/>
              </p:ext>
            </p:extLst>
          </p:nvPr>
        </p:nvGraphicFramePr>
        <p:xfrm>
          <a:off x="6376198" y="4984191"/>
          <a:ext cx="2055813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/>
                <a:gridCol w="105250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2</a:t>
                      </a:r>
                      <a:endParaRPr lang="en-US" sz="1800" i="1" baseline="-250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84078"/>
              </p:ext>
            </p:extLst>
          </p:nvPr>
        </p:nvGraphicFramePr>
        <p:xfrm>
          <a:off x="6311111" y="3450666"/>
          <a:ext cx="2057400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083"/>
                <a:gridCol w="105331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prof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82" marR="9148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Chloe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2</a:t>
                      </a:r>
                      <a:endParaRPr lang="en-US" sz="1800" i="1" baseline="-25000" dirty="0"/>
                    </a:p>
                  </a:txBody>
                  <a:tcPr marL="91482" marR="91482" marT="45733" marB="45733"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296529" y="5365804"/>
            <a:ext cx="652970" cy="455000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58849" y="3795503"/>
            <a:ext cx="596084" cy="460201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cxnSp>
        <p:nvCxnSpPr>
          <p:cNvPr id="34892" name="Straight Arrow Connector 13"/>
          <p:cNvCxnSpPr>
            <a:cxnSpLocks noChangeShapeType="1"/>
            <a:stCxn id="17" idx="3"/>
            <a:endCxn id="12" idx="2"/>
          </p:cNvCxnSpPr>
          <p:nvPr/>
        </p:nvCxnSpPr>
        <p:spPr bwMode="auto">
          <a:xfrm flipV="1">
            <a:off x="5846617" y="4025604"/>
            <a:ext cx="1412232" cy="635422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cxnSp>
        <p:nvCxnSpPr>
          <p:cNvPr id="34893" name="Straight Arrow Connector 15"/>
          <p:cNvCxnSpPr>
            <a:cxnSpLocks noChangeShapeType="1"/>
            <a:stCxn id="17" idx="3"/>
            <a:endCxn id="11" idx="2"/>
          </p:cNvCxnSpPr>
          <p:nvPr/>
        </p:nvCxnSpPr>
        <p:spPr bwMode="auto">
          <a:xfrm>
            <a:off x="5846617" y="4661026"/>
            <a:ext cx="449912" cy="932278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3574700" y="4337860"/>
            <a:ext cx="2271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i="1" dirty="0" smtClean="0">
                <a:solidFill>
                  <a:srgbClr val="C00000"/>
                </a:solidFill>
                <a:latin typeface="+mn-lt"/>
                <a:ea typeface="+mn-ea"/>
              </a:rPr>
              <a:t>labeled nulls represent </a:t>
            </a:r>
            <a:r>
              <a:rPr lang="en-US" sz="1800" i="1" dirty="0">
                <a:solidFill>
                  <a:srgbClr val="C00000"/>
                </a:solidFill>
                <a:latin typeface="+mn-lt"/>
                <a:ea typeface="+mn-ea"/>
              </a:rPr>
              <a:t>unknown values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113040"/>
              </p:ext>
            </p:extLst>
          </p:nvPr>
        </p:nvGraphicFramePr>
        <p:xfrm>
          <a:off x="82420" y="5365804"/>
          <a:ext cx="6190591" cy="12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7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0" y="5365804"/>
                        <a:ext cx="6190591" cy="1295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2"/>
          <p:cNvSpPr txBox="1">
            <a:spLocks/>
          </p:cNvSpPr>
          <p:nvPr/>
        </p:nvSpPr>
        <p:spPr bwMode="auto">
          <a:xfrm>
            <a:off x="457200" y="1107865"/>
            <a:ext cx="40132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I(S)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02638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Another Solution</a:t>
            </a:r>
            <a:endParaRPr lang="en-US" dirty="0">
              <a:ea typeface="+mj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697516"/>
              </p:ext>
            </p:extLst>
          </p:nvPr>
        </p:nvGraphicFramePr>
        <p:xfrm>
          <a:off x="1204913" y="2004803"/>
          <a:ext cx="18605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79"/>
                <a:gridCol w="1052471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prof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Chloe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09" marR="91409" marT="45733" marB="45733"/>
                </a:tc>
              </a:tr>
            </a:tbl>
          </a:graphicData>
        </a:graphic>
      </p:graphicFrame>
      <p:sp>
        <p:nvSpPr>
          <p:cNvPr id="34833" name="Content Placeholder 3"/>
          <p:cNvSpPr txBox="1">
            <a:spLocks/>
          </p:cNvSpPr>
          <p:nvPr/>
        </p:nvSpPr>
        <p:spPr bwMode="auto">
          <a:xfrm>
            <a:off x="5506249" y="1072591"/>
            <a:ext cx="330279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 sz="2800">
                <a:solidFill>
                  <a:schemeClr val="tx2"/>
                </a:solidFill>
                <a:latin typeface="Calibri" charset="0"/>
              </a:rPr>
              <a:t>Instance J(T) has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Advise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TeachesCourse</a:t>
            </a: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endParaRPr kumimoji="1" lang="en-US" sz="800">
              <a:solidFill>
                <a:schemeClr val="tx2"/>
              </a:solidFill>
              <a:latin typeface="Calibri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800000"/>
              </a:buClr>
              <a:buFont typeface="Wingdings" charset="0"/>
              <a:buNone/>
            </a:pPr>
            <a:r>
              <a:rPr kumimoji="1" lang="en-US">
                <a:solidFill>
                  <a:schemeClr val="tx2"/>
                </a:solidFill>
                <a:latin typeface="Calibri" charset="0"/>
              </a:rPr>
              <a:t>Takes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90065"/>
              </p:ext>
            </p:extLst>
          </p:nvPr>
        </p:nvGraphicFramePr>
        <p:xfrm>
          <a:off x="1217613" y="3795503"/>
          <a:ext cx="205581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8"/>
                <a:gridCol w="1052504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adviser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Ellen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Felicia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850725"/>
              </p:ext>
            </p:extLst>
          </p:nvPr>
        </p:nvGraphicFramePr>
        <p:xfrm>
          <a:off x="6273011" y="1983816"/>
          <a:ext cx="2055812" cy="11112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/>
                <a:gridCol w="1052504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adviser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Ellen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Felicia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668" marB="45668"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3130"/>
              </p:ext>
            </p:extLst>
          </p:nvPr>
        </p:nvGraphicFramePr>
        <p:xfrm>
          <a:off x="6376198" y="4984191"/>
          <a:ext cx="2055813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08"/>
                <a:gridCol w="1052505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12" marR="9141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L="91412" marR="91412" marT="45733" marB="45733"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046106"/>
              </p:ext>
            </p:extLst>
          </p:nvPr>
        </p:nvGraphicFramePr>
        <p:xfrm>
          <a:off x="6311111" y="3450666"/>
          <a:ext cx="2057400" cy="1112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083"/>
                <a:gridCol w="1053317"/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prof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82" marR="91482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Chloe</a:t>
                      </a:r>
                      <a:endParaRPr lang="en-US" sz="1800" dirty="0"/>
                    </a:p>
                  </a:txBody>
                  <a:tcPr marL="91482" marR="91482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C</a:t>
                      </a:r>
                      <a:r>
                        <a:rPr lang="en-US" sz="1800" i="1" baseline="-25000" dirty="0" smtClean="0"/>
                        <a:t>1</a:t>
                      </a:r>
                      <a:endParaRPr lang="en-US" sz="1800" i="1" baseline="-25000" dirty="0"/>
                    </a:p>
                  </a:txBody>
                  <a:tcPr marL="91482" marR="91482" marT="45733" marB="45733"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6296529" y="5365804"/>
            <a:ext cx="652970" cy="768712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58849" y="3795503"/>
            <a:ext cx="596084" cy="865523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cxnSp>
        <p:nvCxnSpPr>
          <p:cNvPr id="34892" name="Straight Arrow Connector 13"/>
          <p:cNvCxnSpPr>
            <a:cxnSpLocks noChangeShapeType="1"/>
            <a:stCxn id="17" idx="3"/>
            <a:endCxn id="12" idx="2"/>
          </p:cNvCxnSpPr>
          <p:nvPr/>
        </p:nvCxnSpPr>
        <p:spPr bwMode="auto">
          <a:xfrm flipV="1">
            <a:off x="5846617" y="4228265"/>
            <a:ext cx="1412232" cy="494475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cxnSp>
        <p:nvCxnSpPr>
          <p:cNvPr id="34893" name="Straight Arrow Connector 15"/>
          <p:cNvCxnSpPr>
            <a:cxnSpLocks noChangeShapeType="1"/>
            <a:stCxn id="17" idx="3"/>
            <a:endCxn id="11" idx="2"/>
          </p:cNvCxnSpPr>
          <p:nvPr/>
        </p:nvCxnSpPr>
        <p:spPr bwMode="auto">
          <a:xfrm>
            <a:off x="5846617" y="4722740"/>
            <a:ext cx="449912" cy="1027420"/>
          </a:xfrm>
          <a:prstGeom prst="straightConnector1">
            <a:avLst/>
          </a:prstGeom>
          <a:noFill/>
          <a:ln w="28575">
            <a:solidFill>
              <a:srgbClr val="A5002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3574700" y="4538074"/>
            <a:ext cx="227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i="1" dirty="0" smtClean="0">
                <a:solidFill>
                  <a:srgbClr val="C00000"/>
                </a:solidFill>
                <a:latin typeface="+mn-lt"/>
                <a:ea typeface="+mn-ea"/>
              </a:rPr>
              <a:t>Same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  <a:ea typeface="+mn-ea"/>
              </a:rPr>
              <a:t>labelled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  <a:ea typeface="+mn-ea"/>
              </a:rPr>
              <a:t>  null</a:t>
            </a:r>
            <a:endParaRPr lang="en-US" sz="1800" i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55639"/>
              </p:ext>
            </p:extLst>
          </p:nvPr>
        </p:nvGraphicFramePr>
        <p:xfrm>
          <a:off x="82420" y="5365804"/>
          <a:ext cx="6190591" cy="12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6" name="Equation" r:id="rId3" imgW="4368600" imgH="914400" progId="Equation.3">
                  <p:embed/>
                </p:oleObj>
              </mc:Choice>
              <mc:Fallback>
                <p:oleObj name="Equation" r:id="rId3" imgW="4368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0" y="5365804"/>
                        <a:ext cx="6190591" cy="1295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Master Data Management (MDM)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Modern uses of data warehouse </a:t>
            </a:r>
          </a:p>
          <a:p>
            <a:pPr lvl="1"/>
            <a:r>
              <a:rPr lang="en-US" sz="2000" dirty="0">
                <a:latin typeface="Calibri" charset="0"/>
              </a:rPr>
              <a:t>Support </a:t>
            </a:r>
            <a:r>
              <a:rPr lang="en-US" sz="2000" b="1" dirty="0">
                <a:latin typeface="Calibri" charset="0"/>
              </a:rPr>
              <a:t>analytics</a:t>
            </a:r>
            <a:r>
              <a:rPr lang="en-US" sz="2000" dirty="0">
                <a:latin typeface="Calibri" charset="0"/>
              </a:rPr>
              <a:t> </a:t>
            </a:r>
          </a:p>
          <a:p>
            <a:pPr lvl="1"/>
            <a:r>
              <a:rPr lang="en-US" sz="2000" dirty="0">
                <a:latin typeface="Calibri" charset="0"/>
              </a:rPr>
              <a:t>Serve as a reference to all of the entities in the </a:t>
            </a:r>
            <a:r>
              <a:rPr lang="en-US" sz="2000" dirty="0" smtClean="0">
                <a:latin typeface="Calibri" charset="0"/>
              </a:rPr>
              <a:t>organization</a:t>
            </a:r>
            <a:endParaRPr lang="en-US" sz="2400" dirty="0" smtClean="0"/>
          </a:p>
          <a:p>
            <a:r>
              <a:rPr lang="en-US" sz="2400" dirty="0" smtClean="0"/>
              <a:t>Warehouse as </a:t>
            </a:r>
            <a:r>
              <a:rPr lang="en-US" sz="2400" dirty="0"/>
              <a:t>repository of knowledge </a:t>
            </a:r>
            <a:r>
              <a:rPr lang="en-US" sz="2400" dirty="0" smtClean="0"/>
              <a:t>about entities, rules</a:t>
            </a:r>
            <a:r>
              <a:rPr lang="en-US" sz="2400" dirty="0"/>
              <a:t>, and </a:t>
            </a:r>
            <a:r>
              <a:rPr lang="en-US" sz="2400" dirty="0" smtClean="0"/>
              <a:t>processes in an enterprise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lean, normalized version of terms</a:t>
            </a:r>
          </a:p>
          <a:p>
            <a:pPr lvl="2"/>
            <a:r>
              <a:rPr lang="en-US" sz="1600" dirty="0" smtClean="0"/>
              <a:t>Ex: addresses, names, products, …</a:t>
            </a:r>
          </a:p>
          <a:p>
            <a:pPr lvl="1"/>
            <a:r>
              <a:rPr lang="en-US" sz="2000" dirty="0" smtClean="0"/>
              <a:t>Metadata: data constraints and assumptions</a:t>
            </a:r>
          </a:p>
          <a:p>
            <a:pPr lvl="1"/>
            <a:r>
              <a:rPr lang="en-US" sz="2000" dirty="0" smtClean="0"/>
              <a:t>Basis for data governance</a:t>
            </a:r>
            <a:endParaRPr lang="en-US" sz="2400" dirty="0">
              <a:latin typeface="Calibri" charset="0"/>
            </a:endParaRPr>
          </a:p>
          <a:p>
            <a:r>
              <a:rPr lang="en-US" sz="2400" dirty="0" smtClean="0">
                <a:latin typeface="Calibri" charset="0"/>
              </a:rPr>
              <a:t>Data Governance: </a:t>
            </a:r>
            <a:r>
              <a:rPr lang="en-US" sz="2400" dirty="0" smtClean="0"/>
              <a:t>creation and modification </a:t>
            </a:r>
            <a:r>
              <a:rPr lang="en-US" sz="2400" dirty="0"/>
              <a:t>of data entities in a systematic </a:t>
            </a:r>
            <a:r>
              <a:rPr lang="en-US" sz="2400" dirty="0" smtClean="0"/>
              <a:t>way</a:t>
            </a:r>
          </a:p>
          <a:p>
            <a:pPr lvl="1"/>
            <a:r>
              <a:rPr lang="en-US" sz="2000" dirty="0" smtClean="0"/>
              <a:t>Ex: to comply with government regulations (Sarbanes</a:t>
            </a:r>
            <a:r>
              <a:rPr lang="en-US" sz="2000" dirty="0"/>
              <a:t>-Oxley </a:t>
            </a:r>
            <a:r>
              <a:rPr lang="en-US" sz="2000" dirty="0" smtClean="0"/>
              <a:t>Act)</a:t>
            </a:r>
            <a:endParaRPr lang="en-US" sz="2000" dirty="0" smtClean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Solutions</a:t>
            </a:r>
            <a:endParaRPr 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the first solution should be better than the second</a:t>
            </a:r>
          </a:p>
          <a:p>
            <a:pPr lvl="1"/>
            <a:r>
              <a:rPr lang="en-US" dirty="0" smtClean="0"/>
              <a:t>The first solution uses the same variable for the course taught by Ann and by Chloe – they are the same course</a:t>
            </a:r>
          </a:p>
          <a:p>
            <a:pPr lvl="1"/>
            <a:r>
              <a:rPr lang="en-US" dirty="0" smtClean="0"/>
              <a:t>But this was not specified in the original schema!</a:t>
            </a:r>
          </a:p>
          <a:p>
            <a:r>
              <a:rPr lang="en-US" dirty="0" smtClean="0"/>
              <a:t>We formalize that through the notion of the universal solution, which must not lose any information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Formalizing the Universal Solution</a:t>
            </a:r>
            <a:endParaRPr 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Instance homomorphism</a:t>
            </a:r>
            <a:endParaRPr lang="en-US" sz="2800" dirty="0" smtClean="0"/>
          </a:p>
          <a:p>
            <a:pPr lvl="1"/>
            <a:r>
              <a:rPr lang="en-US" sz="2400" dirty="0" smtClean="0"/>
              <a:t>Let J1, J2 be two instances of schema T</a:t>
            </a:r>
          </a:p>
          <a:p>
            <a:pPr lvl="1"/>
            <a:r>
              <a:rPr lang="en-US" sz="2400" dirty="0" smtClean="0"/>
              <a:t>A mapping h: J1 </a:t>
            </a:r>
            <a:r>
              <a:rPr lang="en-US" sz="2400" dirty="0" smtClean="0">
                <a:sym typeface="Wingdings" charset="0"/>
              </a:rPr>
              <a:t> J2 is a </a:t>
            </a:r>
            <a:r>
              <a:rPr lang="en-US" sz="2400" i="1" dirty="0" smtClean="0">
                <a:sym typeface="Wingdings" charset="0"/>
              </a:rPr>
              <a:t>homomorphism</a:t>
            </a:r>
            <a:r>
              <a:rPr lang="en-US" sz="2400" dirty="0" smtClean="0">
                <a:sym typeface="Wingdings" charset="0"/>
              </a:rPr>
              <a:t> from J1 to J2 if</a:t>
            </a:r>
          </a:p>
          <a:p>
            <a:pPr lvl="2"/>
            <a:r>
              <a:rPr lang="en-US" sz="2000" dirty="0" smtClean="0">
                <a:sym typeface="Wingdings" charset="0"/>
              </a:rPr>
              <a:t>h(c) = c for every c ∈ C,</a:t>
            </a:r>
          </a:p>
          <a:p>
            <a:pPr lvl="2"/>
            <a:r>
              <a:rPr lang="en-US" sz="2000" dirty="0" smtClean="0">
                <a:sym typeface="Wingdings" charset="0"/>
              </a:rPr>
              <a:t>for every tuple R(a1,…,an) ∈ J1 the tuple R(h(a1),…,h(an)) ∈ J2 </a:t>
            </a:r>
          </a:p>
          <a:p>
            <a:r>
              <a:rPr lang="en-US" sz="2800" dirty="0" smtClean="0"/>
              <a:t>J1, J2 are </a:t>
            </a:r>
            <a:r>
              <a:rPr lang="en-US" sz="2800" i="1" dirty="0" err="1" smtClean="0"/>
              <a:t>homomorphically</a:t>
            </a:r>
            <a:r>
              <a:rPr lang="en-US" sz="2800" i="1" dirty="0" smtClean="0"/>
              <a:t> equivalent </a:t>
            </a:r>
            <a:r>
              <a:rPr lang="en-US" sz="2800" dirty="0" smtClean="0"/>
              <a:t>if there are </a:t>
            </a:r>
            <a:r>
              <a:rPr lang="en-US" sz="2800" dirty="0" err="1" smtClean="0"/>
              <a:t>homomorphisms</a:t>
            </a:r>
            <a:r>
              <a:rPr lang="en-US" sz="2800" dirty="0" smtClean="0"/>
              <a:t> h: J1 </a:t>
            </a:r>
            <a:r>
              <a:rPr lang="en-US" sz="2800" dirty="0" smtClean="0">
                <a:sym typeface="Wingdings" charset="0"/>
              </a:rPr>
              <a:t> J2 and h</a:t>
            </a:r>
            <a:r>
              <a:rPr lang="ja-JP" altLang="en-US" sz="2800" dirty="0" smtClean="0">
                <a:sym typeface="Wingdings" charset="0"/>
              </a:rPr>
              <a:t>’</a:t>
            </a:r>
            <a:r>
              <a:rPr lang="en-US" sz="2800" dirty="0" smtClean="0">
                <a:sym typeface="Wingdings" charset="0"/>
              </a:rPr>
              <a:t>: </a:t>
            </a:r>
            <a:r>
              <a:rPr lang="en-US" sz="2800" dirty="0" smtClean="0"/>
              <a:t>J2 </a:t>
            </a:r>
            <a:r>
              <a:rPr lang="en-US" sz="2800" dirty="0" smtClean="0">
                <a:sym typeface="Wingdings" charset="0"/>
              </a:rPr>
              <a:t> J1 </a:t>
            </a:r>
          </a:p>
          <a:p>
            <a:r>
              <a:rPr lang="en-US" sz="2800" i="1" dirty="0" smtClean="0">
                <a:sym typeface="Wingdings" charset="0"/>
              </a:rPr>
              <a:t>Universal solution</a:t>
            </a:r>
            <a:endParaRPr lang="en-US" sz="2800" i="1" u="sng" dirty="0" smtClean="0">
              <a:sym typeface="Wingdings" charset="0"/>
            </a:endParaRPr>
          </a:p>
          <a:p>
            <a:pPr lvl="1"/>
            <a:r>
              <a:rPr lang="en-US" sz="2400" dirty="0" smtClean="0">
                <a:sym typeface="Wingdings" charset="0"/>
              </a:rPr>
              <a:t>Instance J is </a:t>
            </a:r>
            <a:r>
              <a:rPr lang="en-US" sz="2400" dirty="0">
                <a:sym typeface="Wingdings" charset="0"/>
              </a:rPr>
              <a:t>a </a:t>
            </a:r>
            <a:r>
              <a:rPr lang="en-US" sz="2400" i="1" dirty="0">
                <a:sym typeface="Wingdings" charset="0"/>
              </a:rPr>
              <a:t>universal solution </a:t>
            </a:r>
            <a:r>
              <a:rPr lang="en-US" sz="2400" dirty="0" smtClean="0">
                <a:sym typeface="Wingdings" charset="0"/>
              </a:rPr>
              <a:t>for </a:t>
            </a:r>
            <a:r>
              <a:rPr lang="en-US" sz="2400" dirty="0">
                <a:sym typeface="Wingdings" charset="0"/>
              </a:rPr>
              <a:t>D= (S,T,M,CT) </a:t>
            </a:r>
            <a:r>
              <a:rPr lang="en-US" sz="2400" dirty="0" smtClean="0">
                <a:sym typeface="Wingdings" charset="0"/>
              </a:rPr>
              <a:t>and I, if</a:t>
            </a:r>
            <a:r>
              <a:rPr lang="en-US" sz="2400" dirty="0">
                <a:sym typeface="Wingdings" charset="0"/>
              </a:rPr>
              <a:t>:</a:t>
            </a:r>
            <a:r>
              <a:rPr lang="en-US" sz="2400" dirty="0" smtClean="0">
                <a:sym typeface="Wingdings" charset="0"/>
              </a:rPr>
              <a:t> for every other data exchange solution J’ for D and I, there exists a homomorphism h: </a:t>
            </a:r>
            <a:r>
              <a:rPr lang="en-US" sz="2400" dirty="0" smtClean="0"/>
              <a:t>J </a:t>
            </a:r>
            <a:r>
              <a:rPr lang="en-US" sz="2400" dirty="0" smtClean="0">
                <a:sym typeface="Wingdings" charset="0"/>
              </a:rPr>
              <a:t> J’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Universal Solutions</a:t>
            </a:r>
            <a:endParaRPr lang="en-US" dirty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process is to use a procedure called the </a:t>
            </a:r>
            <a:r>
              <a:rPr lang="en-US" i="1" u="sng" dirty="0" smtClean="0"/>
              <a:t>chase</a:t>
            </a:r>
          </a:p>
          <a:p>
            <a:r>
              <a:rPr lang="en-US" dirty="0" smtClean="0"/>
              <a:t>Informally:</a:t>
            </a:r>
          </a:p>
          <a:p>
            <a:pPr lvl="1"/>
            <a:r>
              <a:rPr lang="en-US" dirty="0" smtClean="0"/>
              <a:t>Consider every mapping formula r of M in turn:</a:t>
            </a:r>
          </a:p>
          <a:p>
            <a:pPr lvl="2"/>
            <a:r>
              <a:rPr lang="en-US" dirty="0" smtClean="0"/>
              <a:t>If there is a variable substitution for the antecedent of r where the consequent (</a:t>
            </a:r>
            <a:r>
              <a:rPr lang="en-US" dirty="0" err="1" smtClean="0"/>
              <a:t>rhs</a:t>
            </a:r>
            <a:r>
              <a:rPr lang="en-US" dirty="0" smtClean="0"/>
              <a:t>) is not in the solution, add it</a:t>
            </a:r>
          </a:p>
          <a:p>
            <a:pPr lvl="2"/>
            <a:r>
              <a:rPr lang="en-US" dirty="0" smtClean="0"/>
              <a:t>If we create a new tuple, for every existential variable in </a:t>
            </a:r>
            <a:r>
              <a:rPr lang="en-US" dirty="0"/>
              <a:t>the </a:t>
            </a:r>
            <a:r>
              <a:rPr lang="en-US" dirty="0" smtClean="0"/>
              <a:t>consequent, substitute a new fresh “</a:t>
            </a:r>
            <a:r>
              <a:rPr lang="en-US" dirty="0" err="1" smtClean="0"/>
              <a:t>labelled</a:t>
            </a:r>
            <a:r>
              <a:rPr lang="en-US" dirty="0" smtClean="0"/>
              <a:t> null”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000" dirty="0"/>
              <a:t>[</a:t>
            </a:r>
            <a:r>
              <a:rPr lang="en-US" sz="2000" dirty="0" smtClean="0"/>
              <a:t>See Chapter 10 Algorithm 10 for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chase algorithm: TGDs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38183"/>
            <a:ext cx="80010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Computes the inference closure </a:t>
            </a:r>
            <a:r>
              <a:rPr lang="en-US" sz="2000" dirty="0" err="1" smtClean="0"/>
              <a:t>w.r.t</a:t>
            </a:r>
            <a:r>
              <a:rPr lang="en-US" sz="2000" dirty="0" smtClean="0"/>
              <a:t> to the constraints over a set of facts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Given a KB (a set/conjunction of atoms) 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And a TGD constraint (omitting quantifiers) 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i="1" dirty="0" smtClean="0"/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i="1" dirty="0" smtClean="0"/>
              <a:t>    </a:t>
            </a:r>
            <a:r>
              <a:rPr lang="en-US" sz="2000" b="1" i="1" dirty="0" smtClean="0"/>
              <a:t>applies</a:t>
            </a:r>
            <a:r>
              <a:rPr lang="en-US" sz="2000" dirty="0" smtClean="0"/>
              <a:t> to A </a:t>
            </a:r>
            <a:r>
              <a:rPr lang="en-US" sz="2000" b="1" i="1" dirty="0" smtClean="0"/>
              <a:t>if</a:t>
            </a:r>
            <a:r>
              <a:rPr lang="en-US" sz="2000" dirty="0" smtClean="0"/>
              <a:t> there exists a homomorphism </a:t>
            </a:r>
            <a:r>
              <a:rPr lang="en-US" sz="2000" b="1" dirty="0" smtClean="0"/>
              <a:t>h</a:t>
            </a:r>
            <a:r>
              <a:rPr lang="en-US" sz="2000" dirty="0" smtClean="0"/>
              <a:t> from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err="1" smtClean="0">
                <a:latin typeface="Arial"/>
                <a:cs typeface="Arial"/>
              </a:rPr>
              <a:t>φ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Perpetua"/>
                <a:cs typeface="Perpetua"/>
              </a:rPr>
              <a:t>to </a:t>
            </a:r>
            <a:r>
              <a:rPr lang="en-US" sz="2000" b="1" dirty="0" smtClean="0"/>
              <a:t>A </a:t>
            </a:r>
            <a:r>
              <a:rPr lang="en-US" sz="2000" dirty="0" smtClean="0"/>
              <a:t>such that  h </a:t>
            </a:r>
            <a:r>
              <a:rPr lang="en-US" sz="2000" b="1" dirty="0" smtClean="0"/>
              <a:t>cannot</a:t>
            </a:r>
            <a:r>
              <a:rPr lang="en-US" sz="2000" dirty="0" smtClean="0"/>
              <a:t> be extended to map </a:t>
            </a:r>
            <a:r>
              <a:rPr lang="en-US" sz="2000" b="1" i="1" dirty="0" err="1" smtClean="0">
                <a:solidFill>
                  <a:prstClr val="black"/>
                </a:solidFill>
                <a:latin typeface="Arial"/>
                <a:cs typeface="Arial"/>
              </a:rPr>
              <a:t>ψ</a:t>
            </a:r>
            <a:r>
              <a:rPr lang="en-US" sz="20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000" b="1" dirty="0" smtClean="0"/>
              <a:t>to A </a:t>
            </a:r>
            <a:r>
              <a:rPr lang="en-US" sz="2000" dirty="0" smtClean="0"/>
              <a:t>(antecedent is satisfied but consequent is not)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 smtClean="0"/>
              <a:t>Apply by adding 	</a:t>
            </a:r>
            <a:r>
              <a:rPr lang="en-US" sz="2000" dirty="0"/>
              <a:t> </a:t>
            </a:r>
            <a:r>
              <a:rPr lang="en-US" sz="2000" dirty="0" smtClean="0"/>
              <a:t>                   to A (</a:t>
            </a:r>
            <a:r>
              <a:rPr lang="en-US" sz="2000" i="1" dirty="0" smtClean="0"/>
              <a:t>f </a:t>
            </a:r>
            <a:r>
              <a:rPr lang="en-US" sz="2000" dirty="0" smtClean="0"/>
              <a:t>creates “fresh” variables).</a:t>
            </a:r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Given a set </a:t>
            </a:r>
            <a:r>
              <a:rPr lang="en-US" sz="2000" dirty="0" err="1" smtClean="0">
                <a:latin typeface="Arial"/>
                <a:cs typeface="Arial"/>
              </a:rPr>
              <a:t>Σ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of constraints the chase is an exhaustive series of rules’ applications.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 smtClean="0"/>
              <a:t>- It doesn’t always terminate! (e.g., for DL-Lite/ OWL 2QL)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 smtClean="0"/>
              <a:t>- Even worse: Chase termination is an </a:t>
            </a:r>
            <a:r>
              <a:rPr lang="en-US" sz="1800" dirty="0" err="1" smtClean="0"/>
              <a:t>undecidable</a:t>
            </a:r>
            <a:r>
              <a:rPr lang="en-US" sz="1800" dirty="0" smtClean="0"/>
              <a:t> problem in general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1800" dirty="0" smtClean="0"/>
              <a:t>- There are specific classes on decidable, chase terminating constraints</a:t>
            </a:r>
            <a:endParaRPr lang="el-GR" sz="2000" dirty="0" smtClean="0"/>
          </a:p>
          <a:p>
            <a:pPr marL="319088" lvl="1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78186"/>
              </p:ext>
            </p:extLst>
          </p:nvPr>
        </p:nvGraphicFramePr>
        <p:xfrm>
          <a:off x="5390943" y="1964642"/>
          <a:ext cx="2741729" cy="33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3" name="Equation" r:id="rId3" imgW="1778000" imgH="215900" progId="Equation.3">
                  <p:embed/>
                </p:oleObj>
              </mc:Choice>
              <mc:Fallback>
                <p:oleObj name="Equation" r:id="rId3" imgW="1778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0943" y="1964642"/>
                        <a:ext cx="2741729" cy="33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02119"/>
              </p:ext>
            </p:extLst>
          </p:nvPr>
        </p:nvGraphicFramePr>
        <p:xfrm>
          <a:off x="5449104" y="2258941"/>
          <a:ext cx="2133600" cy="33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4" name="Equation" r:id="rId5" imgW="1282700" imgH="203200" progId="Equation.3">
                  <p:embed/>
                </p:oleObj>
              </mc:Choice>
              <mc:Fallback>
                <p:oleObj name="Equation" r:id="rId5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9104" y="2258941"/>
                        <a:ext cx="2133600" cy="337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42319"/>
              </p:ext>
            </p:extLst>
          </p:nvPr>
        </p:nvGraphicFramePr>
        <p:xfrm>
          <a:off x="3159398" y="4165273"/>
          <a:ext cx="13795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5" name="Equation" r:id="rId7" imgW="850900" imgH="203200" progId="Equation.3">
                  <p:embed/>
                </p:oleObj>
              </mc:Choice>
              <mc:Fallback>
                <p:oleObj name="Equation" r:id="rId7" imgW="850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9398" y="4165273"/>
                        <a:ext cx="13795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56152"/>
              </p:ext>
            </p:extLst>
          </p:nvPr>
        </p:nvGraphicFramePr>
        <p:xfrm>
          <a:off x="1274618" y="3008106"/>
          <a:ext cx="24938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6" name="Equation" r:id="rId9" imgW="152400" imgH="139700" progId="Equation.3">
                  <p:embed/>
                </p:oleObj>
              </mc:Choice>
              <mc:Fallback>
                <p:oleObj name="Equation" r:id="rId9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4618" y="3008106"/>
                        <a:ext cx="249382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34561" y="6581001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</a:t>
            </a:r>
            <a:r>
              <a:rPr lang="en-US" sz="1000" dirty="0" err="1" smtClean="0">
                <a:solidFill>
                  <a:schemeClr val="accent1"/>
                </a:solidFill>
                <a:latin typeface="+mn-lt"/>
              </a:rPr>
              <a:t>Jl</a:t>
            </a:r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 Ambite, G </a:t>
            </a:r>
            <a:r>
              <a:rPr lang="en-US" sz="1000" dirty="0" err="1" smtClean="0">
                <a:solidFill>
                  <a:schemeClr val="accent1"/>
                </a:solidFill>
                <a:latin typeface="+mn-lt"/>
              </a:rPr>
              <a:t>Konstantinidis</a:t>
            </a:r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chase algorithm: EGDs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74" y="1622639"/>
            <a:ext cx="8591826" cy="41875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Computes the inference closure </a:t>
            </a:r>
            <a:r>
              <a:rPr lang="en-US" sz="2000" dirty="0" err="1" smtClean="0"/>
              <a:t>w.r.t</a:t>
            </a:r>
            <a:r>
              <a:rPr lang="en-US" sz="2000" dirty="0" smtClean="0"/>
              <a:t> to the constraints over a set of facts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Given a KB (a set/conjunction of atoms) </a:t>
            </a: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And an EGD constraint (omitting quantifiers)</a:t>
            </a:r>
            <a:endParaRPr lang="el-GR" sz="2000" dirty="0" smtClean="0"/>
          </a:p>
          <a:p>
            <a:pPr marL="0" indent="0">
              <a:lnSpc>
                <a:spcPct val="90000"/>
              </a:lnSpc>
              <a:buNone/>
            </a:pPr>
            <a:endParaRPr lang="el-GR" sz="20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i="1" dirty="0" smtClean="0"/>
              <a:t> </a:t>
            </a:r>
            <a:r>
              <a:rPr lang="el-GR" sz="2000" i="1" dirty="0" smtClean="0"/>
              <a:t>σ </a:t>
            </a:r>
            <a:r>
              <a:rPr lang="en-US" sz="2000" b="1" i="1" dirty="0" smtClean="0"/>
              <a:t>applies</a:t>
            </a:r>
            <a:r>
              <a:rPr lang="en-US" sz="2000" dirty="0" smtClean="0"/>
              <a:t> to A if </a:t>
            </a:r>
            <a:r>
              <a:rPr lang="en-US" sz="2000" b="1" dirty="0" smtClean="0"/>
              <a:t>there exists</a:t>
            </a:r>
            <a:r>
              <a:rPr lang="en-US" sz="2000" dirty="0" smtClean="0"/>
              <a:t> a homomorphism </a:t>
            </a:r>
            <a:r>
              <a:rPr lang="en-US" sz="2000" b="1" dirty="0" smtClean="0"/>
              <a:t>h</a:t>
            </a:r>
            <a:r>
              <a:rPr lang="en-US" sz="2000" dirty="0" smtClean="0"/>
              <a:t> from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err="1" smtClean="0">
                <a:latin typeface="Arial"/>
                <a:cs typeface="Arial"/>
              </a:rPr>
              <a:t>φ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Perpetua"/>
                <a:cs typeface="Perpetua"/>
              </a:rPr>
              <a:t>to </a:t>
            </a:r>
            <a:r>
              <a:rPr lang="en-US" sz="2000" b="1" dirty="0" smtClean="0"/>
              <a:t>A </a:t>
            </a:r>
            <a:r>
              <a:rPr lang="en-US" sz="2000" dirty="0" err="1" smtClean="0"/>
              <a:t>s.t.</a:t>
            </a:r>
            <a:r>
              <a:rPr lang="el-GR" sz="2000" dirty="0"/>
              <a:t> </a:t>
            </a:r>
            <a:r>
              <a:rPr lang="en-US" sz="2000" dirty="0" smtClean="0"/>
              <a:t>h(x</a:t>
            </a:r>
            <a:r>
              <a:rPr lang="el-GR" sz="2000" baseline="-25000" dirty="0" smtClean="0"/>
              <a:t>1</a:t>
            </a:r>
            <a:r>
              <a:rPr lang="en-US" sz="2000" dirty="0"/>
              <a:t>) ≠ h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)</a:t>
            </a:r>
            <a:endParaRPr lang="el-GR" sz="2000" dirty="0"/>
          </a:p>
          <a:p>
            <a:pPr marL="0" indent="0">
              <a:lnSpc>
                <a:spcPct val="90000"/>
              </a:lnSpc>
              <a:buNone/>
            </a:pPr>
            <a:endParaRPr lang="el-GR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Apply by: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 smtClean="0"/>
              <a:t>	if h(</a:t>
            </a:r>
            <a:r>
              <a:rPr lang="en-US" sz="2000" dirty="0"/>
              <a:t>x</a:t>
            </a:r>
            <a:r>
              <a:rPr lang="el-GR" sz="2000" baseline="-25000" dirty="0" smtClean="0"/>
              <a:t>1</a:t>
            </a:r>
            <a:r>
              <a:rPr lang="en-US" sz="2000" dirty="0" smtClean="0"/>
              <a:t>) and h(</a:t>
            </a:r>
            <a:r>
              <a:rPr lang="en-US" sz="2000" dirty="0"/>
              <a:t>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)</a:t>
            </a:r>
            <a:r>
              <a:rPr lang="en-US" sz="2000" dirty="0" smtClean="0"/>
              <a:t> are constants, the result is failure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baseline="-25000" dirty="0"/>
              <a:t>	</a:t>
            </a:r>
            <a:r>
              <a:rPr lang="en-US" sz="2000" baseline="-25000" dirty="0" smtClean="0"/>
              <a:t>	</a:t>
            </a:r>
            <a:r>
              <a:rPr lang="en-US" sz="2000" dirty="0" smtClean="0"/>
              <a:t>else ``enforce’’ x</a:t>
            </a:r>
            <a:r>
              <a:rPr lang="el-GR" sz="2000" baseline="-25000" dirty="0" smtClean="0"/>
              <a:t>1</a:t>
            </a:r>
            <a:r>
              <a:rPr lang="en-US" sz="2000" dirty="0" smtClean="0"/>
              <a:t>= x</a:t>
            </a:r>
            <a:r>
              <a:rPr lang="en-US" sz="2000" baseline="-25000" dirty="0" smtClean="0"/>
              <a:t>2</a:t>
            </a:r>
            <a:r>
              <a:rPr lang="el-GR" sz="2000" dirty="0" smtClean="0"/>
              <a:t> </a:t>
            </a:r>
            <a:r>
              <a:rPr lang="en-US" sz="2000" dirty="0" smtClean="0"/>
              <a:t>in the KB 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(i.e., equate to a constant, or replace one </a:t>
            </a:r>
            <a:r>
              <a:rPr lang="en-US" sz="2000" dirty="0" err="1" smtClean="0"/>
              <a:t>labelled</a:t>
            </a:r>
            <a:r>
              <a:rPr lang="en-US" sz="2000" dirty="0" smtClean="0"/>
              <a:t> null by the other)</a:t>
            </a:r>
          </a:p>
          <a:p>
            <a:pPr marL="319088" lvl="1" indent="0">
              <a:lnSpc>
                <a:spcPct val="90000"/>
              </a:lnSpc>
              <a:buNone/>
            </a:pPr>
            <a:r>
              <a:rPr lang="en-US" sz="2000" dirty="0"/>
              <a:t>	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11084"/>
              </p:ext>
            </p:extLst>
          </p:nvPr>
        </p:nvGraphicFramePr>
        <p:xfrm>
          <a:off x="5714517" y="1925725"/>
          <a:ext cx="2741729" cy="33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7" name="Equation" r:id="rId3" imgW="1778000" imgH="215900" progId="Equation.3">
                  <p:embed/>
                </p:oleObj>
              </mc:Choice>
              <mc:Fallback>
                <p:oleObj name="Equation" r:id="rId3" imgW="1778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4517" y="1925725"/>
                        <a:ext cx="2741729" cy="33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50972"/>
              </p:ext>
            </p:extLst>
          </p:nvPr>
        </p:nvGraphicFramePr>
        <p:xfrm>
          <a:off x="5866903" y="2259013"/>
          <a:ext cx="2090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8" name="Equation" r:id="rId5" imgW="1257300" imgH="203200" progId="Equation.3">
                  <p:embed/>
                </p:oleObj>
              </mc:Choice>
              <mc:Fallback>
                <p:oleObj name="Equation" r:id="rId5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6903" y="2259013"/>
                        <a:ext cx="2090738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34561" y="6581001"/>
            <a:ext cx="2582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</a:t>
            </a:r>
            <a:r>
              <a:rPr lang="en-US" sz="1000" dirty="0" err="1" smtClean="0">
                <a:solidFill>
                  <a:schemeClr val="accent1"/>
                </a:solidFill>
                <a:latin typeface="+mn-lt"/>
              </a:rPr>
              <a:t>Jl</a:t>
            </a:r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 Ambite, G </a:t>
            </a:r>
            <a:r>
              <a:rPr lang="en-US" sz="1000" dirty="0" err="1" smtClean="0">
                <a:solidFill>
                  <a:schemeClr val="accent1"/>
                </a:solidFill>
                <a:latin typeface="+mn-lt"/>
              </a:rPr>
              <a:t>Konstantinidis</a:t>
            </a:r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3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Universal Solutions</a:t>
            </a:r>
            <a:endParaRPr lang="en-US" dirty="0"/>
          </a:p>
        </p:txBody>
      </p:sp>
      <p:pic>
        <p:nvPicPr>
          <p:cNvPr id="6" name="Picture 5" descr="Screen Shot 2015-03-25 at 13.3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300"/>
            <a:ext cx="9144000" cy="23079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6162" y="6000667"/>
            <a:ext cx="4750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Ronald Fagin, </a:t>
            </a:r>
            <a:r>
              <a:rPr lang="en-US" sz="1400" dirty="0" err="1" smtClean="0">
                <a:latin typeface="+mn-lt"/>
              </a:rPr>
              <a:t>Phokion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G. </a:t>
            </a:r>
            <a:r>
              <a:rPr lang="en-US" sz="1400" dirty="0" err="1" smtClean="0">
                <a:latin typeface="+mn-lt"/>
              </a:rPr>
              <a:t>Kolaitis</a:t>
            </a:r>
            <a:r>
              <a:rPr lang="en-US" sz="1400" dirty="0" smtClean="0">
                <a:latin typeface="+mn-lt"/>
              </a:rPr>
              <a:t>, Renée </a:t>
            </a:r>
            <a:r>
              <a:rPr lang="en-US" sz="1400" dirty="0">
                <a:latin typeface="+mn-lt"/>
              </a:rPr>
              <a:t>J. </a:t>
            </a:r>
            <a:r>
              <a:rPr lang="en-US" sz="1400" dirty="0" smtClean="0">
                <a:latin typeface="+mn-lt"/>
              </a:rPr>
              <a:t>Miller, Lucian </a:t>
            </a:r>
            <a:r>
              <a:rPr lang="en-US" sz="1400" dirty="0" err="1" smtClean="0">
                <a:latin typeface="+mn-lt"/>
              </a:rPr>
              <a:t>Popa</a:t>
            </a:r>
            <a:endParaRPr lang="en-US" sz="1400" dirty="0" smtClean="0">
              <a:latin typeface="+mn-lt"/>
            </a:endParaRPr>
          </a:p>
          <a:p>
            <a:r>
              <a:rPr lang="en-US" sz="1400" b="1" dirty="0">
                <a:latin typeface="+mn-lt"/>
              </a:rPr>
              <a:t>Data exchange: semantics and query </a:t>
            </a:r>
            <a:r>
              <a:rPr lang="en-US" sz="1400" b="1" dirty="0" smtClean="0">
                <a:latin typeface="+mn-lt"/>
              </a:rPr>
              <a:t>answering. </a:t>
            </a:r>
            <a:r>
              <a:rPr lang="en-US" sz="1400" dirty="0" smtClean="0">
                <a:latin typeface="+mn-lt"/>
              </a:rPr>
              <a:t>Theoretical </a:t>
            </a:r>
            <a:r>
              <a:rPr lang="en-US" sz="1400" dirty="0">
                <a:latin typeface="+mn-lt"/>
              </a:rPr>
              <a:t>Computer </a:t>
            </a:r>
            <a:r>
              <a:rPr lang="en-US" sz="1400" dirty="0" smtClean="0">
                <a:latin typeface="+mn-lt"/>
              </a:rPr>
              <a:t>Science 336 (1) 2005</a:t>
            </a:r>
            <a:r>
              <a:rPr lang="en-US" sz="1400" dirty="0">
                <a:latin typeface="+mn-lt"/>
              </a:rPr>
              <a:t>, Pages 89–</a:t>
            </a:r>
            <a:r>
              <a:rPr lang="en-US" sz="1400" dirty="0" smtClean="0">
                <a:latin typeface="+mn-lt"/>
              </a:rPr>
              <a:t>124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0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Universal Solution</a:t>
            </a:r>
            <a:endParaRPr lang="en-US" dirty="0"/>
          </a:p>
        </p:txBody>
      </p:sp>
      <p:pic>
        <p:nvPicPr>
          <p:cNvPr id="7" name="Picture 6" descr="Screen Shot 2015-03-25 at 13.51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1609763"/>
            <a:ext cx="7056726" cy="1142194"/>
          </a:xfrm>
          <a:prstGeom prst="rect">
            <a:avLst/>
          </a:prstGeom>
        </p:spPr>
      </p:pic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2" y="4889250"/>
            <a:ext cx="5615544" cy="1567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366" y="4901009"/>
            <a:ext cx="4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J=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39918" y="2645607"/>
            <a:ext cx="23518" cy="224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3" y="2881297"/>
            <a:ext cx="8344396" cy="15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Universal Solutions</a:t>
            </a: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Universal solutions may be of arbitrary size</a:t>
            </a:r>
          </a:p>
          <a:p>
            <a:endParaRPr lang="en-US" smtClean="0"/>
          </a:p>
          <a:p>
            <a:r>
              <a:rPr lang="en-US" smtClean="0"/>
              <a:t>The core universal solution is the minimal universal solution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Core Universal 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Finding </a:t>
            </a:r>
            <a:r>
              <a:rPr lang="en-US" sz="2800" dirty="0"/>
              <a:t>a core universal solution is </a:t>
            </a:r>
            <a:r>
              <a:rPr lang="en-US" sz="2800" dirty="0" smtClean="0"/>
              <a:t>intractable</a:t>
            </a:r>
            <a:endParaRPr lang="en-US" sz="2800" dirty="0"/>
          </a:p>
          <a:p>
            <a:r>
              <a:rPr lang="en-US" sz="2800" dirty="0" smtClean="0"/>
              <a:t>In some cases, it is polynomial time in </a:t>
            </a:r>
            <a:r>
              <a:rPr lang="en-US" sz="2800" dirty="0"/>
              <a:t>the size of </a:t>
            </a:r>
            <a:r>
              <a:rPr lang="en-US" sz="2800" dirty="0" smtClean="0"/>
              <a:t>I:</a:t>
            </a:r>
            <a:endParaRPr lang="en-US" sz="2800" dirty="0"/>
          </a:p>
          <a:p>
            <a:pPr lvl="1"/>
            <a:r>
              <a:rPr lang="en-US" sz="2400" dirty="0" smtClean="0"/>
              <a:t>Algorithm 11: greedy </a:t>
            </a:r>
            <a:r>
              <a:rPr lang="en-US" sz="2400" dirty="0"/>
              <a:t>algorithm for </a:t>
            </a:r>
            <a:r>
              <a:rPr lang="en-US" sz="2400" dirty="0" smtClean="0"/>
              <a:t>finding the </a:t>
            </a:r>
            <a:r>
              <a:rPr lang="en-US" sz="2400" dirty="0"/>
              <a:t>core universal solution </a:t>
            </a:r>
            <a:r>
              <a:rPr lang="en-US" sz="2400" dirty="0" smtClean="0"/>
              <a:t>when </a:t>
            </a:r>
            <a:r>
              <a:rPr lang="en-US" sz="2400" dirty="0"/>
              <a:t>C</a:t>
            </a:r>
            <a:r>
              <a:rPr lang="en-US" sz="2400" baseline="-25000" dirty="0"/>
              <a:t>T </a:t>
            </a:r>
            <a:r>
              <a:rPr lang="en-US" sz="2400" dirty="0"/>
              <a:t> </a:t>
            </a:r>
            <a:r>
              <a:rPr lang="en-US" sz="2400"/>
              <a:t>is </a:t>
            </a:r>
            <a:r>
              <a:rPr lang="en-US" sz="2400" smtClean="0"/>
              <a:t>empty.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5" name="Picture 4" descr="Screen Shot 2015-03-25 at 13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757"/>
            <a:ext cx="9144000" cy="24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Core: under target constraints</a:t>
            </a:r>
            <a:endParaRPr lang="en-US" dirty="0"/>
          </a:p>
        </p:txBody>
      </p:sp>
      <p:pic>
        <p:nvPicPr>
          <p:cNvPr id="4" name="Picture 3" descr="Screen Shot 2015-03-25 at 14.1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7795"/>
            <a:ext cx="9144000" cy="2921894"/>
          </a:xfrm>
          <a:prstGeom prst="rect">
            <a:avLst/>
          </a:prstGeom>
        </p:spPr>
      </p:pic>
      <p:pic>
        <p:nvPicPr>
          <p:cNvPr id="5" name="Picture 4" descr="Screen Shot 2015-03-25 at 14.1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1139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6666" y="6208019"/>
            <a:ext cx="69358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Ronald Fagin, </a:t>
            </a:r>
            <a:r>
              <a:rPr lang="en-US" sz="1600" dirty="0" err="1">
                <a:latin typeface="+mn-lt"/>
              </a:rPr>
              <a:t>Phokion</a:t>
            </a:r>
            <a:r>
              <a:rPr lang="en-US" sz="1600" dirty="0">
                <a:latin typeface="+mn-lt"/>
              </a:rPr>
              <a:t> G. </a:t>
            </a:r>
            <a:r>
              <a:rPr lang="en-US" sz="1600" dirty="0" err="1">
                <a:latin typeface="+mn-lt"/>
              </a:rPr>
              <a:t>Kolaitis</a:t>
            </a:r>
            <a:r>
              <a:rPr lang="en-US" sz="1600" dirty="0">
                <a:latin typeface="+mn-lt"/>
              </a:rPr>
              <a:t>, and Lucian </a:t>
            </a:r>
            <a:r>
              <a:rPr lang="en-US" sz="1600" dirty="0" err="1">
                <a:latin typeface="+mn-lt"/>
              </a:rPr>
              <a:t>Popa</a:t>
            </a:r>
            <a:r>
              <a:rPr lang="en-US" sz="1600" dirty="0">
                <a:latin typeface="+mn-lt"/>
              </a:rPr>
              <a:t>. 2005. Data exchange: getting to the core. ACM Trans. Database Syst. 30, 1 (March 2005), 174-</a:t>
            </a:r>
            <a:r>
              <a:rPr lang="en-US" sz="1600" dirty="0" smtClean="0">
                <a:latin typeface="+mn-lt"/>
              </a:rPr>
              <a:t>210</a:t>
            </a:r>
          </a:p>
        </p:txBody>
      </p:sp>
    </p:spTree>
    <p:extLst>
      <p:ext uri="{BB962C8B-B14F-4D97-AF65-F5344CB8AC3E}">
        <p14:creationId xmlns:p14="http://schemas.microsoft.com/office/powerpoint/2010/main" val="21719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Data Warehouse Architecture</a:t>
            </a:r>
            <a:endParaRPr lang="en-US" dirty="0">
              <a:ea typeface="+mj-ea"/>
            </a:endParaRPr>
          </a:p>
        </p:txBody>
      </p:sp>
      <p:sp>
        <p:nvSpPr>
          <p:cNvPr id="2355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4457700"/>
          </a:xfrm>
        </p:spPr>
        <p:txBody>
          <a:bodyPr/>
          <a:lstStyle/>
          <a:p>
            <a:r>
              <a:rPr lang="en-US">
                <a:latin typeface="Calibri" charset="0"/>
              </a:rPr>
              <a:t>At the top – a centralized database</a:t>
            </a:r>
          </a:p>
          <a:p>
            <a:pPr lvl="1"/>
            <a:r>
              <a:rPr lang="en-US">
                <a:latin typeface="Calibri" charset="0"/>
              </a:rPr>
              <a:t>Generally configured for queries and appends – not transactions</a:t>
            </a:r>
          </a:p>
          <a:p>
            <a:pPr lvl="1"/>
            <a:r>
              <a:rPr lang="en-US">
                <a:latin typeface="Calibri" charset="0"/>
              </a:rPr>
              <a:t>Many indices, materialized views, etc.</a:t>
            </a:r>
          </a:p>
          <a:p>
            <a:r>
              <a:rPr lang="en-US">
                <a:latin typeface="Calibri" charset="0"/>
              </a:rPr>
              <a:t>Data is loaded and periodically updated via </a:t>
            </a:r>
            <a:r>
              <a:rPr lang="en-US" b="1">
                <a:latin typeface="Calibri" charset="0"/>
              </a:rPr>
              <a:t>Extract/Transform/Load (ETL) tools</a:t>
            </a:r>
            <a:endParaRPr lang="en-US">
              <a:latin typeface="Calibri" charset="0"/>
            </a:endParaRPr>
          </a:p>
        </p:txBody>
      </p:sp>
      <p:grpSp>
        <p:nvGrpSpPr>
          <p:cNvPr id="23555" name="Group 6"/>
          <p:cNvGrpSpPr>
            <a:grpSpLocks noChangeAspect="1"/>
          </p:cNvGrpSpPr>
          <p:nvPr/>
        </p:nvGrpSpPr>
        <p:grpSpPr bwMode="auto">
          <a:xfrm>
            <a:off x="4622800" y="1966913"/>
            <a:ext cx="4013200" cy="3724275"/>
            <a:chOff x="2912" y="1239"/>
            <a:chExt cx="2528" cy="2346"/>
          </a:xfrm>
        </p:grpSpPr>
        <p:sp>
          <p:nvSpPr>
            <p:cNvPr id="2355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12" y="1239"/>
              <a:ext cx="2528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7" name="Freeform 7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58" name="Freeform 8"/>
            <p:cNvSpPr>
              <a:spLocks/>
            </p:cNvSpPr>
            <p:nvPr/>
          </p:nvSpPr>
          <p:spPr bwMode="auto">
            <a:xfrm>
              <a:off x="3422" y="1235"/>
              <a:ext cx="1265" cy="469"/>
            </a:xfrm>
            <a:custGeom>
              <a:avLst/>
              <a:gdLst>
                <a:gd name="T0" fmla="*/ 0 w 3744"/>
                <a:gd name="T1" fmla="*/ 1200 h 1392"/>
                <a:gd name="T2" fmla="*/ 0 w 3744"/>
                <a:gd name="T3" fmla="*/ 192 h 1392"/>
                <a:gd name="T4" fmla="*/ 3744 w 3744"/>
                <a:gd name="T5" fmla="*/ 192 h 1392"/>
                <a:gd name="T6" fmla="*/ 3744 w 3744"/>
                <a:gd name="T7" fmla="*/ 192 h 1392"/>
                <a:gd name="T8" fmla="*/ 3744 w 3744"/>
                <a:gd name="T9" fmla="*/ 1200 h 1392"/>
                <a:gd name="T10" fmla="*/ 0 w 3744"/>
                <a:gd name="T11" fmla="*/ 120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44"/>
                <a:gd name="T19" fmla="*/ 0 h 1392"/>
                <a:gd name="T20" fmla="*/ 3744 w 3744"/>
                <a:gd name="T21" fmla="*/ 1392 h 1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44" h="1392">
                  <a:moveTo>
                    <a:pt x="0" y="1200"/>
                  </a:moveTo>
                  <a:lnTo>
                    <a:pt x="0" y="192"/>
                  </a:lnTo>
                  <a:cubicBezTo>
                    <a:pt x="1241" y="0"/>
                    <a:pt x="2503" y="0"/>
                    <a:pt x="3744" y="192"/>
                  </a:cubicBezTo>
                  <a:lnTo>
                    <a:pt x="3744" y="1200"/>
                  </a:lnTo>
                  <a:cubicBezTo>
                    <a:pt x="2503" y="1392"/>
                    <a:pt x="1241" y="1392"/>
                    <a:pt x="0" y="12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59" name="Freeform 9"/>
            <p:cNvSpPr>
              <a:spLocks/>
            </p:cNvSpPr>
            <p:nvPr/>
          </p:nvSpPr>
          <p:spPr bwMode="auto">
            <a:xfrm>
              <a:off x="3422" y="1300"/>
              <a:ext cx="1265" cy="65"/>
            </a:xfrm>
            <a:custGeom>
              <a:avLst/>
              <a:gdLst>
                <a:gd name="T0" fmla="*/ 0 w 1265"/>
                <a:gd name="T1" fmla="*/ 0 h 65"/>
                <a:gd name="T2" fmla="*/ 1265 w 1265"/>
                <a:gd name="T3" fmla="*/ 0 h 65"/>
                <a:gd name="T4" fmla="*/ 0 60000 65536"/>
                <a:gd name="T5" fmla="*/ 0 60000 65536"/>
                <a:gd name="T6" fmla="*/ 0 w 1265"/>
                <a:gd name="T7" fmla="*/ 0 h 65"/>
                <a:gd name="T8" fmla="*/ 1265 w 1265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65" h="65">
                  <a:moveTo>
                    <a:pt x="0" y="0"/>
                  </a:moveTo>
                  <a:cubicBezTo>
                    <a:pt x="420" y="65"/>
                    <a:pt x="846" y="65"/>
                    <a:pt x="1265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0" name="Rectangle 10"/>
            <p:cNvSpPr>
              <a:spLocks noChangeArrowheads="1"/>
            </p:cNvSpPr>
            <p:nvPr/>
          </p:nvSpPr>
          <p:spPr bwMode="auto">
            <a:xfrm>
              <a:off x="3658" y="1352"/>
              <a:ext cx="84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Data Warehouse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61" name="Rectangle 11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2" name="Rectangle 12"/>
            <p:cNvSpPr>
              <a:spLocks noChangeArrowheads="1"/>
            </p:cNvSpPr>
            <p:nvPr/>
          </p:nvSpPr>
          <p:spPr bwMode="auto">
            <a:xfrm>
              <a:off x="3651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3" name="Rectangle 13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4" name="Rectangle 14"/>
            <p:cNvSpPr>
              <a:spLocks noChangeArrowheads="1"/>
            </p:cNvSpPr>
            <p:nvPr/>
          </p:nvSpPr>
          <p:spPr bwMode="auto">
            <a:xfrm>
              <a:off x="3846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5" name="Rectangle 15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6" name="Rectangle 16"/>
            <p:cNvSpPr>
              <a:spLocks noChangeArrowheads="1"/>
            </p:cNvSpPr>
            <p:nvPr/>
          </p:nvSpPr>
          <p:spPr bwMode="auto">
            <a:xfrm>
              <a:off x="404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7" name="Rectangle 17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8" name="Rectangle 18"/>
            <p:cNvSpPr>
              <a:spLocks noChangeArrowheads="1"/>
            </p:cNvSpPr>
            <p:nvPr/>
          </p:nvSpPr>
          <p:spPr bwMode="auto">
            <a:xfrm>
              <a:off x="4170" y="1496"/>
              <a:ext cx="97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69" name="Rectangle 19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0" name="Rectangle 20"/>
            <p:cNvSpPr>
              <a:spLocks noChangeArrowheads="1"/>
            </p:cNvSpPr>
            <p:nvPr/>
          </p:nvSpPr>
          <p:spPr bwMode="auto">
            <a:xfrm>
              <a:off x="4300" y="1496"/>
              <a:ext cx="162" cy="13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1" name="Freeform 21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2" name="Freeform 22"/>
            <p:cNvSpPr>
              <a:spLocks/>
            </p:cNvSpPr>
            <p:nvPr/>
          </p:nvSpPr>
          <p:spPr bwMode="auto">
            <a:xfrm>
              <a:off x="2921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3" name="Rectangle 23"/>
            <p:cNvSpPr>
              <a:spLocks noChangeArrowheads="1"/>
            </p:cNvSpPr>
            <p:nvPr/>
          </p:nvSpPr>
          <p:spPr bwMode="auto">
            <a:xfrm>
              <a:off x="3090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74" name="Freeform 24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5" name="Freeform 25"/>
            <p:cNvSpPr>
              <a:spLocks/>
            </p:cNvSpPr>
            <p:nvPr/>
          </p:nvSpPr>
          <p:spPr bwMode="auto">
            <a:xfrm>
              <a:off x="3527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6" name="Rectangle 26"/>
            <p:cNvSpPr>
              <a:spLocks noChangeArrowheads="1"/>
            </p:cNvSpPr>
            <p:nvPr/>
          </p:nvSpPr>
          <p:spPr bwMode="auto">
            <a:xfrm>
              <a:off x="3696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77" name="Freeform 27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8" name="Freeform 28"/>
            <p:cNvSpPr>
              <a:spLocks/>
            </p:cNvSpPr>
            <p:nvPr/>
          </p:nvSpPr>
          <p:spPr bwMode="auto">
            <a:xfrm>
              <a:off x="4132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79" name="Rectangle 29"/>
            <p:cNvSpPr>
              <a:spLocks noChangeArrowheads="1"/>
            </p:cNvSpPr>
            <p:nvPr/>
          </p:nvSpPr>
          <p:spPr bwMode="auto">
            <a:xfrm>
              <a:off x="4301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80" name="Freeform 30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1" name="Freeform 31"/>
            <p:cNvSpPr>
              <a:spLocks/>
            </p:cNvSpPr>
            <p:nvPr/>
          </p:nvSpPr>
          <p:spPr bwMode="auto">
            <a:xfrm>
              <a:off x="4738" y="2581"/>
              <a:ext cx="519" cy="417"/>
            </a:xfrm>
            <a:custGeom>
              <a:avLst/>
              <a:gdLst>
                <a:gd name="T0" fmla="*/ 0 w 1536"/>
                <a:gd name="T1" fmla="*/ 1066 h 1237"/>
                <a:gd name="T2" fmla="*/ 0 w 1536"/>
                <a:gd name="T3" fmla="*/ 170 h 1237"/>
                <a:gd name="T4" fmla="*/ 768 w 1536"/>
                <a:gd name="T5" fmla="*/ 170 h 1237"/>
                <a:gd name="T6" fmla="*/ 1536 w 1536"/>
                <a:gd name="T7" fmla="*/ 170 h 1237"/>
                <a:gd name="T8" fmla="*/ 1536 w 1536"/>
                <a:gd name="T9" fmla="*/ 170 h 1237"/>
                <a:gd name="T10" fmla="*/ 1536 w 1536"/>
                <a:gd name="T11" fmla="*/ 1066 h 1237"/>
                <a:gd name="T12" fmla="*/ 768 w 1536"/>
                <a:gd name="T13" fmla="*/ 1066 h 1237"/>
                <a:gd name="T14" fmla="*/ 0 w 1536"/>
                <a:gd name="T15" fmla="*/ 1066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6"/>
                  </a:moveTo>
                  <a:lnTo>
                    <a:pt x="0" y="170"/>
                  </a:lnTo>
                  <a:cubicBezTo>
                    <a:pt x="228" y="341"/>
                    <a:pt x="540" y="341"/>
                    <a:pt x="768" y="170"/>
                  </a:cubicBezTo>
                  <a:cubicBezTo>
                    <a:pt x="996" y="0"/>
                    <a:pt x="1308" y="0"/>
                    <a:pt x="1536" y="170"/>
                  </a:cubicBezTo>
                  <a:lnTo>
                    <a:pt x="1536" y="1066"/>
                  </a:lnTo>
                  <a:cubicBezTo>
                    <a:pt x="1308" y="896"/>
                    <a:pt x="996" y="896"/>
                    <a:pt x="768" y="1066"/>
                  </a:cubicBezTo>
                  <a:cubicBezTo>
                    <a:pt x="540" y="1237"/>
                    <a:pt x="228" y="1237"/>
                    <a:pt x="0" y="1066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2" name="Rectangle 32"/>
            <p:cNvSpPr>
              <a:spLocks noChangeArrowheads="1"/>
            </p:cNvSpPr>
            <p:nvPr/>
          </p:nvSpPr>
          <p:spPr bwMode="auto">
            <a:xfrm>
              <a:off x="4907" y="272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83" name="Freeform 33"/>
            <p:cNvSpPr>
              <a:spLocks/>
            </p:cNvSpPr>
            <p:nvPr/>
          </p:nvSpPr>
          <p:spPr bwMode="auto">
            <a:xfrm>
              <a:off x="3181" y="1678"/>
              <a:ext cx="457" cy="961"/>
            </a:xfrm>
            <a:custGeom>
              <a:avLst/>
              <a:gdLst>
                <a:gd name="T0" fmla="*/ 457 w 457"/>
                <a:gd name="T1" fmla="*/ 0 h 961"/>
                <a:gd name="T2" fmla="*/ 358 w 457"/>
                <a:gd name="T3" fmla="*/ 81 h 961"/>
                <a:gd name="T4" fmla="*/ 270 w 457"/>
                <a:gd name="T5" fmla="*/ 169 h 961"/>
                <a:gd name="T6" fmla="*/ 195 w 457"/>
                <a:gd name="T7" fmla="*/ 263 h 961"/>
                <a:gd name="T8" fmla="*/ 132 w 457"/>
                <a:gd name="T9" fmla="*/ 363 h 961"/>
                <a:gd name="T10" fmla="*/ 81 w 457"/>
                <a:gd name="T11" fmla="*/ 470 h 961"/>
                <a:gd name="T12" fmla="*/ 42 w 457"/>
                <a:gd name="T13" fmla="*/ 583 h 961"/>
                <a:gd name="T14" fmla="*/ 16 w 457"/>
                <a:gd name="T15" fmla="*/ 703 h 961"/>
                <a:gd name="T16" fmla="*/ 2 w 457"/>
                <a:gd name="T17" fmla="*/ 828 h 961"/>
                <a:gd name="T18" fmla="*/ 0 w 457"/>
                <a:gd name="T19" fmla="*/ 961 h 9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7"/>
                <a:gd name="T31" fmla="*/ 0 h 961"/>
                <a:gd name="T32" fmla="*/ 457 w 457"/>
                <a:gd name="T33" fmla="*/ 961 h 9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7" h="961">
                  <a:moveTo>
                    <a:pt x="457" y="0"/>
                  </a:moveTo>
                  <a:lnTo>
                    <a:pt x="358" y="81"/>
                  </a:lnTo>
                  <a:lnTo>
                    <a:pt x="270" y="169"/>
                  </a:lnTo>
                  <a:lnTo>
                    <a:pt x="195" y="263"/>
                  </a:lnTo>
                  <a:lnTo>
                    <a:pt x="132" y="363"/>
                  </a:lnTo>
                  <a:lnTo>
                    <a:pt x="81" y="470"/>
                  </a:lnTo>
                  <a:lnTo>
                    <a:pt x="42" y="583"/>
                  </a:lnTo>
                  <a:lnTo>
                    <a:pt x="16" y="703"/>
                  </a:lnTo>
                  <a:lnTo>
                    <a:pt x="2" y="828"/>
                  </a:lnTo>
                  <a:lnTo>
                    <a:pt x="0" y="96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4" name="Freeform 34"/>
            <p:cNvSpPr>
              <a:spLocks/>
            </p:cNvSpPr>
            <p:nvPr/>
          </p:nvSpPr>
          <p:spPr bwMode="auto">
            <a:xfrm>
              <a:off x="3612" y="1626"/>
              <a:ext cx="103" cy="85"/>
            </a:xfrm>
            <a:custGeom>
              <a:avLst/>
              <a:gdLst>
                <a:gd name="T0" fmla="*/ 39 w 103"/>
                <a:gd name="T1" fmla="*/ 85 h 85"/>
                <a:gd name="T2" fmla="*/ 103 w 103"/>
                <a:gd name="T3" fmla="*/ 0 h 85"/>
                <a:gd name="T4" fmla="*/ 0 w 103"/>
                <a:gd name="T5" fmla="*/ 29 h 85"/>
                <a:gd name="T6" fmla="*/ 39 w 103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5"/>
                <a:gd name="T14" fmla="*/ 103 w 10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5">
                  <a:moveTo>
                    <a:pt x="39" y="85"/>
                  </a:moveTo>
                  <a:lnTo>
                    <a:pt x="103" y="0"/>
                  </a:lnTo>
                  <a:lnTo>
                    <a:pt x="0" y="29"/>
                  </a:lnTo>
                  <a:lnTo>
                    <a:pt x="39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5" name="Freeform 35"/>
            <p:cNvSpPr>
              <a:spLocks/>
            </p:cNvSpPr>
            <p:nvPr/>
          </p:nvSpPr>
          <p:spPr bwMode="auto">
            <a:xfrm>
              <a:off x="3757" y="1714"/>
              <a:ext cx="112" cy="925"/>
            </a:xfrm>
            <a:custGeom>
              <a:avLst/>
              <a:gdLst>
                <a:gd name="T0" fmla="*/ 112 w 112"/>
                <a:gd name="T1" fmla="*/ 0 h 925"/>
                <a:gd name="T2" fmla="*/ 68 w 112"/>
                <a:gd name="T3" fmla="*/ 154 h 925"/>
                <a:gd name="T4" fmla="*/ 35 w 112"/>
                <a:gd name="T5" fmla="*/ 301 h 925"/>
                <a:gd name="T6" fmla="*/ 13 w 112"/>
                <a:gd name="T7" fmla="*/ 440 h 925"/>
                <a:gd name="T8" fmla="*/ 1 w 112"/>
                <a:gd name="T9" fmla="*/ 573 h 925"/>
                <a:gd name="T10" fmla="*/ 0 w 112"/>
                <a:gd name="T11" fmla="*/ 697 h 925"/>
                <a:gd name="T12" fmla="*/ 9 w 112"/>
                <a:gd name="T13" fmla="*/ 815 h 925"/>
                <a:gd name="T14" fmla="*/ 29 w 112"/>
                <a:gd name="T15" fmla="*/ 925 h 9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925"/>
                <a:gd name="T26" fmla="*/ 112 w 112"/>
                <a:gd name="T27" fmla="*/ 925 h 9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925">
                  <a:moveTo>
                    <a:pt x="112" y="0"/>
                  </a:moveTo>
                  <a:lnTo>
                    <a:pt x="68" y="154"/>
                  </a:lnTo>
                  <a:lnTo>
                    <a:pt x="35" y="301"/>
                  </a:lnTo>
                  <a:lnTo>
                    <a:pt x="13" y="440"/>
                  </a:lnTo>
                  <a:lnTo>
                    <a:pt x="1" y="573"/>
                  </a:lnTo>
                  <a:lnTo>
                    <a:pt x="0" y="697"/>
                  </a:lnTo>
                  <a:lnTo>
                    <a:pt x="9" y="815"/>
                  </a:lnTo>
                  <a:lnTo>
                    <a:pt x="29" y="925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6" name="Freeform 36"/>
            <p:cNvSpPr>
              <a:spLocks/>
            </p:cNvSpPr>
            <p:nvPr/>
          </p:nvSpPr>
          <p:spPr bwMode="auto">
            <a:xfrm>
              <a:off x="3834" y="1626"/>
              <a:ext cx="64" cy="106"/>
            </a:xfrm>
            <a:custGeom>
              <a:avLst/>
              <a:gdLst>
                <a:gd name="T0" fmla="*/ 64 w 64"/>
                <a:gd name="T1" fmla="*/ 106 h 106"/>
                <a:gd name="T2" fmla="*/ 63 w 64"/>
                <a:gd name="T3" fmla="*/ 0 h 106"/>
                <a:gd name="T4" fmla="*/ 0 w 64"/>
                <a:gd name="T5" fmla="*/ 85 h 106"/>
                <a:gd name="T6" fmla="*/ 64 w 64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6"/>
                <a:gd name="T14" fmla="*/ 64 w 64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6">
                  <a:moveTo>
                    <a:pt x="64" y="106"/>
                  </a:moveTo>
                  <a:lnTo>
                    <a:pt x="63" y="0"/>
                  </a:lnTo>
                  <a:lnTo>
                    <a:pt x="0" y="85"/>
                  </a:lnTo>
                  <a:lnTo>
                    <a:pt x="64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7" name="Freeform 37"/>
            <p:cNvSpPr>
              <a:spLocks/>
            </p:cNvSpPr>
            <p:nvPr/>
          </p:nvSpPr>
          <p:spPr bwMode="auto">
            <a:xfrm>
              <a:off x="4332" y="1716"/>
              <a:ext cx="60" cy="923"/>
            </a:xfrm>
            <a:custGeom>
              <a:avLst/>
              <a:gdLst>
                <a:gd name="T0" fmla="*/ 60 w 60"/>
                <a:gd name="T1" fmla="*/ 0 h 923"/>
                <a:gd name="T2" fmla="*/ 31 w 60"/>
                <a:gd name="T3" fmla="*/ 156 h 923"/>
                <a:gd name="T4" fmla="*/ 11 w 60"/>
                <a:gd name="T5" fmla="*/ 305 h 923"/>
                <a:gd name="T6" fmla="*/ 0 w 60"/>
                <a:gd name="T7" fmla="*/ 445 h 923"/>
                <a:gd name="T8" fmla="*/ 0 w 60"/>
                <a:gd name="T9" fmla="*/ 577 h 923"/>
                <a:gd name="T10" fmla="*/ 10 w 60"/>
                <a:gd name="T11" fmla="*/ 700 h 923"/>
                <a:gd name="T12" fmla="*/ 30 w 60"/>
                <a:gd name="T13" fmla="*/ 816 h 923"/>
                <a:gd name="T14" fmla="*/ 60 w 60"/>
                <a:gd name="T15" fmla="*/ 923 h 9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"/>
                <a:gd name="T25" fmla="*/ 0 h 923"/>
                <a:gd name="T26" fmla="*/ 60 w 60"/>
                <a:gd name="T27" fmla="*/ 923 h 9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" h="923">
                  <a:moveTo>
                    <a:pt x="60" y="0"/>
                  </a:moveTo>
                  <a:lnTo>
                    <a:pt x="31" y="156"/>
                  </a:lnTo>
                  <a:lnTo>
                    <a:pt x="11" y="305"/>
                  </a:lnTo>
                  <a:lnTo>
                    <a:pt x="0" y="445"/>
                  </a:lnTo>
                  <a:lnTo>
                    <a:pt x="0" y="577"/>
                  </a:lnTo>
                  <a:lnTo>
                    <a:pt x="10" y="700"/>
                  </a:lnTo>
                  <a:lnTo>
                    <a:pt x="30" y="816"/>
                  </a:lnTo>
                  <a:lnTo>
                    <a:pt x="60" y="92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8" name="Freeform 38"/>
            <p:cNvSpPr>
              <a:spLocks/>
            </p:cNvSpPr>
            <p:nvPr/>
          </p:nvSpPr>
          <p:spPr bwMode="auto">
            <a:xfrm>
              <a:off x="4358" y="1626"/>
              <a:ext cx="65" cy="106"/>
            </a:xfrm>
            <a:custGeom>
              <a:avLst/>
              <a:gdLst>
                <a:gd name="T0" fmla="*/ 65 w 65"/>
                <a:gd name="T1" fmla="*/ 106 h 106"/>
                <a:gd name="T2" fmla="*/ 55 w 65"/>
                <a:gd name="T3" fmla="*/ 0 h 106"/>
                <a:gd name="T4" fmla="*/ 0 w 65"/>
                <a:gd name="T5" fmla="*/ 91 h 106"/>
                <a:gd name="T6" fmla="*/ 65 w 6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106"/>
                <a:gd name="T14" fmla="*/ 65 w 6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106">
                  <a:moveTo>
                    <a:pt x="65" y="106"/>
                  </a:moveTo>
                  <a:lnTo>
                    <a:pt x="55" y="0"/>
                  </a:lnTo>
                  <a:lnTo>
                    <a:pt x="0" y="91"/>
                  </a:lnTo>
                  <a:lnTo>
                    <a:pt x="65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89" name="Freeform 39"/>
            <p:cNvSpPr>
              <a:spLocks/>
            </p:cNvSpPr>
            <p:nvPr/>
          </p:nvSpPr>
          <p:spPr bwMode="auto">
            <a:xfrm>
              <a:off x="4473" y="1696"/>
              <a:ext cx="524" cy="943"/>
            </a:xfrm>
            <a:custGeom>
              <a:avLst/>
              <a:gdLst>
                <a:gd name="T0" fmla="*/ 0 w 524"/>
                <a:gd name="T1" fmla="*/ 0 h 943"/>
                <a:gd name="T2" fmla="*/ 102 w 524"/>
                <a:gd name="T3" fmla="*/ 128 h 943"/>
                <a:gd name="T4" fmla="*/ 194 w 524"/>
                <a:gd name="T5" fmla="*/ 253 h 943"/>
                <a:gd name="T6" fmla="*/ 275 w 524"/>
                <a:gd name="T7" fmla="*/ 375 h 943"/>
                <a:gd name="T8" fmla="*/ 345 w 524"/>
                <a:gd name="T9" fmla="*/ 494 h 943"/>
                <a:gd name="T10" fmla="*/ 406 w 524"/>
                <a:gd name="T11" fmla="*/ 611 h 943"/>
                <a:gd name="T12" fmla="*/ 455 w 524"/>
                <a:gd name="T13" fmla="*/ 724 h 943"/>
                <a:gd name="T14" fmla="*/ 495 w 524"/>
                <a:gd name="T15" fmla="*/ 835 h 943"/>
                <a:gd name="T16" fmla="*/ 524 w 524"/>
                <a:gd name="T17" fmla="*/ 943 h 9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4"/>
                <a:gd name="T28" fmla="*/ 0 h 943"/>
                <a:gd name="T29" fmla="*/ 524 w 524"/>
                <a:gd name="T30" fmla="*/ 943 h 9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4" h="943">
                  <a:moveTo>
                    <a:pt x="0" y="0"/>
                  </a:moveTo>
                  <a:lnTo>
                    <a:pt x="102" y="128"/>
                  </a:lnTo>
                  <a:lnTo>
                    <a:pt x="194" y="253"/>
                  </a:lnTo>
                  <a:lnTo>
                    <a:pt x="275" y="375"/>
                  </a:lnTo>
                  <a:lnTo>
                    <a:pt x="345" y="494"/>
                  </a:lnTo>
                  <a:lnTo>
                    <a:pt x="406" y="611"/>
                  </a:lnTo>
                  <a:lnTo>
                    <a:pt x="455" y="724"/>
                  </a:lnTo>
                  <a:lnTo>
                    <a:pt x="495" y="835"/>
                  </a:lnTo>
                  <a:lnTo>
                    <a:pt x="524" y="943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0" name="Freeform 40"/>
            <p:cNvSpPr>
              <a:spLocks/>
            </p:cNvSpPr>
            <p:nvPr/>
          </p:nvSpPr>
          <p:spPr bwMode="auto">
            <a:xfrm>
              <a:off x="4413" y="1626"/>
              <a:ext cx="91" cy="99"/>
            </a:xfrm>
            <a:custGeom>
              <a:avLst/>
              <a:gdLst>
                <a:gd name="T0" fmla="*/ 40 w 91"/>
                <a:gd name="T1" fmla="*/ 99 h 99"/>
                <a:gd name="T2" fmla="*/ 0 w 91"/>
                <a:gd name="T3" fmla="*/ 0 h 99"/>
                <a:gd name="T4" fmla="*/ 91 w 91"/>
                <a:gd name="T5" fmla="*/ 55 h 99"/>
                <a:gd name="T6" fmla="*/ 40 w 91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9"/>
                <a:gd name="T14" fmla="*/ 91 w 91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9">
                  <a:moveTo>
                    <a:pt x="40" y="99"/>
                  </a:moveTo>
                  <a:lnTo>
                    <a:pt x="0" y="0"/>
                  </a:lnTo>
                  <a:lnTo>
                    <a:pt x="91" y="55"/>
                  </a:lnTo>
                  <a:lnTo>
                    <a:pt x="4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1" name="Freeform 41"/>
            <p:cNvSpPr>
              <a:spLocks/>
            </p:cNvSpPr>
            <p:nvPr/>
          </p:nvSpPr>
          <p:spPr bwMode="auto">
            <a:xfrm>
              <a:off x="4294" y="1679"/>
              <a:ext cx="568" cy="650"/>
            </a:xfrm>
            <a:custGeom>
              <a:avLst/>
              <a:gdLst>
                <a:gd name="T0" fmla="*/ 0 w 568"/>
                <a:gd name="T1" fmla="*/ 0 h 650"/>
                <a:gd name="T2" fmla="*/ 119 w 568"/>
                <a:gd name="T3" fmla="*/ 91 h 650"/>
                <a:gd name="T4" fmla="*/ 225 w 568"/>
                <a:gd name="T5" fmla="*/ 182 h 650"/>
                <a:gd name="T6" fmla="*/ 318 w 568"/>
                <a:gd name="T7" fmla="*/ 274 h 650"/>
                <a:gd name="T8" fmla="*/ 399 w 568"/>
                <a:gd name="T9" fmla="*/ 367 h 650"/>
                <a:gd name="T10" fmla="*/ 468 w 568"/>
                <a:gd name="T11" fmla="*/ 461 h 650"/>
                <a:gd name="T12" fmla="*/ 524 w 568"/>
                <a:gd name="T13" fmla="*/ 555 h 650"/>
                <a:gd name="T14" fmla="*/ 568 w 568"/>
                <a:gd name="T15" fmla="*/ 650 h 6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8"/>
                <a:gd name="T25" fmla="*/ 0 h 650"/>
                <a:gd name="T26" fmla="*/ 568 w 568"/>
                <a:gd name="T27" fmla="*/ 650 h 6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8" h="650">
                  <a:moveTo>
                    <a:pt x="0" y="0"/>
                  </a:moveTo>
                  <a:lnTo>
                    <a:pt x="119" y="91"/>
                  </a:lnTo>
                  <a:lnTo>
                    <a:pt x="225" y="182"/>
                  </a:lnTo>
                  <a:lnTo>
                    <a:pt x="318" y="274"/>
                  </a:lnTo>
                  <a:lnTo>
                    <a:pt x="399" y="367"/>
                  </a:lnTo>
                  <a:lnTo>
                    <a:pt x="468" y="461"/>
                  </a:lnTo>
                  <a:lnTo>
                    <a:pt x="524" y="555"/>
                  </a:lnTo>
                  <a:lnTo>
                    <a:pt x="568" y="65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2" name="Freeform 42"/>
            <p:cNvSpPr>
              <a:spLocks/>
            </p:cNvSpPr>
            <p:nvPr/>
          </p:nvSpPr>
          <p:spPr bwMode="auto">
            <a:xfrm>
              <a:off x="4219" y="1626"/>
              <a:ext cx="102" cy="85"/>
            </a:xfrm>
            <a:custGeom>
              <a:avLst/>
              <a:gdLst>
                <a:gd name="T0" fmla="*/ 63 w 102"/>
                <a:gd name="T1" fmla="*/ 85 h 85"/>
                <a:gd name="T2" fmla="*/ 0 w 102"/>
                <a:gd name="T3" fmla="*/ 0 h 85"/>
                <a:gd name="T4" fmla="*/ 102 w 102"/>
                <a:gd name="T5" fmla="*/ 31 h 85"/>
                <a:gd name="T6" fmla="*/ 63 w 102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5"/>
                <a:gd name="T14" fmla="*/ 102 w 102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5">
                  <a:moveTo>
                    <a:pt x="63" y="85"/>
                  </a:moveTo>
                  <a:lnTo>
                    <a:pt x="0" y="0"/>
                  </a:lnTo>
                  <a:lnTo>
                    <a:pt x="102" y="31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3" name="Freeform 43"/>
            <p:cNvSpPr>
              <a:spLocks/>
            </p:cNvSpPr>
            <p:nvPr/>
          </p:nvSpPr>
          <p:spPr bwMode="auto">
            <a:xfrm>
              <a:off x="3859" y="1710"/>
              <a:ext cx="191" cy="891"/>
            </a:xfrm>
            <a:custGeom>
              <a:avLst/>
              <a:gdLst>
                <a:gd name="T0" fmla="*/ 191 w 191"/>
                <a:gd name="T1" fmla="*/ 0 h 891"/>
                <a:gd name="T2" fmla="*/ 131 w 191"/>
                <a:gd name="T3" fmla="*/ 145 h 891"/>
                <a:gd name="T4" fmla="*/ 82 w 191"/>
                <a:gd name="T5" fmla="*/ 284 h 891"/>
                <a:gd name="T6" fmla="*/ 45 w 191"/>
                <a:gd name="T7" fmla="*/ 418 h 891"/>
                <a:gd name="T8" fmla="*/ 18 w 191"/>
                <a:gd name="T9" fmla="*/ 545 h 891"/>
                <a:gd name="T10" fmla="*/ 3 w 191"/>
                <a:gd name="T11" fmla="*/ 666 h 891"/>
                <a:gd name="T12" fmla="*/ 0 w 191"/>
                <a:gd name="T13" fmla="*/ 782 h 891"/>
                <a:gd name="T14" fmla="*/ 8 w 191"/>
                <a:gd name="T15" fmla="*/ 891 h 8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1"/>
                <a:gd name="T25" fmla="*/ 0 h 891"/>
                <a:gd name="T26" fmla="*/ 191 w 191"/>
                <a:gd name="T27" fmla="*/ 891 h 8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1" h="891">
                  <a:moveTo>
                    <a:pt x="191" y="0"/>
                  </a:moveTo>
                  <a:lnTo>
                    <a:pt x="131" y="145"/>
                  </a:lnTo>
                  <a:lnTo>
                    <a:pt x="82" y="284"/>
                  </a:lnTo>
                  <a:lnTo>
                    <a:pt x="45" y="418"/>
                  </a:lnTo>
                  <a:lnTo>
                    <a:pt x="18" y="545"/>
                  </a:lnTo>
                  <a:lnTo>
                    <a:pt x="3" y="666"/>
                  </a:lnTo>
                  <a:lnTo>
                    <a:pt x="0" y="782"/>
                  </a:lnTo>
                  <a:lnTo>
                    <a:pt x="8" y="89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4" name="Freeform 44"/>
            <p:cNvSpPr>
              <a:spLocks/>
            </p:cNvSpPr>
            <p:nvPr/>
          </p:nvSpPr>
          <p:spPr bwMode="auto">
            <a:xfrm>
              <a:off x="4016" y="1626"/>
              <a:ext cx="73" cy="105"/>
            </a:xfrm>
            <a:custGeom>
              <a:avLst/>
              <a:gdLst>
                <a:gd name="T0" fmla="*/ 61 w 73"/>
                <a:gd name="T1" fmla="*/ 105 h 105"/>
                <a:gd name="T2" fmla="*/ 73 w 73"/>
                <a:gd name="T3" fmla="*/ 0 h 105"/>
                <a:gd name="T4" fmla="*/ 0 w 73"/>
                <a:gd name="T5" fmla="*/ 77 h 105"/>
                <a:gd name="T6" fmla="*/ 61 w 73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105"/>
                <a:gd name="T14" fmla="*/ 73 w 73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105">
                  <a:moveTo>
                    <a:pt x="61" y="105"/>
                  </a:moveTo>
                  <a:lnTo>
                    <a:pt x="73" y="0"/>
                  </a:lnTo>
                  <a:lnTo>
                    <a:pt x="0" y="77"/>
                  </a:lnTo>
                  <a:lnTo>
                    <a:pt x="6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5" name="Freeform 45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6" name="Freeform 46"/>
            <p:cNvSpPr>
              <a:spLocks/>
            </p:cNvSpPr>
            <p:nvPr/>
          </p:nvSpPr>
          <p:spPr bwMode="auto">
            <a:xfrm>
              <a:off x="2986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7" name="Freeform 47"/>
            <p:cNvSpPr>
              <a:spLocks/>
            </p:cNvSpPr>
            <p:nvPr/>
          </p:nvSpPr>
          <p:spPr bwMode="auto">
            <a:xfrm>
              <a:off x="2986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598" name="Rectangle 48"/>
            <p:cNvSpPr>
              <a:spLocks noChangeArrowheads="1"/>
            </p:cNvSpPr>
            <p:nvPr/>
          </p:nvSpPr>
          <p:spPr bwMode="auto">
            <a:xfrm>
              <a:off x="3009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RDBMS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599" name="Rectangle 49"/>
            <p:cNvSpPr>
              <a:spLocks noChangeArrowheads="1"/>
            </p:cNvSpPr>
            <p:nvPr/>
          </p:nvSpPr>
          <p:spPr bwMode="auto">
            <a:xfrm>
              <a:off x="3323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0" name="Freeform 50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1" name="Freeform 51"/>
            <p:cNvSpPr>
              <a:spLocks/>
            </p:cNvSpPr>
            <p:nvPr/>
          </p:nvSpPr>
          <p:spPr bwMode="auto">
            <a:xfrm>
              <a:off x="4197" y="3204"/>
              <a:ext cx="389" cy="274"/>
            </a:xfrm>
            <a:custGeom>
              <a:avLst/>
              <a:gdLst>
                <a:gd name="T0" fmla="*/ 0 w 1152"/>
                <a:gd name="T1" fmla="*/ 700 h 812"/>
                <a:gd name="T2" fmla="*/ 0 w 1152"/>
                <a:gd name="T3" fmla="*/ 112 h 812"/>
                <a:gd name="T4" fmla="*/ 1152 w 1152"/>
                <a:gd name="T5" fmla="*/ 112 h 812"/>
                <a:gd name="T6" fmla="*/ 1152 w 1152"/>
                <a:gd name="T7" fmla="*/ 112 h 812"/>
                <a:gd name="T8" fmla="*/ 1152 w 1152"/>
                <a:gd name="T9" fmla="*/ 700 h 812"/>
                <a:gd name="T10" fmla="*/ 0 w 1152"/>
                <a:gd name="T11" fmla="*/ 700 h 8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2"/>
                <a:gd name="T19" fmla="*/ 0 h 812"/>
                <a:gd name="T20" fmla="*/ 1152 w 1152"/>
                <a:gd name="T21" fmla="*/ 812 h 8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2" h="812">
                  <a:moveTo>
                    <a:pt x="0" y="700"/>
                  </a:moveTo>
                  <a:lnTo>
                    <a:pt x="0" y="112"/>
                  </a:lnTo>
                  <a:cubicBezTo>
                    <a:pt x="376" y="0"/>
                    <a:pt x="776" y="0"/>
                    <a:pt x="1152" y="112"/>
                  </a:cubicBezTo>
                  <a:lnTo>
                    <a:pt x="1152" y="700"/>
                  </a:lnTo>
                  <a:cubicBezTo>
                    <a:pt x="776" y="812"/>
                    <a:pt x="376" y="812"/>
                    <a:pt x="0" y="700"/>
                  </a:cubicBezTo>
                  <a:close/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2" name="Freeform 52"/>
            <p:cNvSpPr>
              <a:spLocks/>
            </p:cNvSpPr>
            <p:nvPr/>
          </p:nvSpPr>
          <p:spPr bwMode="auto">
            <a:xfrm>
              <a:off x="4197" y="3242"/>
              <a:ext cx="389" cy="38"/>
            </a:xfrm>
            <a:custGeom>
              <a:avLst/>
              <a:gdLst>
                <a:gd name="T0" fmla="*/ 0 w 389"/>
                <a:gd name="T1" fmla="*/ 0 h 38"/>
                <a:gd name="T2" fmla="*/ 389 w 389"/>
                <a:gd name="T3" fmla="*/ 0 h 38"/>
                <a:gd name="T4" fmla="*/ 0 60000 65536"/>
                <a:gd name="T5" fmla="*/ 0 60000 65536"/>
                <a:gd name="T6" fmla="*/ 0 w 389"/>
                <a:gd name="T7" fmla="*/ 0 h 38"/>
                <a:gd name="T8" fmla="*/ 389 w 389"/>
                <a:gd name="T9" fmla="*/ 38 h 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9" h="38">
                  <a:moveTo>
                    <a:pt x="0" y="0"/>
                  </a:moveTo>
                  <a:cubicBezTo>
                    <a:pt x="127" y="38"/>
                    <a:pt x="262" y="38"/>
                    <a:pt x="389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3" name="Rectangle 53"/>
            <p:cNvSpPr>
              <a:spLocks noChangeArrowheads="1"/>
            </p:cNvSpPr>
            <p:nvPr/>
          </p:nvSpPr>
          <p:spPr bwMode="auto">
            <a:xfrm>
              <a:off x="4220" y="3309"/>
              <a:ext cx="3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RDBMS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4" name="Rectangle 54"/>
            <p:cNvSpPr>
              <a:spLocks noChangeArrowheads="1"/>
            </p:cNvSpPr>
            <p:nvPr/>
          </p:nvSpPr>
          <p:spPr bwMode="auto">
            <a:xfrm>
              <a:off x="4534" y="3346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05" name="Rectangle 55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6" name="Rectangle 56"/>
            <p:cNvSpPr>
              <a:spLocks noChangeArrowheads="1"/>
            </p:cNvSpPr>
            <p:nvPr/>
          </p:nvSpPr>
          <p:spPr bwMode="auto">
            <a:xfrm>
              <a:off x="4893" y="3233"/>
              <a:ext cx="204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7" name="Freeform 57"/>
            <p:cNvSpPr>
              <a:spLocks noEditPoints="1"/>
            </p:cNvSpPr>
            <p:nvPr/>
          </p:nvSpPr>
          <p:spPr bwMode="auto">
            <a:xfrm>
              <a:off x="4936" y="3371"/>
              <a:ext cx="115" cy="45"/>
            </a:xfrm>
            <a:custGeom>
              <a:avLst/>
              <a:gdLst>
                <a:gd name="T0" fmla="*/ 0 w 115"/>
                <a:gd name="T1" fmla="*/ 0 h 45"/>
                <a:gd name="T2" fmla="*/ 115 w 115"/>
                <a:gd name="T3" fmla="*/ 0 h 45"/>
                <a:gd name="T4" fmla="*/ 0 w 115"/>
                <a:gd name="T5" fmla="*/ 23 h 45"/>
                <a:gd name="T6" fmla="*/ 115 w 115"/>
                <a:gd name="T7" fmla="*/ 23 h 45"/>
                <a:gd name="T8" fmla="*/ 0 w 115"/>
                <a:gd name="T9" fmla="*/ 45 h 45"/>
                <a:gd name="T10" fmla="*/ 115 w 115"/>
                <a:gd name="T11" fmla="*/ 45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45"/>
                <a:gd name="T20" fmla="*/ 115 w 115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45">
                  <a:moveTo>
                    <a:pt x="0" y="0"/>
                  </a:moveTo>
                  <a:lnTo>
                    <a:pt x="115" y="0"/>
                  </a:lnTo>
                  <a:moveTo>
                    <a:pt x="0" y="23"/>
                  </a:moveTo>
                  <a:lnTo>
                    <a:pt x="115" y="23"/>
                  </a:lnTo>
                  <a:moveTo>
                    <a:pt x="0" y="45"/>
                  </a:moveTo>
                  <a:lnTo>
                    <a:pt x="115" y="45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8" name="Freeform 58"/>
            <p:cNvSpPr>
              <a:spLocks noEditPoints="1"/>
            </p:cNvSpPr>
            <p:nvPr/>
          </p:nvSpPr>
          <p:spPr bwMode="auto">
            <a:xfrm>
              <a:off x="4908" y="3267"/>
              <a:ext cx="175" cy="76"/>
            </a:xfrm>
            <a:custGeom>
              <a:avLst/>
              <a:gdLst>
                <a:gd name="T0" fmla="*/ 38 w 175"/>
                <a:gd name="T1" fmla="*/ 0 h 76"/>
                <a:gd name="T2" fmla="*/ 0 w 175"/>
                <a:gd name="T3" fmla="*/ 38 h 76"/>
                <a:gd name="T4" fmla="*/ 35 w 175"/>
                <a:gd name="T5" fmla="*/ 73 h 76"/>
                <a:gd name="T6" fmla="*/ 136 w 175"/>
                <a:gd name="T7" fmla="*/ 0 h 76"/>
                <a:gd name="T8" fmla="*/ 175 w 175"/>
                <a:gd name="T9" fmla="*/ 38 h 76"/>
                <a:gd name="T10" fmla="*/ 136 w 175"/>
                <a:gd name="T11" fmla="*/ 76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5"/>
                <a:gd name="T19" fmla="*/ 0 h 76"/>
                <a:gd name="T20" fmla="*/ 175 w 175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5" h="76">
                  <a:moveTo>
                    <a:pt x="38" y="0"/>
                  </a:moveTo>
                  <a:lnTo>
                    <a:pt x="0" y="38"/>
                  </a:lnTo>
                  <a:lnTo>
                    <a:pt x="35" y="73"/>
                  </a:lnTo>
                  <a:moveTo>
                    <a:pt x="136" y="0"/>
                  </a:moveTo>
                  <a:lnTo>
                    <a:pt x="175" y="38"/>
                  </a:lnTo>
                  <a:lnTo>
                    <a:pt x="136" y="76"/>
                  </a:ln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09" name="Freeform 59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237"/>
                <a:gd name="T1" fmla="*/ 130 h 261"/>
                <a:gd name="T2" fmla="*/ 118 w 237"/>
                <a:gd name="T3" fmla="*/ 0 h 261"/>
                <a:gd name="T4" fmla="*/ 237 w 237"/>
                <a:gd name="T5" fmla="*/ 130 h 261"/>
                <a:gd name="T6" fmla="*/ 237 w 237"/>
                <a:gd name="T7" fmla="*/ 130 h 261"/>
                <a:gd name="T8" fmla="*/ 118 w 237"/>
                <a:gd name="T9" fmla="*/ 261 h 261"/>
                <a:gd name="T10" fmla="*/ 0 w 237"/>
                <a:gd name="T11" fmla="*/ 130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261"/>
                <a:gd name="T20" fmla="*/ 237 w 237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261">
                  <a:moveTo>
                    <a:pt x="0" y="130"/>
                  </a:moveTo>
                  <a:cubicBezTo>
                    <a:pt x="0" y="58"/>
                    <a:pt x="53" y="0"/>
                    <a:pt x="118" y="0"/>
                  </a:cubicBezTo>
                  <a:cubicBezTo>
                    <a:pt x="184" y="0"/>
                    <a:pt x="237" y="58"/>
                    <a:pt x="237" y="130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37" y="202"/>
                    <a:pt x="184" y="261"/>
                    <a:pt x="118" y="261"/>
                  </a:cubicBezTo>
                  <a:cubicBezTo>
                    <a:pt x="53" y="261"/>
                    <a:pt x="0" y="202"/>
                    <a:pt x="0" y="13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0" name="Freeform 60"/>
            <p:cNvSpPr>
              <a:spLocks/>
            </p:cNvSpPr>
            <p:nvPr/>
          </p:nvSpPr>
          <p:spPr bwMode="auto">
            <a:xfrm>
              <a:off x="4955" y="3261"/>
              <a:ext cx="80" cy="88"/>
            </a:xfrm>
            <a:custGeom>
              <a:avLst/>
              <a:gdLst>
                <a:gd name="T0" fmla="*/ 0 w 80"/>
                <a:gd name="T1" fmla="*/ 44 h 88"/>
                <a:gd name="T2" fmla="*/ 40 w 80"/>
                <a:gd name="T3" fmla="*/ 0 h 88"/>
                <a:gd name="T4" fmla="*/ 80 w 80"/>
                <a:gd name="T5" fmla="*/ 44 h 88"/>
                <a:gd name="T6" fmla="*/ 80 w 80"/>
                <a:gd name="T7" fmla="*/ 44 h 88"/>
                <a:gd name="T8" fmla="*/ 40 w 80"/>
                <a:gd name="T9" fmla="*/ 88 h 88"/>
                <a:gd name="T10" fmla="*/ 0 w 80"/>
                <a:gd name="T11" fmla="*/ 44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88"/>
                <a:gd name="T20" fmla="*/ 80 w 80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88">
                  <a:moveTo>
                    <a:pt x="0" y="44"/>
                  </a:moveTo>
                  <a:cubicBezTo>
                    <a:pt x="0" y="20"/>
                    <a:pt x="18" y="0"/>
                    <a:pt x="40" y="0"/>
                  </a:cubicBezTo>
                  <a:cubicBezTo>
                    <a:pt x="62" y="0"/>
                    <a:pt x="80" y="20"/>
                    <a:pt x="80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68"/>
                    <a:pt x="62" y="88"/>
                    <a:pt x="40" y="88"/>
                  </a:cubicBezTo>
                  <a:cubicBezTo>
                    <a:pt x="18" y="88"/>
                    <a:pt x="0" y="68"/>
                    <a:pt x="0" y="44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1" name="Freeform 61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2" name="Freeform 62"/>
            <p:cNvSpPr>
              <a:spLocks/>
            </p:cNvSpPr>
            <p:nvPr/>
          </p:nvSpPr>
          <p:spPr bwMode="auto">
            <a:xfrm>
              <a:off x="4966" y="3264"/>
              <a:ext cx="58" cy="82"/>
            </a:xfrm>
            <a:custGeom>
              <a:avLst/>
              <a:gdLst>
                <a:gd name="T0" fmla="*/ 71 w 174"/>
                <a:gd name="T1" fmla="*/ 30 h 245"/>
                <a:gd name="T2" fmla="*/ 71 w 174"/>
                <a:gd name="T3" fmla="*/ 46 h 245"/>
                <a:gd name="T4" fmla="*/ 44 w 174"/>
                <a:gd name="T5" fmla="*/ 46 h 245"/>
                <a:gd name="T6" fmla="*/ 51 w 174"/>
                <a:gd name="T7" fmla="*/ 53 h 245"/>
                <a:gd name="T8" fmla="*/ 44 w 174"/>
                <a:gd name="T9" fmla="*/ 61 h 245"/>
                <a:gd name="T10" fmla="*/ 44 w 174"/>
                <a:gd name="T11" fmla="*/ 61 h 245"/>
                <a:gd name="T12" fmla="*/ 17 w 174"/>
                <a:gd name="T13" fmla="*/ 61 h 245"/>
                <a:gd name="T14" fmla="*/ 3 w 174"/>
                <a:gd name="T15" fmla="*/ 91 h 245"/>
                <a:gd name="T16" fmla="*/ 30 w 174"/>
                <a:gd name="T17" fmla="*/ 106 h 245"/>
                <a:gd name="T18" fmla="*/ 71 w 174"/>
                <a:gd name="T19" fmla="*/ 121 h 245"/>
                <a:gd name="T20" fmla="*/ 71 w 174"/>
                <a:gd name="T21" fmla="*/ 121 h 245"/>
                <a:gd name="T22" fmla="*/ 44 w 174"/>
                <a:gd name="T23" fmla="*/ 167 h 245"/>
                <a:gd name="T24" fmla="*/ 84 w 174"/>
                <a:gd name="T25" fmla="*/ 212 h 245"/>
                <a:gd name="T26" fmla="*/ 84 w 174"/>
                <a:gd name="T27" fmla="*/ 227 h 245"/>
                <a:gd name="T28" fmla="*/ 163 w 174"/>
                <a:gd name="T29" fmla="*/ 202 h 245"/>
                <a:gd name="T30" fmla="*/ 165 w 174"/>
                <a:gd name="T31" fmla="*/ 197 h 245"/>
                <a:gd name="T32" fmla="*/ 138 w 174"/>
                <a:gd name="T33" fmla="*/ 162 h 245"/>
                <a:gd name="T34" fmla="*/ 152 w 174"/>
                <a:gd name="T35" fmla="*/ 136 h 245"/>
                <a:gd name="T36" fmla="*/ 170 w 174"/>
                <a:gd name="T37" fmla="*/ 101 h 245"/>
                <a:gd name="T38" fmla="*/ 138 w 174"/>
                <a:gd name="T39" fmla="*/ 81 h 245"/>
                <a:gd name="T40" fmla="*/ 125 w 174"/>
                <a:gd name="T41" fmla="*/ 91 h 245"/>
                <a:gd name="T42" fmla="*/ 125 w 174"/>
                <a:gd name="T43" fmla="*/ 91 h 245"/>
                <a:gd name="T44" fmla="*/ 111 w 174"/>
                <a:gd name="T45" fmla="*/ 46 h 245"/>
                <a:gd name="T46" fmla="*/ 138 w 174"/>
                <a:gd name="T47" fmla="*/ 15 h 245"/>
                <a:gd name="T48" fmla="*/ 84 w 174"/>
                <a:gd name="T49" fmla="*/ 0 h 245"/>
                <a:gd name="T50" fmla="*/ 71 w 174"/>
                <a:gd name="T51" fmla="*/ 30 h 2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4"/>
                <a:gd name="T79" fmla="*/ 0 h 245"/>
                <a:gd name="T80" fmla="*/ 174 w 174"/>
                <a:gd name="T81" fmla="*/ 245 h 2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4" h="245">
                  <a:moveTo>
                    <a:pt x="71" y="30"/>
                  </a:moveTo>
                  <a:lnTo>
                    <a:pt x="71" y="46"/>
                  </a:lnTo>
                  <a:lnTo>
                    <a:pt x="44" y="46"/>
                  </a:lnTo>
                  <a:cubicBezTo>
                    <a:pt x="48" y="45"/>
                    <a:pt x="51" y="49"/>
                    <a:pt x="51" y="53"/>
                  </a:cubicBezTo>
                  <a:cubicBezTo>
                    <a:pt x="51" y="57"/>
                    <a:pt x="48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6" y="68"/>
                    <a:pt x="25" y="68"/>
                    <a:pt x="17" y="61"/>
                  </a:cubicBezTo>
                  <a:cubicBezTo>
                    <a:pt x="6" y="65"/>
                    <a:pt x="0" y="78"/>
                    <a:pt x="3" y="91"/>
                  </a:cubicBezTo>
                  <a:cubicBezTo>
                    <a:pt x="7" y="104"/>
                    <a:pt x="19" y="110"/>
                    <a:pt x="30" y="106"/>
                  </a:cubicBezTo>
                  <a:cubicBezTo>
                    <a:pt x="45" y="98"/>
                    <a:pt x="63" y="105"/>
                    <a:pt x="71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41"/>
                    <a:pt x="61" y="160"/>
                    <a:pt x="44" y="167"/>
                  </a:cubicBezTo>
                  <a:lnTo>
                    <a:pt x="84" y="212"/>
                  </a:lnTo>
                  <a:lnTo>
                    <a:pt x="84" y="227"/>
                  </a:lnTo>
                  <a:cubicBezTo>
                    <a:pt x="112" y="245"/>
                    <a:pt x="148" y="234"/>
                    <a:pt x="163" y="202"/>
                  </a:cubicBezTo>
                  <a:cubicBezTo>
                    <a:pt x="164" y="201"/>
                    <a:pt x="165" y="199"/>
                    <a:pt x="165" y="197"/>
                  </a:cubicBezTo>
                  <a:cubicBezTo>
                    <a:pt x="149" y="196"/>
                    <a:pt x="137" y="180"/>
                    <a:pt x="138" y="162"/>
                  </a:cubicBezTo>
                  <a:cubicBezTo>
                    <a:pt x="139" y="151"/>
                    <a:pt x="144" y="142"/>
                    <a:pt x="152" y="136"/>
                  </a:cubicBezTo>
                  <a:cubicBezTo>
                    <a:pt x="166" y="132"/>
                    <a:pt x="174" y="116"/>
                    <a:pt x="170" y="101"/>
                  </a:cubicBezTo>
                  <a:cubicBezTo>
                    <a:pt x="166" y="86"/>
                    <a:pt x="152" y="77"/>
                    <a:pt x="138" y="81"/>
                  </a:cubicBezTo>
                  <a:cubicBezTo>
                    <a:pt x="133" y="83"/>
                    <a:pt x="128" y="86"/>
                    <a:pt x="125" y="91"/>
                  </a:cubicBezTo>
                  <a:lnTo>
                    <a:pt x="111" y="46"/>
                  </a:lnTo>
                  <a:cubicBezTo>
                    <a:pt x="125" y="42"/>
                    <a:pt x="135" y="30"/>
                    <a:pt x="138" y="15"/>
                  </a:cubicBezTo>
                  <a:cubicBezTo>
                    <a:pt x="122" y="6"/>
                    <a:pt x="103" y="0"/>
                    <a:pt x="84" y="0"/>
                  </a:cubicBezTo>
                  <a:lnTo>
                    <a:pt x="71" y="30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3" name="Rectangle 63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4" name="Rectangle 64"/>
            <p:cNvSpPr>
              <a:spLocks noChangeArrowheads="1"/>
            </p:cNvSpPr>
            <p:nvPr/>
          </p:nvSpPr>
          <p:spPr bwMode="auto">
            <a:xfrm>
              <a:off x="3684" y="3222"/>
              <a:ext cx="203" cy="203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5" name="Freeform 65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443"/>
                <a:gd name="T1" fmla="*/ 243 h 487"/>
                <a:gd name="T2" fmla="*/ 222 w 443"/>
                <a:gd name="T3" fmla="*/ 0 h 487"/>
                <a:gd name="T4" fmla="*/ 443 w 443"/>
                <a:gd name="T5" fmla="*/ 243 h 487"/>
                <a:gd name="T6" fmla="*/ 443 w 443"/>
                <a:gd name="T7" fmla="*/ 243 h 487"/>
                <a:gd name="T8" fmla="*/ 222 w 443"/>
                <a:gd name="T9" fmla="*/ 487 h 487"/>
                <a:gd name="T10" fmla="*/ 0 w 443"/>
                <a:gd name="T11" fmla="*/ 243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487"/>
                <a:gd name="T20" fmla="*/ 443 w 443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487">
                  <a:moveTo>
                    <a:pt x="0" y="243"/>
                  </a:moveTo>
                  <a:cubicBezTo>
                    <a:pt x="0" y="109"/>
                    <a:pt x="100" y="0"/>
                    <a:pt x="222" y="0"/>
                  </a:cubicBezTo>
                  <a:cubicBezTo>
                    <a:pt x="344" y="0"/>
                    <a:pt x="443" y="109"/>
                    <a:pt x="443" y="243"/>
                  </a:cubicBezTo>
                  <a:cubicBezTo>
                    <a:pt x="443" y="243"/>
                    <a:pt x="443" y="243"/>
                    <a:pt x="443" y="243"/>
                  </a:cubicBezTo>
                  <a:cubicBezTo>
                    <a:pt x="443" y="378"/>
                    <a:pt x="344" y="487"/>
                    <a:pt x="222" y="487"/>
                  </a:cubicBezTo>
                  <a:cubicBezTo>
                    <a:pt x="100" y="487"/>
                    <a:pt x="0" y="378"/>
                    <a:pt x="0" y="243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6" name="Freeform 66"/>
            <p:cNvSpPr>
              <a:spLocks/>
            </p:cNvSpPr>
            <p:nvPr/>
          </p:nvSpPr>
          <p:spPr bwMode="auto">
            <a:xfrm>
              <a:off x="3710" y="3242"/>
              <a:ext cx="150" cy="164"/>
            </a:xfrm>
            <a:custGeom>
              <a:avLst/>
              <a:gdLst>
                <a:gd name="T0" fmla="*/ 0 w 150"/>
                <a:gd name="T1" fmla="*/ 82 h 164"/>
                <a:gd name="T2" fmla="*/ 75 w 150"/>
                <a:gd name="T3" fmla="*/ 0 h 164"/>
                <a:gd name="T4" fmla="*/ 150 w 150"/>
                <a:gd name="T5" fmla="*/ 82 h 164"/>
                <a:gd name="T6" fmla="*/ 150 w 150"/>
                <a:gd name="T7" fmla="*/ 82 h 164"/>
                <a:gd name="T8" fmla="*/ 75 w 150"/>
                <a:gd name="T9" fmla="*/ 164 h 164"/>
                <a:gd name="T10" fmla="*/ 0 w 150"/>
                <a:gd name="T11" fmla="*/ 82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164"/>
                <a:gd name="T20" fmla="*/ 150 w 150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164">
                  <a:moveTo>
                    <a:pt x="0" y="82"/>
                  </a:moveTo>
                  <a:cubicBezTo>
                    <a:pt x="0" y="37"/>
                    <a:pt x="34" y="0"/>
                    <a:pt x="75" y="0"/>
                  </a:cubicBezTo>
                  <a:cubicBezTo>
                    <a:pt x="117" y="0"/>
                    <a:pt x="150" y="37"/>
                    <a:pt x="150" y="82"/>
                  </a:cubicBezTo>
                  <a:cubicBezTo>
                    <a:pt x="150" y="82"/>
                    <a:pt x="150" y="82"/>
                    <a:pt x="150" y="82"/>
                  </a:cubicBezTo>
                  <a:cubicBezTo>
                    <a:pt x="150" y="127"/>
                    <a:pt x="117" y="164"/>
                    <a:pt x="75" y="164"/>
                  </a:cubicBezTo>
                  <a:cubicBezTo>
                    <a:pt x="34" y="164"/>
                    <a:pt x="0" y="127"/>
                    <a:pt x="0" y="82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7" name="Freeform 67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8" name="Freeform 68"/>
            <p:cNvSpPr>
              <a:spLocks/>
            </p:cNvSpPr>
            <p:nvPr/>
          </p:nvSpPr>
          <p:spPr bwMode="auto">
            <a:xfrm>
              <a:off x="3730" y="3248"/>
              <a:ext cx="110" cy="153"/>
            </a:xfrm>
            <a:custGeom>
              <a:avLst/>
              <a:gdLst>
                <a:gd name="T0" fmla="*/ 133 w 325"/>
                <a:gd name="T1" fmla="*/ 56 h 456"/>
                <a:gd name="T2" fmla="*/ 133 w 325"/>
                <a:gd name="T3" fmla="*/ 84 h 456"/>
                <a:gd name="T4" fmla="*/ 83 w 325"/>
                <a:gd name="T5" fmla="*/ 84 h 456"/>
                <a:gd name="T6" fmla="*/ 96 w 325"/>
                <a:gd name="T7" fmla="*/ 98 h 456"/>
                <a:gd name="T8" fmla="*/ 84 w 325"/>
                <a:gd name="T9" fmla="*/ 113 h 456"/>
                <a:gd name="T10" fmla="*/ 83 w 325"/>
                <a:gd name="T11" fmla="*/ 113 h 456"/>
                <a:gd name="T12" fmla="*/ 32 w 325"/>
                <a:gd name="T13" fmla="*/ 113 h 456"/>
                <a:gd name="T14" fmla="*/ 7 w 325"/>
                <a:gd name="T15" fmla="*/ 169 h 456"/>
                <a:gd name="T16" fmla="*/ 58 w 325"/>
                <a:gd name="T17" fmla="*/ 197 h 456"/>
                <a:gd name="T18" fmla="*/ 133 w 325"/>
                <a:gd name="T19" fmla="*/ 226 h 456"/>
                <a:gd name="T20" fmla="*/ 133 w 325"/>
                <a:gd name="T21" fmla="*/ 226 h 456"/>
                <a:gd name="T22" fmla="*/ 83 w 325"/>
                <a:gd name="T23" fmla="*/ 310 h 456"/>
                <a:gd name="T24" fmla="*/ 158 w 325"/>
                <a:gd name="T25" fmla="*/ 395 h 456"/>
                <a:gd name="T26" fmla="*/ 158 w 325"/>
                <a:gd name="T27" fmla="*/ 423 h 456"/>
                <a:gd name="T28" fmla="*/ 305 w 325"/>
                <a:gd name="T29" fmla="*/ 377 h 456"/>
                <a:gd name="T30" fmla="*/ 310 w 325"/>
                <a:gd name="T31" fmla="*/ 367 h 456"/>
                <a:gd name="T32" fmla="*/ 259 w 325"/>
                <a:gd name="T33" fmla="*/ 301 h 456"/>
                <a:gd name="T34" fmla="*/ 284 w 325"/>
                <a:gd name="T35" fmla="*/ 254 h 456"/>
                <a:gd name="T36" fmla="*/ 318 w 325"/>
                <a:gd name="T37" fmla="*/ 188 h 456"/>
                <a:gd name="T38" fmla="*/ 259 w 325"/>
                <a:gd name="T39" fmla="*/ 150 h 456"/>
                <a:gd name="T40" fmla="*/ 234 w 325"/>
                <a:gd name="T41" fmla="*/ 169 h 456"/>
                <a:gd name="T42" fmla="*/ 234 w 325"/>
                <a:gd name="T43" fmla="*/ 169 h 456"/>
                <a:gd name="T44" fmla="*/ 209 w 325"/>
                <a:gd name="T45" fmla="*/ 84 h 456"/>
                <a:gd name="T46" fmla="*/ 259 w 325"/>
                <a:gd name="T47" fmla="*/ 28 h 456"/>
                <a:gd name="T48" fmla="*/ 158 w 325"/>
                <a:gd name="T49" fmla="*/ 0 h 456"/>
                <a:gd name="T50" fmla="*/ 158 w 325"/>
                <a:gd name="T51" fmla="*/ 0 h 456"/>
                <a:gd name="T52" fmla="*/ 133 w 325"/>
                <a:gd name="T53" fmla="*/ 56 h 4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25"/>
                <a:gd name="T82" fmla="*/ 0 h 456"/>
                <a:gd name="T83" fmla="*/ 325 w 325"/>
                <a:gd name="T84" fmla="*/ 456 h 4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25" h="456">
                  <a:moveTo>
                    <a:pt x="133" y="56"/>
                  </a:moveTo>
                  <a:lnTo>
                    <a:pt x="133" y="84"/>
                  </a:lnTo>
                  <a:lnTo>
                    <a:pt x="83" y="84"/>
                  </a:lnTo>
                  <a:cubicBezTo>
                    <a:pt x="90" y="84"/>
                    <a:pt x="96" y="90"/>
                    <a:pt x="96" y="98"/>
                  </a:cubicBezTo>
                  <a:cubicBezTo>
                    <a:pt x="96" y="106"/>
                    <a:pt x="91" y="112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68" y="126"/>
                    <a:pt x="47" y="126"/>
                    <a:pt x="32" y="113"/>
                  </a:cubicBezTo>
                  <a:cubicBezTo>
                    <a:pt x="11" y="120"/>
                    <a:pt x="0" y="146"/>
                    <a:pt x="7" y="169"/>
                  </a:cubicBezTo>
                  <a:cubicBezTo>
                    <a:pt x="14" y="193"/>
                    <a:pt x="37" y="205"/>
                    <a:pt x="58" y="197"/>
                  </a:cubicBezTo>
                  <a:cubicBezTo>
                    <a:pt x="85" y="182"/>
                    <a:pt x="119" y="194"/>
                    <a:pt x="133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35" y="263"/>
                    <a:pt x="114" y="298"/>
                    <a:pt x="83" y="310"/>
                  </a:cubicBezTo>
                  <a:lnTo>
                    <a:pt x="158" y="395"/>
                  </a:lnTo>
                  <a:lnTo>
                    <a:pt x="158" y="423"/>
                  </a:lnTo>
                  <a:cubicBezTo>
                    <a:pt x="210" y="456"/>
                    <a:pt x="276" y="435"/>
                    <a:pt x="305" y="377"/>
                  </a:cubicBezTo>
                  <a:cubicBezTo>
                    <a:pt x="307" y="374"/>
                    <a:pt x="308" y="370"/>
                    <a:pt x="310" y="367"/>
                  </a:cubicBezTo>
                  <a:cubicBezTo>
                    <a:pt x="279" y="364"/>
                    <a:pt x="257" y="335"/>
                    <a:pt x="259" y="301"/>
                  </a:cubicBezTo>
                  <a:cubicBezTo>
                    <a:pt x="260" y="282"/>
                    <a:pt x="270" y="264"/>
                    <a:pt x="284" y="254"/>
                  </a:cubicBezTo>
                  <a:cubicBezTo>
                    <a:pt x="310" y="246"/>
                    <a:pt x="325" y="217"/>
                    <a:pt x="318" y="188"/>
                  </a:cubicBezTo>
                  <a:cubicBezTo>
                    <a:pt x="311" y="159"/>
                    <a:pt x="285" y="143"/>
                    <a:pt x="259" y="150"/>
                  </a:cubicBezTo>
                  <a:cubicBezTo>
                    <a:pt x="249" y="153"/>
                    <a:pt x="240" y="160"/>
                    <a:pt x="234" y="169"/>
                  </a:cubicBezTo>
                  <a:lnTo>
                    <a:pt x="209" y="84"/>
                  </a:lnTo>
                  <a:cubicBezTo>
                    <a:pt x="234" y="78"/>
                    <a:pt x="254" y="56"/>
                    <a:pt x="259" y="28"/>
                  </a:cubicBezTo>
                  <a:cubicBezTo>
                    <a:pt x="228" y="10"/>
                    <a:pt x="194" y="0"/>
                    <a:pt x="158" y="0"/>
                  </a:cubicBezTo>
                  <a:lnTo>
                    <a:pt x="133" y="56"/>
                  </a:lnTo>
                  <a:close/>
                </a:path>
              </a:pathLst>
            </a:custGeom>
            <a:noFill/>
            <a:ln w="14288" cap="rnd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19" name="Rectangle 69"/>
            <p:cNvSpPr>
              <a:spLocks noChangeArrowheads="1"/>
            </p:cNvSpPr>
            <p:nvPr/>
          </p:nvSpPr>
          <p:spPr bwMode="auto">
            <a:xfrm>
              <a:off x="3663" y="3454"/>
              <a:ext cx="27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HTML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0" name="Rectangle 70"/>
            <p:cNvSpPr>
              <a:spLocks noChangeArrowheads="1"/>
            </p:cNvSpPr>
            <p:nvPr/>
          </p:nvSpPr>
          <p:spPr bwMode="auto">
            <a:xfrm>
              <a:off x="3901" y="3492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1" name="Rectangle 71"/>
            <p:cNvSpPr>
              <a:spLocks noChangeArrowheads="1"/>
            </p:cNvSpPr>
            <p:nvPr/>
          </p:nvSpPr>
          <p:spPr bwMode="auto">
            <a:xfrm>
              <a:off x="4901" y="3476"/>
              <a:ext cx="21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XML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2" name="Rectangle 72"/>
            <p:cNvSpPr>
              <a:spLocks noChangeArrowheads="1"/>
            </p:cNvSpPr>
            <p:nvPr/>
          </p:nvSpPr>
          <p:spPr bwMode="auto">
            <a:xfrm>
              <a:off x="5080" y="3513"/>
              <a:ext cx="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23" name="Freeform 73"/>
            <p:cNvSpPr>
              <a:spLocks/>
            </p:cNvSpPr>
            <p:nvPr/>
          </p:nvSpPr>
          <p:spPr bwMode="auto">
            <a:xfrm>
              <a:off x="4995" y="2999"/>
              <a:ext cx="2" cy="234"/>
            </a:xfrm>
            <a:custGeom>
              <a:avLst/>
              <a:gdLst>
                <a:gd name="T0" fmla="*/ 0 w 2"/>
                <a:gd name="T1" fmla="*/ 234 h 234"/>
                <a:gd name="T2" fmla="*/ 0 w 2"/>
                <a:gd name="T3" fmla="*/ 73 h 234"/>
                <a:gd name="T4" fmla="*/ 2 w 2"/>
                <a:gd name="T5" fmla="*/ 73 h 234"/>
                <a:gd name="T6" fmla="*/ 2 w 2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34"/>
                <a:gd name="T14" fmla="*/ 2 w 2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34">
                  <a:moveTo>
                    <a:pt x="0" y="234"/>
                  </a:moveTo>
                  <a:lnTo>
                    <a:pt x="0" y="73"/>
                  </a:lnTo>
                  <a:lnTo>
                    <a:pt x="2" y="73"/>
                  </a:lnTo>
                  <a:lnTo>
                    <a:pt x="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4" name="Freeform 74"/>
            <p:cNvSpPr>
              <a:spLocks/>
            </p:cNvSpPr>
            <p:nvPr/>
          </p:nvSpPr>
          <p:spPr bwMode="auto">
            <a:xfrm>
              <a:off x="4963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5" name="Line 75"/>
            <p:cNvSpPr>
              <a:spLocks noChangeShapeType="1"/>
            </p:cNvSpPr>
            <p:nvPr/>
          </p:nvSpPr>
          <p:spPr bwMode="auto">
            <a:xfrm flipV="1">
              <a:off x="4392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7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7" name="Freeform 77"/>
            <p:cNvSpPr>
              <a:spLocks/>
            </p:cNvSpPr>
            <p:nvPr/>
          </p:nvSpPr>
          <p:spPr bwMode="auto">
            <a:xfrm>
              <a:off x="3785" y="2999"/>
              <a:ext cx="1" cy="223"/>
            </a:xfrm>
            <a:custGeom>
              <a:avLst/>
              <a:gdLst>
                <a:gd name="T0" fmla="*/ 0 w 1"/>
                <a:gd name="T1" fmla="*/ 223 h 223"/>
                <a:gd name="T2" fmla="*/ 0 w 1"/>
                <a:gd name="T3" fmla="*/ 126 h 223"/>
                <a:gd name="T4" fmla="*/ 1 w 1"/>
                <a:gd name="T5" fmla="*/ 126 h 223"/>
                <a:gd name="T6" fmla="*/ 1 w 1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223"/>
                <a:gd name="T14" fmla="*/ 1 w 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223">
                  <a:moveTo>
                    <a:pt x="0" y="223"/>
                  </a:moveTo>
                  <a:lnTo>
                    <a:pt x="0" y="126"/>
                  </a:lnTo>
                  <a:lnTo>
                    <a:pt x="1" y="126"/>
                  </a:lnTo>
                  <a:lnTo>
                    <a:pt x="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8" name="Freeform 78"/>
            <p:cNvSpPr>
              <a:spLocks/>
            </p:cNvSpPr>
            <p:nvPr/>
          </p:nvSpPr>
          <p:spPr bwMode="auto">
            <a:xfrm>
              <a:off x="3752" y="2940"/>
              <a:ext cx="68" cy="68"/>
            </a:xfrm>
            <a:custGeom>
              <a:avLst/>
              <a:gdLst>
                <a:gd name="T0" fmla="*/ 0 w 68"/>
                <a:gd name="T1" fmla="*/ 68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68"/>
                <a:gd name="T14" fmla="*/ 68 w 6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68">
                  <a:moveTo>
                    <a:pt x="0" y="68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29" name="Line 79"/>
            <p:cNvSpPr>
              <a:spLocks noChangeShapeType="1"/>
            </p:cNvSpPr>
            <p:nvPr/>
          </p:nvSpPr>
          <p:spPr bwMode="auto">
            <a:xfrm flipV="1">
              <a:off x="3181" y="2999"/>
              <a:ext cx="1" cy="21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Freeform 80"/>
            <p:cNvSpPr>
              <a:spLocks/>
            </p:cNvSpPr>
            <p:nvPr/>
          </p:nvSpPr>
          <p:spPr bwMode="auto">
            <a:xfrm>
              <a:off x="3147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1" name="Rectangle 81"/>
            <p:cNvSpPr>
              <a:spLocks noChangeArrowheads="1"/>
            </p:cNvSpPr>
            <p:nvPr/>
          </p:nvSpPr>
          <p:spPr bwMode="auto">
            <a:xfrm>
              <a:off x="4950" y="1751"/>
              <a:ext cx="5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Arial" charset="0"/>
                  <a:cs typeface="Arial" charset="0"/>
                </a:rPr>
                <a:t>ETL pipeline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32" name="Rectangle 82"/>
            <p:cNvSpPr>
              <a:spLocks noChangeArrowheads="1"/>
            </p:cNvSpPr>
            <p:nvPr/>
          </p:nvSpPr>
          <p:spPr bwMode="auto">
            <a:xfrm>
              <a:off x="5047" y="1854"/>
              <a:ext cx="31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Arial" charset="0"/>
                  <a:cs typeface="Arial" charset="0"/>
                </a:rPr>
                <a:t>outputs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3633" name="Freeform 83"/>
            <p:cNvSpPr>
              <a:spLocks noEditPoints="1"/>
            </p:cNvSpPr>
            <p:nvPr/>
          </p:nvSpPr>
          <p:spPr bwMode="auto">
            <a:xfrm>
              <a:off x="4866" y="1946"/>
              <a:ext cx="264" cy="344"/>
            </a:xfrm>
            <a:custGeom>
              <a:avLst/>
              <a:gdLst>
                <a:gd name="T0" fmla="*/ 757 w 780"/>
                <a:gd name="T1" fmla="*/ 29 h 1023"/>
                <a:gd name="T2" fmla="*/ 776 w 780"/>
                <a:gd name="T3" fmla="*/ 3 h 1023"/>
                <a:gd name="T4" fmla="*/ 739 w 780"/>
                <a:gd name="T5" fmla="*/ 65 h 1023"/>
                <a:gd name="T6" fmla="*/ 736 w 780"/>
                <a:gd name="T7" fmla="*/ 43 h 1023"/>
                <a:gd name="T8" fmla="*/ 719 w 780"/>
                <a:gd name="T9" fmla="*/ 91 h 1023"/>
                <a:gd name="T10" fmla="*/ 697 w 780"/>
                <a:gd name="T11" fmla="*/ 94 h 1023"/>
                <a:gd name="T12" fmla="*/ 719 w 780"/>
                <a:gd name="T13" fmla="*/ 91 h 1023"/>
                <a:gd name="T14" fmla="*/ 669 w 780"/>
                <a:gd name="T15" fmla="*/ 143 h 1023"/>
                <a:gd name="T16" fmla="*/ 689 w 780"/>
                <a:gd name="T17" fmla="*/ 118 h 1023"/>
                <a:gd name="T18" fmla="*/ 652 w 780"/>
                <a:gd name="T19" fmla="*/ 180 h 1023"/>
                <a:gd name="T20" fmla="*/ 649 w 780"/>
                <a:gd name="T21" fmla="*/ 158 h 1023"/>
                <a:gd name="T22" fmla="*/ 632 w 780"/>
                <a:gd name="T23" fmla="*/ 205 h 1023"/>
                <a:gd name="T24" fmla="*/ 610 w 780"/>
                <a:gd name="T25" fmla="*/ 208 h 1023"/>
                <a:gd name="T26" fmla="*/ 632 w 780"/>
                <a:gd name="T27" fmla="*/ 205 h 1023"/>
                <a:gd name="T28" fmla="*/ 582 w 780"/>
                <a:gd name="T29" fmla="*/ 258 h 1023"/>
                <a:gd name="T30" fmla="*/ 602 w 780"/>
                <a:gd name="T31" fmla="*/ 232 h 1023"/>
                <a:gd name="T32" fmla="*/ 565 w 780"/>
                <a:gd name="T33" fmla="*/ 295 h 1023"/>
                <a:gd name="T34" fmla="*/ 562 w 780"/>
                <a:gd name="T35" fmla="*/ 272 h 1023"/>
                <a:gd name="T36" fmla="*/ 545 w 780"/>
                <a:gd name="T37" fmla="*/ 320 h 1023"/>
                <a:gd name="T38" fmla="*/ 523 w 780"/>
                <a:gd name="T39" fmla="*/ 323 h 1023"/>
                <a:gd name="T40" fmla="*/ 545 w 780"/>
                <a:gd name="T41" fmla="*/ 320 h 1023"/>
                <a:gd name="T42" fmla="*/ 495 w 780"/>
                <a:gd name="T43" fmla="*/ 373 h 1023"/>
                <a:gd name="T44" fmla="*/ 515 w 780"/>
                <a:gd name="T45" fmla="*/ 347 h 1023"/>
                <a:gd name="T46" fmla="*/ 478 w 780"/>
                <a:gd name="T47" fmla="*/ 409 h 1023"/>
                <a:gd name="T48" fmla="*/ 474 w 780"/>
                <a:gd name="T49" fmla="*/ 387 h 1023"/>
                <a:gd name="T50" fmla="*/ 458 w 780"/>
                <a:gd name="T51" fmla="*/ 435 h 1023"/>
                <a:gd name="T52" fmla="*/ 436 w 780"/>
                <a:gd name="T53" fmla="*/ 438 h 1023"/>
                <a:gd name="T54" fmla="*/ 458 w 780"/>
                <a:gd name="T55" fmla="*/ 435 h 1023"/>
                <a:gd name="T56" fmla="*/ 408 w 780"/>
                <a:gd name="T57" fmla="*/ 487 h 1023"/>
                <a:gd name="T58" fmla="*/ 428 w 780"/>
                <a:gd name="T59" fmla="*/ 462 h 1023"/>
                <a:gd name="T60" fmla="*/ 391 w 780"/>
                <a:gd name="T61" fmla="*/ 524 h 1023"/>
                <a:gd name="T62" fmla="*/ 387 w 780"/>
                <a:gd name="T63" fmla="*/ 502 h 1023"/>
                <a:gd name="T64" fmla="*/ 371 w 780"/>
                <a:gd name="T65" fmla="*/ 550 h 1023"/>
                <a:gd name="T66" fmla="*/ 349 w 780"/>
                <a:gd name="T67" fmla="*/ 553 h 1023"/>
                <a:gd name="T68" fmla="*/ 371 w 780"/>
                <a:gd name="T69" fmla="*/ 550 h 1023"/>
                <a:gd name="T70" fmla="*/ 321 w 780"/>
                <a:gd name="T71" fmla="*/ 602 h 1023"/>
                <a:gd name="T72" fmla="*/ 341 w 780"/>
                <a:gd name="T73" fmla="*/ 577 h 1023"/>
                <a:gd name="T74" fmla="*/ 303 w 780"/>
                <a:gd name="T75" fmla="*/ 639 h 1023"/>
                <a:gd name="T76" fmla="*/ 300 w 780"/>
                <a:gd name="T77" fmla="*/ 616 h 1023"/>
                <a:gd name="T78" fmla="*/ 284 w 780"/>
                <a:gd name="T79" fmla="*/ 664 h 1023"/>
                <a:gd name="T80" fmla="*/ 262 w 780"/>
                <a:gd name="T81" fmla="*/ 667 h 1023"/>
                <a:gd name="T82" fmla="*/ 284 w 780"/>
                <a:gd name="T83" fmla="*/ 664 h 1023"/>
                <a:gd name="T84" fmla="*/ 234 w 780"/>
                <a:gd name="T85" fmla="*/ 717 h 1023"/>
                <a:gd name="T86" fmla="*/ 254 w 780"/>
                <a:gd name="T87" fmla="*/ 691 h 1023"/>
                <a:gd name="T88" fmla="*/ 216 w 780"/>
                <a:gd name="T89" fmla="*/ 753 h 1023"/>
                <a:gd name="T90" fmla="*/ 213 w 780"/>
                <a:gd name="T91" fmla="*/ 731 h 1023"/>
                <a:gd name="T92" fmla="*/ 197 w 780"/>
                <a:gd name="T93" fmla="*/ 779 h 1023"/>
                <a:gd name="T94" fmla="*/ 175 w 780"/>
                <a:gd name="T95" fmla="*/ 782 h 1023"/>
                <a:gd name="T96" fmla="*/ 197 w 780"/>
                <a:gd name="T97" fmla="*/ 779 h 1023"/>
                <a:gd name="T98" fmla="*/ 147 w 780"/>
                <a:gd name="T99" fmla="*/ 831 h 1023"/>
                <a:gd name="T100" fmla="*/ 167 w 780"/>
                <a:gd name="T101" fmla="*/ 806 h 1023"/>
                <a:gd name="T102" fmla="*/ 129 w 780"/>
                <a:gd name="T103" fmla="*/ 868 h 1023"/>
                <a:gd name="T104" fmla="*/ 126 w 780"/>
                <a:gd name="T105" fmla="*/ 846 h 1023"/>
                <a:gd name="T106" fmla="*/ 110 w 780"/>
                <a:gd name="T107" fmla="*/ 894 h 1023"/>
                <a:gd name="T108" fmla="*/ 88 w 780"/>
                <a:gd name="T109" fmla="*/ 897 h 1023"/>
                <a:gd name="T110" fmla="*/ 110 w 780"/>
                <a:gd name="T111" fmla="*/ 894 h 1023"/>
                <a:gd name="T112" fmla="*/ 60 w 780"/>
                <a:gd name="T113" fmla="*/ 946 h 1023"/>
                <a:gd name="T114" fmla="*/ 79 w 780"/>
                <a:gd name="T115" fmla="*/ 921 h 1023"/>
                <a:gd name="T116" fmla="*/ 42 w 780"/>
                <a:gd name="T117" fmla="*/ 983 h 1023"/>
                <a:gd name="T118" fmla="*/ 39 w 780"/>
                <a:gd name="T119" fmla="*/ 960 h 1023"/>
                <a:gd name="T120" fmla="*/ 23 w 780"/>
                <a:gd name="T121" fmla="*/ 1008 h 1023"/>
                <a:gd name="T122" fmla="*/ 3 w 780"/>
                <a:gd name="T123" fmla="*/ 1009 h 1023"/>
                <a:gd name="T124" fmla="*/ 23 w 780"/>
                <a:gd name="T125" fmla="*/ 1008 h 10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80"/>
                <a:gd name="T190" fmla="*/ 0 h 1023"/>
                <a:gd name="T191" fmla="*/ 780 w 780"/>
                <a:gd name="T192" fmla="*/ 1023 h 10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80" h="1023">
                  <a:moveTo>
                    <a:pt x="777" y="14"/>
                  </a:moveTo>
                  <a:lnTo>
                    <a:pt x="768" y="27"/>
                  </a:lnTo>
                  <a:cubicBezTo>
                    <a:pt x="765" y="30"/>
                    <a:pt x="760" y="31"/>
                    <a:pt x="757" y="29"/>
                  </a:cubicBezTo>
                  <a:cubicBezTo>
                    <a:pt x="753" y="26"/>
                    <a:pt x="752" y="21"/>
                    <a:pt x="755" y="17"/>
                  </a:cubicBezTo>
                  <a:lnTo>
                    <a:pt x="765" y="5"/>
                  </a:lnTo>
                  <a:cubicBezTo>
                    <a:pt x="767" y="1"/>
                    <a:pt x="772" y="0"/>
                    <a:pt x="776" y="3"/>
                  </a:cubicBezTo>
                  <a:cubicBezTo>
                    <a:pt x="779" y="6"/>
                    <a:pt x="780" y="11"/>
                    <a:pt x="777" y="14"/>
                  </a:cubicBezTo>
                  <a:close/>
                  <a:moveTo>
                    <a:pt x="748" y="52"/>
                  </a:moveTo>
                  <a:lnTo>
                    <a:pt x="739" y="65"/>
                  </a:lnTo>
                  <a:cubicBezTo>
                    <a:pt x="736" y="69"/>
                    <a:pt x="731" y="69"/>
                    <a:pt x="728" y="67"/>
                  </a:cubicBezTo>
                  <a:cubicBezTo>
                    <a:pt x="724" y="64"/>
                    <a:pt x="723" y="59"/>
                    <a:pt x="726" y="56"/>
                  </a:cubicBezTo>
                  <a:lnTo>
                    <a:pt x="736" y="43"/>
                  </a:lnTo>
                  <a:cubicBezTo>
                    <a:pt x="738" y="39"/>
                    <a:pt x="743" y="39"/>
                    <a:pt x="747" y="41"/>
                  </a:cubicBezTo>
                  <a:cubicBezTo>
                    <a:pt x="750" y="44"/>
                    <a:pt x="751" y="49"/>
                    <a:pt x="748" y="52"/>
                  </a:cubicBezTo>
                  <a:close/>
                  <a:moveTo>
                    <a:pt x="719" y="91"/>
                  </a:moveTo>
                  <a:lnTo>
                    <a:pt x="710" y="103"/>
                  </a:lnTo>
                  <a:cubicBezTo>
                    <a:pt x="707" y="107"/>
                    <a:pt x="702" y="108"/>
                    <a:pt x="698" y="105"/>
                  </a:cubicBezTo>
                  <a:cubicBezTo>
                    <a:pt x="695" y="102"/>
                    <a:pt x="694" y="97"/>
                    <a:pt x="697" y="94"/>
                  </a:cubicBezTo>
                  <a:lnTo>
                    <a:pt x="707" y="81"/>
                  </a:lnTo>
                  <a:cubicBezTo>
                    <a:pt x="709" y="78"/>
                    <a:pt x="714" y="77"/>
                    <a:pt x="718" y="79"/>
                  </a:cubicBezTo>
                  <a:cubicBezTo>
                    <a:pt x="721" y="82"/>
                    <a:pt x="722" y="87"/>
                    <a:pt x="719" y="91"/>
                  </a:cubicBezTo>
                  <a:close/>
                  <a:moveTo>
                    <a:pt x="690" y="129"/>
                  </a:moveTo>
                  <a:lnTo>
                    <a:pt x="681" y="142"/>
                  </a:lnTo>
                  <a:cubicBezTo>
                    <a:pt x="678" y="145"/>
                    <a:pt x="673" y="146"/>
                    <a:pt x="669" y="143"/>
                  </a:cubicBezTo>
                  <a:cubicBezTo>
                    <a:pt x="666" y="141"/>
                    <a:pt x="665" y="136"/>
                    <a:pt x="668" y="132"/>
                  </a:cubicBezTo>
                  <a:lnTo>
                    <a:pt x="678" y="119"/>
                  </a:lnTo>
                  <a:cubicBezTo>
                    <a:pt x="680" y="116"/>
                    <a:pt x="685" y="115"/>
                    <a:pt x="689" y="118"/>
                  </a:cubicBezTo>
                  <a:cubicBezTo>
                    <a:pt x="692" y="120"/>
                    <a:pt x="693" y="125"/>
                    <a:pt x="690" y="129"/>
                  </a:cubicBezTo>
                  <a:close/>
                  <a:moveTo>
                    <a:pt x="661" y="167"/>
                  </a:moveTo>
                  <a:lnTo>
                    <a:pt x="652" y="180"/>
                  </a:lnTo>
                  <a:cubicBezTo>
                    <a:pt x="649" y="183"/>
                    <a:pt x="644" y="184"/>
                    <a:pt x="640" y="181"/>
                  </a:cubicBezTo>
                  <a:cubicBezTo>
                    <a:pt x="637" y="179"/>
                    <a:pt x="636" y="174"/>
                    <a:pt x="639" y="170"/>
                  </a:cubicBezTo>
                  <a:lnTo>
                    <a:pt x="649" y="158"/>
                  </a:lnTo>
                  <a:cubicBezTo>
                    <a:pt x="651" y="154"/>
                    <a:pt x="656" y="153"/>
                    <a:pt x="660" y="156"/>
                  </a:cubicBezTo>
                  <a:cubicBezTo>
                    <a:pt x="663" y="159"/>
                    <a:pt x="664" y="164"/>
                    <a:pt x="661" y="167"/>
                  </a:cubicBezTo>
                  <a:close/>
                  <a:moveTo>
                    <a:pt x="632" y="205"/>
                  </a:moveTo>
                  <a:lnTo>
                    <a:pt x="623" y="218"/>
                  </a:lnTo>
                  <a:cubicBezTo>
                    <a:pt x="620" y="222"/>
                    <a:pt x="615" y="222"/>
                    <a:pt x="611" y="220"/>
                  </a:cubicBezTo>
                  <a:cubicBezTo>
                    <a:pt x="608" y="217"/>
                    <a:pt x="607" y="212"/>
                    <a:pt x="610" y="208"/>
                  </a:cubicBezTo>
                  <a:lnTo>
                    <a:pt x="620" y="196"/>
                  </a:lnTo>
                  <a:cubicBezTo>
                    <a:pt x="622" y="192"/>
                    <a:pt x="627" y="192"/>
                    <a:pt x="631" y="194"/>
                  </a:cubicBezTo>
                  <a:cubicBezTo>
                    <a:pt x="634" y="197"/>
                    <a:pt x="635" y="202"/>
                    <a:pt x="632" y="205"/>
                  </a:cubicBezTo>
                  <a:close/>
                  <a:moveTo>
                    <a:pt x="603" y="244"/>
                  </a:moveTo>
                  <a:lnTo>
                    <a:pt x="594" y="256"/>
                  </a:lnTo>
                  <a:cubicBezTo>
                    <a:pt x="591" y="260"/>
                    <a:pt x="586" y="261"/>
                    <a:pt x="582" y="258"/>
                  </a:cubicBezTo>
                  <a:cubicBezTo>
                    <a:pt x="579" y="255"/>
                    <a:pt x="578" y="250"/>
                    <a:pt x="581" y="247"/>
                  </a:cubicBezTo>
                  <a:lnTo>
                    <a:pt x="591" y="234"/>
                  </a:lnTo>
                  <a:cubicBezTo>
                    <a:pt x="593" y="230"/>
                    <a:pt x="598" y="230"/>
                    <a:pt x="602" y="232"/>
                  </a:cubicBezTo>
                  <a:cubicBezTo>
                    <a:pt x="605" y="235"/>
                    <a:pt x="606" y="240"/>
                    <a:pt x="603" y="244"/>
                  </a:cubicBezTo>
                  <a:close/>
                  <a:moveTo>
                    <a:pt x="574" y="282"/>
                  </a:moveTo>
                  <a:lnTo>
                    <a:pt x="565" y="295"/>
                  </a:lnTo>
                  <a:cubicBezTo>
                    <a:pt x="562" y="298"/>
                    <a:pt x="557" y="299"/>
                    <a:pt x="553" y="296"/>
                  </a:cubicBezTo>
                  <a:cubicBezTo>
                    <a:pt x="550" y="293"/>
                    <a:pt x="549" y="288"/>
                    <a:pt x="552" y="285"/>
                  </a:cubicBezTo>
                  <a:lnTo>
                    <a:pt x="562" y="272"/>
                  </a:lnTo>
                  <a:cubicBezTo>
                    <a:pt x="564" y="269"/>
                    <a:pt x="569" y="268"/>
                    <a:pt x="573" y="271"/>
                  </a:cubicBezTo>
                  <a:cubicBezTo>
                    <a:pt x="576" y="273"/>
                    <a:pt x="577" y="278"/>
                    <a:pt x="574" y="282"/>
                  </a:cubicBezTo>
                  <a:close/>
                  <a:moveTo>
                    <a:pt x="545" y="320"/>
                  </a:moveTo>
                  <a:lnTo>
                    <a:pt x="536" y="333"/>
                  </a:lnTo>
                  <a:cubicBezTo>
                    <a:pt x="533" y="336"/>
                    <a:pt x="528" y="337"/>
                    <a:pt x="524" y="334"/>
                  </a:cubicBezTo>
                  <a:cubicBezTo>
                    <a:pt x="521" y="332"/>
                    <a:pt x="520" y="327"/>
                    <a:pt x="523" y="323"/>
                  </a:cubicBezTo>
                  <a:lnTo>
                    <a:pt x="533" y="310"/>
                  </a:lnTo>
                  <a:cubicBezTo>
                    <a:pt x="535" y="307"/>
                    <a:pt x="540" y="306"/>
                    <a:pt x="544" y="309"/>
                  </a:cubicBezTo>
                  <a:cubicBezTo>
                    <a:pt x="547" y="312"/>
                    <a:pt x="548" y="317"/>
                    <a:pt x="545" y="320"/>
                  </a:cubicBezTo>
                  <a:close/>
                  <a:moveTo>
                    <a:pt x="516" y="358"/>
                  </a:moveTo>
                  <a:lnTo>
                    <a:pt x="507" y="371"/>
                  </a:lnTo>
                  <a:cubicBezTo>
                    <a:pt x="504" y="375"/>
                    <a:pt x="499" y="375"/>
                    <a:pt x="495" y="373"/>
                  </a:cubicBezTo>
                  <a:cubicBezTo>
                    <a:pt x="492" y="370"/>
                    <a:pt x="491" y="365"/>
                    <a:pt x="494" y="361"/>
                  </a:cubicBezTo>
                  <a:lnTo>
                    <a:pt x="504" y="349"/>
                  </a:lnTo>
                  <a:cubicBezTo>
                    <a:pt x="506" y="345"/>
                    <a:pt x="511" y="344"/>
                    <a:pt x="515" y="347"/>
                  </a:cubicBezTo>
                  <a:cubicBezTo>
                    <a:pt x="518" y="350"/>
                    <a:pt x="519" y="355"/>
                    <a:pt x="516" y="358"/>
                  </a:cubicBezTo>
                  <a:close/>
                  <a:moveTo>
                    <a:pt x="487" y="397"/>
                  </a:moveTo>
                  <a:lnTo>
                    <a:pt x="478" y="409"/>
                  </a:lnTo>
                  <a:cubicBezTo>
                    <a:pt x="475" y="413"/>
                    <a:pt x="470" y="414"/>
                    <a:pt x="466" y="411"/>
                  </a:cubicBezTo>
                  <a:cubicBezTo>
                    <a:pt x="463" y="408"/>
                    <a:pt x="462" y="403"/>
                    <a:pt x="465" y="400"/>
                  </a:cubicBezTo>
                  <a:lnTo>
                    <a:pt x="474" y="387"/>
                  </a:lnTo>
                  <a:cubicBezTo>
                    <a:pt x="477" y="383"/>
                    <a:pt x="482" y="383"/>
                    <a:pt x="486" y="385"/>
                  </a:cubicBezTo>
                  <a:cubicBezTo>
                    <a:pt x="489" y="388"/>
                    <a:pt x="490" y="393"/>
                    <a:pt x="487" y="397"/>
                  </a:cubicBezTo>
                  <a:close/>
                  <a:moveTo>
                    <a:pt x="458" y="435"/>
                  </a:moveTo>
                  <a:lnTo>
                    <a:pt x="449" y="448"/>
                  </a:lnTo>
                  <a:cubicBezTo>
                    <a:pt x="446" y="451"/>
                    <a:pt x="441" y="452"/>
                    <a:pt x="437" y="449"/>
                  </a:cubicBezTo>
                  <a:cubicBezTo>
                    <a:pt x="434" y="446"/>
                    <a:pt x="433" y="441"/>
                    <a:pt x="436" y="438"/>
                  </a:cubicBezTo>
                  <a:lnTo>
                    <a:pt x="445" y="425"/>
                  </a:lnTo>
                  <a:cubicBezTo>
                    <a:pt x="448" y="422"/>
                    <a:pt x="453" y="421"/>
                    <a:pt x="457" y="424"/>
                  </a:cubicBezTo>
                  <a:cubicBezTo>
                    <a:pt x="460" y="426"/>
                    <a:pt x="461" y="431"/>
                    <a:pt x="458" y="435"/>
                  </a:cubicBezTo>
                  <a:close/>
                  <a:moveTo>
                    <a:pt x="429" y="473"/>
                  </a:moveTo>
                  <a:lnTo>
                    <a:pt x="420" y="486"/>
                  </a:lnTo>
                  <a:cubicBezTo>
                    <a:pt x="417" y="489"/>
                    <a:pt x="412" y="490"/>
                    <a:pt x="408" y="487"/>
                  </a:cubicBezTo>
                  <a:cubicBezTo>
                    <a:pt x="405" y="485"/>
                    <a:pt x="404" y="480"/>
                    <a:pt x="407" y="476"/>
                  </a:cubicBezTo>
                  <a:lnTo>
                    <a:pt x="416" y="463"/>
                  </a:lnTo>
                  <a:cubicBezTo>
                    <a:pt x="419" y="460"/>
                    <a:pt x="424" y="459"/>
                    <a:pt x="428" y="462"/>
                  </a:cubicBezTo>
                  <a:cubicBezTo>
                    <a:pt x="431" y="465"/>
                    <a:pt x="432" y="470"/>
                    <a:pt x="429" y="473"/>
                  </a:cubicBezTo>
                  <a:close/>
                  <a:moveTo>
                    <a:pt x="400" y="511"/>
                  </a:moveTo>
                  <a:lnTo>
                    <a:pt x="391" y="524"/>
                  </a:lnTo>
                  <a:cubicBezTo>
                    <a:pt x="388" y="528"/>
                    <a:pt x="383" y="528"/>
                    <a:pt x="379" y="526"/>
                  </a:cubicBezTo>
                  <a:cubicBezTo>
                    <a:pt x="376" y="523"/>
                    <a:pt x="375" y="518"/>
                    <a:pt x="378" y="514"/>
                  </a:cubicBezTo>
                  <a:lnTo>
                    <a:pt x="387" y="502"/>
                  </a:lnTo>
                  <a:cubicBezTo>
                    <a:pt x="390" y="498"/>
                    <a:pt x="395" y="497"/>
                    <a:pt x="399" y="500"/>
                  </a:cubicBezTo>
                  <a:cubicBezTo>
                    <a:pt x="402" y="503"/>
                    <a:pt x="403" y="508"/>
                    <a:pt x="400" y="511"/>
                  </a:cubicBezTo>
                  <a:close/>
                  <a:moveTo>
                    <a:pt x="371" y="550"/>
                  </a:moveTo>
                  <a:lnTo>
                    <a:pt x="361" y="562"/>
                  </a:lnTo>
                  <a:cubicBezTo>
                    <a:pt x="359" y="566"/>
                    <a:pt x="354" y="566"/>
                    <a:pt x="350" y="564"/>
                  </a:cubicBezTo>
                  <a:cubicBezTo>
                    <a:pt x="347" y="561"/>
                    <a:pt x="346" y="556"/>
                    <a:pt x="349" y="553"/>
                  </a:cubicBezTo>
                  <a:lnTo>
                    <a:pt x="358" y="540"/>
                  </a:lnTo>
                  <a:cubicBezTo>
                    <a:pt x="361" y="536"/>
                    <a:pt x="366" y="536"/>
                    <a:pt x="370" y="538"/>
                  </a:cubicBezTo>
                  <a:cubicBezTo>
                    <a:pt x="373" y="541"/>
                    <a:pt x="374" y="546"/>
                    <a:pt x="371" y="550"/>
                  </a:cubicBezTo>
                  <a:close/>
                  <a:moveTo>
                    <a:pt x="342" y="588"/>
                  </a:moveTo>
                  <a:lnTo>
                    <a:pt x="332" y="601"/>
                  </a:lnTo>
                  <a:cubicBezTo>
                    <a:pt x="330" y="604"/>
                    <a:pt x="325" y="605"/>
                    <a:pt x="321" y="602"/>
                  </a:cubicBezTo>
                  <a:cubicBezTo>
                    <a:pt x="318" y="599"/>
                    <a:pt x="317" y="594"/>
                    <a:pt x="320" y="591"/>
                  </a:cubicBezTo>
                  <a:lnTo>
                    <a:pt x="329" y="578"/>
                  </a:lnTo>
                  <a:cubicBezTo>
                    <a:pt x="332" y="575"/>
                    <a:pt x="337" y="574"/>
                    <a:pt x="341" y="577"/>
                  </a:cubicBezTo>
                  <a:cubicBezTo>
                    <a:pt x="344" y="579"/>
                    <a:pt x="345" y="584"/>
                    <a:pt x="342" y="588"/>
                  </a:cubicBezTo>
                  <a:close/>
                  <a:moveTo>
                    <a:pt x="313" y="626"/>
                  </a:moveTo>
                  <a:lnTo>
                    <a:pt x="303" y="639"/>
                  </a:lnTo>
                  <a:cubicBezTo>
                    <a:pt x="301" y="642"/>
                    <a:pt x="296" y="643"/>
                    <a:pt x="292" y="640"/>
                  </a:cubicBezTo>
                  <a:cubicBezTo>
                    <a:pt x="289" y="638"/>
                    <a:pt x="288" y="633"/>
                    <a:pt x="291" y="629"/>
                  </a:cubicBezTo>
                  <a:lnTo>
                    <a:pt x="300" y="616"/>
                  </a:lnTo>
                  <a:cubicBezTo>
                    <a:pt x="303" y="613"/>
                    <a:pt x="308" y="612"/>
                    <a:pt x="312" y="615"/>
                  </a:cubicBezTo>
                  <a:cubicBezTo>
                    <a:pt x="315" y="617"/>
                    <a:pt x="316" y="622"/>
                    <a:pt x="313" y="626"/>
                  </a:cubicBezTo>
                  <a:close/>
                  <a:moveTo>
                    <a:pt x="284" y="664"/>
                  </a:moveTo>
                  <a:lnTo>
                    <a:pt x="274" y="677"/>
                  </a:lnTo>
                  <a:cubicBezTo>
                    <a:pt x="272" y="681"/>
                    <a:pt x="267" y="681"/>
                    <a:pt x="263" y="679"/>
                  </a:cubicBezTo>
                  <a:cubicBezTo>
                    <a:pt x="260" y="676"/>
                    <a:pt x="259" y="671"/>
                    <a:pt x="262" y="667"/>
                  </a:cubicBezTo>
                  <a:lnTo>
                    <a:pt x="271" y="655"/>
                  </a:lnTo>
                  <a:cubicBezTo>
                    <a:pt x="274" y="651"/>
                    <a:pt x="279" y="650"/>
                    <a:pt x="283" y="653"/>
                  </a:cubicBezTo>
                  <a:cubicBezTo>
                    <a:pt x="286" y="656"/>
                    <a:pt x="287" y="661"/>
                    <a:pt x="284" y="664"/>
                  </a:cubicBezTo>
                  <a:close/>
                  <a:moveTo>
                    <a:pt x="255" y="702"/>
                  </a:moveTo>
                  <a:lnTo>
                    <a:pt x="245" y="715"/>
                  </a:lnTo>
                  <a:cubicBezTo>
                    <a:pt x="243" y="719"/>
                    <a:pt x="238" y="719"/>
                    <a:pt x="234" y="717"/>
                  </a:cubicBezTo>
                  <a:cubicBezTo>
                    <a:pt x="231" y="714"/>
                    <a:pt x="230" y="709"/>
                    <a:pt x="233" y="706"/>
                  </a:cubicBezTo>
                  <a:lnTo>
                    <a:pt x="242" y="693"/>
                  </a:lnTo>
                  <a:cubicBezTo>
                    <a:pt x="245" y="689"/>
                    <a:pt x="250" y="689"/>
                    <a:pt x="254" y="691"/>
                  </a:cubicBezTo>
                  <a:cubicBezTo>
                    <a:pt x="257" y="694"/>
                    <a:pt x="258" y="699"/>
                    <a:pt x="255" y="702"/>
                  </a:cubicBezTo>
                  <a:close/>
                  <a:moveTo>
                    <a:pt x="226" y="741"/>
                  </a:moveTo>
                  <a:lnTo>
                    <a:pt x="216" y="753"/>
                  </a:lnTo>
                  <a:cubicBezTo>
                    <a:pt x="214" y="757"/>
                    <a:pt x="209" y="758"/>
                    <a:pt x="205" y="755"/>
                  </a:cubicBezTo>
                  <a:cubicBezTo>
                    <a:pt x="202" y="752"/>
                    <a:pt x="201" y="747"/>
                    <a:pt x="204" y="744"/>
                  </a:cubicBezTo>
                  <a:lnTo>
                    <a:pt x="213" y="731"/>
                  </a:lnTo>
                  <a:cubicBezTo>
                    <a:pt x="216" y="728"/>
                    <a:pt x="221" y="727"/>
                    <a:pt x="225" y="730"/>
                  </a:cubicBezTo>
                  <a:cubicBezTo>
                    <a:pt x="228" y="732"/>
                    <a:pt x="229" y="737"/>
                    <a:pt x="226" y="741"/>
                  </a:cubicBezTo>
                  <a:close/>
                  <a:moveTo>
                    <a:pt x="197" y="779"/>
                  </a:moveTo>
                  <a:lnTo>
                    <a:pt x="187" y="792"/>
                  </a:lnTo>
                  <a:cubicBezTo>
                    <a:pt x="185" y="795"/>
                    <a:pt x="180" y="796"/>
                    <a:pt x="176" y="793"/>
                  </a:cubicBezTo>
                  <a:cubicBezTo>
                    <a:pt x="173" y="791"/>
                    <a:pt x="172" y="786"/>
                    <a:pt x="175" y="782"/>
                  </a:cubicBezTo>
                  <a:lnTo>
                    <a:pt x="184" y="769"/>
                  </a:lnTo>
                  <a:cubicBezTo>
                    <a:pt x="187" y="766"/>
                    <a:pt x="192" y="765"/>
                    <a:pt x="196" y="768"/>
                  </a:cubicBezTo>
                  <a:cubicBezTo>
                    <a:pt x="199" y="770"/>
                    <a:pt x="200" y="775"/>
                    <a:pt x="197" y="779"/>
                  </a:cubicBezTo>
                  <a:close/>
                  <a:moveTo>
                    <a:pt x="168" y="817"/>
                  </a:moveTo>
                  <a:lnTo>
                    <a:pt x="158" y="830"/>
                  </a:lnTo>
                  <a:cubicBezTo>
                    <a:pt x="156" y="833"/>
                    <a:pt x="151" y="834"/>
                    <a:pt x="147" y="831"/>
                  </a:cubicBezTo>
                  <a:cubicBezTo>
                    <a:pt x="144" y="829"/>
                    <a:pt x="143" y="824"/>
                    <a:pt x="146" y="820"/>
                  </a:cubicBezTo>
                  <a:lnTo>
                    <a:pt x="155" y="808"/>
                  </a:lnTo>
                  <a:cubicBezTo>
                    <a:pt x="158" y="804"/>
                    <a:pt x="163" y="803"/>
                    <a:pt x="167" y="806"/>
                  </a:cubicBezTo>
                  <a:cubicBezTo>
                    <a:pt x="170" y="809"/>
                    <a:pt x="171" y="814"/>
                    <a:pt x="168" y="817"/>
                  </a:cubicBezTo>
                  <a:close/>
                  <a:moveTo>
                    <a:pt x="139" y="855"/>
                  </a:moveTo>
                  <a:lnTo>
                    <a:pt x="129" y="868"/>
                  </a:lnTo>
                  <a:cubicBezTo>
                    <a:pt x="127" y="872"/>
                    <a:pt x="122" y="872"/>
                    <a:pt x="118" y="870"/>
                  </a:cubicBezTo>
                  <a:cubicBezTo>
                    <a:pt x="115" y="867"/>
                    <a:pt x="114" y="862"/>
                    <a:pt x="117" y="859"/>
                  </a:cubicBezTo>
                  <a:lnTo>
                    <a:pt x="126" y="846"/>
                  </a:lnTo>
                  <a:cubicBezTo>
                    <a:pt x="129" y="842"/>
                    <a:pt x="134" y="842"/>
                    <a:pt x="137" y="844"/>
                  </a:cubicBezTo>
                  <a:cubicBezTo>
                    <a:pt x="141" y="847"/>
                    <a:pt x="142" y="852"/>
                    <a:pt x="139" y="855"/>
                  </a:cubicBezTo>
                  <a:close/>
                  <a:moveTo>
                    <a:pt x="110" y="894"/>
                  </a:moveTo>
                  <a:lnTo>
                    <a:pt x="100" y="906"/>
                  </a:lnTo>
                  <a:cubicBezTo>
                    <a:pt x="98" y="910"/>
                    <a:pt x="93" y="911"/>
                    <a:pt x="89" y="908"/>
                  </a:cubicBezTo>
                  <a:cubicBezTo>
                    <a:pt x="86" y="905"/>
                    <a:pt x="85" y="900"/>
                    <a:pt x="88" y="897"/>
                  </a:cubicBezTo>
                  <a:lnTo>
                    <a:pt x="97" y="884"/>
                  </a:lnTo>
                  <a:cubicBezTo>
                    <a:pt x="100" y="880"/>
                    <a:pt x="105" y="880"/>
                    <a:pt x="108" y="882"/>
                  </a:cubicBezTo>
                  <a:cubicBezTo>
                    <a:pt x="112" y="885"/>
                    <a:pt x="113" y="890"/>
                    <a:pt x="110" y="894"/>
                  </a:cubicBezTo>
                  <a:close/>
                  <a:moveTo>
                    <a:pt x="81" y="932"/>
                  </a:moveTo>
                  <a:lnTo>
                    <a:pt x="71" y="945"/>
                  </a:lnTo>
                  <a:cubicBezTo>
                    <a:pt x="69" y="948"/>
                    <a:pt x="64" y="949"/>
                    <a:pt x="60" y="946"/>
                  </a:cubicBezTo>
                  <a:cubicBezTo>
                    <a:pt x="57" y="944"/>
                    <a:pt x="56" y="939"/>
                    <a:pt x="59" y="935"/>
                  </a:cubicBezTo>
                  <a:lnTo>
                    <a:pt x="68" y="922"/>
                  </a:lnTo>
                  <a:cubicBezTo>
                    <a:pt x="71" y="919"/>
                    <a:pt x="76" y="918"/>
                    <a:pt x="79" y="921"/>
                  </a:cubicBezTo>
                  <a:cubicBezTo>
                    <a:pt x="83" y="923"/>
                    <a:pt x="84" y="928"/>
                    <a:pt x="81" y="932"/>
                  </a:cubicBezTo>
                  <a:close/>
                  <a:moveTo>
                    <a:pt x="52" y="970"/>
                  </a:moveTo>
                  <a:lnTo>
                    <a:pt x="42" y="983"/>
                  </a:lnTo>
                  <a:cubicBezTo>
                    <a:pt x="40" y="986"/>
                    <a:pt x="35" y="987"/>
                    <a:pt x="31" y="984"/>
                  </a:cubicBezTo>
                  <a:cubicBezTo>
                    <a:pt x="28" y="982"/>
                    <a:pt x="27" y="977"/>
                    <a:pt x="30" y="973"/>
                  </a:cubicBezTo>
                  <a:lnTo>
                    <a:pt x="39" y="960"/>
                  </a:lnTo>
                  <a:cubicBezTo>
                    <a:pt x="42" y="957"/>
                    <a:pt x="47" y="956"/>
                    <a:pt x="50" y="959"/>
                  </a:cubicBezTo>
                  <a:cubicBezTo>
                    <a:pt x="54" y="962"/>
                    <a:pt x="55" y="967"/>
                    <a:pt x="52" y="970"/>
                  </a:cubicBezTo>
                  <a:close/>
                  <a:moveTo>
                    <a:pt x="23" y="1008"/>
                  </a:moveTo>
                  <a:lnTo>
                    <a:pt x="15" y="1018"/>
                  </a:lnTo>
                  <a:cubicBezTo>
                    <a:pt x="13" y="1022"/>
                    <a:pt x="8" y="1023"/>
                    <a:pt x="4" y="1020"/>
                  </a:cubicBezTo>
                  <a:cubicBezTo>
                    <a:pt x="1" y="1017"/>
                    <a:pt x="0" y="1012"/>
                    <a:pt x="3" y="1009"/>
                  </a:cubicBezTo>
                  <a:lnTo>
                    <a:pt x="10" y="999"/>
                  </a:lnTo>
                  <a:cubicBezTo>
                    <a:pt x="13" y="995"/>
                    <a:pt x="18" y="995"/>
                    <a:pt x="21" y="997"/>
                  </a:cubicBezTo>
                  <a:cubicBezTo>
                    <a:pt x="25" y="1000"/>
                    <a:pt x="26" y="1005"/>
                    <a:pt x="23" y="1008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4" name="Freeform 84"/>
            <p:cNvSpPr>
              <a:spLocks noEditPoints="1"/>
            </p:cNvSpPr>
            <p:nvPr/>
          </p:nvSpPr>
          <p:spPr bwMode="auto">
            <a:xfrm>
              <a:off x="4632" y="1946"/>
              <a:ext cx="433" cy="26"/>
            </a:xfrm>
            <a:custGeom>
              <a:avLst/>
              <a:gdLst>
                <a:gd name="T0" fmla="*/ 1247 w 1279"/>
                <a:gd name="T1" fmla="*/ 10 h 76"/>
                <a:gd name="T2" fmla="*/ 1279 w 1279"/>
                <a:gd name="T3" fmla="*/ 8 h 76"/>
                <a:gd name="T4" fmla="*/ 1207 w 1279"/>
                <a:gd name="T5" fmla="*/ 19 h 76"/>
                <a:gd name="T6" fmla="*/ 1223 w 1279"/>
                <a:gd name="T7" fmla="*/ 3 h 76"/>
                <a:gd name="T8" fmla="*/ 1176 w 1279"/>
                <a:gd name="T9" fmla="*/ 21 h 76"/>
                <a:gd name="T10" fmla="*/ 1159 w 1279"/>
                <a:gd name="T11" fmla="*/ 6 h 76"/>
                <a:gd name="T12" fmla="*/ 1176 w 1279"/>
                <a:gd name="T13" fmla="*/ 21 h 76"/>
                <a:gd name="T14" fmla="*/ 1103 w 1279"/>
                <a:gd name="T15" fmla="*/ 16 h 76"/>
                <a:gd name="T16" fmla="*/ 1135 w 1279"/>
                <a:gd name="T17" fmla="*/ 15 h 76"/>
                <a:gd name="T18" fmla="*/ 1064 w 1279"/>
                <a:gd name="T19" fmla="*/ 26 h 76"/>
                <a:gd name="T20" fmla="*/ 1079 w 1279"/>
                <a:gd name="T21" fmla="*/ 9 h 76"/>
                <a:gd name="T22" fmla="*/ 1032 w 1279"/>
                <a:gd name="T23" fmla="*/ 28 h 76"/>
                <a:gd name="T24" fmla="*/ 1015 w 1279"/>
                <a:gd name="T25" fmla="*/ 13 h 76"/>
                <a:gd name="T26" fmla="*/ 1032 w 1279"/>
                <a:gd name="T27" fmla="*/ 28 h 76"/>
                <a:gd name="T28" fmla="*/ 959 w 1279"/>
                <a:gd name="T29" fmla="*/ 23 h 76"/>
                <a:gd name="T30" fmla="*/ 991 w 1279"/>
                <a:gd name="T31" fmla="*/ 22 h 76"/>
                <a:gd name="T32" fmla="*/ 920 w 1279"/>
                <a:gd name="T33" fmla="*/ 33 h 76"/>
                <a:gd name="T34" fmla="*/ 935 w 1279"/>
                <a:gd name="T35" fmla="*/ 16 h 76"/>
                <a:gd name="T36" fmla="*/ 888 w 1279"/>
                <a:gd name="T37" fmla="*/ 35 h 76"/>
                <a:gd name="T38" fmla="*/ 871 w 1279"/>
                <a:gd name="T39" fmla="*/ 19 h 76"/>
                <a:gd name="T40" fmla="*/ 888 w 1279"/>
                <a:gd name="T41" fmla="*/ 35 h 76"/>
                <a:gd name="T42" fmla="*/ 816 w 1279"/>
                <a:gd name="T43" fmla="*/ 30 h 76"/>
                <a:gd name="T44" fmla="*/ 847 w 1279"/>
                <a:gd name="T45" fmla="*/ 28 h 76"/>
                <a:gd name="T46" fmla="*/ 776 w 1279"/>
                <a:gd name="T47" fmla="*/ 40 h 76"/>
                <a:gd name="T48" fmla="*/ 791 w 1279"/>
                <a:gd name="T49" fmla="*/ 23 h 76"/>
                <a:gd name="T50" fmla="*/ 744 w 1279"/>
                <a:gd name="T51" fmla="*/ 41 h 76"/>
                <a:gd name="T52" fmla="*/ 727 w 1279"/>
                <a:gd name="T53" fmla="*/ 26 h 76"/>
                <a:gd name="T54" fmla="*/ 744 w 1279"/>
                <a:gd name="T55" fmla="*/ 41 h 76"/>
                <a:gd name="T56" fmla="*/ 672 w 1279"/>
                <a:gd name="T57" fmla="*/ 37 h 76"/>
                <a:gd name="T58" fmla="*/ 704 w 1279"/>
                <a:gd name="T59" fmla="*/ 35 h 76"/>
                <a:gd name="T60" fmla="*/ 632 w 1279"/>
                <a:gd name="T61" fmla="*/ 47 h 76"/>
                <a:gd name="T62" fmla="*/ 647 w 1279"/>
                <a:gd name="T63" fmla="*/ 30 h 76"/>
                <a:gd name="T64" fmla="*/ 600 w 1279"/>
                <a:gd name="T65" fmla="*/ 48 h 76"/>
                <a:gd name="T66" fmla="*/ 583 w 1279"/>
                <a:gd name="T67" fmla="*/ 33 h 76"/>
                <a:gd name="T68" fmla="*/ 600 w 1279"/>
                <a:gd name="T69" fmla="*/ 48 h 76"/>
                <a:gd name="T70" fmla="*/ 528 w 1279"/>
                <a:gd name="T71" fmla="*/ 44 h 76"/>
                <a:gd name="T72" fmla="*/ 560 w 1279"/>
                <a:gd name="T73" fmla="*/ 42 h 76"/>
                <a:gd name="T74" fmla="*/ 488 w 1279"/>
                <a:gd name="T75" fmla="*/ 53 h 76"/>
                <a:gd name="T76" fmla="*/ 504 w 1279"/>
                <a:gd name="T77" fmla="*/ 37 h 76"/>
                <a:gd name="T78" fmla="*/ 456 w 1279"/>
                <a:gd name="T79" fmla="*/ 55 h 76"/>
                <a:gd name="T80" fmla="*/ 440 w 1279"/>
                <a:gd name="T81" fmla="*/ 40 h 76"/>
                <a:gd name="T82" fmla="*/ 456 w 1279"/>
                <a:gd name="T83" fmla="*/ 55 h 76"/>
                <a:gd name="T84" fmla="*/ 384 w 1279"/>
                <a:gd name="T85" fmla="*/ 50 h 76"/>
                <a:gd name="T86" fmla="*/ 416 w 1279"/>
                <a:gd name="T87" fmla="*/ 49 h 76"/>
                <a:gd name="T88" fmla="*/ 344 w 1279"/>
                <a:gd name="T89" fmla="*/ 60 h 76"/>
                <a:gd name="T90" fmla="*/ 360 w 1279"/>
                <a:gd name="T91" fmla="*/ 44 h 76"/>
                <a:gd name="T92" fmla="*/ 312 w 1279"/>
                <a:gd name="T93" fmla="*/ 62 h 76"/>
                <a:gd name="T94" fmla="*/ 296 w 1279"/>
                <a:gd name="T95" fmla="*/ 47 h 76"/>
                <a:gd name="T96" fmla="*/ 312 w 1279"/>
                <a:gd name="T97" fmla="*/ 62 h 76"/>
                <a:gd name="T98" fmla="*/ 240 w 1279"/>
                <a:gd name="T99" fmla="*/ 57 h 76"/>
                <a:gd name="T100" fmla="*/ 272 w 1279"/>
                <a:gd name="T101" fmla="*/ 56 h 76"/>
                <a:gd name="T102" fmla="*/ 201 w 1279"/>
                <a:gd name="T103" fmla="*/ 67 h 76"/>
                <a:gd name="T104" fmla="*/ 216 w 1279"/>
                <a:gd name="T105" fmla="*/ 50 h 76"/>
                <a:gd name="T106" fmla="*/ 169 w 1279"/>
                <a:gd name="T107" fmla="*/ 69 h 76"/>
                <a:gd name="T108" fmla="*/ 152 w 1279"/>
                <a:gd name="T109" fmla="*/ 53 h 76"/>
                <a:gd name="T110" fmla="*/ 169 w 1279"/>
                <a:gd name="T111" fmla="*/ 69 h 76"/>
                <a:gd name="T112" fmla="*/ 96 w 1279"/>
                <a:gd name="T113" fmla="*/ 64 h 76"/>
                <a:gd name="T114" fmla="*/ 128 w 1279"/>
                <a:gd name="T115" fmla="*/ 62 h 76"/>
                <a:gd name="T116" fmla="*/ 57 w 1279"/>
                <a:gd name="T117" fmla="*/ 74 h 76"/>
                <a:gd name="T118" fmla="*/ 72 w 1279"/>
                <a:gd name="T119" fmla="*/ 57 h 76"/>
                <a:gd name="T120" fmla="*/ 25 w 1279"/>
                <a:gd name="T121" fmla="*/ 75 h 76"/>
                <a:gd name="T122" fmla="*/ 8 w 1279"/>
                <a:gd name="T123" fmla="*/ 60 h 76"/>
                <a:gd name="T124" fmla="*/ 25 w 1279"/>
                <a:gd name="T125" fmla="*/ 75 h 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79"/>
                <a:gd name="T190" fmla="*/ 0 h 76"/>
                <a:gd name="T191" fmla="*/ 1279 w 1279"/>
                <a:gd name="T192" fmla="*/ 76 h 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79" h="76">
                  <a:moveTo>
                    <a:pt x="1271" y="16"/>
                  </a:moveTo>
                  <a:lnTo>
                    <a:pt x="1255" y="17"/>
                  </a:lnTo>
                  <a:cubicBezTo>
                    <a:pt x="1251" y="17"/>
                    <a:pt x="1247" y="14"/>
                    <a:pt x="1247" y="10"/>
                  </a:cubicBezTo>
                  <a:cubicBezTo>
                    <a:pt x="1247" y="5"/>
                    <a:pt x="1250" y="1"/>
                    <a:pt x="1255" y="1"/>
                  </a:cubicBezTo>
                  <a:lnTo>
                    <a:pt x="1271" y="0"/>
                  </a:lnTo>
                  <a:cubicBezTo>
                    <a:pt x="1275" y="0"/>
                    <a:pt x="1279" y="4"/>
                    <a:pt x="1279" y="8"/>
                  </a:cubicBezTo>
                  <a:cubicBezTo>
                    <a:pt x="1279" y="12"/>
                    <a:pt x="1276" y="16"/>
                    <a:pt x="1271" y="16"/>
                  </a:cubicBezTo>
                  <a:close/>
                  <a:moveTo>
                    <a:pt x="1223" y="19"/>
                  </a:moveTo>
                  <a:lnTo>
                    <a:pt x="1207" y="19"/>
                  </a:lnTo>
                  <a:cubicBezTo>
                    <a:pt x="1203" y="20"/>
                    <a:pt x="1199" y="16"/>
                    <a:pt x="1199" y="12"/>
                  </a:cubicBezTo>
                  <a:cubicBezTo>
                    <a:pt x="1199" y="7"/>
                    <a:pt x="1202" y="4"/>
                    <a:pt x="1207" y="3"/>
                  </a:cubicBezTo>
                  <a:lnTo>
                    <a:pt x="1223" y="3"/>
                  </a:lnTo>
                  <a:cubicBezTo>
                    <a:pt x="1227" y="2"/>
                    <a:pt x="1231" y="6"/>
                    <a:pt x="1231" y="10"/>
                  </a:cubicBezTo>
                  <a:cubicBezTo>
                    <a:pt x="1231" y="15"/>
                    <a:pt x="1228" y="18"/>
                    <a:pt x="1223" y="19"/>
                  </a:cubicBezTo>
                  <a:close/>
                  <a:moveTo>
                    <a:pt x="1176" y="21"/>
                  </a:moveTo>
                  <a:lnTo>
                    <a:pt x="1160" y="22"/>
                  </a:lnTo>
                  <a:cubicBezTo>
                    <a:pt x="1155" y="22"/>
                    <a:pt x="1151" y="18"/>
                    <a:pt x="1151" y="14"/>
                  </a:cubicBezTo>
                  <a:cubicBezTo>
                    <a:pt x="1151" y="10"/>
                    <a:pt x="1154" y="6"/>
                    <a:pt x="1159" y="6"/>
                  </a:cubicBezTo>
                  <a:lnTo>
                    <a:pt x="1175" y="5"/>
                  </a:lnTo>
                  <a:cubicBezTo>
                    <a:pt x="1179" y="5"/>
                    <a:pt x="1183" y="8"/>
                    <a:pt x="1183" y="13"/>
                  </a:cubicBezTo>
                  <a:cubicBezTo>
                    <a:pt x="1183" y="17"/>
                    <a:pt x="1180" y="21"/>
                    <a:pt x="1176" y="21"/>
                  </a:cubicBezTo>
                  <a:close/>
                  <a:moveTo>
                    <a:pt x="1128" y="23"/>
                  </a:moveTo>
                  <a:lnTo>
                    <a:pt x="1112" y="24"/>
                  </a:lnTo>
                  <a:cubicBezTo>
                    <a:pt x="1107" y="24"/>
                    <a:pt x="1103" y="21"/>
                    <a:pt x="1103" y="16"/>
                  </a:cubicBezTo>
                  <a:cubicBezTo>
                    <a:pt x="1103" y="12"/>
                    <a:pt x="1106" y="8"/>
                    <a:pt x="1111" y="8"/>
                  </a:cubicBezTo>
                  <a:lnTo>
                    <a:pt x="1127" y="7"/>
                  </a:lnTo>
                  <a:cubicBezTo>
                    <a:pt x="1131" y="7"/>
                    <a:pt x="1135" y="10"/>
                    <a:pt x="1135" y="15"/>
                  </a:cubicBezTo>
                  <a:cubicBezTo>
                    <a:pt x="1135" y="19"/>
                    <a:pt x="1132" y="23"/>
                    <a:pt x="1128" y="23"/>
                  </a:cubicBezTo>
                  <a:close/>
                  <a:moveTo>
                    <a:pt x="1080" y="25"/>
                  </a:moveTo>
                  <a:lnTo>
                    <a:pt x="1064" y="26"/>
                  </a:lnTo>
                  <a:cubicBezTo>
                    <a:pt x="1059" y="26"/>
                    <a:pt x="1055" y="23"/>
                    <a:pt x="1055" y="19"/>
                  </a:cubicBezTo>
                  <a:cubicBezTo>
                    <a:pt x="1055" y="14"/>
                    <a:pt x="1058" y="10"/>
                    <a:pt x="1063" y="10"/>
                  </a:cubicBezTo>
                  <a:lnTo>
                    <a:pt x="1079" y="9"/>
                  </a:lnTo>
                  <a:cubicBezTo>
                    <a:pt x="1083" y="9"/>
                    <a:pt x="1087" y="13"/>
                    <a:pt x="1087" y="17"/>
                  </a:cubicBezTo>
                  <a:cubicBezTo>
                    <a:pt x="1087" y="22"/>
                    <a:pt x="1084" y="25"/>
                    <a:pt x="1080" y="25"/>
                  </a:cubicBezTo>
                  <a:close/>
                  <a:moveTo>
                    <a:pt x="1032" y="28"/>
                  </a:moveTo>
                  <a:lnTo>
                    <a:pt x="1016" y="28"/>
                  </a:lnTo>
                  <a:cubicBezTo>
                    <a:pt x="1011" y="29"/>
                    <a:pt x="1008" y="25"/>
                    <a:pt x="1007" y="21"/>
                  </a:cubicBezTo>
                  <a:cubicBezTo>
                    <a:pt x="1007" y="16"/>
                    <a:pt x="1011" y="13"/>
                    <a:pt x="1015" y="13"/>
                  </a:cubicBezTo>
                  <a:lnTo>
                    <a:pt x="1031" y="12"/>
                  </a:lnTo>
                  <a:cubicBezTo>
                    <a:pt x="1035" y="12"/>
                    <a:pt x="1039" y="15"/>
                    <a:pt x="1039" y="19"/>
                  </a:cubicBezTo>
                  <a:cubicBezTo>
                    <a:pt x="1039" y="24"/>
                    <a:pt x="1036" y="28"/>
                    <a:pt x="1032" y="28"/>
                  </a:cubicBezTo>
                  <a:close/>
                  <a:moveTo>
                    <a:pt x="984" y="30"/>
                  </a:moveTo>
                  <a:lnTo>
                    <a:pt x="968" y="31"/>
                  </a:lnTo>
                  <a:cubicBezTo>
                    <a:pt x="963" y="31"/>
                    <a:pt x="960" y="28"/>
                    <a:pt x="959" y="23"/>
                  </a:cubicBezTo>
                  <a:cubicBezTo>
                    <a:pt x="959" y="19"/>
                    <a:pt x="963" y="15"/>
                    <a:pt x="967" y="15"/>
                  </a:cubicBezTo>
                  <a:lnTo>
                    <a:pt x="983" y="14"/>
                  </a:lnTo>
                  <a:cubicBezTo>
                    <a:pt x="987" y="14"/>
                    <a:pt x="991" y="17"/>
                    <a:pt x="991" y="22"/>
                  </a:cubicBezTo>
                  <a:cubicBezTo>
                    <a:pt x="992" y="26"/>
                    <a:pt x="988" y="30"/>
                    <a:pt x="984" y="30"/>
                  </a:cubicBezTo>
                  <a:close/>
                  <a:moveTo>
                    <a:pt x="936" y="32"/>
                  </a:moveTo>
                  <a:lnTo>
                    <a:pt x="920" y="33"/>
                  </a:lnTo>
                  <a:cubicBezTo>
                    <a:pt x="915" y="33"/>
                    <a:pt x="912" y="30"/>
                    <a:pt x="911" y="25"/>
                  </a:cubicBezTo>
                  <a:cubicBezTo>
                    <a:pt x="911" y="21"/>
                    <a:pt x="915" y="17"/>
                    <a:pt x="919" y="17"/>
                  </a:cubicBezTo>
                  <a:lnTo>
                    <a:pt x="935" y="16"/>
                  </a:lnTo>
                  <a:cubicBezTo>
                    <a:pt x="939" y="16"/>
                    <a:pt x="943" y="19"/>
                    <a:pt x="943" y="24"/>
                  </a:cubicBezTo>
                  <a:cubicBezTo>
                    <a:pt x="944" y="28"/>
                    <a:pt x="940" y="32"/>
                    <a:pt x="936" y="32"/>
                  </a:cubicBezTo>
                  <a:close/>
                  <a:moveTo>
                    <a:pt x="888" y="35"/>
                  </a:moveTo>
                  <a:lnTo>
                    <a:pt x="872" y="35"/>
                  </a:lnTo>
                  <a:cubicBezTo>
                    <a:pt x="867" y="35"/>
                    <a:pt x="864" y="32"/>
                    <a:pt x="863" y="28"/>
                  </a:cubicBezTo>
                  <a:cubicBezTo>
                    <a:pt x="863" y="23"/>
                    <a:pt x="867" y="20"/>
                    <a:pt x="871" y="19"/>
                  </a:cubicBezTo>
                  <a:lnTo>
                    <a:pt x="887" y="19"/>
                  </a:lnTo>
                  <a:cubicBezTo>
                    <a:pt x="891" y="18"/>
                    <a:pt x="895" y="22"/>
                    <a:pt x="895" y="26"/>
                  </a:cubicBezTo>
                  <a:cubicBezTo>
                    <a:pt x="896" y="31"/>
                    <a:pt x="892" y="34"/>
                    <a:pt x="888" y="35"/>
                  </a:cubicBezTo>
                  <a:close/>
                  <a:moveTo>
                    <a:pt x="840" y="37"/>
                  </a:moveTo>
                  <a:lnTo>
                    <a:pt x="824" y="38"/>
                  </a:lnTo>
                  <a:cubicBezTo>
                    <a:pt x="819" y="38"/>
                    <a:pt x="816" y="34"/>
                    <a:pt x="816" y="30"/>
                  </a:cubicBezTo>
                  <a:cubicBezTo>
                    <a:pt x="815" y="26"/>
                    <a:pt x="819" y="22"/>
                    <a:pt x="823" y="22"/>
                  </a:cubicBezTo>
                  <a:lnTo>
                    <a:pt x="839" y="21"/>
                  </a:lnTo>
                  <a:cubicBezTo>
                    <a:pt x="844" y="21"/>
                    <a:pt x="847" y="24"/>
                    <a:pt x="847" y="28"/>
                  </a:cubicBezTo>
                  <a:cubicBezTo>
                    <a:pt x="848" y="33"/>
                    <a:pt x="844" y="37"/>
                    <a:pt x="840" y="37"/>
                  </a:cubicBezTo>
                  <a:close/>
                  <a:moveTo>
                    <a:pt x="792" y="39"/>
                  </a:moveTo>
                  <a:lnTo>
                    <a:pt x="776" y="40"/>
                  </a:lnTo>
                  <a:cubicBezTo>
                    <a:pt x="772" y="40"/>
                    <a:pt x="768" y="37"/>
                    <a:pt x="768" y="32"/>
                  </a:cubicBezTo>
                  <a:cubicBezTo>
                    <a:pt x="767" y="28"/>
                    <a:pt x="771" y="24"/>
                    <a:pt x="775" y="24"/>
                  </a:cubicBezTo>
                  <a:lnTo>
                    <a:pt x="791" y="23"/>
                  </a:lnTo>
                  <a:cubicBezTo>
                    <a:pt x="796" y="23"/>
                    <a:pt x="799" y="26"/>
                    <a:pt x="800" y="31"/>
                  </a:cubicBezTo>
                  <a:cubicBezTo>
                    <a:pt x="800" y="35"/>
                    <a:pt x="796" y="39"/>
                    <a:pt x="792" y="39"/>
                  </a:cubicBezTo>
                  <a:close/>
                  <a:moveTo>
                    <a:pt x="744" y="41"/>
                  </a:moveTo>
                  <a:lnTo>
                    <a:pt x="728" y="42"/>
                  </a:lnTo>
                  <a:cubicBezTo>
                    <a:pt x="724" y="42"/>
                    <a:pt x="720" y="39"/>
                    <a:pt x="720" y="34"/>
                  </a:cubicBezTo>
                  <a:cubicBezTo>
                    <a:pt x="719" y="30"/>
                    <a:pt x="723" y="26"/>
                    <a:pt x="727" y="26"/>
                  </a:cubicBezTo>
                  <a:lnTo>
                    <a:pt x="743" y="25"/>
                  </a:lnTo>
                  <a:cubicBezTo>
                    <a:pt x="748" y="25"/>
                    <a:pt x="751" y="29"/>
                    <a:pt x="752" y="33"/>
                  </a:cubicBezTo>
                  <a:cubicBezTo>
                    <a:pt x="752" y="37"/>
                    <a:pt x="748" y="41"/>
                    <a:pt x="744" y="41"/>
                  </a:cubicBezTo>
                  <a:close/>
                  <a:moveTo>
                    <a:pt x="696" y="44"/>
                  </a:moveTo>
                  <a:lnTo>
                    <a:pt x="680" y="44"/>
                  </a:lnTo>
                  <a:cubicBezTo>
                    <a:pt x="676" y="45"/>
                    <a:pt x="672" y="41"/>
                    <a:pt x="672" y="37"/>
                  </a:cubicBezTo>
                  <a:cubicBezTo>
                    <a:pt x="671" y="32"/>
                    <a:pt x="675" y="29"/>
                    <a:pt x="679" y="28"/>
                  </a:cubicBezTo>
                  <a:lnTo>
                    <a:pt x="695" y="28"/>
                  </a:lnTo>
                  <a:cubicBezTo>
                    <a:pt x="700" y="27"/>
                    <a:pt x="703" y="31"/>
                    <a:pt x="704" y="35"/>
                  </a:cubicBezTo>
                  <a:cubicBezTo>
                    <a:pt x="704" y="40"/>
                    <a:pt x="700" y="43"/>
                    <a:pt x="696" y="44"/>
                  </a:cubicBezTo>
                  <a:close/>
                  <a:moveTo>
                    <a:pt x="648" y="46"/>
                  </a:moveTo>
                  <a:lnTo>
                    <a:pt x="632" y="47"/>
                  </a:lnTo>
                  <a:cubicBezTo>
                    <a:pt x="628" y="47"/>
                    <a:pt x="624" y="43"/>
                    <a:pt x="624" y="39"/>
                  </a:cubicBezTo>
                  <a:cubicBezTo>
                    <a:pt x="624" y="35"/>
                    <a:pt x="627" y="31"/>
                    <a:pt x="631" y="31"/>
                  </a:cubicBezTo>
                  <a:lnTo>
                    <a:pt x="647" y="30"/>
                  </a:lnTo>
                  <a:cubicBezTo>
                    <a:pt x="652" y="30"/>
                    <a:pt x="656" y="33"/>
                    <a:pt x="656" y="38"/>
                  </a:cubicBezTo>
                  <a:cubicBezTo>
                    <a:pt x="656" y="42"/>
                    <a:pt x="653" y="46"/>
                    <a:pt x="648" y="46"/>
                  </a:cubicBezTo>
                  <a:close/>
                  <a:moveTo>
                    <a:pt x="600" y="48"/>
                  </a:moveTo>
                  <a:lnTo>
                    <a:pt x="584" y="49"/>
                  </a:lnTo>
                  <a:cubicBezTo>
                    <a:pt x="580" y="49"/>
                    <a:pt x="576" y="46"/>
                    <a:pt x="576" y="41"/>
                  </a:cubicBezTo>
                  <a:cubicBezTo>
                    <a:pt x="576" y="37"/>
                    <a:pt x="579" y="33"/>
                    <a:pt x="583" y="33"/>
                  </a:cubicBezTo>
                  <a:lnTo>
                    <a:pt x="599" y="32"/>
                  </a:lnTo>
                  <a:cubicBezTo>
                    <a:pt x="604" y="32"/>
                    <a:pt x="608" y="35"/>
                    <a:pt x="608" y="40"/>
                  </a:cubicBezTo>
                  <a:cubicBezTo>
                    <a:pt x="608" y="44"/>
                    <a:pt x="605" y="48"/>
                    <a:pt x="600" y="48"/>
                  </a:cubicBezTo>
                  <a:close/>
                  <a:moveTo>
                    <a:pt x="552" y="50"/>
                  </a:moveTo>
                  <a:lnTo>
                    <a:pt x="536" y="51"/>
                  </a:lnTo>
                  <a:cubicBezTo>
                    <a:pt x="532" y="51"/>
                    <a:pt x="528" y="48"/>
                    <a:pt x="528" y="44"/>
                  </a:cubicBezTo>
                  <a:cubicBezTo>
                    <a:pt x="528" y="39"/>
                    <a:pt x="531" y="35"/>
                    <a:pt x="535" y="35"/>
                  </a:cubicBezTo>
                  <a:lnTo>
                    <a:pt x="551" y="34"/>
                  </a:lnTo>
                  <a:cubicBezTo>
                    <a:pt x="556" y="34"/>
                    <a:pt x="560" y="38"/>
                    <a:pt x="560" y="42"/>
                  </a:cubicBezTo>
                  <a:cubicBezTo>
                    <a:pt x="560" y="46"/>
                    <a:pt x="557" y="50"/>
                    <a:pt x="552" y="50"/>
                  </a:cubicBezTo>
                  <a:close/>
                  <a:moveTo>
                    <a:pt x="504" y="53"/>
                  </a:moveTo>
                  <a:lnTo>
                    <a:pt x="488" y="53"/>
                  </a:lnTo>
                  <a:cubicBezTo>
                    <a:pt x="484" y="54"/>
                    <a:pt x="480" y="50"/>
                    <a:pt x="480" y="46"/>
                  </a:cubicBezTo>
                  <a:cubicBezTo>
                    <a:pt x="480" y="41"/>
                    <a:pt x="483" y="38"/>
                    <a:pt x="488" y="37"/>
                  </a:cubicBezTo>
                  <a:lnTo>
                    <a:pt x="504" y="37"/>
                  </a:lnTo>
                  <a:cubicBezTo>
                    <a:pt x="508" y="36"/>
                    <a:pt x="512" y="40"/>
                    <a:pt x="512" y="44"/>
                  </a:cubicBezTo>
                  <a:cubicBezTo>
                    <a:pt x="512" y="49"/>
                    <a:pt x="509" y="52"/>
                    <a:pt x="504" y="53"/>
                  </a:cubicBezTo>
                  <a:close/>
                  <a:moveTo>
                    <a:pt x="456" y="55"/>
                  </a:moveTo>
                  <a:lnTo>
                    <a:pt x="440" y="56"/>
                  </a:lnTo>
                  <a:cubicBezTo>
                    <a:pt x="436" y="56"/>
                    <a:pt x="432" y="53"/>
                    <a:pt x="432" y="48"/>
                  </a:cubicBezTo>
                  <a:cubicBezTo>
                    <a:pt x="432" y="44"/>
                    <a:pt x="435" y="40"/>
                    <a:pt x="440" y="40"/>
                  </a:cubicBezTo>
                  <a:lnTo>
                    <a:pt x="456" y="39"/>
                  </a:lnTo>
                  <a:cubicBezTo>
                    <a:pt x="460" y="39"/>
                    <a:pt x="464" y="42"/>
                    <a:pt x="464" y="47"/>
                  </a:cubicBezTo>
                  <a:cubicBezTo>
                    <a:pt x="464" y="51"/>
                    <a:pt x="461" y="55"/>
                    <a:pt x="456" y="55"/>
                  </a:cubicBezTo>
                  <a:close/>
                  <a:moveTo>
                    <a:pt x="408" y="57"/>
                  </a:moveTo>
                  <a:lnTo>
                    <a:pt x="392" y="58"/>
                  </a:lnTo>
                  <a:cubicBezTo>
                    <a:pt x="388" y="58"/>
                    <a:pt x="384" y="55"/>
                    <a:pt x="384" y="50"/>
                  </a:cubicBezTo>
                  <a:cubicBezTo>
                    <a:pt x="384" y="46"/>
                    <a:pt x="387" y="42"/>
                    <a:pt x="392" y="42"/>
                  </a:cubicBezTo>
                  <a:lnTo>
                    <a:pt x="408" y="41"/>
                  </a:lnTo>
                  <a:cubicBezTo>
                    <a:pt x="412" y="41"/>
                    <a:pt x="416" y="44"/>
                    <a:pt x="416" y="49"/>
                  </a:cubicBezTo>
                  <a:cubicBezTo>
                    <a:pt x="416" y="53"/>
                    <a:pt x="413" y="57"/>
                    <a:pt x="408" y="57"/>
                  </a:cubicBezTo>
                  <a:close/>
                  <a:moveTo>
                    <a:pt x="360" y="59"/>
                  </a:moveTo>
                  <a:lnTo>
                    <a:pt x="344" y="60"/>
                  </a:lnTo>
                  <a:cubicBezTo>
                    <a:pt x="340" y="60"/>
                    <a:pt x="336" y="57"/>
                    <a:pt x="336" y="53"/>
                  </a:cubicBezTo>
                  <a:cubicBezTo>
                    <a:pt x="336" y="48"/>
                    <a:pt x="339" y="44"/>
                    <a:pt x="344" y="44"/>
                  </a:cubicBezTo>
                  <a:lnTo>
                    <a:pt x="360" y="44"/>
                  </a:lnTo>
                  <a:cubicBezTo>
                    <a:pt x="364" y="43"/>
                    <a:pt x="368" y="47"/>
                    <a:pt x="368" y="51"/>
                  </a:cubicBezTo>
                  <a:cubicBezTo>
                    <a:pt x="368" y="56"/>
                    <a:pt x="365" y="59"/>
                    <a:pt x="360" y="59"/>
                  </a:cubicBezTo>
                  <a:close/>
                  <a:moveTo>
                    <a:pt x="312" y="62"/>
                  </a:moveTo>
                  <a:lnTo>
                    <a:pt x="296" y="63"/>
                  </a:lnTo>
                  <a:cubicBezTo>
                    <a:pt x="292" y="63"/>
                    <a:pt x="288" y="59"/>
                    <a:pt x="288" y="55"/>
                  </a:cubicBezTo>
                  <a:cubicBezTo>
                    <a:pt x="288" y="50"/>
                    <a:pt x="291" y="47"/>
                    <a:pt x="296" y="47"/>
                  </a:cubicBezTo>
                  <a:lnTo>
                    <a:pt x="312" y="46"/>
                  </a:lnTo>
                  <a:cubicBezTo>
                    <a:pt x="316" y="46"/>
                    <a:pt x="320" y="49"/>
                    <a:pt x="320" y="53"/>
                  </a:cubicBezTo>
                  <a:cubicBezTo>
                    <a:pt x="320" y="58"/>
                    <a:pt x="317" y="62"/>
                    <a:pt x="312" y="62"/>
                  </a:cubicBezTo>
                  <a:close/>
                  <a:moveTo>
                    <a:pt x="265" y="64"/>
                  </a:moveTo>
                  <a:lnTo>
                    <a:pt x="249" y="65"/>
                  </a:lnTo>
                  <a:cubicBezTo>
                    <a:pt x="244" y="65"/>
                    <a:pt x="240" y="62"/>
                    <a:pt x="240" y="57"/>
                  </a:cubicBezTo>
                  <a:cubicBezTo>
                    <a:pt x="240" y="53"/>
                    <a:pt x="243" y="49"/>
                    <a:pt x="248" y="49"/>
                  </a:cubicBezTo>
                  <a:lnTo>
                    <a:pt x="264" y="48"/>
                  </a:lnTo>
                  <a:cubicBezTo>
                    <a:pt x="268" y="48"/>
                    <a:pt x="272" y="51"/>
                    <a:pt x="272" y="56"/>
                  </a:cubicBezTo>
                  <a:cubicBezTo>
                    <a:pt x="272" y="60"/>
                    <a:pt x="269" y="64"/>
                    <a:pt x="265" y="64"/>
                  </a:cubicBezTo>
                  <a:close/>
                  <a:moveTo>
                    <a:pt x="217" y="66"/>
                  </a:moveTo>
                  <a:lnTo>
                    <a:pt x="201" y="67"/>
                  </a:lnTo>
                  <a:cubicBezTo>
                    <a:pt x="196" y="67"/>
                    <a:pt x="192" y="64"/>
                    <a:pt x="192" y="59"/>
                  </a:cubicBezTo>
                  <a:cubicBezTo>
                    <a:pt x="192" y="55"/>
                    <a:pt x="195" y="51"/>
                    <a:pt x="200" y="51"/>
                  </a:cubicBezTo>
                  <a:lnTo>
                    <a:pt x="216" y="50"/>
                  </a:lnTo>
                  <a:cubicBezTo>
                    <a:pt x="220" y="50"/>
                    <a:pt x="224" y="54"/>
                    <a:pt x="224" y="58"/>
                  </a:cubicBezTo>
                  <a:cubicBezTo>
                    <a:pt x="224" y="62"/>
                    <a:pt x="221" y="66"/>
                    <a:pt x="217" y="66"/>
                  </a:cubicBezTo>
                  <a:close/>
                  <a:moveTo>
                    <a:pt x="169" y="69"/>
                  </a:moveTo>
                  <a:lnTo>
                    <a:pt x="153" y="69"/>
                  </a:lnTo>
                  <a:cubicBezTo>
                    <a:pt x="148" y="70"/>
                    <a:pt x="144" y="66"/>
                    <a:pt x="144" y="62"/>
                  </a:cubicBezTo>
                  <a:cubicBezTo>
                    <a:pt x="144" y="57"/>
                    <a:pt x="147" y="54"/>
                    <a:pt x="152" y="53"/>
                  </a:cubicBezTo>
                  <a:lnTo>
                    <a:pt x="168" y="53"/>
                  </a:lnTo>
                  <a:cubicBezTo>
                    <a:pt x="172" y="52"/>
                    <a:pt x="176" y="56"/>
                    <a:pt x="176" y="60"/>
                  </a:cubicBezTo>
                  <a:cubicBezTo>
                    <a:pt x="176" y="65"/>
                    <a:pt x="173" y="68"/>
                    <a:pt x="169" y="69"/>
                  </a:cubicBezTo>
                  <a:close/>
                  <a:moveTo>
                    <a:pt x="121" y="71"/>
                  </a:moveTo>
                  <a:lnTo>
                    <a:pt x="105" y="72"/>
                  </a:lnTo>
                  <a:cubicBezTo>
                    <a:pt x="100" y="72"/>
                    <a:pt x="97" y="68"/>
                    <a:pt x="96" y="64"/>
                  </a:cubicBezTo>
                  <a:cubicBezTo>
                    <a:pt x="96" y="60"/>
                    <a:pt x="100" y="56"/>
                    <a:pt x="104" y="56"/>
                  </a:cubicBezTo>
                  <a:lnTo>
                    <a:pt x="120" y="55"/>
                  </a:lnTo>
                  <a:cubicBezTo>
                    <a:pt x="124" y="55"/>
                    <a:pt x="128" y="58"/>
                    <a:pt x="128" y="62"/>
                  </a:cubicBezTo>
                  <a:cubicBezTo>
                    <a:pt x="129" y="67"/>
                    <a:pt x="125" y="71"/>
                    <a:pt x="121" y="71"/>
                  </a:cubicBezTo>
                  <a:close/>
                  <a:moveTo>
                    <a:pt x="73" y="73"/>
                  </a:moveTo>
                  <a:lnTo>
                    <a:pt x="57" y="74"/>
                  </a:lnTo>
                  <a:cubicBezTo>
                    <a:pt x="52" y="74"/>
                    <a:pt x="49" y="71"/>
                    <a:pt x="48" y="66"/>
                  </a:cubicBezTo>
                  <a:cubicBezTo>
                    <a:pt x="48" y="62"/>
                    <a:pt x="52" y="58"/>
                    <a:pt x="56" y="58"/>
                  </a:cubicBezTo>
                  <a:lnTo>
                    <a:pt x="72" y="57"/>
                  </a:lnTo>
                  <a:cubicBezTo>
                    <a:pt x="76" y="57"/>
                    <a:pt x="80" y="60"/>
                    <a:pt x="80" y="65"/>
                  </a:cubicBezTo>
                  <a:cubicBezTo>
                    <a:pt x="81" y="69"/>
                    <a:pt x="77" y="73"/>
                    <a:pt x="73" y="73"/>
                  </a:cubicBezTo>
                  <a:close/>
                  <a:moveTo>
                    <a:pt x="25" y="75"/>
                  </a:moveTo>
                  <a:lnTo>
                    <a:pt x="9" y="76"/>
                  </a:lnTo>
                  <a:cubicBezTo>
                    <a:pt x="4" y="76"/>
                    <a:pt x="1" y="73"/>
                    <a:pt x="0" y="69"/>
                  </a:cubicBezTo>
                  <a:cubicBezTo>
                    <a:pt x="0" y="64"/>
                    <a:pt x="4" y="60"/>
                    <a:pt x="8" y="60"/>
                  </a:cubicBezTo>
                  <a:lnTo>
                    <a:pt x="24" y="59"/>
                  </a:lnTo>
                  <a:cubicBezTo>
                    <a:pt x="28" y="59"/>
                    <a:pt x="32" y="63"/>
                    <a:pt x="32" y="67"/>
                  </a:cubicBezTo>
                  <a:cubicBezTo>
                    <a:pt x="33" y="71"/>
                    <a:pt x="29" y="75"/>
                    <a:pt x="25" y="75"/>
                  </a:cubicBez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5" name="Freeform 85"/>
            <p:cNvSpPr>
              <a:spLocks/>
            </p:cNvSpPr>
            <p:nvPr/>
          </p:nvSpPr>
          <p:spPr bwMode="auto">
            <a:xfrm>
              <a:off x="4392" y="2999"/>
              <a:ext cx="559" cy="234"/>
            </a:xfrm>
            <a:custGeom>
              <a:avLst/>
              <a:gdLst>
                <a:gd name="T0" fmla="*/ 559 w 559"/>
                <a:gd name="T1" fmla="*/ 234 h 234"/>
                <a:gd name="T2" fmla="*/ 559 w 559"/>
                <a:gd name="T3" fmla="*/ 146 h 234"/>
                <a:gd name="T4" fmla="*/ 0 w 559"/>
                <a:gd name="T5" fmla="*/ 146 h 234"/>
                <a:gd name="T6" fmla="*/ 0 w 559"/>
                <a:gd name="T7" fmla="*/ 0 h 2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9"/>
                <a:gd name="T13" fmla="*/ 0 h 234"/>
                <a:gd name="T14" fmla="*/ 559 w 559"/>
                <a:gd name="T15" fmla="*/ 234 h 2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9" h="234">
                  <a:moveTo>
                    <a:pt x="559" y="234"/>
                  </a:moveTo>
                  <a:lnTo>
                    <a:pt x="559" y="146"/>
                  </a:lnTo>
                  <a:lnTo>
                    <a:pt x="0" y="146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6" name="Freeform 86"/>
            <p:cNvSpPr>
              <a:spLocks/>
            </p:cNvSpPr>
            <p:nvPr/>
          </p:nvSpPr>
          <p:spPr bwMode="auto">
            <a:xfrm>
              <a:off x="4358" y="2940"/>
              <a:ext cx="67" cy="68"/>
            </a:xfrm>
            <a:custGeom>
              <a:avLst/>
              <a:gdLst>
                <a:gd name="T0" fmla="*/ 0 w 67"/>
                <a:gd name="T1" fmla="*/ 68 h 68"/>
                <a:gd name="T2" fmla="*/ 34 w 67"/>
                <a:gd name="T3" fmla="*/ 0 h 68"/>
                <a:gd name="T4" fmla="*/ 67 w 67"/>
                <a:gd name="T5" fmla="*/ 68 h 68"/>
                <a:gd name="T6" fmla="*/ 0 w 67"/>
                <a:gd name="T7" fmla="*/ 68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68"/>
                <a:gd name="T14" fmla="*/ 67 w 67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68">
                  <a:moveTo>
                    <a:pt x="0" y="68"/>
                  </a:moveTo>
                  <a:lnTo>
                    <a:pt x="34" y="0"/>
                  </a:lnTo>
                  <a:lnTo>
                    <a:pt x="6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7" name="Freeform 87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solidFill>
              <a:srgbClr val="EBF1D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8" name="Freeform 88"/>
            <p:cNvSpPr>
              <a:spLocks/>
            </p:cNvSpPr>
            <p:nvPr/>
          </p:nvSpPr>
          <p:spPr bwMode="auto">
            <a:xfrm>
              <a:off x="4703" y="2230"/>
              <a:ext cx="519" cy="417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7" y="341"/>
                    <a:pt x="540" y="341"/>
                    <a:pt x="768" y="171"/>
                  </a:cubicBezTo>
                  <a:cubicBezTo>
                    <a:pt x="995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5" y="896"/>
                    <a:pt x="768" y="1067"/>
                  </a:cubicBezTo>
                  <a:cubicBezTo>
                    <a:pt x="540" y="1237"/>
                    <a:pt x="227" y="1237"/>
                    <a:pt x="0" y="1067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3639" name="Rectangle 89"/>
            <p:cNvSpPr>
              <a:spLocks noChangeArrowheads="1"/>
            </p:cNvSpPr>
            <p:nvPr/>
          </p:nvSpPr>
          <p:spPr bwMode="auto">
            <a:xfrm>
              <a:off x="4869" y="2376"/>
              <a:ext cx="23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  <a:cs typeface="Arial" charset="0"/>
                </a:rPr>
                <a:t>ETL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slides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Core Universal Solution</a:t>
            </a:r>
            <a:endParaRPr lang="en-US" dirty="0"/>
          </a:p>
        </p:txBody>
      </p:sp>
      <p:pic>
        <p:nvPicPr>
          <p:cNvPr id="8" name="Picture 7" descr="Screen Shot 2015-03-25 at 13.5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3" y="1489099"/>
            <a:ext cx="5615544" cy="1567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155" y="3476912"/>
            <a:ext cx="68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J</a:t>
            </a:r>
            <a:r>
              <a:rPr lang="en-US" baseline="-25000" dirty="0" err="1" smtClean="0">
                <a:latin typeface="+mn-lt"/>
              </a:rPr>
              <a:t>c</a:t>
            </a:r>
            <a:r>
              <a:rPr lang="en-US" dirty="0" smtClean="0">
                <a:latin typeface="+mn-lt"/>
              </a:rPr>
              <a:t>= {</a:t>
            </a:r>
          </a:p>
        </p:txBody>
      </p:sp>
      <p:pic>
        <p:nvPicPr>
          <p:cNvPr id="4" name="Picture 3" descr="Screen Shot 2015-03-25 at 13.54.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/>
          <a:stretch/>
        </p:blipFill>
        <p:spPr>
          <a:xfrm>
            <a:off x="792658" y="3562750"/>
            <a:ext cx="5367667" cy="1114852"/>
          </a:xfrm>
          <a:prstGeom prst="rect">
            <a:avLst/>
          </a:prstGeom>
        </p:spPr>
      </p:pic>
      <p:pic>
        <p:nvPicPr>
          <p:cNvPr id="10" name="Picture 9" descr="Screen Shot 2015-03-25 at 13.51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99" y="5260909"/>
            <a:ext cx="7484601" cy="13693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155" y="1513070"/>
            <a:ext cx="4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J=</a:t>
            </a:r>
          </a:p>
        </p:txBody>
      </p:sp>
    </p:spTree>
    <p:extLst>
      <p:ext uri="{BB962C8B-B14F-4D97-AF65-F5344CB8AC3E}">
        <p14:creationId xmlns:p14="http://schemas.microsoft.com/office/powerpoint/2010/main" val="322639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Exchange and Querying</a:t>
            </a:r>
            <a:endParaRPr lang="en-US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the data warehouse, all queries are directly posed over the target database – no reformulation necessary</a:t>
            </a:r>
          </a:p>
          <a:p>
            <a:r>
              <a:rPr lang="en-US" dirty="0" smtClean="0"/>
              <a:t>However, we typically assume certain answers semantics</a:t>
            </a:r>
          </a:p>
          <a:p>
            <a:pPr lvl="1"/>
            <a:r>
              <a:rPr lang="en-US" dirty="0" smtClean="0"/>
              <a:t>To get the certain answers (which are the same as in the virtual integration setting with GLAV/TGD mappings) – compute the query answers and then drop any tuples with labeled nulls (variables)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Exchange vs. Warehousing</a:t>
            </a:r>
            <a:endParaRPr lang="en-US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an external perspective, exchange and warehousing are essentially equivalent</a:t>
            </a:r>
          </a:p>
          <a:p>
            <a:endParaRPr lang="en-US" dirty="0" smtClean="0"/>
          </a:p>
          <a:p>
            <a:r>
              <a:rPr lang="en-US" dirty="0" smtClean="0"/>
              <a:t>But there are different trade-offs in procedural vs. declarative mappings</a:t>
            </a:r>
          </a:p>
          <a:p>
            <a:pPr lvl="1"/>
            <a:r>
              <a:rPr lang="en-US" dirty="0" smtClean="0"/>
              <a:t>Procedural – more expressive</a:t>
            </a:r>
          </a:p>
          <a:p>
            <a:pPr lvl="1"/>
            <a:r>
              <a:rPr lang="en-US" dirty="0" smtClean="0"/>
              <a:t>Declarative – easier to reason about, compose, invert, create </a:t>
            </a:r>
            <a:r>
              <a:rPr lang="en-US" dirty="0" err="1" smtClean="0"/>
              <a:t>matieralized</a:t>
            </a:r>
            <a:r>
              <a:rPr lang="en-US" dirty="0" smtClean="0"/>
              <a:t> views for,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The Spectrum of Materialization</a:t>
            </a:r>
            <a:endParaRPr lang="en-US" dirty="0">
              <a:ea typeface="+mj-ea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4700588"/>
            <a:ext cx="8178800" cy="1357312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Many real EII systems compute and maintain materialized views, or cache results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 smtClean="0">
                <a:latin typeface="Calibri" charset="0"/>
              </a:rPr>
              <a:t>“hybrid” </a:t>
            </a:r>
            <a:r>
              <a:rPr lang="en-US" dirty="0">
                <a:latin typeface="Calibri" charset="0"/>
              </a:rPr>
              <a:t>point between the fully virtual and fully materialized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8" y="1403350"/>
            <a:ext cx="245586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Virtual integration</a:t>
            </a:r>
          </a:p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(EII)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3938" y="1403350"/>
            <a:ext cx="250507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dirty="0">
                <a:latin typeface="+mj-lt"/>
                <a:ea typeface="+mn-ea"/>
              </a:rPr>
              <a:t>Data exchange /</a:t>
            </a:r>
            <a:br>
              <a:rPr lang="en-US" dirty="0">
                <a:latin typeface="+mj-lt"/>
                <a:ea typeface="+mn-ea"/>
              </a:rPr>
            </a:br>
            <a:r>
              <a:rPr lang="en-US" dirty="0">
                <a:latin typeface="+mj-lt"/>
                <a:ea typeface="+mn-ea"/>
              </a:rPr>
              <a:t>data warehouse</a:t>
            </a:r>
          </a:p>
        </p:txBody>
      </p:sp>
      <p:cxnSp>
        <p:nvCxnSpPr>
          <p:cNvPr id="44037" name="Straight Connector 6"/>
          <p:cNvCxnSpPr>
            <a:cxnSpLocks noChangeShapeType="1"/>
          </p:cNvCxnSpPr>
          <p:nvPr/>
        </p:nvCxnSpPr>
        <p:spPr bwMode="auto">
          <a:xfrm>
            <a:off x="760413" y="2576513"/>
            <a:ext cx="7739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657225" y="2640013"/>
            <a:ext cx="25447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latin typeface="+mj-lt"/>
                <a:ea typeface="+mn-ea"/>
              </a:rPr>
              <a:t>sources materialized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2775" y="2640013"/>
            <a:ext cx="2652713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9250" indent="-349250" eaLnBrk="0" hangingPunct="0">
              <a:defRPr/>
            </a:pPr>
            <a:r>
              <a:rPr lang="en-US" i="1" dirty="0">
                <a:latin typeface="+mj-lt"/>
                <a:ea typeface="+mn-ea"/>
              </a:rPr>
              <a:t>all mediated relations</a:t>
            </a:r>
            <a:br>
              <a:rPr lang="en-US" i="1" dirty="0">
                <a:latin typeface="+mj-lt"/>
                <a:ea typeface="+mn-ea"/>
              </a:rPr>
            </a:br>
            <a:r>
              <a:rPr lang="en-US" i="1" dirty="0">
                <a:latin typeface="+mj-lt"/>
                <a:ea typeface="+mn-ea"/>
              </a:rPr>
              <a:t>materialized</a:t>
            </a:r>
          </a:p>
        </p:txBody>
      </p:sp>
      <p:sp>
        <p:nvSpPr>
          <p:cNvPr id="10" name="Down Arrow 9"/>
          <p:cNvSpPr/>
          <p:nvPr/>
        </p:nvSpPr>
        <p:spPr bwMode="auto">
          <a:xfrm flipV="1">
            <a:off x="4017963" y="2576513"/>
            <a:ext cx="850900" cy="87471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+mj-lt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68600" y="3541713"/>
            <a:ext cx="4252913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9250" indent="-3492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i="1">
                <a:latin typeface="Gill Sans MT" charset="0"/>
              </a:rPr>
              <a:t>caching or partial materialization –</a:t>
            </a:r>
          </a:p>
          <a:p>
            <a:pPr algn="ctr"/>
            <a:r>
              <a:rPr lang="en-US" i="1">
                <a:latin typeface="Gill Sans MT" charset="0"/>
              </a:rPr>
              <a:t>some views materialized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Techniques for Choosing What to Materialize</a:t>
            </a:r>
            <a:endParaRPr 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Cache results of prior queries</a:t>
            </a:r>
          </a:p>
          <a:p>
            <a:pPr lvl="1"/>
            <a:r>
              <a:rPr lang="en-US" sz="2400" dirty="0" smtClean="0"/>
              <a:t>Take the results of each query, materialize them</a:t>
            </a:r>
          </a:p>
          <a:p>
            <a:pPr lvl="1"/>
            <a:r>
              <a:rPr lang="en-US" sz="2400" dirty="0" smtClean="0"/>
              <a:t>Use answering queries using views to reuse</a:t>
            </a:r>
          </a:p>
          <a:p>
            <a:pPr lvl="1"/>
            <a:r>
              <a:rPr lang="en-US" sz="2400" dirty="0" smtClean="0"/>
              <a:t>Expire using time-to-live…  May not always be fresh!</a:t>
            </a:r>
          </a:p>
          <a:p>
            <a:r>
              <a:rPr lang="en-US" sz="2800" dirty="0" smtClean="0"/>
              <a:t>Administrator-selected views</a:t>
            </a:r>
          </a:p>
          <a:p>
            <a:pPr lvl="1"/>
            <a:r>
              <a:rPr lang="en-US" sz="2400" dirty="0" smtClean="0"/>
              <a:t>Someone manually specifies views to compute and maintain, as with a relational DBMS</a:t>
            </a:r>
          </a:p>
          <a:p>
            <a:pPr lvl="1"/>
            <a:r>
              <a:rPr lang="en-US" sz="2400" dirty="0" smtClean="0"/>
              <a:t>System automatically maintains</a:t>
            </a:r>
          </a:p>
          <a:p>
            <a:r>
              <a:rPr lang="en-US" sz="2800" dirty="0" smtClean="0"/>
              <a:t>Automatic view selection</a:t>
            </a:r>
          </a:p>
          <a:p>
            <a:pPr lvl="1"/>
            <a:r>
              <a:rPr lang="en-US" sz="2400" dirty="0" smtClean="0"/>
              <a:t>Using query workload, update frequencies – a view materialization wizard chooses what to materialize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“Integration-Like” Scenarios over Historical Data</a:t>
            </a:r>
            <a:endParaRPr 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Many Web scenarios where we have large logs of data accesses, created by the server</a:t>
            </a:r>
          </a:p>
          <a:p>
            <a:r>
              <a:rPr lang="en-US" sz="2800" dirty="0" smtClean="0"/>
              <a:t>Goal:  put these together and query them!</a:t>
            </a:r>
          </a:p>
          <a:p>
            <a:endParaRPr lang="en-US" sz="2800" dirty="0" smtClean="0"/>
          </a:p>
          <a:p>
            <a:r>
              <a:rPr lang="en-US" sz="2800" dirty="0" smtClean="0"/>
              <a:t>Looks like a very simple data integration scenario – external data, but single schema</a:t>
            </a:r>
          </a:p>
          <a:p>
            <a:r>
              <a:rPr lang="en-US" sz="2800" dirty="0" smtClean="0"/>
              <a:t>A common approach:  use programming environments like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(or SQL layers above) to query the data on a cluster</a:t>
            </a:r>
          </a:p>
          <a:p>
            <a:pPr lvl="1"/>
            <a:r>
              <a:rPr lang="en-US" sz="2400" dirty="0" err="1" smtClean="0"/>
              <a:t>MapReduce</a:t>
            </a:r>
            <a:r>
              <a:rPr lang="en-US" sz="2400" dirty="0" smtClean="0"/>
              <a:t> reliably runs large jobs across 100s or 1000s of “shared nothing” nodes in a cluster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Basics</a:t>
            </a:r>
            <a:endParaRPr 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MapReduce</a:t>
            </a:r>
            <a:r>
              <a:rPr lang="en-US" sz="2800" dirty="0" smtClean="0"/>
              <a:t> is essentially a template for writing distributed programs – corresponding to a single SQL SELECT..FROM..WHERE..GROUP BY..HAVING block with user-defined functions 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runtime calls a set of functions:</a:t>
            </a:r>
          </a:p>
          <a:p>
            <a:pPr lvl="1"/>
            <a:r>
              <a:rPr lang="en-US" sz="2400" dirty="0" smtClean="0"/>
              <a:t>map is given a tuple, outputs 0 or more tuples in response</a:t>
            </a:r>
          </a:p>
          <a:p>
            <a:pPr lvl="2"/>
            <a:r>
              <a:rPr lang="en-US" sz="2000" dirty="0" smtClean="0"/>
              <a:t>roughly like the WHERE clause</a:t>
            </a:r>
          </a:p>
          <a:p>
            <a:pPr lvl="1"/>
            <a:r>
              <a:rPr lang="en-US" sz="2400" dirty="0" smtClean="0"/>
              <a:t>shuffle is a stage for doing sort-based grouping on a key (specified by the map)</a:t>
            </a:r>
          </a:p>
          <a:p>
            <a:pPr lvl="1"/>
            <a:r>
              <a:rPr lang="en-US" sz="2400" dirty="0" smtClean="0"/>
              <a:t>reduce is an aggregate function called over the set of tuples with the same grouping key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556625" cy="1044575"/>
          </a:xfrm>
        </p:spPr>
        <p:txBody>
          <a:bodyPr/>
          <a:lstStyle/>
          <a:p>
            <a:r>
              <a:rPr lang="en-US" sz="3000">
                <a:latin typeface="Gill Sans MT" charset="0"/>
              </a:rPr>
              <a:t>MapReduce Dataflow </a:t>
            </a:r>
            <a:r>
              <a:rPr lang="ja-JP" altLang="en-US" sz="3000">
                <a:latin typeface="Gill Sans MT" charset="0"/>
              </a:rPr>
              <a:t>“</a:t>
            </a:r>
            <a:r>
              <a:rPr lang="en-US" sz="3000">
                <a:latin typeface="Gill Sans MT" charset="0"/>
              </a:rPr>
              <a:t>Template</a:t>
            </a:r>
            <a:r>
              <a:rPr lang="ja-JP" altLang="en-US" sz="3000">
                <a:latin typeface="Gill Sans MT" charset="0"/>
              </a:rPr>
              <a:t>”</a:t>
            </a:r>
            <a:r>
              <a:rPr lang="en-US" sz="3000">
                <a:latin typeface="Gill Sans MT" charset="0"/>
              </a:rPr>
              <a:t>:  Tuples </a:t>
            </a:r>
            <a:r>
              <a:rPr lang="en-US" sz="3000">
                <a:latin typeface="Gill Sans MT" charset="0"/>
                <a:sym typeface="Wingdings" charset="0"/>
              </a:rPr>
              <a:t> Map </a:t>
            </a:r>
            <a:r>
              <a:rPr lang="ja-JP" altLang="en-US" sz="3000">
                <a:latin typeface="Gill Sans MT" charset="0"/>
                <a:sym typeface="Wingdings" charset="0"/>
              </a:rPr>
              <a:t>“</a:t>
            </a:r>
            <a:r>
              <a:rPr lang="en-US" sz="3000">
                <a:latin typeface="Gill Sans MT" charset="0"/>
                <a:sym typeface="Wingdings" charset="0"/>
              </a:rPr>
              <a:t>worker</a:t>
            </a:r>
            <a:r>
              <a:rPr lang="ja-JP" altLang="en-US" sz="3000">
                <a:latin typeface="Gill Sans MT" charset="0"/>
                <a:sym typeface="Wingdings" charset="0"/>
              </a:rPr>
              <a:t>”</a:t>
            </a:r>
            <a:r>
              <a:rPr lang="en-US" sz="3000">
                <a:latin typeface="Gill Sans MT" charset="0"/>
                <a:sym typeface="Wingdings" charset="0"/>
              </a:rPr>
              <a:t>  Shuffle  Reduce </a:t>
            </a:r>
            <a:r>
              <a:rPr lang="ja-JP" altLang="en-US" sz="3000">
                <a:latin typeface="Gill Sans MT" charset="0"/>
                <a:sym typeface="Wingdings" charset="0"/>
              </a:rPr>
              <a:t>“</a:t>
            </a:r>
            <a:r>
              <a:rPr lang="en-US" sz="3000">
                <a:latin typeface="Gill Sans MT" charset="0"/>
                <a:sym typeface="Wingdings" charset="0"/>
              </a:rPr>
              <a:t>worker</a:t>
            </a:r>
            <a:r>
              <a:rPr lang="ja-JP" altLang="en-US" sz="3000">
                <a:latin typeface="Gill Sans MT" charset="0"/>
                <a:sym typeface="Wingdings" charset="0"/>
              </a:rPr>
              <a:t>”</a:t>
            </a:r>
            <a:endParaRPr lang="en-US" sz="3000">
              <a:latin typeface="Gill Sans MT" charset="0"/>
            </a:endParaRP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7813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D5F70B-47D5-5F4F-93E0-719829EF07FB}" type="slidenum">
              <a:rPr lang="en-US" sz="1000">
                <a:solidFill>
                  <a:srgbClr val="969696"/>
                </a:solidFill>
                <a:latin typeface="Arial" charset="0"/>
              </a:rPr>
              <a:pPr/>
              <a:t>48</a:t>
            </a:fld>
            <a:endParaRPr lang="en-US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06538" y="206057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06538" y="315912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506538" y="4244975"/>
            <a:ext cx="2138362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06538" y="5319713"/>
            <a:ext cx="2138362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Map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412117" y="2009106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Snip Single Corner Rectangle 8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12117" y="3090931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Snip Single Corner Rectangle 1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412117" y="4172756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Snip Single Corner Rectangle 1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1" name="Snip Single Corner Rectangle 2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2" name="Snip Single Corner Rectangle 2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19" name="Group 23"/>
          <p:cNvGrpSpPr/>
          <p:nvPr/>
        </p:nvGrpSpPr>
        <p:grpSpPr>
          <a:xfrm>
            <a:off x="412117" y="5254582"/>
            <a:ext cx="618186" cy="682581"/>
            <a:chOff x="6387921" y="2189408"/>
            <a:chExt cx="618186" cy="68258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" name="Snip Single Corner Rectangle 2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6" name="Snip Single Corner Rectangle 2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7" name="Snip Single Corner Rectangle 2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solidFill>
              <a:srgbClr val="99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28" name="Snip Single Corner Rectangle 2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4269339" y="1712892"/>
            <a:ext cx="618186" cy="682581"/>
            <a:chOff x="6387921" y="2189408"/>
            <a:chExt cx="618186" cy="682581"/>
          </a:xfrm>
          <a:solidFill>
            <a:schemeClr val="tx1"/>
          </a:solidFill>
        </p:grpSpPr>
        <p:sp>
          <p:nvSpPr>
            <p:cNvPr id="30" name="Snip Single Corner Rectangle 2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1" name="Snip Single Corner Rectangle 3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2" name="Snip Single Corner Rectangle 3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3" name="Snip Single Corner Rectangle 3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29" name="Group 33"/>
          <p:cNvGrpSpPr/>
          <p:nvPr/>
        </p:nvGrpSpPr>
        <p:grpSpPr>
          <a:xfrm>
            <a:off x="4269339" y="2723883"/>
            <a:ext cx="618186" cy="682581"/>
            <a:chOff x="6387921" y="2189408"/>
            <a:chExt cx="618186" cy="682581"/>
          </a:xfrm>
          <a:solidFill>
            <a:srgbClr val="92D050"/>
          </a:solidFill>
        </p:grpSpPr>
        <p:sp>
          <p:nvSpPr>
            <p:cNvPr id="35" name="Snip Single Corner Rectangle 34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6" name="Snip Single Corner Rectangle 35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38" name="Snip Single Corner Rectangle 37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grpSp>
        <p:nvGrpSpPr>
          <p:cNvPr id="34" name="Group 38"/>
          <p:cNvGrpSpPr/>
          <p:nvPr/>
        </p:nvGrpSpPr>
        <p:grpSpPr>
          <a:xfrm>
            <a:off x="4269339" y="3734874"/>
            <a:ext cx="532327" cy="609600"/>
            <a:chOff x="6387921" y="2189408"/>
            <a:chExt cx="532327" cy="6096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0" name="Snip Single Corner Rectangle 3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sp>
        <p:nvSpPr>
          <p:cNvPr id="45" name="Snip Single Corner Rectangle 44"/>
          <p:cNvSpPr/>
          <p:nvPr/>
        </p:nvSpPr>
        <p:spPr bwMode="auto">
          <a:xfrm>
            <a:off x="4268788" y="4746625"/>
            <a:ext cx="361950" cy="463550"/>
          </a:xfrm>
          <a:prstGeom prst="snip1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grpSp>
        <p:nvGrpSpPr>
          <p:cNvPr id="39" name="Group 48"/>
          <p:cNvGrpSpPr/>
          <p:nvPr/>
        </p:nvGrpSpPr>
        <p:grpSpPr>
          <a:xfrm>
            <a:off x="4269339" y="5473520"/>
            <a:ext cx="618186" cy="682581"/>
            <a:chOff x="6387921" y="2189408"/>
            <a:chExt cx="618186" cy="682581"/>
          </a:xfrm>
          <a:solidFill>
            <a:srgbClr val="990000"/>
          </a:solidFill>
        </p:grpSpPr>
        <p:sp>
          <p:nvSpPr>
            <p:cNvPr id="50" name="Snip Single Corner Rectangle 49"/>
            <p:cNvSpPr/>
            <p:nvPr/>
          </p:nvSpPr>
          <p:spPr bwMode="auto">
            <a:xfrm>
              <a:off x="6387921" y="218940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1" name="Snip Single Corner Rectangle 50"/>
            <p:cNvSpPr/>
            <p:nvPr/>
          </p:nvSpPr>
          <p:spPr bwMode="auto">
            <a:xfrm>
              <a:off x="6473780" y="226238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2" name="Snip Single Corner Rectangle 51"/>
            <p:cNvSpPr/>
            <p:nvPr/>
          </p:nvSpPr>
          <p:spPr bwMode="auto">
            <a:xfrm>
              <a:off x="6559639" y="2335368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  <p:sp>
          <p:nvSpPr>
            <p:cNvPr id="53" name="Snip Single Corner Rectangle 52"/>
            <p:cNvSpPr/>
            <p:nvPr/>
          </p:nvSpPr>
          <p:spPr bwMode="auto">
            <a:xfrm>
              <a:off x="6645498" y="2408349"/>
              <a:ext cx="360609" cy="463640"/>
            </a:xfrm>
            <a:prstGeom prst="snip1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imes New Roman" pitchFamily="18" charset="0"/>
                <a:ea typeface="+mn-ea"/>
              </a:endParaRPr>
            </a:p>
          </p:txBody>
        </p:sp>
      </p:grpSp>
      <p:cxnSp>
        <p:nvCxnSpPr>
          <p:cNvPr id="49168" name="Straight Arrow Connector 54"/>
          <p:cNvCxnSpPr>
            <a:cxnSpLocks noChangeShapeType="1"/>
            <a:endCxn id="5" idx="2"/>
          </p:cNvCxnSpPr>
          <p:nvPr/>
        </p:nvCxnSpPr>
        <p:spPr bwMode="auto">
          <a:xfrm flipV="1">
            <a:off x="1030288" y="2446338"/>
            <a:ext cx="47625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69" name="Straight Arrow Connector 56"/>
          <p:cNvCxnSpPr>
            <a:cxnSpLocks noChangeShapeType="1"/>
            <a:endCxn id="6" idx="2"/>
          </p:cNvCxnSpPr>
          <p:nvPr/>
        </p:nvCxnSpPr>
        <p:spPr bwMode="auto">
          <a:xfrm>
            <a:off x="1030288" y="3541713"/>
            <a:ext cx="4762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0" name="Straight Arrow Connector 58"/>
          <p:cNvCxnSpPr>
            <a:cxnSpLocks noChangeShapeType="1"/>
            <a:endCxn id="7" idx="2"/>
          </p:cNvCxnSpPr>
          <p:nvPr/>
        </p:nvCxnSpPr>
        <p:spPr bwMode="auto">
          <a:xfrm>
            <a:off x="1030288" y="4622800"/>
            <a:ext cx="4762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1" name="Straight Arrow Connector 60"/>
          <p:cNvCxnSpPr>
            <a:cxnSpLocks noChangeShapeType="1"/>
            <a:endCxn id="8" idx="2"/>
          </p:cNvCxnSpPr>
          <p:nvPr/>
        </p:nvCxnSpPr>
        <p:spPr bwMode="auto">
          <a:xfrm>
            <a:off x="1030288" y="5705475"/>
            <a:ext cx="476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2" name="Straight Arrow Connector 62"/>
          <p:cNvCxnSpPr>
            <a:cxnSpLocks noChangeShapeType="1"/>
            <a:stCxn id="5" idx="6"/>
          </p:cNvCxnSpPr>
          <p:nvPr/>
        </p:nvCxnSpPr>
        <p:spPr bwMode="auto">
          <a:xfrm flipV="1">
            <a:off x="3644900" y="1944688"/>
            <a:ext cx="623888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3" name="Straight Arrow Connector 64"/>
          <p:cNvCxnSpPr>
            <a:cxnSpLocks noChangeShapeType="1"/>
            <a:stCxn id="5" idx="6"/>
          </p:cNvCxnSpPr>
          <p:nvPr/>
        </p:nvCxnSpPr>
        <p:spPr bwMode="auto">
          <a:xfrm>
            <a:off x="3644900" y="2446338"/>
            <a:ext cx="623888" cy="509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4" name="Straight Arrow Connector 66"/>
          <p:cNvCxnSpPr>
            <a:cxnSpLocks noChangeShapeType="1"/>
            <a:stCxn id="5" idx="6"/>
          </p:cNvCxnSpPr>
          <p:nvPr/>
        </p:nvCxnSpPr>
        <p:spPr bwMode="auto">
          <a:xfrm>
            <a:off x="3644900" y="2446338"/>
            <a:ext cx="623888" cy="152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5" name="Straight Arrow Connector 68"/>
          <p:cNvCxnSpPr>
            <a:cxnSpLocks noChangeShapeType="1"/>
            <a:stCxn id="6" idx="6"/>
            <a:endCxn id="45" idx="2"/>
          </p:cNvCxnSpPr>
          <p:nvPr/>
        </p:nvCxnSpPr>
        <p:spPr bwMode="auto">
          <a:xfrm>
            <a:off x="3644900" y="3546475"/>
            <a:ext cx="623888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6" name="Straight Arrow Connector 70"/>
          <p:cNvCxnSpPr>
            <a:cxnSpLocks noChangeShapeType="1"/>
            <a:stCxn id="6" idx="6"/>
          </p:cNvCxnSpPr>
          <p:nvPr/>
        </p:nvCxnSpPr>
        <p:spPr bwMode="auto">
          <a:xfrm flipV="1">
            <a:off x="3644900" y="1944688"/>
            <a:ext cx="623888" cy="160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7" name="Straight Arrow Connector 72"/>
          <p:cNvCxnSpPr>
            <a:cxnSpLocks noChangeShapeType="1"/>
            <a:stCxn id="6" idx="6"/>
          </p:cNvCxnSpPr>
          <p:nvPr/>
        </p:nvCxnSpPr>
        <p:spPr bwMode="auto">
          <a:xfrm>
            <a:off x="3644900" y="3546475"/>
            <a:ext cx="623888" cy="215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8" name="Straight Arrow Connector 74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3967163"/>
            <a:ext cx="623888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79" name="Straight Arrow Connector 76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2955925"/>
            <a:ext cx="623888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0" name="Straight Arrow Connector 78"/>
          <p:cNvCxnSpPr>
            <a:cxnSpLocks noChangeShapeType="1"/>
            <a:stCxn id="7" idx="6"/>
          </p:cNvCxnSpPr>
          <p:nvPr/>
        </p:nvCxnSpPr>
        <p:spPr bwMode="auto">
          <a:xfrm flipV="1">
            <a:off x="3644900" y="1944688"/>
            <a:ext cx="623888" cy="268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1" name="Straight Arrow Connector 80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5705475"/>
            <a:ext cx="623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2" name="Straight Arrow Connector 82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1944688"/>
            <a:ext cx="623888" cy="3760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83" name="Straight Arrow Connector 84"/>
          <p:cNvCxnSpPr>
            <a:cxnSpLocks noChangeShapeType="1"/>
            <a:stCxn id="8" idx="6"/>
          </p:cNvCxnSpPr>
          <p:nvPr/>
        </p:nvCxnSpPr>
        <p:spPr bwMode="auto">
          <a:xfrm flipV="1">
            <a:off x="3644900" y="2955925"/>
            <a:ext cx="623888" cy="274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Oval 89"/>
          <p:cNvSpPr/>
          <p:nvPr/>
        </p:nvSpPr>
        <p:spPr bwMode="auto">
          <a:xfrm>
            <a:off x="5345113" y="1778000"/>
            <a:ext cx="2136775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1" name="Oval 90"/>
          <p:cNvSpPr/>
          <p:nvPr/>
        </p:nvSpPr>
        <p:spPr bwMode="auto">
          <a:xfrm>
            <a:off x="5345113" y="27813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2" name="Oval 91"/>
          <p:cNvSpPr/>
          <p:nvPr/>
        </p:nvSpPr>
        <p:spPr bwMode="auto">
          <a:xfrm>
            <a:off x="5345113" y="3722688"/>
            <a:ext cx="2136775" cy="771525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3" name="Oval 92"/>
          <p:cNvSpPr/>
          <p:nvPr/>
        </p:nvSpPr>
        <p:spPr bwMode="auto">
          <a:xfrm>
            <a:off x="5345113" y="45974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5345113" y="5537200"/>
            <a:ext cx="2136775" cy="7731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Reduce</a:t>
            </a:r>
          </a:p>
          <a:p>
            <a:pPr algn="ctr" eaLnBrk="0" hangingPunct="0">
              <a:defRPr/>
            </a:pPr>
            <a:r>
              <a:rPr lang="en-US" sz="2000" dirty="0">
                <a:latin typeface="Times New Roman" pitchFamily="18" charset="0"/>
                <a:ea typeface="+mn-ea"/>
              </a:rPr>
              <a:t>Worker</a:t>
            </a:r>
          </a:p>
        </p:txBody>
      </p:sp>
      <p:cxnSp>
        <p:nvCxnSpPr>
          <p:cNvPr id="49189" name="Straight Arrow Connector 95"/>
          <p:cNvCxnSpPr>
            <a:cxnSpLocks noChangeShapeType="1"/>
            <a:endCxn id="90" idx="2"/>
          </p:cNvCxnSpPr>
          <p:nvPr/>
        </p:nvCxnSpPr>
        <p:spPr bwMode="auto">
          <a:xfrm>
            <a:off x="4887913" y="21637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0" name="Straight Arrow Connector 97"/>
          <p:cNvCxnSpPr>
            <a:cxnSpLocks noChangeShapeType="1"/>
            <a:endCxn id="91" idx="2"/>
          </p:cNvCxnSpPr>
          <p:nvPr/>
        </p:nvCxnSpPr>
        <p:spPr bwMode="auto">
          <a:xfrm flipV="1">
            <a:off x="4887913" y="3168650"/>
            <a:ext cx="4572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1" name="Straight Arrow Connector 99"/>
          <p:cNvCxnSpPr>
            <a:cxnSpLocks noChangeShapeType="1"/>
            <a:endCxn id="92" idx="2"/>
          </p:cNvCxnSpPr>
          <p:nvPr/>
        </p:nvCxnSpPr>
        <p:spPr bwMode="auto">
          <a:xfrm flipV="1">
            <a:off x="4802188" y="4108450"/>
            <a:ext cx="5429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2" name="Straight Arrow Connector 101"/>
          <p:cNvCxnSpPr>
            <a:cxnSpLocks noChangeShapeType="1"/>
            <a:stCxn id="45" idx="0"/>
            <a:endCxn id="93" idx="2"/>
          </p:cNvCxnSpPr>
          <p:nvPr/>
        </p:nvCxnSpPr>
        <p:spPr bwMode="auto">
          <a:xfrm>
            <a:off x="4630738" y="4978400"/>
            <a:ext cx="7143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3" name="Straight Arrow Connector 103"/>
          <p:cNvCxnSpPr>
            <a:cxnSpLocks noChangeShapeType="1"/>
            <a:endCxn id="94" idx="2"/>
          </p:cNvCxnSpPr>
          <p:nvPr/>
        </p:nvCxnSpPr>
        <p:spPr bwMode="auto">
          <a:xfrm>
            <a:off x="4887913" y="592455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4" name="Straight Arrow Connector 110"/>
          <p:cNvCxnSpPr>
            <a:cxnSpLocks noChangeShapeType="1"/>
            <a:stCxn id="90" idx="6"/>
          </p:cNvCxnSpPr>
          <p:nvPr/>
        </p:nvCxnSpPr>
        <p:spPr bwMode="auto">
          <a:xfrm flipV="1">
            <a:off x="7481888" y="2157413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5" name="Straight Arrow Connector 112"/>
          <p:cNvCxnSpPr>
            <a:cxnSpLocks noChangeShapeType="1"/>
            <a:stCxn id="91" idx="6"/>
          </p:cNvCxnSpPr>
          <p:nvPr/>
        </p:nvCxnSpPr>
        <p:spPr bwMode="auto">
          <a:xfrm flipV="1">
            <a:off x="7481888" y="3149600"/>
            <a:ext cx="258762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6" name="Straight Arrow Connector 115"/>
          <p:cNvCxnSpPr>
            <a:cxnSpLocks noChangeShapeType="1"/>
            <a:stCxn id="92" idx="6"/>
          </p:cNvCxnSpPr>
          <p:nvPr/>
        </p:nvCxnSpPr>
        <p:spPr bwMode="auto">
          <a:xfrm>
            <a:off x="7481888" y="410845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7" name="Straight Arrow Connector 117"/>
          <p:cNvCxnSpPr>
            <a:cxnSpLocks noChangeShapeType="1"/>
            <a:stCxn id="93" idx="6"/>
          </p:cNvCxnSpPr>
          <p:nvPr/>
        </p:nvCxnSpPr>
        <p:spPr bwMode="auto">
          <a:xfrm flipV="1">
            <a:off x="7481888" y="497840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198" name="Straight Arrow Connector 119"/>
          <p:cNvCxnSpPr>
            <a:cxnSpLocks noChangeShapeType="1"/>
            <a:stCxn id="94" idx="6"/>
          </p:cNvCxnSpPr>
          <p:nvPr/>
        </p:nvCxnSpPr>
        <p:spPr bwMode="auto">
          <a:xfrm flipV="1">
            <a:off x="7481888" y="5918200"/>
            <a:ext cx="258762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4" name="Rounded Rectangular Callout 83"/>
          <p:cNvSpPr/>
          <p:nvPr/>
        </p:nvSpPr>
        <p:spPr bwMode="auto">
          <a:xfrm>
            <a:off x="2357438" y="1352550"/>
            <a:ext cx="2395537" cy="657225"/>
          </a:xfrm>
          <a:prstGeom prst="wedgeRoundRectCallout">
            <a:avLst>
              <a:gd name="adj1" fmla="val -25896"/>
              <a:gd name="adj2" fmla="val 8210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i="1" dirty="0">
                <a:latin typeface="Times New Roman" pitchFamily="18" charset="0"/>
                <a:ea typeface="+mn-ea"/>
              </a:rPr>
              <a:t>emit tuples</a:t>
            </a:r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6375400" y="1081088"/>
            <a:ext cx="2395538" cy="657225"/>
          </a:xfrm>
          <a:prstGeom prst="wedgeRoundRectCallout">
            <a:avLst>
              <a:gd name="adj1" fmla="val -25896"/>
              <a:gd name="adj2" fmla="val 8210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i="1" dirty="0">
                <a:latin typeface="Times New Roman" pitchFamily="18" charset="0"/>
                <a:ea typeface="+mn-ea"/>
              </a:rPr>
              <a:t>emit aggregate 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 as ETL</a:t>
            </a:r>
            <a:endParaRPr 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Some people use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to take data, transform it, and load it into a warehouse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… which is basically what ETL tools do!</a:t>
            </a:r>
          </a:p>
          <a:p>
            <a:endParaRPr lang="en-US" sz="2800" dirty="0" smtClean="0"/>
          </a:p>
          <a:p>
            <a:r>
              <a:rPr lang="en-US" sz="2800" dirty="0" smtClean="0"/>
              <a:t>The dividing line between DBMSs, EII,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is blurring as of the development of this book</a:t>
            </a:r>
          </a:p>
          <a:p>
            <a:pPr lvl="1"/>
            <a:r>
              <a:rPr lang="en-US" sz="2400" dirty="0" smtClean="0"/>
              <a:t>SQL </a:t>
            </a:r>
            <a:r>
              <a:rPr lang="en-US" sz="2400" dirty="0" smtClean="0">
                <a:sym typeface="Wingdings" charset="0"/>
              </a:rPr>
              <a:t> </a:t>
            </a:r>
            <a:r>
              <a:rPr lang="en-US" sz="2400" dirty="0" err="1" smtClean="0">
                <a:sym typeface="Wingdings" charset="0"/>
              </a:rPr>
              <a:t>MapReduce</a:t>
            </a:r>
            <a:endParaRPr lang="en-US" sz="2400" dirty="0" smtClean="0">
              <a:sym typeface="Wingdings" charset="0"/>
            </a:endParaRPr>
          </a:p>
          <a:p>
            <a:pPr lvl="1"/>
            <a:r>
              <a:rPr lang="en-US" sz="2400" dirty="0" err="1" smtClean="0">
                <a:sym typeface="Wingdings" charset="0"/>
              </a:rPr>
              <a:t>MapReduce</a:t>
            </a:r>
            <a:r>
              <a:rPr lang="en-US" sz="2400" dirty="0" smtClean="0">
                <a:sym typeface="Wingdings" charset="0"/>
              </a:rPr>
              <a:t> over SQL engines</a:t>
            </a:r>
          </a:p>
          <a:p>
            <a:pPr lvl="1"/>
            <a:r>
              <a:rPr lang="en-US" sz="2400" dirty="0" smtClean="0">
                <a:sym typeface="Wingdings" charset="0"/>
              </a:rPr>
              <a:t>Shared-nothing DBMSs</a:t>
            </a:r>
          </a:p>
          <a:p>
            <a:pPr lvl="1"/>
            <a:r>
              <a:rPr lang="en-US" sz="2400" dirty="0" err="1" smtClean="0">
                <a:sym typeface="Wingdings" charset="0"/>
              </a:rPr>
              <a:t>NoSQL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0445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ETL Tools</a:t>
            </a:r>
            <a:endParaRPr lang="en-US" dirty="0">
              <a:ea typeface="+mj-ea"/>
            </a:endParaRP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>
          <a:xfrm>
            <a:off x="457200" y="1463675"/>
            <a:ext cx="8515178" cy="5078541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ETL tools are the equivalent of </a:t>
            </a:r>
            <a:r>
              <a:rPr lang="en-US" sz="2800" b="1" dirty="0">
                <a:latin typeface="Calibri" charset="0"/>
              </a:rPr>
              <a:t>schema mappings</a:t>
            </a:r>
            <a:r>
              <a:rPr lang="en-US" sz="2800" dirty="0">
                <a:latin typeface="Calibri" charset="0"/>
              </a:rPr>
              <a:t> in virtual integration, but are more powerful</a:t>
            </a:r>
          </a:p>
          <a:p>
            <a:r>
              <a:rPr lang="en-US" sz="2800" dirty="0">
                <a:latin typeface="Calibri" charset="0"/>
              </a:rPr>
              <a:t>Arbitrary pieces of code to take data from a source, convert it into data for the warehouse:</a:t>
            </a:r>
          </a:p>
          <a:p>
            <a:pPr lvl="1"/>
            <a:r>
              <a:rPr lang="en-US" sz="2400" b="1" dirty="0">
                <a:latin typeface="Calibri" charset="0"/>
              </a:rPr>
              <a:t>I</a:t>
            </a:r>
            <a:r>
              <a:rPr lang="en-US" sz="2400" b="1" dirty="0" smtClean="0">
                <a:latin typeface="Calibri" charset="0"/>
              </a:rPr>
              <a:t>mport Filters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read and convert from data sources</a:t>
            </a:r>
          </a:p>
          <a:p>
            <a:pPr lvl="1"/>
            <a:r>
              <a:rPr lang="en-US" sz="2400" b="1" dirty="0">
                <a:latin typeface="Calibri" charset="0"/>
              </a:rPr>
              <a:t>D</a:t>
            </a:r>
            <a:r>
              <a:rPr lang="en-US" sz="2400" b="1" dirty="0" smtClean="0">
                <a:latin typeface="Calibri" charset="0"/>
              </a:rPr>
              <a:t>ata Transformations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join, aggregate, filter, convert data</a:t>
            </a:r>
          </a:p>
          <a:p>
            <a:pPr lvl="1"/>
            <a:r>
              <a:rPr lang="en-US" sz="2400" b="1" dirty="0">
                <a:latin typeface="Calibri" charset="0"/>
              </a:rPr>
              <a:t>D</a:t>
            </a:r>
            <a:r>
              <a:rPr lang="en-US" sz="2400" b="1" dirty="0" smtClean="0">
                <a:latin typeface="Calibri" charset="0"/>
              </a:rPr>
              <a:t>e</a:t>
            </a:r>
            <a:r>
              <a:rPr lang="en-US" sz="2400" b="1" dirty="0">
                <a:latin typeface="Calibri" charset="0"/>
              </a:rPr>
              <a:t>-</a:t>
            </a:r>
            <a:r>
              <a:rPr lang="en-US" sz="2400" b="1" dirty="0" smtClean="0">
                <a:latin typeface="Calibri" charset="0"/>
              </a:rPr>
              <a:t>duplication</a:t>
            </a:r>
            <a:r>
              <a:rPr lang="en-US" sz="2400" dirty="0">
                <a:latin typeface="Calibri" charset="0"/>
              </a:rPr>
              <a:t>: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finds multiple records referring to the same entity, merges them</a:t>
            </a:r>
          </a:p>
          <a:p>
            <a:pPr lvl="1"/>
            <a:r>
              <a:rPr lang="en-US" sz="2400" b="1" dirty="0" smtClean="0">
                <a:latin typeface="Calibri" charset="0"/>
              </a:rPr>
              <a:t>Profiling:</a:t>
            </a:r>
            <a:r>
              <a:rPr lang="en-US" sz="2400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builds tables, histograms, etc. to summarize data</a:t>
            </a:r>
          </a:p>
          <a:p>
            <a:pPr lvl="1"/>
            <a:r>
              <a:rPr lang="en-US" sz="2400" b="1" dirty="0">
                <a:latin typeface="Calibri" charset="0"/>
              </a:rPr>
              <a:t>Q</a:t>
            </a:r>
            <a:r>
              <a:rPr lang="en-US" sz="2400" b="1" dirty="0" smtClean="0">
                <a:latin typeface="Calibri" charset="0"/>
              </a:rPr>
              <a:t>uality Management</a:t>
            </a:r>
            <a:r>
              <a:rPr lang="en-US" sz="2400" dirty="0" smtClean="0">
                <a:latin typeface="Calibri" charset="0"/>
              </a:rPr>
              <a:t>: test </a:t>
            </a:r>
            <a:r>
              <a:rPr lang="en-US" sz="2400" dirty="0">
                <a:latin typeface="Calibri" charset="0"/>
              </a:rPr>
              <a:t>against master values, known business rules, constraints, etc.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Warehousing &amp; Materialization </a:t>
            </a:r>
            <a:r>
              <a:rPr lang="en-US" dirty="0" err="1" smtClean="0"/>
              <a:t>Wrapup</a:t>
            </a:r>
            <a:endParaRPr lang="en-US" dirty="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benefits to centralizing &amp; materializing data</a:t>
            </a:r>
          </a:p>
          <a:p>
            <a:pPr lvl="1"/>
            <a:r>
              <a:rPr lang="en-US" sz="2000" dirty="0" smtClean="0"/>
              <a:t>Performance, especially for analytics / mining</a:t>
            </a:r>
          </a:p>
          <a:p>
            <a:pPr lvl="1"/>
            <a:r>
              <a:rPr lang="en-US" sz="2000" dirty="0" smtClean="0"/>
              <a:t>Archival</a:t>
            </a:r>
          </a:p>
          <a:p>
            <a:pPr lvl="1"/>
            <a:r>
              <a:rPr lang="en-US" sz="2000" dirty="0" smtClean="0"/>
              <a:t>Standardization / canonicalization</a:t>
            </a:r>
          </a:p>
          <a:p>
            <a:r>
              <a:rPr lang="en-US" sz="2400" dirty="0" smtClean="0"/>
              <a:t>Data warehouses typically use procedural ETL tools to extract, transform, load (and clean) data</a:t>
            </a:r>
          </a:p>
          <a:p>
            <a:r>
              <a:rPr lang="en-US" sz="2400" dirty="0" smtClean="0"/>
              <a:t>Data exchange replaces ETL with declarative mappings (where feasible)</a:t>
            </a:r>
          </a:p>
          <a:p>
            <a:r>
              <a:rPr lang="en-US" sz="2400" dirty="0" smtClean="0"/>
              <a:t>Hybrid schemes exist for partial materialization</a:t>
            </a:r>
          </a:p>
          <a:p>
            <a:r>
              <a:rPr lang="en-US" sz="2400" dirty="0" smtClean="0"/>
              <a:t>Increasingly we are integrating via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and its cousins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Karma as </a:t>
            </a:r>
            <a:r>
              <a:rPr lang="en-US" dirty="0" smtClean="0"/>
              <a:t>ETL tool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7-RDF for cel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" b="1461"/>
          <a:stretch/>
        </p:blipFill>
        <p:spPr>
          <a:xfrm>
            <a:off x="0" y="972563"/>
            <a:ext cx="9177685" cy="5885437"/>
          </a:xfrm>
        </p:spPr>
      </p:pic>
    </p:spTree>
    <p:extLst>
      <p:ext uri="{BB962C8B-B14F-4D97-AF65-F5344CB8AC3E}">
        <p14:creationId xmlns:p14="http://schemas.microsoft.com/office/powerpoint/2010/main" val="334718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as ETL tool:</a:t>
            </a:r>
            <a:br>
              <a:rPr lang="en-US" dirty="0" smtClean="0"/>
            </a:br>
            <a:r>
              <a:rPr lang="en-US" dirty="0"/>
              <a:t>E</a:t>
            </a:r>
            <a:r>
              <a:rPr lang="en-US" dirty="0" smtClean="0"/>
              <a:t>xport RDF </a:t>
            </a:r>
            <a:r>
              <a:rPr lang="en-US" dirty="0"/>
              <a:t>t</a:t>
            </a:r>
            <a:r>
              <a:rPr lang="en-US" dirty="0" smtClean="0"/>
              <a:t>o load into </a:t>
            </a:r>
            <a:r>
              <a:rPr lang="en-US" dirty="0" err="1" smtClean="0"/>
              <a:t>Triplestore</a:t>
            </a:r>
            <a:endParaRPr lang="en-US" dirty="0"/>
          </a:p>
        </p:txBody>
      </p:sp>
      <p:pic>
        <p:nvPicPr>
          <p:cNvPr id="5" name="Content Placeholder 4" descr="8-RDF for workshee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8" b="21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526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9286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ETL Pipeline</a:t>
            </a:r>
            <a:endParaRPr lang="en-US" dirty="0">
              <a:ea typeface="+mj-ea"/>
            </a:endParaRPr>
          </a:p>
        </p:txBody>
      </p:sp>
      <p:sp>
        <p:nvSpPr>
          <p:cNvPr id="25602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Importing customer records</a:t>
            </a:r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Multiple stages including: </a:t>
            </a:r>
            <a:r>
              <a:rPr lang="en-US" dirty="0">
                <a:latin typeface="Calibri" charset="0"/>
              </a:rPr>
              <a:t>filtering </a:t>
            </a:r>
            <a:r>
              <a:rPr lang="en-US" dirty="0" smtClean="0">
                <a:latin typeface="Calibri" charset="0"/>
              </a:rPr>
              <a:t>(selection), composition (join), </a:t>
            </a:r>
            <a:r>
              <a:rPr lang="en-US" dirty="0">
                <a:latin typeface="Calibri" charset="0"/>
              </a:rPr>
              <a:t>logging bad records, </a:t>
            </a:r>
            <a:r>
              <a:rPr lang="en-US" dirty="0" smtClean="0">
                <a:latin typeface="Calibri" charset="0"/>
              </a:rPr>
              <a:t>grouping/aggregation, warehouse </a:t>
            </a:r>
            <a:r>
              <a:rPr lang="en-US" dirty="0">
                <a:latin typeface="Calibri" charset="0"/>
              </a:rPr>
              <a:t>load</a:t>
            </a:r>
          </a:p>
        </p:txBody>
      </p:sp>
      <p:grpSp>
        <p:nvGrpSpPr>
          <p:cNvPr id="25603" name="Group 6"/>
          <p:cNvGrpSpPr>
            <a:grpSpLocks noChangeAspect="1"/>
          </p:cNvGrpSpPr>
          <p:nvPr/>
        </p:nvGrpSpPr>
        <p:grpSpPr bwMode="auto">
          <a:xfrm>
            <a:off x="563563" y="1600200"/>
            <a:ext cx="8008937" cy="2159000"/>
            <a:chOff x="355" y="1008"/>
            <a:chExt cx="5045" cy="1360"/>
          </a:xfrm>
        </p:grpSpPr>
        <p:sp>
          <p:nvSpPr>
            <p:cNvPr id="2560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55" y="1008"/>
              <a:ext cx="5018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Rectangle 7"/>
            <p:cNvSpPr>
              <a:spLocks noChangeArrowheads="1"/>
            </p:cNvSpPr>
            <p:nvPr/>
          </p:nvSpPr>
          <p:spPr bwMode="auto">
            <a:xfrm>
              <a:off x="410" y="1898"/>
              <a:ext cx="34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Invoice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06" name="Rectangle 8"/>
            <p:cNvSpPr>
              <a:spLocks noChangeArrowheads="1"/>
            </p:cNvSpPr>
            <p:nvPr/>
          </p:nvSpPr>
          <p:spPr bwMode="auto">
            <a:xfrm>
              <a:off x="363" y="2003"/>
              <a:ext cx="41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line items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pic>
          <p:nvPicPr>
            <p:cNvPr id="2560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" y="1520"/>
              <a:ext cx="176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Freeform 11"/>
            <p:cNvSpPr>
              <a:spLocks noEditPoints="1"/>
            </p:cNvSpPr>
            <p:nvPr/>
          </p:nvSpPr>
          <p:spPr bwMode="auto">
            <a:xfrm>
              <a:off x="491" y="1599"/>
              <a:ext cx="116" cy="209"/>
            </a:xfrm>
            <a:custGeom>
              <a:avLst/>
              <a:gdLst>
                <a:gd name="T0" fmla="*/ 80 w 116"/>
                <a:gd name="T1" fmla="*/ 46 h 209"/>
                <a:gd name="T2" fmla="*/ 1 w 116"/>
                <a:gd name="T3" fmla="*/ 0 h 209"/>
                <a:gd name="T4" fmla="*/ 116 w 116"/>
                <a:gd name="T5" fmla="*/ 100 h 209"/>
                <a:gd name="T6" fmla="*/ 1 w 116"/>
                <a:gd name="T7" fmla="*/ 33 h 209"/>
                <a:gd name="T8" fmla="*/ 116 w 116"/>
                <a:gd name="T9" fmla="*/ 136 h 209"/>
                <a:gd name="T10" fmla="*/ 0 w 116"/>
                <a:gd name="T11" fmla="*/ 70 h 209"/>
                <a:gd name="T12" fmla="*/ 116 w 116"/>
                <a:gd name="T13" fmla="*/ 174 h 209"/>
                <a:gd name="T14" fmla="*/ 1 w 116"/>
                <a:gd name="T15" fmla="*/ 106 h 209"/>
                <a:gd name="T16" fmla="*/ 116 w 116"/>
                <a:gd name="T17" fmla="*/ 209 h 209"/>
                <a:gd name="T18" fmla="*/ 1 w 116"/>
                <a:gd name="T19" fmla="*/ 142 h 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"/>
                <a:gd name="T31" fmla="*/ 0 h 209"/>
                <a:gd name="T32" fmla="*/ 116 w 116"/>
                <a:gd name="T33" fmla="*/ 209 h 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" h="209">
                  <a:moveTo>
                    <a:pt x="80" y="46"/>
                  </a:moveTo>
                  <a:lnTo>
                    <a:pt x="1" y="0"/>
                  </a:lnTo>
                  <a:moveTo>
                    <a:pt x="116" y="100"/>
                  </a:moveTo>
                  <a:lnTo>
                    <a:pt x="1" y="33"/>
                  </a:lnTo>
                  <a:moveTo>
                    <a:pt x="116" y="136"/>
                  </a:moveTo>
                  <a:lnTo>
                    <a:pt x="0" y="70"/>
                  </a:lnTo>
                  <a:moveTo>
                    <a:pt x="116" y="174"/>
                  </a:moveTo>
                  <a:lnTo>
                    <a:pt x="1" y="106"/>
                  </a:lnTo>
                  <a:moveTo>
                    <a:pt x="116" y="209"/>
                  </a:moveTo>
                  <a:lnTo>
                    <a:pt x="1" y="142"/>
                  </a:lnTo>
                </a:path>
              </a:pathLst>
            </a:custGeom>
            <a:noFill/>
            <a:ln w="3175" cap="rnd">
              <a:solidFill>
                <a:srgbClr val="2657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09" name="Freeform 12"/>
            <p:cNvSpPr>
              <a:spLocks/>
            </p:cNvSpPr>
            <p:nvPr/>
          </p:nvSpPr>
          <p:spPr bwMode="auto">
            <a:xfrm>
              <a:off x="590" y="1597"/>
              <a:ext cx="44" cy="101"/>
            </a:xfrm>
            <a:custGeom>
              <a:avLst/>
              <a:gdLst>
                <a:gd name="T0" fmla="*/ 0 w 44"/>
                <a:gd name="T1" fmla="*/ 77 h 101"/>
                <a:gd name="T2" fmla="*/ 0 w 44"/>
                <a:gd name="T3" fmla="*/ 0 h 101"/>
                <a:gd name="T4" fmla="*/ 44 w 44"/>
                <a:gd name="T5" fmla="*/ 90 h 101"/>
                <a:gd name="T6" fmla="*/ 41 w 44"/>
                <a:gd name="T7" fmla="*/ 101 h 101"/>
                <a:gd name="T8" fmla="*/ 0 w 44"/>
                <a:gd name="T9" fmla="*/ 7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101"/>
                <a:gd name="T17" fmla="*/ 44 w 44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101">
                  <a:moveTo>
                    <a:pt x="0" y="77"/>
                  </a:moveTo>
                  <a:lnTo>
                    <a:pt x="0" y="0"/>
                  </a:lnTo>
                  <a:lnTo>
                    <a:pt x="44" y="90"/>
                  </a:lnTo>
                  <a:lnTo>
                    <a:pt x="41" y="10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B8E6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0" name="Freeform 13"/>
            <p:cNvSpPr>
              <a:spLocks/>
            </p:cNvSpPr>
            <p:nvPr/>
          </p:nvSpPr>
          <p:spPr bwMode="auto">
            <a:xfrm>
              <a:off x="589" y="1597"/>
              <a:ext cx="45" cy="91"/>
            </a:xfrm>
            <a:custGeom>
              <a:avLst/>
              <a:gdLst>
                <a:gd name="T0" fmla="*/ 45 w 45"/>
                <a:gd name="T1" fmla="*/ 90 h 91"/>
                <a:gd name="T2" fmla="*/ 1 w 45"/>
                <a:gd name="T3" fmla="*/ 0 h 91"/>
                <a:gd name="T4" fmla="*/ 0 w 45"/>
                <a:gd name="T5" fmla="*/ 66 h 91"/>
                <a:gd name="T6" fmla="*/ 43 w 45"/>
                <a:gd name="T7" fmla="*/ 91 h 91"/>
                <a:gd name="T8" fmla="*/ 45 w 45"/>
                <a:gd name="T9" fmla="*/ 9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1"/>
                <a:gd name="T17" fmla="*/ 45 w 4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1">
                  <a:moveTo>
                    <a:pt x="45" y="90"/>
                  </a:moveTo>
                  <a:lnTo>
                    <a:pt x="1" y="0"/>
                  </a:lnTo>
                  <a:lnTo>
                    <a:pt x="0" y="66"/>
                  </a:lnTo>
                  <a:lnTo>
                    <a:pt x="43" y="91"/>
                  </a:lnTo>
                  <a:lnTo>
                    <a:pt x="4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1" name="Freeform 14"/>
            <p:cNvSpPr>
              <a:spLocks/>
            </p:cNvSpPr>
            <p:nvPr/>
          </p:nvSpPr>
          <p:spPr bwMode="auto">
            <a:xfrm>
              <a:off x="589" y="1597"/>
              <a:ext cx="45" cy="91"/>
            </a:xfrm>
            <a:custGeom>
              <a:avLst/>
              <a:gdLst>
                <a:gd name="T0" fmla="*/ 45 w 45"/>
                <a:gd name="T1" fmla="*/ 90 h 91"/>
                <a:gd name="T2" fmla="*/ 1 w 45"/>
                <a:gd name="T3" fmla="*/ 0 h 91"/>
                <a:gd name="T4" fmla="*/ 0 w 45"/>
                <a:gd name="T5" fmla="*/ 66 h 91"/>
                <a:gd name="T6" fmla="*/ 43 w 45"/>
                <a:gd name="T7" fmla="*/ 91 h 91"/>
                <a:gd name="T8" fmla="*/ 45 w 45"/>
                <a:gd name="T9" fmla="*/ 9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91"/>
                <a:gd name="T17" fmla="*/ 45 w 4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91">
                  <a:moveTo>
                    <a:pt x="45" y="90"/>
                  </a:moveTo>
                  <a:lnTo>
                    <a:pt x="1" y="0"/>
                  </a:lnTo>
                  <a:lnTo>
                    <a:pt x="0" y="66"/>
                  </a:lnTo>
                  <a:lnTo>
                    <a:pt x="43" y="91"/>
                  </a:lnTo>
                  <a:lnTo>
                    <a:pt x="45" y="90"/>
                  </a:lnTo>
                  <a:close/>
                </a:path>
              </a:pathLst>
            </a:custGeom>
            <a:noFill/>
            <a:ln w="3175" cap="rnd">
              <a:solidFill>
                <a:srgbClr val="26577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2" name="Freeform 15"/>
            <p:cNvSpPr>
              <a:spLocks/>
            </p:cNvSpPr>
            <p:nvPr/>
          </p:nvSpPr>
          <p:spPr bwMode="auto">
            <a:xfrm>
              <a:off x="468" y="1526"/>
              <a:ext cx="166" cy="351"/>
            </a:xfrm>
            <a:custGeom>
              <a:avLst/>
              <a:gdLst>
                <a:gd name="T0" fmla="*/ 0 w 166"/>
                <a:gd name="T1" fmla="*/ 0 h 351"/>
                <a:gd name="T2" fmla="*/ 122 w 166"/>
                <a:gd name="T3" fmla="*/ 71 h 351"/>
                <a:gd name="T4" fmla="*/ 166 w 166"/>
                <a:gd name="T5" fmla="*/ 161 h 351"/>
                <a:gd name="T6" fmla="*/ 166 w 166"/>
                <a:gd name="T7" fmla="*/ 351 h 351"/>
                <a:gd name="T8" fmla="*/ 0 w 166"/>
                <a:gd name="T9" fmla="*/ 255 h 351"/>
                <a:gd name="T10" fmla="*/ 0 w 166"/>
                <a:gd name="T11" fmla="*/ 0 h 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"/>
                <a:gd name="T19" fmla="*/ 0 h 351"/>
                <a:gd name="T20" fmla="*/ 166 w 166"/>
                <a:gd name="T21" fmla="*/ 351 h 3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" h="351">
                  <a:moveTo>
                    <a:pt x="0" y="0"/>
                  </a:moveTo>
                  <a:lnTo>
                    <a:pt x="122" y="71"/>
                  </a:lnTo>
                  <a:lnTo>
                    <a:pt x="166" y="161"/>
                  </a:lnTo>
                  <a:lnTo>
                    <a:pt x="166" y="351"/>
                  </a:lnTo>
                  <a:lnTo>
                    <a:pt x="0" y="2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3" name="Freeform 16"/>
            <p:cNvSpPr>
              <a:spLocks/>
            </p:cNvSpPr>
            <p:nvPr/>
          </p:nvSpPr>
          <p:spPr bwMode="auto">
            <a:xfrm>
              <a:off x="953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4" name="Freeform 17"/>
            <p:cNvSpPr>
              <a:spLocks/>
            </p:cNvSpPr>
            <p:nvPr/>
          </p:nvSpPr>
          <p:spPr bwMode="auto">
            <a:xfrm>
              <a:off x="953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15" name="Rectangle 18"/>
            <p:cNvSpPr>
              <a:spLocks noChangeArrowheads="1"/>
            </p:cNvSpPr>
            <p:nvPr/>
          </p:nvSpPr>
          <p:spPr bwMode="auto">
            <a:xfrm>
              <a:off x="1094" y="1541"/>
              <a:ext cx="2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Split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6" name="Rectangle 19"/>
            <p:cNvSpPr>
              <a:spLocks noChangeArrowheads="1"/>
            </p:cNvSpPr>
            <p:nvPr/>
          </p:nvSpPr>
          <p:spPr bwMode="auto">
            <a:xfrm>
              <a:off x="1068" y="1646"/>
              <a:ext cx="22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Date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7" name="Rectangle 20"/>
            <p:cNvSpPr>
              <a:spLocks noChangeArrowheads="1"/>
            </p:cNvSpPr>
            <p:nvPr/>
          </p:nvSpPr>
          <p:spPr bwMode="auto">
            <a:xfrm>
              <a:off x="1262" y="1646"/>
              <a:ext cx="6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8" name="Rectangle 21"/>
            <p:cNvSpPr>
              <a:spLocks noChangeArrowheads="1"/>
            </p:cNvSpPr>
            <p:nvPr/>
          </p:nvSpPr>
          <p:spPr bwMode="auto">
            <a:xfrm>
              <a:off x="1094" y="1755"/>
              <a:ext cx="20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time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19" name="Freeform 22"/>
            <p:cNvSpPr>
              <a:spLocks/>
            </p:cNvSpPr>
            <p:nvPr/>
          </p:nvSpPr>
          <p:spPr bwMode="auto">
            <a:xfrm>
              <a:off x="1583" y="1550"/>
              <a:ext cx="478" cy="302"/>
            </a:xfrm>
            <a:custGeom>
              <a:avLst/>
              <a:gdLst>
                <a:gd name="T0" fmla="*/ 101 w 478"/>
                <a:gd name="T1" fmla="*/ 302 h 302"/>
                <a:gd name="T2" fmla="*/ 378 w 478"/>
                <a:gd name="T3" fmla="*/ 302 h 302"/>
                <a:gd name="T4" fmla="*/ 478 w 478"/>
                <a:gd name="T5" fmla="*/ 151 h 302"/>
                <a:gd name="T6" fmla="*/ 378 w 478"/>
                <a:gd name="T7" fmla="*/ 0 h 302"/>
                <a:gd name="T8" fmla="*/ 101 w 478"/>
                <a:gd name="T9" fmla="*/ 0 h 302"/>
                <a:gd name="T10" fmla="*/ 0 w 478"/>
                <a:gd name="T11" fmla="*/ 151 h 302"/>
                <a:gd name="T12" fmla="*/ 101 w 478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8"/>
                <a:gd name="T22" fmla="*/ 0 h 302"/>
                <a:gd name="T23" fmla="*/ 478 w 478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8" h="302">
                  <a:moveTo>
                    <a:pt x="101" y="302"/>
                  </a:moveTo>
                  <a:lnTo>
                    <a:pt x="378" y="302"/>
                  </a:lnTo>
                  <a:lnTo>
                    <a:pt x="478" y="151"/>
                  </a:lnTo>
                  <a:lnTo>
                    <a:pt x="378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0" name="Freeform 23"/>
            <p:cNvSpPr>
              <a:spLocks/>
            </p:cNvSpPr>
            <p:nvPr/>
          </p:nvSpPr>
          <p:spPr bwMode="auto">
            <a:xfrm>
              <a:off x="1583" y="1550"/>
              <a:ext cx="478" cy="302"/>
            </a:xfrm>
            <a:custGeom>
              <a:avLst/>
              <a:gdLst>
                <a:gd name="T0" fmla="*/ 101 w 478"/>
                <a:gd name="T1" fmla="*/ 302 h 302"/>
                <a:gd name="T2" fmla="*/ 378 w 478"/>
                <a:gd name="T3" fmla="*/ 302 h 302"/>
                <a:gd name="T4" fmla="*/ 478 w 478"/>
                <a:gd name="T5" fmla="*/ 151 h 302"/>
                <a:gd name="T6" fmla="*/ 378 w 478"/>
                <a:gd name="T7" fmla="*/ 0 h 302"/>
                <a:gd name="T8" fmla="*/ 101 w 478"/>
                <a:gd name="T9" fmla="*/ 0 h 302"/>
                <a:gd name="T10" fmla="*/ 0 w 478"/>
                <a:gd name="T11" fmla="*/ 151 h 302"/>
                <a:gd name="T12" fmla="*/ 101 w 478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8"/>
                <a:gd name="T22" fmla="*/ 0 h 302"/>
                <a:gd name="T23" fmla="*/ 478 w 478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8" h="302">
                  <a:moveTo>
                    <a:pt x="101" y="302"/>
                  </a:moveTo>
                  <a:lnTo>
                    <a:pt x="378" y="302"/>
                  </a:lnTo>
                  <a:lnTo>
                    <a:pt x="478" y="151"/>
                  </a:lnTo>
                  <a:lnTo>
                    <a:pt x="378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1" name="Rectangle 24"/>
            <p:cNvSpPr>
              <a:spLocks noChangeArrowheads="1"/>
            </p:cNvSpPr>
            <p:nvPr/>
          </p:nvSpPr>
          <p:spPr bwMode="auto">
            <a:xfrm>
              <a:off x="1723" y="1596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2" name="Rectangle 25"/>
            <p:cNvSpPr>
              <a:spLocks noChangeArrowheads="1"/>
            </p:cNvSpPr>
            <p:nvPr/>
          </p:nvSpPr>
          <p:spPr bwMode="auto">
            <a:xfrm>
              <a:off x="1694" y="1701"/>
              <a:ext cx="29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3" name="Freeform 26"/>
            <p:cNvSpPr>
              <a:spLocks/>
            </p:cNvSpPr>
            <p:nvPr/>
          </p:nvSpPr>
          <p:spPr bwMode="auto">
            <a:xfrm>
              <a:off x="2212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4" name="Freeform 27"/>
            <p:cNvSpPr>
              <a:spLocks/>
            </p:cNvSpPr>
            <p:nvPr/>
          </p:nvSpPr>
          <p:spPr bwMode="auto">
            <a:xfrm>
              <a:off x="2212" y="1550"/>
              <a:ext cx="454" cy="302"/>
            </a:xfrm>
            <a:custGeom>
              <a:avLst/>
              <a:gdLst>
                <a:gd name="T0" fmla="*/ 101 w 454"/>
                <a:gd name="T1" fmla="*/ 302 h 302"/>
                <a:gd name="T2" fmla="*/ 353 w 454"/>
                <a:gd name="T3" fmla="*/ 302 h 302"/>
                <a:gd name="T4" fmla="*/ 454 w 454"/>
                <a:gd name="T5" fmla="*/ 151 h 302"/>
                <a:gd name="T6" fmla="*/ 353 w 454"/>
                <a:gd name="T7" fmla="*/ 0 h 302"/>
                <a:gd name="T8" fmla="*/ 101 w 454"/>
                <a:gd name="T9" fmla="*/ 0 h 302"/>
                <a:gd name="T10" fmla="*/ 0 w 454"/>
                <a:gd name="T11" fmla="*/ 151 h 302"/>
                <a:gd name="T12" fmla="*/ 101 w 45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302"/>
                <a:gd name="T23" fmla="*/ 454 w 45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302">
                  <a:moveTo>
                    <a:pt x="101" y="302"/>
                  </a:moveTo>
                  <a:lnTo>
                    <a:pt x="353" y="302"/>
                  </a:lnTo>
                  <a:lnTo>
                    <a:pt x="454" y="151"/>
                  </a:lnTo>
                  <a:lnTo>
                    <a:pt x="353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5" name="Rectangle 28"/>
            <p:cNvSpPr>
              <a:spLocks noChangeArrowheads="1"/>
            </p:cNvSpPr>
            <p:nvPr/>
          </p:nvSpPr>
          <p:spPr bwMode="auto">
            <a:xfrm>
              <a:off x="2357" y="1646"/>
              <a:ext cx="20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Join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6" name="Freeform 29"/>
            <p:cNvSpPr>
              <a:spLocks/>
            </p:cNvSpPr>
            <p:nvPr/>
          </p:nvSpPr>
          <p:spPr bwMode="auto">
            <a:xfrm>
              <a:off x="2829" y="1550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1 w 491"/>
                <a:gd name="T3" fmla="*/ 302 h 302"/>
                <a:gd name="T4" fmla="*/ 491 w 491"/>
                <a:gd name="T5" fmla="*/ 151 h 302"/>
                <a:gd name="T6" fmla="*/ 391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1" y="302"/>
                  </a:lnTo>
                  <a:lnTo>
                    <a:pt x="491" y="151"/>
                  </a:lnTo>
                  <a:lnTo>
                    <a:pt x="391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7" name="Freeform 30"/>
            <p:cNvSpPr>
              <a:spLocks/>
            </p:cNvSpPr>
            <p:nvPr/>
          </p:nvSpPr>
          <p:spPr bwMode="auto">
            <a:xfrm>
              <a:off x="2829" y="1550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1 w 491"/>
                <a:gd name="T3" fmla="*/ 302 h 302"/>
                <a:gd name="T4" fmla="*/ 491 w 491"/>
                <a:gd name="T5" fmla="*/ 151 h 302"/>
                <a:gd name="T6" fmla="*/ 391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1" y="302"/>
                  </a:lnTo>
                  <a:lnTo>
                    <a:pt x="491" y="151"/>
                  </a:lnTo>
                  <a:lnTo>
                    <a:pt x="391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28" name="Rectangle 31"/>
            <p:cNvSpPr>
              <a:spLocks noChangeArrowheads="1"/>
            </p:cNvSpPr>
            <p:nvPr/>
          </p:nvSpPr>
          <p:spPr bwMode="auto">
            <a:xfrm>
              <a:off x="2974" y="1596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29" name="Rectangle 32"/>
            <p:cNvSpPr>
              <a:spLocks noChangeArrowheads="1"/>
            </p:cNvSpPr>
            <p:nvPr/>
          </p:nvSpPr>
          <p:spPr bwMode="auto">
            <a:xfrm>
              <a:off x="2949" y="1701"/>
              <a:ext cx="29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0" name="Freeform 33"/>
            <p:cNvSpPr>
              <a:spLocks/>
            </p:cNvSpPr>
            <p:nvPr/>
          </p:nvSpPr>
          <p:spPr bwMode="auto">
            <a:xfrm>
              <a:off x="1626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1" name="Freeform 34"/>
            <p:cNvSpPr>
              <a:spLocks/>
            </p:cNvSpPr>
            <p:nvPr/>
          </p:nvSpPr>
          <p:spPr bwMode="auto">
            <a:xfrm>
              <a:off x="1626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2" name="Rectangle 35"/>
            <p:cNvSpPr>
              <a:spLocks noChangeArrowheads="1"/>
            </p:cNvSpPr>
            <p:nvPr/>
          </p:nvSpPr>
          <p:spPr bwMode="auto">
            <a:xfrm>
              <a:off x="1732" y="2125"/>
              <a:ext cx="2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3" name="Rectangle 36"/>
            <p:cNvSpPr>
              <a:spLocks noChangeArrowheads="1"/>
            </p:cNvSpPr>
            <p:nvPr/>
          </p:nvSpPr>
          <p:spPr bwMode="auto">
            <a:xfrm>
              <a:off x="1656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dates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4" name="Rectangle 37"/>
            <p:cNvSpPr>
              <a:spLocks noChangeArrowheads="1"/>
            </p:cNvSpPr>
            <p:nvPr/>
          </p:nvSpPr>
          <p:spPr bwMode="auto">
            <a:xfrm>
              <a:off x="1820" y="2205"/>
              <a:ext cx="5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/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5" name="Rectangle 38"/>
            <p:cNvSpPr>
              <a:spLocks noChangeArrowheads="1"/>
            </p:cNvSpPr>
            <p:nvPr/>
          </p:nvSpPr>
          <p:spPr bwMode="auto">
            <a:xfrm>
              <a:off x="1837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times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6" name="Freeform 39"/>
            <p:cNvSpPr>
              <a:spLocks/>
            </p:cNvSpPr>
            <p:nvPr/>
          </p:nvSpPr>
          <p:spPr bwMode="auto">
            <a:xfrm>
              <a:off x="2870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7" name="Freeform 40"/>
            <p:cNvSpPr>
              <a:spLocks/>
            </p:cNvSpPr>
            <p:nvPr/>
          </p:nvSpPr>
          <p:spPr bwMode="auto">
            <a:xfrm>
              <a:off x="2870" y="2042"/>
              <a:ext cx="403" cy="325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1" y="341"/>
                    <a:pt x="768" y="171"/>
                  </a:cubicBezTo>
                  <a:cubicBezTo>
                    <a:pt x="996" y="0"/>
                    <a:pt x="1309" y="0"/>
                    <a:pt x="1536" y="171"/>
                  </a:cubicBezTo>
                  <a:lnTo>
                    <a:pt x="1536" y="1067"/>
                  </a:lnTo>
                  <a:cubicBezTo>
                    <a:pt x="1309" y="896"/>
                    <a:pt x="996" y="896"/>
                    <a:pt x="768" y="1067"/>
                  </a:cubicBezTo>
                  <a:cubicBezTo>
                    <a:pt x="541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38" name="Rectangle 41"/>
            <p:cNvSpPr>
              <a:spLocks noChangeArrowheads="1"/>
            </p:cNvSpPr>
            <p:nvPr/>
          </p:nvSpPr>
          <p:spPr bwMode="auto">
            <a:xfrm>
              <a:off x="2974" y="2125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39" name="Rectangle 42"/>
            <p:cNvSpPr>
              <a:spLocks noChangeArrowheads="1"/>
            </p:cNvSpPr>
            <p:nvPr/>
          </p:nvSpPr>
          <p:spPr bwMode="auto">
            <a:xfrm>
              <a:off x="2991" y="2205"/>
              <a:ext cx="2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items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40" name="Freeform 43"/>
            <p:cNvSpPr>
              <a:spLocks/>
            </p:cNvSpPr>
            <p:nvPr/>
          </p:nvSpPr>
          <p:spPr bwMode="auto">
            <a:xfrm>
              <a:off x="634" y="1695"/>
              <a:ext cx="293" cy="58"/>
            </a:xfrm>
            <a:custGeom>
              <a:avLst/>
              <a:gdLst>
                <a:gd name="T0" fmla="*/ 0 w 293"/>
                <a:gd name="T1" fmla="*/ 58 h 58"/>
                <a:gd name="T2" fmla="*/ 61 w 293"/>
                <a:gd name="T3" fmla="*/ 33 h 58"/>
                <a:gd name="T4" fmla="*/ 121 w 293"/>
                <a:gd name="T5" fmla="*/ 16 h 58"/>
                <a:gd name="T6" fmla="*/ 179 w 293"/>
                <a:gd name="T7" fmla="*/ 5 h 58"/>
                <a:gd name="T8" fmla="*/ 236 w 293"/>
                <a:gd name="T9" fmla="*/ 0 h 58"/>
                <a:gd name="T10" fmla="*/ 293 w 293"/>
                <a:gd name="T11" fmla="*/ 2 h 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3"/>
                <a:gd name="T19" fmla="*/ 0 h 58"/>
                <a:gd name="T20" fmla="*/ 293 w 293"/>
                <a:gd name="T21" fmla="*/ 58 h 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3" h="58">
                  <a:moveTo>
                    <a:pt x="0" y="58"/>
                  </a:moveTo>
                  <a:lnTo>
                    <a:pt x="61" y="33"/>
                  </a:lnTo>
                  <a:lnTo>
                    <a:pt x="121" y="16"/>
                  </a:lnTo>
                  <a:lnTo>
                    <a:pt x="179" y="5"/>
                  </a:lnTo>
                  <a:lnTo>
                    <a:pt x="236" y="0"/>
                  </a:lnTo>
                  <a:lnTo>
                    <a:pt x="293" y="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1" name="Freeform 44"/>
            <p:cNvSpPr>
              <a:spLocks/>
            </p:cNvSpPr>
            <p:nvPr/>
          </p:nvSpPr>
          <p:spPr bwMode="auto">
            <a:xfrm>
              <a:off x="921" y="1682"/>
              <a:ext cx="32" cy="30"/>
            </a:xfrm>
            <a:custGeom>
              <a:avLst/>
              <a:gdLst>
                <a:gd name="T0" fmla="*/ 0 w 32"/>
                <a:gd name="T1" fmla="*/ 30 h 30"/>
                <a:gd name="T2" fmla="*/ 32 w 32"/>
                <a:gd name="T3" fmla="*/ 19 h 30"/>
                <a:gd name="T4" fmla="*/ 4 w 32"/>
                <a:gd name="T5" fmla="*/ 0 h 30"/>
                <a:gd name="T6" fmla="*/ 0 w 32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0"/>
                <a:gd name="T14" fmla="*/ 32 w 32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0">
                  <a:moveTo>
                    <a:pt x="0" y="30"/>
                  </a:moveTo>
                  <a:lnTo>
                    <a:pt x="32" y="19"/>
                  </a:lnTo>
                  <a:lnTo>
                    <a:pt x="4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2" name="Freeform 45"/>
            <p:cNvSpPr>
              <a:spLocks/>
            </p:cNvSpPr>
            <p:nvPr/>
          </p:nvSpPr>
          <p:spPr bwMode="auto">
            <a:xfrm>
              <a:off x="1407" y="1701"/>
              <a:ext cx="149" cy="1"/>
            </a:xfrm>
            <a:custGeom>
              <a:avLst/>
              <a:gdLst>
                <a:gd name="T0" fmla="*/ 0 w 149"/>
                <a:gd name="T1" fmla="*/ 0 h 1"/>
                <a:gd name="T2" fmla="*/ 41 w 149"/>
                <a:gd name="T3" fmla="*/ 1 h 1"/>
                <a:gd name="T4" fmla="*/ 80 w 149"/>
                <a:gd name="T5" fmla="*/ 1 h 1"/>
                <a:gd name="T6" fmla="*/ 116 w 149"/>
                <a:gd name="T7" fmla="*/ 1 h 1"/>
                <a:gd name="T8" fmla="*/ 149 w 149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1"/>
                <a:gd name="T17" fmla="*/ 149 w 149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1">
                  <a:moveTo>
                    <a:pt x="0" y="0"/>
                  </a:moveTo>
                  <a:lnTo>
                    <a:pt x="41" y="1"/>
                  </a:lnTo>
                  <a:lnTo>
                    <a:pt x="80" y="1"/>
                  </a:lnTo>
                  <a:lnTo>
                    <a:pt x="116" y="1"/>
                  </a:lnTo>
                  <a:lnTo>
                    <a:pt x="149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3" name="Freeform 46"/>
            <p:cNvSpPr>
              <a:spLocks/>
            </p:cNvSpPr>
            <p:nvPr/>
          </p:nvSpPr>
          <p:spPr bwMode="auto">
            <a:xfrm>
              <a:off x="1552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4" name="Freeform 47"/>
            <p:cNvSpPr>
              <a:spLocks/>
            </p:cNvSpPr>
            <p:nvPr/>
          </p:nvSpPr>
          <p:spPr bwMode="auto">
            <a:xfrm>
              <a:off x="2061" y="1701"/>
              <a:ext cx="124" cy="1"/>
            </a:xfrm>
            <a:custGeom>
              <a:avLst/>
              <a:gdLst>
                <a:gd name="T0" fmla="*/ 0 w 124"/>
                <a:gd name="T1" fmla="*/ 0 h 1"/>
                <a:gd name="T2" fmla="*/ 46 w 124"/>
                <a:gd name="T3" fmla="*/ 1 h 1"/>
                <a:gd name="T4" fmla="*/ 87 w 124"/>
                <a:gd name="T5" fmla="*/ 1 h 1"/>
                <a:gd name="T6" fmla="*/ 124 w 124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"/>
                <a:gd name="T13" fmla="*/ 0 h 1"/>
                <a:gd name="T14" fmla="*/ 124 w 12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" h="1">
                  <a:moveTo>
                    <a:pt x="0" y="0"/>
                  </a:moveTo>
                  <a:lnTo>
                    <a:pt x="46" y="1"/>
                  </a:lnTo>
                  <a:lnTo>
                    <a:pt x="87" y="1"/>
                  </a:lnTo>
                  <a:lnTo>
                    <a:pt x="124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5" name="Freeform 48"/>
            <p:cNvSpPr>
              <a:spLocks/>
            </p:cNvSpPr>
            <p:nvPr/>
          </p:nvSpPr>
          <p:spPr bwMode="auto">
            <a:xfrm>
              <a:off x="2181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1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6" name="Freeform 49"/>
            <p:cNvSpPr>
              <a:spLocks/>
            </p:cNvSpPr>
            <p:nvPr/>
          </p:nvSpPr>
          <p:spPr bwMode="auto">
            <a:xfrm>
              <a:off x="2666" y="1701"/>
              <a:ext cx="136" cy="1"/>
            </a:xfrm>
            <a:custGeom>
              <a:avLst/>
              <a:gdLst>
                <a:gd name="T0" fmla="*/ 0 w 136"/>
                <a:gd name="T1" fmla="*/ 0 h 1"/>
                <a:gd name="T2" fmla="*/ 50 w 136"/>
                <a:gd name="T3" fmla="*/ 1 h 1"/>
                <a:gd name="T4" fmla="*/ 95 w 136"/>
                <a:gd name="T5" fmla="*/ 1 h 1"/>
                <a:gd name="T6" fmla="*/ 136 w 13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"/>
                <a:gd name="T14" fmla="*/ 136 w 136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">
                  <a:moveTo>
                    <a:pt x="0" y="0"/>
                  </a:moveTo>
                  <a:lnTo>
                    <a:pt x="50" y="1"/>
                  </a:lnTo>
                  <a:lnTo>
                    <a:pt x="95" y="1"/>
                  </a:lnTo>
                  <a:lnTo>
                    <a:pt x="136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7" name="Freeform 50"/>
            <p:cNvSpPr>
              <a:spLocks/>
            </p:cNvSpPr>
            <p:nvPr/>
          </p:nvSpPr>
          <p:spPr bwMode="auto">
            <a:xfrm>
              <a:off x="2798" y="168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1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8" name="Freeform 51"/>
            <p:cNvSpPr>
              <a:spLocks/>
            </p:cNvSpPr>
            <p:nvPr/>
          </p:nvSpPr>
          <p:spPr bwMode="auto">
            <a:xfrm>
              <a:off x="3320" y="1701"/>
              <a:ext cx="171" cy="2"/>
            </a:xfrm>
            <a:custGeom>
              <a:avLst/>
              <a:gdLst>
                <a:gd name="T0" fmla="*/ 0 w 171"/>
                <a:gd name="T1" fmla="*/ 0 h 2"/>
                <a:gd name="T2" fmla="*/ 48 w 171"/>
                <a:gd name="T3" fmla="*/ 1 h 2"/>
                <a:gd name="T4" fmla="*/ 93 w 171"/>
                <a:gd name="T5" fmla="*/ 2 h 2"/>
                <a:gd name="T6" fmla="*/ 133 w 171"/>
                <a:gd name="T7" fmla="*/ 2 h 2"/>
                <a:gd name="T8" fmla="*/ 171 w 171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2"/>
                <a:gd name="T17" fmla="*/ 171 w 171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2">
                  <a:moveTo>
                    <a:pt x="0" y="0"/>
                  </a:moveTo>
                  <a:lnTo>
                    <a:pt x="48" y="1"/>
                  </a:lnTo>
                  <a:lnTo>
                    <a:pt x="93" y="2"/>
                  </a:lnTo>
                  <a:lnTo>
                    <a:pt x="133" y="2"/>
                  </a:lnTo>
                  <a:lnTo>
                    <a:pt x="171" y="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49" name="Freeform 52"/>
            <p:cNvSpPr>
              <a:spLocks/>
            </p:cNvSpPr>
            <p:nvPr/>
          </p:nvSpPr>
          <p:spPr bwMode="auto">
            <a:xfrm>
              <a:off x="3487" y="168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0" name="Freeform 53"/>
            <p:cNvSpPr>
              <a:spLocks/>
            </p:cNvSpPr>
            <p:nvPr/>
          </p:nvSpPr>
          <p:spPr bwMode="auto">
            <a:xfrm>
              <a:off x="2257" y="1018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1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39"/>
                  </a:lnTo>
                  <a:cubicBezTo>
                    <a:pt x="1392" y="63"/>
                    <a:pt x="1081" y="0"/>
                    <a:pt x="696" y="0"/>
                  </a:cubicBezTo>
                  <a:cubicBezTo>
                    <a:pt x="312" y="0"/>
                    <a:pt x="0" y="63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1" name="Freeform 54"/>
            <p:cNvSpPr>
              <a:spLocks/>
            </p:cNvSpPr>
            <p:nvPr/>
          </p:nvSpPr>
          <p:spPr bwMode="auto">
            <a:xfrm>
              <a:off x="2257" y="1018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1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39"/>
                  </a:lnTo>
                  <a:cubicBezTo>
                    <a:pt x="1392" y="63"/>
                    <a:pt x="1081" y="0"/>
                    <a:pt x="696" y="0"/>
                  </a:cubicBezTo>
                  <a:cubicBezTo>
                    <a:pt x="312" y="0"/>
                    <a:pt x="0" y="63"/>
                    <a:pt x="0" y="139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2" name="Freeform 55"/>
            <p:cNvSpPr>
              <a:spLocks noEditPoints="1"/>
            </p:cNvSpPr>
            <p:nvPr/>
          </p:nvSpPr>
          <p:spPr bwMode="auto">
            <a:xfrm>
              <a:off x="2257" y="1054"/>
              <a:ext cx="365" cy="55"/>
            </a:xfrm>
            <a:custGeom>
              <a:avLst/>
              <a:gdLst>
                <a:gd name="T0" fmla="*/ 0 w 1392"/>
                <a:gd name="T1" fmla="*/ 0 h 209"/>
                <a:gd name="T2" fmla="*/ 696 w 1392"/>
                <a:gd name="T3" fmla="*/ 140 h 209"/>
                <a:gd name="T4" fmla="*/ 1392 w 1392"/>
                <a:gd name="T5" fmla="*/ 0 h 209"/>
                <a:gd name="T6" fmla="*/ 1392 w 1392"/>
                <a:gd name="T7" fmla="*/ 0 h 209"/>
                <a:gd name="T8" fmla="*/ 0 w 1392"/>
                <a:gd name="T9" fmla="*/ 70 h 209"/>
                <a:gd name="T10" fmla="*/ 696 w 1392"/>
                <a:gd name="T11" fmla="*/ 209 h 209"/>
                <a:gd name="T12" fmla="*/ 1392 w 1392"/>
                <a:gd name="T13" fmla="*/ 70 h 209"/>
                <a:gd name="T14" fmla="*/ 1392 w 1392"/>
                <a:gd name="T15" fmla="*/ 70 h 2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9"/>
                <a:gd name="T26" fmla="*/ 1392 w 1392"/>
                <a:gd name="T27" fmla="*/ 209 h 2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9">
                  <a:moveTo>
                    <a:pt x="0" y="0"/>
                  </a:moveTo>
                  <a:cubicBezTo>
                    <a:pt x="0" y="77"/>
                    <a:pt x="312" y="140"/>
                    <a:pt x="696" y="140"/>
                  </a:cubicBezTo>
                  <a:cubicBezTo>
                    <a:pt x="1081" y="140"/>
                    <a:pt x="1392" y="77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70"/>
                  </a:moveTo>
                  <a:cubicBezTo>
                    <a:pt x="0" y="147"/>
                    <a:pt x="312" y="209"/>
                    <a:pt x="696" y="209"/>
                  </a:cubicBezTo>
                  <a:cubicBezTo>
                    <a:pt x="1081" y="209"/>
                    <a:pt x="1392" y="147"/>
                    <a:pt x="1392" y="70"/>
                  </a:cubicBezTo>
                  <a:cubicBezTo>
                    <a:pt x="1392" y="70"/>
                    <a:pt x="1392" y="70"/>
                    <a:pt x="1392" y="7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3" name="Rectangle 56"/>
            <p:cNvSpPr>
              <a:spLocks noChangeArrowheads="1"/>
            </p:cNvSpPr>
            <p:nvPr/>
          </p:nvSpPr>
          <p:spPr bwMode="auto">
            <a:xfrm>
              <a:off x="2726" y="1037"/>
              <a:ext cx="2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Item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2663" y="1146"/>
              <a:ext cx="33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records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55" name="Freeform 58"/>
            <p:cNvSpPr>
              <a:spLocks/>
            </p:cNvSpPr>
            <p:nvPr/>
          </p:nvSpPr>
          <p:spPr bwMode="auto">
            <a:xfrm>
              <a:off x="1822" y="1852"/>
              <a:ext cx="4" cy="208"/>
            </a:xfrm>
            <a:custGeom>
              <a:avLst/>
              <a:gdLst>
                <a:gd name="T0" fmla="*/ 0 w 4"/>
                <a:gd name="T1" fmla="*/ 0 h 208"/>
                <a:gd name="T2" fmla="*/ 1 w 4"/>
                <a:gd name="T3" fmla="*/ 58 h 208"/>
                <a:gd name="T4" fmla="*/ 1 w 4"/>
                <a:gd name="T5" fmla="*/ 112 h 208"/>
                <a:gd name="T6" fmla="*/ 2 w 4"/>
                <a:gd name="T7" fmla="*/ 162 h 208"/>
                <a:gd name="T8" fmla="*/ 4 w 4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08"/>
                <a:gd name="T17" fmla="*/ 4 w 4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08">
                  <a:moveTo>
                    <a:pt x="0" y="0"/>
                  </a:moveTo>
                  <a:lnTo>
                    <a:pt x="1" y="58"/>
                  </a:lnTo>
                  <a:lnTo>
                    <a:pt x="1" y="112"/>
                  </a:lnTo>
                  <a:lnTo>
                    <a:pt x="2" y="162"/>
                  </a:lnTo>
                  <a:lnTo>
                    <a:pt x="4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6" name="Freeform 59"/>
            <p:cNvSpPr>
              <a:spLocks/>
            </p:cNvSpPr>
            <p:nvPr/>
          </p:nvSpPr>
          <p:spPr bwMode="auto">
            <a:xfrm>
              <a:off x="1810" y="2055"/>
              <a:ext cx="31" cy="32"/>
            </a:xfrm>
            <a:custGeom>
              <a:avLst/>
              <a:gdLst>
                <a:gd name="T0" fmla="*/ 31 w 31"/>
                <a:gd name="T1" fmla="*/ 0 h 32"/>
                <a:gd name="T2" fmla="*/ 17 w 31"/>
                <a:gd name="T3" fmla="*/ 32 h 32"/>
                <a:gd name="T4" fmla="*/ 0 w 31"/>
                <a:gd name="T5" fmla="*/ 2 h 32"/>
                <a:gd name="T6" fmla="*/ 31 w 31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2"/>
                <a:gd name="T14" fmla="*/ 31 w 31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2">
                  <a:moveTo>
                    <a:pt x="31" y="0"/>
                  </a:moveTo>
                  <a:lnTo>
                    <a:pt x="17" y="32"/>
                  </a:lnTo>
                  <a:lnTo>
                    <a:pt x="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7" name="Freeform 60"/>
            <p:cNvSpPr>
              <a:spLocks/>
            </p:cNvSpPr>
            <p:nvPr/>
          </p:nvSpPr>
          <p:spPr bwMode="auto">
            <a:xfrm>
              <a:off x="3073" y="1852"/>
              <a:ext cx="2" cy="208"/>
            </a:xfrm>
            <a:custGeom>
              <a:avLst/>
              <a:gdLst>
                <a:gd name="T0" fmla="*/ 2 w 2"/>
                <a:gd name="T1" fmla="*/ 0 h 208"/>
                <a:gd name="T2" fmla="*/ 2 w 2"/>
                <a:gd name="T3" fmla="*/ 58 h 208"/>
                <a:gd name="T4" fmla="*/ 2 w 2"/>
                <a:gd name="T5" fmla="*/ 112 h 208"/>
                <a:gd name="T6" fmla="*/ 1 w 2"/>
                <a:gd name="T7" fmla="*/ 162 h 208"/>
                <a:gd name="T8" fmla="*/ 0 w 2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08"/>
                <a:gd name="T17" fmla="*/ 2 w 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08">
                  <a:moveTo>
                    <a:pt x="2" y="0"/>
                  </a:moveTo>
                  <a:lnTo>
                    <a:pt x="2" y="58"/>
                  </a:lnTo>
                  <a:lnTo>
                    <a:pt x="2" y="112"/>
                  </a:lnTo>
                  <a:lnTo>
                    <a:pt x="1" y="162"/>
                  </a:lnTo>
                  <a:lnTo>
                    <a:pt x="0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8" name="Freeform 61"/>
            <p:cNvSpPr>
              <a:spLocks/>
            </p:cNvSpPr>
            <p:nvPr/>
          </p:nvSpPr>
          <p:spPr bwMode="auto">
            <a:xfrm>
              <a:off x="3058" y="2056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4 w 31"/>
                <a:gd name="T3" fmla="*/ 31 h 31"/>
                <a:gd name="T4" fmla="*/ 31 w 31"/>
                <a:gd name="T5" fmla="*/ 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4" y="31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59" name="Freeform 62"/>
            <p:cNvSpPr>
              <a:spLocks/>
            </p:cNvSpPr>
            <p:nvPr/>
          </p:nvSpPr>
          <p:spPr bwMode="auto">
            <a:xfrm>
              <a:off x="2439" y="1270"/>
              <a:ext cx="1" cy="252"/>
            </a:xfrm>
            <a:custGeom>
              <a:avLst/>
              <a:gdLst>
                <a:gd name="T0" fmla="*/ 0 w 1"/>
                <a:gd name="T1" fmla="*/ 0 h 252"/>
                <a:gd name="T2" fmla="*/ 1 w 1"/>
                <a:gd name="T3" fmla="*/ 71 h 252"/>
                <a:gd name="T4" fmla="*/ 1 w 1"/>
                <a:gd name="T5" fmla="*/ 137 h 252"/>
                <a:gd name="T6" fmla="*/ 1 w 1"/>
                <a:gd name="T7" fmla="*/ 197 h 252"/>
                <a:gd name="T8" fmla="*/ 1 w 1"/>
                <a:gd name="T9" fmla="*/ 252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52"/>
                <a:gd name="T17" fmla="*/ 1 w 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52">
                  <a:moveTo>
                    <a:pt x="0" y="0"/>
                  </a:moveTo>
                  <a:lnTo>
                    <a:pt x="1" y="71"/>
                  </a:lnTo>
                  <a:lnTo>
                    <a:pt x="1" y="137"/>
                  </a:lnTo>
                  <a:lnTo>
                    <a:pt x="1" y="197"/>
                  </a:lnTo>
                  <a:lnTo>
                    <a:pt x="1" y="252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0" name="Freeform 63"/>
            <p:cNvSpPr>
              <a:spLocks/>
            </p:cNvSpPr>
            <p:nvPr/>
          </p:nvSpPr>
          <p:spPr bwMode="auto">
            <a:xfrm>
              <a:off x="2424" y="1518"/>
              <a:ext cx="31" cy="32"/>
            </a:xfrm>
            <a:custGeom>
              <a:avLst/>
              <a:gdLst>
                <a:gd name="T0" fmla="*/ 0 w 31"/>
                <a:gd name="T1" fmla="*/ 0 h 32"/>
                <a:gd name="T2" fmla="*/ 15 w 31"/>
                <a:gd name="T3" fmla="*/ 32 h 32"/>
                <a:gd name="T4" fmla="*/ 31 w 31"/>
                <a:gd name="T5" fmla="*/ 1 h 32"/>
                <a:gd name="T6" fmla="*/ 0 w 31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2"/>
                <a:gd name="T14" fmla="*/ 31 w 31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2">
                  <a:moveTo>
                    <a:pt x="0" y="0"/>
                  </a:moveTo>
                  <a:lnTo>
                    <a:pt x="15" y="32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1" name="Freeform 64"/>
            <p:cNvSpPr>
              <a:spLocks/>
            </p:cNvSpPr>
            <p:nvPr/>
          </p:nvSpPr>
          <p:spPr bwMode="auto">
            <a:xfrm>
              <a:off x="3518" y="1551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0 w 491"/>
                <a:gd name="T3" fmla="*/ 302 h 302"/>
                <a:gd name="T4" fmla="*/ 491 w 491"/>
                <a:gd name="T5" fmla="*/ 151 h 302"/>
                <a:gd name="T6" fmla="*/ 390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0" y="302"/>
                  </a:lnTo>
                  <a:lnTo>
                    <a:pt x="491" y="151"/>
                  </a:lnTo>
                  <a:lnTo>
                    <a:pt x="390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2" name="Freeform 65"/>
            <p:cNvSpPr>
              <a:spLocks/>
            </p:cNvSpPr>
            <p:nvPr/>
          </p:nvSpPr>
          <p:spPr bwMode="auto">
            <a:xfrm>
              <a:off x="3518" y="1551"/>
              <a:ext cx="491" cy="302"/>
            </a:xfrm>
            <a:custGeom>
              <a:avLst/>
              <a:gdLst>
                <a:gd name="T0" fmla="*/ 101 w 491"/>
                <a:gd name="T1" fmla="*/ 302 h 302"/>
                <a:gd name="T2" fmla="*/ 390 w 491"/>
                <a:gd name="T3" fmla="*/ 302 h 302"/>
                <a:gd name="T4" fmla="*/ 491 w 491"/>
                <a:gd name="T5" fmla="*/ 151 h 302"/>
                <a:gd name="T6" fmla="*/ 390 w 491"/>
                <a:gd name="T7" fmla="*/ 0 h 302"/>
                <a:gd name="T8" fmla="*/ 101 w 491"/>
                <a:gd name="T9" fmla="*/ 0 h 302"/>
                <a:gd name="T10" fmla="*/ 0 w 491"/>
                <a:gd name="T11" fmla="*/ 151 h 302"/>
                <a:gd name="T12" fmla="*/ 101 w 491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1"/>
                <a:gd name="T22" fmla="*/ 0 h 302"/>
                <a:gd name="T23" fmla="*/ 491 w 491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1" h="302">
                  <a:moveTo>
                    <a:pt x="101" y="302"/>
                  </a:moveTo>
                  <a:lnTo>
                    <a:pt x="390" y="302"/>
                  </a:lnTo>
                  <a:lnTo>
                    <a:pt x="491" y="151"/>
                  </a:lnTo>
                  <a:lnTo>
                    <a:pt x="390" y="0"/>
                  </a:lnTo>
                  <a:lnTo>
                    <a:pt x="101" y="0"/>
                  </a:lnTo>
                  <a:lnTo>
                    <a:pt x="0" y="151"/>
                  </a:lnTo>
                  <a:lnTo>
                    <a:pt x="101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3" name="Rectangle 66"/>
            <p:cNvSpPr>
              <a:spLocks noChangeArrowheads="1"/>
            </p:cNvSpPr>
            <p:nvPr/>
          </p:nvSpPr>
          <p:spPr bwMode="auto">
            <a:xfrm>
              <a:off x="3662" y="1541"/>
              <a:ext cx="23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Filter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4" name="Rectangle 67"/>
            <p:cNvSpPr>
              <a:spLocks noChangeArrowheads="1"/>
            </p:cNvSpPr>
            <p:nvPr/>
          </p:nvSpPr>
          <p:spPr bwMode="auto">
            <a:xfrm>
              <a:off x="3675" y="1650"/>
              <a:ext cx="18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non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5" name="Rectangle 68"/>
            <p:cNvSpPr>
              <a:spLocks noChangeArrowheads="1"/>
            </p:cNvSpPr>
            <p:nvPr/>
          </p:nvSpPr>
          <p:spPr bwMode="auto">
            <a:xfrm>
              <a:off x="3854" y="1650"/>
              <a:ext cx="6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-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6" name="Rectangle 69"/>
            <p:cNvSpPr>
              <a:spLocks noChangeArrowheads="1"/>
            </p:cNvSpPr>
            <p:nvPr/>
          </p:nvSpPr>
          <p:spPr bwMode="auto">
            <a:xfrm>
              <a:off x="3641" y="1755"/>
              <a:ext cx="27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match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67" name="Freeform 70"/>
            <p:cNvSpPr>
              <a:spLocks/>
            </p:cNvSpPr>
            <p:nvPr/>
          </p:nvSpPr>
          <p:spPr bwMode="auto">
            <a:xfrm>
              <a:off x="3559" y="2044"/>
              <a:ext cx="403" cy="324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0" y="341"/>
                    <a:pt x="768" y="171"/>
                  </a:cubicBezTo>
                  <a:cubicBezTo>
                    <a:pt x="996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6" y="896"/>
                    <a:pt x="768" y="1067"/>
                  </a:cubicBezTo>
                  <a:cubicBezTo>
                    <a:pt x="540" y="1237"/>
                    <a:pt x="228" y="1237"/>
                    <a:pt x="0" y="106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8" name="Freeform 71"/>
            <p:cNvSpPr>
              <a:spLocks/>
            </p:cNvSpPr>
            <p:nvPr/>
          </p:nvSpPr>
          <p:spPr bwMode="auto">
            <a:xfrm>
              <a:off x="3559" y="2044"/>
              <a:ext cx="403" cy="324"/>
            </a:xfrm>
            <a:custGeom>
              <a:avLst/>
              <a:gdLst>
                <a:gd name="T0" fmla="*/ 0 w 1536"/>
                <a:gd name="T1" fmla="*/ 1067 h 1237"/>
                <a:gd name="T2" fmla="*/ 0 w 1536"/>
                <a:gd name="T3" fmla="*/ 171 h 1237"/>
                <a:gd name="T4" fmla="*/ 768 w 1536"/>
                <a:gd name="T5" fmla="*/ 171 h 1237"/>
                <a:gd name="T6" fmla="*/ 1536 w 1536"/>
                <a:gd name="T7" fmla="*/ 171 h 1237"/>
                <a:gd name="T8" fmla="*/ 1536 w 1536"/>
                <a:gd name="T9" fmla="*/ 171 h 1237"/>
                <a:gd name="T10" fmla="*/ 1536 w 1536"/>
                <a:gd name="T11" fmla="*/ 1067 h 1237"/>
                <a:gd name="T12" fmla="*/ 768 w 1536"/>
                <a:gd name="T13" fmla="*/ 1067 h 1237"/>
                <a:gd name="T14" fmla="*/ 0 w 1536"/>
                <a:gd name="T15" fmla="*/ 1067 h 12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37"/>
                <a:gd name="T26" fmla="*/ 1536 w 1536"/>
                <a:gd name="T27" fmla="*/ 1237 h 12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37">
                  <a:moveTo>
                    <a:pt x="0" y="1067"/>
                  </a:moveTo>
                  <a:lnTo>
                    <a:pt x="0" y="171"/>
                  </a:lnTo>
                  <a:cubicBezTo>
                    <a:pt x="228" y="341"/>
                    <a:pt x="540" y="341"/>
                    <a:pt x="768" y="171"/>
                  </a:cubicBezTo>
                  <a:cubicBezTo>
                    <a:pt x="996" y="0"/>
                    <a:pt x="1308" y="0"/>
                    <a:pt x="1536" y="171"/>
                  </a:cubicBezTo>
                  <a:lnTo>
                    <a:pt x="1536" y="1067"/>
                  </a:lnTo>
                  <a:cubicBezTo>
                    <a:pt x="1308" y="896"/>
                    <a:pt x="996" y="896"/>
                    <a:pt x="768" y="1067"/>
                  </a:cubicBezTo>
                  <a:cubicBezTo>
                    <a:pt x="540" y="1237"/>
                    <a:pt x="228" y="1237"/>
                    <a:pt x="0" y="1067"/>
                  </a:cubicBez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69" name="Rectangle 72"/>
            <p:cNvSpPr>
              <a:spLocks noChangeArrowheads="1"/>
            </p:cNvSpPr>
            <p:nvPr/>
          </p:nvSpPr>
          <p:spPr bwMode="auto">
            <a:xfrm>
              <a:off x="3662" y="2125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Invalid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0" name="Rectangle 73"/>
            <p:cNvSpPr>
              <a:spLocks noChangeArrowheads="1"/>
            </p:cNvSpPr>
            <p:nvPr/>
          </p:nvSpPr>
          <p:spPr bwMode="auto">
            <a:xfrm>
              <a:off x="3603" y="2209"/>
              <a:ext cx="3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1" name="Freeform 74"/>
            <p:cNvSpPr>
              <a:spLocks/>
            </p:cNvSpPr>
            <p:nvPr/>
          </p:nvSpPr>
          <p:spPr bwMode="auto">
            <a:xfrm>
              <a:off x="4009" y="1702"/>
              <a:ext cx="171" cy="1"/>
            </a:xfrm>
            <a:custGeom>
              <a:avLst/>
              <a:gdLst>
                <a:gd name="T0" fmla="*/ 0 w 171"/>
                <a:gd name="T1" fmla="*/ 0 h 1"/>
                <a:gd name="T2" fmla="*/ 48 w 171"/>
                <a:gd name="T3" fmla="*/ 1 h 1"/>
                <a:gd name="T4" fmla="*/ 92 w 171"/>
                <a:gd name="T5" fmla="*/ 1 h 1"/>
                <a:gd name="T6" fmla="*/ 133 w 171"/>
                <a:gd name="T7" fmla="*/ 1 h 1"/>
                <a:gd name="T8" fmla="*/ 171 w 17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1"/>
                <a:gd name="T17" fmla="*/ 171 w 17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1">
                  <a:moveTo>
                    <a:pt x="0" y="0"/>
                  </a:moveTo>
                  <a:lnTo>
                    <a:pt x="48" y="1"/>
                  </a:lnTo>
                  <a:lnTo>
                    <a:pt x="92" y="1"/>
                  </a:lnTo>
                  <a:lnTo>
                    <a:pt x="133" y="1"/>
                  </a:lnTo>
                  <a:lnTo>
                    <a:pt x="171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2" name="Freeform 75"/>
            <p:cNvSpPr>
              <a:spLocks/>
            </p:cNvSpPr>
            <p:nvPr/>
          </p:nvSpPr>
          <p:spPr bwMode="auto">
            <a:xfrm>
              <a:off x="4175" y="1687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1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3" name="Freeform 76"/>
            <p:cNvSpPr>
              <a:spLocks/>
            </p:cNvSpPr>
            <p:nvPr/>
          </p:nvSpPr>
          <p:spPr bwMode="auto">
            <a:xfrm>
              <a:off x="3761" y="1853"/>
              <a:ext cx="3" cy="208"/>
            </a:xfrm>
            <a:custGeom>
              <a:avLst/>
              <a:gdLst>
                <a:gd name="T0" fmla="*/ 3 w 3"/>
                <a:gd name="T1" fmla="*/ 0 h 208"/>
                <a:gd name="T2" fmla="*/ 3 w 3"/>
                <a:gd name="T3" fmla="*/ 59 h 208"/>
                <a:gd name="T4" fmla="*/ 2 w 3"/>
                <a:gd name="T5" fmla="*/ 113 h 208"/>
                <a:gd name="T6" fmla="*/ 1 w 3"/>
                <a:gd name="T7" fmla="*/ 163 h 208"/>
                <a:gd name="T8" fmla="*/ 0 w 3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208"/>
                <a:gd name="T17" fmla="*/ 3 w 3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208">
                  <a:moveTo>
                    <a:pt x="3" y="0"/>
                  </a:moveTo>
                  <a:lnTo>
                    <a:pt x="3" y="59"/>
                  </a:lnTo>
                  <a:lnTo>
                    <a:pt x="2" y="113"/>
                  </a:lnTo>
                  <a:lnTo>
                    <a:pt x="1" y="163"/>
                  </a:lnTo>
                  <a:lnTo>
                    <a:pt x="0" y="208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4" name="Freeform 77"/>
            <p:cNvSpPr>
              <a:spLocks/>
            </p:cNvSpPr>
            <p:nvPr/>
          </p:nvSpPr>
          <p:spPr bwMode="auto">
            <a:xfrm>
              <a:off x="3746" y="205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4 w 31"/>
                <a:gd name="T3" fmla="*/ 31 h 31"/>
                <a:gd name="T4" fmla="*/ 31 w 31"/>
                <a:gd name="T5" fmla="*/ 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4" y="31"/>
                  </a:lnTo>
                  <a:lnTo>
                    <a:pt x="3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5" name="Freeform 78"/>
            <p:cNvSpPr>
              <a:spLocks/>
            </p:cNvSpPr>
            <p:nvPr/>
          </p:nvSpPr>
          <p:spPr bwMode="auto">
            <a:xfrm>
              <a:off x="4207" y="1551"/>
              <a:ext cx="604" cy="302"/>
            </a:xfrm>
            <a:custGeom>
              <a:avLst/>
              <a:gdLst>
                <a:gd name="T0" fmla="*/ 100 w 604"/>
                <a:gd name="T1" fmla="*/ 302 h 302"/>
                <a:gd name="T2" fmla="*/ 503 w 604"/>
                <a:gd name="T3" fmla="*/ 302 h 302"/>
                <a:gd name="T4" fmla="*/ 604 w 604"/>
                <a:gd name="T5" fmla="*/ 151 h 302"/>
                <a:gd name="T6" fmla="*/ 503 w 604"/>
                <a:gd name="T7" fmla="*/ 0 h 302"/>
                <a:gd name="T8" fmla="*/ 100 w 604"/>
                <a:gd name="T9" fmla="*/ 0 h 302"/>
                <a:gd name="T10" fmla="*/ 0 w 604"/>
                <a:gd name="T11" fmla="*/ 151 h 302"/>
                <a:gd name="T12" fmla="*/ 100 w 60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302"/>
                <a:gd name="T23" fmla="*/ 604 w 60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302">
                  <a:moveTo>
                    <a:pt x="100" y="302"/>
                  </a:moveTo>
                  <a:lnTo>
                    <a:pt x="503" y="302"/>
                  </a:lnTo>
                  <a:lnTo>
                    <a:pt x="604" y="151"/>
                  </a:lnTo>
                  <a:lnTo>
                    <a:pt x="503" y="0"/>
                  </a:lnTo>
                  <a:lnTo>
                    <a:pt x="100" y="0"/>
                  </a:lnTo>
                  <a:lnTo>
                    <a:pt x="0" y="151"/>
                  </a:lnTo>
                  <a:lnTo>
                    <a:pt x="100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6" name="Freeform 79"/>
            <p:cNvSpPr>
              <a:spLocks/>
            </p:cNvSpPr>
            <p:nvPr/>
          </p:nvSpPr>
          <p:spPr bwMode="auto">
            <a:xfrm>
              <a:off x="4207" y="1551"/>
              <a:ext cx="604" cy="302"/>
            </a:xfrm>
            <a:custGeom>
              <a:avLst/>
              <a:gdLst>
                <a:gd name="T0" fmla="*/ 100 w 604"/>
                <a:gd name="T1" fmla="*/ 302 h 302"/>
                <a:gd name="T2" fmla="*/ 503 w 604"/>
                <a:gd name="T3" fmla="*/ 302 h 302"/>
                <a:gd name="T4" fmla="*/ 604 w 604"/>
                <a:gd name="T5" fmla="*/ 151 h 302"/>
                <a:gd name="T6" fmla="*/ 503 w 604"/>
                <a:gd name="T7" fmla="*/ 0 h 302"/>
                <a:gd name="T8" fmla="*/ 100 w 604"/>
                <a:gd name="T9" fmla="*/ 0 h 302"/>
                <a:gd name="T10" fmla="*/ 0 w 604"/>
                <a:gd name="T11" fmla="*/ 151 h 302"/>
                <a:gd name="T12" fmla="*/ 100 w 604"/>
                <a:gd name="T13" fmla="*/ 302 h 3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302"/>
                <a:gd name="T23" fmla="*/ 604 w 604"/>
                <a:gd name="T24" fmla="*/ 302 h 3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302">
                  <a:moveTo>
                    <a:pt x="100" y="302"/>
                  </a:moveTo>
                  <a:lnTo>
                    <a:pt x="503" y="302"/>
                  </a:lnTo>
                  <a:lnTo>
                    <a:pt x="604" y="151"/>
                  </a:lnTo>
                  <a:lnTo>
                    <a:pt x="503" y="0"/>
                  </a:lnTo>
                  <a:lnTo>
                    <a:pt x="100" y="0"/>
                  </a:lnTo>
                  <a:lnTo>
                    <a:pt x="0" y="151"/>
                  </a:lnTo>
                  <a:lnTo>
                    <a:pt x="100" y="302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77" name="Rectangle 80"/>
            <p:cNvSpPr>
              <a:spLocks noChangeArrowheads="1"/>
            </p:cNvSpPr>
            <p:nvPr/>
          </p:nvSpPr>
          <p:spPr bwMode="auto">
            <a:xfrm>
              <a:off x="4325" y="1596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Group by 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8" name="Rectangle 81"/>
            <p:cNvSpPr>
              <a:spLocks noChangeArrowheads="1"/>
            </p:cNvSpPr>
            <p:nvPr/>
          </p:nvSpPr>
          <p:spPr bwMode="auto">
            <a:xfrm>
              <a:off x="4325" y="1701"/>
              <a:ext cx="399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79" name="Freeform 82"/>
            <p:cNvSpPr>
              <a:spLocks/>
            </p:cNvSpPr>
            <p:nvPr/>
          </p:nvSpPr>
          <p:spPr bwMode="auto">
            <a:xfrm>
              <a:off x="4989" y="1576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0 h 960"/>
                <a:gd name="T4" fmla="*/ 696 w 1392"/>
                <a:gd name="T5" fmla="*/ 960 h 960"/>
                <a:gd name="T6" fmla="*/ 1392 w 1392"/>
                <a:gd name="T7" fmla="*/ 820 h 960"/>
                <a:gd name="T8" fmla="*/ 1392 w 1392"/>
                <a:gd name="T9" fmla="*/ 820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0"/>
                  </a:lnTo>
                  <a:cubicBezTo>
                    <a:pt x="0" y="897"/>
                    <a:pt x="312" y="960"/>
                    <a:pt x="696" y="960"/>
                  </a:cubicBezTo>
                  <a:cubicBezTo>
                    <a:pt x="1081" y="960"/>
                    <a:pt x="1392" y="897"/>
                    <a:pt x="1392" y="820"/>
                  </a:cubicBezTo>
                  <a:cubicBezTo>
                    <a:pt x="1392" y="820"/>
                    <a:pt x="1392" y="820"/>
                    <a:pt x="1392" y="820"/>
                  </a:cubicBezTo>
                  <a:lnTo>
                    <a:pt x="1392" y="139"/>
                  </a:lnTo>
                  <a:cubicBezTo>
                    <a:pt x="1392" y="62"/>
                    <a:pt x="1081" y="0"/>
                    <a:pt x="696" y="0"/>
                  </a:cubicBezTo>
                  <a:cubicBezTo>
                    <a:pt x="312" y="0"/>
                    <a:pt x="0" y="62"/>
                    <a:pt x="0" y="13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0" name="Freeform 83"/>
            <p:cNvSpPr>
              <a:spLocks/>
            </p:cNvSpPr>
            <p:nvPr/>
          </p:nvSpPr>
          <p:spPr bwMode="auto">
            <a:xfrm>
              <a:off x="4989" y="1576"/>
              <a:ext cx="365" cy="252"/>
            </a:xfrm>
            <a:custGeom>
              <a:avLst/>
              <a:gdLst>
                <a:gd name="T0" fmla="*/ 0 w 1392"/>
                <a:gd name="T1" fmla="*/ 139 h 960"/>
                <a:gd name="T2" fmla="*/ 0 w 1392"/>
                <a:gd name="T3" fmla="*/ 820 h 960"/>
                <a:gd name="T4" fmla="*/ 696 w 1392"/>
                <a:gd name="T5" fmla="*/ 960 h 960"/>
                <a:gd name="T6" fmla="*/ 1392 w 1392"/>
                <a:gd name="T7" fmla="*/ 820 h 960"/>
                <a:gd name="T8" fmla="*/ 1392 w 1392"/>
                <a:gd name="T9" fmla="*/ 820 h 960"/>
                <a:gd name="T10" fmla="*/ 1392 w 1392"/>
                <a:gd name="T11" fmla="*/ 139 h 960"/>
                <a:gd name="T12" fmla="*/ 696 w 1392"/>
                <a:gd name="T13" fmla="*/ 0 h 960"/>
                <a:gd name="T14" fmla="*/ 0 w 1392"/>
                <a:gd name="T15" fmla="*/ 139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39"/>
                  </a:moveTo>
                  <a:lnTo>
                    <a:pt x="0" y="820"/>
                  </a:lnTo>
                  <a:cubicBezTo>
                    <a:pt x="0" y="897"/>
                    <a:pt x="312" y="960"/>
                    <a:pt x="696" y="960"/>
                  </a:cubicBezTo>
                  <a:cubicBezTo>
                    <a:pt x="1081" y="960"/>
                    <a:pt x="1392" y="897"/>
                    <a:pt x="1392" y="820"/>
                  </a:cubicBezTo>
                  <a:cubicBezTo>
                    <a:pt x="1392" y="820"/>
                    <a:pt x="1392" y="820"/>
                    <a:pt x="1392" y="820"/>
                  </a:cubicBezTo>
                  <a:lnTo>
                    <a:pt x="1392" y="139"/>
                  </a:lnTo>
                  <a:cubicBezTo>
                    <a:pt x="1392" y="62"/>
                    <a:pt x="1081" y="0"/>
                    <a:pt x="696" y="0"/>
                  </a:cubicBezTo>
                  <a:cubicBezTo>
                    <a:pt x="312" y="0"/>
                    <a:pt x="0" y="62"/>
                    <a:pt x="0" y="139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1" name="Freeform 84"/>
            <p:cNvSpPr>
              <a:spLocks noEditPoints="1"/>
            </p:cNvSpPr>
            <p:nvPr/>
          </p:nvSpPr>
          <p:spPr bwMode="auto">
            <a:xfrm>
              <a:off x="4989" y="1613"/>
              <a:ext cx="365" cy="55"/>
            </a:xfrm>
            <a:custGeom>
              <a:avLst/>
              <a:gdLst>
                <a:gd name="T0" fmla="*/ 0 w 1392"/>
                <a:gd name="T1" fmla="*/ 0 h 209"/>
                <a:gd name="T2" fmla="*/ 696 w 1392"/>
                <a:gd name="T3" fmla="*/ 139 h 209"/>
                <a:gd name="T4" fmla="*/ 1392 w 1392"/>
                <a:gd name="T5" fmla="*/ 0 h 209"/>
                <a:gd name="T6" fmla="*/ 1392 w 1392"/>
                <a:gd name="T7" fmla="*/ 0 h 209"/>
                <a:gd name="T8" fmla="*/ 0 w 1392"/>
                <a:gd name="T9" fmla="*/ 69 h 209"/>
                <a:gd name="T10" fmla="*/ 696 w 1392"/>
                <a:gd name="T11" fmla="*/ 209 h 209"/>
                <a:gd name="T12" fmla="*/ 1392 w 1392"/>
                <a:gd name="T13" fmla="*/ 69 h 209"/>
                <a:gd name="T14" fmla="*/ 1392 w 1392"/>
                <a:gd name="T15" fmla="*/ 69 h 2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9"/>
                <a:gd name="T26" fmla="*/ 1392 w 1392"/>
                <a:gd name="T27" fmla="*/ 209 h 2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9">
                  <a:moveTo>
                    <a:pt x="0" y="0"/>
                  </a:moveTo>
                  <a:cubicBezTo>
                    <a:pt x="0" y="77"/>
                    <a:pt x="312" y="139"/>
                    <a:pt x="696" y="139"/>
                  </a:cubicBezTo>
                  <a:cubicBezTo>
                    <a:pt x="1081" y="139"/>
                    <a:pt x="1392" y="77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69"/>
                  </a:moveTo>
                  <a:cubicBezTo>
                    <a:pt x="0" y="146"/>
                    <a:pt x="312" y="209"/>
                    <a:pt x="696" y="209"/>
                  </a:cubicBezTo>
                  <a:cubicBezTo>
                    <a:pt x="1081" y="209"/>
                    <a:pt x="1392" y="146"/>
                    <a:pt x="1392" y="69"/>
                  </a:cubicBezTo>
                  <a:cubicBezTo>
                    <a:pt x="1392" y="69"/>
                    <a:pt x="1392" y="69"/>
                    <a:pt x="1392" y="69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2" name="Rectangle 85"/>
            <p:cNvSpPr>
              <a:spLocks noChangeArrowheads="1"/>
            </p:cNvSpPr>
            <p:nvPr/>
          </p:nvSpPr>
          <p:spPr bwMode="auto">
            <a:xfrm>
              <a:off x="4980" y="1860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83" name="Rectangle 86"/>
            <p:cNvSpPr>
              <a:spLocks noChangeArrowheads="1"/>
            </p:cNvSpPr>
            <p:nvPr/>
          </p:nvSpPr>
          <p:spPr bwMode="auto">
            <a:xfrm>
              <a:off x="5018" y="1969"/>
              <a:ext cx="348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balance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84" name="Freeform 87"/>
            <p:cNvSpPr>
              <a:spLocks/>
            </p:cNvSpPr>
            <p:nvPr/>
          </p:nvSpPr>
          <p:spPr bwMode="auto">
            <a:xfrm>
              <a:off x="4811" y="1702"/>
              <a:ext cx="151" cy="1"/>
            </a:xfrm>
            <a:custGeom>
              <a:avLst/>
              <a:gdLst>
                <a:gd name="T0" fmla="*/ 0 w 151"/>
                <a:gd name="T1" fmla="*/ 0 h 1"/>
                <a:gd name="T2" fmla="*/ 42 w 151"/>
                <a:gd name="T3" fmla="*/ 1 h 1"/>
                <a:gd name="T4" fmla="*/ 81 w 151"/>
                <a:gd name="T5" fmla="*/ 1 h 1"/>
                <a:gd name="T6" fmla="*/ 117 w 151"/>
                <a:gd name="T7" fmla="*/ 1 h 1"/>
                <a:gd name="T8" fmla="*/ 151 w 151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1"/>
                <a:gd name="T17" fmla="*/ 151 w 15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1">
                  <a:moveTo>
                    <a:pt x="0" y="0"/>
                  </a:moveTo>
                  <a:lnTo>
                    <a:pt x="42" y="1"/>
                  </a:lnTo>
                  <a:lnTo>
                    <a:pt x="81" y="1"/>
                  </a:lnTo>
                  <a:lnTo>
                    <a:pt x="117" y="1"/>
                  </a:lnTo>
                  <a:lnTo>
                    <a:pt x="151" y="1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5" name="Freeform 88"/>
            <p:cNvSpPr>
              <a:spLocks/>
            </p:cNvSpPr>
            <p:nvPr/>
          </p:nvSpPr>
          <p:spPr bwMode="auto">
            <a:xfrm>
              <a:off x="4958" y="1687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31 w 31"/>
                <a:gd name="T3" fmla="*/ 15 h 31"/>
                <a:gd name="T4" fmla="*/ 0 w 31"/>
                <a:gd name="T5" fmla="*/ 31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31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6" name="Freeform 89"/>
            <p:cNvSpPr>
              <a:spLocks/>
            </p:cNvSpPr>
            <p:nvPr/>
          </p:nvSpPr>
          <p:spPr bwMode="auto">
            <a:xfrm>
              <a:off x="3581" y="1019"/>
              <a:ext cx="365" cy="252"/>
            </a:xfrm>
            <a:custGeom>
              <a:avLst/>
              <a:gdLst>
                <a:gd name="T0" fmla="*/ 0 w 1392"/>
                <a:gd name="T1" fmla="*/ 140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40 h 960"/>
                <a:gd name="T12" fmla="*/ 696 w 1392"/>
                <a:gd name="T13" fmla="*/ 0 h 960"/>
                <a:gd name="T14" fmla="*/ 0 w 1392"/>
                <a:gd name="T15" fmla="*/ 14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40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0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40"/>
                  </a:lnTo>
                  <a:cubicBezTo>
                    <a:pt x="1392" y="63"/>
                    <a:pt x="1080" y="0"/>
                    <a:pt x="696" y="0"/>
                  </a:cubicBezTo>
                  <a:cubicBezTo>
                    <a:pt x="312" y="0"/>
                    <a:pt x="0" y="63"/>
                    <a:pt x="0" y="14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7" name="Freeform 90"/>
            <p:cNvSpPr>
              <a:spLocks/>
            </p:cNvSpPr>
            <p:nvPr/>
          </p:nvSpPr>
          <p:spPr bwMode="auto">
            <a:xfrm>
              <a:off x="3581" y="1019"/>
              <a:ext cx="365" cy="252"/>
            </a:xfrm>
            <a:custGeom>
              <a:avLst/>
              <a:gdLst>
                <a:gd name="T0" fmla="*/ 0 w 1392"/>
                <a:gd name="T1" fmla="*/ 140 h 960"/>
                <a:gd name="T2" fmla="*/ 0 w 1392"/>
                <a:gd name="T3" fmla="*/ 821 h 960"/>
                <a:gd name="T4" fmla="*/ 696 w 1392"/>
                <a:gd name="T5" fmla="*/ 960 h 960"/>
                <a:gd name="T6" fmla="*/ 1392 w 1392"/>
                <a:gd name="T7" fmla="*/ 821 h 960"/>
                <a:gd name="T8" fmla="*/ 1392 w 1392"/>
                <a:gd name="T9" fmla="*/ 821 h 960"/>
                <a:gd name="T10" fmla="*/ 1392 w 1392"/>
                <a:gd name="T11" fmla="*/ 140 h 960"/>
                <a:gd name="T12" fmla="*/ 696 w 1392"/>
                <a:gd name="T13" fmla="*/ 0 h 960"/>
                <a:gd name="T14" fmla="*/ 0 w 1392"/>
                <a:gd name="T15" fmla="*/ 14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960"/>
                <a:gd name="T26" fmla="*/ 1392 w 1392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960">
                  <a:moveTo>
                    <a:pt x="0" y="140"/>
                  </a:moveTo>
                  <a:lnTo>
                    <a:pt x="0" y="821"/>
                  </a:lnTo>
                  <a:cubicBezTo>
                    <a:pt x="0" y="898"/>
                    <a:pt x="312" y="960"/>
                    <a:pt x="696" y="960"/>
                  </a:cubicBezTo>
                  <a:cubicBezTo>
                    <a:pt x="1080" y="960"/>
                    <a:pt x="1392" y="898"/>
                    <a:pt x="1392" y="821"/>
                  </a:cubicBezTo>
                  <a:cubicBezTo>
                    <a:pt x="1392" y="821"/>
                    <a:pt x="1392" y="821"/>
                    <a:pt x="1392" y="821"/>
                  </a:cubicBezTo>
                  <a:lnTo>
                    <a:pt x="1392" y="140"/>
                  </a:lnTo>
                  <a:cubicBezTo>
                    <a:pt x="1392" y="63"/>
                    <a:pt x="1080" y="0"/>
                    <a:pt x="696" y="0"/>
                  </a:cubicBezTo>
                  <a:cubicBezTo>
                    <a:pt x="312" y="0"/>
                    <a:pt x="0" y="63"/>
                    <a:pt x="0" y="140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8" name="Freeform 91"/>
            <p:cNvSpPr>
              <a:spLocks noEditPoints="1"/>
            </p:cNvSpPr>
            <p:nvPr/>
          </p:nvSpPr>
          <p:spPr bwMode="auto">
            <a:xfrm>
              <a:off x="3581" y="1056"/>
              <a:ext cx="365" cy="54"/>
            </a:xfrm>
            <a:custGeom>
              <a:avLst/>
              <a:gdLst>
                <a:gd name="T0" fmla="*/ 0 w 1392"/>
                <a:gd name="T1" fmla="*/ 0 h 208"/>
                <a:gd name="T2" fmla="*/ 696 w 1392"/>
                <a:gd name="T3" fmla="*/ 139 h 208"/>
                <a:gd name="T4" fmla="*/ 1392 w 1392"/>
                <a:gd name="T5" fmla="*/ 0 h 208"/>
                <a:gd name="T6" fmla="*/ 1392 w 1392"/>
                <a:gd name="T7" fmla="*/ 0 h 208"/>
                <a:gd name="T8" fmla="*/ 0 w 1392"/>
                <a:gd name="T9" fmla="*/ 69 h 208"/>
                <a:gd name="T10" fmla="*/ 696 w 1392"/>
                <a:gd name="T11" fmla="*/ 208 h 208"/>
                <a:gd name="T12" fmla="*/ 1392 w 1392"/>
                <a:gd name="T13" fmla="*/ 69 h 208"/>
                <a:gd name="T14" fmla="*/ 1392 w 1392"/>
                <a:gd name="T15" fmla="*/ 69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92"/>
                <a:gd name="T25" fmla="*/ 0 h 208"/>
                <a:gd name="T26" fmla="*/ 1392 w 1392"/>
                <a:gd name="T27" fmla="*/ 208 h 2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92" h="208">
                  <a:moveTo>
                    <a:pt x="0" y="0"/>
                  </a:moveTo>
                  <a:cubicBezTo>
                    <a:pt x="0" y="76"/>
                    <a:pt x="312" y="139"/>
                    <a:pt x="696" y="139"/>
                  </a:cubicBezTo>
                  <a:cubicBezTo>
                    <a:pt x="1080" y="139"/>
                    <a:pt x="1392" y="76"/>
                    <a:pt x="1392" y="0"/>
                  </a:cubicBezTo>
                  <a:cubicBezTo>
                    <a:pt x="1392" y="0"/>
                    <a:pt x="1392" y="0"/>
                    <a:pt x="1392" y="0"/>
                  </a:cubicBezTo>
                  <a:moveTo>
                    <a:pt x="0" y="69"/>
                  </a:moveTo>
                  <a:cubicBezTo>
                    <a:pt x="0" y="146"/>
                    <a:pt x="312" y="208"/>
                    <a:pt x="696" y="208"/>
                  </a:cubicBezTo>
                  <a:cubicBezTo>
                    <a:pt x="1080" y="208"/>
                    <a:pt x="1392" y="146"/>
                    <a:pt x="1392" y="69"/>
                  </a:cubicBezTo>
                  <a:cubicBezTo>
                    <a:pt x="1392" y="69"/>
                    <a:pt x="1392" y="69"/>
                    <a:pt x="1392" y="69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89" name="Rectangle 92"/>
            <p:cNvSpPr>
              <a:spLocks noChangeArrowheads="1"/>
            </p:cNvSpPr>
            <p:nvPr/>
          </p:nvSpPr>
          <p:spPr bwMode="auto">
            <a:xfrm>
              <a:off x="3990" y="1037"/>
              <a:ext cx="42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Customer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90" name="Rectangle 93"/>
            <p:cNvSpPr>
              <a:spLocks noChangeArrowheads="1"/>
            </p:cNvSpPr>
            <p:nvPr/>
          </p:nvSpPr>
          <p:spPr bwMode="auto">
            <a:xfrm>
              <a:off x="4036" y="1146"/>
              <a:ext cx="33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records</a:t>
              </a: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25691" name="Freeform 94"/>
            <p:cNvSpPr>
              <a:spLocks/>
            </p:cNvSpPr>
            <p:nvPr/>
          </p:nvSpPr>
          <p:spPr bwMode="auto">
            <a:xfrm>
              <a:off x="3764" y="1271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71 h 253"/>
                <a:gd name="T4" fmla="*/ 1 w 1"/>
                <a:gd name="T5" fmla="*/ 137 h 253"/>
                <a:gd name="T6" fmla="*/ 1 w 1"/>
                <a:gd name="T7" fmla="*/ 198 h 253"/>
                <a:gd name="T8" fmla="*/ 0 w 1"/>
                <a:gd name="T9" fmla="*/ 253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253"/>
                <a:gd name="T17" fmla="*/ 1 w 1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253">
                  <a:moveTo>
                    <a:pt x="0" y="0"/>
                  </a:moveTo>
                  <a:lnTo>
                    <a:pt x="0" y="71"/>
                  </a:lnTo>
                  <a:lnTo>
                    <a:pt x="1" y="137"/>
                  </a:lnTo>
                  <a:lnTo>
                    <a:pt x="1" y="198"/>
                  </a:lnTo>
                  <a:lnTo>
                    <a:pt x="0" y="253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  <p:sp>
          <p:nvSpPr>
            <p:cNvPr id="25692" name="Freeform 95"/>
            <p:cNvSpPr>
              <a:spLocks/>
            </p:cNvSpPr>
            <p:nvPr/>
          </p:nvSpPr>
          <p:spPr bwMode="auto">
            <a:xfrm>
              <a:off x="3749" y="1520"/>
              <a:ext cx="31" cy="31"/>
            </a:xfrm>
            <a:custGeom>
              <a:avLst/>
              <a:gdLst>
                <a:gd name="T0" fmla="*/ 0 w 31"/>
                <a:gd name="T1" fmla="*/ 0 h 31"/>
                <a:gd name="T2" fmla="*/ 15 w 31"/>
                <a:gd name="T3" fmla="*/ 31 h 31"/>
                <a:gd name="T4" fmla="*/ 31 w 31"/>
                <a:gd name="T5" fmla="*/ 0 h 31"/>
                <a:gd name="T6" fmla="*/ 0 w 31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1"/>
                <a:gd name="T14" fmla="*/ 31 w 31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1">
                  <a:moveTo>
                    <a:pt x="0" y="0"/>
                  </a:moveTo>
                  <a:lnTo>
                    <a:pt x="15" y="31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endParaRPr lang="en-GB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775568" y="6592759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1568"/>
            <a:ext cx="8237165" cy="1143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GUIs for composing ETL </a:t>
            </a:r>
            <a:r>
              <a:rPr lang="en-US" dirty="0" smtClean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workflows</a:t>
            </a:r>
            <a:br>
              <a:rPr lang="en-US" dirty="0" smtClean="0">
                <a:effectLst/>
                <a:latin typeface="Palatino Linotype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Palatino Linotype" charset="0"/>
                <a:ea typeface="ＭＳ Ｐゴシック" charset="0"/>
                <a:cs typeface="ＭＳ Ｐゴシック" charset="0"/>
              </a:rPr>
              <a:t>(ex: </a:t>
            </a:r>
            <a:r>
              <a:rPr lang="en-US" dirty="0" err="1" smtClean="0">
                <a:latin typeface="Palatino Linotype" charset="0"/>
                <a:ea typeface="ＭＳ Ｐゴシック" charset="0"/>
                <a:cs typeface="ＭＳ Ｐゴシック" charset="0"/>
              </a:rPr>
              <a:t>Talend</a:t>
            </a:r>
            <a:r>
              <a:rPr lang="en-US" dirty="0" smtClean="0">
                <a:latin typeface="Palatino Linotype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effectLst/>
              <a:latin typeface="Palatino Linotyp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743200"/>
            <a:ext cx="8880475" cy="383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0"/>
            <a:ext cx="7793038" cy="762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Palatino Linotype" charset="0"/>
                <a:ea typeface="ＭＳ Ｐゴシック" charset="0"/>
                <a:cs typeface="ＭＳ Ｐゴシック" charset="0"/>
              </a:rPr>
              <a:t>Specify data mappings graphically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76288"/>
            <a:ext cx="8643938" cy="654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29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Warehouse: Summary</a:t>
            </a:r>
            <a:endParaRPr lang="en-US" dirty="0"/>
          </a:p>
        </p:txBody>
      </p:sp>
      <p:sp>
        <p:nvSpPr>
          <p:cNvPr id="2662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entral DBMS optimized for appends and querying</a:t>
            </a:r>
          </a:p>
          <a:p>
            <a:pPr lvl="1"/>
            <a:r>
              <a:rPr lang="en-US" sz="2400" dirty="0" smtClean="0"/>
              <a:t>“Master data instance” for reference</a:t>
            </a:r>
          </a:p>
          <a:p>
            <a:pPr lvl="1"/>
            <a:r>
              <a:rPr lang="en-US" sz="2400" dirty="0" smtClean="0"/>
              <a:t>Data instance for efficient mining, analytics, and prediction</a:t>
            </a:r>
          </a:p>
          <a:p>
            <a:r>
              <a:rPr lang="en-US" sz="2800" dirty="0" smtClean="0"/>
              <a:t>Procedural ETL “pipelines” to fetch, transform, filter, clean, and load data</a:t>
            </a:r>
          </a:p>
          <a:p>
            <a:pPr lvl="1"/>
            <a:r>
              <a:rPr lang="en-US" sz="2400" dirty="0" smtClean="0"/>
              <a:t>Often these tools provide operations more expressive than standard conjunctive queries </a:t>
            </a:r>
          </a:p>
          <a:p>
            <a:pPr lvl="1"/>
            <a:r>
              <a:rPr lang="en-US" sz="2400" dirty="0" smtClean="0"/>
              <a:t>… But not always!</a:t>
            </a:r>
          </a:p>
          <a:p>
            <a:pPr lvl="1"/>
            <a:r>
              <a:rPr lang="en-US" sz="2400" dirty="0" smtClean="0"/>
              <a:t>This raises a question – can we do warehousing with declarative mappings?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75568" y="6581001"/>
            <a:ext cx="2276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+mn-lt"/>
              </a:rPr>
              <a:t>[based on slide by Doan, Halevy &amp; Ives]</a:t>
            </a:r>
            <a:endParaRPr lang="en-US" sz="1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49099</TotalTime>
  <Words>2956</Words>
  <Application>Microsoft Macintosh PowerPoint</Application>
  <PresentationFormat>Overhead</PresentationFormat>
  <Paragraphs>575</Paragraphs>
  <Slides>54</Slides>
  <Notes>7</Notes>
  <HiddenSlides>10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Arial</vt:lpstr>
      <vt:lpstr>Calibri</vt:lpstr>
      <vt:lpstr>Cambria</vt:lpstr>
      <vt:lpstr>Gill Sans MT</vt:lpstr>
      <vt:lpstr>ＭＳ Ｐゴシック</vt:lpstr>
      <vt:lpstr>ＭＳ ゴシック</vt:lpstr>
      <vt:lpstr>ＭＳ 明朝</vt:lpstr>
      <vt:lpstr>Palatino Linotype</vt:lpstr>
      <vt:lpstr>Perpetua</vt:lpstr>
      <vt:lpstr>Symbol</vt:lpstr>
      <vt:lpstr>Times</vt:lpstr>
      <vt:lpstr>Times New Roman</vt:lpstr>
      <vt:lpstr>Wingdings</vt:lpstr>
      <vt:lpstr>Adjacency</vt:lpstr>
      <vt:lpstr>Equation</vt:lpstr>
      <vt:lpstr>Data Warehousing</vt:lpstr>
      <vt:lpstr>Data Warehousing and Materialization</vt:lpstr>
      <vt:lpstr>Master Data Management (MDM)</vt:lpstr>
      <vt:lpstr>Data Warehouse Architecture</vt:lpstr>
      <vt:lpstr>ETL Tools</vt:lpstr>
      <vt:lpstr>Example ETL Pipeline</vt:lpstr>
      <vt:lpstr>GUIs for composing ETL workflows (ex: Talend)</vt:lpstr>
      <vt:lpstr>Specify data mappings graphically</vt:lpstr>
      <vt:lpstr>Data Warehouse: Summary</vt:lpstr>
      <vt:lpstr>Data Exchange:  Logical Data Warehousing</vt:lpstr>
      <vt:lpstr>Database Integrity Constraints </vt:lpstr>
      <vt:lpstr>Classes of Integrity Constraints</vt:lpstr>
      <vt:lpstr>Functional Dependencies</vt:lpstr>
      <vt:lpstr>Functional Dependencies</vt:lpstr>
      <vt:lpstr>Example</vt:lpstr>
      <vt:lpstr>Example</vt:lpstr>
      <vt:lpstr>Keys of Relations</vt:lpstr>
      <vt:lpstr>Logical Implication of Functional Dependencies</vt:lpstr>
      <vt:lpstr>Inclusion Dependencies</vt:lpstr>
      <vt:lpstr>Example</vt:lpstr>
      <vt:lpstr>Example (cont)</vt:lpstr>
      <vt:lpstr>General Integrity Constraints</vt:lpstr>
      <vt:lpstr>Many ontology constraints are either  inclusion constraints or functional dependencies</vt:lpstr>
      <vt:lpstr>PowerPoint Presentation</vt:lpstr>
      <vt:lpstr>Data Exchange Problem = &lt;S, T, M, CT&gt;</vt:lpstr>
      <vt:lpstr>An Example</vt:lpstr>
      <vt:lpstr>The Data Exchange Solution</vt:lpstr>
      <vt:lpstr>Solution Example</vt:lpstr>
      <vt:lpstr>Another Solution</vt:lpstr>
      <vt:lpstr>Universal Solutions</vt:lpstr>
      <vt:lpstr>Formalizing the Universal Solution</vt:lpstr>
      <vt:lpstr>Computing Universal Solutions</vt:lpstr>
      <vt:lpstr>The chase algorithm: TGDs</vt:lpstr>
      <vt:lpstr>The chase algorithm: EGDs</vt:lpstr>
      <vt:lpstr>Computing Universal Solutions</vt:lpstr>
      <vt:lpstr>Computing Universal Solution</vt:lpstr>
      <vt:lpstr>Core Universal Solutions</vt:lpstr>
      <vt:lpstr>Computing Core Universal Solution</vt:lpstr>
      <vt:lpstr>Computing the Core: under target constraints</vt:lpstr>
      <vt:lpstr>Computing Core Universal Solution</vt:lpstr>
      <vt:lpstr>Data Exchange and Querying</vt:lpstr>
      <vt:lpstr>Data Exchange vs. Warehousing</vt:lpstr>
      <vt:lpstr>The Spectrum of Materialization</vt:lpstr>
      <vt:lpstr>PowerPoint Presentation</vt:lpstr>
      <vt:lpstr>Possible Techniques for Choosing What to Materialize</vt:lpstr>
      <vt:lpstr>Many “Integration-Like” Scenarios over Historical Data</vt:lpstr>
      <vt:lpstr>MapReduce Basics</vt:lpstr>
      <vt:lpstr>MapReduce Dataflow “Template”:  Tuples  Map “worker”  Shuffle  Reduce “worker”</vt:lpstr>
      <vt:lpstr>MapReduce as ETL</vt:lpstr>
      <vt:lpstr>PowerPoint Presentation</vt:lpstr>
      <vt:lpstr>Warehousing &amp; Materialization Wrapup</vt:lpstr>
      <vt:lpstr>PowerPoint Presentation</vt:lpstr>
      <vt:lpstr>Karma as ETL tool </vt:lpstr>
      <vt:lpstr>Karma as ETL tool: Export RDF to load into Triplestore</vt:lpstr>
    </vt:vector>
  </TitlesOfParts>
  <Company>Information Sciences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Microsoft Office User</cp:lastModifiedBy>
  <cp:revision>2102</cp:revision>
  <cp:lastPrinted>1998-11-17T18:56:32Z</cp:lastPrinted>
  <dcterms:created xsi:type="dcterms:W3CDTF">2010-01-11T19:28:08Z</dcterms:created>
  <dcterms:modified xsi:type="dcterms:W3CDTF">2015-03-29T10:35:03Z</dcterms:modified>
</cp:coreProperties>
</file>