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68" r:id="rId1"/>
  </p:sldMasterIdLst>
  <p:notesMasterIdLst>
    <p:notesMasterId r:id="rId83"/>
  </p:notesMasterIdLst>
  <p:handoutMasterIdLst>
    <p:handoutMasterId r:id="rId84"/>
  </p:handoutMasterIdLst>
  <p:sldIdLst>
    <p:sldId id="372" r:id="rId2"/>
    <p:sldId id="455" r:id="rId3"/>
    <p:sldId id="633" r:id="rId4"/>
    <p:sldId id="634" r:id="rId5"/>
    <p:sldId id="636" r:id="rId6"/>
    <p:sldId id="637" r:id="rId7"/>
    <p:sldId id="638" r:id="rId8"/>
    <p:sldId id="639" r:id="rId9"/>
    <p:sldId id="640" r:id="rId10"/>
    <p:sldId id="641" r:id="rId11"/>
    <p:sldId id="642" r:id="rId12"/>
    <p:sldId id="644" r:id="rId13"/>
    <p:sldId id="643" r:id="rId14"/>
    <p:sldId id="648" r:id="rId15"/>
    <p:sldId id="649" r:id="rId16"/>
    <p:sldId id="651" r:id="rId17"/>
    <p:sldId id="650" r:id="rId18"/>
    <p:sldId id="652" r:id="rId19"/>
    <p:sldId id="646" r:id="rId20"/>
    <p:sldId id="653" r:id="rId21"/>
    <p:sldId id="654" r:id="rId22"/>
    <p:sldId id="585" r:id="rId23"/>
    <p:sldId id="562" r:id="rId24"/>
    <p:sldId id="563" r:id="rId25"/>
    <p:sldId id="564" r:id="rId26"/>
    <p:sldId id="565" r:id="rId27"/>
    <p:sldId id="575" r:id="rId28"/>
    <p:sldId id="576" r:id="rId29"/>
    <p:sldId id="577" r:id="rId30"/>
    <p:sldId id="578" r:id="rId31"/>
    <p:sldId id="579" r:id="rId32"/>
    <p:sldId id="580" r:id="rId33"/>
    <p:sldId id="581" r:id="rId34"/>
    <p:sldId id="582" r:id="rId35"/>
    <p:sldId id="583" r:id="rId36"/>
    <p:sldId id="566" r:id="rId37"/>
    <p:sldId id="584" r:id="rId38"/>
    <p:sldId id="567" r:id="rId39"/>
    <p:sldId id="586" r:id="rId40"/>
    <p:sldId id="587" r:id="rId41"/>
    <p:sldId id="588" r:id="rId42"/>
    <p:sldId id="589" r:id="rId43"/>
    <p:sldId id="590" r:id="rId44"/>
    <p:sldId id="591" r:id="rId45"/>
    <p:sldId id="592" r:id="rId46"/>
    <p:sldId id="593" r:id="rId47"/>
    <p:sldId id="570" r:id="rId48"/>
    <p:sldId id="571" r:id="rId49"/>
    <p:sldId id="572" r:id="rId50"/>
    <p:sldId id="573" r:id="rId51"/>
    <p:sldId id="574" r:id="rId52"/>
    <p:sldId id="683" r:id="rId53"/>
    <p:sldId id="655" r:id="rId54"/>
    <p:sldId id="656" r:id="rId55"/>
    <p:sldId id="657" r:id="rId56"/>
    <p:sldId id="658" r:id="rId57"/>
    <p:sldId id="659" r:id="rId58"/>
    <p:sldId id="660" r:id="rId59"/>
    <p:sldId id="661" r:id="rId60"/>
    <p:sldId id="662" r:id="rId61"/>
    <p:sldId id="663" r:id="rId62"/>
    <p:sldId id="664" r:id="rId63"/>
    <p:sldId id="665" r:id="rId64"/>
    <p:sldId id="666" r:id="rId65"/>
    <p:sldId id="667" r:id="rId66"/>
    <p:sldId id="668" r:id="rId67"/>
    <p:sldId id="669" r:id="rId68"/>
    <p:sldId id="670" r:id="rId69"/>
    <p:sldId id="671" r:id="rId70"/>
    <p:sldId id="672" r:id="rId71"/>
    <p:sldId id="673" r:id="rId72"/>
    <p:sldId id="674" r:id="rId73"/>
    <p:sldId id="675" r:id="rId74"/>
    <p:sldId id="676" r:id="rId75"/>
    <p:sldId id="677" r:id="rId76"/>
    <p:sldId id="678" r:id="rId77"/>
    <p:sldId id="679" r:id="rId78"/>
    <p:sldId id="680" r:id="rId79"/>
    <p:sldId id="681" r:id="rId80"/>
    <p:sldId id="682" r:id="rId81"/>
    <p:sldId id="645" r:id="rId82"/>
  </p:sldIdLst>
  <p:sldSz cx="9144000" cy="6858000" type="overhead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000000"/>
    <a:srgbClr val="3845A8"/>
    <a:srgbClr val="032293"/>
    <a:srgbClr val="B3B3B3"/>
    <a:srgbClr val="66FFFF"/>
    <a:srgbClr val="FF66FF"/>
    <a:srgbClr val="00FF00"/>
    <a:srgbClr val="FF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19" autoAdjust="0"/>
    <p:restoredTop sz="87349" autoAdjust="0"/>
  </p:normalViewPr>
  <p:slideViewPr>
    <p:cSldViewPr snapToGrid="0" snapToObjects="1">
      <p:cViewPr varScale="1">
        <p:scale>
          <a:sx n="70" d="100"/>
          <a:sy n="70" d="100"/>
        </p:scale>
        <p:origin x="-7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432" y="215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notesMaster" Target="notesMasters/notesMaster1.xml"/><Relationship Id="rId84" Type="http://schemas.openxmlformats.org/officeDocument/2006/relationships/handoutMaster" Target="handoutMasters/handoutMaster1.xml"/><Relationship Id="rId85" Type="http://schemas.openxmlformats.org/officeDocument/2006/relationships/printerSettings" Target="printerSettings/printerSettings1.bin"/><Relationship Id="rId86" Type="http://schemas.openxmlformats.org/officeDocument/2006/relationships/presProps" Target="presProps.xml"/><Relationship Id="rId87" Type="http://schemas.openxmlformats.org/officeDocument/2006/relationships/viewProps" Target="viewProps.xml"/><Relationship Id="rId88" Type="http://schemas.openxmlformats.org/officeDocument/2006/relationships/theme" Target="theme/theme1.xml"/><Relationship Id="rId8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0474AE8-3A55-48B9-AEA4-FBB97F9797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408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678122B-210B-47C7-89F4-C84F9B950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419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22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</a:t>
            </a:r>
            <a:r>
              <a:rPr lang="en-US" baseline="0" dirty="0" smtClean="0"/>
              <a:t> class is a subclass and an instance of resource class. Every class is instance of class.</a:t>
            </a:r>
          </a:p>
          <a:p>
            <a:r>
              <a:rPr lang="en-US" baseline="0" dirty="0" smtClean="0"/>
              <a:t>Datatype is subclass of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91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Rdf:description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rdf:id</a:t>
            </a:r>
            <a:r>
              <a:rPr lang="en-US" baseline="0" dirty="0" smtClean="0"/>
              <a:t>=“xxx”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78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http://www.data-vocabulary.org/Review-aggregate/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91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rdf:description</a:t>
            </a:r>
            <a:r>
              <a:rPr lang="en-US" dirty="0" smtClean="0"/>
              <a:t> included too?</a:t>
            </a:r>
          </a:p>
          <a:p>
            <a:r>
              <a:rPr lang="en-US" dirty="0" smtClean="0"/>
              <a:t>Attribute </a:t>
            </a:r>
            <a:r>
              <a:rPr lang="en-US" dirty="0" err="1" smtClean="0"/>
              <a:t>rdf:about</a:t>
            </a:r>
            <a:r>
              <a:rPr lang="en-US" dirty="0" smtClean="0"/>
              <a:t>=“…” where defined in standard</a:t>
            </a:r>
          </a:p>
          <a:p>
            <a:endParaRPr lang="en-US" dirty="0" smtClean="0"/>
          </a:p>
          <a:p>
            <a:r>
              <a:rPr lang="en-US" dirty="0" err="1" smtClean="0"/>
              <a:t>Rdf</a:t>
            </a:r>
            <a:r>
              <a:rPr lang="en-US" baseline="0" dirty="0" smtClean="0"/>
              <a:t> ones: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2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Instance</a:t>
            </a:r>
            <a:r>
              <a:rPr lang="en-US" baseline="0" dirty="0" smtClean="0"/>
              <a:t> of relationship ? No 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2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Resoruce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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63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class ? For?</a:t>
            </a:r>
          </a:p>
          <a:p>
            <a:r>
              <a:rPr lang="en-US" dirty="0" smtClean="0"/>
              <a:t>Data type is subclass of literals?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88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</a:t>
            </a:r>
            <a:r>
              <a:rPr lang="en-US" baseline="0" dirty="0" smtClean="0"/>
              <a:t> class is a subclass and an instance of resource class. Every class is instance of class.</a:t>
            </a:r>
          </a:p>
          <a:p>
            <a:r>
              <a:rPr lang="en-US" baseline="0" dirty="0" smtClean="0"/>
              <a:t>Datatype is subclass of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76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rdf:description</a:t>
            </a:r>
            <a:r>
              <a:rPr lang="en-US" dirty="0" smtClean="0"/>
              <a:t> included too?</a:t>
            </a:r>
          </a:p>
          <a:p>
            <a:r>
              <a:rPr lang="en-US" dirty="0" smtClean="0"/>
              <a:t>Attribute </a:t>
            </a:r>
            <a:r>
              <a:rPr lang="en-US" dirty="0" err="1" smtClean="0"/>
              <a:t>rdf:about</a:t>
            </a:r>
            <a:r>
              <a:rPr lang="en-US" dirty="0" smtClean="0"/>
              <a:t>=“…” where defined in standard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83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Rdfs</a:t>
            </a:r>
            <a:r>
              <a:rPr lang="en-US" dirty="0" smtClean="0"/>
              <a:t> should</a:t>
            </a:r>
            <a:r>
              <a:rPr lang="en-US" baseline="0" dirty="0" smtClean="0"/>
              <a:t> be </a:t>
            </a:r>
            <a:r>
              <a:rPr lang="en-US" baseline="0" dirty="0" err="1" smtClean="0"/>
              <a:t>rdf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54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933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Rdf:type</a:t>
            </a:r>
            <a:r>
              <a:rPr lang="en-US" dirty="0" smtClean="0"/>
              <a:t>? Instead of</a:t>
            </a:r>
            <a:r>
              <a:rPr lang="en-US" baseline="0" dirty="0" smtClean="0"/>
              <a:t> 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4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A? multiple?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91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A?[]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73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http://www.w3.org/1999/02/22-rdf-syntax-ns#Description</a:t>
            </a:r>
          </a:p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37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http://www.w3.org/1999/02/22-rdf-syntax-ns#Description</a:t>
            </a:r>
          </a:p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70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83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</a:t>
            </a:r>
            <a:r>
              <a:rPr lang="en-US" baseline="0" dirty="0" smtClean="0"/>
              <a:t> class is a subclass and an instance of resource class. Every class is instance of class.</a:t>
            </a:r>
          </a:p>
          <a:p>
            <a:r>
              <a:rPr lang="en-US" baseline="0" dirty="0" smtClean="0"/>
              <a:t>Datatype is subclass of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85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</a:t>
            </a:r>
            <a:r>
              <a:rPr lang="en-US" baseline="0" dirty="0" smtClean="0"/>
              <a:t> class is a subclass and an instance of resource class. Every class is instance of class.</a:t>
            </a:r>
          </a:p>
          <a:p>
            <a:r>
              <a:rPr lang="en-US" baseline="0" dirty="0" smtClean="0"/>
              <a:t>Datatype is subclass of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60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</a:t>
            </a:r>
            <a:r>
              <a:rPr lang="en-US" baseline="0" dirty="0" smtClean="0"/>
              <a:t> class is a subclass and an instance of resource class. Every class is instance of class.</a:t>
            </a:r>
          </a:p>
          <a:p>
            <a:r>
              <a:rPr lang="en-US" baseline="0" dirty="0" smtClean="0"/>
              <a:t>Datatype is subclass of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80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</a:t>
            </a:r>
            <a:r>
              <a:rPr lang="en-US" baseline="0" dirty="0" smtClean="0"/>
              <a:t> class is a subclass and an instance of resource class. Every class is instance of class.</a:t>
            </a:r>
          </a:p>
          <a:p>
            <a:r>
              <a:rPr lang="en-US" baseline="0" dirty="0" smtClean="0"/>
              <a:t>Datatype is subclass of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5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B3AA7-648E-40E2-A7AC-635B45C5E9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24D5F-C380-43D4-A9E4-E0847F7712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9B11F-8889-432E-91F6-A16AC8F8C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3716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8641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93431"/>
            <a:ext cx="7659687" cy="1168400"/>
          </a:xfrm>
        </p:spPr>
        <p:txBody>
          <a:bodyPr anchor="t"/>
          <a:lstStyle>
            <a:lvl1pPr algn="l">
              <a:defRPr sz="4400" b="0" cap="none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4813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E40E2-C5DD-4A1C-AF1C-2C8A4871C8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444" y="274638"/>
            <a:ext cx="7620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444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1444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3844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3844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8537878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8549639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799" y="381000"/>
            <a:ext cx="8537879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5B46C-A311-46F5-91A8-DAF4B5A6B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799" y="893627"/>
            <a:ext cx="8537879" cy="5244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5B46C-A311-46F5-91A8-DAF4B5A6B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23652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79649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377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199" y="1600200"/>
            <a:ext cx="827964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92" r:id="rId9"/>
    <p:sldLayoutId id="2147483989" r:id="rId10"/>
    <p:sldLayoutId id="2147483990" r:id="rId11"/>
    <p:sldLayoutId id="2147483991" r:id="rId12"/>
  </p:sldLayoutIdLst>
  <p:transition xmlns:p14="http://schemas.microsoft.com/office/powerpoint/2010/main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04888" indent="-228600" algn="l" rtl="0" fontAlgn="base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fontAlgn="base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fontAlgn="base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example.org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xmlns.com/foaf/spec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example.org/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6000" b="1" dirty="0"/>
              <a:t>RDF </a:t>
            </a:r>
            <a:r>
              <a:rPr lang="en-US" sz="6000" b="1" dirty="0" smtClean="0"/>
              <a:t>Schema, </a:t>
            </a:r>
            <a:r>
              <a:rPr lang="en-US" sz="6000" b="1" dirty="0" err="1" smtClean="0"/>
              <a:t>RDFa</a:t>
            </a:r>
            <a:r>
              <a:rPr lang="en-US" sz="6000" b="1" dirty="0" smtClean="0"/>
              <a:t/>
            </a:r>
            <a:br>
              <a:rPr lang="en-US" sz="6000" b="1" dirty="0" smtClean="0"/>
            </a:br>
            <a:endParaRPr lang="en-US" sz="60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b="1" dirty="0" smtClean="0">
                <a:solidFill>
                  <a:schemeClr val="tx2"/>
                </a:solidFill>
                <a:latin typeface="Arial" charset="0"/>
              </a:rPr>
              <a:t>Pedro </a:t>
            </a:r>
            <a:r>
              <a:rPr lang="en-US" sz="2300" b="1" dirty="0">
                <a:solidFill>
                  <a:schemeClr val="tx2"/>
                </a:solidFill>
                <a:latin typeface="Arial" charset="0"/>
              </a:rPr>
              <a:t>Szekely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b="1" dirty="0" smtClean="0">
                <a:solidFill>
                  <a:schemeClr val="tx2"/>
                </a:solidFill>
                <a:latin typeface="Arial" charset="0"/>
              </a:rPr>
              <a:t>University </a:t>
            </a:r>
            <a:r>
              <a:rPr lang="en-US" sz="2300" b="1" dirty="0">
                <a:solidFill>
                  <a:schemeClr val="tx2"/>
                </a:solidFill>
                <a:latin typeface="Arial" charset="0"/>
              </a:rPr>
              <a:t>of Southern </a:t>
            </a:r>
            <a:r>
              <a:rPr lang="en-US" sz="2300" b="1" dirty="0" smtClean="0">
                <a:solidFill>
                  <a:schemeClr val="tx2"/>
                </a:solidFill>
                <a:latin typeface="Arial" charset="0"/>
              </a:rPr>
              <a:t>California/ISI</a:t>
            </a:r>
            <a:endParaRPr lang="en-US" sz="2300" b="1" dirty="0">
              <a:solidFill>
                <a:schemeClr val="tx2"/>
              </a:solidFill>
              <a:latin typeface="Arial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24148"/>
            <a:ext cx="9229153" cy="6404112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@prefix : &lt;http://www.example.org/sample.rdfs#&gt; . </a:t>
            </a:r>
            <a:endParaRPr lang="en-US" sz="2000" dirty="0" smtClean="0"/>
          </a:p>
          <a:p>
            <a:pPr marL="114300" indent="0">
              <a:buNone/>
            </a:pPr>
            <a:r>
              <a:rPr lang="en-US" sz="2000" dirty="0" smtClean="0"/>
              <a:t>@</a:t>
            </a:r>
            <a:r>
              <a:rPr lang="en-US" sz="2000" dirty="0"/>
              <a:t>prefix </a:t>
            </a:r>
            <a:r>
              <a:rPr lang="en-US" sz="2000" dirty="0" err="1"/>
              <a:t>rdf</a:t>
            </a:r>
            <a:r>
              <a:rPr lang="en-US" sz="2000" dirty="0"/>
              <a:t>: &lt;http://www.w3.org/1999/02/22-rdf-syntax-ns#&gt; . </a:t>
            </a:r>
            <a:endParaRPr lang="en-US" sz="2000" dirty="0" smtClean="0"/>
          </a:p>
          <a:p>
            <a:pPr marL="114300" indent="0">
              <a:buNone/>
            </a:pPr>
            <a:r>
              <a:rPr lang="en-US" sz="2000" dirty="0" smtClean="0"/>
              <a:t>@</a:t>
            </a:r>
            <a:r>
              <a:rPr lang="en-US" sz="2000" dirty="0"/>
              <a:t>prefix </a:t>
            </a:r>
            <a:r>
              <a:rPr lang="en-US" sz="2000" dirty="0" err="1"/>
              <a:t>rdfs</a:t>
            </a:r>
            <a:r>
              <a:rPr lang="en-US" sz="2000" dirty="0"/>
              <a:t>: &lt;http://www.w3.org/2000/01/rdf-schema#&gt;. </a:t>
            </a: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 smtClean="0"/>
              <a:t>:</a:t>
            </a:r>
            <a:r>
              <a:rPr lang="en-US" sz="2000" dirty="0"/>
              <a:t>Dog </a:t>
            </a:r>
            <a:r>
              <a:rPr lang="en-US" sz="2000" dirty="0" err="1"/>
              <a:t>rdfs:subClassOf</a:t>
            </a:r>
            <a:r>
              <a:rPr lang="en-US" sz="2000" dirty="0"/>
              <a:t> :Animal. </a:t>
            </a:r>
            <a:endParaRPr lang="en-US" sz="2000" dirty="0" smtClean="0"/>
          </a:p>
          <a:p>
            <a:pPr marL="114300" indent="0">
              <a:buNone/>
            </a:pPr>
            <a:r>
              <a:rPr lang="en-US" sz="2000" dirty="0" smtClean="0"/>
              <a:t>:</a:t>
            </a:r>
            <a:r>
              <a:rPr lang="en-US" sz="2000" dirty="0"/>
              <a:t>Person </a:t>
            </a:r>
            <a:r>
              <a:rPr lang="en-US" sz="2000" dirty="0" err="1"/>
              <a:t>rdfs:subClassOf</a:t>
            </a:r>
            <a:r>
              <a:rPr lang="en-US" sz="2000" dirty="0"/>
              <a:t> :Animal. </a:t>
            </a: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 smtClean="0"/>
              <a:t>:</a:t>
            </a:r>
            <a:r>
              <a:rPr lang="en-US" sz="2000" dirty="0" err="1"/>
              <a:t>hasChild</a:t>
            </a:r>
            <a:r>
              <a:rPr lang="en-US" sz="2000" dirty="0"/>
              <a:t> </a:t>
            </a:r>
            <a:r>
              <a:rPr lang="en-US" sz="2000" dirty="0" err="1"/>
              <a:t>rdfs:range</a:t>
            </a:r>
            <a:r>
              <a:rPr lang="en-US" sz="2000" dirty="0"/>
              <a:t> :Animal; </a:t>
            </a:r>
            <a:endParaRPr lang="en-US" sz="2000" dirty="0" smtClean="0"/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rdfs:domain</a:t>
            </a:r>
            <a:r>
              <a:rPr lang="en-US" sz="2000" dirty="0" smtClean="0"/>
              <a:t> </a:t>
            </a:r>
            <a:r>
              <a:rPr lang="en-US" sz="2000" dirty="0"/>
              <a:t>:Animal. </a:t>
            </a:r>
            <a:endParaRPr lang="en-US" sz="2000" dirty="0" smtClean="0"/>
          </a:p>
          <a:p>
            <a:pPr marL="114300" indent="0">
              <a:buNone/>
            </a:pPr>
            <a:r>
              <a:rPr lang="en-US" sz="2000" dirty="0" smtClean="0"/>
              <a:t>:</a:t>
            </a:r>
            <a:r>
              <a:rPr lang="en-US" sz="2000" dirty="0" err="1"/>
              <a:t>hasSon</a:t>
            </a:r>
            <a:r>
              <a:rPr lang="en-US" sz="2000" dirty="0"/>
              <a:t> </a:t>
            </a:r>
            <a:r>
              <a:rPr lang="en-US" sz="2000" dirty="0" err="1"/>
              <a:t>rdfs:subPropertyOf</a:t>
            </a:r>
            <a:r>
              <a:rPr lang="en-US" sz="2000" dirty="0"/>
              <a:t> </a:t>
            </a:r>
            <a:endParaRPr lang="en-US" sz="2000" dirty="0" smtClean="0"/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:</a:t>
            </a:r>
            <a:r>
              <a:rPr lang="en-US" sz="2000" dirty="0" err="1"/>
              <a:t>hasChild</a:t>
            </a:r>
            <a:r>
              <a:rPr lang="en-US" sz="2000" dirty="0"/>
              <a:t>. </a:t>
            </a: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 smtClean="0"/>
              <a:t>:</a:t>
            </a:r>
            <a:r>
              <a:rPr lang="en-US" sz="2000" dirty="0"/>
              <a:t>Max a :Dog. </a:t>
            </a:r>
            <a:endParaRPr lang="en-US" sz="2000" dirty="0" smtClean="0"/>
          </a:p>
          <a:p>
            <a:pPr marL="114300" indent="0">
              <a:buNone/>
            </a:pPr>
            <a:r>
              <a:rPr lang="en-US" sz="2000" dirty="0" smtClean="0"/>
              <a:t>:</a:t>
            </a:r>
            <a:r>
              <a:rPr lang="en-US" sz="2000" dirty="0"/>
              <a:t>Abel a :Person. </a:t>
            </a:r>
            <a:endParaRPr lang="en-US" sz="2000" dirty="0" smtClean="0"/>
          </a:p>
          <a:p>
            <a:pPr marL="114300" indent="0">
              <a:buNone/>
            </a:pPr>
            <a:r>
              <a:rPr lang="en-US" sz="2000" dirty="0" smtClean="0"/>
              <a:t>:</a:t>
            </a:r>
            <a:r>
              <a:rPr lang="en-US" sz="2000" dirty="0"/>
              <a:t>Adam a :Person; </a:t>
            </a:r>
            <a:endParaRPr lang="en-US" sz="2000" dirty="0" smtClean="0"/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:</a:t>
            </a:r>
            <a:r>
              <a:rPr lang="en-US" sz="2000" dirty="0" err="1"/>
              <a:t>hasSon</a:t>
            </a:r>
            <a:r>
              <a:rPr lang="en-US" sz="2000" dirty="0"/>
              <a:t> :Abel.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63562" y="172636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?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091191" y="1403203"/>
            <a:ext cx="1871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Concept/property</a:t>
            </a:r>
          </a:p>
          <a:p>
            <a:pPr algn="ctr"/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hierarchy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3313043" y="4302312"/>
            <a:ext cx="583095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88657" y="2077693"/>
            <a:ext cx="5416722" cy="3902148"/>
            <a:chOff x="3588657" y="2077693"/>
            <a:chExt cx="5416722" cy="3902148"/>
          </a:xfrm>
        </p:grpSpPr>
        <p:sp>
          <p:nvSpPr>
            <p:cNvPr id="6" name="Oval 5"/>
            <p:cNvSpPr/>
            <p:nvPr/>
          </p:nvSpPr>
          <p:spPr>
            <a:xfrm>
              <a:off x="6101538" y="2197633"/>
              <a:ext cx="1205947" cy="410818"/>
            </a:xfrm>
            <a:prstGeom prst="ellipse">
              <a:avLst/>
            </a:prstGeom>
            <a:ln w="28575" cmpd="sng">
              <a:solidFill>
                <a:srgbClr val="008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Animal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482213" y="3237101"/>
              <a:ext cx="1205947" cy="410818"/>
            </a:xfrm>
            <a:prstGeom prst="ellipse">
              <a:avLst/>
            </a:prstGeom>
            <a:ln w="28575" cmpd="sng">
              <a:solidFill>
                <a:srgbClr val="008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Dog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926515" y="3218050"/>
              <a:ext cx="1205947" cy="410818"/>
            </a:xfrm>
            <a:prstGeom prst="ellipse">
              <a:avLst/>
            </a:prstGeom>
            <a:ln w="28575" cmpd="sng">
              <a:solidFill>
                <a:srgbClr val="008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Person</a:t>
              </a:r>
              <a:endParaRPr lang="en-US" sz="1800" dirty="0">
                <a:latin typeface="+mn-lt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6279275" y="2560595"/>
              <a:ext cx="313792" cy="65745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6926515" y="2560596"/>
              <a:ext cx="499425" cy="65082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111769" y="2873757"/>
              <a:ext cx="1207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+mn-lt"/>
                </a:rPr>
                <a:t>subClassOf</a:t>
              </a:r>
              <a:endParaRPr lang="en-US" sz="1800" dirty="0" smtClean="0">
                <a:latin typeface="+mn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98404" y="2869122"/>
              <a:ext cx="1207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+mn-lt"/>
                </a:rPr>
                <a:t>subClassOf</a:t>
              </a:r>
              <a:endParaRPr lang="en-US" sz="1800" dirty="0" smtClean="0">
                <a:latin typeface="+mn-lt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3675138" y="3351075"/>
              <a:ext cx="1205947" cy="410818"/>
            </a:xfrm>
            <a:prstGeom prst="ellipse">
              <a:avLst/>
            </a:prstGeom>
            <a:ln w="28575" cmpd="sng">
              <a:solidFill>
                <a:srgbClr val="FFC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1800" dirty="0" err="1" smtClean="0">
                  <a:latin typeface="+mn-lt"/>
                </a:rPr>
                <a:t>hasSon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3588657" y="2214685"/>
              <a:ext cx="1564105" cy="376713"/>
            </a:xfrm>
            <a:prstGeom prst="ellipse">
              <a:avLst/>
            </a:prstGeom>
            <a:ln w="28575" cmpd="sng">
              <a:solidFill>
                <a:srgbClr val="FFC000"/>
              </a:solidFill>
            </a:ln>
          </p:spPr>
          <p:txBody>
            <a:bodyPr rtlCol="0" anchor="ctr">
              <a:noAutofit/>
            </a:bodyPr>
            <a:lstStyle/>
            <a:p>
              <a:r>
                <a:rPr lang="en-US" sz="2000" dirty="0" err="1"/>
                <a:t>hasChild</a:t>
              </a:r>
              <a:endParaRPr lang="en-US" sz="2000" dirty="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4848594" y="2077693"/>
              <a:ext cx="1577008" cy="159074"/>
            </a:xfrm>
            <a:custGeom>
              <a:avLst/>
              <a:gdLst>
                <a:gd name="connsiteX0" fmla="*/ 0 w 1577008"/>
                <a:gd name="connsiteY0" fmla="*/ 159074 h 159074"/>
                <a:gd name="connsiteX1" fmla="*/ 795130 w 1577008"/>
                <a:gd name="connsiteY1" fmla="*/ 48 h 159074"/>
                <a:gd name="connsiteX2" fmla="*/ 1577008 w 1577008"/>
                <a:gd name="connsiteY2" fmla="*/ 145822 h 15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7008" h="159074">
                  <a:moveTo>
                    <a:pt x="0" y="159074"/>
                  </a:moveTo>
                  <a:cubicBezTo>
                    <a:pt x="266147" y="80665"/>
                    <a:pt x="532295" y="2257"/>
                    <a:pt x="795130" y="48"/>
                  </a:cubicBezTo>
                  <a:cubicBezTo>
                    <a:pt x="1057965" y="-2161"/>
                    <a:pt x="1317486" y="71830"/>
                    <a:pt x="1577008" y="145822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 flipV="1">
              <a:off x="4828698" y="2588091"/>
              <a:ext cx="1577008" cy="157351"/>
            </a:xfrm>
            <a:custGeom>
              <a:avLst/>
              <a:gdLst>
                <a:gd name="connsiteX0" fmla="*/ 0 w 1577008"/>
                <a:gd name="connsiteY0" fmla="*/ 159074 h 159074"/>
                <a:gd name="connsiteX1" fmla="*/ 795130 w 1577008"/>
                <a:gd name="connsiteY1" fmla="*/ 48 h 159074"/>
                <a:gd name="connsiteX2" fmla="*/ 1577008 w 1577008"/>
                <a:gd name="connsiteY2" fmla="*/ 145822 h 15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7008" h="159074">
                  <a:moveTo>
                    <a:pt x="0" y="159074"/>
                  </a:moveTo>
                  <a:cubicBezTo>
                    <a:pt x="266147" y="80665"/>
                    <a:pt x="532295" y="2257"/>
                    <a:pt x="795130" y="48"/>
                  </a:cubicBezTo>
                  <a:cubicBezTo>
                    <a:pt x="1057965" y="-2161"/>
                    <a:pt x="1317486" y="71830"/>
                    <a:pt x="1577008" y="145822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30386" y="2403041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?</a:t>
              </a:r>
            </a:p>
          </p:txBody>
        </p:sp>
        <p:cxnSp>
          <p:nvCxnSpPr>
            <p:cNvPr id="46" name="Straight Arrow Connector 45"/>
            <p:cNvCxnSpPr>
              <a:stCxn id="29" idx="0"/>
            </p:cNvCxnSpPr>
            <p:nvPr/>
          </p:nvCxnSpPr>
          <p:spPr>
            <a:xfrm flipH="1" flipV="1">
              <a:off x="4278111" y="2608451"/>
              <a:ext cx="1" cy="7426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903667" y="2847957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?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4879239" y="4572214"/>
              <a:ext cx="1205947" cy="410818"/>
            </a:xfrm>
            <a:prstGeom prst="ellipse">
              <a:avLst/>
            </a:prstGeom>
            <a:ln w="28575" cmpd="sng">
              <a:solidFill>
                <a:srgbClr val="008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Max</a:t>
              </a:r>
              <a:endParaRPr lang="en-US" sz="1800" dirty="0">
                <a:latin typeface="+mn-lt"/>
              </a:endParaRPr>
            </a:p>
          </p:txBody>
        </p:sp>
        <p:cxnSp>
          <p:nvCxnSpPr>
            <p:cNvPr id="50" name="Straight Arrow Connector 49"/>
            <p:cNvCxnSpPr>
              <a:stCxn id="48" idx="0"/>
              <a:endCxn id="7" idx="4"/>
            </p:cNvCxnSpPr>
            <p:nvPr/>
          </p:nvCxnSpPr>
          <p:spPr>
            <a:xfrm flipV="1">
              <a:off x="5482213" y="3647919"/>
              <a:ext cx="602974" cy="924295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6475915" y="4572214"/>
              <a:ext cx="1205947" cy="410818"/>
            </a:xfrm>
            <a:prstGeom prst="ellipse">
              <a:avLst/>
            </a:prstGeom>
            <a:ln w="28575" cmpd="sng">
              <a:solidFill>
                <a:srgbClr val="008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Abel</a:t>
              </a:r>
              <a:endParaRPr lang="en-US" sz="1800" dirty="0">
                <a:latin typeface="+mn-lt"/>
              </a:endParaRPr>
            </a:p>
          </p:txBody>
        </p:sp>
        <p:cxnSp>
          <p:nvCxnSpPr>
            <p:cNvPr id="54" name="Straight Arrow Connector 53"/>
            <p:cNvCxnSpPr>
              <a:stCxn id="52" idx="0"/>
            </p:cNvCxnSpPr>
            <p:nvPr/>
          </p:nvCxnSpPr>
          <p:spPr>
            <a:xfrm flipV="1">
              <a:off x="7078889" y="3600874"/>
              <a:ext cx="450600" cy="97134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5384352" y="393298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?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980945" y="393298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?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7799432" y="4582583"/>
              <a:ext cx="1205947" cy="410818"/>
            </a:xfrm>
            <a:prstGeom prst="ellipse">
              <a:avLst/>
            </a:prstGeom>
            <a:ln w="28575" cmpd="sng">
              <a:solidFill>
                <a:srgbClr val="008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Adam</a:t>
              </a:r>
              <a:endParaRPr lang="en-US" sz="1800" dirty="0">
                <a:latin typeface="+mn-lt"/>
              </a:endParaRPr>
            </a:p>
          </p:txBody>
        </p:sp>
        <p:cxnSp>
          <p:nvCxnSpPr>
            <p:cNvPr id="59" name="Straight Arrow Connector 58"/>
            <p:cNvCxnSpPr>
              <a:stCxn id="58" idx="0"/>
              <a:endCxn id="8" idx="4"/>
            </p:cNvCxnSpPr>
            <p:nvPr/>
          </p:nvCxnSpPr>
          <p:spPr>
            <a:xfrm flipH="1" flipV="1">
              <a:off x="7529489" y="3628868"/>
              <a:ext cx="872917" cy="953715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7963346" y="3942098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?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7076828" y="4993529"/>
              <a:ext cx="1404731" cy="516967"/>
            </a:xfrm>
            <a:custGeom>
              <a:avLst/>
              <a:gdLst>
                <a:gd name="connsiteX0" fmla="*/ 1404731 w 1404731"/>
                <a:gd name="connsiteY0" fmla="*/ 39756 h 516967"/>
                <a:gd name="connsiteX1" fmla="*/ 543339 w 1404731"/>
                <a:gd name="connsiteY1" fmla="*/ 516834 h 516967"/>
                <a:gd name="connsiteX2" fmla="*/ 0 w 1404731"/>
                <a:gd name="connsiteY2" fmla="*/ 0 h 516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4731" h="516967">
                  <a:moveTo>
                    <a:pt x="1404731" y="39756"/>
                  </a:moveTo>
                  <a:cubicBezTo>
                    <a:pt x="1091096" y="281608"/>
                    <a:pt x="777461" y="523460"/>
                    <a:pt x="543339" y="516834"/>
                  </a:cubicBezTo>
                  <a:cubicBezTo>
                    <a:pt x="309217" y="510208"/>
                    <a:pt x="154608" y="255104"/>
                    <a:pt x="0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253055" y="5547011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+mn-lt"/>
                </a:rPr>
                <a:t>hasSon</a:t>
              </a:r>
              <a:endParaRPr lang="en-US" sz="1800" dirty="0" smtClean="0">
                <a:latin typeface="+mn-lt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588657" y="5610509"/>
              <a:ext cx="1060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+mn-lt"/>
                </a:rPr>
                <a:t>Instances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652079" y="6596390"/>
            <a:ext cx="1491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</a:t>
            </a: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by </a:t>
            </a:r>
            <a:r>
              <a:rPr lang="en-US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Wensheng</a:t>
            </a: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Wu</a:t>
            </a:r>
            <a:endParaRPr lang="en-US" sz="110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761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433" y="-16910"/>
            <a:ext cx="8237165" cy="1143000"/>
          </a:xfrm>
        </p:spPr>
        <p:txBody>
          <a:bodyPr/>
          <a:lstStyle/>
          <a:p>
            <a:r>
              <a:rPr lang="en-US" dirty="0" smtClean="0"/>
              <a:t>RDFS: New Predefined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87" y="954157"/>
            <a:ext cx="8918713" cy="4996069"/>
          </a:xfrm>
        </p:spPr>
        <p:txBody>
          <a:bodyPr/>
          <a:lstStyle/>
          <a:p>
            <a:r>
              <a:rPr lang="en-US" dirty="0" smtClean="0"/>
              <a:t>Major ones:</a:t>
            </a:r>
          </a:p>
          <a:p>
            <a:pPr lvl="1"/>
            <a:r>
              <a:rPr lang="en-US" dirty="0" err="1" smtClean="0"/>
              <a:t>rdfs:Resource</a:t>
            </a:r>
            <a:r>
              <a:rPr lang="en-US" dirty="0" smtClean="0"/>
              <a:t> – a top-level class</a:t>
            </a:r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dfs:Class</a:t>
            </a:r>
            <a:r>
              <a:rPr lang="en-US" dirty="0" smtClean="0"/>
              <a:t> – a class of all classes</a:t>
            </a:r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dfs:Literal</a:t>
            </a:r>
            <a:r>
              <a:rPr lang="en-US" dirty="0" smtClean="0"/>
              <a:t> – a class of literals, e.g., strings and integers</a:t>
            </a:r>
          </a:p>
          <a:p>
            <a:pPr lvl="2"/>
            <a:r>
              <a:rPr lang="en-US" dirty="0" smtClean="0"/>
              <a:t>A literal may have 3 components: “David”^^</a:t>
            </a:r>
            <a:r>
              <a:rPr lang="en-US" dirty="0" err="1" smtClean="0"/>
              <a:t>xsd:string@en</a:t>
            </a:r>
            <a:endParaRPr lang="en-US" dirty="0" smtClean="0"/>
          </a:p>
          <a:p>
            <a:pPr lvl="3"/>
            <a:r>
              <a:rPr lang="en-US" dirty="0" smtClean="0"/>
              <a:t>Lexical form: “David”</a:t>
            </a:r>
          </a:p>
          <a:p>
            <a:pPr lvl="3"/>
            <a:r>
              <a:rPr lang="en-US" dirty="0" smtClean="0"/>
              <a:t>Data type IRI: ^^</a:t>
            </a:r>
            <a:r>
              <a:rPr lang="en-US" dirty="0" err="1" smtClean="0"/>
              <a:t>xsd:string</a:t>
            </a:r>
            <a:endParaRPr lang="en-US" dirty="0" smtClean="0"/>
          </a:p>
          <a:p>
            <a:pPr lvl="3"/>
            <a:r>
              <a:rPr lang="en-US" dirty="0" smtClean="0"/>
              <a:t>Language tag (for string only): @</a:t>
            </a:r>
            <a:r>
              <a:rPr lang="en-US" dirty="0" err="1" smtClean="0"/>
              <a:t>en</a:t>
            </a:r>
            <a:endParaRPr lang="en-US" dirty="0" smtClean="0"/>
          </a:p>
          <a:p>
            <a:pPr lvl="2"/>
            <a:r>
              <a:rPr lang="en-US" dirty="0" smtClean="0"/>
              <a:t>RDFS reuses XML schema built-in data types</a:t>
            </a:r>
          </a:p>
          <a:p>
            <a:pPr lvl="3"/>
            <a:r>
              <a:rPr lang="en-US" dirty="0" err="1" smtClean="0"/>
              <a:t>xsd:string</a:t>
            </a:r>
            <a:r>
              <a:rPr lang="en-US" dirty="0" smtClean="0"/>
              <a:t>, </a:t>
            </a:r>
            <a:r>
              <a:rPr lang="en-US" dirty="0" err="1" smtClean="0"/>
              <a:t>xsd:boolean</a:t>
            </a:r>
            <a:r>
              <a:rPr lang="en-US" dirty="0" smtClean="0"/>
              <a:t>, </a:t>
            </a:r>
            <a:r>
              <a:rPr lang="en-US" dirty="0" err="1" smtClean="0"/>
              <a:t>xsd:decimal</a:t>
            </a:r>
            <a:r>
              <a:rPr lang="en-US" dirty="0" smtClean="0"/>
              <a:t>, </a:t>
            </a:r>
            <a:r>
              <a:rPr lang="en-US" dirty="0" err="1" smtClean="0"/>
              <a:t>xsd:integer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/>
          </a:p>
          <a:p>
            <a:pPr lvl="2"/>
            <a:r>
              <a:rPr lang="en-US" dirty="0" smtClean="0"/>
              <a:t>Note </a:t>
            </a:r>
            <a:r>
              <a:rPr lang="en-US" dirty="0" err="1" smtClean="0"/>
              <a:t>rdf:XMLLiteral</a:t>
            </a:r>
            <a:r>
              <a:rPr lang="en-US" dirty="0" smtClean="0"/>
              <a:t> is a subclass of </a:t>
            </a:r>
            <a:r>
              <a:rPr lang="en-US" dirty="0" err="1" smtClean="0"/>
              <a:t>rdfs:Literal</a:t>
            </a:r>
            <a:endParaRPr lang="en-US" dirty="0" smtClean="0"/>
          </a:p>
          <a:p>
            <a:pPr lvl="3"/>
            <a:r>
              <a:rPr lang="en-US" dirty="0" err="1" smtClean="0"/>
              <a:t>XMLLIteral</a:t>
            </a:r>
            <a:r>
              <a:rPr lang="en-US" dirty="0" smtClean="0"/>
              <a:t>: XML fragment as a literal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52079" y="6596390"/>
            <a:ext cx="1491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</a:t>
            </a: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by </a:t>
            </a:r>
            <a:r>
              <a:rPr lang="en-US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Wensheng</a:t>
            </a: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Wu</a:t>
            </a:r>
            <a:endParaRPr lang="en-US" sz="110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699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rdfs:DataType</a:t>
            </a:r>
            <a:r>
              <a:rPr lang="en-US" sz="2800" dirty="0" smtClean="0"/>
              <a:t> – a class of all data types, including</a:t>
            </a:r>
          </a:p>
          <a:p>
            <a:pPr lvl="1"/>
            <a:r>
              <a:rPr lang="en-US" sz="2400" dirty="0" smtClean="0"/>
              <a:t>Built-in data types in XSD</a:t>
            </a:r>
          </a:p>
          <a:p>
            <a:pPr lvl="1"/>
            <a:r>
              <a:rPr lang="en-US" sz="2400" dirty="0" err="1" smtClean="0"/>
              <a:t>rdf:HTML</a:t>
            </a:r>
            <a:endParaRPr lang="en-US" sz="2400" dirty="0" smtClean="0"/>
          </a:p>
          <a:p>
            <a:pPr lvl="1"/>
            <a:r>
              <a:rPr lang="en-US" sz="2400" dirty="0" err="1" smtClean="0"/>
              <a:t>rdf:XMLLiteral</a:t>
            </a:r>
            <a:endParaRPr lang="en-US" sz="2400" dirty="0" smtClean="0"/>
          </a:p>
          <a:p>
            <a:pPr marL="411163" lvl="1" indent="0">
              <a:buNone/>
            </a:pPr>
            <a:endParaRPr lang="en-US" sz="2400" dirty="0"/>
          </a:p>
          <a:p>
            <a:pPr marL="411163" lvl="1" indent="0">
              <a:buNone/>
            </a:pPr>
            <a:r>
              <a:rPr lang="en-US" sz="2400" dirty="0" smtClean="0"/>
              <a:t>Notes: </a:t>
            </a:r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very instance of </a:t>
            </a:r>
            <a:r>
              <a:rPr lang="en-US" sz="2400" dirty="0" err="1" smtClean="0"/>
              <a:t>rdfs:DataType</a:t>
            </a:r>
            <a:r>
              <a:rPr lang="en-US" sz="2400" dirty="0" smtClean="0"/>
              <a:t> (e.g., </a:t>
            </a:r>
            <a:r>
              <a:rPr lang="en-US" sz="2400" dirty="0" err="1" smtClean="0"/>
              <a:t>rdf:XMLLiteral</a:t>
            </a:r>
            <a:r>
              <a:rPr lang="en-US" sz="2400" dirty="0" smtClean="0"/>
              <a:t>) is a subclass of </a:t>
            </a:r>
            <a:r>
              <a:rPr lang="en-US" sz="2400" dirty="0" err="1" smtClean="0"/>
              <a:t>rdf:Literal</a:t>
            </a:r>
            <a:endParaRPr lang="en-US" sz="2400" dirty="0" smtClean="0"/>
          </a:p>
          <a:p>
            <a:pPr lvl="1"/>
            <a:r>
              <a:rPr lang="en-US" sz="2400" dirty="0" err="1"/>
              <a:t>r</a:t>
            </a:r>
            <a:r>
              <a:rPr lang="en-US" sz="2400" dirty="0" err="1" smtClean="0"/>
              <a:t>dfs:DataType</a:t>
            </a:r>
            <a:r>
              <a:rPr lang="en-US" sz="2400" dirty="0" smtClean="0"/>
              <a:t> is a subclass of </a:t>
            </a:r>
            <a:r>
              <a:rPr lang="en-US" sz="2400" dirty="0" err="1" smtClean="0"/>
              <a:t>rdfs:Class</a:t>
            </a:r>
            <a:r>
              <a:rPr lang="en-US" sz="2400" dirty="0" smtClean="0"/>
              <a:t>, since it contains a set of classes (data types)</a:t>
            </a:r>
          </a:p>
          <a:p>
            <a:pPr marL="114300" indent="0">
              <a:buNone/>
            </a:pPr>
            <a:endParaRPr lang="en-US" dirty="0" smtClean="0"/>
          </a:p>
          <a:p>
            <a:pPr marL="411163" lvl="1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dirty="0" smtClean="0"/>
              <a:t>	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52079" y="6596390"/>
            <a:ext cx="1491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</a:t>
            </a: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by </a:t>
            </a:r>
            <a:r>
              <a:rPr lang="en-US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Wensheng</a:t>
            </a: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Wu</a:t>
            </a:r>
            <a:endParaRPr lang="en-US" sz="110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802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Classes in RDF(S)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663657"/>
              </p:ext>
            </p:extLst>
          </p:nvPr>
        </p:nvGraphicFramePr>
        <p:xfrm>
          <a:off x="728870" y="1622288"/>
          <a:ext cx="7394713" cy="3514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556"/>
                <a:gridCol w="2136343"/>
                <a:gridCol w="1786301"/>
                <a:gridCol w="1603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Represent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SubClassOf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InstanceOf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rdfs:Resource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resources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rdfs:Resource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rdfs:Class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rdfs:Class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classes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rdfs:Resource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rdfs:Class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rdfs:Literal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Literal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rdfs:Resource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rdfs:Class</a:t>
                      </a:r>
                      <a:endParaRPr lang="en-US" dirty="0" smtClean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rdfs:DataType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rdfs:Class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rdfs:Class</a:t>
                      </a:r>
                      <a:endParaRPr lang="en-US" dirty="0" smtClean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rdf:XMLLiteral</a:t>
                      </a:r>
                      <a:r>
                        <a:rPr lang="en-US" dirty="0" smtClean="0"/>
                        <a:t>/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rdf:langString</a:t>
                      </a:r>
                      <a:r>
                        <a:rPr lang="en-US" dirty="0" smtClean="0"/>
                        <a:t>/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rds:HTML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XML/</a:t>
                      </a:r>
                    </a:p>
                    <a:p>
                      <a:r>
                        <a:rPr lang="en-US" dirty="0" smtClean="0"/>
                        <a:t>language-tagged/</a:t>
                      </a:r>
                    </a:p>
                    <a:p>
                      <a:r>
                        <a:rPr lang="en-US" dirty="0" smtClean="0"/>
                        <a:t>HTML</a:t>
                      </a:r>
                      <a:r>
                        <a:rPr lang="en-US" baseline="0" dirty="0" smtClean="0"/>
                        <a:t> literal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rdfs:Literal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rdfs:DataType</a:t>
                      </a:r>
                      <a:endParaRPr lang="en-US" dirty="0" smtClean="0"/>
                    </a:p>
                  </a:txBody>
                  <a:tcPr/>
                </a:tc>
              </a:tr>
              <a:tr h="3849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rdf:Property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properties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rdfs:Resource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rdfs:Class</a:t>
                      </a:r>
                      <a:endParaRPr lang="en-US" dirty="0" smtClean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0" y="5753604"/>
            <a:ext cx="4485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Note: Properties are resources too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73357" y="4585252"/>
            <a:ext cx="821634" cy="116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52079" y="6596390"/>
            <a:ext cx="1491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</a:t>
            </a: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by </a:t>
            </a:r>
            <a:r>
              <a:rPr lang="en-US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Wensheng</a:t>
            </a: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Wu</a:t>
            </a:r>
            <a:endParaRPr lang="en-US" sz="110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243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in an RDF Graph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20736" y="3058383"/>
            <a:ext cx="1594215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rdfs:Class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6" name="Curved Connector 5"/>
          <p:cNvCxnSpPr>
            <a:stCxn id="4" idx="0"/>
            <a:endCxn id="4" idx="3"/>
          </p:cNvCxnSpPr>
          <p:nvPr/>
        </p:nvCxnSpPr>
        <p:spPr>
          <a:xfrm rot="16200000" flipH="1">
            <a:off x="3105661" y="2770565"/>
            <a:ext cx="221471" cy="797107"/>
          </a:xfrm>
          <a:prstGeom prst="curvedConnector4">
            <a:avLst>
              <a:gd name="adj1" fmla="val -103219"/>
              <a:gd name="adj2" fmla="val 128679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412059" y="1775888"/>
            <a:ext cx="1851420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rdfs:Resource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19" name="Curved Connector 18"/>
          <p:cNvCxnSpPr>
            <a:stCxn id="27" idx="3"/>
            <a:endCxn id="18" idx="2"/>
          </p:cNvCxnSpPr>
          <p:nvPr/>
        </p:nvCxnSpPr>
        <p:spPr>
          <a:xfrm flipV="1">
            <a:off x="5205286" y="2218830"/>
            <a:ext cx="132483" cy="2343691"/>
          </a:xfrm>
          <a:prstGeom prst="curvedConnector2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611071" y="4341050"/>
            <a:ext cx="1594215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rdfs:Literal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337769" y="6034544"/>
            <a:ext cx="184513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rdfs:DataType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5400000" flipH="1" flipV="1">
            <a:off x="3691744" y="1329521"/>
            <a:ext cx="839553" cy="251992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5400000" flipH="1" flipV="1">
            <a:off x="3815744" y="2782234"/>
            <a:ext cx="2122220" cy="929590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6200000" flipV="1">
            <a:off x="3880292" y="3641754"/>
            <a:ext cx="3815714" cy="922566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27" idx="0"/>
            <a:endCxn id="4" idx="2"/>
          </p:cNvCxnSpPr>
          <p:nvPr/>
        </p:nvCxnSpPr>
        <p:spPr>
          <a:xfrm rot="16200000" flipV="1">
            <a:off x="3193150" y="3126020"/>
            <a:ext cx="839725" cy="159033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28" idx="1"/>
            <a:endCxn id="4" idx="2"/>
          </p:cNvCxnSpPr>
          <p:nvPr/>
        </p:nvCxnSpPr>
        <p:spPr>
          <a:xfrm rot="10800000">
            <a:off x="2817845" y="3501325"/>
            <a:ext cx="2519925" cy="2754690"/>
          </a:xfrm>
          <a:prstGeom prst="curvedConnector2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28" idx="1"/>
            <a:endCxn id="4" idx="1"/>
          </p:cNvCxnSpPr>
          <p:nvPr/>
        </p:nvCxnSpPr>
        <p:spPr>
          <a:xfrm rot="10800000">
            <a:off x="2020737" y="3279855"/>
            <a:ext cx="3317033" cy="2976161"/>
          </a:xfrm>
          <a:prstGeom prst="curvedConnector3">
            <a:avLst>
              <a:gd name="adj1" fmla="val 106892"/>
            </a:avLst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  <p:cxnSp>
        <p:nvCxnSpPr>
          <p:cNvPr id="17" name="Curved Connector 16"/>
          <p:cNvCxnSpPr>
            <a:stCxn id="28" idx="0"/>
            <a:endCxn id="18" idx="3"/>
          </p:cNvCxnSpPr>
          <p:nvPr/>
        </p:nvCxnSpPr>
        <p:spPr>
          <a:xfrm rot="5400000" flipH="1" flipV="1">
            <a:off x="4243315" y="4014380"/>
            <a:ext cx="4037185" cy="3144"/>
          </a:xfrm>
          <a:prstGeom prst="curvedConnector4">
            <a:avLst>
              <a:gd name="adj1" fmla="val 47257"/>
              <a:gd name="adj2" fmla="val 7370992"/>
            </a:avLst>
          </a:prstGeom>
          <a:ln>
            <a:solidFill>
              <a:srgbClr val="C0504D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4" idx="0"/>
            <a:endCxn id="18" idx="1"/>
          </p:cNvCxnSpPr>
          <p:nvPr/>
        </p:nvCxnSpPr>
        <p:spPr>
          <a:xfrm rot="5400000" flipH="1" flipV="1">
            <a:off x="3084439" y="1730764"/>
            <a:ext cx="1061024" cy="1594215"/>
          </a:xfrm>
          <a:prstGeom prst="curvedConnector2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8" idx="0"/>
            <a:endCxn id="4" idx="0"/>
          </p:cNvCxnSpPr>
          <p:nvPr/>
        </p:nvCxnSpPr>
        <p:spPr>
          <a:xfrm rot="16200000" flipH="1" flipV="1">
            <a:off x="3436559" y="1157172"/>
            <a:ext cx="1282495" cy="2519925"/>
          </a:xfrm>
          <a:prstGeom prst="curvedConnector3">
            <a:avLst>
              <a:gd name="adj1" fmla="val -17825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20853" y="1094609"/>
            <a:ext cx="2757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C66FF"/>
                </a:solidFill>
                <a:latin typeface="+mn-lt"/>
              </a:rPr>
              <a:t>Every class is a</a:t>
            </a:r>
          </a:p>
          <a:p>
            <a:r>
              <a:rPr lang="en-US" dirty="0" smtClean="0">
                <a:solidFill>
                  <a:srgbClr val="CC66FF"/>
                </a:solidFill>
                <a:latin typeface="+mn-lt"/>
              </a:rPr>
              <a:t>subclass of Resource</a:t>
            </a:r>
          </a:p>
        </p:txBody>
      </p:sp>
      <p:cxnSp>
        <p:nvCxnSpPr>
          <p:cNvPr id="7" name="Straight Arrow Connector 6"/>
          <p:cNvCxnSpPr>
            <a:stCxn id="3" idx="2"/>
          </p:cNvCxnSpPr>
          <p:nvPr/>
        </p:nvCxnSpPr>
        <p:spPr>
          <a:xfrm flipH="1">
            <a:off x="6506817" y="1925606"/>
            <a:ext cx="1192651" cy="1480203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6279" y="1461828"/>
            <a:ext cx="23447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C66FF"/>
                </a:solidFill>
              </a:rPr>
              <a:t>Every class is </a:t>
            </a:r>
            <a:r>
              <a:rPr lang="en-US" dirty="0" smtClean="0">
                <a:solidFill>
                  <a:srgbClr val="CC66FF"/>
                </a:solidFill>
              </a:rPr>
              <a:t>a class</a:t>
            </a:r>
            <a:endParaRPr lang="en-US" dirty="0">
              <a:solidFill>
                <a:srgbClr val="CC66FF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269005" y="2359800"/>
            <a:ext cx="1534055" cy="217277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274383" y="4488545"/>
            <a:ext cx="32040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C66FF"/>
                </a:solidFill>
              </a:rPr>
              <a:t>Every class is a </a:t>
            </a:r>
          </a:p>
          <a:p>
            <a:pPr algn="ctr"/>
            <a:r>
              <a:rPr lang="en-US" dirty="0" smtClean="0">
                <a:solidFill>
                  <a:srgbClr val="CC66FF"/>
                </a:solidFill>
              </a:rPr>
              <a:t>resource</a:t>
            </a:r>
            <a:endParaRPr lang="en-US" dirty="0">
              <a:solidFill>
                <a:srgbClr val="CC66FF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6041167" y="4416549"/>
            <a:ext cx="758334" cy="202624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9386" y="5754927"/>
            <a:ext cx="23447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solidFill>
                  <a:srgbClr val="CC66FF"/>
                </a:solidFill>
              </a:rPr>
              <a:t>DataType</a:t>
            </a:r>
            <a:r>
              <a:rPr lang="en-US" dirty="0" smtClean="0">
                <a:solidFill>
                  <a:srgbClr val="CC66FF"/>
                </a:solidFill>
              </a:rPr>
              <a:t> is a subclass of Class</a:t>
            </a:r>
            <a:endParaRPr lang="en-US" dirty="0">
              <a:solidFill>
                <a:srgbClr val="CC66FF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317339" y="5311984"/>
            <a:ext cx="703397" cy="334304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4730497" y="3405810"/>
            <a:ext cx="2069004" cy="1213363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4251849" y="2570505"/>
            <a:ext cx="2547652" cy="204866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64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 err="1" smtClean="0"/>
              <a:t>rdf:XMLLiteral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20736" y="3058383"/>
            <a:ext cx="1594215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rdfs:Class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6" name="Curved Connector 5"/>
          <p:cNvCxnSpPr>
            <a:stCxn id="4" idx="0"/>
            <a:endCxn id="4" idx="3"/>
          </p:cNvCxnSpPr>
          <p:nvPr/>
        </p:nvCxnSpPr>
        <p:spPr>
          <a:xfrm rot="16200000" flipH="1">
            <a:off x="3105661" y="2770565"/>
            <a:ext cx="221471" cy="797107"/>
          </a:xfrm>
          <a:prstGeom prst="curvedConnector4">
            <a:avLst>
              <a:gd name="adj1" fmla="val -103219"/>
              <a:gd name="adj2" fmla="val 128679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412059" y="1775888"/>
            <a:ext cx="1851420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rdfs:Resource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19" name="Curved Connector 18"/>
          <p:cNvCxnSpPr>
            <a:stCxn id="27" idx="3"/>
            <a:endCxn id="18" idx="2"/>
          </p:cNvCxnSpPr>
          <p:nvPr/>
        </p:nvCxnSpPr>
        <p:spPr>
          <a:xfrm flipV="1">
            <a:off x="5205286" y="2218830"/>
            <a:ext cx="132483" cy="2343691"/>
          </a:xfrm>
          <a:prstGeom prst="curvedConnector2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611071" y="4341050"/>
            <a:ext cx="1594215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rdfs:Literal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337769" y="6034544"/>
            <a:ext cx="184513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rdfs:DataType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5400000" flipH="1" flipV="1">
            <a:off x="3691744" y="1329521"/>
            <a:ext cx="839553" cy="251992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5400000" flipH="1" flipV="1">
            <a:off x="3815744" y="2782234"/>
            <a:ext cx="2122220" cy="929590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6200000" flipV="1">
            <a:off x="3880292" y="3641754"/>
            <a:ext cx="3815714" cy="922566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27" idx="0"/>
            <a:endCxn id="4" idx="2"/>
          </p:cNvCxnSpPr>
          <p:nvPr/>
        </p:nvCxnSpPr>
        <p:spPr>
          <a:xfrm rot="16200000" flipV="1">
            <a:off x="3193150" y="3126020"/>
            <a:ext cx="839725" cy="159033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28" idx="1"/>
            <a:endCxn id="4" idx="2"/>
          </p:cNvCxnSpPr>
          <p:nvPr/>
        </p:nvCxnSpPr>
        <p:spPr>
          <a:xfrm rot="10800000">
            <a:off x="2817845" y="3501325"/>
            <a:ext cx="2519925" cy="2754690"/>
          </a:xfrm>
          <a:prstGeom prst="curvedConnector2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28" idx="1"/>
            <a:endCxn id="4" idx="1"/>
          </p:cNvCxnSpPr>
          <p:nvPr/>
        </p:nvCxnSpPr>
        <p:spPr>
          <a:xfrm rot="10800000">
            <a:off x="2020737" y="3279855"/>
            <a:ext cx="3317033" cy="2976161"/>
          </a:xfrm>
          <a:prstGeom prst="curvedConnector3">
            <a:avLst>
              <a:gd name="adj1" fmla="val 106892"/>
            </a:avLst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  <p:cxnSp>
        <p:nvCxnSpPr>
          <p:cNvPr id="17" name="Curved Connector 16"/>
          <p:cNvCxnSpPr>
            <a:stCxn id="28" idx="0"/>
            <a:endCxn id="18" idx="3"/>
          </p:cNvCxnSpPr>
          <p:nvPr/>
        </p:nvCxnSpPr>
        <p:spPr>
          <a:xfrm rot="5400000" flipH="1" flipV="1">
            <a:off x="4243315" y="4014380"/>
            <a:ext cx="4037185" cy="3144"/>
          </a:xfrm>
          <a:prstGeom prst="curvedConnector4">
            <a:avLst>
              <a:gd name="adj1" fmla="val 47257"/>
              <a:gd name="adj2" fmla="val 7370992"/>
            </a:avLst>
          </a:prstGeom>
          <a:ln>
            <a:solidFill>
              <a:srgbClr val="C0504D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4" idx="0"/>
            <a:endCxn id="18" idx="1"/>
          </p:cNvCxnSpPr>
          <p:nvPr/>
        </p:nvCxnSpPr>
        <p:spPr>
          <a:xfrm rot="5400000" flipH="1" flipV="1">
            <a:off x="3084439" y="1730764"/>
            <a:ext cx="1061024" cy="1594215"/>
          </a:xfrm>
          <a:prstGeom prst="curvedConnector2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8" idx="0"/>
            <a:endCxn id="4" idx="0"/>
          </p:cNvCxnSpPr>
          <p:nvPr/>
        </p:nvCxnSpPr>
        <p:spPr>
          <a:xfrm rot="16200000" flipH="1" flipV="1">
            <a:off x="3436559" y="1157172"/>
            <a:ext cx="1282495" cy="2519925"/>
          </a:xfrm>
          <a:prstGeom prst="curvedConnector3">
            <a:avLst>
              <a:gd name="adj1" fmla="val -17825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111520" y="5298532"/>
            <a:ext cx="186676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rdf:XMLLiteral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855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 err="1" smtClean="0"/>
              <a:t>rdf:XMLLiteral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20736" y="3058383"/>
            <a:ext cx="1594215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rdfs:Class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6" name="Curved Connector 5"/>
          <p:cNvCxnSpPr>
            <a:stCxn id="4" idx="0"/>
            <a:endCxn id="4" idx="3"/>
          </p:cNvCxnSpPr>
          <p:nvPr/>
        </p:nvCxnSpPr>
        <p:spPr>
          <a:xfrm rot="16200000" flipH="1">
            <a:off x="3105661" y="2770565"/>
            <a:ext cx="221471" cy="797107"/>
          </a:xfrm>
          <a:prstGeom prst="curvedConnector4">
            <a:avLst>
              <a:gd name="adj1" fmla="val -103219"/>
              <a:gd name="adj2" fmla="val 128679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412059" y="1775888"/>
            <a:ext cx="1851420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rdfs:Resource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19" name="Curved Connector 18"/>
          <p:cNvCxnSpPr>
            <a:stCxn id="27" idx="3"/>
            <a:endCxn id="18" idx="2"/>
          </p:cNvCxnSpPr>
          <p:nvPr/>
        </p:nvCxnSpPr>
        <p:spPr>
          <a:xfrm flipV="1">
            <a:off x="5205286" y="2218830"/>
            <a:ext cx="132483" cy="2343691"/>
          </a:xfrm>
          <a:prstGeom prst="curvedConnector2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611071" y="4341050"/>
            <a:ext cx="1594215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rdfs:Literal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337769" y="6034544"/>
            <a:ext cx="184513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rdfs:DataType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5400000" flipH="1" flipV="1">
            <a:off x="3691744" y="1329521"/>
            <a:ext cx="839553" cy="251992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5400000" flipH="1" flipV="1">
            <a:off x="3815744" y="2782234"/>
            <a:ext cx="2122220" cy="929590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6200000" flipV="1">
            <a:off x="3880292" y="3641754"/>
            <a:ext cx="3815714" cy="922566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27" idx="0"/>
            <a:endCxn id="4" idx="2"/>
          </p:cNvCxnSpPr>
          <p:nvPr/>
        </p:nvCxnSpPr>
        <p:spPr>
          <a:xfrm rot="16200000" flipV="1">
            <a:off x="3193150" y="3126020"/>
            <a:ext cx="839725" cy="159033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28" idx="1"/>
            <a:endCxn id="4" idx="2"/>
          </p:cNvCxnSpPr>
          <p:nvPr/>
        </p:nvCxnSpPr>
        <p:spPr>
          <a:xfrm rot="10800000">
            <a:off x="2817845" y="3501325"/>
            <a:ext cx="2519925" cy="2754690"/>
          </a:xfrm>
          <a:prstGeom prst="curvedConnector2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28" idx="1"/>
            <a:endCxn id="4" idx="1"/>
          </p:cNvCxnSpPr>
          <p:nvPr/>
        </p:nvCxnSpPr>
        <p:spPr>
          <a:xfrm rot="10800000">
            <a:off x="2020737" y="3279855"/>
            <a:ext cx="3317033" cy="2976161"/>
          </a:xfrm>
          <a:prstGeom prst="curvedConnector3">
            <a:avLst>
              <a:gd name="adj1" fmla="val 106892"/>
            </a:avLst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  <p:cxnSp>
        <p:nvCxnSpPr>
          <p:cNvPr id="17" name="Curved Connector 16"/>
          <p:cNvCxnSpPr>
            <a:stCxn id="28" idx="0"/>
            <a:endCxn id="18" idx="3"/>
          </p:cNvCxnSpPr>
          <p:nvPr/>
        </p:nvCxnSpPr>
        <p:spPr>
          <a:xfrm rot="5400000" flipH="1" flipV="1">
            <a:off x="4243315" y="4014380"/>
            <a:ext cx="4037185" cy="3144"/>
          </a:xfrm>
          <a:prstGeom prst="curvedConnector4">
            <a:avLst>
              <a:gd name="adj1" fmla="val 47257"/>
              <a:gd name="adj2" fmla="val 7370992"/>
            </a:avLst>
          </a:prstGeom>
          <a:ln>
            <a:solidFill>
              <a:srgbClr val="C0504D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4" idx="0"/>
            <a:endCxn id="18" idx="1"/>
          </p:cNvCxnSpPr>
          <p:nvPr/>
        </p:nvCxnSpPr>
        <p:spPr>
          <a:xfrm rot="5400000" flipH="1" flipV="1">
            <a:off x="3084439" y="1730764"/>
            <a:ext cx="1061024" cy="1594215"/>
          </a:xfrm>
          <a:prstGeom prst="curvedConnector2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8" idx="0"/>
            <a:endCxn id="4" idx="0"/>
          </p:cNvCxnSpPr>
          <p:nvPr/>
        </p:nvCxnSpPr>
        <p:spPr>
          <a:xfrm rot="16200000" flipH="1" flipV="1">
            <a:off x="3436559" y="1157172"/>
            <a:ext cx="1282495" cy="2519925"/>
          </a:xfrm>
          <a:prstGeom prst="curvedConnector3">
            <a:avLst>
              <a:gd name="adj1" fmla="val -17825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111520" y="5298532"/>
            <a:ext cx="186676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rdf:XMLLiteral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16200000" flipV="1">
            <a:off x="4469270" y="4722901"/>
            <a:ext cx="514540" cy="636722"/>
          </a:xfrm>
          <a:prstGeom prst="curvedConnector3">
            <a:avLst>
              <a:gd name="adj1" fmla="val 50000"/>
            </a:avLst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35" idx="2"/>
          </p:cNvCxnSpPr>
          <p:nvPr/>
        </p:nvCxnSpPr>
        <p:spPr>
          <a:xfrm rot="16200000" flipH="1">
            <a:off x="5011339" y="5775036"/>
            <a:ext cx="363872" cy="296748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00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 err="1" smtClean="0"/>
              <a:t>rdfs:Property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65293" y="3084618"/>
            <a:ext cx="1594215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rdfs:Class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6" name="Curved Connector 5"/>
          <p:cNvCxnSpPr>
            <a:stCxn id="4" idx="0"/>
            <a:endCxn id="4" idx="3"/>
          </p:cNvCxnSpPr>
          <p:nvPr/>
        </p:nvCxnSpPr>
        <p:spPr>
          <a:xfrm rot="16200000" flipH="1">
            <a:off x="3450218" y="2796800"/>
            <a:ext cx="221471" cy="797107"/>
          </a:xfrm>
          <a:prstGeom prst="curvedConnector4">
            <a:avLst>
              <a:gd name="adj1" fmla="val -103219"/>
              <a:gd name="adj2" fmla="val 128679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756616" y="1802123"/>
            <a:ext cx="1851420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rdfs:Resource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19" name="Curved Connector 18"/>
          <p:cNvCxnSpPr>
            <a:stCxn id="27" idx="3"/>
            <a:endCxn id="18" idx="2"/>
          </p:cNvCxnSpPr>
          <p:nvPr/>
        </p:nvCxnSpPr>
        <p:spPr>
          <a:xfrm flipV="1">
            <a:off x="5549843" y="2245065"/>
            <a:ext cx="132483" cy="2343691"/>
          </a:xfrm>
          <a:prstGeom prst="curvedConnector2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955628" y="4367285"/>
            <a:ext cx="1594215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rdfs:Literal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82326" y="6060779"/>
            <a:ext cx="184513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rdfs:DataType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5400000" flipH="1" flipV="1">
            <a:off x="4036301" y="1355756"/>
            <a:ext cx="839553" cy="251992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5400000" flipH="1" flipV="1">
            <a:off x="4160301" y="2808469"/>
            <a:ext cx="2122220" cy="929590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6200000" flipV="1">
            <a:off x="4224849" y="3667989"/>
            <a:ext cx="3815714" cy="922566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27" idx="0"/>
            <a:endCxn id="4" idx="2"/>
          </p:cNvCxnSpPr>
          <p:nvPr/>
        </p:nvCxnSpPr>
        <p:spPr>
          <a:xfrm rot="16200000" flipV="1">
            <a:off x="3537707" y="3152255"/>
            <a:ext cx="839725" cy="159033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28" idx="1"/>
            <a:endCxn id="4" idx="2"/>
          </p:cNvCxnSpPr>
          <p:nvPr/>
        </p:nvCxnSpPr>
        <p:spPr>
          <a:xfrm rot="10800000">
            <a:off x="3162402" y="3527560"/>
            <a:ext cx="2519925" cy="2754690"/>
          </a:xfrm>
          <a:prstGeom prst="curvedConnector2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28" idx="1"/>
            <a:endCxn id="4" idx="1"/>
          </p:cNvCxnSpPr>
          <p:nvPr/>
        </p:nvCxnSpPr>
        <p:spPr>
          <a:xfrm rot="10800000">
            <a:off x="2365294" y="3306090"/>
            <a:ext cx="3317033" cy="2976161"/>
          </a:xfrm>
          <a:prstGeom prst="curvedConnector3">
            <a:avLst>
              <a:gd name="adj1" fmla="val 106892"/>
            </a:avLst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  <p:cxnSp>
        <p:nvCxnSpPr>
          <p:cNvPr id="17" name="Curved Connector 16"/>
          <p:cNvCxnSpPr>
            <a:stCxn id="28" idx="0"/>
            <a:endCxn id="18" idx="3"/>
          </p:cNvCxnSpPr>
          <p:nvPr/>
        </p:nvCxnSpPr>
        <p:spPr>
          <a:xfrm rot="5400000" flipH="1" flipV="1">
            <a:off x="4587872" y="4040615"/>
            <a:ext cx="4037185" cy="3144"/>
          </a:xfrm>
          <a:prstGeom prst="curvedConnector4">
            <a:avLst>
              <a:gd name="adj1" fmla="val 47257"/>
              <a:gd name="adj2" fmla="val 7370992"/>
            </a:avLst>
          </a:prstGeom>
          <a:ln>
            <a:solidFill>
              <a:srgbClr val="C0504D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4" idx="0"/>
            <a:endCxn id="18" idx="1"/>
          </p:cNvCxnSpPr>
          <p:nvPr/>
        </p:nvCxnSpPr>
        <p:spPr>
          <a:xfrm rot="5400000" flipH="1" flipV="1">
            <a:off x="3428996" y="1756999"/>
            <a:ext cx="1061024" cy="1594215"/>
          </a:xfrm>
          <a:prstGeom prst="curvedConnector2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8" idx="0"/>
            <a:endCxn id="4" idx="0"/>
          </p:cNvCxnSpPr>
          <p:nvPr/>
        </p:nvCxnSpPr>
        <p:spPr>
          <a:xfrm rot="16200000" flipH="1" flipV="1">
            <a:off x="3781116" y="1183407"/>
            <a:ext cx="1282495" cy="2519925"/>
          </a:xfrm>
          <a:prstGeom prst="curvedConnector3">
            <a:avLst>
              <a:gd name="adj1" fmla="val -17825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618835" y="5625224"/>
            <a:ext cx="188644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rdf:Property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006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 err="1" smtClean="0"/>
              <a:t>rdfs:Property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65293" y="3084618"/>
            <a:ext cx="1594215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rdfs:Class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6" name="Curved Connector 5"/>
          <p:cNvCxnSpPr>
            <a:stCxn id="4" idx="0"/>
            <a:endCxn id="4" idx="3"/>
          </p:cNvCxnSpPr>
          <p:nvPr/>
        </p:nvCxnSpPr>
        <p:spPr>
          <a:xfrm rot="16200000" flipH="1">
            <a:off x="3450218" y="2796800"/>
            <a:ext cx="221471" cy="797107"/>
          </a:xfrm>
          <a:prstGeom prst="curvedConnector4">
            <a:avLst>
              <a:gd name="adj1" fmla="val -103219"/>
              <a:gd name="adj2" fmla="val 128679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756616" y="1802123"/>
            <a:ext cx="1851420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rdfs:Resource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19" name="Curved Connector 18"/>
          <p:cNvCxnSpPr>
            <a:stCxn id="27" idx="3"/>
            <a:endCxn id="18" idx="2"/>
          </p:cNvCxnSpPr>
          <p:nvPr/>
        </p:nvCxnSpPr>
        <p:spPr>
          <a:xfrm flipV="1">
            <a:off x="5549843" y="2245065"/>
            <a:ext cx="132483" cy="2343691"/>
          </a:xfrm>
          <a:prstGeom prst="curvedConnector2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955628" y="4367285"/>
            <a:ext cx="1594215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rdfs:Literal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82326" y="6060779"/>
            <a:ext cx="184513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rdfs:DataType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5400000" flipH="1" flipV="1">
            <a:off x="4036301" y="1355756"/>
            <a:ext cx="839553" cy="251992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5400000" flipH="1" flipV="1">
            <a:off x="4160301" y="2808469"/>
            <a:ext cx="2122220" cy="929590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6200000" flipV="1">
            <a:off x="4224849" y="3667989"/>
            <a:ext cx="3815714" cy="922566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27" idx="0"/>
            <a:endCxn id="4" idx="2"/>
          </p:cNvCxnSpPr>
          <p:nvPr/>
        </p:nvCxnSpPr>
        <p:spPr>
          <a:xfrm rot="16200000" flipV="1">
            <a:off x="3537707" y="3152255"/>
            <a:ext cx="839725" cy="159033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28" idx="1"/>
            <a:endCxn id="4" idx="2"/>
          </p:cNvCxnSpPr>
          <p:nvPr/>
        </p:nvCxnSpPr>
        <p:spPr>
          <a:xfrm rot="10800000">
            <a:off x="3162402" y="3527560"/>
            <a:ext cx="2519925" cy="2754690"/>
          </a:xfrm>
          <a:prstGeom prst="curvedConnector2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28" idx="1"/>
            <a:endCxn id="4" idx="1"/>
          </p:cNvCxnSpPr>
          <p:nvPr/>
        </p:nvCxnSpPr>
        <p:spPr>
          <a:xfrm rot="10800000">
            <a:off x="2365294" y="3306090"/>
            <a:ext cx="3317033" cy="2976161"/>
          </a:xfrm>
          <a:prstGeom prst="curvedConnector3">
            <a:avLst>
              <a:gd name="adj1" fmla="val 106892"/>
            </a:avLst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  <p:cxnSp>
        <p:nvCxnSpPr>
          <p:cNvPr id="17" name="Curved Connector 16"/>
          <p:cNvCxnSpPr>
            <a:stCxn id="28" idx="0"/>
            <a:endCxn id="18" idx="3"/>
          </p:cNvCxnSpPr>
          <p:nvPr/>
        </p:nvCxnSpPr>
        <p:spPr>
          <a:xfrm rot="5400000" flipH="1" flipV="1">
            <a:off x="4587872" y="4040615"/>
            <a:ext cx="4037185" cy="3144"/>
          </a:xfrm>
          <a:prstGeom prst="curvedConnector4">
            <a:avLst>
              <a:gd name="adj1" fmla="val 47257"/>
              <a:gd name="adj2" fmla="val 7370992"/>
            </a:avLst>
          </a:prstGeom>
          <a:ln>
            <a:solidFill>
              <a:srgbClr val="C0504D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4" idx="0"/>
            <a:endCxn id="18" idx="1"/>
          </p:cNvCxnSpPr>
          <p:nvPr/>
        </p:nvCxnSpPr>
        <p:spPr>
          <a:xfrm rot="5400000" flipH="1" flipV="1">
            <a:off x="3428996" y="1756999"/>
            <a:ext cx="1061024" cy="1594215"/>
          </a:xfrm>
          <a:prstGeom prst="curvedConnector2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8" idx="0"/>
            <a:endCxn id="4" idx="0"/>
          </p:cNvCxnSpPr>
          <p:nvPr/>
        </p:nvCxnSpPr>
        <p:spPr>
          <a:xfrm rot="16200000" flipH="1" flipV="1">
            <a:off x="3781116" y="1183407"/>
            <a:ext cx="1282495" cy="2519925"/>
          </a:xfrm>
          <a:prstGeom prst="curvedConnector3">
            <a:avLst>
              <a:gd name="adj1" fmla="val -17825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618835" y="5625224"/>
            <a:ext cx="188644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rdf:Property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21" name="Curved Connector 20"/>
          <p:cNvCxnSpPr>
            <a:endCxn id="4" idx="1"/>
          </p:cNvCxnSpPr>
          <p:nvPr/>
        </p:nvCxnSpPr>
        <p:spPr>
          <a:xfrm rot="5400000" flipH="1" flipV="1">
            <a:off x="681714" y="3941646"/>
            <a:ext cx="2319135" cy="1048023"/>
          </a:xfrm>
          <a:prstGeom prst="curvedConnector2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5" idx="1"/>
            <a:endCxn id="18" idx="1"/>
          </p:cNvCxnSpPr>
          <p:nvPr/>
        </p:nvCxnSpPr>
        <p:spPr>
          <a:xfrm rot="10800000" flipH="1">
            <a:off x="618834" y="2023595"/>
            <a:ext cx="4137781" cy="3823101"/>
          </a:xfrm>
          <a:prstGeom prst="curvedConnector3">
            <a:avLst>
              <a:gd name="adj1" fmla="val -3490"/>
            </a:avLst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78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42117"/>
            <a:ext cx="8237165" cy="1143000"/>
          </a:xfrm>
        </p:spPr>
        <p:txBody>
          <a:bodyPr/>
          <a:lstStyle/>
          <a:p>
            <a:r>
              <a:rPr lang="en-US" dirty="0" smtClean="0"/>
              <a:t>Summary of Properties in RDF(S)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723" y="1285117"/>
            <a:ext cx="8228641" cy="4800600"/>
          </a:xfrm>
        </p:spPr>
        <p:txBody>
          <a:bodyPr/>
          <a:lstStyle/>
          <a:p>
            <a:r>
              <a:rPr lang="en-US" dirty="0" smtClean="0"/>
              <a:t>Defined in RDF</a:t>
            </a:r>
          </a:p>
          <a:p>
            <a:pPr lvl="1"/>
            <a:r>
              <a:rPr lang="en-US" dirty="0" err="1" smtClean="0"/>
              <a:t>rdf:type</a:t>
            </a:r>
            <a:r>
              <a:rPr lang="en-US" dirty="0" smtClean="0"/>
              <a:t>, </a:t>
            </a:r>
            <a:r>
              <a:rPr lang="en-US" dirty="0" err="1" smtClean="0"/>
              <a:t>rdf:value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Defined in RDFS</a:t>
            </a:r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dfs:domain</a:t>
            </a:r>
            <a:r>
              <a:rPr lang="en-US" dirty="0" smtClean="0"/>
              <a:t>, </a:t>
            </a:r>
            <a:r>
              <a:rPr lang="en-US" dirty="0" err="1" smtClean="0"/>
              <a:t>rdfs:range</a:t>
            </a:r>
            <a:endParaRPr lang="en-US" dirty="0" smtClean="0"/>
          </a:p>
          <a:p>
            <a:pPr lvl="1"/>
            <a:r>
              <a:rPr lang="en-US" dirty="0" err="1" smtClean="0"/>
              <a:t>rdfs:subClassOf</a:t>
            </a:r>
            <a:r>
              <a:rPr lang="en-US" dirty="0" smtClean="0"/>
              <a:t>, </a:t>
            </a:r>
            <a:r>
              <a:rPr lang="en-US" dirty="0" err="1" smtClean="0"/>
              <a:t>rdfs:subPropertyOf</a:t>
            </a:r>
            <a:endParaRPr lang="en-US" dirty="0" smtClean="0"/>
          </a:p>
          <a:p>
            <a:pPr lvl="1"/>
            <a:r>
              <a:rPr lang="en-US" dirty="0" err="1" smtClean="0"/>
              <a:t>rdfs:label</a:t>
            </a:r>
            <a:r>
              <a:rPr lang="en-US" dirty="0" smtClean="0"/>
              <a:t> (human-readable name of resource), </a:t>
            </a:r>
            <a:r>
              <a:rPr lang="en-US" dirty="0" err="1" smtClean="0"/>
              <a:t>rdfs:comment</a:t>
            </a:r>
            <a:r>
              <a:rPr lang="en-US" dirty="0" smtClean="0"/>
              <a:t>, </a:t>
            </a:r>
            <a:r>
              <a:rPr lang="en-US" dirty="0" err="1" smtClean="0"/>
              <a:t>rdfs:seeAlso</a:t>
            </a:r>
            <a:r>
              <a:rPr lang="en-US" dirty="0" smtClean="0"/>
              <a:t>, </a:t>
            </a:r>
            <a:r>
              <a:rPr lang="en-US" dirty="0" err="1" smtClean="0"/>
              <a:t>rdfs:definedBy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theses are instances of </a:t>
            </a:r>
            <a:r>
              <a:rPr lang="en-US" dirty="0" err="1" smtClean="0"/>
              <a:t>rdf:Property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52079" y="6596390"/>
            <a:ext cx="1491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</a:t>
            </a: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by </a:t>
            </a:r>
            <a:r>
              <a:rPr lang="en-US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Wensheng</a:t>
            </a: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Wu</a:t>
            </a:r>
            <a:endParaRPr lang="en-US" sz="110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554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w-stack-200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480" y="1353652"/>
            <a:ext cx="6182784" cy="550434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Web Layer Cake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2938212" y="1383684"/>
            <a:ext cx="4739052" cy="4245823"/>
          </a:xfrm>
          <a:custGeom>
            <a:avLst/>
            <a:gdLst>
              <a:gd name="connsiteX0" fmla="*/ 28434 w 4739052"/>
              <a:gd name="connsiteY0" fmla="*/ 3639277 h 4245823"/>
              <a:gd name="connsiteX1" fmla="*/ 748770 w 4739052"/>
              <a:gd name="connsiteY1" fmla="*/ 3658231 h 4245823"/>
              <a:gd name="connsiteX2" fmla="*/ 758248 w 4739052"/>
              <a:gd name="connsiteY2" fmla="*/ 3118026 h 4245823"/>
              <a:gd name="connsiteX3" fmla="*/ 3620635 w 4739052"/>
              <a:gd name="connsiteY3" fmla="*/ 3089594 h 4245823"/>
              <a:gd name="connsiteX4" fmla="*/ 3639592 w 4739052"/>
              <a:gd name="connsiteY4" fmla="*/ 4245823 h 4245823"/>
              <a:gd name="connsiteX5" fmla="*/ 4739052 w 4739052"/>
              <a:gd name="connsiteY5" fmla="*/ 4207914 h 4245823"/>
              <a:gd name="connsiteX6" fmla="*/ 4672705 w 4739052"/>
              <a:gd name="connsiteY6" fmla="*/ 28431 h 4245823"/>
              <a:gd name="connsiteX7" fmla="*/ 2568566 w 4739052"/>
              <a:gd name="connsiteY7" fmla="*/ 0 h 4245823"/>
              <a:gd name="connsiteX8" fmla="*/ 2559088 w 4739052"/>
              <a:gd name="connsiteY8" fmla="*/ 530727 h 4245823"/>
              <a:gd name="connsiteX9" fmla="*/ 0 w 4739052"/>
              <a:gd name="connsiteY9" fmla="*/ 540205 h 4245823"/>
              <a:gd name="connsiteX10" fmla="*/ 28434 w 4739052"/>
              <a:gd name="connsiteY10" fmla="*/ 3639277 h 4245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39052" h="4245823">
                <a:moveTo>
                  <a:pt x="28434" y="3639277"/>
                </a:moveTo>
                <a:lnTo>
                  <a:pt x="748770" y="3658231"/>
                </a:lnTo>
                <a:lnTo>
                  <a:pt x="758248" y="3118026"/>
                </a:lnTo>
                <a:lnTo>
                  <a:pt x="3620635" y="3089594"/>
                </a:lnTo>
                <a:lnTo>
                  <a:pt x="3639592" y="4245823"/>
                </a:lnTo>
                <a:lnTo>
                  <a:pt x="4739052" y="4207914"/>
                </a:lnTo>
                <a:lnTo>
                  <a:pt x="4672705" y="28431"/>
                </a:lnTo>
                <a:lnTo>
                  <a:pt x="2568566" y="0"/>
                </a:lnTo>
                <a:lnTo>
                  <a:pt x="2559088" y="530727"/>
                </a:lnTo>
                <a:lnTo>
                  <a:pt x="0" y="540205"/>
                </a:lnTo>
                <a:lnTo>
                  <a:pt x="28434" y="3639277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368523" y="5611427"/>
            <a:ext cx="6468488" cy="1181352"/>
          </a:xfrm>
          <a:custGeom>
            <a:avLst/>
            <a:gdLst>
              <a:gd name="connsiteX0" fmla="*/ 68919 w 6468488"/>
              <a:gd name="connsiteY0" fmla="*/ 0 h 1181352"/>
              <a:gd name="connsiteX1" fmla="*/ 6468488 w 6468488"/>
              <a:gd name="connsiteY1" fmla="*/ 9844 h 1181352"/>
              <a:gd name="connsiteX2" fmla="*/ 6458643 w 6468488"/>
              <a:gd name="connsiteY2" fmla="*/ 1181352 h 1181352"/>
              <a:gd name="connsiteX3" fmla="*/ 0 w 6468488"/>
              <a:gd name="connsiteY3" fmla="*/ 1161663 h 1181352"/>
              <a:gd name="connsiteX4" fmla="*/ 68919 w 6468488"/>
              <a:gd name="connsiteY4" fmla="*/ 0 h 118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68488" h="1181352">
                <a:moveTo>
                  <a:pt x="68919" y="0"/>
                </a:moveTo>
                <a:lnTo>
                  <a:pt x="6468488" y="9844"/>
                </a:lnTo>
                <a:cubicBezTo>
                  <a:pt x="6465206" y="400347"/>
                  <a:pt x="6461925" y="790849"/>
                  <a:pt x="6458643" y="1181352"/>
                </a:cubicBezTo>
                <a:lnTo>
                  <a:pt x="0" y="1161663"/>
                </a:lnTo>
                <a:lnTo>
                  <a:pt x="68919" y="0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7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40526"/>
            <a:ext cx="8237165" cy="1143000"/>
          </a:xfrm>
        </p:spPr>
        <p:txBody>
          <a:bodyPr/>
          <a:lstStyle/>
          <a:p>
            <a:r>
              <a:rPr lang="en-US" dirty="0"/>
              <a:t>Summary of Properties in RDF(S)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850711"/>
              </p:ext>
            </p:extLst>
          </p:nvPr>
        </p:nvGraphicFramePr>
        <p:xfrm>
          <a:off x="292609" y="1262902"/>
          <a:ext cx="840175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639"/>
                <a:gridCol w="1954757"/>
                <a:gridCol w="2315597"/>
                <a:gridCol w="20587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 (</a:t>
                      </a:r>
                      <a:r>
                        <a:rPr lang="en-US" dirty="0" err="1" smtClean="0"/>
                        <a:t>rdfs:domain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 (</a:t>
                      </a:r>
                      <a:r>
                        <a:rPr lang="en-US" dirty="0" err="1" smtClean="0"/>
                        <a:t>rdfs:range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rdfs:domain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Restricts subjects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rdfs:range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Restricts objects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rdfs:subPropertyOf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Subproperty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rdfs:subClassOf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Subclass 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rdf:type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Instance 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613127" y="3645726"/>
            <a:ext cx="5836472" cy="3253694"/>
            <a:chOff x="2437827" y="2077693"/>
            <a:chExt cx="6567552" cy="3831777"/>
          </a:xfrm>
        </p:grpSpPr>
        <p:sp>
          <p:nvSpPr>
            <p:cNvPr id="8" name="Oval 7"/>
            <p:cNvSpPr/>
            <p:nvPr/>
          </p:nvSpPr>
          <p:spPr>
            <a:xfrm>
              <a:off x="6101538" y="2197633"/>
              <a:ext cx="1205947" cy="410818"/>
            </a:xfrm>
            <a:prstGeom prst="ellipse">
              <a:avLst/>
            </a:prstGeom>
            <a:ln w="28575" cmpd="sng">
              <a:solidFill>
                <a:srgbClr val="008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Animal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482213" y="3237101"/>
              <a:ext cx="1205947" cy="410818"/>
            </a:xfrm>
            <a:prstGeom prst="ellipse">
              <a:avLst/>
            </a:prstGeom>
            <a:ln w="28575" cmpd="sng">
              <a:solidFill>
                <a:srgbClr val="008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Dog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926515" y="3218050"/>
              <a:ext cx="1205947" cy="410818"/>
            </a:xfrm>
            <a:prstGeom prst="ellipse">
              <a:avLst/>
            </a:prstGeom>
            <a:ln w="28575" cmpd="sng">
              <a:solidFill>
                <a:srgbClr val="008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Person</a:t>
              </a:r>
              <a:endParaRPr lang="en-US" sz="1400" dirty="0">
                <a:latin typeface="+mn-lt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6279275" y="2560595"/>
              <a:ext cx="313792" cy="65745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6926515" y="2560596"/>
              <a:ext cx="499425" cy="65082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111769" y="2873757"/>
              <a:ext cx="1106087" cy="36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+mn-lt"/>
                </a:rPr>
                <a:t>subClassOf</a:t>
              </a:r>
              <a:endParaRPr lang="en-US" sz="1400" dirty="0" smtClean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98404" y="2869122"/>
              <a:ext cx="1106087" cy="36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+mn-lt"/>
                </a:rPr>
                <a:t>subClassOf</a:t>
              </a:r>
              <a:endParaRPr lang="en-US" sz="1400" dirty="0" smtClean="0">
                <a:latin typeface="+mn-lt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675138" y="3351075"/>
              <a:ext cx="1205947" cy="410818"/>
            </a:xfrm>
            <a:prstGeom prst="ellipse">
              <a:avLst/>
            </a:prstGeom>
            <a:ln w="28575" cmpd="sng">
              <a:solidFill>
                <a:srgbClr val="FFC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1400" dirty="0" err="1" smtClean="0">
                  <a:latin typeface="+mn-lt"/>
                </a:rPr>
                <a:t>hasSon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588657" y="2214685"/>
              <a:ext cx="1564105" cy="376713"/>
            </a:xfrm>
            <a:prstGeom prst="ellipse">
              <a:avLst/>
            </a:prstGeom>
            <a:ln w="28575" cmpd="sng">
              <a:solidFill>
                <a:srgbClr val="FFC000"/>
              </a:solidFill>
            </a:ln>
          </p:spPr>
          <p:txBody>
            <a:bodyPr rtlCol="0" anchor="ctr">
              <a:noAutofit/>
            </a:bodyPr>
            <a:lstStyle/>
            <a:p>
              <a:r>
                <a:rPr lang="en-US" sz="1400" dirty="0" err="1"/>
                <a:t>hasChild</a:t>
              </a:r>
              <a:endParaRPr lang="en-US" sz="1400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4848594" y="2077693"/>
              <a:ext cx="1577008" cy="159074"/>
            </a:xfrm>
            <a:custGeom>
              <a:avLst/>
              <a:gdLst>
                <a:gd name="connsiteX0" fmla="*/ 0 w 1577008"/>
                <a:gd name="connsiteY0" fmla="*/ 159074 h 159074"/>
                <a:gd name="connsiteX1" fmla="*/ 795130 w 1577008"/>
                <a:gd name="connsiteY1" fmla="*/ 48 h 159074"/>
                <a:gd name="connsiteX2" fmla="*/ 1577008 w 1577008"/>
                <a:gd name="connsiteY2" fmla="*/ 145822 h 15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7008" h="159074">
                  <a:moveTo>
                    <a:pt x="0" y="159074"/>
                  </a:moveTo>
                  <a:cubicBezTo>
                    <a:pt x="266147" y="80665"/>
                    <a:pt x="532295" y="2257"/>
                    <a:pt x="795130" y="48"/>
                  </a:cubicBezTo>
                  <a:cubicBezTo>
                    <a:pt x="1057965" y="-2161"/>
                    <a:pt x="1317486" y="71830"/>
                    <a:pt x="1577008" y="145822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Freeform 17"/>
            <p:cNvSpPr/>
            <p:nvPr/>
          </p:nvSpPr>
          <p:spPr>
            <a:xfrm flipV="1">
              <a:off x="4828698" y="2588091"/>
              <a:ext cx="1577008" cy="157351"/>
            </a:xfrm>
            <a:custGeom>
              <a:avLst/>
              <a:gdLst>
                <a:gd name="connsiteX0" fmla="*/ 0 w 1577008"/>
                <a:gd name="connsiteY0" fmla="*/ 159074 h 159074"/>
                <a:gd name="connsiteX1" fmla="*/ 795130 w 1577008"/>
                <a:gd name="connsiteY1" fmla="*/ 48 h 159074"/>
                <a:gd name="connsiteX2" fmla="*/ 1577008 w 1577008"/>
                <a:gd name="connsiteY2" fmla="*/ 145822 h 15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7008" h="159074">
                  <a:moveTo>
                    <a:pt x="0" y="159074"/>
                  </a:moveTo>
                  <a:cubicBezTo>
                    <a:pt x="266147" y="80665"/>
                    <a:pt x="532295" y="2257"/>
                    <a:pt x="795130" y="48"/>
                  </a:cubicBezTo>
                  <a:cubicBezTo>
                    <a:pt x="1057965" y="-2161"/>
                    <a:pt x="1317486" y="71830"/>
                    <a:pt x="1577008" y="145822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5693" y="2373760"/>
              <a:ext cx="1198082" cy="36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+mn-lt"/>
                </a:rPr>
                <a:t>rdfs:domain</a:t>
              </a:r>
              <a:endParaRPr lang="en-US" sz="1400" dirty="0" smtClean="0">
                <a:latin typeface="+mn-lt"/>
              </a:endParaRPr>
            </a:p>
          </p:txBody>
        </p:sp>
        <p:cxnSp>
          <p:nvCxnSpPr>
            <p:cNvPr id="20" name="Straight Arrow Connector 19"/>
            <p:cNvCxnSpPr>
              <a:stCxn id="15" idx="0"/>
            </p:cNvCxnSpPr>
            <p:nvPr/>
          </p:nvCxnSpPr>
          <p:spPr>
            <a:xfrm flipH="1" flipV="1">
              <a:off x="4278111" y="2608451"/>
              <a:ext cx="1" cy="7426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437827" y="2834572"/>
              <a:ext cx="1777462" cy="36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+mn-lt"/>
                </a:rPr>
                <a:t>r</a:t>
              </a:r>
              <a:r>
                <a:rPr lang="en-US" sz="1400" dirty="0" err="1" smtClean="0">
                  <a:latin typeface="+mn-lt"/>
                </a:rPr>
                <a:t>dfs:subPropertyOf</a:t>
              </a:r>
              <a:endParaRPr lang="en-US" sz="1400" dirty="0" smtClean="0">
                <a:latin typeface="+mn-lt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879239" y="4572214"/>
              <a:ext cx="1205947" cy="410818"/>
            </a:xfrm>
            <a:prstGeom prst="ellipse">
              <a:avLst/>
            </a:prstGeom>
            <a:ln w="28575" cmpd="sng">
              <a:solidFill>
                <a:srgbClr val="008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Max</a:t>
              </a:r>
              <a:endParaRPr lang="en-US" sz="1400" dirty="0">
                <a:latin typeface="+mn-lt"/>
              </a:endParaRPr>
            </a:p>
          </p:txBody>
        </p:sp>
        <p:cxnSp>
          <p:nvCxnSpPr>
            <p:cNvPr id="23" name="Straight Arrow Connector 22"/>
            <p:cNvCxnSpPr>
              <a:stCxn id="22" idx="0"/>
              <a:endCxn id="9" idx="4"/>
            </p:cNvCxnSpPr>
            <p:nvPr/>
          </p:nvCxnSpPr>
          <p:spPr>
            <a:xfrm flipV="1">
              <a:off x="5482213" y="3647919"/>
              <a:ext cx="602974" cy="924295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475915" y="4572214"/>
              <a:ext cx="1205947" cy="410818"/>
            </a:xfrm>
            <a:prstGeom prst="ellipse">
              <a:avLst/>
            </a:prstGeom>
            <a:ln w="28575" cmpd="sng">
              <a:solidFill>
                <a:srgbClr val="008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Abel</a:t>
              </a:r>
              <a:endParaRPr lang="en-US" sz="1400" dirty="0">
                <a:latin typeface="+mn-lt"/>
              </a:endParaRPr>
            </a:p>
          </p:txBody>
        </p:sp>
        <p:cxnSp>
          <p:nvCxnSpPr>
            <p:cNvPr id="25" name="Straight Arrow Connector 24"/>
            <p:cNvCxnSpPr>
              <a:stCxn id="24" idx="0"/>
            </p:cNvCxnSpPr>
            <p:nvPr/>
          </p:nvCxnSpPr>
          <p:spPr>
            <a:xfrm flipV="1">
              <a:off x="7078889" y="3600874"/>
              <a:ext cx="450600" cy="97134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802641" y="3978841"/>
              <a:ext cx="865244" cy="36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+mn-lt"/>
                </a:rPr>
                <a:t>r</a:t>
              </a:r>
              <a:r>
                <a:rPr lang="en-US" sz="1400" dirty="0" err="1" smtClean="0">
                  <a:latin typeface="+mn-lt"/>
                </a:rPr>
                <a:t>df:type</a:t>
              </a:r>
              <a:endParaRPr lang="en-US" sz="1400" dirty="0" smtClean="0">
                <a:latin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80945" y="3932980"/>
              <a:ext cx="301595" cy="36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n-lt"/>
                </a:rPr>
                <a:t>?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799432" y="4582583"/>
              <a:ext cx="1205947" cy="410818"/>
            </a:xfrm>
            <a:prstGeom prst="ellipse">
              <a:avLst/>
            </a:prstGeom>
            <a:ln w="28575" cmpd="sng">
              <a:solidFill>
                <a:srgbClr val="008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Adam</a:t>
              </a:r>
              <a:endParaRPr lang="en-US" sz="1400" dirty="0">
                <a:latin typeface="+mn-lt"/>
              </a:endParaRPr>
            </a:p>
          </p:txBody>
        </p:sp>
        <p:cxnSp>
          <p:nvCxnSpPr>
            <p:cNvPr id="29" name="Straight Arrow Connector 28"/>
            <p:cNvCxnSpPr>
              <a:stCxn id="28" idx="0"/>
              <a:endCxn id="10" idx="4"/>
            </p:cNvCxnSpPr>
            <p:nvPr/>
          </p:nvCxnSpPr>
          <p:spPr>
            <a:xfrm flipH="1" flipV="1">
              <a:off x="7529489" y="3628868"/>
              <a:ext cx="872917" cy="953715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963346" y="3942099"/>
              <a:ext cx="301595" cy="36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n-lt"/>
                </a:rPr>
                <a:t>?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7076828" y="4993529"/>
              <a:ext cx="1404731" cy="516967"/>
            </a:xfrm>
            <a:custGeom>
              <a:avLst/>
              <a:gdLst>
                <a:gd name="connsiteX0" fmla="*/ 1404731 w 1404731"/>
                <a:gd name="connsiteY0" fmla="*/ 39756 h 516967"/>
                <a:gd name="connsiteX1" fmla="*/ 543339 w 1404731"/>
                <a:gd name="connsiteY1" fmla="*/ 516834 h 516967"/>
                <a:gd name="connsiteX2" fmla="*/ 0 w 1404731"/>
                <a:gd name="connsiteY2" fmla="*/ 0 h 516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4731" h="516967">
                  <a:moveTo>
                    <a:pt x="1404731" y="39756"/>
                  </a:moveTo>
                  <a:cubicBezTo>
                    <a:pt x="1091096" y="281608"/>
                    <a:pt x="777461" y="523460"/>
                    <a:pt x="543339" y="516834"/>
                  </a:cubicBezTo>
                  <a:cubicBezTo>
                    <a:pt x="309217" y="510208"/>
                    <a:pt x="154608" y="255104"/>
                    <a:pt x="0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53055" y="5547010"/>
              <a:ext cx="795835" cy="36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+mn-lt"/>
                </a:rPr>
                <a:t>hasSon</a:t>
              </a:r>
              <a:endParaRPr lang="en-US" sz="1400" dirty="0" smtClean="0">
                <a:latin typeface="+mn-lt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934692" y="3622211"/>
            <a:ext cx="92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+mn-lt"/>
              </a:rPr>
              <a:t>rdfs:range</a:t>
            </a:r>
            <a:endParaRPr lang="en-US" sz="1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693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40526"/>
            <a:ext cx="8237165" cy="1143000"/>
          </a:xfrm>
        </p:spPr>
        <p:txBody>
          <a:bodyPr/>
          <a:lstStyle/>
          <a:p>
            <a:r>
              <a:rPr lang="en-US" dirty="0"/>
              <a:t>Summary of Properties in RDF(S)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92609" y="1262902"/>
          <a:ext cx="840175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639"/>
                <a:gridCol w="1954757"/>
                <a:gridCol w="2315597"/>
                <a:gridCol w="20587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 (</a:t>
                      </a:r>
                      <a:r>
                        <a:rPr lang="en-US" dirty="0" err="1" smtClean="0"/>
                        <a:t>rdfs:domain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 (</a:t>
                      </a:r>
                      <a:r>
                        <a:rPr lang="en-US" dirty="0" err="1" smtClean="0"/>
                        <a:t>rdfs:range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rdfs:domain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Restricts subjects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rdfs:Property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rdfs:Class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rdfs:range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Restricts objects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rdfs:Property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rdfs:Class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rdfs:subPropertyOf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Subproperty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rdfs:Property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rdfs:Property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rdfs:subClassOf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Subclass 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rdfs:Class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rdfs:Class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rdf:type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Instance 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rdfs:Resource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rdfs:Class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613127" y="3645726"/>
            <a:ext cx="5836472" cy="3253694"/>
            <a:chOff x="2437827" y="2077693"/>
            <a:chExt cx="6567552" cy="3831777"/>
          </a:xfrm>
        </p:grpSpPr>
        <p:sp>
          <p:nvSpPr>
            <p:cNvPr id="8" name="Oval 7"/>
            <p:cNvSpPr/>
            <p:nvPr/>
          </p:nvSpPr>
          <p:spPr>
            <a:xfrm>
              <a:off x="6101538" y="2197633"/>
              <a:ext cx="1205947" cy="410818"/>
            </a:xfrm>
            <a:prstGeom prst="ellipse">
              <a:avLst/>
            </a:prstGeom>
            <a:ln w="28575" cmpd="sng">
              <a:solidFill>
                <a:srgbClr val="008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Animal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482213" y="3237101"/>
              <a:ext cx="1205947" cy="410818"/>
            </a:xfrm>
            <a:prstGeom prst="ellipse">
              <a:avLst/>
            </a:prstGeom>
            <a:ln w="28575" cmpd="sng">
              <a:solidFill>
                <a:srgbClr val="008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Dog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926515" y="3218050"/>
              <a:ext cx="1205947" cy="410818"/>
            </a:xfrm>
            <a:prstGeom prst="ellipse">
              <a:avLst/>
            </a:prstGeom>
            <a:ln w="28575" cmpd="sng">
              <a:solidFill>
                <a:srgbClr val="008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Person</a:t>
              </a:r>
              <a:endParaRPr lang="en-US" sz="1400" dirty="0">
                <a:latin typeface="+mn-lt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6279275" y="2560595"/>
              <a:ext cx="313792" cy="65745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6926515" y="2560596"/>
              <a:ext cx="499425" cy="65082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111769" y="2873757"/>
              <a:ext cx="1106087" cy="36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+mn-lt"/>
                </a:rPr>
                <a:t>subClassOf</a:t>
              </a:r>
              <a:endParaRPr lang="en-US" sz="1400" dirty="0" smtClean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98404" y="2869122"/>
              <a:ext cx="1106087" cy="36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+mn-lt"/>
                </a:rPr>
                <a:t>subClassOf</a:t>
              </a:r>
              <a:endParaRPr lang="en-US" sz="1400" dirty="0" smtClean="0">
                <a:latin typeface="+mn-lt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675138" y="3351075"/>
              <a:ext cx="1205947" cy="410818"/>
            </a:xfrm>
            <a:prstGeom prst="ellipse">
              <a:avLst/>
            </a:prstGeom>
            <a:ln w="28575" cmpd="sng">
              <a:solidFill>
                <a:srgbClr val="FFC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1400" dirty="0" err="1" smtClean="0">
                  <a:latin typeface="+mn-lt"/>
                </a:rPr>
                <a:t>hasSon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588657" y="2214685"/>
              <a:ext cx="1564105" cy="376713"/>
            </a:xfrm>
            <a:prstGeom prst="ellipse">
              <a:avLst/>
            </a:prstGeom>
            <a:ln w="28575" cmpd="sng">
              <a:solidFill>
                <a:srgbClr val="FFC000"/>
              </a:solidFill>
            </a:ln>
          </p:spPr>
          <p:txBody>
            <a:bodyPr rtlCol="0" anchor="ctr">
              <a:noAutofit/>
            </a:bodyPr>
            <a:lstStyle/>
            <a:p>
              <a:r>
                <a:rPr lang="en-US" sz="1400" dirty="0" err="1"/>
                <a:t>hasChild</a:t>
              </a:r>
              <a:endParaRPr lang="en-US" sz="1400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4848594" y="2077693"/>
              <a:ext cx="1577008" cy="159074"/>
            </a:xfrm>
            <a:custGeom>
              <a:avLst/>
              <a:gdLst>
                <a:gd name="connsiteX0" fmla="*/ 0 w 1577008"/>
                <a:gd name="connsiteY0" fmla="*/ 159074 h 159074"/>
                <a:gd name="connsiteX1" fmla="*/ 795130 w 1577008"/>
                <a:gd name="connsiteY1" fmla="*/ 48 h 159074"/>
                <a:gd name="connsiteX2" fmla="*/ 1577008 w 1577008"/>
                <a:gd name="connsiteY2" fmla="*/ 145822 h 15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7008" h="159074">
                  <a:moveTo>
                    <a:pt x="0" y="159074"/>
                  </a:moveTo>
                  <a:cubicBezTo>
                    <a:pt x="266147" y="80665"/>
                    <a:pt x="532295" y="2257"/>
                    <a:pt x="795130" y="48"/>
                  </a:cubicBezTo>
                  <a:cubicBezTo>
                    <a:pt x="1057965" y="-2161"/>
                    <a:pt x="1317486" y="71830"/>
                    <a:pt x="1577008" y="145822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Freeform 17"/>
            <p:cNvSpPr/>
            <p:nvPr/>
          </p:nvSpPr>
          <p:spPr>
            <a:xfrm flipV="1">
              <a:off x="4828698" y="2588091"/>
              <a:ext cx="1577008" cy="157351"/>
            </a:xfrm>
            <a:custGeom>
              <a:avLst/>
              <a:gdLst>
                <a:gd name="connsiteX0" fmla="*/ 0 w 1577008"/>
                <a:gd name="connsiteY0" fmla="*/ 159074 h 159074"/>
                <a:gd name="connsiteX1" fmla="*/ 795130 w 1577008"/>
                <a:gd name="connsiteY1" fmla="*/ 48 h 159074"/>
                <a:gd name="connsiteX2" fmla="*/ 1577008 w 1577008"/>
                <a:gd name="connsiteY2" fmla="*/ 145822 h 15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7008" h="159074">
                  <a:moveTo>
                    <a:pt x="0" y="159074"/>
                  </a:moveTo>
                  <a:cubicBezTo>
                    <a:pt x="266147" y="80665"/>
                    <a:pt x="532295" y="2257"/>
                    <a:pt x="795130" y="48"/>
                  </a:cubicBezTo>
                  <a:cubicBezTo>
                    <a:pt x="1057965" y="-2161"/>
                    <a:pt x="1317486" y="71830"/>
                    <a:pt x="1577008" y="145822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5693" y="2373760"/>
              <a:ext cx="1198082" cy="36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+mn-lt"/>
                </a:rPr>
                <a:t>rdfs:domain</a:t>
              </a:r>
              <a:endParaRPr lang="en-US" sz="1400" dirty="0" smtClean="0">
                <a:latin typeface="+mn-lt"/>
              </a:endParaRPr>
            </a:p>
          </p:txBody>
        </p:sp>
        <p:cxnSp>
          <p:nvCxnSpPr>
            <p:cNvPr id="20" name="Straight Arrow Connector 19"/>
            <p:cNvCxnSpPr>
              <a:stCxn id="15" idx="0"/>
            </p:cNvCxnSpPr>
            <p:nvPr/>
          </p:nvCxnSpPr>
          <p:spPr>
            <a:xfrm flipH="1" flipV="1">
              <a:off x="4278111" y="2608451"/>
              <a:ext cx="1" cy="7426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437827" y="2834572"/>
              <a:ext cx="1777462" cy="36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+mn-lt"/>
                </a:rPr>
                <a:t>r</a:t>
              </a:r>
              <a:r>
                <a:rPr lang="en-US" sz="1400" dirty="0" err="1" smtClean="0">
                  <a:latin typeface="+mn-lt"/>
                </a:rPr>
                <a:t>dfs:subPropertyOf</a:t>
              </a:r>
              <a:endParaRPr lang="en-US" sz="1400" dirty="0" smtClean="0">
                <a:latin typeface="+mn-lt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879239" y="4572214"/>
              <a:ext cx="1205947" cy="410818"/>
            </a:xfrm>
            <a:prstGeom prst="ellipse">
              <a:avLst/>
            </a:prstGeom>
            <a:ln w="28575" cmpd="sng">
              <a:solidFill>
                <a:srgbClr val="008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Max</a:t>
              </a:r>
              <a:endParaRPr lang="en-US" sz="1400" dirty="0">
                <a:latin typeface="+mn-lt"/>
              </a:endParaRPr>
            </a:p>
          </p:txBody>
        </p:sp>
        <p:cxnSp>
          <p:nvCxnSpPr>
            <p:cNvPr id="23" name="Straight Arrow Connector 22"/>
            <p:cNvCxnSpPr>
              <a:stCxn id="22" idx="0"/>
              <a:endCxn id="9" idx="4"/>
            </p:cNvCxnSpPr>
            <p:nvPr/>
          </p:nvCxnSpPr>
          <p:spPr>
            <a:xfrm flipV="1">
              <a:off x="5482213" y="3647919"/>
              <a:ext cx="602974" cy="924295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475915" y="4572214"/>
              <a:ext cx="1205947" cy="410818"/>
            </a:xfrm>
            <a:prstGeom prst="ellipse">
              <a:avLst/>
            </a:prstGeom>
            <a:ln w="28575" cmpd="sng">
              <a:solidFill>
                <a:srgbClr val="008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Abel</a:t>
              </a:r>
              <a:endParaRPr lang="en-US" sz="1400" dirty="0">
                <a:latin typeface="+mn-lt"/>
              </a:endParaRPr>
            </a:p>
          </p:txBody>
        </p:sp>
        <p:cxnSp>
          <p:nvCxnSpPr>
            <p:cNvPr id="25" name="Straight Arrow Connector 24"/>
            <p:cNvCxnSpPr>
              <a:stCxn id="24" idx="0"/>
            </p:cNvCxnSpPr>
            <p:nvPr/>
          </p:nvCxnSpPr>
          <p:spPr>
            <a:xfrm flipV="1">
              <a:off x="7078889" y="3600874"/>
              <a:ext cx="450600" cy="97134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802641" y="3978841"/>
              <a:ext cx="865244" cy="36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+mn-lt"/>
                </a:rPr>
                <a:t>r</a:t>
              </a:r>
              <a:r>
                <a:rPr lang="en-US" sz="1400" dirty="0" err="1" smtClean="0">
                  <a:latin typeface="+mn-lt"/>
                </a:rPr>
                <a:t>df:type</a:t>
              </a:r>
              <a:endParaRPr lang="en-US" sz="1400" dirty="0" smtClean="0">
                <a:latin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80945" y="3932980"/>
              <a:ext cx="301595" cy="36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n-lt"/>
                </a:rPr>
                <a:t>?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799432" y="4582583"/>
              <a:ext cx="1205947" cy="410818"/>
            </a:xfrm>
            <a:prstGeom prst="ellipse">
              <a:avLst/>
            </a:prstGeom>
            <a:ln w="28575" cmpd="sng">
              <a:solidFill>
                <a:srgbClr val="008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Adam</a:t>
              </a:r>
              <a:endParaRPr lang="en-US" sz="1400" dirty="0">
                <a:latin typeface="+mn-lt"/>
              </a:endParaRPr>
            </a:p>
          </p:txBody>
        </p:sp>
        <p:cxnSp>
          <p:nvCxnSpPr>
            <p:cNvPr id="29" name="Straight Arrow Connector 28"/>
            <p:cNvCxnSpPr>
              <a:stCxn id="28" idx="0"/>
              <a:endCxn id="10" idx="4"/>
            </p:cNvCxnSpPr>
            <p:nvPr/>
          </p:nvCxnSpPr>
          <p:spPr>
            <a:xfrm flipH="1" flipV="1">
              <a:off x="7529489" y="3628868"/>
              <a:ext cx="872917" cy="953715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963346" y="3942099"/>
              <a:ext cx="301595" cy="36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n-lt"/>
                </a:rPr>
                <a:t>?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7076828" y="4993529"/>
              <a:ext cx="1404731" cy="516967"/>
            </a:xfrm>
            <a:custGeom>
              <a:avLst/>
              <a:gdLst>
                <a:gd name="connsiteX0" fmla="*/ 1404731 w 1404731"/>
                <a:gd name="connsiteY0" fmla="*/ 39756 h 516967"/>
                <a:gd name="connsiteX1" fmla="*/ 543339 w 1404731"/>
                <a:gd name="connsiteY1" fmla="*/ 516834 h 516967"/>
                <a:gd name="connsiteX2" fmla="*/ 0 w 1404731"/>
                <a:gd name="connsiteY2" fmla="*/ 0 h 516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4731" h="516967">
                  <a:moveTo>
                    <a:pt x="1404731" y="39756"/>
                  </a:moveTo>
                  <a:cubicBezTo>
                    <a:pt x="1091096" y="281608"/>
                    <a:pt x="777461" y="523460"/>
                    <a:pt x="543339" y="516834"/>
                  </a:cubicBezTo>
                  <a:cubicBezTo>
                    <a:pt x="309217" y="510208"/>
                    <a:pt x="154608" y="255104"/>
                    <a:pt x="0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53055" y="5547010"/>
              <a:ext cx="795835" cy="36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+mn-lt"/>
                </a:rPr>
                <a:t>hasSon</a:t>
              </a:r>
              <a:endParaRPr lang="en-US" sz="1400" dirty="0" smtClean="0">
                <a:latin typeface="+mn-lt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934692" y="3622211"/>
            <a:ext cx="92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+mn-lt"/>
              </a:rPr>
              <a:t>rdfs:range</a:t>
            </a:r>
            <a:endParaRPr lang="en-US" sz="1400" dirty="0" smtClean="0"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52079" y="6596390"/>
            <a:ext cx="1491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</a:t>
            </a: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by </a:t>
            </a:r>
            <a:r>
              <a:rPr lang="en-US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Wensheng</a:t>
            </a: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Wu</a:t>
            </a:r>
            <a:endParaRPr lang="en-US" sz="110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926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RDFa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RDF in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9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RDFa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800" dirty="0" smtClean="0"/>
              <a:t>Resource </a:t>
            </a:r>
            <a:r>
              <a:rPr lang="en-US" sz="2800" dirty="0"/>
              <a:t>Description Framework – in – </a:t>
            </a:r>
            <a:r>
              <a:rPr lang="en-US" sz="2800" dirty="0" smtClean="0"/>
              <a:t>attributes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74197" y="5240101"/>
            <a:ext cx="6162189" cy="1015663"/>
          </a:xfrm>
          <a:prstGeom prst="rect">
            <a:avLst/>
          </a:prstGeom>
          <a:ln w="28575" cmpd="sng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In his latest book </a:t>
            </a:r>
            <a:r>
              <a:rPr lang="en-US" sz="2000" i="1" dirty="0" err="1"/>
              <a:t>Wikinomics</a:t>
            </a:r>
            <a:r>
              <a:rPr lang="en-US" sz="2000" dirty="0"/>
              <a:t>, Don </a:t>
            </a:r>
            <a:r>
              <a:rPr lang="en-US" sz="2000" dirty="0" err="1"/>
              <a:t>Tapscott</a:t>
            </a:r>
            <a:r>
              <a:rPr lang="en-US" sz="2000" dirty="0"/>
              <a:t> explains deep changes in technology, demographics and business. The book is due to be published in October 2006. </a:t>
            </a:r>
          </a:p>
        </p:txBody>
      </p:sp>
      <p:sp>
        <p:nvSpPr>
          <p:cNvPr id="2" name="Rectangle 1"/>
          <p:cNvSpPr/>
          <p:nvPr/>
        </p:nvSpPr>
        <p:spPr>
          <a:xfrm>
            <a:off x="2074197" y="1897292"/>
            <a:ext cx="6162921" cy="2862322"/>
          </a:xfrm>
          <a:prstGeom prst="rect">
            <a:avLst/>
          </a:prstGeom>
          <a:ln w="28575" cmpd="sng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/>
                <a:cs typeface="Courier"/>
              </a:rPr>
              <a:t>&lt;p</a:t>
            </a:r>
            <a:r>
              <a:rPr lang="en-US" sz="2000" b="1" dirty="0" smtClean="0">
                <a:latin typeface="Courier"/>
                <a:cs typeface="Courier"/>
              </a:rPr>
              <a:t>&gt;</a:t>
            </a:r>
          </a:p>
          <a:p>
            <a:r>
              <a:rPr lang="en-US" sz="2000" dirty="0" smtClean="0">
                <a:latin typeface="Courier"/>
                <a:cs typeface="Courier"/>
              </a:rPr>
              <a:t>  In </a:t>
            </a:r>
            <a:r>
              <a:rPr lang="en-US" sz="2000" dirty="0">
                <a:latin typeface="Courier"/>
                <a:cs typeface="Courier"/>
              </a:rPr>
              <a:t>his latest </a:t>
            </a:r>
            <a:r>
              <a:rPr lang="en-US" sz="2000" dirty="0" smtClean="0">
                <a:latin typeface="Courier"/>
                <a:cs typeface="Courier"/>
              </a:rPr>
              <a:t>book</a:t>
            </a:r>
          </a:p>
          <a:p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b="1" dirty="0">
                <a:latin typeface="Courier"/>
                <a:cs typeface="Courier"/>
              </a:rPr>
              <a:t>&lt;cite&gt;</a:t>
            </a:r>
            <a:r>
              <a:rPr lang="en-US" sz="2000" dirty="0" err="1">
                <a:latin typeface="Courier"/>
                <a:cs typeface="Courier"/>
              </a:rPr>
              <a:t>Wikinomics</a:t>
            </a:r>
            <a:r>
              <a:rPr lang="en-US" sz="2000" b="1" dirty="0">
                <a:latin typeface="Courier"/>
                <a:cs typeface="Courier"/>
              </a:rPr>
              <a:t>&lt;/cite&gt;</a:t>
            </a:r>
            <a:r>
              <a:rPr lang="en-US" sz="2000" dirty="0" smtClean="0">
                <a:latin typeface="Courier"/>
                <a:cs typeface="Courier"/>
              </a:rPr>
              <a:t>,</a:t>
            </a:r>
          </a:p>
          <a:p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b="1" dirty="0">
                <a:latin typeface="Courier"/>
                <a:cs typeface="Courier"/>
              </a:rPr>
              <a:t>&lt;span&gt;</a:t>
            </a:r>
            <a:r>
              <a:rPr lang="en-US" sz="2000" dirty="0">
                <a:latin typeface="Courier"/>
                <a:cs typeface="Courier"/>
              </a:rPr>
              <a:t>Don </a:t>
            </a:r>
            <a:r>
              <a:rPr lang="en-US" sz="2000" dirty="0" err="1">
                <a:latin typeface="Courier"/>
                <a:cs typeface="Courier"/>
              </a:rPr>
              <a:t>Tapscott</a:t>
            </a:r>
            <a:r>
              <a:rPr lang="en-US" sz="2000" b="1" dirty="0">
                <a:latin typeface="Courier"/>
                <a:cs typeface="Courier"/>
              </a:rPr>
              <a:t>&lt;/span</a:t>
            </a:r>
            <a:r>
              <a:rPr lang="en-US" sz="2000" b="1" dirty="0" smtClean="0">
                <a:latin typeface="Courier"/>
                <a:cs typeface="Courier"/>
              </a:rPr>
              <a:t>&gt;</a:t>
            </a:r>
          </a:p>
          <a:p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dirty="0">
                <a:latin typeface="Courier"/>
                <a:cs typeface="Courier"/>
              </a:rPr>
              <a:t>explains deep changes in technology,  </a:t>
            </a:r>
            <a:r>
              <a:rPr lang="en-US" sz="2000" dirty="0" smtClean="0">
                <a:latin typeface="Courier"/>
                <a:cs typeface="Courier"/>
              </a:rPr>
              <a:t>  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demographics </a:t>
            </a:r>
            <a:r>
              <a:rPr lang="en-US" sz="2000" dirty="0">
                <a:latin typeface="Courier"/>
                <a:cs typeface="Courier"/>
              </a:rPr>
              <a:t>and business</a:t>
            </a:r>
            <a:r>
              <a:rPr lang="en-US" sz="2000" dirty="0" smtClean="0">
                <a:latin typeface="Courier"/>
                <a:cs typeface="Courier"/>
              </a:rPr>
              <a:t>.</a:t>
            </a:r>
          </a:p>
          <a:p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dirty="0">
                <a:latin typeface="Courier"/>
                <a:cs typeface="Courier"/>
              </a:rPr>
              <a:t>The book is due to be published </a:t>
            </a:r>
            <a:r>
              <a:rPr lang="en-US" sz="2000" dirty="0" smtClean="0">
                <a:latin typeface="Courier"/>
                <a:cs typeface="Courier"/>
              </a:rPr>
              <a:t>in       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&lt;</a:t>
            </a:r>
            <a:r>
              <a:rPr lang="en-US" sz="2000" b="1" dirty="0">
                <a:latin typeface="Courier"/>
                <a:cs typeface="Courier"/>
              </a:rPr>
              <a:t>span&gt;</a:t>
            </a:r>
            <a:r>
              <a:rPr lang="en-US" sz="2000" dirty="0">
                <a:latin typeface="Courier"/>
                <a:cs typeface="Courier"/>
              </a:rPr>
              <a:t>October 2006</a:t>
            </a:r>
            <a:r>
              <a:rPr lang="en-US" sz="2000" b="1" dirty="0">
                <a:latin typeface="Courier"/>
                <a:cs typeface="Courier"/>
              </a:rPr>
              <a:t>&lt;/span&gt;</a:t>
            </a:r>
            <a:r>
              <a:rPr lang="en-US" sz="2000" dirty="0" smtClean="0">
                <a:latin typeface="Courier"/>
                <a:cs typeface="Courier"/>
              </a:rPr>
              <a:t>.</a:t>
            </a:r>
          </a:p>
          <a:p>
            <a:r>
              <a:rPr lang="en-US" sz="2000" b="1" dirty="0" smtClean="0">
                <a:latin typeface="Courier"/>
                <a:cs typeface="Courier"/>
              </a:rPr>
              <a:t>&lt;</a:t>
            </a:r>
            <a:r>
              <a:rPr lang="en-US" sz="2000" b="1" dirty="0">
                <a:latin typeface="Courier"/>
                <a:cs typeface="Courier"/>
              </a:rPr>
              <a:t>/p&gt;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728" y="1830354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Plain XHTML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280" y="5228906"/>
            <a:ext cx="1223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Browser</a:t>
            </a:r>
          </a:p>
          <a:p>
            <a:pPr algn="r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shows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0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RDFa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74197" y="5240101"/>
            <a:ext cx="6162189" cy="1015663"/>
          </a:xfrm>
          <a:prstGeom prst="rect">
            <a:avLst/>
          </a:prstGeom>
          <a:ln w="28575" cmpd="sng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In his latest book </a:t>
            </a:r>
            <a:r>
              <a:rPr lang="en-US" sz="2000" i="1" dirty="0" err="1"/>
              <a:t>Wikinomics</a:t>
            </a:r>
            <a:r>
              <a:rPr lang="en-US" sz="2000" dirty="0"/>
              <a:t>, Don </a:t>
            </a:r>
            <a:r>
              <a:rPr lang="en-US" sz="2000" dirty="0" err="1"/>
              <a:t>Tapscott</a:t>
            </a:r>
            <a:r>
              <a:rPr lang="en-US" sz="2000" dirty="0"/>
              <a:t> explains deep changes in technology, demographics and business. The book is due to be published in October 2006. </a:t>
            </a:r>
          </a:p>
        </p:txBody>
      </p:sp>
      <p:sp>
        <p:nvSpPr>
          <p:cNvPr id="2" name="Rectangle 1"/>
          <p:cNvSpPr/>
          <p:nvPr/>
        </p:nvSpPr>
        <p:spPr>
          <a:xfrm>
            <a:off x="669704" y="1897292"/>
            <a:ext cx="7804593" cy="2862322"/>
          </a:xfrm>
          <a:prstGeom prst="rect">
            <a:avLst/>
          </a:prstGeom>
          <a:ln w="28575" cmpd="sng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/>
                <a:cs typeface="Courier"/>
              </a:rPr>
              <a:t>&lt;p </a:t>
            </a:r>
            <a:r>
              <a:rPr lang="en-US" sz="2000" b="1" dirty="0" err="1">
                <a:solidFill>
                  <a:srgbClr val="0000FF"/>
                </a:solidFill>
                <a:latin typeface="Courier"/>
                <a:cs typeface="Courier"/>
              </a:rPr>
              <a:t>xmlns:dc</a:t>
            </a:r>
            <a:r>
              <a:rPr lang="en-US" sz="2000" b="1" dirty="0">
                <a:latin typeface="Courier"/>
                <a:cs typeface="Courier"/>
              </a:rPr>
              <a:t>=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"http://</a:t>
            </a:r>
            <a:r>
              <a:rPr lang="en-US" sz="2000" b="1" dirty="0" err="1">
                <a:solidFill>
                  <a:srgbClr val="FF0000"/>
                </a:solidFill>
                <a:latin typeface="Courier"/>
                <a:cs typeface="Courier"/>
              </a:rPr>
              <a:t>purl.org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/dc/elements/1.1/"</a:t>
            </a:r>
            <a:r>
              <a:rPr lang="en-US" sz="2000" b="1" dirty="0">
                <a:latin typeface="Courier"/>
                <a:cs typeface="Courier"/>
              </a:rPr>
              <a:t>&gt;</a:t>
            </a:r>
            <a:endParaRPr lang="en-US" sz="2000" b="1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  In </a:t>
            </a:r>
            <a:r>
              <a:rPr lang="en-US" sz="2000" dirty="0">
                <a:latin typeface="Courier"/>
                <a:cs typeface="Courier"/>
              </a:rPr>
              <a:t>his latest </a:t>
            </a:r>
            <a:r>
              <a:rPr lang="en-US" sz="2000" dirty="0" smtClean="0">
                <a:latin typeface="Courier"/>
                <a:cs typeface="Courier"/>
              </a:rPr>
              <a:t>book</a:t>
            </a:r>
          </a:p>
          <a:p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b="1" dirty="0">
                <a:latin typeface="Courier"/>
                <a:cs typeface="Courier"/>
              </a:rPr>
              <a:t>&lt;cite&gt;</a:t>
            </a:r>
            <a:r>
              <a:rPr lang="en-US" sz="2000" dirty="0" err="1">
                <a:latin typeface="Courier"/>
                <a:cs typeface="Courier"/>
              </a:rPr>
              <a:t>Wikinomics</a:t>
            </a:r>
            <a:r>
              <a:rPr lang="en-US" sz="2000" b="1" dirty="0">
                <a:latin typeface="Courier"/>
                <a:cs typeface="Courier"/>
              </a:rPr>
              <a:t>&lt;/cite&gt;</a:t>
            </a:r>
            <a:r>
              <a:rPr lang="en-US" sz="2000" dirty="0" smtClean="0">
                <a:latin typeface="Courier"/>
                <a:cs typeface="Courier"/>
              </a:rPr>
              <a:t>,</a:t>
            </a:r>
          </a:p>
          <a:p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b="1" dirty="0">
                <a:latin typeface="Courier"/>
                <a:cs typeface="Courier"/>
              </a:rPr>
              <a:t>&lt;span&gt;</a:t>
            </a:r>
            <a:r>
              <a:rPr lang="en-US" sz="2000" dirty="0">
                <a:latin typeface="Courier"/>
                <a:cs typeface="Courier"/>
              </a:rPr>
              <a:t>Don </a:t>
            </a:r>
            <a:r>
              <a:rPr lang="en-US" sz="2000" dirty="0" err="1">
                <a:latin typeface="Courier"/>
                <a:cs typeface="Courier"/>
              </a:rPr>
              <a:t>Tapscott</a:t>
            </a:r>
            <a:r>
              <a:rPr lang="en-US" sz="2000" b="1" dirty="0">
                <a:latin typeface="Courier"/>
                <a:cs typeface="Courier"/>
              </a:rPr>
              <a:t>&lt;/span</a:t>
            </a:r>
            <a:r>
              <a:rPr lang="en-US" sz="2000" b="1" dirty="0" smtClean="0">
                <a:latin typeface="Courier"/>
                <a:cs typeface="Courier"/>
              </a:rPr>
              <a:t>&gt;</a:t>
            </a:r>
          </a:p>
          <a:p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dirty="0">
                <a:latin typeface="Courier"/>
                <a:cs typeface="Courier"/>
              </a:rPr>
              <a:t>explains deep changes in technology,  </a:t>
            </a:r>
            <a:r>
              <a:rPr lang="en-US" sz="2000" dirty="0" smtClean="0">
                <a:latin typeface="Courier"/>
                <a:cs typeface="Courier"/>
              </a:rPr>
              <a:t>  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demographics </a:t>
            </a:r>
            <a:r>
              <a:rPr lang="en-US" sz="2000" dirty="0">
                <a:latin typeface="Courier"/>
                <a:cs typeface="Courier"/>
              </a:rPr>
              <a:t>and business</a:t>
            </a:r>
            <a:r>
              <a:rPr lang="en-US" sz="2000" dirty="0" smtClean="0">
                <a:latin typeface="Courier"/>
                <a:cs typeface="Courier"/>
              </a:rPr>
              <a:t>.</a:t>
            </a:r>
          </a:p>
          <a:p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dirty="0">
                <a:latin typeface="Courier"/>
                <a:cs typeface="Courier"/>
              </a:rPr>
              <a:t>The book is due to be published </a:t>
            </a:r>
            <a:r>
              <a:rPr lang="en-US" sz="2000" dirty="0" smtClean="0">
                <a:latin typeface="Courier"/>
                <a:cs typeface="Courier"/>
              </a:rPr>
              <a:t>in       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&lt;</a:t>
            </a:r>
            <a:r>
              <a:rPr lang="en-US" sz="2000" b="1" dirty="0">
                <a:latin typeface="Courier"/>
                <a:cs typeface="Courier"/>
              </a:rPr>
              <a:t>span&gt;</a:t>
            </a:r>
            <a:r>
              <a:rPr lang="en-US" sz="2000" dirty="0">
                <a:latin typeface="Courier"/>
                <a:cs typeface="Courier"/>
              </a:rPr>
              <a:t>October 2006</a:t>
            </a:r>
            <a:r>
              <a:rPr lang="en-US" sz="2000" b="1" dirty="0">
                <a:latin typeface="Courier"/>
                <a:cs typeface="Courier"/>
              </a:rPr>
              <a:t>&lt;/span&gt;</a:t>
            </a:r>
            <a:r>
              <a:rPr lang="en-US" sz="2000" dirty="0" smtClean="0">
                <a:latin typeface="Courier"/>
                <a:cs typeface="Courier"/>
              </a:rPr>
              <a:t>.</a:t>
            </a:r>
          </a:p>
          <a:p>
            <a:r>
              <a:rPr lang="en-US" sz="2000" b="1" dirty="0" smtClean="0">
                <a:latin typeface="Courier"/>
                <a:cs typeface="Courier"/>
              </a:rPr>
              <a:t>&lt;</a:t>
            </a:r>
            <a:r>
              <a:rPr lang="en-US" sz="2000" b="1" dirty="0">
                <a:latin typeface="Courier"/>
                <a:cs typeface="Courier"/>
              </a:rPr>
              <a:t>/p&gt;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280" y="5228906"/>
            <a:ext cx="1223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Browser</a:t>
            </a:r>
          </a:p>
          <a:p>
            <a:pPr algn="r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shows</a:t>
            </a:r>
          </a:p>
        </p:txBody>
      </p:sp>
      <p:sp>
        <p:nvSpPr>
          <p:cNvPr id="3" name="Rectangle 2"/>
          <p:cNvSpPr/>
          <p:nvPr/>
        </p:nvSpPr>
        <p:spPr>
          <a:xfrm>
            <a:off x="5761626" y="832323"/>
            <a:ext cx="3088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+mn-lt"/>
              </a:rPr>
              <a:t>namespace declaration</a:t>
            </a:r>
          </a:p>
        </p:txBody>
      </p:sp>
      <p:sp>
        <p:nvSpPr>
          <p:cNvPr id="9" name="Freeform 8"/>
          <p:cNvSpPr/>
          <p:nvPr/>
        </p:nvSpPr>
        <p:spPr>
          <a:xfrm>
            <a:off x="7247501" y="1336489"/>
            <a:ext cx="1179042" cy="634430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51141 w 2217204"/>
              <a:gd name="connsiteY0" fmla="*/ 1507612 h 1507673"/>
              <a:gd name="connsiteX1" fmla="*/ 2217204 w 2217204"/>
              <a:gd name="connsiteY1" fmla="*/ 140323 h 1507673"/>
              <a:gd name="connsiteX0" fmla="*/ 0 w 1966063"/>
              <a:gd name="connsiteY0" fmla="*/ 1528481 h 1528481"/>
              <a:gd name="connsiteX1" fmla="*/ 1966063 w 1966063"/>
              <a:gd name="connsiteY1" fmla="*/ 161192 h 1528481"/>
              <a:gd name="connsiteX0" fmla="*/ 0 w 1199729"/>
              <a:gd name="connsiteY0" fmla="*/ 342855 h 431745"/>
              <a:gd name="connsiteX1" fmla="*/ 1199729 w 1199729"/>
              <a:gd name="connsiteY1" fmla="*/ 431745 h 431745"/>
              <a:gd name="connsiteX0" fmla="*/ 0 w 1199729"/>
              <a:gd name="connsiteY0" fmla="*/ 139647 h 228537"/>
              <a:gd name="connsiteX1" fmla="*/ 1199729 w 1199729"/>
              <a:gd name="connsiteY1" fmla="*/ 228537 h 228537"/>
              <a:gd name="connsiteX0" fmla="*/ 0 w 1210677"/>
              <a:gd name="connsiteY0" fmla="*/ 122501 h 298980"/>
              <a:gd name="connsiteX1" fmla="*/ 1210677 w 1210677"/>
              <a:gd name="connsiteY1" fmla="*/ 298980 h 298980"/>
              <a:gd name="connsiteX0" fmla="*/ 0 w 1280247"/>
              <a:gd name="connsiteY0" fmla="*/ 239102 h 415581"/>
              <a:gd name="connsiteX1" fmla="*/ 1210677 w 1280247"/>
              <a:gd name="connsiteY1" fmla="*/ 415581 h 415581"/>
              <a:gd name="connsiteX0" fmla="*/ 1316672 w 1427877"/>
              <a:gd name="connsiteY0" fmla="*/ 68033 h 1257899"/>
              <a:gd name="connsiteX1" fmla="*/ 0 w 1427877"/>
              <a:gd name="connsiteY1" fmla="*/ 1257899 h 1257899"/>
              <a:gd name="connsiteX0" fmla="*/ 1316672 w 1316672"/>
              <a:gd name="connsiteY0" fmla="*/ 6063 h 1195929"/>
              <a:gd name="connsiteX1" fmla="*/ 0 w 1316672"/>
              <a:gd name="connsiteY1" fmla="*/ 1195929 h 1195929"/>
              <a:gd name="connsiteX0" fmla="*/ 1881156 w 1881156"/>
              <a:gd name="connsiteY0" fmla="*/ 62021 h 418088"/>
              <a:gd name="connsiteX1" fmla="*/ 0 w 1881156"/>
              <a:gd name="connsiteY1" fmla="*/ 418088 h 418088"/>
              <a:gd name="connsiteX0" fmla="*/ 1881156 w 1881156"/>
              <a:gd name="connsiteY0" fmla="*/ 152689 h 508756"/>
              <a:gd name="connsiteX1" fmla="*/ 0 w 1881156"/>
              <a:gd name="connsiteY1" fmla="*/ 508756 h 508756"/>
              <a:gd name="connsiteX0" fmla="*/ 2047935 w 2047935"/>
              <a:gd name="connsiteY0" fmla="*/ 212748 h 402055"/>
              <a:gd name="connsiteX1" fmla="*/ 0 w 2047935"/>
              <a:gd name="connsiteY1" fmla="*/ 402055 h 402055"/>
              <a:gd name="connsiteX0" fmla="*/ 123319 w 966863"/>
              <a:gd name="connsiteY0" fmla="*/ 270768 h 341940"/>
              <a:gd name="connsiteX1" fmla="*/ 920731 w 966863"/>
              <a:gd name="connsiteY1" fmla="*/ 341940 h 341940"/>
              <a:gd name="connsiteX0" fmla="*/ 0 w 887913"/>
              <a:gd name="connsiteY0" fmla="*/ 204809 h 275981"/>
              <a:gd name="connsiteX1" fmla="*/ 797412 w 887913"/>
              <a:gd name="connsiteY1" fmla="*/ 275981 h 275981"/>
              <a:gd name="connsiteX0" fmla="*/ 0 w 1588165"/>
              <a:gd name="connsiteY0" fmla="*/ 24562 h 568275"/>
              <a:gd name="connsiteX1" fmla="*/ 1535824 w 1588165"/>
              <a:gd name="connsiteY1" fmla="*/ 568275 h 568275"/>
              <a:gd name="connsiteX0" fmla="*/ 0 w 1540582"/>
              <a:gd name="connsiteY0" fmla="*/ 24562 h 568275"/>
              <a:gd name="connsiteX1" fmla="*/ 1535824 w 1540582"/>
              <a:gd name="connsiteY1" fmla="*/ 568275 h 568275"/>
              <a:gd name="connsiteX0" fmla="*/ 0 w 1535824"/>
              <a:gd name="connsiteY0" fmla="*/ 24562 h 568275"/>
              <a:gd name="connsiteX1" fmla="*/ 1535824 w 1535824"/>
              <a:gd name="connsiteY1" fmla="*/ 568275 h 568275"/>
              <a:gd name="connsiteX0" fmla="*/ 0 w 1535824"/>
              <a:gd name="connsiteY0" fmla="*/ 127216 h 670929"/>
              <a:gd name="connsiteX1" fmla="*/ 1535824 w 1535824"/>
              <a:gd name="connsiteY1" fmla="*/ 670929 h 670929"/>
              <a:gd name="connsiteX0" fmla="*/ 0 w 1535824"/>
              <a:gd name="connsiteY0" fmla="*/ 188167 h 731880"/>
              <a:gd name="connsiteX1" fmla="*/ 1535824 w 1535824"/>
              <a:gd name="connsiteY1" fmla="*/ 731880 h 731880"/>
              <a:gd name="connsiteX0" fmla="*/ 0 w 1535824"/>
              <a:gd name="connsiteY0" fmla="*/ 0 h 543713"/>
              <a:gd name="connsiteX1" fmla="*/ 1535824 w 1535824"/>
              <a:gd name="connsiteY1" fmla="*/ 543713 h 543713"/>
              <a:gd name="connsiteX0" fmla="*/ 0 w 620106"/>
              <a:gd name="connsiteY0" fmla="*/ 0 h 926743"/>
              <a:gd name="connsiteX1" fmla="*/ 620106 w 620106"/>
              <a:gd name="connsiteY1" fmla="*/ 926743 h 926743"/>
              <a:gd name="connsiteX0" fmla="*/ 1634293 w 1653217"/>
              <a:gd name="connsiteY0" fmla="*/ 0 h 634430"/>
              <a:gd name="connsiteX1" fmla="*/ 14412 w 1653217"/>
              <a:gd name="connsiteY1" fmla="*/ 634430 h 634430"/>
              <a:gd name="connsiteX0" fmla="*/ 1619880 w 1645476"/>
              <a:gd name="connsiteY0" fmla="*/ 0 h 634430"/>
              <a:gd name="connsiteX1" fmla="*/ -1 w 1645476"/>
              <a:gd name="connsiteY1" fmla="*/ 634430 h 634430"/>
              <a:gd name="connsiteX0" fmla="*/ 1619881 w 1648042"/>
              <a:gd name="connsiteY0" fmla="*/ 0 h 634430"/>
              <a:gd name="connsiteX1" fmla="*/ 0 w 1648042"/>
              <a:gd name="connsiteY1" fmla="*/ 634430 h 63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48042" h="634430">
                <a:moveTo>
                  <a:pt x="1619881" y="0"/>
                </a:moveTo>
                <a:cubicBezTo>
                  <a:pt x="1856363" y="652401"/>
                  <a:pt x="541276" y="-78009"/>
                  <a:pt x="0" y="634430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9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RDFa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74197" y="5240101"/>
            <a:ext cx="6162189" cy="1015663"/>
          </a:xfrm>
          <a:prstGeom prst="rect">
            <a:avLst/>
          </a:prstGeom>
          <a:ln w="28575" cmpd="sng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In his latest book </a:t>
            </a:r>
            <a:r>
              <a:rPr lang="en-US" sz="2000" i="1" dirty="0" err="1"/>
              <a:t>Wikinomics</a:t>
            </a:r>
            <a:r>
              <a:rPr lang="en-US" sz="2000" dirty="0"/>
              <a:t>, Don </a:t>
            </a:r>
            <a:r>
              <a:rPr lang="en-US" sz="2000" dirty="0" err="1"/>
              <a:t>Tapscott</a:t>
            </a:r>
            <a:r>
              <a:rPr lang="en-US" sz="2000" dirty="0"/>
              <a:t> explains deep changes in technology, demographics and business. The book is due to be published in October 2006. </a:t>
            </a:r>
          </a:p>
        </p:txBody>
      </p:sp>
      <p:sp>
        <p:nvSpPr>
          <p:cNvPr id="2" name="Rectangle 1"/>
          <p:cNvSpPr/>
          <p:nvPr/>
        </p:nvSpPr>
        <p:spPr>
          <a:xfrm>
            <a:off x="669704" y="1897292"/>
            <a:ext cx="7804593" cy="3170099"/>
          </a:xfrm>
          <a:prstGeom prst="rect">
            <a:avLst/>
          </a:prstGeom>
          <a:ln w="28575" cmpd="sng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/>
                <a:cs typeface="Courier"/>
              </a:rPr>
              <a:t>&lt;p </a:t>
            </a:r>
            <a:r>
              <a:rPr lang="en-US" sz="2000" b="1" dirty="0" err="1">
                <a:solidFill>
                  <a:srgbClr val="0000FF"/>
                </a:solidFill>
                <a:latin typeface="Courier"/>
                <a:cs typeface="Courier"/>
              </a:rPr>
              <a:t>xmlns:dc</a:t>
            </a:r>
            <a:r>
              <a:rPr lang="en-US" sz="2000" b="1" dirty="0" smtClean="0">
                <a:latin typeface="Courier"/>
                <a:cs typeface="Courier"/>
              </a:rPr>
              <a:t>=</a:t>
            </a:r>
            <a:r>
              <a:rPr lang="en-US" sz="2000" b="1" dirty="0" smtClean="0">
                <a:solidFill>
                  <a:srgbClr val="FF0000"/>
                </a:solidFill>
                <a:latin typeface="Courier"/>
                <a:cs typeface="Courier"/>
              </a:rPr>
              <a:t>"http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://</a:t>
            </a:r>
            <a:r>
              <a:rPr lang="en-US" sz="2000" b="1" dirty="0" err="1">
                <a:solidFill>
                  <a:srgbClr val="FF0000"/>
                </a:solidFill>
                <a:latin typeface="Courier"/>
                <a:cs typeface="Courier"/>
              </a:rPr>
              <a:t>purl.org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/dc/elements/1.1</a:t>
            </a:r>
            <a:r>
              <a:rPr lang="en-US" sz="2000" b="1" dirty="0" smtClean="0">
                <a:solidFill>
                  <a:srgbClr val="FF0000"/>
                </a:solidFill>
                <a:latin typeface="Courier"/>
                <a:cs typeface="Courier"/>
              </a:rPr>
              <a:t>/”</a:t>
            </a:r>
            <a:endParaRPr lang="en-US" sz="2000" b="1" dirty="0" smtClean="0">
              <a:latin typeface="Courier"/>
              <a:cs typeface="Courier"/>
            </a:endParaRPr>
          </a:p>
          <a:p>
            <a:r>
              <a:rPr lang="en-US" sz="2000" b="1" dirty="0" smtClean="0">
                <a:latin typeface="Courier"/>
                <a:cs typeface="Courier"/>
              </a:rPr>
              <a:t>  </a:t>
            </a:r>
            <a:r>
              <a:rPr lang="en-US" sz="2000" b="1" dirty="0" smtClean="0">
                <a:solidFill>
                  <a:srgbClr val="0000FF"/>
                </a:solidFill>
                <a:latin typeface="Courier"/>
                <a:cs typeface="Courier"/>
              </a:rPr>
              <a:t>about</a:t>
            </a:r>
            <a:r>
              <a:rPr lang="en-US" sz="2000" b="1" dirty="0">
                <a:latin typeface="Courier"/>
                <a:cs typeface="Courier"/>
              </a:rPr>
              <a:t>=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"http://</a:t>
            </a:r>
            <a:r>
              <a:rPr lang="en-US" sz="2000" b="1" dirty="0" err="1">
                <a:solidFill>
                  <a:srgbClr val="FF0000"/>
                </a:solidFill>
                <a:latin typeface="Courier"/>
                <a:cs typeface="Courier"/>
              </a:rPr>
              <a:t>www.example.com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/books/</a:t>
            </a:r>
            <a:r>
              <a:rPr lang="en-US" sz="2000" b="1" dirty="0" err="1">
                <a:solidFill>
                  <a:srgbClr val="FF0000"/>
                </a:solidFill>
                <a:latin typeface="Courier"/>
                <a:cs typeface="Courier"/>
              </a:rPr>
              <a:t>wikinomics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2000" b="1" dirty="0">
                <a:latin typeface="Courier"/>
                <a:cs typeface="Courier"/>
              </a:rPr>
              <a:t>&gt;</a:t>
            </a:r>
            <a:endParaRPr lang="en-US" sz="2000" b="1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  In </a:t>
            </a:r>
            <a:r>
              <a:rPr lang="en-US" sz="2000" dirty="0">
                <a:latin typeface="Courier"/>
                <a:cs typeface="Courier"/>
              </a:rPr>
              <a:t>his latest </a:t>
            </a:r>
            <a:r>
              <a:rPr lang="en-US" sz="2000" dirty="0" smtClean="0">
                <a:latin typeface="Courier"/>
                <a:cs typeface="Courier"/>
              </a:rPr>
              <a:t>book</a:t>
            </a:r>
          </a:p>
          <a:p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b="1" dirty="0">
                <a:latin typeface="Courier"/>
                <a:cs typeface="Courier"/>
              </a:rPr>
              <a:t>&lt;cite&gt;</a:t>
            </a:r>
            <a:r>
              <a:rPr lang="en-US" sz="2000" dirty="0" err="1">
                <a:latin typeface="Courier"/>
                <a:cs typeface="Courier"/>
              </a:rPr>
              <a:t>Wikinomics</a:t>
            </a:r>
            <a:r>
              <a:rPr lang="en-US" sz="2000" b="1" dirty="0">
                <a:latin typeface="Courier"/>
                <a:cs typeface="Courier"/>
              </a:rPr>
              <a:t>&lt;/cite&gt;</a:t>
            </a:r>
            <a:r>
              <a:rPr lang="en-US" sz="2000" dirty="0" smtClean="0">
                <a:latin typeface="Courier"/>
                <a:cs typeface="Courier"/>
              </a:rPr>
              <a:t>,</a:t>
            </a:r>
          </a:p>
          <a:p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b="1" dirty="0">
                <a:latin typeface="Courier"/>
                <a:cs typeface="Courier"/>
              </a:rPr>
              <a:t>&lt;span&gt;</a:t>
            </a:r>
            <a:r>
              <a:rPr lang="en-US" sz="2000" dirty="0">
                <a:latin typeface="Courier"/>
                <a:cs typeface="Courier"/>
              </a:rPr>
              <a:t>Don </a:t>
            </a:r>
            <a:r>
              <a:rPr lang="en-US" sz="2000" dirty="0" err="1">
                <a:latin typeface="Courier"/>
                <a:cs typeface="Courier"/>
              </a:rPr>
              <a:t>Tapscott</a:t>
            </a:r>
            <a:r>
              <a:rPr lang="en-US" sz="2000" b="1" dirty="0">
                <a:latin typeface="Courier"/>
                <a:cs typeface="Courier"/>
              </a:rPr>
              <a:t>&lt;/span</a:t>
            </a:r>
            <a:r>
              <a:rPr lang="en-US" sz="2000" b="1" dirty="0" smtClean="0">
                <a:latin typeface="Courier"/>
                <a:cs typeface="Courier"/>
              </a:rPr>
              <a:t>&gt;</a:t>
            </a:r>
          </a:p>
          <a:p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dirty="0">
                <a:latin typeface="Courier"/>
                <a:cs typeface="Courier"/>
              </a:rPr>
              <a:t>explains deep changes in technology,  </a:t>
            </a:r>
            <a:r>
              <a:rPr lang="en-US" sz="2000" dirty="0" smtClean="0">
                <a:latin typeface="Courier"/>
                <a:cs typeface="Courier"/>
              </a:rPr>
              <a:t>  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demographics </a:t>
            </a:r>
            <a:r>
              <a:rPr lang="en-US" sz="2000" dirty="0">
                <a:latin typeface="Courier"/>
                <a:cs typeface="Courier"/>
              </a:rPr>
              <a:t>and business</a:t>
            </a:r>
            <a:r>
              <a:rPr lang="en-US" sz="2000" dirty="0" smtClean="0">
                <a:latin typeface="Courier"/>
                <a:cs typeface="Courier"/>
              </a:rPr>
              <a:t>.</a:t>
            </a:r>
          </a:p>
          <a:p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dirty="0">
                <a:latin typeface="Courier"/>
                <a:cs typeface="Courier"/>
              </a:rPr>
              <a:t>The book is due to be published </a:t>
            </a:r>
            <a:r>
              <a:rPr lang="en-US" sz="2000" dirty="0" smtClean="0">
                <a:latin typeface="Courier"/>
                <a:cs typeface="Courier"/>
              </a:rPr>
              <a:t>in       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&lt;</a:t>
            </a:r>
            <a:r>
              <a:rPr lang="en-US" sz="2000" b="1" dirty="0">
                <a:latin typeface="Courier"/>
                <a:cs typeface="Courier"/>
              </a:rPr>
              <a:t>span&gt;</a:t>
            </a:r>
            <a:r>
              <a:rPr lang="en-US" sz="2000" dirty="0">
                <a:latin typeface="Courier"/>
                <a:cs typeface="Courier"/>
              </a:rPr>
              <a:t>October 2006</a:t>
            </a:r>
            <a:r>
              <a:rPr lang="en-US" sz="2000" b="1" dirty="0">
                <a:latin typeface="Courier"/>
                <a:cs typeface="Courier"/>
              </a:rPr>
              <a:t>&lt;/span&gt;</a:t>
            </a:r>
            <a:r>
              <a:rPr lang="en-US" sz="2000" dirty="0" smtClean="0">
                <a:latin typeface="Courier"/>
                <a:cs typeface="Courier"/>
              </a:rPr>
              <a:t>.</a:t>
            </a:r>
          </a:p>
          <a:p>
            <a:r>
              <a:rPr lang="en-US" sz="2000" b="1" dirty="0" smtClean="0">
                <a:latin typeface="Courier"/>
                <a:cs typeface="Courier"/>
              </a:rPr>
              <a:t>&lt;</a:t>
            </a:r>
            <a:r>
              <a:rPr lang="en-US" sz="2000" b="1" dirty="0">
                <a:latin typeface="Courier"/>
                <a:cs typeface="Courier"/>
              </a:rPr>
              <a:t>/p&gt;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280" y="5228906"/>
            <a:ext cx="1223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Browser</a:t>
            </a:r>
          </a:p>
          <a:p>
            <a:pPr algn="r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shows</a:t>
            </a:r>
          </a:p>
        </p:txBody>
      </p:sp>
      <p:sp>
        <p:nvSpPr>
          <p:cNvPr id="9" name="Rectangle 8"/>
          <p:cNvSpPr/>
          <p:nvPr/>
        </p:nvSpPr>
        <p:spPr>
          <a:xfrm>
            <a:off x="5761626" y="832323"/>
            <a:ext cx="28227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+mn-lt"/>
              </a:rPr>
              <a:t>Resource 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declaration</a:t>
            </a:r>
          </a:p>
        </p:txBody>
      </p:sp>
      <p:sp>
        <p:nvSpPr>
          <p:cNvPr id="10" name="Freeform 9"/>
          <p:cNvSpPr/>
          <p:nvPr/>
        </p:nvSpPr>
        <p:spPr>
          <a:xfrm>
            <a:off x="8043727" y="1336489"/>
            <a:ext cx="432543" cy="896504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51141 w 2217204"/>
              <a:gd name="connsiteY0" fmla="*/ 1507612 h 1507673"/>
              <a:gd name="connsiteX1" fmla="*/ 2217204 w 2217204"/>
              <a:gd name="connsiteY1" fmla="*/ 140323 h 1507673"/>
              <a:gd name="connsiteX0" fmla="*/ 0 w 1966063"/>
              <a:gd name="connsiteY0" fmla="*/ 1528481 h 1528481"/>
              <a:gd name="connsiteX1" fmla="*/ 1966063 w 1966063"/>
              <a:gd name="connsiteY1" fmla="*/ 161192 h 1528481"/>
              <a:gd name="connsiteX0" fmla="*/ 0 w 1199729"/>
              <a:gd name="connsiteY0" fmla="*/ 342855 h 431745"/>
              <a:gd name="connsiteX1" fmla="*/ 1199729 w 1199729"/>
              <a:gd name="connsiteY1" fmla="*/ 431745 h 431745"/>
              <a:gd name="connsiteX0" fmla="*/ 0 w 1199729"/>
              <a:gd name="connsiteY0" fmla="*/ 139647 h 228537"/>
              <a:gd name="connsiteX1" fmla="*/ 1199729 w 1199729"/>
              <a:gd name="connsiteY1" fmla="*/ 228537 h 228537"/>
              <a:gd name="connsiteX0" fmla="*/ 0 w 1210677"/>
              <a:gd name="connsiteY0" fmla="*/ 122501 h 298980"/>
              <a:gd name="connsiteX1" fmla="*/ 1210677 w 1210677"/>
              <a:gd name="connsiteY1" fmla="*/ 298980 h 298980"/>
              <a:gd name="connsiteX0" fmla="*/ 0 w 1280247"/>
              <a:gd name="connsiteY0" fmla="*/ 239102 h 415581"/>
              <a:gd name="connsiteX1" fmla="*/ 1210677 w 1280247"/>
              <a:gd name="connsiteY1" fmla="*/ 415581 h 415581"/>
              <a:gd name="connsiteX0" fmla="*/ 1316672 w 1427877"/>
              <a:gd name="connsiteY0" fmla="*/ 68033 h 1257899"/>
              <a:gd name="connsiteX1" fmla="*/ 0 w 1427877"/>
              <a:gd name="connsiteY1" fmla="*/ 1257899 h 1257899"/>
              <a:gd name="connsiteX0" fmla="*/ 1316672 w 1316672"/>
              <a:gd name="connsiteY0" fmla="*/ 6063 h 1195929"/>
              <a:gd name="connsiteX1" fmla="*/ 0 w 1316672"/>
              <a:gd name="connsiteY1" fmla="*/ 1195929 h 1195929"/>
              <a:gd name="connsiteX0" fmla="*/ 1881156 w 1881156"/>
              <a:gd name="connsiteY0" fmla="*/ 62021 h 418088"/>
              <a:gd name="connsiteX1" fmla="*/ 0 w 1881156"/>
              <a:gd name="connsiteY1" fmla="*/ 418088 h 418088"/>
              <a:gd name="connsiteX0" fmla="*/ 1881156 w 1881156"/>
              <a:gd name="connsiteY0" fmla="*/ 152689 h 508756"/>
              <a:gd name="connsiteX1" fmla="*/ 0 w 1881156"/>
              <a:gd name="connsiteY1" fmla="*/ 508756 h 508756"/>
              <a:gd name="connsiteX0" fmla="*/ 2047935 w 2047935"/>
              <a:gd name="connsiteY0" fmla="*/ 212748 h 402055"/>
              <a:gd name="connsiteX1" fmla="*/ 0 w 2047935"/>
              <a:gd name="connsiteY1" fmla="*/ 402055 h 402055"/>
              <a:gd name="connsiteX0" fmla="*/ 123319 w 966863"/>
              <a:gd name="connsiteY0" fmla="*/ 270768 h 341940"/>
              <a:gd name="connsiteX1" fmla="*/ 920731 w 966863"/>
              <a:gd name="connsiteY1" fmla="*/ 341940 h 341940"/>
              <a:gd name="connsiteX0" fmla="*/ 0 w 887913"/>
              <a:gd name="connsiteY0" fmla="*/ 204809 h 275981"/>
              <a:gd name="connsiteX1" fmla="*/ 797412 w 887913"/>
              <a:gd name="connsiteY1" fmla="*/ 275981 h 275981"/>
              <a:gd name="connsiteX0" fmla="*/ 0 w 1588165"/>
              <a:gd name="connsiteY0" fmla="*/ 24562 h 568275"/>
              <a:gd name="connsiteX1" fmla="*/ 1535824 w 1588165"/>
              <a:gd name="connsiteY1" fmla="*/ 568275 h 568275"/>
              <a:gd name="connsiteX0" fmla="*/ 0 w 1540582"/>
              <a:gd name="connsiteY0" fmla="*/ 24562 h 568275"/>
              <a:gd name="connsiteX1" fmla="*/ 1535824 w 1540582"/>
              <a:gd name="connsiteY1" fmla="*/ 568275 h 568275"/>
              <a:gd name="connsiteX0" fmla="*/ 0 w 1535824"/>
              <a:gd name="connsiteY0" fmla="*/ 24562 h 568275"/>
              <a:gd name="connsiteX1" fmla="*/ 1535824 w 1535824"/>
              <a:gd name="connsiteY1" fmla="*/ 568275 h 568275"/>
              <a:gd name="connsiteX0" fmla="*/ 0 w 1535824"/>
              <a:gd name="connsiteY0" fmla="*/ 127216 h 670929"/>
              <a:gd name="connsiteX1" fmla="*/ 1535824 w 1535824"/>
              <a:gd name="connsiteY1" fmla="*/ 670929 h 670929"/>
              <a:gd name="connsiteX0" fmla="*/ 0 w 1535824"/>
              <a:gd name="connsiteY0" fmla="*/ 188167 h 731880"/>
              <a:gd name="connsiteX1" fmla="*/ 1535824 w 1535824"/>
              <a:gd name="connsiteY1" fmla="*/ 731880 h 731880"/>
              <a:gd name="connsiteX0" fmla="*/ 0 w 1535824"/>
              <a:gd name="connsiteY0" fmla="*/ 0 h 543713"/>
              <a:gd name="connsiteX1" fmla="*/ 1535824 w 1535824"/>
              <a:gd name="connsiteY1" fmla="*/ 543713 h 543713"/>
              <a:gd name="connsiteX0" fmla="*/ 0 w 620106"/>
              <a:gd name="connsiteY0" fmla="*/ 0 h 926743"/>
              <a:gd name="connsiteX1" fmla="*/ 620106 w 620106"/>
              <a:gd name="connsiteY1" fmla="*/ 926743 h 926743"/>
              <a:gd name="connsiteX0" fmla="*/ 1634293 w 1653217"/>
              <a:gd name="connsiteY0" fmla="*/ 0 h 634430"/>
              <a:gd name="connsiteX1" fmla="*/ 14412 w 1653217"/>
              <a:gd name="connsiteY1" fmla="*/ 634430 h 634430"/>
              <a:gd name="connsiteX0" fmla="*/ 1619880 w 1645476"/>
              <a:gd name="connsiteY0" fmla="*/ 0 h 634430"/>
              <a:gd name="connsiteX1" fmla="*/ -1 w 1645476"/>
              <a:gd name="connsiteY1" fmla="*/ 634430 h 634430"/>
              <a:gd name="connsiteX0" fmla="*/ 1619881 w 1648042"/>
              <a:gd name="connsiteY0" fmla="*/ 0 h 634430"/>
              <a:gd name="connsiteX1" fmla="*/ 0 w 1648042"/>
              <a:gd name="connsiteY1" fmla="*/ 634430 h 634430"/>
              <a:gd name="connsiteX0" fmla="*/ 506932 w 604600"/>
              <a:gd name="connsiteY0" fmla="*/ 0 h 896504"/>
              <a:gd name="connsiteX1" fmla="*/ 0 w 604600"/>
              <a:gd name="connsiteY1" fmla="*/ 896504 h 89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4600" h="896504">
                <a:moveTo>
                  <a:pt x="506932" y="0"/>
                </a:moveTo>
                <a:cubicBezTo>
                  <a:pt x="743414" y="652401"/>
                  <a:pt x="541276" y="184065"/>
                  <a:pt x="0" y="896504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7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RDFa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74197" y="5240101"/>
            <a:ext cx="6162189" cy="1015663"/>
          </a:xfrm>
          <a:prstGeom prst="rect">
            <a:avLst/>
          </a:prstGeom>
          <a:ln w="28575" cmpd="sng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In his latest book </a:t>
            </a:r>
            <a:r>
              <a:rPr lang="en-US" sz="2000" i="1" dirty="0" err="1"/>
              <a:t>Wikinomics</a:t>
            </a:r>
            <a:r>
              <a:rPr lang="en-US" sz="2000" dirty="0"/>
              <a:t>, Don </a:t>
            </a:r>
            <a:r>
              <a:rPr lang="en-US" sz="2000" dirty="0" err="1"/>
              <a:t>Tapscott</a:t>
            </a:r>
            <a:r>
              <a:rPr lang="en-US" sz="2000" dirty="0"/>
              <a:t> explains deep changes in technology, demographics and business. The book is due to be published in October 2006. </a:t>
            </a:r>
          </a:p>
        </p:txBody>
      </p:sp>
      <p:sp>
        <p:nvSpPr>
          <p:cNvPr id="2" name="Rectangle 1"/>
          <p:cNvSpPr/>
          <p:nvPr/>
        </p:nvSpPr>
        <p:spPr>
          <a:xfrm>
            <a:off x="669704" y="1897292"/>
            <a:ext cx="7804593" cy="3170099"/>
          </a:xfrm>
          <a:prstGeom prst="rect">
            <a:avLst/>
          </a:prstGeom>
          <a:ln w="28575" cmpd="sng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/>
                <a:cs typeface="Courier"/>
              </a:rPr>
              <a:t>&lt;p </a:t>
            </a:r>
            <a:r>
              <a:rPr lang="en-US" sz="2000" b="1" dirty="0" err="1">
                <a:solidFill>
                  <a:srgbClr val="0000FF"/>
                </a:solidFill>
                <a:latin typeface="Courier"/>
                <a:cs typeface="Courier"/>
              </a:rPr>
              <a:t>xmlns:dc</a:t>
            </a:r>
            <a:r>
              <a:rPr lang="en-US" sz="2000" b="1" dirty="0" smtClean="0">
                <a:latin typeface="Courier"/>
                <a:cs typeface="Courier"/>
              </a:rPr>
              <a:t>=</a:t>
            </a:r>
            <a:r>
              <a:rPr lang="en-US" sz="2000" b="1" dirty="0" smtClean="0">
                <a:solidFill>
                  <a:srgbClr val="FF0000"/>
                </a:solidFill>
                <a:latin typeface="Courier"/>
                <a:cs typeface="Courier"/>
              </a:rPr>
              <a:t>"http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://</a:t>
            </a:r>
            <a:r>
              <a:rPr lang="en-US" sz="2000" b="1" dirty="0" err="1">
                <a:solidFill>
                  <a:srgbClr val="FF0000"/>
                </a:solidFill>
                <a:latin typeface="Courier"/>
                <a:cs typeface="Courier"/>
              </a:rPr>
              <a:t>purl.org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/dc/elements/1.1</a:t>
            </a:r>
            <a:r>
              <a:rPr lang="en-US" sz="2000" b="1" dirty="0" smtClean="0">
                <a:solidFill>
                  <a:srgbClr val="FF0000"/>
                </a:solidFill>
                <a:latin typeface="Courier"/>
                <a:cs typeface="Courier"/>
              </a:rPr>
              <a:t>/”</a:t>
            </a:r>
            <a:endParaRPr lang="en-US" sz="2000" b="1" dirty="0" smtClean="0">
              <a:latin typeface="Courier"/>
              <a:cs typeface="Courier"/>
            </a:endParaRPr>
          </a:p>
          <a:p>
            <a:r>
              <a:rPr lang="en-US" sz="2000" b="1" dirty="0" smtClean="0">
                <a:latin typeface="Courier"/>
                <a:cs typeface="Courier"/>
              </a:rPr>
              <a:t>  </a:t>
            </a:r>
            <a:r>
              <a:rPr lang="en-US" sz="2000" b="1" dirty="0" smtClean="0">
                <a:solidFill>
                  <a:srgbClr val="0000FF"/>
                </a:solidFill>
                <a:latin typeface="Courier"/>
                <a:cs typeface="Courier"/>
              </a:rPr>
              <a:t>about</a:t>
            </a:r>
            <a:r>
              <a:rPr lang="en-US" sz="2000" b="1" dirty="0">
                <a:latin typeface="Courier"/>
                <a:cs typeface="Courier"/>
              </a:rPr>
              <a:t>=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"http://</a:t>
            </a:r>
            <a:r>
              <a:rPr lang="en-US" sz="2000" b="1" dirty="0" err="1">
                <a:solidFill>
                  <a:srgbClr val="FF0000"/>
                </a:solidFill>
                <a:latin typeface="Courier"/>
                <a:cs typeface="Courier"/>
              </a:rPr>
              <a:t>www.example.com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/books/</a:t>
            </a:r>
            <a:r>
              <a:rPr lang="en-US" sz="2000" b="1" dirty="0" err="1">
                <a:solidFill>
                  <a:srgbClr val="FF0000"/>
                </a:solidFill>
                <a:latin typeface="Courier"/>
                <a:cs typeface="Courier"/>
              </a:rPr>
              <a:t>wikinomics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2000" b="1" dirty="0">
                <a:latin typeface="Courier"/>
                <a:cs typeface="Courier"/>
              </a:rPr>
              <a:t>&gt;</a:t>
            </a:r>
            <a:endParaRPr lang="en-US" sz="2000" b="1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  In </a:t>
            </a:r>
            <a:r>
              <a:rPr lang="en-US" sz="2000" dirty="0">
                <a:latin typeface="Courier"/>
                <a:cs typeface="Courier"/>
              </a:rPr>
              <a:t>his latest </a:t>
            </a:r>
            <a:r>
              <a:rPr lang="en-US" sz="2000" dirty="0" smtClean="0">
                <a:latin typeface="Courier"/>
                <a:cs typeface="Courier"/>
              </a:rPr>
              <a:t>book</a:t>
            </a:r>
          </a:p>
          <a:p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b="1" dirty="0">
                <a:latin typeface="Courier"/>
                <a:cs typeface="Courier"/>
              </a:rPr>
              <a:t>&lt;cite </a:t>
            </a:r>
            <a:r>
              <a:rPr lang="en-US" sz="2000" b="1" dirty="0" smtClean="0">
                <a:solidFill>
                  <a:srgbClr val="0000FF"/>
                </a:solidFill>
                <a:latin typeface="Courier"/>
                <a:cs typeface="Courier"/>
              </a:rPr>
              <a:t>property</a:t>
            </a:r>
            <a:r>
              <a:rPr lang="en-US" sz="2000" b="1" dirty="0">
                <a:latin typeface="Courier"/>
                <a:cs typeface="Courier"/>
              </a:rPr>
              <a:t>=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2000" b="1" dirty="0" err="1">
                <a:solidFill>
                  <a:srgbClr val="FF0000"/>
                </a:solidFill>
                <a:latin typeface="Courier"/>
                <a:cs typeface="Courier"/>
              </a:rPr>
              <a:t>dc:title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2000" b="1" dirty="0">
                <a:latin typeface="Courier"/>
                <a:cs typeface="Courier"/>
              </a:rPr>
              <a:t>&gt;</a:t>
            </a:r>
            <a:r>
              <a:rPr lang="en-US" sz="2000" dirty="0" err="1">
                <a:latin typeface="Courier"/>
                <a:cs typeface="Courier"/>
              </a:rPr>
              <a:t>Wikinomics</a:t>
            </a:r>
            <a:r>
              <a:rPr lang="en-US" sz="2000" b="1" dirty="0">
                <a:latin typeface="Courier"/>
                <a:cs typeface="Courier"/>
              </a:rPr>
              <a:t>&lt;/cite&gt;</a:t>
            </a:r>
            <a:r>
              <a:rPr lang="en-US" sz="2000" dirty="0" smtClean="0">
                <a:latin typeface="Courier"/>
                <a:cs typeface="Courier"/>
              </a:rPr>
              <a:t>,</a:t>
            </a:r>
          </a:p>
          <a:p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b="1" dirty="0">
                <a:latin typeface="Courier"/>
                <a:cs typeface="Courier"/>
              </a:rPr>
              <a:t>&lt;span&gt;</a:t>
            </a:r>
            <a:r>
              <a:rPr lang="en-US" sz="2000" dirty="0">
                <a:latin typeface="Courier"/>
                <a:cs typeface="Courier"/>
              </a:rPr>
              <a:t>Don </a:t>
            </a:r>
            <a:r>
              <a:rPr lang="en-US" sz="2000" dirty="0" err="1">
                <a:latin typeface="Courier"/>
                <a:cs typeface="Courier"/>
              </a:rPr>
              <a:t>Tapscott</a:t>
            </a:r>
            <a:r>
              <a:rPr lang="en-US" sz="2000" b="1" dirty="0">
                <a:latin typeface="Courier"/>
                <a:cs typeface="Courier"/>
              </a:rPr>
              <a:t>&lt;/span</a:t>
            </a:r>
            <a:r>
              <a:rPr lang="en-US" sz="2000" b="1" dirty="0" smtClean="0">
                <a:latin typeface="Courier"/>
                <a:cs typeface="Courier"/>
              </a:rPr>
              <a:t>&gt;</a:t>
            </a:r>
          </a:p>
          <a:p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dirty="0">
                <a:latin typeface="Courier"/>
                <a:cs typeface="Courier"/>
              </a:rPr>
              <a:t>explains deep changes in technology,  </a:t>
            </a:r>
            <a:r>
              <a:rPr lang="en-US" sz="2000" dirty="0" smtClean="0">
                <a:latin typeface="Courier"/>
                <a:cs typeface="Courier"/>
              </a:rPr>
              <a:t>  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demographics </a:t>
            </a:r>
            <a:r>
              <a:rPr lang="en-US" sz="2000" dirty="0">
                <a:latin typeface="Courier"/>
                <a:cs typeface="Courier"/>
              </a:rPr>
              <a:t>and business</a:t>
            </a:r>
            <a:r>
              <a:rPr lang="en-US" sz="2000" dirty="0" smtClean="0">
                <a:latin typeface="Courier"/>
                <a:cs typeface="Courier"/>
              </a:rPr>
              <a:t>.</a:t>
            </a:r>
          </a:p>
          <a:p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dirty="0">
                <a:latin typeface="Courier"/>
                <a:cs typeface="Courier"/>
              </a:rPr>
              <a:t>The book is due to be published </a:t>
            </a:r>
            <a:r>
              <a:rPr lang="en-US" sz="2000" dirty="0" smtClean="0">
                <a:latin typeface="Courier"/>
                <a:cs typeface="Courier"/>
              </a:rPr>
              <a:t>in       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&lt;</a:t>
            </a:r>
            <a:r>
              <a:rPr lang="en-US" sz="2000" b="1" dirty="0">
                <a:latin typeface="Courier"/>
                <a:cs typeface="Courier"/>
              </a:rPr>
              <a:t>span&gt;</a:t>
            </a:r>
            <a:r>
              <a:rPr lang="en-US" sz="2000" dirty="0">
                <a:latin typeface="Courier"/>
                <a:cs typeface="Courier"/>
              </a:rPr>
              <a:t>October 2006</a:t>
            </a:r>
            <a:r>
              <a:rPr lang="en-US" sz="2000" b="1" dirty="0">
                <a:latin typeface="Courier"/>
                <a:cs typeface="Courier"/>
              </a:rPr>
              <a:t>&lt;/span&gt;</a:t>
            </a:r>
            <a:r>
              <a:rPr lang="en-US" sz="2000" dirty="0" smtClean="0">
                <a:latin typeface="Courier"/>
                <a:cs typeface="Courier"/>
              </a:rPr>
              <a:t>.</a:t>
            </a:r>
          </a:p>
          <a:p>
            <a:r>
              <a:rPr lang="en-US" sz="2000" b="1" dirty="0" smtClean="0">
                <a:latin typeface="Courier"/>
                <a:cs typeface="Courier"/>
              </a:rPr>
              <a:t>&lt;</a:t>
            </a:r>
            <a:r>
              <a:rPr lang="en-US" sz="2000" b="1" dirty="0">
                <a:latin typeface="Courier"/>
                <a:cs typeface="Courier"/>
              </a:rPr>
              <a:t>/p&gt;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280" y="5228906"/>
            <a:ext cx="1223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Browser</a:t>
            </a:r>
          </a:p>
          <a:p>
            <a:pPr algn="r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shows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5558" y="1063155"/>
            <a:ext cx="2763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+mn-lt"/>
              </a:rPr>
              <a:t>property declaration</a:t>
            </a:r>
            <a:endParaRPr lang="en-US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052518" y="1580077"/>
            <a:ext cx="1437144" cy="1259373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51141 w 2217204"/>
              <a:gd name="connsiteY0" fmla="*/ 1507612 h 1507673"/>
              <a:gd name="connsiteX1" fmla="*/ 2217204 w 2217204"/>
              <a:gd name="connsiteY1" fmla="*/ 140323 h 1507673"/>
              <a:gd name="connsiteX0" fmla="*/ 0 w 1966063"/>
              <a:gd name="connsiteY0" fmla="*/ 1528481 h 1528481"/>
              <a:gd name="connsiteX1" fmla="*/ 1966063 w 1966063"/>
              <a:gd name="connsiteY1" fmla="*/ 161192 h 1528481"/>
              <a:gd name="connsiteX0" fmla="*/ 0 w 1199729"/>
              <a:gd name="connsiteY0" fmla="*/ 342855 h 431745"/>
              <a:gd name="connsiteX1" fmla="*/ 1199729 w 1199729"/>
              <a:gd name="connsiteY1" fmla="*/ 431745 h 431745"/>
              <a:gd name="connsiteX0" fmla="*/ 0 w 1199729"/>
              <a:gd name="connsiteY0" fmla="*/ 139647 h 228537"/>
              <a:gd name="connsiteX1" fmla="*/ 1199729 w 1199729"/>
              <a:gd name="connsiteY1" fmla="*/ 228537 h 228537"/>
              <a:gd name="connsiteX0" fmla="*/ 0 w 1210677"/>
              <a:gd name="connsiteY0" fmla="*/ 122501 h 298980"/>
              <a:gd name="connsiteX1" fmla="*/ 1210677 w 1210677"/>
              <a:gd name="connsiteY1" fmla="*/ 298980 h 298980"/>
              <a:gd name="connsiteX0" fmla="*/ 0 w 1280247"/>
              <a:gd name="connsiteY0" fmla="*/ 239102 h 415581"/>
              <a:gd name="connsiteX1" fmla="*/ 1210677 w 1280247"/>
              <a:gd name="connsiteY1" fmla="*/ 415581 h 415581"/>
              <a:gd name="connsiteX0" fmla="*/ 1316672 w 1427877"/>
              <a:gd name="connsiteY0" fmla="*/ 68033 h 1257899"/>
              <a:gd name="connsiteX1" fmla="*/ 0 w 1427877"/>
              <a:gd name="connsiteY1" fmla="*/ 1257899 h 1257899"/>
              <a:gd name="connsiteX0" fmla="*/ 1316672 w 1316672"/>
              <a:gd name="connsiteY0" fmla="*/ 6063 h 1195929"/>
              <a:gd name="connsiteX1" fmla="*/ 0 w 1316672"/>
              <a:gd name="connsiteY1" fmla="*/ 1195929 h 1195929"/>
              <a:gd name="connsiteX0" fmla="*/ 1881156 w 1881156"/>
              <a:gd name="connsiteY0" fmla="*/ 62021 h 418088"/>
              <a:gd name="connsiteX1" fmla="*/ 0 w 1881156"/>
              <a:gd name="connsiteY1" fmla="*/ 418088 h 418088"/>
              <a:gd name="connsiteX0" fmla="*/ 1881156 w 1881156"/>
              <a:gd name="connsiteY0" fmla="*/ 152689 h 508756"/>
              <a:gd name="connsiteX1" fmla="*/ 0 w 1881156"/>
              <a:gd name="connsiteY1" fmla="*/ 508756 h 508756"/>
              <a:gd name="connsiteX0" fmla="*/ 2047935 w 2047935"/>
              <a:gd name="connsiteY0" fmla="*/ 212748 h 402055"/>
              <a:gd name="connsiteX1" fmla="*/ 0 w 2047935"/>
              <a:gd name="connsiteY1" fmla="*/ 402055 h 402055"/>
              <a:gd name="connsiteX0" fmla="*/ 123319 w 966863"/>
              <a:gd name="connsiteY0" fmla="*/ 270768 h 341940"/>
              <a:gd name="connsiteX1" fmla="*/ 920731 w 966863"/>
              <a:gd name="connsiteY1" fmla="*/ 341940 h 341940"/>
              <a:gd name="connsiteX0" fmla="*/ 0 w 887913"/>
              <a:gd name="connsiteY0" fmla="*/ 204809 h 275981"/>
              <a:gd name="connsiteX1" fmla="*/ 797412 w 887913"/>
              <a:gd name="connsiteY1" fmla="*/ 275981 h 275981"/>
              <a:gd name="connsiteX0" fmla="*/ 0 w 1588165"/>
              <a:gd name="connsiteY0" fmla="*/ 24562 h 568275"/>
              <a:gd name="connsiteX1" fmla="*/ 1535824 w 1588165"/>
              <a:gd name="connsiteY1" fmla="*/ 568275 h 568275"/>
              <a:gd name="connsiteX0" fmla="*/ 0 w 1540582"/>
              <a:gd name="connsiteY0" fmla="*/ 24562 h 568275"/>
              <a:gd name="connsiteX1" fmla="*/ 1535824 w 1540582"/>
              <a:gd name="connsiteY1" fmla="*/ 568275 h 568275"/>
              <a:gd name="connsiteX0" fmla="*/ 0 w 1535824"/>
              <a:gd name="connsiteY0" fmla="*/ 24562 h 568275"/>
              <a:gd name="connsiteX1" fmla="*/ 1535824 w 1535824"/>
              <a:gd name="connsiteY1" fmla="*/ 568275 h 568275"/>
              <a:gd name="connsiteX0" fmla="*/ 0 w 1535824"/>
              <a:gd name="connsiteY0" fmla="*/ 127216 h 670929"/>
              <a:gd name="connsiteX1" fmla="*/ 1535824 w 1535824"/>
              <a:gd name="connsiteY1" fmla="*/ 670929 h 670929"/>
              <a:gd name="connsiteX0" fmla="*/ 0 w 1535824"/>
              <a:gd name="connsiteY0" fmla="*/ 188167 h 731880"/>
              <a:gd name="connsiteX1" fmla="*/ 1535824 w 1535824"/>
              <a:gd name="connsiteY1" fmla="*/ 731880 h 731880"/>
              <a:gd name="connsiteX0" fmla="*/ 0 w 1535824"/>
              <a:gd name="connsiteY0" fmla="*/ 0 h 543713"/>
              <a:gd name="connsiteX1" fmla="*/ 1535824 w 1535824"/>
              <a:gd name="connsiteY1" fmla="*/ 543713 h 543713"/>
              <a:gd name="connsiteX0" fmla="*/ 0 w 620106"/>
              <a:gd name="connsiteY0" fmla="*/ 0 h 926743"/>
              <a:gd name="connsiteX1" fmla="*/ 620106 w 620106"/>
              <a:gd name="connsiteY1" fmla="*/ 926743 h 926743"/>
              <a:gd name="connsiteX0" fmla="*/ 1634293 w 1653217"/>
              <a:gd name="connsiteY0" fmla="*/ 0 h 634430"/>
              <a:gd name="connsiteX1" fmla="*/ 14412 w 1653217"/>
              <a:gd name="connsiteY1" fmla="*/ 634430 h 634430"/>
              <a:gd name="connsiteX0" fmla="*/ 1619880 w 1645476"/>
              <a:gd name="connsiteY0" fmla="*/ 0 h 634430"/>
              <a:gd name="connsiteX1" fmla="*/ -1 w 1645476"/>
              <a:gd name="connsiteY1" fmla="*/ 634430 h 634430"/>
              <a:gd name="connsiteX0" fmla="*/ 1619881 w 1648042"/>
              <a:gd name="connsiteY0" fmla="*/ 0 h 634430"/>
              <a:gd name="connsiteX1" fmla="*/ 0 w 1648042"/>
              <a:gd name="connsiteY1" fmla="*/ 634430 h 634430"/>
              <a:gd name="connsiteX0" fmla="*/ 1986168 w 2008812"/>
              <a:gd name="connsiteY0" fmla="*/ 0 h 1259373"/>
              <a:gd name="connsiteX1" fmla="*/ 0 w 2008812"/>
              <a:gd name="connsiteY1" fmla="*/ 1259373 h 125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8812" h="1259373">
                <a:moveTo>
                  <a:pt x="1986168" y="0"/>
                </a:moveTo>
                <a:cubicBezTo>
                  <a:pt x="2222650" y="652401"/>
                  <a:pt x="541276" y="546934"/>
                  <a:pt x="0" y="1259373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0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RDFa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69704" y="1897292"/>
            <a:ext cx="7804593" cy="3170099"/>
          </a:xfrm>
          <a:prstGeom prst="rect">
            <a:avLst/>
          </a:prstGeom>
          <a:ln w="28575" cmpd="sng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/>
                <a:cs typeface="Courier"/>
              </a:rPr>
              <a:t>&lt;p </a:t>
            </a:r>
            <a:r>
              <a:rPr lang="en-US" sz="2000" b="1" dirty="0" err="1">
                <a:solidFill>
                  <a:srgbClr val="0000FF"/>
                </a:solidFill>
                <a:latin typeface="Courier"/>
                <a:cs typeface="Courier"/>
              </a:rPr>
              <a:t>xmlns:dc</a:t>
            </a:r>
            <a:r>
              <a:rPr lang="en-US" sz="2000" b="1" dirty="0" smtClean="0">
                <a:latin typeface="Courier"/>
                <a:cs typeface="Courier"/>
              </a:rPr>
              <a:t>=</a:t>
            </a:r>
            <a:r>
              <a:rPr lang="en-US" sz="2000" b="1" dirty="0" smtClean="0">
                <a:solidFill>
                  <a:srgbClr val="FF0000"/>
                </a:solidFill>
                <a:latin typeface="Courier"/>
                <a:cs typeface="Courier"/>
              </a:rPr>
              <a:t>"http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://</a:t>
            </a:r>
            <a:r>
              <a:rPr lang="en-US" sz="2000" b="1" dirty="0" err="1">
                <a:solidFill>
                  <a:srgbClr val="FF0000"/>
                </a:solidFill>
                <a:latin typeface="Courier"/>
                <a:cs typeface="Courier"/>
              </a:rPr>
              <a:t>purl.org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/dc/elements/1.1</a:t>
            </a:r>
            <a:r>
              <a:rPr lang="en-US" sz="2000" b="1" dirty="0" smtClean="0">
                <a:solidFill>
                  <a:srgbClr val="FF0000"/>
                </a:solidFill>
                <a:latin typeface="Courier"/>
                <a:cs typeface="Courier"/>
              </a:rPr>
              <a:t>/”</a:t>
            </a:r>
            <a:endParaRPr lang="en-US" sz="2000" b="1" dirty="0" smtClean="0">
              <a:latin typeface="Courier"/>
              <a:cs typeface="Courier"/>
            </a:endParaRPr>
          </a:p>
          <a:p>
            <a:r>
              <a:rPr lang="en-US" sz="2000" b="1" dirty="0" smtClean="0">
                <a:latin typeface="Courier"/>
                <a:cs typeface="Courier"/>
              </a:rPr>
              <a:t>  </a:t>
            </a:r>
            <a:r>
              <a:rPr lang="en-US" sz="2000" b="1" dirty="0" smtClean="0">
                <a:solidFill>
                  <a:srgbClr val="0000FF"/>
                </a:solidFill>
                <a:latin typeface="Courier"/>
                <a:cs typeface="Courier"/>
              </a:rPr>
              <a:t>about</a:t>
            </a:r>
            <a:r>
              <a:rPr lang="en-US" sz="2000" b="1" dirty="0">
                <a:latin typeface="Courier"/>
                <a:cs typeface="Courier"/>
              </a:rPr>
              <a:t>=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"http://</a:t>
            </a:r>
            <a:r>
              <a:rPr lang="en-US" sz="2000" b="1" dirty="0" err="1">
                <a:solidFill>
                  <a:srgbClr val="FF0000"/>
                </a:solidFill>
                <a:latin typeface="Courier"/>
                <a:cs typeface="Courier"/>
              </a:rPr>
              <a:t>www.example.com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/books/</a:t>
            </a:r>
            <a:r>
              <a:rPr lang="en-US" sz="2000" b="1" dirty="0" err="1">
                <a:solidFill>
                  <a:srgbClr val="FF0000"/>
                </a:solidFill>
                <a:latin typeface="Courier"/>
                <a:cs typeface="Courier"/>
              </a:rPr>
              <a:t>wikinomics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2000" b="1" dirty="0">
                <a:latin typeface="Courier"/>
                <a:cs typeface="Courier"/>
              </a:rPr>
              <a:t>&gt;</a:t>
            </a:r>
            <a:endParaRPr lang="en-US" sz="2000" b="1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  In </a:t>
            </a:r>
            <a:r>
              <a:rPr lang="en-US" sz="2000" dirty="0">
                <a:latin typeface="Courier"/>
                <a:cs typeface="Courier"/>
              </a:rPr>
              <a:t>his latest </a:t>
            </a:r>
            <a:r>
              <a:rPr lang="en-US" sz="2000" dirty="0" smtClean="0">
                <a:latin typeface="Courier"/>
                <a:cs typeface="Courier"/>
              </a:rPr>
              <a:t>book</a:t>
            </a:r>
          </a:p>
          <a:p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b="1" dirty="0">
                <a:latin typeface="Courier"/>
                <a:cs typeface="Courier"/>
              </a:rPr>
              <a:t>&lt;cite </a:t>
            </a:r>
            <a:r>
              <a:rPr lang="en-US" sz="2000" b="1" dirty="0" smtClean="0">
                <a:solidFill>
                  <a:srgbClr val="0000FF"/>
                </a:solidFill>
                <a:latin typeface="Courier"/>
                <a:cs typeface="Courier"/>
              </a:rPr>
              <a:t>property</a:t>
            </a:r>
            <a:r>
              <a:rPr lang="en-US" sz="2000" b="1" dirty="0">
                <a:latin typeface="Courier"/>
                <a:cs typeface="Courier"/>
              </a:rPr>
              <a:t>=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2000" b="1" dirty="0" err="1">
                <a:solidFill>
                  <a:srgbClr val="FF0000"/>
                </a:solidFill>
                <a:latin typeface="Courier"/>
                <a:cs typeface="Courier"/>
              </a:rPr>
              <a:t>dc:title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2000" b="1" dirty="0">
                <a:latin typeface="Courier"/>
                <a:cs typeface="Courier"/>
              </a:rPr>
              <a:t>&gt;</a:t>
            </a:r>
            <a:r>
              <a:rPr lang="en-US" sz="2000" dirty="0" err="1">
                <a:latin typeface="Courier"/>
                <a:cs typeface="Courier"/>
              </a:rPr>
              <a:t>Wikinomics</a:t>
            </a:r>
            <a:r>
              <a:rPr lang="en-US" sz="2000" b="1" dirty="0">
                <a:latin typeface="Courier"/>
                <a:cs typeface="Courier"/>
              </a:rPr>
              <a:t>&lt;/cite&gt;</a:t>
            </a:r>
            <a:r>
              <a:rPr lang="en-US" sz="2000" dirty="0" smtClean="0">
                <a:latin typeface="Courier"/>
                <a:cs typeface="Courier"/>
              </a:rPr>
              <a:t>,</a:t>
            </a:r>
          </a:p>
          <a:p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b="1" dirty="0">
                <a:latin typeface="Courier"/>
                <a:cs typeface="Courier"/>
              </a:rPr>
              <a:t>&lt;span&gt;</a:t>
            </a:r>
            <a:r>
              <a:rPr lang="en-US" sz="2000" dirty="0">
                <a:latin typeface="Courier"/>
                <a:cs typeface="Courier"/>
              </a:rPr>
              <a:t>Don </a:t>
            </a:r>
            <a:r>
              <a:rPr lang="en-US" sz="2000" dirty="0" err="1">
                <a:latin typeface="Courier"/>
                <a:cs typeface="Courier"/>
              </a:rPr>
              <a:t>Tapscott</a:t>
            </a:r>
            <a:r>
              <a:rPr lang="en-US" sz="2000" b="1" dirty="0">
                <a:latin typeface="Courier"/>
                <a:cs typeface="Courier"/>
              </a:rPr>
              <a:t>&lt;/span</a:t>
            </a:r>
            <a:r>
              <a:rPr lang="en-US" sz="2000" b="1" dirty="0" smtClean="0">
                <a:latin typeface="Courier"/>
                <a:cs typeface="Courier"/>
              </a:rPr>
              <a:t>&gt;</a:t>
            </a:r>
          </a:p>
          <a:p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dirty="0">
                <a:latin typeface="Courier"/>
                <a:cs typeface="Courier"/>
              </a:rPr>
              <a:t>explains deep changes in technology,  </a:t>
            </a:r>
            <a:r>
              <a:rPr lang="en-US" sz="2000" dirty="0" smtClean="0">
                <a:latin typeface="Courier"/>
                <a:cs typeface="Courier"/>
              </a:rPr>
              <a:t>  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demographics </a:t>
            </a:r>
            <a:r>
              <a:rPr lang="en-US" sz="2000" dirty="0">
                <a:latin typeface="Courier"/>
                <a:cs typeface="Courier"/>
              </a:rPr>
              <a:t>and business</a:t>
            </a:r>
            <a:r>
              <a:rPr lang="en-US" sz="2000" dirty="0" smtClean="0">
                <a:latin typeface="Courier"/>
                <a:cs typeface="Courier"/>
              </a:rPr>
              <a:t>.</a:t>
            </a:r>
          </a:p>
          <a:p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dirty="0">
                <a:latin typeface="Courier"/>
                <a:cs typeface="Courier"/>
              </a:rPr>
              <a:t>The book is due to be published </a:t>
            </a:r>
            <a:r>
              <a:rPr lang="en-US" sz="2000" dirty="0" smtClean="0">
                <a:latin typeface="Courier"/>
                <a:cs typeface="Courier"/>
              </a:rPr>
              <a:t>in       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&lt;</a:t>
            </a:r>
            <a:r>
              <a:rPr lang="en-US" sz="2000" b="1" dirty="0">
                <a:latin typeface="Courier"/>
                <a:cs typeface="Courier"/>
              </a:rPr>
              <a:t>span&gt;</a:t>
            </a:r>
            <a:r>
              <a:rPr lang="en-US" sz="2000" dirty="0">
                <a:latin typeface="Courier"/>
                <a:cs typeface="Courier"/>
              </a:rPr>
              <a:t>October 2006</a:t>
            </a:r>
            <a:r>
              <a:rPr lang="en-US" sz="2000" b="1" dirty="0">
                <a:latin typeface="Courier"/>
                <a:cs typeface="Courier"/>
              </a:rPr>
              <a:t>&lt;/span&gt;</a:t>
            </a:r>
            <a:r>
              <a:rPr lang="en-US" sz="2000" dirty="0" smtClean="0">
                <a:latin typeface="Courier"/>
                <a:cs typeface="Courier"/>
              </a:rPr>
              <a:t>.</a:t>
            </a:r>
          </a:p>
          <a:p>
            <a:r>
              <a:rPr lang="en-US" sz="2000" b="1" dirty="0" smtClean="0">
                <a:latin typeface="Courier"/>
                <a:cs typeface="Courier"/>
              </a:rPr>
              <a:t>&lt;</a:t>
            </a:r>
            <a:r>
              <a:rPr lang="en-US" sz="2000" b="1" dirty="0">
                <a:latin typeface="Courier"/>
                <a:cs typeface="Courier"/>
              </a:rPr>
              <a:t>/p&gt;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2525" y="5347321"/>
            <a:ext cx="3780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BACC6"/>
                </a:solidFill>
                <a:latin typeface="+mn-lt"/>
              </a:rPr>
              <a:t>RDF-enabled computer sees: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75281" y="5943252"/>
            <a:ext cx="4686646" cy="462201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http://</a:t>
            </a:r>
            <a:r>
              <a:rPr lang="en-US" sz="1800" dirty="0" err="1">
                <a:latin typeface="+mn-lt"/>
              </a:rPr>
              <a:t>www.example.com</a:t>
            </a:r>
            <a:r>
              <a:rPr lang="en-US" sz="1800" dirty="0">
                <a:latin typeface="+mn-lt"/>
              </a:rPr>
              <a:t>/books/</a:t>
            </a:r>
            <a:r>
              <a:rPr lang="en-US" sz="1800" dirty="0" err="1">
                <a:latin typeface="+mn-lt"/>
              </a:rPr>
              <a:t>wikinomics</a:t>
            </a:r>
            <a:endParaRPr lang="en-US" sz="18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20841" y="6220787"/>
            <a:ext cx="146235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“</a:t>
            </a:r>
            <a:r>
              <a:rPr lang="en-US" sz="1800" dirty="0" err="1">
                <a:latin typeface="+mn-lt"/>
              </a:rPr>
              <a:t>Wikinomics</a:t>
            </a:r>
            <a:r>
              <a:rPr lang="en-US" sz="1800" dirty="0">
                <a:latin typeface="+mn-lt"/>
              </a:rPr>
              <a:t>”</a:t>
            </a:r>
            <a:endParaRPr lang="en-US" sz="1800" dirty="0" smtClean="0">
              <a:latin typeface="+mn-lt"/>
            </a:endParaRPr>
          </a:p>
        </p:txBody>
      </p:sp>
      <p:cxnSp>
        <p:nvCxnSpPr>
          <p:cNvPr id="10" name="Curved Connector 9"/>
          <p:cNvCxnSpPr>
            <a:stCxn id="6" idx="3"/>
            <a:endCxn id="9" idx="1"/>
          </p:cNvCxnSpPr>
          <p:nvPr/>
        </p:nvCxnSpPr>
        <p:spPr>
          <a:xfrm>
            <a:off x="5361927" y="6174353"/>
            <a:ext cx="1758914" cy="231100"/>
          </a:xfrm>
          <a:prstGeom prst="curvedConnector3">
            <a:avLst>
              <a:gd name="adj1" fmla="val 50000"/>
            </a:avLst>
          </a:prstGeom>
          <a:ln>
            <a:solidFill>
              <a:srgbClr val="8064A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43222" y="5989687"/>
            <a:ext cx="8390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+mn-lt"/>
              </a:rPr>
              <a:t>dc:title</a:t>
            </a:r>
            <a:endParaRPr lang="en-US" sz="18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5805933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1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Difference?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69704" y="1645299"/>
            <a:ext cx="7804593" cy="2031325"/>
          </a:xfrm>
          <a:prstGeom prst="rect">
            <a:avLst/>
          </a:prstGeom>
          <a:ln w="28575" cmpd="sng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&lt;p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xmlns:dc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="http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://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purl.org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/dc/elements/1.1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/”</a:t>
            </a:r>
          </a:p>
          <a:p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about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="http://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www.example.com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/books/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wikinomics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"&gt;</a:t>
            </a:r>
            <a:endParaRPr lang="en-US" sz="1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In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his latest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book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&lt;cite </a:t>
            </a:r>
            <a:r>
              <a:rPr lang="en-US" sz="1800" b="1" dirty="0" smtClean="0">
                <a:solidFill>
                  <a:srgbClr val="0000FF"/>
                </a:solidFill>
                <a:latin typeface="Courier"/>
                <a:cs typeface="Courier"/>
              </a:rPr>
              <a:t>property</a:t>
            </a:r>
            <a:r>
              <a:rPr lang="en-US" sz="1800" b="1" dirty="0">
                <a:latin typeface="Courier"/>
                <a:cs typeface="Courier"/>
              </a:rPr>
              <a:t>=</a:t>
            </a:r>
            <a:r>
              <a:rPr lang="en-US" sz="1800" b="1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dc:title</a:t>
            </a:r>
            <a:r>
              <a:rPr lang="en-US" sz="1800" b="1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&gt;</a:t>
            </a:r>
            <a:r>
              <a:rPr lang="en-US" sz="1800" dirty="0" err="1">
                <a:solidFill>
                  <a:srgbClr val="7F7F7F"/>
                </a:solidFill>
                <a:latin typeface="Courier"/>
                <a:cs typeface="Courier"/>
              </a:rPr>
              <a:t>Wikinomics</a:t>
            </a:r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&lt;/cite&gt;</a:t>
            </a:r>
            <a:r>
              <a:rPr lang="en-US" sz="1800" dirty="0" smtClean="0">
                <a:solidFill>
                  <a:srgbClr val="7F7F7F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800" dirty="0" smtClean="0">
                <a:solidFill>
                  <a:srgbClr val="7F7F7F"/>
                </a:solidFill>
                <a:latin typeface="Courier"/>
                <a:cs typeface="Courier"/>
              </a:rPr>
              <a:t>  </a:t>
            </a:r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&lt;span&gt;</a:t>
            </a:r>
            <a:r>
              <a:rPr lang="en-US" sz="1800" dirty="0">
                <a:solidFill>
                  <a:srgbClr val="7F7F7F"/>
                </a:solidFill>
                <a:latin typeface="Courier"/>
                <a:cs typeface="Courier"/>
              </a:rPr>
              <a:t>Don </a:t>
            </a:r>
            <a:r>
              <a:rPr lang="en-US" sz="1800" dirty="0" err="1">
                <a:solidFill>
                  <a:srgbClr val="7F7F7F"/>
                </a:solidFill>
                <a:latin typeface="Courier"/>
                <a:cs typeface="Courier"/>
              </a:rPr>
              <a:t>Tapscott</a:t>
            </a:r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&lt;/span</a:t>
            </a:r>
            <a:r>
              <a:rPr lang="en-US" sz="1800" b="1" dirty="0" smtClean="0">
                <a:solidFill>
                  <a:srgbClr val="7F7F7F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800" dirty="0" smtClean="0">
                <a:solidFill>
                  <a:srgbClr val="7F7F7F"/>
                </a:solidFill>
                <a:latin typeface="Courier"/>
                <a:cs typeface="Courier"/>
              </a:rPr>
              <a:t>  …    </a:t>
            </a:r>
          </a:p>
          <a:p>
            <a:r>
              <a:rPr lang="en-US" sz="1800" b="1" dirty="0" smtClean="0">
                <a:solidFill>
                  <a:srgbClr val="7F7F7F"/>
                </a:solidFill>
                <a:latin typeface="Courier"/>
                <a:cs typeface="Courier"/>
              </a:rPr>
              <a:t>&lt;</a:t>
            </a:r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/p&gt;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9704" y="4185392"/>
            <a:ext cx="7804593" cy="2031325"/>
          </a:xfrm>
          <a:prstGeom prst="rect">
            <a:avLst/>
          </a:prstGeom>
          <a:ln w="28575" cmpd="sng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&lt;p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xmlns:dc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="http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://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purl.org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/dc/elements/1.1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/”</a:t>
            </a:r>
          </a:p>
          <a:p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about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="http://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www.example.com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/books/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wikinomics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"&gt;</a:t>
            </a:r>
            <a:endParaRPr lang="en-US" sz="1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In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his latest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book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&lt;cite </a:t>
            </a:r>
            <a:r>
              <a:rPr lang="en-US" sz="1800" b="1" dirty="0" smtClean="0">
                <a:solidFill>
                  <a:srgbClr val="0000FF"/>
                </a:solidFill>
                <a:latin typeface="Courier"/>
                <a:cs typeface="Courier"/>
              </a:rPr>
              <a:t>property</a:t>
            </a:r>
            <a:r>
              <a:rPr lang="en-US" sz="1800" b="1" dirty="0" smtClean="0">
                <a:latin typeface="Courier"/>
                <a:cs typeface="Courier"/>
              </a:rPr>
              <a:t>=</a:t>
            </a:r>
            <a:r>
              <a:rPr lang="en-US" sz="1800" b="1" dirty="0" smtClean="0">
                <a:solidFill>
                  <a:srgbClr val="FF0000"/>
                </a:solidFill>
                <a:latin typeface="Courier"/>
                <a:cs typeface="Courier"/>
              </a:rPr>
              <a:t>“title</a:t>
            </a:r>
            <a:r>
              <a:rPr lang="en-US" sz="1800" b="1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&gt;</a:t>
            </a:r>
            <a:r>
              <a:rPr lang="en-US" sz="1800" dirty="0" err="1">
                <a:solidFill>
                  <a:srgbClr val="7F7F7F"/>
                </a:solidFill>
                <a:latin typeface="Courier"/>
                <a:cs typeface="Courier"/>
              </a:rPr>
              <a:t>Wikinomics</a:t>
            </a:r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&lt;/cite&gt;</a:t>
            </a:r>
            <a:r>
              <a:rPr lang="en-US" sz="1800" dirty="0" smtClean="0">
                <a:solidFill>
                  <a:srgbClr val="7F7F7F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800" dirty="0" smtClean="0">
                <a:solidFill>
                  <a:srgbClr val="7F7F7F"/>
                </a:solidFill>
                <a:latin typeface="Courier"/>
                <a:cs typeface="Courier"/>
              </a:rPr>
              <a:t>  </a:t>
            </a:r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&lt;span&gt;</a:t>
            </a:r>
            <a:r>
              <a:rPr lang="en-US" sz="1800" dirty="0">
                <a:solidFill>
                  <a:srgbClr val="7F7F7F"/>
                </a:solidFill>
                <a:latin typeface="Courier"/>
                <a:cs typeface="Courier"/>
              </a:rPr>
              <a:t>Don </a:t>
            </a:r>
            <a:r>
              <a:rPr lang="en-US" sz="1800" dirty="0" err="1">
                <a:solidFill>
                  <a:srgbClr val="7F7F7F"/>
                </a:solidFill>
                <a:latin typeface="Courier"/>
                <a:cs typeface="Courier"/>
              </a:rPr>
              <a:t>Tapscott</a:t>
            </a:r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&lt;/span</a:t>
            </a:r>
            <a:r>
              <a:rPr lang="en-US" sz="1800" b="1" dirty="0" smtClean="0">
                <a:solidFill>
                  <a:srgbClr val="7F7F7F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800" dirty="0" smtClean="0">
                <a:solidFill>
                  <a:srgbClr val="7F7F7F"/>
                </a:solidFill>
                <a:latin typeface="Courier"/>
                <a:cs typeface="Courier"/>
              </a:rPr>
              <a:t>  …    </a:t>
            </a:r>
          </a:p>
          <a:p>
            <a:r>
              <a:rPr lang="en-US" sz="1800" b="1" dirty="0" smtClean="0">
                <a:solidFill>
                  <a:srgbClr val="7F7F7F"/>
                </a:solidFill>
                <a:latin typeface="Courier"/>
                <a:cs typeface="Courier"/>
              </a:rPr>
              <a:t>&lt;</a:t>
            </a:r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/p&gt;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1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Difference?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69704" y="1645299"/>
            <a:ext cx="7804593" cy="2031325"/>
          </a:xfrm>
          <a:prstGeom prst="rect">
            <a:avLst/>
          </a:prstGeom>
          <a:ln w="28575" cmpd="sng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&lt;p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xmlns:dc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="http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://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purl.org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/dc/elements/1.1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/”</a:t>
            </a:r>
          </a:p>
          <a:p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about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="http://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www.example.com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/books/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wikinomics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"&gt;</a:t>
            </a:r>
            <a:endParaRPr lang="en-US" sz="1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In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his latest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book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&lt;cite </a:t>
            </a:r>
            <a:r>
              <a:rPr lang="en-US" sz="1800" b="1" dirty="0" smtClean="0">
                <a:solidFill>
                  <a:srgbClr val="0000FF"/>
                </a:solidFill>
                <a:latin typeface="Courier"/>
                <a:cs typeface="Courier"/>
              </a:rPr>
              <a:t>property</a:t>
            </a:r>
            <a:r>
              <a:rPr lang="en-US" sz="1800" b="1" dirty="0">
                <a:latin typeface="Courier"/>
                <a:cs typeface="Courier"/>
              </a:rPr>
              <a:t>=</a:t>
            </a:r>
            <a:r>
              <a:rPr lang="en-US" sz="1800" b="1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dc:title</a:t>
            </a:r>
            <a:r>
              <a:rPr lang="en-US" sz="1800" b="1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&gt;</a:t>
            </a:r>
            <a:r>
              <a:rPr lang="en-US" sz="1800" dirty="0" err="1">
                <a:solidFill>
                  <a:srgbClr val="7F7F7F"/>
                </a:solidFill>
                <a:latin typeface="Courier"/>
                <a:cs typeface="Courier"/>
              </a:rPr>
              <a:t>Wikinomics</a:t>
            </a:r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&lt;/cite&gt;</a:t>
            </a:r>
            <a:r>
              <a:rPr lang="en-US" sz="1800" dirty="0" smtClean="0">
                <a:solidFill>
                  <a:srgbClr val="7F7F7F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800" dirty="0" smtClean="0">
                <a:solidFill>
                  <a:srgbClr val="7F7F7F"/>
                </a:solidFill>
                <a:latin typeface="Courier"/>
                <a:cs typeface="Courier"/>
              </a:rPr>
              <a:t>  </a:t>
            </a:r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&lt;span&gt;</a:t>
            </a:r>
            <a:r>
              <a:rPr lang="en-US" sz="1800" dirty="0">
                <a:solidFill>
                  <a:srgbClr val="7F7F7F"/>
                </a:solidFill>
                <a:latin typeface="Courier"/>
                <a:cs typeface="Courier"/>
              </a:rPr>
              <a:t>Don </a:t>
            </a:r>
            <a:r>
              <a:rPr lang="en-US" sz="1800" dirty="0" err="1">
                <a:solidFill>
                  <a:srgbClr val="7F7F7F"/>
                </a:solidFill>
                <a:latin typeface="Courier"/>
                <a:cs typeface="Courier"/>
              </a:rPr>
              <a:t>Tapscott</a:t>
            </a:r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&lt;/span</a:t>
            </a:r>
            <a:r>
              <a:rPr lang="en-US" sz="1800" b="1" dirty="0" smtClean="0">
                <a:solidFill>
                  <a:srgbClr val="7F7F7F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800" dirty="0" smtClean="0">
                <a:solidFill>
                  <a:srgbClr val="7F7F7F"/>
                </a:solidFill>
                <a:latin typeface="Courier"/>
                <a:cs typeface="Courier"/>
              </a:rPr>
              <a:t>  …    </a:t>
            </a:r>
          </a:p>
          <a:p>
            <a:r>
              <a:rPr lang="en-US" sz="1800" b="1" dirty="0" smtClean="0">
                <a:solidFill>
                  <a:srgbClr val="7F7F7F"/>
                </a:solidFill>
                <a:latin typeface="Courier"/>
                <a:cs typeface="Courier"/>
              </a:rPr>
              <a:t>&lt;</a:t>
            </a:r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/p&gt;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9704" y="4185392"/>
            <a:ext cx="7804593" cy="2031325"/>
          </a:xfrm>
          <a:prstGeom prst="rect">
            <a:avLst/>
          </a:prstGeom>
          <a:ln w="28575" cmpd="sng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&lt;p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xmlns:dc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="http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://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purl.org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/dc/elements/1.1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/”</a:t>
            </a:r>
          </a:p>
          <a:p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about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="http://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www.example.com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/books/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wikinomics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"&gt;</a:t>
            </a:r>
            <a:endParaRPr lang="en-US" sz="1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In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his latest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book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&lt;cite </a:t>
            </a:r>
            <a:r>
              <a:rPr lang="en-US" sz="1800" b="1" dirty="0" smtClean="0">
                <a:solidFill>
                  <a:srgbClr val="0000FF"/>
                </a:solidFill>
                <a:latin typeface="Courier"/>
                <a:cs typeface="Courier"/>
              </a:rPr>
              <a:t>property</a:t>
            </a:r>
            <a:r>
              <a:rPr lang="en-US" sz="1800" b="1" dirty="0" smtClean="0">
                <a:latin typeface="Courier"/>
                <a:cs typeface="Courier"/>
              </a:rPr>
              <a:t>=</a:t>
            </a:r>
            <a:r>
              <a:rPr lang="en-US" sz="1800" b="1" dirty="0" smtClean="0">
                <a:solidFill>
                  <a:srgbClr val="FF0000"/>
                </a:solidFill>
                <a:latin typeface="Courier"/>
                <a:cs typeface="Courier"/>
              </a:rPr>
              <a:t>“title</a:t>
            </a:r>
            <a:r>
              <a:rPr lang="en-US" sz="1800" b="1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&gt;</a:t>
            </a:r>
            <a:r>
              <a:rPr lang="en-US" sz="1800" dirty="0" err="1">
                <a:solidFill>
                  <a:srgbClr val="7F7F7F"/>
                </a:solidFill>
                <a:latin typeface="Courier"/>
                <a:cs typeface="Courier"/>
              </a:rPr>
              <a:t>Wikinomics</a:t>
            </a:r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&lt;/cite&gt;</a:t>
            </a:r>
            <a:r>
              <a:rPr lang="en-US" sz="1800" dirty="0" smtClean="0">
                <a:solidFill>
                  <a:srgbClr val="7F7F7F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800" dirty="0" smtClean="0">
                <a:solidFill>
                  <a:srgbClr val="7F7F7F"/>
                </a:solidFill>
                <a:latin typeface="Courier"/>
                <a:cs typeface="Courier"/>
              </a:rPr>
              <a:t>  </a:t>
            </a:r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&lt;span&gt;</a:t>
            </a:r>
            <a:r>
              <a:rPr lang="en-US" sz="1800" dirty="0">
                <a:solidFill>
                  <a:srgbClr val="7F7F7F"/>
                </a:solidFill>
                <a:latin typeface="Courier"/>
                <a:cs typeface="Courier"/>
              </a:rPr>
              <a:t>Don </a:t>
            </a:r>
            <a:r>
              <a:rPr lang="en-US" sz="1800" dirty="0" err="1">
                <a:solidFill>
                  <a:srgbClr val="7F7F7F"/>
                </a:solidFill>
                <a:latin typeface="Courier"/>
                <a:cs typeface="Courier"/>
              </a:rPr>
              <a:t>Tapscott</a:t>
            </a:r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&lt;/span</a:t>
            </a:r>
            <a:r>
              <a:rPr lang="en-US" sz="1800" b="1" dirty="0" smtClean="0">
                <a:solidFill>
                  <a:srgbClr val="7F7F7F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800" dirty="0" smtClean="0">
                <a:solidFill>
                  <a:srgbClr val="7F7F7F"/>
                </a:solidFill>
                <a:latin typeface="Courier"/>
                <a:cs typeface="Courier"/>
              </a:rPr>
              <a:t>  …    </a:t>
            </a:r>
          </a:p>
          <a:p>
            <a:r>
              <a:rPr lang="en-US" sz="1800" b="1" dirty="0" smtClean="0">
                <a:solidFill>
                  <a:srgbClr val="7F7F7F"/>
                </a:solidFill>
                <a:latin typeface="Courier"/>
                <a:cs typeface="Courier"/>
              </a:rPr>
              <a:t>&lt;</a:t>
            </a:r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/p&gt;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502059" y="5593739"/>
            <a:ext cx="29722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+mn-lt"/>
              </a:rPr>
              <a:t>what does title mean?</a:t>
            </a:r>
            <a:endParaRPr lang="en-US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598970" y="5364721"/>
            <a:ext cx="1893981" cy="775685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51141 w 2217204"/>
              <a:gd name="connsiteY0" fmla="*/ 1507612 h 1507673"/>
              <a:gd name="connsiteX1" fmla="*/ 2217204 w 2217204"/>
              <a:gd name="connsiteY1" fmla="*/ 140323 h 1507673"/>
              <a:gd name="connsiteX0" fmla="*/ 0 w 1966063"/>
              <a:gd name="connsiteY0" fmla="*/ 1528481 h 1528481"/>
              <a:gd name="connsiteX1" fmla="*/ 1966063 w 1966063"/>
              <a:gd name="connsiteY1" fmla="*/ 161192 h 1528481"/>
              <a:gd name="connsiteX0" fmla="*/ 0 w 1199729"/>
              <a:gd name="connsiteY0" fmla="*/ 342855 h 431745"/>
              <a:gd name="connsiteX1" fmla="*/ 1199729 w 1199729"/>
              <a:gd name="connsiteY1" fmla="*/ 431745 h 431745"/>
              <a:gd name="connsiteX0" fmla="*/ 0 w 1199729"/>
              <a:gd name="connsiteY0" fmla="*/ 139647 h 228537"/>
              <a:gd name="connsiteX1" fmla="*/ 1199729 w 1199729"/>
              <a:gd name="connsiteY1" fmla="*/ 228537 h 228537"/>
              <a:gd name="connsiteX0" fmla="*/ 0 w 1210677"/>
              <a:gd name="connsiteY0" fmla="*/ 122501 h 298980"/>
              <a:gd name="connsiteX1" fmla="*/ 1210677 w 1210677"/>
              <a:gd name="connsiteY1" fmla="*/ 298980 h 298980"/>
              <a:gd name="connsiteX0" fmla="*/ 0 w 1280247"/>
              <a:gd name="connsiteY0" fmla="*/ 239102 h 415581"/>
              <a:gd name="connsiteX1" fmla="*/ 1210677 w 1280247"/>
              <a:gd name="connsiteY1" fmla="*/ 415581 h 415581"/>
              <a:gd name="connsiteX0" fmla="*/ 1316672 w 1427877"/>
              <a:gd name="connsiteY0" fmla="*/ 68033 h 1257899"/>
              <a:gd name="connsiteX1" fmla="*/ 0 w 1427877"/>
              <a:gd name="connsiteY1" fmla="*/ 1257899 h 1257899"/>
              <a:gd name="connsiteX0" fmla="*/ 1316672 w 1316672"/>
              <a:gd name="connsiteY0" fmla="*/ 6063 h 1195929"/>
              <a:gd name="connsiteX1" fmla="*/ 0 w 1316672"/>
              <a:gd name="connsiteY1" fmla="*/ 1195929 h 1195929"/>
              <a:gd name="connsiteX0" fmla="*/ 1881156 w 1881156"/>
              <a:gd name="connsiteY0" fmla="*/ 62021 h 418088"/>
              <a:gd name="connsiteX1" fmla="*/ 0 w 1881156"/>
              <a:gd name="connsiteY1" fmla="*/ 418088 h 418088"/>
              <a:gd name="connsiteX0" fmla="*/ 1881156 w 1881156"/>
              <a:gd name="connsiteY0" fmla="*/ 152689 h 508756"/>
              <a:gd name="connsiteX1" fmla="*/ 0 w 1881156"/>
              <a:gd name="connsiteY1" fmla="*/ 508756 h 508756"/>
              <a:gd name="connsiteX0" fmla="*/ 2047935 w 2047935"/>
              <a:gd name="connsiteY0" fmla="*/ 212748 h 402055"/>
              <a:gd name="connsiteX1" fmla="*/ 0 w 2047935"/>
              <a:gd name="connsiteY1" fmla="*/ 402055 h 402055"/>
              <a:gd name="connsiteX0" fmla="*/ 123319 w 966863"/>
              <a:gd name="connsiteY0" fmla="*/ 270768 h 341940"/>
              <a:gd name="connsiteX1" fmla="*/ 920731 w 966863"/>
              <a:gd name="connsiteY1" fmla="*/ 341940 h 341940"/>
              <a:gd name="connsiteX0" fmla="*/ 0 w 887913"/>
              <a:gd name="connsiteY0" fmla="*/ 204809 h 275981"/>
              <a:gd name="connsiteX1" fmla="*/ 797412 w 887913"/>
              <a:gd name="connsiteY1" fmla="*/ 275981 h 275981"/>
              <a:gd name="connsiteX0" fmla="*/ 0 w 1588165"/>
              <a:gd name="connsiteY0" fmla="*/ 24562 h 568275"/>
              <a:gd name="connsiteX1" fmla="*/ 1535824 w 1588165"/>
              <a:gd name="connsiteY1" fmla="*/ 568275 h 568275"/>
              <a:gd name="connsiteX0" fmla="*/ 0 w 1540582"/>
              <a:gd name="connsiteY0" fmla="*/ 24562 h 568275"/>
              <a:gd name="connsiteX1" fmla="*/ 1535824 w 1540582"/>
              <a:gd name="connsiteY1" fmla="*/ 568275 h 568275"/>
              <a:gd name="connsiteX0" fmla="*/ 0 w 1535824"/>
              <a:gd name="connsiteY0" fmla="*/ 24562 h 568275"/>
              <a:gd name="connsiteX1" fmla="*/ 1535824 w 1535824"/>
              <a:gd name="connsiteY1" fmla="*/ 568275 h 568275"/>
              <a:gd name="connsiteX0" fmla="*/ 0 w 1535824"/>
              <a:gd name="connsiteY0" fmla="*/ 127216 h 670929"/>
              <a:gd name="connsiteX1" fmla="*/ 1535824 w 1535824"/>
              <a:gd name="connsiteY1" fmla="*/ 670929 h 670929"/>
              <a:gd name="connsiteX0" fmla="*/ 0 w 1535824"/>
              <a:gd name="connsiteY0" fmla="*/ 188167 h 731880"/>
              <a:gd name="connsiteX1" fmla="*/ 1535824 w 1535824"/>
              <a:gd name="connsiteY1" fmla="*/ 731880 h 731880"/>
              <a:gd name="connsiteX0" fmla="*/ 0 w 1535824"/>
              <a:gd name="connsiteY0" fmla="*/ 0 h 543713"/>
              <a:gd name="connsiteX1" fmla="*/ 1535824 w 1535824"/>
              <a:gd name="connsiteY1" fmla="*/ 543713 h 543713"/>
              <a:gd name="connsiteX0" fmla="*/ 0 w 620106"/>
              <a:gd name="connsiteY0" fmla="*/ 0 h 926743"/>
              <a:gd name="connsiteX1" fmla="*/ 620106 w 620106"/>
              <a:gd name="connsiteY1" fmla="*/ 926743 h 926743"/>
              <a:gd name="connsiteX0" fmla="*/ 1634293 w 1653217"/>
              <a:gd name="connsiteY0" fmla="*/ 0 h 634430"/>
              <a:gd name="connsiteX1" fmla="*/ 14412 w 1653217"/>
              <a:gd name="connsiteY1" fmla="*/ 634430 h 634430"/>
              <a:gd name="connsiteX0" fmla="*/ 1619880 w 1645476"/>
              <a:gd name="connsiteY0" fmla="*/ 0 h 634430"/>
              <a:gd name="connsiteX1" fmla="*/ -1 w 1645476"/>
              <a:gd name="connsiteY1" fmla="*/ 634430 h 634430"/>
              <a:gd name="connsiteX0" fmla="*/ 1619881 w 1648042"/>
              <a:gd name="connsiteY0" fmla="*/ 0 h 634430"/>
              <a:gd name="connsiteX1" fmla="*/ 0 w 1648042"/>
              <a:gd name="connsiteY1" fmla="*/ 634430 h 634430"/>
              <a:gd name="connsiteX0" fmla="*/ 1986168 w 2008812"/>
              <a:gd name="connsiteY0" fmla="*/ 0 h 1259373"/>
              <a:gd name="connsiteX1" fmla="*/ 0 w 2008812"/>
              <a:gd name="connsiteY1" fmla="*/ 1259373 h 1259373"/>
              <a:gd name="connsiteX0" fmla="*/ 2662390 w 2679002"/>
              <a:gd name="connsiteY0" fmla="*/ 0 h 846104"/>
              <a:gd name="connsiteX1" fmla="*/ 0 w 2679002"/>
              <a:gd name="connsiteY1" fmla="*/ 846104 h 846104"/>
              <a:gd name="connsiteX0" fmla="*/ 2662390 w 2662389"/>
              <a:gd name="connsiteY0" fmla="*/ 0 h 846104"/>
              <a:gd name="connsiteX1" fmla="*/ 0 w 2662389"/>
              <a:gd name="connsiteY1" fmla="*/ 846104 h 846104"/>
              <a:gd name="connsiteX0" fmla="*/ 3451317 w 3451317"/>
              <a:gd name="connsiteY0" fmla="*/ 697232 h 795446"/>
              <a:gd name="connsiteX1" fmla="*/ 0 w 3451317"/>
              <a:gd name="connsiteY1" fmla="*/ 172492 h 795446"/>
              <a:gd name="connsiteX0" fmla="*/ 3451317 w 3451317"/>
              <a:gd name="connsiteY0" fmla="*/ 524740 h 775685"/>
              <a:gd name="connsiteX1" fmla="*/ 0 w 3451317"/>
              <a:gd name="connsiteY1" fmla="*/ 0 h 775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51317" h="775685">
                <a:moveTo>
                  <a:pt x="3451317" y="524740"/>
                </a:moveTo>
                <a:cubicBezTo>
                  <a:pt x="2673464" y="1046104"/>
                  <a:pt x="484925" y="698724"/>
                  <a:pt x="0" y="0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5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675" y="168621"/>
            <a:ext cx="8237165" cy="1143000"/>
          </a:xfrm>
        </p:spPr>
        <p:txBody>
          <a:bodyPr/>
          <a:lstStyle/>
          <a:p>
            <a:r>
              <a:rPr lang="en-US" dirty="0" smtClean="0"/>
              <a:t>Components from Last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675" y="1311621"/>
            <a:ext cx="8228641" cy="4800600"/>
          </a:xfrm>
        </p:spPr>
        <p:txBody>
          <a:bodyPr/>
          <a:lstStyle/>
          <a:p>
            <a:r>
              <a:rPr lang="en-US" sz="2800" dirty="0" smtClean="0"/>
              <a:t>Unicode</a:t>
            </a:r>
          </a:p>
          <a:p>
            <a:pPr lvl="1"/>
            <a:r>
              <a:rPr lang="en-US" sz="2400" dirty="0"/>
              <a:t>S</a:t>
            </a:r>
            <a:r>
              <a:rPr lang="en-US" sz="2400" dirty="0" smtClean="0"/>
              <a:t>tandard for encoding international characters</a:t>
            </a:r>
          </a:p>
          <a:p>
            <a:r>
              <a:rPr lang="en-US" sz="2800" dirty="0" smtClean="0"/>
              <a:t>URI</a:t>
            </a:r>
          </a:p>
          <a:p>
            <a:pPr lvl="1"/>
            <a:r>
              <a:rPr lang="en-US" sz="2400" dirty="0"/>
              <a:t>S</a:t>
            </a:r>
            <a:r>
              <a:rPr lang="en-US" sz="2400" dirty="0" smtClean="0"/>
              <a:t>tring of standardized form to uniquely identify resources</a:t>
            </a:r>
          </a:p>
          <a:p>
            <a:pPr lvl="2"/>
            <a:r>
              <a:rPr lang="en-US" sz="2000" dirty="0" smtClean="0"/>
              <a:t>URL: </a:t>
            </a:r>
            <a:r>
              <a:rPr lang="en-US" sz="2000" dirty="0" smtClean="0">
                <a:hlinkClick r:id="rId3"/>
              </a:rPr>
              <a:t>http://www.example.org</a:t>
            </a:r>
            <a:endParaRPr lang="en-US" sz="2000" dirty="0" smtClean="0"/>
          </a:p>
          <a:p>
            <a:pPr lvl="2"/>
            <a:r>
              <a:rPr lang="en-US" sz="2000" dirty="0" smtClean="0"/>
              <a:t>URN: urn:isbn:0-123-45678-9</a:t>
            </a:r>
          </a:p>
          <a:p>
            <a:pPr lvl="1"/>
            <a:r>
              <a:rPr lang="en-US" sz="2400" dirty="0" smtClean="0"/>
              <a:t>IRI: international variant of URI (with </a:t>
            </a:r>
            <a:r>
              <a:rPr lang="en-US" sz="2400" dirty="0" err="1" smtClean="0"/>
              <a:t>unicode</a:t>
            </a:r>
            <a:r>
              <a:rPr lang="en-US" sz="2400" dirty="0" smtClean="0"/>
              <a:t>)</a:t>
            </a:r>
          </a:p>
          <a:p>
            <a:r>
              <a:rPr lang="en-US" sz="2800" dirty="0" smtClean="0"/>
              <a:t>XML</a:t>
            </a:r>
            <a:endParaRPr lang="en-US" dirty="0" smtClean="0"/>
          </a:p>
          <a:p>
            <a:pPr lvl="1"/>
            <a:r>
              <a:rPr lang="en-US" sz="2400" dirty="0" smtClean="0"/>
              <a:t>So that we have a common syntax for Semantic Web</a:t>
            </a:r>
          </a:p>
          <a:p>
            <a:r>
              <a:rPr lang="en-US" sz="2800" dirty="0"/>
              <a:t>XML schema</a:t>
            </a:r>
          </a:p>
          <a:p>
            <a:pPr lvl="1"/>
            <a:r>
              <a:rPr lang="en-US" sz="2400" dirty="0"/>
              <a:t>Define types, e.g., </a:t>
            </a:r>
            <a:r>
              <a:rPr lang="en-US" sz="2400" dirty="0" err="1"/>
              <a:t>USAddress</a:t>
            </a:r>
            <a:r>
              <a:rPr lang="en-US" sz="2400" dirty="0"/>
              <a:t>, for a particular set of XML documents, e.g., Invoices</a:t>
            </a:r>
          </a:p>
          <a:p>
            <a:pPr lvl="1"/>
            <a:endParaRPr lang="en-US" dirty="0" smtClean="0"/>
          </a:p>
          <a:p>
            <a:pPr lvl="1"/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652079" y="6596390"/>
            <a:ext cx="1491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</a:t>
            </a: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by </a:t>
            </a:r>
            <a:r>
              <a:rPr lang="en-US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Wensheng</a:t>
            </a: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Wu</a:t>
            </a:r>
            <a:endParaRPr lang="en-US" sz="110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763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z="4400" dirty="0" smtClean="0"/>
              <a:t>I Can Look Up the Meaning on the Web</a:t>
            </a:r>
            <a:endParaRPr lang="en-US" sz="4400" dirty="0"/>
          </a:p>
        </p:txBody>
      </p:sp>
      <p:sp>
        <p:nvSpPr>
          <p:cNvPr id="2" name="Rectangle 1"/>
          <p:cNvSpPr/>
          <p:nvPr/>
        </p:nvSpPr>
        <p:spPr>
          <a:xfrm>
            <a:off x="669704" y="1645299"/>
            <a:ext cx="7804593" cy="2031325"/>
          </a:xfrm>
          <a:prstGeom prst="rect">
            <a:avLst/>
          </a:prstGeom>
          <a:ln w="28575" cmpd="sng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&lt;p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xmlns:dc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="http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://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purl.org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/dc/elements/1.1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/”</a:t>
            </a:r>
          </a:p>
          <a:p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about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="http://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www.example.com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/books/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wikinomics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"&gt;</a:t>
            </a:r>
            <a:endParaRPr lang="en-US" sz="1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In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his latest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book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&lt;cite </a:t>
            </a:r>
            <a:r>
              <a:rPr lang="en-US" sz="1800" b="1" dirty="0" smtClean="0">
                <a:solidFill>
                  <a:srgbClr val="0000FF"/>
                </a:solidFill>
                <a:latin typeface="Courier"/>
                <a:cs typeface="Courier"/>
              </a:rPr>
              <a:t>property</a:t>
            </a:r>
            <a:r>
              <a:rPr lang="en-US" sz="1800" b="1" dirty="0">
                <a:latin typeface="Courier"/>
                <a:cs typeface="Courier"/>
              </a:rPr>
              <a:t>=</a:t>
            </a:r>
            <a:r>
              <a:rPr lang="en-US" sz="1800" b="1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dc:title</a:t>
            </a:r>
            <a:r>
              <a:rPr lang="en-US" sz="1800" b="1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&gt;</a:t>
            </a:r>
            <a:r>
              <a:rPr lang="en-US" sz="1800" dirty="0" err="1">
                <a:solidFill>
                  <a:srgbClr val="7F7F7F"/>
                </a:solidFill>
                <a:latin typeface="Courier"/>
                <a:cs typeface="Courier"/>
              </a:rPr>
              <a:t>Wikinomics</a:t>
            </a:r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&lt;/cite&gt;</a:t>
            </a:r>
            <a:r>
              <a:rPr lang="en-US" sz="1800" dirty="0" smtClean="0">
                <a:solidFill>
                  <a:srgbClr val="7F7F7F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800" dirty="0" smtClean="0">
                <a:solidFill>
                  <a:srgbClr val="7F7F7F"/>
                </a:solidFill>
                <a:latin typeface="Courier"/>
                <a:cs typeface="Courier"/>
              </a:rPr>
              <a:t>  </a:t>
            </a:r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&lt;span&gt;</a:t>
            </a:r>
            <a:r>
              <a:rPr lang="en-US" sz="1800" dirty="0">
                <a:solidFill>
                  <a:srgbClr val="7F7F7F"/>
                </a:solidFill>
                <a:latin typeface="Courier"/>
                <a:cs typeface="Courier"/>
              </a:rPr>
              <a:t>Don </a:t>
            </a:r>
            <a:r>
              <a:rPr lang="en-US" sz="1800" dirty="0" err="1">
                <a:solidFill>
                  <a:srgbClr val="7F7F7F"/>
                </a:solidFill>
                <a:latin typeface="Courier"/>
                <a:cs typeface="Courier"/>
              </a:rPr>
              <a:t>Tapscott</a:t>
            </a:r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&lt;/span</a:t>
            </a:r>
            <a:r>
              <a:rPr lang="en-US" sz="1800" b="1" dirty="0" smtClean="0">
                <a:solidFill>
                  <a:srgbClr val="7F7F7F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800" dirty="0" smtClean="0">
                <a:solidFill>
                  <a:srgbClr val="7F7F7F"/>
                </a:solidFill>
                <a:latin typeface="Courier"/>
                <a:cs typeface="Courier"/>
              </a:rPr>
              <a:t>  …    </a:t>
            </a:r>
          </a:p>
          <a:p>
            <a:r>
              <a:rPr lang="en-US" sz="1800" b="1" dirty="0" smtClean="0">
                <a:solidFill>
                  <a:srgbClr val="7F7F7F"/>
                </a:solidFill>
                <a:latin typeface="Courier"/>
                <a:cs typeface="Courier"/>
              </a:rPr>
              <a:t>&lt;</a:t>
            </a:r>
            <a:r>
              <a:rPr lang="en-US" sz="1800" b="1" dirty="0">
                <a:solidFill>
                  <a:srgbClr val="7F7F7F"/>
                </a:solidFill>
                <a:latin typeface="Courier"/>
                <a:cs typeface="Courier"/>
              </a:rPr>
              <a:t>/p&gt;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354" y="4205206"/>
            <a:ext cx="7229026" cy="1958945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4404023" y="2805063"/>
            <a:ext cx="1426342" cy="1733120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51141 w 2217204"/>
              <a:gd name="connsiteY0" fmla="*/ 1507612 h 1507673"/>
              <a:gd name="connsiteX1" fmla="*/ 2217204 w 2217204"/>
              <a:gd name="connsiteY1" fmla="*/ 140323 h 1507673"/>
              <a:gd name="connsiteX0" fmla="*/ 0 w 1966063"/>
              <a:gd name="connsiteY0" fmla="*/ 1528481 h 1528481"/>
              <a:gd name="connsiteX1" fmla="*/ 1966063 w 1966063"/>
              <a:gd name="connsiteY1" fmla="*/ 161192 h 1528481"/>
              <a:gd name="connsiteX0" fmla="*/ 0 w 1199729"/>
              <a:gd name="connsiteY0" fmla="*/ 342855 h 431745"/>
              <a:gd name="connsiteX1" fmla="*/ 1199729 w 1199729"/>
              <a:gd name="connsiteY1" fmla="*/ 431745 h 431745"/>
              <a:gd name="connsiteX0" fmla="*/ 0 w 1199729"/>
              <a:gd name="connsiteY0" fmla="*/ 139647 h 228537"/>
              <a:gd name="connsiteX1" fmla="*/ 1199729 w 1199729"/>
              <a:gd name="connsiteY1" fmla="*/ 228537 h 228537"/>
              <a:gd name="connsiteX0" fmla="*/ 0 w 1210677"/>
              <a:gd name="connsiteY0" fmla="*/ 122501 h 298980"/>
              <a:gd name="connsiteX1" fmla="*/ 1210677 w 1210677"/>
              <a:gd name="connsiteY1" fmla="*/ 298980 h 298980"/>
              <a:gd name="connsiteX0" fmla="*/ 0 w 1280247"/>
              <a:gd name="connsiteY0" fmla="*/ 239102 h 415581"/>
              <a:gd name="connsiteX1" fmla="*/ 1210677 w 1280247"/>
              <a:gd name="connsiteY1" fmla="*/ 415581 h 415581"/>
              <a:gd name="connsiteX0" fmla="*/ 1316672 w 1427877"/>
              <a:gd name="connsiteY0" fmla="*/ 68033 h 1257899"/>
              <a:gd name="connsiteX1" fmla="*/ 0 w 1427877"/>
              <a:gd name="connsiteY1" fmla="*/ 1257899 h 1257899"/>
              <a:gd name="connsiteX0" fmla="*/ 1316672 w 1316672"/>
              <a:gd name="connsiteY0" fmla="*/ 6063 h 1195929"/>
              <a:gd name="connsiteX1" fmla="*/ 0 w 1316672"/>
              <a:gd name="connsiteY1" fmla="*/ 1195929 h 1195929"/>
              <a:gd name="connsiteX0" fmla="*/ 1881156 w 1881156"/>
              <a:gd name="connsiteY0" fmla="*/ 62021 h 418088"/>
              <a:gd name="connsiteX1" fmla="*/ 0 w 1881156"/>
              <a:gd name="connsiteY1" fmla="*/ 418088 h 418088"/>
              <a:gd name="connsiteX0" fmla="*/ 1881156 w 1881156"/>
              <a:gd name="connsiteY0" fmla="*/ 152689 h 508756"/>
              <a:gd name="connsiteX1" fmla="*/ 0 w 1881156"/>
              <a:gd name="connsiteY1" fmla="*/ 508756 h 508756"/>
              <a:gd name="connsiteX0" fmla="*/ 2047935 w 2047935"/>
              <a:gd name="connsiteY0" fmla="*/ 212748 h 402055"/>
              <a:gd name="connsiteX1" fmla="*/ 0 w 2047935"/>
              <a:gd name="connsiteY1" fmla="*/ 402055 h 402055"/>
              <a:gd name="connsiteX0" fmla="*/ 123319 w 966863"/>
              <a:gd name="connsiteY0" fmla="*/ 270768 h 341940"/>
              <a:gd name="connsiteX1" fmla="*/ 920731 w 966863"/>
              <a:gd name="connsiteY1" fmla="*/ 341940 h 341940"/>
              <a:gd name="connsiteX0" fmla="*/ 0 w 887913"/>
              <a:gd name="connsiteY0" fmla="*/ 204809 h 275981"/>
              <a:gd name="connsiteX1" fmla="*/ 797412 w 887913"/>
              <a:gd name="connsiteY1" fmla="*/ 275981 h 275981"/>
              <a:gd name="connsiteX0" fmla="*/ 0 w 1588165"/>
              <a:gd name="connsiteY0" fmla="*/ 24562 h 568275"/>
              <a:gd name="connsiteX1" fmla="*/ 1535824 w 1588165"/>
              <a:gd name="connsiteY1" fmla="*/ 568275 h 568275"/>
              <a:gd name="connsiteX0" fmla="*/ 0 w 1540582"/>
              <a:gd name="connsiteY0" fmla="*/ 24562 h 568275"/>
              <a:gd name="connsiteX1" fmla="*/ 1535824 w 1540582"/>
              <a:gd name="connsiteY1" fmla="*/ 568275 h 568275"/>
              <a:gd name="connsiteX0" fmla="*/ 0 w 1535824"/>
              <a:gd name="connsiteY0" fmla="*/ 24562 h 568275"/>
              <a:gd name="connsiteX1" fmla="*/ 1535824 w 1535824"/>
              <a:gd name="connsiteY1" fmla="*/ 568275 h 568275"/>
              <a:gd name="connsiteX0" fmla="*/ 0 w 1535824"/>
              <a:gd name="connsiteY0" fmla="*/ 127216 h 670929"/>
              <a:gd name="connsiteX1" fmla="*/ 1535824 w 1535824"/>
              <a:gd name="connsiteY1" fmla="*/ 670929 h 670929"/>
              <a:gd name="connsiteX0" fmla="*/ 0 w 1535824"/>
              <a:gd name="connsiteY0" fmla="*/ 188167 h 731880"/>
              <a:gd name="connsiteX1" fmla="*/ 1535824 w 1535824"/>
              <a:gd name="connsiteY1" fmla="*/ 731880 h 731880"/>
              <a:gd name="connsiteX0" fmla="*/ 0 w 1535824"/>
              <a:gd name="connsiteY0" fmla="*/ 0 h 543713"/>
              <a:gd name="connsiteX1" fmla="*/ 1535824 w 1535824"/>
              <a:gd name="connsiteY1" fmla="*/ 543713 h 543713"/>
              <a:gd name="connsiteX0" fmla="*/ 0 w 620106"/>
              <a:gd name="connsiteY0" fmla="*/ 0 h 926743"/>
              <a:gd name="connsiteX1" fmla="*/ 620106 w 620106"/>
              <a:gd name="connsiteY1" fmla="*/ 926743 h 926743"/>
              <a:gd name="connsiteX0" fmla="*/ 1634293 w 1653217"/>
              <a:gd name="connsiteY0" fmla="*/ 0 h 634430"/>
              <a:gd name="connsiteX1" fmla="*/ 14412 w 1653217"/>
              <a:gd name="connsiteY1" fmla="*/ 634430 h 634430"/>
              <a:gd name="connsiteX0" fmla="*/ 1619880 w 1645476"/>
              <a:gd name="connsiteY0" fmla="*/ 0 h 634430"/>
              <a:gd name="connsiteX1" fmla="*/ -1 w 1645476"/>
              <a:gd name="connsiteY1" fmla="*/ 634430 h 634430"/>
              <a:gd name="connsiteX0" fmla="*/ 1619881 w 1648042"/>
              <a:gd name="connsiteY0" fmla="*/ 0 h 634430"/>
              <a:gd name="connsiteX1" fmla="*/ 0 w 1648042"/>
              <a:gd name="connsiteY1" fmla="*/ 634430 h 634430"/>
              <a:gd name="connsiteX0" fmla="*/ 1986168 w 2008812"/>
              <a:gd name="connsiteY0" fmla="*/ 0 h 1259373"/>
              <a:gd name="connsiteX1" fmla="*/ 0 w 2008812"/>
              <a:gd name="connsiteY1" fmla="*/ 1259373 h 1259373"/>
              <a:gd name="connsiteX0" fmla="*/ 2662390 w 2679002"/>
              <a:gd name="connsiteY0" fmla="*/ 0 h 846104"/>
              <a:gd name="connsiteX1" fmla="*/ 0 w 2679002"/>
              <a:gd name="connsiteY1" fmla="*/ 846104 h 846104"/>
              <a:gd name="connsiteX0" fmla="*/ 2662390 w 2662389"/>
              <a:gd name="connsiteY0" fmla="*/ 0 h 846104"/>
              <a:gd name="connsiteX1" fmla="*/ 0 w 2662389"/>
              <a:gd name="connsiteY1" fmla="*/ 846104 h 846104"/>
              <a:gd name="connsiteX0" fmla="*/ 3451317 w 3451317"/>
              <a:gd name="connsiteY0" fmla="*/ 697232 h 795446"/>
              <a:gd name="connsiteX1" fmla="*/ 0 w 3451317"/>
              <a:gd name="connsiteY1" fmla="*/ 172492 h 795446"/>
              <a:gd name="connsiteX0" fmla="*/ 3451317 w 3451317"/>
              <a:gd name="connsiteY0" fmla="*/ 524740 h 775685"/>
              <a:gd name="connsiteX1" fmla="*/ 0 w 3451317"/>
              <a:gd name="connsiteY1" fmla="*/ 0 h 775685"/>
              <a:gd name="connsiteX0" fmla="*/ 225728 w 581917"/>
              <a:gd name="connsiteY0" fmla="*/ 0 h 997083"/>
              <a:gd name="connsiteX1" fmla="*/ 484377 w 581917"/>
              <a:gd name="connsiteY1" fmla="*/ 745306 h 997083"/>
              <a:gd name="connsiteX0" fmla="*/ 0 w 614743"/>
              <a:gd name="connsiteY0" fmla="*/ 0 h 997083"/>
              <a:gd name="connsiteX1" fmla="*/ 258649 w 614743"/>
              <a:gd name="connsiteY1" fmla="*/ 745306 h 997083"/>
              <a:gd name="connsiteX0" fmla="*/ 0 w 637044"/>
              <a:gd name="connsiteY0" fmla="*/ 0 h 745306"/>
              <a:gd name="connsiteX1" fmla="*/ 258649 w 637044"/>
              <a:gd name="connsiteY1" fmla="*/ 745306 h 745306"/>
              <a:gd name="connsiteX0" fmla="*/ 0 w 2052962"/>
              <a:gd name="connsiteY0" fmla="*/ 0 h 1733120"/>
              <a:gd name="connsiteX1" fmla="*/ 1948335 w 2052962"/>
              <a:gd name="connsiteY1" fmla="*/ 1733120 h 1733120"/>
              <a:gd name="connsiteX0" fmla="*/ 0 w 2599159"/>
              <a:gd name="connsiteY0" fmla="*/ 0 h 1733120"/>
              <a:gd name="connsiteX1" fmla="*/ 1948335 w 2599159"/>
              <a:gd name="connsiteY1" fmla="*/ 1733120 h 173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99159" h="1733120">
                <a:moveTo>
                  <a:pt x="0" y="0"/>
                </a:moveTo>
                <a:cubicBezTo>
                  <a:pt x="801637" y="521364"/>
                  <a:pt x="3939284" y="486455"/>
                  <a:pt x="1948335" y="1733120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5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z="4400" dirty="0" smtClean="0"/>
              <a:t>I Can Look Up the Meaning on the Web</a:t>
            </a:r>
            <a:endParaRPr lang="en-US" sz="4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148303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1012376" y="6166827"/>
            <a:ext cx="1517424" cy="452422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51141 w 2217204"/>
              <a:gd name="connsiteY0" fmla="*/ 1507612 h 1507673"/>
              <a:gd name="connsiteX1" fmla="*/ 2217204 w 2217204"/>
              <a:gd name="connsiteY1" fmla="*/ 140323 h 1507673"/>
              <a:gd name="connsiteX0" fmla="*/ 0 w 1966063"/>
              <a:gd name="connsiteY0" fmla="*/ 1528481 h 1528481"/>
              <a:gd name="connsiteX1" fmla="*/ 1966063 w 1966063"/>
              <a:gd name="connsiteY1" fmla="*/ 161192 h 1528481"/>
              <a:gd name="connsiteX0" fmla="*/ 0 w 1199729"/>
              <a:gd name="connsiteY0" fmla="*/ 342855 h 431745"/>
              <a:gd name="connsiteX1" fmla="*/ 1199729 w 1199729"/>
              <a:gd name="connsiteY1" fmla="*/ 431745 h 431745"/>
              <a:gd name="connsiteX0" fmla="*/ 0 w 1199729"/>
              <a:gd name="connsiteY0" fmla="*/ 139647 h 228537"/>
              <a:gd name="connsiteX1" fmla="*/ 1199729 w 1199729"/>
              <a:gd name="connsiteY1" fmla="*/ 228537 h 228537"/>
              <a:gd name="connsiteX0" fmla="*/ 0 w 1210677"/>
              <a:gd name="connsiteY0" fmla="*/ 122501 h 298980"/>
              <a:gd name="connsiteX1" fmla="*/ 1210677 w 1210677"/>
              <a:gd name="connsiteY1" fmla="*/ 298980 h 298980"/>
              <a:gd name="connsiteX0" fmla="*/ 0 w 1280247"/>
              <a:gd name="connsiteY0" fmla="*/ 239102 h 415581"/>
              <a:gd name="connsiteX1" fmla="*/ 1210677 w 1280247"/>
              <a:gd name="connsiteY1" fmla="*/ 415581 h 415581"/>
              <a:gd name="connsiteX0" fmla="*/ 1316672 w 1427877"/>
              <a:gd name="connsiteY0" fmla="*/ 68033 h 1257899"/>
              <a:gd name="connsiteX1" fmla="*/ 0 w 1427877"/>
              <a:gd name="connsiteY1" fmla="*/ 1257899 h 1257899"/>
              <a:gd name="connsiteX0" fmla="*/ 1316672 w 1316672"/>
              <a:gd name="connsiteY0" fmla="*/ 6063 h 1195929"/>
              <a:gd name="connsiteX1" fmla="*/ 0 w 1316672"/>
              <a:gd name="connsiteY1" fmla="*/ 1195929 h 1195929"/>
              <a:gd name="connsiteX0" fmla="*/ 1881156 w 1881156"/>
              <a:gd name="connsiteY0" fmla="*/ 62021 h 418088"/>
              <a:gd name="connsiteX1" fmla="*/ 0 w 1881156"/>
              <a:gd name="connsiteY1" fmla="*/ 418088 h 418088"/>
              <a:gd name="connsiteX0" fmla="*/ 1881156 w 1881156"/>
              <a:gd name="connsiteY0" fmla="*/ 152689 h 508756"/>
              <a:gd name="connsiteX1" fmla="*/ 0 w 1881156"/>
              <a:gd name="connsiteY1" fmla="*/ 508756 h 508756"/>
              <a:gd name="connsiteX0" fmla="*/ 2047935 w 2047935"/>
              <a:gd name="connsiteY0" fmla="*/ 212748 h 402055"/>
              <a:gd name="connsiteX1" fmla="*/ 0 w 2047935"/>
              <a:gd name="connsiteY1" fmla="*/ 402055 h 402055"/>
              <a:gd name="connsiteX0" fmla="*/ 123319 w 966863"/>
              <a:gd name="connsiteY0" fmla="*/ 270768 h 341940"/>
              <a:gd name="connsiteX1" fmla="*/ 920731 w 966863"/>
              <a:gd name="connsiteY1" fmla="*/ 341940 h 341940"/>
              <a:gd name="connsiteX0" fmla="*/ 0 w 887913"/>
              <a:gd name="connsiteY0" fmla="*/ 204809 h 275981"/>
              <a:gd name="connsiteX1" fmla="*/ 797412 w 887913"/>
              <a:gd name="connsiteY1" fmla="*/ 275981 h 275981"/>
              <a:gd name="connsiteX0" fmla="*/ 0 w 1588165"/>
              <a:gd name="connsiteY0" fmla="*/ 24562 h 568275"/>
              <a:gd name="connsiteX1" fmla="*/ 1535824 w 1588165"/>
              <a:gd name="connsiteY1" fmla="*/ 568275 h 568275"/>
              <a:gd name="connsiteX0" fmla="*/ 0 w 1540582"/>
              <a:gd name="connsiteY0" fmla="*/ 24562 h 568275"/>
              <a:gd name="connsiteX1" fmla="*/ 1535824 w 1540582"/>
              <a:gd name="connsiteY1" fmla="*/ 568275 h 568275"/>
              <a:gd name="connsiteX0" fmla="*/ 0 w 1535824"/>
              <a:gd name="connsiteY0" fmla="*/ 24562 h 568275"/>
              <a:gd name="connsiteX1" fmla="*/ 1535824 w 1535824"/>
              <a:gd name="connsiteY1" fmla="*/ 568275 h 568275"/>
              <a:gd name="connsiteX0" fmla="*/ 0 w 1535824"/>
              <a:gd name="connsiteY0" fmla="*/ 127216 h 670929"/>
              <a:gd name="connsiteX1" fmla="*/ 1535824 w 1535824"/>
              <a:gd name="connsiteY1" fmla="*/ 670929 h 670929"/>
              <a:gd name="connsiteX0" fmla="*/ 0 w 1535824"/>
              <a:gd name="connsiteY0" fmla="*/ 188167 h 731880"/>
              <a:gd name="connsiteX1" fmla="*/ 1535824 w 1535824"/>
              <a:gd name="connsiteY1" fmla="*/ 731880 h 731880"/>
              <a:gd name="connsiteX0" fmla="*/ 0 w 1535824"/>
              <a:gd name="connsiteY0" fmla="*/ 0 h 543713"/>
              <a:gd name="connsiteX1" fmla="*/ 1535824 w 1535824"/>
              <a:gd name="connsiteY1" fmla="*/ 543713 h 543713"/>
              <a:gd name="connsiteX0" fmla="*/ 0 w 620106"/>
              <a:gd name="connsiteY0" fmla="*/ 0 h 926743"/>
              <a:gd name="connsiteX1" fmla="*/ 620106 w 620106"/>
              <a:gd name="connsiteY1" fmla="*/ 926743 h 926743"/>
              <a:gd name="connsiteX0" fmla="*/ 1634293 w 1653217"/>
              <a:gd name="connsiteY0" fmla="*/ 0 h 634430"/>
              <a:gd name="connsiteX1" fmla="*/ 14412 w 1653217"/>
              <a:gd name="connsiteY1" fmla="*/ 634430 h 634430"/>
              <a:gd name="connsiteX0" fmla="*/ 1619880 w 1645476"/>
              <a:gd name="connsiteY0" fmla="*/ 0 h 634430"/>
              <a:gd name="connsiteX1" fmla="*/ -1 w 1645476"/>
              <a:gd name="connsiteY1" fmla="*/ 634430 h 634430"/>
              <a:gd name="connsiteX0" fmla="*/ 1619881 w 1648042"/>
              <a:gd name="connsiteY0" fmla="*/ 0 h 634430"/>
              <a:gd name="connsiteX1" fmla="*/ 0 w 1648042"/>
              <a:gd name="connsiteY1" fmla="*/ 634430 h 634430"/>
              <a:gd name="connsiteX0" fmla="*/ 1986168 w 2008812"/>
              <a:gd name="connsiteY0" fmla="*/ 0 h 1259373"/>
              <a:gd name="connsiteX1" fmla="*/ 0 w 2008812"/>
              <a:gd name="connsiteY1" fmla="*/ 1259373 h 1259373"/>
              <a:gd name="connsiteX0" fmla="*/ 2662390 w 2679002"/>
              <a:gd name="connsiteY0" fmla="*/ 0 h 846104"/>
              <a:gd name="connsiteX1" fmla="*/ 0 w 2679002"/>
              <a:gd name="connsiteY1" fmla="*/ 846104 h 846104"/>
              <a:gd name="connsiteX0" fmla="*/ 2662390 w 2662389"/>
              <a:gd name="connsiteY0" fmla="*/ 0 h 846104"/>
              <a:gd name="connsiteX1" fmla="*/ 0 w 2662389"/>
              <a:gd name="connsiteY1" fmla="*/ 846104 h 846104"/>
              <a:gd name="connsiteX0" fmla="*/ 3451317 w 3451317"/>
              <a:gd name="connsiteY0" fmla="*/ 697232 h 795446"/>
              <a:gd name="connsiteX1" fmla="*/ 0 w 3451317"/>
              <a:gd name="connsiteY1" fmla="*/ 172492 h 795446"/>
              <a:gd name="connsiteX0" fmla="*/ 3451317 w 3451317"/>
              <a:gd name="connsiteY0" fmla="*/ 524740 h 775685"/>
              <a:gd name="connsiteX1" fmla="*/ 0 w 3451317"/>
              <a:gd name="connsiteY1" fmla="*/ 0 h 775685"/>
              <a:gd name="connsiteX0" fmla="*/ 225728 w 581917"/>
              <a:gd name="connsiteY0" fmla="*/ 0 h 997083"/>
              <a:gd name="connsiteX1" fmla="*/ 484377 w 581917"/>
              <a:gd name="connsiteY1" fmla="*/ 745306 h 997083"/>
              <a:gd name="connsiteX0" fmla="*/ 0 w 614743"/>
              <a:gd name="connsiteY0" fmla="*/ 0 h 997083"/>
              <a:gd name="connsiteX1" fmla="*/ 258649 w 614743"/>
              <a:gd name="connsiteY1" fmla="*/ 745306 h 997083"/>
              <a:gd name="connsiteX0" fmla="*/ 0 w 637044"/>
              <a:gd name="connsiteY0" fmla="*/ 0 h 745306"/>
              <a:gd name="connsiteX1" fmla="*/ 258649 w 637044"/>
              <a:gd name="connsiteY1" fmla="*/ 745306 h 745306"/>
              <a:gd name="connsiteX0" fmla="*/ 0 w 2052962"/>
              <a:gd name="connsiteY0" fmla="*/ 0 h 1733120"/>
              <a:gd name="connsiteX1" fmla="*/ 1948335 w 2052962"/>
              <a:gd name="connsiteY1" fmla="*/ 1733120 h 1733120"/>
              <a:gd name="connsiteX0" fmla="*/ 0 w 2599159"/>
              <a:gd name="connsiteY0" fmla="*/ 0 h 1733120"/>
              <a:gd name="connsiteX1" fmla="*/ 1948335 w 2599159"/>
              <a:gd name="connsiteY1" fmla="*/ 1733120 h 1733120"/>
              <a:gd name="connsiteX0" fmla="*/ 0 w 2505688"/>
              <a:gd name="connsiteY0" fmla="*/ 0 h 1703238"/>
              <a:gd name="connsiteX1" fmla="*/ 1839428 w 2505688"/>
              <a:gd name="connsiteY1" fmla="*/ 1703238 h 1703238"/>
              <a:gd name="connsiteX0" fmla="*/ 0 w 1839428"/>
              <a:gd name="connsiteY0" fmla="*/ 0 h 1808698"/>
              <a:gd name="connsiteX1" fmla="*/ 1839428 w 1839428"/>
              <a:gd name="connsiteY1" fmla="*/ 1703238 h 1808698"/>
              <a:gd name="connsiteX0" fmla="*/ 0 w 2765134"/>
              <a:gd name="connsiteY0" fmla="*/ 0 h 440340"/>
              <a:gd name="connsiteX1" fmla="*/ 2765134 w 2765134"/>
              <a:gd name="connsiteY1" fmla="*/ 74650 h 440340"/>
              <a:gd name="connsiteX0" fmla="*/ 0 w 2765134"/>
              <a:gd name="connsiteY0" fmla="*/ 0 h 452422"/>
              <a:gd name="connsiteX1" fmla="*/ 2765134 w 2765134"/>
              <a:gd name="connsiteY1" fmla="*/ 74650 h 45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65134" h="452422">
                <a:moveTo>
                  <a:pt x="0" y="0"/>
                </a:moveTo>
                <a:cubicBezTo>
                  <a:pt x="801637" y="521364"/>
                  <a:pt x="2060648" y="650808"/>
                  <a:pt x="2765134" y="74650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1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6200"/>
            <a:ext cx="9144000" cy="414937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z="4400" dirty="0" smtClean="0"/>
              <a:t>I Can Look Up the Meaning on the Web</a:t>
            </a:r>
            <a:endParaRPr lang="en-US" sz="4400" dirty="0"/>
          </a:p>
        </p:txBody>
      </p:sp>
      <p:sp>
        <p:nvSpPr>
          <p:cNvPr id="9" name="Freeform 8"/>
          <p:cNvSpPr/>
          <p:nvPr/>
        </p:nvSpPr>
        <p:spPr>
          <a:xfrm>
            <a:off x="5732250" y="2730300"/>
            <a:ext cx="2072509" cy="3447354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51141 w 2217204"/>
              <a:gd name="connsiteY0" fmla="*/ 1507612 h 1507673"/>
              <a:gd name="connsiteX1" fmla="*/ 2217204 w 2217204"/>
              <a:gd name="connsiteY1" fmla="*/ 140323 h 1507673"/>
              <a:gd name="connsiteX0" fmla="*/ 0 w 1966063"/>
              <a:gd name="connsiteY0" fmla="*/ 1528481 h 1528481"/>
              <a:gd name="connsiteX1" fmla="*/ 1966063 w 1966063"/>
              <a:gd name="connsiteY1" fmla="*/ 161192 h 1528481"/>
              <a:gd name="connsiteX0" fmla="*/ 0 w 1199729"/>
              <a:gd name="connsiteY0" fmla="*/ 342855 h 431745"/>
              <a:gd name="connsiteX1" fmla="*/ 1199729 w 1199729"/>
              <a:gd name="connsiteY1" fmla="*/ 431745 h 431745"/>
              <a:gd name="connsiteX0" fmla="*/ 0 w 1199729"/>
              <a:gd name="connsiteY0" fmla="*/ 139647 h 228537"/>
              <a:gd name="connsiteX1" fmla="*/ 1199729 w 1199729"/>
              <a:gd name="connsiteY1" fmla="*/ 228537 h 228537"/>
              <a:gd name="connsiteX0" fmla="*/ 0 w 1210677"/>
              <a:gd name="connsiteY0" fmla="*/ 122501 h 298980"/>
              <a:gd name="connsiteX1" fmla="*/ 1210677 w 1210677"/>
              <a:gd name="connsiteY1" fmla="*/ 298980 h 298980"/>
              <a:gd name="connsiteX0" fmla="*/ 0 w 1280247"/>
              <a:gd name="connsiteY0" fmla="*/ 239102 h 415581"/>
              <a:gd name="connsiteX1" fmla="*/ 1210677 w 1280247"/>
              <a:gd name="connsiteY1" fmla="*/ 415581 h 415581"/>
              <a:gd name="connsiteX0" fmla="*/ 1316672 w 1427877"/>
              <a:gd name="connsiteY0" fmla="*/ 68033 h 1257899"/>
              <a:gd name="connsiteX1" fmla="*/ 0 w 1427877"/>
              <a:gd name="connsiteY1" fmla="*/ 1257899 h 1257899"/>
              <a:gd name="connsiteX0" fmla="*/ 1316672 w 1316672"/>
              <a:gd name="connsiteY0" fmla="*/ 6063 h 1195929"/>
              <a:gd name="connsiteX1" fmla="*/ 0 w 1316672"/>
              <a:gd name="connsiteY1" fmla="*/ 1195929 h 1195929"/>
              <a:gd name="connsiteX0" fmla="*/ 1881156 w 1881156"/>
              <a:gd name="connsiteY0" fmla="*/ 62021 h 418088"/>
              <a:gd name="connsiteX1" fmla="*/ 0 w 1881156"/>
              <a:gd name="connsiteY1" fmla="*/ 418088 h 418088"/>
              <a:gd name="connsiteX0" fmla="*/ 1881156 w 1881156"/>
              <a:gd name="connsiteY0" fmla="*/ 152689 h 508756"/>
              <a:gd name="connsiteX1" fmla="*/ 0 w 1881156"/>
              <a:gd name="connsiteY1" fmla="*/ 508756 h 508756"/>
              <a:gd name="connsiteX0" fmla="*/ 2047935 w 2047935"/>
              <a:gd name="connsiteY0" fmla="*/ 212748 h 402055"/>
              <a:gd name="connsiteX1" fmla="*/ 0 w 2047935"/>
              <a:gd name="connsiteY1" fmla="*/ 402055 h 402055"/>
              <a:gd name="connsiteX0" fmla="*/ 123319 w 966863"/>
              <a:gd name="connsiteY0" fmla="*/ 270768 h 341940"/>
              <a:gd name="connsiteX1" fmla="*/ 920731 w 966863"/>
              <a:gd name="connsiteY1" fmla="*/ 341940 h 341940"/>
              <a:gd name="connsiteX0" fmla="*/ 0 w 887913"/>
              <a:gd name="connsiteY0" fmla="*/ 204809 h 275981"/>
              <a:gd name="connsiteX1" fmla="*/ 797412 w 887913"/>
              <a:gd name="connsiteY1" fmla="*/ 275981 h 275981"/>
              <a:gd name="connsiteX0" fmla="*/ 0 w 1588165"/>
              <a:gd name="connsiteY0" fmla="*/ 24562 h 568275"/>
              <a:gd name="connsiteX1" fmla="*/ 1535824 w 1588165"/>
              <a:gd name="connsiteY1" fmla="*/ 568275 h 568275"/>
              <a:gd name="connsiteX0" fmla="*/ 0 w 1540582"/>
              <a:gd name="connsiteY0" fmla="*/ 24562 h 568275"/>
              <a:gd name="connsiteX1" fmla="*/ 1535824 w 1540582"/>
              <a:gd name="connsiteY1" fmla="*/ 568275 h 568275"/>
              <a:gd name="connsiteX0" fmla="*/ 0 w 1535824"/>
              <a:gd name="connsiteY0" fmla="*/ 24562 h 568275"/>
              <a:gd name="connsiteX1" fmla="*/ 1535824 w 1535824"/>
              <a:gd name="connsiteY1" fmla="*/ 568275 h 568275"/>
              <a:gd name="connsiteX0" fmla="*/ 0 w 1535824"/>
              <a:gd name="connsiteY0" fmla="*/ 127216 h 670929"/>
              <a:gd name="connsiteX1" fmla="*/ 1535824 w 1535824"/>
              <a:gd name="connsiteY1" fmla="*/ 670929 h 670929"/>
              <a:gd name="connsiteX0" fmla="*/ 0 w 1535824"/>
              <a:gd name="connsiteY0" fmla="*/ 188167 h 731880"/>
              <a:gd name="connsiteX1" fmla="*/ 1535824 w 1535824"/>
              <a:gd name="connsiteY1" fmla="*/ 731880 h 731880"/>
              <a:gd name="connsiteX0" fmla="*/ 0 w 1535824"/>
              <a:gd name="connsiteY0" fmla="*/ 0 h 543713"/>
              <a:gd name="connsiteX1" fmla="*/ 1535824 w 1535824"/>
              <a:gd name="connsiteY1" fmla="*/ 543713 h 543713"/>
              <a:gd name="connsiteX0" fmla="*/ 0 w 620106"/>
              <a:gd name="connsiteY0" fmla="*/ 0 h 926743"/>
              <a:gd name="connsiteX1" fmla="*/ 620106 w 620106"/>
              <a:gd name="connsiteY1" fmla="*/ 926743 h 926743"/>
              <a:gd name="connsiteX0" fmla="*/ 1634293 w 1653217"/>
              <a:gd name="connsiteY0" fmla="*/ 0 h 634430"/>
              <a:gd name="connsiteX1" fmla="*/ 14412 w 1653217"/>
              <a:gd name="connsiteY1" fmla="*/ 634430 h 634430"/>
              <a:gd name="connsiteX0" fmla="*/ 1619880 w 1645476"/>
              <a:gd name="connsiteY0" fmla="*/ 0 h 634430"/>
              <a:gd name="connsiteX1" fmla="*/ -1 w 1645476"/>
              <a:gd name="connsiteY1" fmla="*/ 634430 h 634430"/>
              <a:gd name="connsiteX0" fmla="*/ 1619881 w 1648042"/>
              <a:gd name="connsiteY0" fmla="*/ 0 h 634430"/>
              <a:gd name="connsiteX1" fmla="*/ 0 w 1648042"/>
              <a:gd name="connsiteY1" fmla="*/ 634430 h 634430"/>
              <a:gd name="connsiteX0" fmla="*/ 1986168 w 2008812"/>
              <a:gd name="connsiteY0" fmla="*/ 0 h 1259373"/>
              <a:gd name="connsiteX1" fmla="*/ 0 w 2008812"/>
              <a:gd name="connsiteY1" fmla="*/ 1259373 h 1259373"/>
              <a:gd name="connsiteX0" fmla="*/ 2662390 w 2679002"/>
              <a:gd name="connsiteY0" fmla="*/ 0 h 846104"/>
              <a:gd name="connsiteX1" fmla="*/ 0 w 2679002"/>
              <a:gd name="connsiteY1" fmla="*/ 846104 h 846104"/>
              <a:gd name="connsiteX0" fmla="*/ 2662390 w 2662389"/>
              <a:gd name="connsiteY0" fmla="*/ 0 h 846104"/>
              <a:gd name="connsiteX1" fmla="*/ 0 w 2662389"/>
              <a:gd name="connsiteY1" fmla="*/ 846104 h 846104"/>
              <a:gd name="connsiteX0" fmla="*/ 3451317 w 3451317"/>
              <a:gd name="connsiteY0" fmla="*/ 697232 h 795446"/>
              <a:gd name="connsiteX1" fmla="*/ 0 w 3451317"/>
              <a:gd name="connsiteY1" fmla="*/ 172492 h 795446"/>
              <a:gd name="connsiteX0" fmla="*/ 3451317 w 3451317"/>
              <a:gd name="connsiteY0" fmla="*/ 524740 h 775685"/>
              <a:gd name="connsiteX1" fmla="*/ 0 w 3451317"/>
              <a:gd name="connsiteY1" fmla="*/ 0 h 775685"/>
              <a:gd name="connsiteX0" fmla="*/ 225728 w 581917"/>
              <a:gd name="connsiteY0" fmla="*/ 0 h 997083"/>
              <a:gd name="connsiteX1" fmla="*/ 484377 w 581917"/>
              <a:gd name="connsiteY1" fmla="*/ 745306 h 997083"/>
              <a:gd name="connsiteX0" fmla="*/ 0 w 614743"/>
              <a:gd name="connsiteY0" fmla="*/ 0 h 997083"/>
              <a:gd name="connsiteX1" fmla="*/ 258649 w 614743"/>
              <a:gd name="connsiteY1" fmla="*/ 745306 h 997083"/>
              <a:gd name="connsiteX0" fmla="*/ 0 w 637044"/>
              <a:gd name="connsiteY0" fmla="*/ 0 h 745306"/>
              <a:gd name="connsiteX1" fmla="*/ 258649 w 637044"/>
              <a:gd name="connsiteY1" fmla="*/ 745306 h 745306"/>
              <a:gd name="connsiteX0" fmla="*/ 0 w 2052962"/>
              <a:gd name="connsiteY0" fmla="*/ 0 h 1733120"/>
              <a:gd name="connsiteX1" fmla="*/ 1948335 w 2052962"/>
              <a:gd name="connsiteY1" fmla="*/ 1733120 h 1733120"/>
              <a:gd name="connsiteX0" fmla="*/ 0 w 2599159"/>
              <a:gd name="connsiteY0" fmla="*/ 0 h 1733120"/>
              <a:gd name="connsiteX1" fmla="*/ 1948335 w 2599159"/>
              <a:gd name="connsiteY1" fmla="*/ 1733120 h 1733120"/>
              <a:gd name="connsiteX0" fmla="*/ 0 w 2505688"/>
              <a:gd name="connsiteY0" fmla="*/ 0 h 1703238"/>
              <a:gd name="connsiteX1" fmla="*/ 1839428 w 2505688"/>
              <a:gd name="connsiteY1" fmla="*/ 1703238 h 1703238"/>
              <a:gd name="connsiteX0" fmla="*/ 0 w 1839428"/>
              <a:gd name="connsiteY0" fmla="*/ 0 h 1808698"/>
              <a:gd name="connsiteX1" fmla="*/ 1839428 w 1839428"/>
              <a:gd name="connsiteY1" fmla="*/ 1703238 h 1808698"/>
              <a:gd name="connsiteX0" fmla="*/ 0 w 2765134"/>
              <a:gd name="connsiteY0" fmla="*/ 0 h 440340"/>
              <a:gd name="connsiteX1" fmla="*/ 2765134 w 2765134"/>
              <a:gd name="connsiteY1" fmla="*/ 74650 h 440340"/>
              <a:gd name="connsiteX0" fmla="*/ 0 w 2765134"/>
              <a:gd name="connsiteY0" fmla="*/ 0 h 452422"/>
              <a:gd name="connsiteX1" fmla="*/ 2765134 w 2765134"/>
              <a:gd name="connsiteY1" fmla="*/ 74650 h 452422"/>
              <a:gd name="connsiteX0" fmla="*/ 2921081 w 3020111"/>
              <a:gd name="connsiteY0" fmla="*/ 3436526 h 3490951"/>
              <a:gd name="connsiteX1" fmla="*/ 77528 w 3020111"/>
              <a:gd name="connsiteY1" fmla="*/ 0 h 3490951"/>
              <a:gd name="connsiteX0" fmla="*/ 2843553 w 3329104"/>
              <a:gd name="connsiteY0" fmla="*/ 3436526 h 3488339"/>
              <a:gd name="connsiteX1" fmla="*/ 0 w 3329104"/>
              <a:gd name="connsiteY1" fmla="*/ 0 h 3488339"/>
              <a:gd name="connsiteX0" fmla="*/ 2843553 w 3776641"/>
              <a:gd name="connsiteY0" fmla="*/ 3436526 h 3447354"/>
              <a:gd name="connsiteX1" fmla="*/ 0 w 3776641"/>
              <a:gd name="connsiteY1" fmla="*/ 0 h 3447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76641" h="3447354">
                <a:moveTo>
                  <a:pt x="2843553" y="3436526"/>
                </a:moveTo>
                <a:cubicBezTo>
                  <a:pt x="4652577" y="3659066"/>
                  <a:pt x="3896814" y="381923"/>
                  <a:pt x="0" y="0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29440" y="5931373"/>
            <a:ext cx="4563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+mn-lt"/>
              </a:rPr>
              <a:t>Humans can look up what it means</a:t>
            </a:r>
            <a:endParaRPr lang="en-US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4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 Can Look It Up Too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1304366"/>
            <a:ext cx="8775700" cy="5384800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6255193" y="1086825"/>
            <a:ext cx="2162600" cy="2047736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51141 w 2217204"/>
              <a:gd name="connsiteY0" fmla="*/ 1507612 h 1507673"/>
              <a:gd name="connsiteX1" fmla="*/ 2217204 w 2217204"/>
              <a:gd name="connsiteY1" fmla="*/ 140323 h 1507673"/>
              <a:gd name="connsiteX0" fmla="*/ 0 w 1966063"/>
              <a:gd name="connsiteY0" fmla="*/ 1528481 h 1528481"/>
              <a:gd name="connsiteX1" fmla="*/ 1966063 w 1966063"/>
              <a:gd name="connsiteY1" fmla="*/ 161192 h 1528481"/>
              <a:gd name="connsiteX0" fmla="*/ 0 w 1199729"/>
              <a:gd name="connsiteY0" fmla="*/ 342855 h 431745"/>
              <a:gd name="connsiteX1" fmla="*/ 1199729 w 1199729"/>
              <a:gd name="connsiteY1" fmla="*/ 431745 h 431745"/>
              <a:gd name="connsiteX0" fmla="*/ 0 w 1199729"/>
              <a:gd name="connsiteY0" fmla="*/ 139647 h 228537"/>
              <a:gd name="connsiteX1" fmla="*/ 1199729 w 1199729"/>
              <a:gd name="connsiteY1" fmla="*/ 228537 h 228537"/>
              <a:gd name="connsiteX0" fmla="*/ 0 w 1210677"/>
              <a:gd name="connsiteY0" fmla="*/ 122501 h 298980"/>
              <a:gd name="connsiteX1" fmla="*/ 1210677 w 1210677"/>
              <a:gd name="connsiteY1" fmla="*/ 298980 h 298980"/>
              <a:gd name="connsiteX0" fmla="*/ 0 w 1280247"/>
              <a:gd name="connsiteY0" fmla="*/ 239102 h 415581"/>
              <a:gd name="connsiteX1" fmla="*/ 1210677 w 1280247"/>
              <a:gd name="connsiteY1" fmla="*/ 415581 h 415581"/>
              <a:gd name="connsiteX0" fmla="*/ 1316672 w 1427877"/>
              <a:gd name="connsiteY0" fmla="*/ 68033 h 1257899"/>
              <a:gd name="connsiteX1" fmla="*/ 0 w 1427877"/>
              <a:gd name="connsiteY1" fmla="*/ 1257899 h 1257899"/>
              <a:gd name="connsiteX0" fmla="*/ 1316672 w 1316672"/>
              <a:gd name="connsiteY0" fmla="*/ 6063 h 1195929"/>
              <a:gd name="connsiteX1" fmla="*/ 0 w 1316672"/>
              <a:gd name="connsiteY1" fmla="*/ 1195929 h 1195929"/>
              <a:gd name="connsiteX0" fmla="*/ 1881156 w 1881156"/>
              <a:gd name="connsiteY0" fmla="*/ 62021 h 418088"/>
              <a:gd name="connsiteX1" fmla="*/ 0 w 1881156"/>
              <a:gd name="connsiteY1" fmla="*/ 418088 h 418088"/>
              <a:gd name="connsiteX0" fmla="*/ 1881156 w 1881156"/>
              <a:gd name="connsiteY0" fmla="*/ 152689 h 508756"/>
              <a:gd name="connsiteX1" fmla="*/ 0 w 1881156"/>
              <a:gd name="connsiteY1" fmla="*/ 508756 h 508756"/>
              <a:gd name="connsiteX0" fmla="*/ 2047935 w 2047935"/>
              <a:gd name="connsiteY0" fmla="*/ 212748 h 402055"/>
              <a:gd name="connsiteX1" fmla="*/ 0 w 2047935"/>
              <a:gd name="connsiteY1" fmla="*/ 402055 h 402055"/>
              <a:gd name="connsiteX0" fmla="*/ 123319 w 966863"/>
              <a:gd name="connsiteY0" fmla="*/ 270768 h 341940"/>
              <a:gd name="connsiteX1" fmla="*/ 920731 w 966863"/>
              <a:gd name="connsiteY1" fmla="*/ 341940 h 341940"/>
              <a:gd name="connsiteX0" fmla="*/ 0 w 887913"/>
              <a:gd name="connsiteY0" fmla="*/ 204809 h 275981"/>
              <a:gd name="connsiteX1" fmla="*/ 797412 w 887913"/>
              <a:gd name="connsiteY1" fmla="*/ 275981 h 275981"/>
              <a:gd name="connsiteX0" fmla="*/ 0 w 1588165"/>
              <a:gd name="connsiteY0" fmla="*/ 24562 h 568275"/>
              <a:gd name="connsiteX1" fmla="*/ 1535824 w 1588165"/>
              <a:gd name="connsiteY1" fmla="*/ 568275 h 568275"/>
              <a:gd name="connsiteX0" fmla="*/ 0 w 1540582"/>
              <a:gd name="connsiteY0" fmla="*/ 24562 h 568275"/>
              <a:gd name="connsiteX1" fmla="*/ 1535824 w 1540582"/>
              <a:gd name="connsiteY1" fmla="*/ 568275 h 568275"/>
              <a:gd name="connsiteX0" fmla="*/ 0 w 1535824"/>
              <a:gd name="connsiteY0" fmla="*/ 24562 h 568275"/>
              <a:gd name="connsiteX1" fmla="*/ 1535824 w 1535824"/>
              <a:gd name="connsiteY1" fmla="*/ 568275 h 568275"/>
              <a:gd name="connsiteX0" fmla="*/ 0 w 1535824"/>
              <a:gd name="connsiteY0" fmla="*/ 127216 h 670929"/>
              <a:gd name="connsiteX1" fmla="*/ 1535824 w 1535824"/>
              <a:gd name="connsiteY1" fmla="*/ 670929 h 670929"/>
              <a:gd name="connsiteX0" fmla="*/ 0 w 1535824"/>
              <a:gd name="connsiteY0" fmla="*/ 188167 h 731880"/>
              <a:gd name="connsiteX1" fmla="*/ 1535824 w 1535824"/>
              <a:gd name="connsiteY1" fmla="*/ 731880 h 731880"/>
              <a:gd name="connsiteX0" fmla="*/ 0 w 1535824"/>
              <a:gd name="connsiteY0" fmla="*/ 0 h 543713"/>
              <a:gd name="connsiteX1" fmla="*/ 1535824 w 1535824"/>
              <a:gd name="connsiteY1" fmla="*/ 543713 h 543713"/>
              <a:gd name="connsiteX0" fmla="*/ 0 w 620106"/>
              <a:gd name="connsiteY0" fmla="*/ 0 h 926743"/>
              <a:gd name="connsiteX1" fmla="*/ 620106 w 620106"/>
              <a:gd name="connsiteY1" fmla="*/ 926743 h 926743"/>
              <a:gd name="connsiteX0" fmla="*/ 1634293 w 1653217"/>
              <a:gd name="connsiteY0" fmla="*/ 0 h 634430"/>
              <a:gd name="connsiteX1" fmla="*/ 14412 w 1653217"/>
              <a:gd name="connsiteY1" fmla="*/ 634430 h 634430"/>
              <a:gd name="connsiteX0" fmla="*/ 1619880 w 1645476"/>
              <a:gd name="connsiteY0" fmla="*/ 0 h 634430"/>
              <a:gd name="connsiteX1" fmla="*/ -1 w 1645476"/>
              <a:gd name="connsiteY1" fmla="*/ 634430 h 634430"/>
              <a:gd name="connsiteX0" fmla="*/ 1619881 w 1648042"/>
              <a:gd name="connsiteY0" fmla="*/ 0 h 634430"/>
              <a:gd name="connsiteX1" fmla="*/ 0 w 1648042"/>
              <a:gd name="connsiteY1" fmla="*/ 634430 h 634430"/>
              <a:gd name="connsiteX0" fmla="*/ 1986168 w 2008812"/>
              <a:gd name="connsiteY0" fmla="*/ 0 h 1259373"/>
              <a:gd name="connsiteX1" fmla="*/ 0 w 2008812"/>
              <a:gd name="connsiteY1" fmla="*/ 1259373 h 1259373"/>
              <a:gd name="connsiteX0" fmla="*/ 2662390 w 2679002"/>
              <a:gd name="connsiteY0" fmla="*/ 0 h 846104"/>
              <a:gd name="connsiteX1" fmla="*/ 0 w 2679002"/>
              <a:gd name="connsiteY1" fmla="*/ 846104 h 846104"/>
              <a:gd name="connsiteX0" fmla="*/ 2662390 w 2662389"/>
              <a:gd name="connsiteY0" fmla="*/ 0 h 846104"/>
              <a:gd name="connsiteX1" fmla="*/ 0 w 2662389"/>
              <a:gd name="connsiteY1" fmla="*/ 846104 h 846104"/>
              <a:gd name="connsiteX0" fmla="*/ 3451317 w 3451317"/>
              <a:gd name="connsiteY0" fmla="*/ 697232 h 795446"/>
              <a:gd name="connsiteX1" fmla="*/ 0 w 3451317"/>
              <a:gd name="connsiteY1" fmla="*/ 172492 h 795446"/>
              <a:gd name="connsiteX0" fmla="*/ 3451317 w 3451317"/>
              <a:gd name="connsiteY0" fmla="*/ 524740 h 775685"/>
              <a:gd name="connsiteX1" fmla="*/ 0 w 3451317"/>
              <a:gd name="connsiteY1" fmla="*/ 0 h 775685"/>
              <a:gd name="connsiteX0" fmla="*/ 225728 w 581917"/>
              <a:gd name="connsiteY0" fmla="*/ 0 h 997083"/>
              <a:gd name="connsiteX1" fmla="*/ 484377 w 581917"/>
              <a:gd name="connsiteY1" fmla="*/ 745306 h 997083"/>
              <a:gd name="connsiteX0" fmla="*/ 0 w 614743"/>
              <a:gd name="connsiteY0" fmla="*/ 0 h 997083"/>
              <a:gd name="connsiteX1" fmla="*/ 258649 w 614743"/>
              <a:gd name="connsiteY1" fmla="*/ 745306 h 997083"/>
              <a:gd name="connsiteX0" fmla="*/ 0 w 637044"/>
              <a:gd name="connsiteY0" fmla="*/ 0 h 745306"/>
              <a:gd name="connsiteX1" fmla="*/ 258649 w 637044"/>
              <a:gd name="connsiteY1" fmla="*/ 745306 h 745306"/>
              <a:gd name="connsiteX0" fmla="*/ 0 w 2052962"/>
              <a:gd name="connsiteY0" fmla="*/ 0 h 1733120"/>
              <a:gd name="connsiteX1" fmla="*/ 1948335 w 2052962"/>
              <a:gd name="connsiteY1" fmla="*/ 1733120 h 1733120"/>
              <a:gd name="connsiteX0" fmla="*/ 0 w 2599159"/>
              <a:gd name="connsiteY0" fmla="*/ 0 h 1733120"/>
              <a:gd name="connsiteX1" fmla="*/ 1948335 w 2599159"/>
              <a:gd name="connsiteY1" fmla="*/ 1733120 h 1733120"/>
              <a:gd name="connsiteX0" fmla="*/ 0 w 2505688"/>
              <a:gd name="connsiteY0" fmla="*/ 0 h 1703238"/>
              <a:gd name="connsiteX1" fmla="*/ 1839428 w 2505688"/>
              <a:gd name="connsiteY1" fmla="*/ 1703238 h 1703238"/>
              <a:gd name="connsiteX0" fmla="*/ 0 w 1839428"/>
              <a:gd name="connsiteY0" fmla="*/ 0 h 1808698"/>
              <a:gd name="connsiteX1" fmla="*/ 1839428 w 1839428"/>
              <a:gd name="connsiteY1" fmla="*/ 1703238 h 1808698"/>
              <a:gd name="connsiteX0" fmla="*/ 0 w 2765134"/>
              <a:gd name="connsiteY0" fmla="*/ 0 h 440340"/>
              <a:gd name="connsiteX1" fmla="*/ 2765134 w 2765134"/>
              <a:gd name="connsiteY1" fmla="*/ 74650 h 440340"/>
              <a:gd name="connsiteX0" fmla="*/ 0 w 2765134"/>
              <a:gd name="connsiteY0" fmla="*/ 0 h 452422"/>
              <a:gd name="connsiteX1" fmla="*/ 2765134 w 2765134"/>
              <a:gd name="connsiteY1" fmla="*/ 74650 h 452422"/>
              <a:gd name="connsiteX0" fmla="*/ 2921081 w 3020111"/>
              <a:gd name="connsiteY0" fmla="*/ 3436526 h 3490951"/>
              <a:gd name="connsiteX1" fmla="*/ 77528 w 3020111"/>
              <a:gd name="connsiteY1" fmla="*/ 0 h 3490951"/>
              <a:gd name="connsiteX0" fmla="*/ 2843553 w 3329104"/>
              <a:gd name="connsiteY0" fmla="*/ 3436526 h 3488339"/>
              <a:gd name="connsiteX1" fmla="*/ 0 w 3329104"/>
              <a:gd name="connsiteY1" fmla="*/ 0 h 3488339"/>
              <a:gd name="connsiteX0" fmla="*/ 2843553 w 3776641"/>
              <a:gd name="connsiteY0" fmla="*/ 3436526 h 3447354"/>
              <a:gd name="connsiteX1" fmla="*/ 0 w 3776641"/>
              <a:gd name="connsiteY1" fmla="*/ 0 h 3447354"/>
              <a:gd name="connsiteX0" fmla="*/ 1890621 w 3133184"/>
              <a:gd name="connsiteY0" fmla="*/ 3077938 h 3090028"/>
              <a:gd name="connsiteX1" fmla="*/ 0 w 3133184"/>
              <a:gd name="connsiteY1" fmla="*/ 0 h 3090028"/>
              <a:gd name="connsiteX0" fmla="*/ 3279179 w 4105476"/>
              <a:gd name="connsiteY0" fmla="*/ 0 h 690081"/>
              <a:gd name="connsiteX1" fmla="*/ 0 w 4105476"/>
              <a:gd name="connsiteY1" fmla="*/ 582651 h 690081"/>
              <a:gd name="connsiteX0" fmla="*/ 3279179 w 3530451"/>
              <a:gd name="connsiteY0" fmla="*/ 0 h 743696"/>
              <a:gd name="connsiteX1" fmla="*/ 0 w 3530451"/>
              <a:gd name="connsiteY1" fmla="*/ 582651 h 743696"/>
              <a:gd name="connsiteX0" fmla="*/ 3578672 w 3779810"/>
              <a:gd name="connsiteY0" fmla="*/ 0 h 2055786"/>
              <a:gd name="connsiteX1" fmla="*/ 0 w 3779810"/>
              <a:gd name="connsiteY1" fmla="*/ 2002063 h 2055786"/>
              <a:gd name="connsiteX0" fmla="*/ 3578672 w 3940810"/>
              <a:gd name="connsiteY0" fmla="*/ 0 h 2047736"/>
              <a:gd name="connsiteX1" fmla="*/ 0 w 3940810"/>
              <a:gd name="connsiteY1" fmla="*/ 2002063 h 204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40810" h="2047736">
                <a:moveTo>
                  <a:pt x="3578672" y="0"/>
                </a:moveTo>
                <a:cubicBezTo>
                  <a:pt x="4461990" y="252422"/>
                  <a:pt x="3896814" y="2383986"/>
                  <a:pt x="0" y="2002063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4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</a:t>
            </a:r>
            <a:r>
              <a:rPr lang="en-US" smtClean="0"/>
              <a:t>Big Deal?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790643"/>
            <a:ext cx="5444566" cy="429041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6365568" y="2868432"/>
            <a:ext cx="24796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  <a:latin typeface="+mn-lt"/>
              </a:rPr>
              <a:t>Claudia, Pedro &amp; the computers can all agree on the meaning of</a:t>
            </a:r>
          </a:p>
          <a:p>
            <a:pPr algn="ctr"/>
            <a:r>
              <a:rPr lang="en-US" dirty="0" err="1" smtClean="0">
                <a:solidFill>
                  <a:schemeClr val="accent2"/>
                </a:solidFill>
                <a:latin typeface="+mn-lt"/>
              </a:rPr>
              <a:t>dc:title</a:t>
            </a:r>
            <a:endParaRPr lang="en-US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0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Were We?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479" y="1656080"/>
            <a:ext cx="6231043" cy="4754879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9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Here?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69704" y="1704252"/>
            <a:ext cx="7804593" cy="3170099"/>
          </a:xfrm>
          <a:prstGeom prst="rect">
            <a:avLst/>
          </a:prstGeom>
          <a:ln w="28575" cmpd="sng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&lt;p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xmlns:dc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="http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://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purl.org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/dc/elements/1.1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/”</a:t>
            </a:r>
          </a:p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about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="http://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www.example.com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/books/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wikinomics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"&gt;</a:t>
            </a:r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In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his latest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book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&lt;cite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property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="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dc:title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"&gt;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Wikinomics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&lt;/cite&gt;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&lt;span property="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dc:creator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"&gt;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Don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Tapscott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&lt;/span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explains deep changes in technology, 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demographics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and business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.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The book is due to be published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in       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b="1" dirty="0">
                <a:latin typeface="Courier"/>
                <a:cs typeface="Courier"/>
              </a:rPr>
              <a:t>&lt;</a:t>
            </a:r>
            <a:r>
              <a:rPr lang="en-US" sz="2000" b="1" dirty="0" smtClean="0">
                <a:latin typeface="Courier"/>
                <a:cs typeface="Courier"/>
              </a:rPr>
              <a:t>span </a:t>
            </a:r>
            <a:r>
              <a:rPr lang="en-US" sz="2000" b="1" dirty="0" smtClean="0">
                <a:solidFill>
                  <a:srgbClr val="0000FF"/>
                </a:solidFill>
                <a:latin typeface="Courier"/>
                <a:cs typeface="Courier"/>
              </a:rPr>
              <a:t>property</a:t>
            </a:r>
            <a:r>
              <a:rPr lang="en-US" sz="2000" b="1" dirty="0">
                <a:latin typeface="Courier"/>
                <a:cs typeface="Courier"/>
              </a:rPr>
              <a:t>=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2000" b="1" dirty="0" err="1" smtClean="0">
                <a:solidFill>
                  <a:srgbClr val="FF0000"/>
                </a:solidFill>
                <a:latin typeface="Courier"/>
                <a:cs typeface="Courier"/>
              </a:rPr>
              <a:t>dc:date</a:t>
            </a:r>
            <a:r>
              <a:rPr lang="en-US" sz="2000" b="1" dirty="0" smtClean="0">
                <a:solidFill>
                  <a:srgbClr val="FF0000"/>
                </a:solidFill>
                <a:latin typeface="Courier"/>
                <a:cs typeface="Courier"/>
              </a:rPr>
              <a:t>”</a:t>
            </a:r>
            <a:r>
              <a:rPr lang="en-US" sz="2000" b="1" dirty="0" smtClean="0">
                <a:latin typeface="Courier"/>
                <a:cs typeface="Courier"/>
              </a:rPr>
              <a:t>&gt;</a:t>
            </a:r>
            <a:r>
              <a:rPr lang="en-US" sz="2000" dirty="0">
                <a:latin typeface="Courier"/>
                <a:cs typeface="Courier"/>
              </a:rPr>
              <a:t>October 2006</a:t>
            </a:r>
            <a:r>
              <a:rPr lang="en-US" sz="2000" b="1" dirty="0">
                <a:latin typeface="Courier"/>
                <a:cs typeface="Courier"/>
              </a:rPr>
              <a:t>&lt;/span&gt;</a:t>
            </a:r>
            <a:r>
              <a:rPr lang="en-US" sz="2000" dirty="0" smtClean="0">
                <a:latin typeface="Courier"/>
                <a:cs typeface="Courier"/>
              </a:rPr>
              <a:t>.</a:t>
            </a:r>
          </a:p>
          <a:p>
            <a:r>
              <a:rPr lang="en-US" sz="2000" b="1" dirty="0" smtClean="0">
                <a:solidFill>
                  <a:srgbClr val="7F7F7F"/>
                </a:solidFill>
                <a:latin typeface="Courier"/>
                <a:cs typeface="Courier"/>
              </a:rPr>
              <a:t>&lt;</a:t>
            </a:r>
            <a:r>
              <a:rPr lang="en-US" sz="2000" b="1" dirty="0">
                <a:solidFill>
                  <a:srgbClr val="7F7F7F"/>
                </a:solidFill>
                <a:latin typeface="Courier"/>
                <a:cs typeface="Courier"/>
              </a:rPr>
              <a:t>/p&gt;</a:t>
            </a:r>
          </a:p>
        </p:txBody>
      </p:sp>
      <p:sp>
        <p:nvSpPr>
          <p:cNvPr id="9" name="Freeform 8"/>
          <p:cNvSpPr/>
          <p:nvPr/>
        </p:nvSpPr>
        <p:spPr>
          <a:xfrm>
            <a:off x="5652083" y="4551680"/>
            <a:ext cx="226148" cy="1249386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51141 w 2217204"/>
              <a:gd name="connsiteY0" fmla="*/ 1507612 h 1507673"/>
              <a:gd name="connsiteX1" fmla="*/ 2217204 w 2217204"/>
              <a:gd name="connsiteY1" fmla="*/ 140323 h 1507673"/>
              <a:gd name="connsiteX0" fmla="*/ 0 w 1966063"/>
              <a:gd name="connsiteY0" fmla="*/ 1528481 h 1528481"/>
              <a:gd name="connsiteX1" fmla="*/ 1966063 w 1966063"/>
              <a:gd name="connsiteY1" fmla="*/ 161192 h 1528481"/>
              <a:gd name="connsiteX0" fmla="*/ 0 w 1199729"/>
              <a:gd name="connsiteY0" fmla="*/ 342855 h 431745"/>
              <a:gd name="connsiteX1" fmla="*/ 1199729 w 1199729"/>
              <a:gd name="connsiteY1" fmla="*/ 431745 h 431745"/>
              <a:gd name="connsiteX0" fmla="*/ 0 w 1199729"/>
              <a:gd name="connsiteY0" fmla="*/ 139647 h 228537"/>
              <a:gd name="connsiteX1" fmla="*/ 1199729 w 1199729"/>
              <a:gd name="connsiteY1" fmla="*/ 228537 h 228537"/>
              <a:gd name="connsiteX0" fmla="*/ 0 w 1210677"/>
              <a:gd name="connsiteY0" fmla="*/ 122501 h 298980"/>
              <a:gd name="connsiteX1" fmla="*/ 1210677 w 1210677"/>
              <a:gd name="connsiteY1" fmla="*/ 298980 h 298980"/>
              <a:gd name="connsiteX0" fmla="*/ 0 w 1280247"/>
              <a:gd name="connsiteY0" fmla="*/ 239102 h 415581"/>
              <a:gd name="connsiteX1" fmla="*/ 1210677 w 1280247"/>
              <a:gd name="connsiteY1" fmla="*/ 415581 h 415581"/>
              <a:gd name="connsiteX0" fmla="*/ 1316672 w 1427877"/>
              <a:gd name="connsiteY0" fmla="*/ 68033 h 1257899"/>
              <a:gd name="connsiteX1" fmla="*/ 0 w 1427877"/>
              <a:gd name="connsiteY1" fmla="*/ 1257899 h 1257899"/>
              <a:gd name="connsiteX0" fmla="*/ 1316672 w 1316672"/>
              <a:gd name="connsiteY0" fmla="*/ 6063 h 1195929"/>
              <a:gd name="connsiteX1" fmla="*/ 0 w 1316672"/>
              <a:gd name="connsiteY1" fmla="*/ 1195929 h 1195929"/>
              <a:gd name="connsiteX0" fmla="*/ 1881156 w 1881156"/>
              <a:gd name="connsiteY0" fmla="*/ 62021 h 418088"/>
              <a:gd name="connsiteX1" fmla="*/ 0 w 1881156"/>
              <a:gd name="connsiteY1" fmla="*/ 418088 h 418088"/>
              <a:gd name="connsiteX0" fmla="*/ 1881156 w 1881156"/>
              <a:gd name="connsiteY0" fmla="*/ 152689 h 508756"/>
              <a:gd name="connsiteX1" fmla="*/ 0 w 1881156"/>
              <a:gd name="connsiteY1" fmla="*/ 508756 h 508756"/>
              <a:gd name="connsiteX0" fmla="*/ 2047935 w 2047935"/>
              <a:gd name="connsiteY0" fmla="*/ 212748 h 402055"/>
              <a:gd name="connsiteX1" fmla="*/ 0 w 2047935"/>
              <a:gd name="connsiteY1" fmla="*/ 402055 h 402055"/>
              <a:gd name="connsiteX0" fmla="*/ 123319 w 966863"/>
              <a:gd name="connsiteY0" fmla="*/ 270768 h 341940"/>
              <a:gd name="connsiteX1" fmla="*/ 920731 w 966863"/>
              <a:gd name="connsiteY1" fmla="*/ 341940 h 341940"/>
              <a:gd name="connsiteX0" fmla="*/ 0 w 887913"/>
              <a:gd name="connsiteY0" fmla="*/ 204809 h 275981"/>
              <a:gd name="connsiteX1" fmla="*/ 797412 w 887913"/>
              <a:gd name="connsiteY1" fmla="*/ 275981 h 275981"/>
              <a:gd name="connsiteX0" fmla="*/ 0 w 1588165"/>
              <a:gd name="connsiteY0" fmla="*/ 24562 h 568275"/>
              <a:gd name="connsiteX1" fmla="*/ 1535824 w 1588165"/>
              <a:gd name="connsiteY1" fmla="*/ 568275 h 568275"/>
              <a:gd name="connsiteX0" fmla="*/ 0 w 1540582"/>
              <a:gd name="connsiteY0" fmla="*/ 24562 h 568275"/>
              <a:gd name="connsiteX1" fmla="*/ 1535824 w 1540582"/>
              <a:gd name="connsiteY1" fmla="*/ 568275 h 568275"/>
              <a:gd name="connsiteX0" fmla="*/ 0 w 1535824"/>
              <a:gd name="connsiteY0" fmla="*/ 24562 h 568275"/>
              <a:gd name="connsiteX1" fmla="*/ 1535824 w 1535824"/>
              <a:gd name="connsiteY1" fmla="*/ 568275 h 568275"/>
              <a:gd name="connsiteX0" fmla="*/ 0 w 1535824"/>
              <a:gd name="connsiteY0" fmla="*/ 127216 h 670929"/>
              <a:gd name="connsiteX1" fmla="*/ 1535824 w 1535824"/>
              <a:gd name="connsiteY1" fmla="*/ 670929 h 670929"/>
              <a:gd name="connsiteX0" fmla="*/ 0 w 1535824"/>
              <a:gd name="connsiteY0" fmla="*/ 188167 h 731880"/>
              <a:gd name="connsiteX1" fmla="*/ 1535824 w 1535824"/>
              <a:gd name="connsiteY1" fmla="*/ 731880 h 731880"/>
              <a:gd name="connsiteX0" fmla="*/ 0 w 1535824"/>
              <a:gd name="connsiteY0" fmla="*/ 0 h 543713"/>
              <a:gd name="connsiteX1" fmla="*/ 1535824 w 1535824"/>
              <a:gd name="connsiteY1" fmla="*/ 543713 h 543713"/>
              <a:gd name="connsiteX0" fmla="*/ 0 w 620106"/>
              <a:gd name="connsiteY0" fmla="*/ 0 h 926743"/>
              <a:gd name="connsiteX1" fmla="*/ 620106 w 620106"/>
              <a:gd name="connsiteY1" fmla="*/ 926743 h 926743"/>
              <a:gd name="connsiteX0" fmla="*/ 1634293 w 1653217"/>
              <a:gd name="connsiteY0" fmla="*/ 0 h 634430"/>
              <a:gd name="connsiteX1" fmla="*/ 14412 w 1653217"/>
              <a:gd name="connsiteY1" fmla="*/ 634430 h 634430"/>
              <a:gd name="connsiteX0" fmla="*/ 1619880 w 1645476"/>
              <a:gd name="connsiteY0" fmla="*/ 0 h 634430"/>
              <a:gd name="connsiteX1" fmla="*/ -1 w 1645476"/>
              <a:gd name="connsiteY1" fmla="*/ 634430 h 634430"/>
              <a:gd name="connsiteX0" fmla="*/ 1619881 w 1648042"/>
              <a:gd name="connsiteY0" fmla="*/ 0 h 634430"/>
              <a:gd name="connsiteX1" fmla="*/ 0 w 1648042"/>
              <a:gd name="connsiteY1" fmla="*/ 634430 h 634430"/>
              <a:gd name="connsiteX0" fmla="*/ 1986168 w 2008812"/>
              <a:gd name="connsiteY0" fmla="*/ 0 h 1259373"/>
              <a:gd name="connsiteX1" fmla="*/ 0 w 2008812"/>
              <a:gd name="connsiteY1" fmla="*/ 1259373 h 1259373"/>
              <a:gd name="connsiteX0" fmla="*/ 2662390 w 2679002"/>
              <a:gd name="connsiteY0" fmla="*/ 0 h 846104"/>
              <a:gd name="connsiteX1" fmla="*/ 0 w 2679002"/>
              <a:gd name="connsiteY1" fmla="*/ 846104 h 846104"/>
              <a:gd name="connsiteX0" fmla="*/ 2662390 w 2662389"/>
              <a:gd name="connsiteY0" fmla="*/ 0 h 846104"/>
              <a:gd name="connsiteX1" fmla="*/ 0 w 2662389"/>
              <a:gd name="connsiteY1" fmla="*/ 846104 h 846104"/>
              <a:gd name="connsiteX0" fmla="*/ 3451317 w 3451317"/>
              <a:gd name="connsiteY0" fmla="*/ 697232 h 795446"/>
              <a:gd name="connsiteX1" fmla="*/ 0 w 3451317"/>
              <a:gd name="connsiteY1" fmla="*/ 172492 h 795446"/>
              <a:gd name="connsiteX0" fmla="*/ 3451317 w 3451317"/>
              <a:gd name="connsiteY0" fmla="*/ 524740 h 775685"/>
              <a:gd name="connsiteX1" fmla="*/ 0 w 3451317"/>
              <a:gd name="connsiteY1" fmla="*/ 0 h 775685"/>
              <a:gd name="connsiteX0" fmla="*/ 225728 w 581917"/>
              <a:gd name="connsiteY0" fmla="*/ 0 h 997083"/>
              <a:gd name="connsiteX1" fmla="*/ 484377 w 581917"/>
              <a:gd name="connsiteY1" fmla="*/ 745306 h 997083"/>
              <a:gd name="connsiteX0" fmla="*/ 0 w 614743"/>
              <a:gd name="connsiteY0" fmla="*/ 0 h 997083"/>
              <a:gd name="connsiteX1" fmla="*/ 258649 w 614743"/>
              <a:gd name="connsiteY1" fmla="*/ 745306 h 997083"/>
              <a:gd name="connsiteX0" fmla="*/ 0 w 637044"/>
              <a:gd name="connsiteY0" fmla="*/ 0 h 745306"/>
              <a:gd name="connsiteX1" fmla="*/ 258649 w 637044"/>
              <a:gd name="connsiteY1" fmla="*/ 745306 h 745306"/>
              <a:gd name="connsiteX0" fmla="*/ 0 w 2052962"/>
              <a:gd name="connsiteY0" fmla="*/ 0 h 1733120"/>
              <a:gd name="connsiteX1" fmla="*/ 1948335 w 2052962"/>
              <a:gd name="connsiteY1" fmla="*/ 1733120 h 1733120"/>
              <a:gd name="connsiteX0" fmla="*/ 0 w 2599159"/>
              <a:gd name="connsiteY0" fmla="*/ 0 h 1733120"/>
              <a:gd name="connsiteX1" fmla="*/ 1948335 w 2599159"/>
              <a:gd name="connsiteY1" fmla="*/ 1733120 h 1733120"/>
              <a:gd name="connsiteX0" fmla="*/ 0 w 2505688"/>
              <a:gd name="connsiteY0" fmla="*/ 0 h 1703238"/>
              <a:gd name="connsiteX1" fmla="*/ 1839428 w 2505688"/>
              <a:gd name="connsiteY1" fmla="*/ 1703238 h 1703238"/>
              <a:gd name="connsiteX0" fmla="*/ 0 w 1839428"/>
              <a:gd name="connsiteY0" fmla="*/ 0 h 1808698"/>
              <a:gd name="connsiteX1" fmla="*/ 1839428 w 1839428"/>
              <a:gd name="connsiteY1" fmla="*/ 1703238 h 1808698"/>
              <a:gd name="connsiteX0" fmla="*/ 0 w 2765134"/>
              <a:gd name="connsiteY0" fmla="*/ 0 h 440340"/>
              <a:gd name="connsiteX1" fmla="*/ 2765134 w 2765134"/>
              <a:gd name="connsiteY1" fmla="*/ 74650 h 440340"/>
              <a:gd name="connsiteX0" fmla="*/ 0 w 2765134"/>
              <a:gd name="connsiteY0" fmla="*/ 0 h 452422"/>
              <a:gd name="connsiteX1" fmla="*/ 2765134 w 2765134"/>
              <a:gd name="connsiteY1" fmla="*/ 74650 h 452422"/>
              <a:gd name="connsiteX0" fmla="*/ 2921081 w 3020111"/>
              <a:gd name="connsiteY0" fmla="*/ 3436526 h 3490951"/>
              <a:gd name="connsiteX1" fmla="*/ 77528 w 3020111"/>
              <a:gd name="connsiteY1" fmla="*/ 0 h 3490951"/>
              <a:gd name="connsiteX0" fmla="*/ 2843553 w 3329104"/>
              <a:gd name="connsiteY0" fmla="*/ 3436526 h 3488339"/>
              <a:gd name="connsiteX1" fmla="*/ 0 w 3329104"/>
              <a:gd name="connsiteY1" fmla="*/ 0 h 3488339"/>
              <a:gd name="connsiteX0" fmla="*/ 2843553 w 3776641"/>
              <a:gd name="connsiteY0" fmla="*/ 3436526 h 3447354"/>
              <a:gd name="connsiteX1" fmla="*/ 0 w 3776641"/>
              <a:gd name="connsiteY1" fmla="*/ 0 h 3447354"/>
              <a:gd name="connsiteX0" fmla="*/ 121978 w 2253711"/>
              <a:gd name="connsiteY0" fmla="*/ 3070766 h 3082884"/>
              <a:gd name="connsiteX1" fmla="*/ 0 w 2253711"/>
              <a:gd name="connsiteY1" fmla="*/ 0 h 3082884"/>
              <a:gd name="connsiteX0" fmla="*/ 121978 w 1892360"/>
              <a:gd name="connsiteY0" fmla="*/ 3070766 h 3070766"/>
              <a:gd name="connsiteX1" fmla="*/ 0 w 1892360"/>
              <a:gd name="connsiteY1" fmla="*/ 0 h 3070766"/>
              <a:gd name="connsiteX0" fmla="*/ 159006 w 1903600"/>
              <a:gd name="connsiteY0" fmla="*/ 1170846 h 1170846"/>
              <a:gd name="connsiteX1" fmla="*/ 0 w 1903600"/>
              <a:gd name="connsiteY1" fmla="*/ 0 h 1170846"/>
              <a:gd name="connsiteX0" fmla="*/ 268061 w 412100"/>
              <a:gd name="connsiteY0" fmla="*/ 1170846 h 1170846"/>
              <a:gd name="connsiteX1" fmla="*/ 109055 w 412100"/>
              <a:gd name="connsiteY1" fmla="*/ 0 h 117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2100" h="1170846">
                <a:moveTo>
                  <a:pt x="268061" y="1170846"/>
                </a:moveTo>
                <a:cubicBezTo>
                  <a:pt x="799611" y="783786"/>
                  <a:pt x="-344949" y="514003"/>
                  <a:pt x="109055" y="0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4417" y="5515874"/>
            <a:ext cx="48378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  <a:latin typeface="+mn-lt"/>
              </a:rPr>
              <a:t>Not a computer understandable date</a:t>
            </a:r>
          </a:p>
          <a:p>
            <a:pPr algn="ctr"/>
            <a:r>
              <a:rPr lang="en-US" dirty="0" smtClean="0">
                <a:solidFill>
                  <a:schemeClr val="accent5"/>
                </a:solidFill>
                <a:latin typeface="+mn-lt"/>
              </a:rPr>
              <a:t>e.g., an </a:t>
            </a:r>
            <a:r>
              <a:rPr lang="en-US" dirty="0" err="1" smtClean="0">
                <a:solidFill>
                  <a:schemeClr val="accent5"/>
                </a:solidFill>
                <a:latin typeface="+mn-lt"/>
              </a:rPr>
              <a:t>xsd:date</a:t>
            </a:r>
            <a:endParaRPr lang="en-US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1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RDFa</a:t>
            </a:r>
            <a:r>
              <a:rPr lang="en-US" dirty="0" smtClean="0"/>
              <a:t>: Content Attribute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69704" y="1897292"/>
            <a:ext cx="7804593" cy="3785652"/>
          </a:xfrm>
          <a:prstGeom prst="rect">
            <a:avLst/>
          </a:prstGeom>
          <a:ln w="28575" cmpd="sng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7F7F"/>
                </a:solidFill>
                <a:latin typeface="Courier"/>
                <a:cs typeface="Courier"/>
              </a:rPr>
              <a:t>&lt;p </a:t>
            </a:r>
            <a:r>
              <a:rPr lang="en-US" sz="2000" b="1" dirty="0" err="1">
                <a:solidFill>
                  <a:srgbClr val="7F7F7F"/>
                </a:solidFill>
                <a:latin typeface="Courier"/>
                <a:cs typeface="Courier"/>
              </a:rPr>
              <a:t>xmlns:dc</a:t>
            </a:r>
            <a:r>
              <a:rPr lang="en-US" sz="2000" b="1" dirty="0" smtClean="0">
                <a:solidFill>
                  <a:srgbClr val="7F7F7F"/>
                </a:solidFill>
                <a:latin typeface="Courier"/>
                <a:cs typeface="Courier"/>
              </a:rPr>
              <a:t>="http</a:t>
            </a:r>
            <a:r>
              <a:rPr lang="en-US" sz="2000" b="1" dirty="0">
                <a:solidFill>
                  <a:srgbClr val="7F7F7F"/>
                </a:solidFill>
                <a:latin typeface="Courier"/>
                <a:cs typeface="Courier"/>
              </a:rPr>
              <a:t>://</a:t>
            </a:r>
            <a:r>
              <a:rPr lang="en-US" sz="2000" b="1" dirty="0" err="1">
                <a:solidFill>
                  <a:srgbClr val="7F7F7F"/>
                </a:solidFill>
                <a:latin typeface="Courier"/>
                <a:cs typeface="Courier"/>
              </a:rPr>
              <a:t>purl.org</a:t>
            </a:r>
            <a:r>
              <a:rPr lang="en-US" sz="2000" b="1" dirty="0">
                <a:solidFill>
                  <a:srgbClr val="7F7F7F"/>
                </a:solidFill>
                <a:latin typeface="Courier"/>
                <a:cs typeface="Courier"/>
              </a:rPr>
              <a:t>/dc/elements/1.1</a:t>
            </a:r>
            <a:r>
              <a:rPr lang="en-US" sz="2000" b="1" dirty="0" smtClean="0">
                <a:solidFill>
                  <a:srgbClr val="7F7F7F"/>
                </a:solidFill>
                <a:latin typeface="Courier"/>
                <a:cs typeface="Courier"/>
              </a:rPr>
              <a:t>/”</a:t>
            </a:r>
          </a:p>
          <a:p>
            <a:r>
              <a:rPr lang="en-US" sz="2000" b="1" dirty="0" smtClean="0">
                <a:solidFill>
                  <a:srgbClr val="7F7F7F"/>
                </a:solidFill>
                <a:latin typeface="Courier"/>
                <a:cs typeface="Courier"/>
              </a:rPr>
              <a:t>  about</a:t>
            </a:r>
            <a:r>
              <a:rPr lang="en-US" sz="2000" b="1" dirty="0">
                <a:solidFill>
                  <a:srgbClr val="7F7F7F"/>
                </a:solidFill>
                <a:latin typeface="Courier"/>
                <a:cs typeface="Courier"/>
              </a:rPr>
              <a:t>="http://</a:t>
            </a:r>
            <a:r>
              <a:rPr lang="en-US" sz="2000" b="1" dirty="0" err="1">
                <a:solidFill>
                  <a:srgbClr val="7F7F7F"/>
                </a:solidFill>
                <a:latin typeface="Courier"/>
                <a:cs typeface="Courier"/>
              </a:rPr>
              <a:t>www.example.com</a:t>
            </a:r>
            <a:r>
              <a:rPr lang="en-US" sz="2000" b="1" dirty="0">
                <a:solidFill>
                  <a:srgbClr val="7F7F7F"/>
                </a:solidFill>
                <a:latin typeface="Courier"/>
                <a:cs typeface="Courier"/>
              </a:rPr>
              <a:t>/books/</a:t>
            </a:r>
            <a:r>
              <a:rPr lang="en-US" sz="2000" b="1" dirty="0" err="1">
                <a:solidFill>
                  <a:srgbClr val="7F7F7F"/>
                </a:solidFill>
                <a:latin typeface="Courier"/>
                <a:cs typeface="Courier"/>
              </a:rPr>
              <a:t>wikinomics</a:t>
            </a:r>
            <a:r>
              <a:rPr lang="en-US" sz="2000" b="1" dirty="0">
                <a:solidFill>
                  <a:srgbClr val="7F7F7F"/>
                </a:solidFill>
                <a:latin typeface="Courier"/>
                <a:cs typeface="Courier"/>
              </a:rPr>
              <a:t>"&gt;</a:t>
            </a:r>
            <a:endParaRPr lang="en-US" sz="2000" b="1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7F7F7F"/>
                </a:solidFill>
                <a:latin typeface="Courier"/>
                <a:cs typeface="Courier"/>
              </a:rPr>
              <a:t>  In </a:t>
            </a:r>
            <a:r>
              <a:rPr lang="en-US" sz="2000" dirty="0">
                <a:solidFill>
                  <a:srgbClr val="7F7F7F"/>
                </a:solidFill>
                <a:latin typeface="Courier"/>
                <a:cs typeface="Courier"/>
              </a:rPr>
              <a:t>his latest </a:t>
            </a:r>
            <a:r>
              <a:rPr lang="en-US" sz="2000" dirty="0" smtClean="0">
                <a:solidFill>
                  <a:srgbClr val="7F7F7F"/>
                </a:solidFill>
                <a:latin typeface="Courier"/>
                <a:cs typeface="Courier"/>
              </a:rPr>
              <a:t>book</a:t>
            </a:r>
          </a:p>
          <a:p>
            <a:r>
              <a:rPr lang="en-US" sz="2000" dirty="0" smtClean="0">
                <a:solidFill>
                  <a:srgbClr val="7F7F7F"/>
                </a:solidFill>
                <a:latin typeface="Courier"/>
                <a:cs typeface="Courier"/>
              </a:rPr>
              <a:t>  </a:t>
            </a:r>
            <a:r>
              <a:rPr lang="en-US" sz="2000" b="1" dirty="0">
                <a:solidFill>
                  <a:srgbClr val="7F7F7F"/>
                </a:solidFill>
                <a:latin typeface="Courier"/>
                <a:cs typeface="Courier"/>
              </a:rPr>
              <a:t>&lt;cite </a:t>
            </a:r>
            <a:r>
              <a:rPr lang="en-US" sz="2000" b="1" dirty="0" smtClean="0">
                <a:solidFill>
                  <a:srgbClr val="7F7F7F"/>
                </a:solidFill>
                <a:latin typeface="Courier"/>
                <a:cs typeface="Courier"/>
              </a:rPr>
              <a:t>property</a:t>
            </a:r>
            <a:r>
              <a:rPr lang="en-US" sz="2000" b="1" dirty="0">
                <a:solidFill>
                  <a:srgbClr val="7F7F7F"/>
                </a:solidFill>
                <a:latin typeface="Courier"/>
                <a:cs typeface="Courier"/>
              </a:rPr>
              <a:t>="</a:t>
            </a:r>
            <a:r>
              <a:rPr lang="en-US" sz="2000" b="1" dirty="0" err="1">
                <a:solidFill>
                  <a:srgbClr val="7F7F7F"/>
                </a:solidFill>
                <a:latin typeface="Courier"/>
                <a:cs typeface="Courier"/>
              </a:rPr>
              <a:t>dc:title</a:t>
            </a:r>
            <a:r>
              <a:rPr lang="en-US" sz="2000" b="1" dirty="0">
                <a:solidFill>
                  <a:srgbClr val="7F7F7F"/>
                </a:solidFill>
                <a:latin typeface="Courier"/>
                <a:cs typeface="Courier"/>
              </a:rPr>
              <a:t>"&gt;</a:t>
            </a:r>
            <a:r>
              <a:rPr lang="en-US" sz="2000" dirty="0" err="1">
                <a:solidFill>
                  <a:srgbClr val="7F7F7F"/>
                </a:solidFill>
                <a:latin typeface="Courier"/>
                <a:cs typeface="Courier"/>
              </a:rPr>
              <a:t>Wikinomics</a:t>
            </a:r>
            <a:r>
              <a:rPr lang="en-US" sz="2000" b="1" dirty="0">
                <a:solidFill>
                  <a:srgbClr val="7F7F7F"/>
                </a:solidFill>
                <a:latin typeface="Courier"/>
                <a:cs typeface="Courier"/>
              </a:rPr>
              <a:t>&lt;/cite&gt;</a:t>
            </a:r>
            <a:r>
              <a:rPr lang="en-US" sz="2000" dirty="0" smtClean="0">
                <a:solidFill>
                  <a:srgbClr val="7F7F7F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2000" dirty="0" smtClean="0">
                <a:solidFill>
                  <a:srgbClr val="7F7F7F"/>
                </a:solidFill>
                <a:latin typeface="Courier"/>
                <a:cs typeface="Courier"/>
              </a:rPr>
              <a:t>  </a:t>
            </a:r>
            <a:r>
              <a:rPr lang="en-US" sz="2000" b="1" dirty="0">
                <a:solidFill>
                  <a:srgbClr val="7F7F7F"/>
                </a:solidFill>
                <a:latin typeface="Courier"/>
                <a:cs typeface="Courier"/>
              </a:rPr>
              <a:t>&lt;span property="</a:t>
            </a:r>
            <a:r>
              <a:rPr lang="en-US" sz="2000" b="1" dirty="0" err="1">
                <a:solidFill>
                  <a:srgbClr val="7F7F7F"/>
                </a:solidFill>
                <a:latin typeface="Courier"/>
                <a:cs typeface="Courier"/>
              </a:rPr>
              <a:t>dc:creator</a:t>
            </a:r>
            <a:r>
              <a:rPr lang="en-US" sz="2000" b="1" dirty="0">
                <a:solidFill>
                  <a:srgbClr val="7F7F7F"/>
                </a:solidFill>
                <a:latin typeface="Courier"/>
                <a:cs typeface="Courier"/>
              </a:rPr>
              <a:t>"&gt;</a:t>
            </a:r>
            <a:r>
              <a:rPr lang="en-US" sz="2000" dirty="0">
                <a:solidFill>
                  <a:srgbClr val="7F7F7F"/>
                </a:solidFill>
                <a:latin typeface="Courier"/>
                <a:cs typeface="Courier"/>
              </a:rPr>
              <a:t>Don </a:t>
            </a:r>
            <a:r>
              <a:rPr lang="en-US" sz="2000" dirty="0" err="1">
                <a:solidFill>
                  <a:srgbClr val="7F7F7F"/>
                </a:solidFill>
                <a:latin typeface="Courier"/>
                <a:cs typeface="Courier"/>
              </a:rPr>
              <a:t>Tapscott</a:t>
            </a:r>
            <a:r>
              <a:rPr lang="en-US" sz="2000" b="1" dirty="0">
                <a:solidFill>
                  <a:srgbClr val="7F7F7F"/>
                </a:solidFill>
                <a:latin typeface="Courier"/>
                <a:cs typeface="Courier"/>
              </a:rPr>
              <a:t>&lt;/span</a:t>
            </a:r>
            <a:r>
              <a:rPr lang="en-US" sz="2000" b="1" dirty="0" smtClean="0">
                <a:solidFill>
                  <a:srgbClr val="7F7F7F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2000" dirty="0" smtClean="0">
                <a:solidFill>
                  <a:srgbClr val="7F7F7F"/>
                </a:solidFill>
                <a:latin typeface="Courier"/>
                <a:cs typeface="Courier"/>
              </a:rPr>
              <a:t>  </a:t>
            </a:r>
            <a:r>
              <a:rPr lang="en-US" sz="2000" dirty="0">
                <a:solidFill>
                  <a:srgbClr val="7F7F7F"/>
                </a:solidFill>
                <a:latin typeface="Courier"/>
                <a:cs typeface="Courier"/>
              </a:rPr>
              <a:t>explains deep changes in technology,  </a:t>
            </a:r>
            <a:r>
              <a:rPr lang="en-US" sz="2000" dirty="0" smtClean="0">
                <a:solidFill>
                  <a:srgbClr val="7F7F7F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2000" dirty="0">
                <a:solidFill>
                  <a:srgbClr val="7F7F7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7F7F7F"/>
                </a:solidFill>
                <a:latin typeface="Courier"/>
                <a:cs typeface="Courier"/>
              </a:rPr>
              <a:t> demographics </a:t>
            </a:r>
            <a:r>
              <a:rPr lang="en-US" sz="2000" dirty="0">
                <a:solidFill>
                  <a:srgbClr val="7F7F7F"/>
                </a:solidFill>
                <a:latin typeface="Courier"/>
                <a:cs typeface="Courier"/>
              </a:rPr>
              <a:t>and business</a:t>
            </a:r>
            <a:r>
              <a:rPr lang="en-US" sz="2000" dirty="0" smtClean="0">
                <a:solidFill>
                  <a:srgbClr val="7F7F7F"/>
                </a:solidFill>
                <a:latin typeface="Courier"/>
                <a:cs typeface="Courier"/>
              </a:rPr>
              <a:t>.</a:t>
            </a:r>
          </a:p>
          <a:p>
            <a:r>
              <a:rPr lang="en-US" sz="2000" dirty="0" smtClean="0">
                <a:solidFill>
                  <a:srgbClr val="7F7F7F"/>
                </a:solidFill>
                <a:latin typeface="Courier"/>
                <a:cs typeface="Courier"/>
              </a:rPr>
              <a:t>  </a:t>
            </a:r>
            <a:r>
              <a:rPr lang="en-US" sz="2000" dirty="0">
                <a:solidFill>
                  <a:srgbClr val="7F7F7F"/>
                </a:solidFill>
                <a:latin typeface="Courier"/>
                <a:cs typeface="Courier"/>
              </a:rPr>
              <a:t>The book is due to be published </a:t>
            </a:r>
            <a:r>
              <a:rPr lang="en-US" sz="2000" dirty="0" smtClean="0">
                <a:solidFill>
                  <a:srgbClr val="7F7F7F"/>
                </a:solidFill>
                <a:latin typeface="Courier"/>
                <a:cs typeface="Courier"/>
              </a:rPr>
              <a:t>in       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b="1" dirty="0">
                <a:latin typeface="Courier"/>
                <a:cs typeface="Courier"/>
              </a:rPr>
              <a:t>&lt;</a:t>
            </a:r>
            <a:r>
              <a:rPr lang="en-US" sz="2000" b="1" dirty="0" smtClean="0">
                <a:latin typeface="Courier"/>
                <a:cs typeface="Courier"/>
              </a:rPr>
              <a:t>span </a:t>
            </a:r>
            <a:r>
              <a:rPr lang="en-US" sz="2000" b="1" dirty="0" smtClean="0">
                <a:solidFill>
                  <a:srgbClr val="0000FF"/>
                </a:solidFill>
                <a:latin typeface="Courier"/>
                <a:cs typeface="Courier"/>
              </a:rPr>
              <a:t>property</a:t>
            </a:r>
            <a:r>
              <a:rPr lang="en-US" sz="2000" b="1" dirty="0">
                <a:latin typeface="Courier"/>
                <a:cs typeface="Courier"/>
              </a:rPr>
              <a:t>=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2000" b="1" dirty="0" err="1" smtClean="0">
                <a:solidFill>
                  <a:srgbClr val="FF0000"/>
                </a:solidFill>
                <a:latin typeface="Courier"/>
                <a:cs typeface="Courier"/>
              </a:rPr>
              <a:t>dc:date</a:t>
            </a:r>
            <a:r>
              <a:rPr lang="en-US" sz="2000" b="1" dirty="0" smtClean="0">
                <a:solidFill>
                  <a:srgbClr val="FF0000"/>
                </a:solidFill>
                <a:latin typeface="Courier"/>
                <a:cs typeface="Courier"/>
              </a:rPr>
              <a:t>”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"/>
                <a:cs typeface="Courier"/>
              </a:rPr>
              <a:t>       </a:t>
            </a:r>
            <a:r>
              <a:rPr lang="en-US" sz="2000" b="1" dirty="0">
                <a:solidFill>
                  <a:srgbClr val="0000FF"/>
                </a:solidFill>
                <a:latin typeface="Courier"/>
                <a:cs typeface="Courier"/>
              </a:rPr>
              <a:t>content</a:t>
            </a:r>
            <a:r>
              <a:rPr lang="en-US" sz="2000" b="1" dirty="0">
                <a:latin typeface="Courier"/>
                <a:cs typeface="Courier"/>
              </a:rPr>
              <a:t>=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"2006-10-</a:t>
            </a:r>
            <a:r>
              <a:rPr lang="en-US" sz="2000" b="1" dirty="0" smtClean="0">
                <a:solidFill>
                  <a:srgbClr val="FF0000"/>
                </a:solidFill>
                <a:latin typeface="Courier"/>
                <a:cs typeface="Courier"/>
              </a:rPr>
              <a:t>01”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"/>
                <a:cs typeface="Courier"/>
              </a:rPr>
              <a:t>       </a:t>
            </a:r>
            <a:r>
              <a:rPr lang="en-US" sz="2000" b="1" dirty="0" err="1" smtClean="0">
                <a:solidFill>
                  <a:srgbClr val="0000FF"/>
                </a:solidFill>
                <a:latin typeface="Courier"/>
                <a:cs typeface="Courier"/>
              </a:rPr>
              <a:t>datatype</a:t>
            </a:r>
            <a:r>
              <a:rPr lang="en-US" sz="2000" b="1" dirty="0" smtClean="0">
                <a:solidFill>
                  <a:srgbClr val="FF0000"/>
                </a:solidFill>
                <a:latin typeface="Courier"/>
                <a:cs typeface="Courier"/>
              </a:rPr>
              <a:t>=“</a:t>
            </a:r>
            <a:r>
              <a:rPr lang="en-US" sz="2000" b="1" dirty="0" err="1" smtClean="0">
                <a:solidFill>
                  <a:srgbClr val="FF0000"/>
                </a:solidFill>
                <a:latin typeface="Courier"/>
                <a:cs typeface="Courier"/>
              </a:rPr>
              <a:t>xsd:date</a:t>
            </a:r>
            <a:r>
              <a:rPr lang="en-US" sz="2000" b="1" dirty="0" smtClean="0">
                <a:solidFill>
                  <a:srgbClr val="FF0000"/>
                </a:solidFill>
                <a:latin typeface="Courier"/>
                <a:cs typeface="Courier"/>
              </a:rPr>
              <a:t>”</a:t>
            </a:r>
            <a:r>
              <a:rPr lang="en-US" sz="2000" b="1" dirty="0" smtClean="0">
                <a:latin typeface="Courier"/>
                <a:cs typeface="Courier"/>
              </a:rPr>
              <a:t>&gt;</a:t>
            </a:r>
            <a:r>
              <a:rPr lang="en-US" sz="2000" dirty="0">
                <a:latin typeface="Courier"/>
                <a:cs typeface="Courier"/>
              </a:rPr>
              <a:t>October 2006</a:t>
            </a:r>
            <a:r>
              <a:rPr lang="en-US" sz="2000" b="1" dirty="0">
                <a:latin typeface="Courier"/>
                <a:cs typeface="Courier"/>
              </a:rPr>
              <a:t>&lt;/span&gt;</a:t>
            </a:r>
            <a:r>
              <a:rPr lang="en-US" sz="2000" dirty="0" smtClean="0">
                <a:latin typeface="Courier"/>
                <a:cs typeface="Courier"/>
              </a:rPr>
              <a:t>.</a:t>
            </a:r>
          </a:p>
          <a:p>
            <a:r>
              <a:rPr lang="en-US" sz="2000" b="1" dirty="0" smtClean="0">
                <a:solidFill>
                  <a:srgbClr val="7F7F7F"/>
                </a:solidFill>
                <a:latin typeface="Courier"/>
                <a:cs typeface="Courier"/>
              </a:rPr>
              <a:t>&lt;</a:t>
            </a:r>
            <a:r>
              <a:rPr lang="en-US" sz="2000" b="1" dirty="0">
                <a:solidFill>
                  <a:srgbClr val="7F7F7F"/>
                </a:solidFill>
                <a:latin typeface="Courier"/>
                <a:cs typeface="Courier"/>
              </a:rPr>
              <a:t>/p&gt;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2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RDFa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800" dirty="0" smtClean="0"/>
              <a:t>Resource </a:t>
            </a:r>
            <a:r>
              <a:rPr lang="en-US" sz="2800" dirty="0"/>
              <a:t>Description Framework – in – </a:t>
            </a:r>
            <a:r>
              <a:rPr lang="en-US" sz="2800" dirty="0" smtClean="0"/>
              <a:t>attributes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74197" y="5608181"/>
            <a:ext cx="6162189" cy="1015663"/>
          </a:xfrm>
          <a:prstGeom prst="rect">
            <a:avLst/>
          </a:prstGeom>
          <a:ln w="28575" cmpd="sng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In his latest book </a:t>
            </a:r>
            <a:r>
              <a:rPr lang="en-US" sz="2000" i="1" dirty="0" err="1"/>
              <a:t>Wikinomics</a:t>
            </a:r>
            <a:r>
              <a:rPr lang="en-US" sz="2000" dirty="0"/>
              <a:t>, Don </a:t>
            </a:r>
            <a:r>
              <a:rPr lang="en-US" sz="2000" dirty="0" err="1"/>
              <a:t>Tapscott</a:t>
            </a:r>
            <a:r>
              <a:rPr lang="en-US" sz="2000" dirty="0"/>
              <a:t> explains deep changes in technology, demographics and business. The book is due to be published in October 2006. </a:t>
            </a:r>
          </a:p>
        </p:txBody>
      </p:sp>
      <p:sp>
        <p:nvSpPr>
          <p:cNvPr id="2" name="Rectangle 1"/>
          <p:cNvSpPr/>
          <p:nvPr/>
        </p:nvSpPr>
        <p:spPr>
          <a:xfrm>
            <a:off x="2061397" y="1559305"/>
            <a:ext cx="6156583" cy="2123658"/>
          </a:xfrm>
          <a:prstGeom prst="rect">
            <a:avLst/>
          </a:prstGeom>
          <a:ln w="28575" cmpd="sng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"/>
                <a:cs typeface="Courier"/>
              </a:rPr>
              <a:t>&lt;p </a:t>
            </a:r>
            <a:r>
              <a:rPr lang="en-US" sz="1100" b="1" dirty="0" err="1">
                <a:solidFill>
                  <a:srgbClr val="0000FF"/>
                </a:solidFill>
                <a:latin typeface="Courier"/>
                <a:cs typeface="Courier"/>
              </a:rPr>
              <a:t>xmlns:dc</a:t>
            </a:r>
            <a:r>
              <a:rPr lang="en-US" sz="1100" b="1" dirty="0" smtClean="0">
                <a:latin typeface="Courier"/>
                <a:cs typeface="Courier"/>
              </a:rPr>
              <a:t>=</a:t>
            </a:r>
            <a:r>
              <a:rPr lang="en-US" sz="1100" b="1" dirty="0" smtClean="0">
                <a:solidFill>
                  <a:srgbClr val="FF0000"/>
                </a:solidFill>
                <a:latin typeface="Courier"/>
                <a:cs typeface="Courier"/>
              </a:rPr>
              <a:t>"http</a:t>
            </a:r>
            <a:r>
              <a:rPr lang="en-US" sz="1100" b="1" dirty="0">
                <a:solidFill>
                  <a:srgbClr val="FF0000"/>
                </a:solidFill>
                <a:latin typeface="Courier"/>
                <a:cs typeface="Courier"/>
              </a:rPr>
              <a:t>://</a:t>
            </a:r>
            <a:r>
              <a:rPr lang="en-US" sz="1100" b="1" dirty="0" err="1">
                <a:solidFill>
                  <a:srgbClr val="FF0000"/>
                </a:solidFill>
                <a:latin typeface="Courier"/>
                <a:cs typeface="Courier"/>
              </a:rPr>
              <a:t>purl.org</a:t>
            </a:r>
            <a:r>
              <a:rPr lang="en-US" sz="1100" b="1" dirty="0">
                <a:solidFill>
                  <a:srgbClr val="FF0000"/>
                </a:solidFill>
                <a:latin typeface="Courier"/>
                <a:cs typeface="Courier"/>
              </a:rPr>
              <a:t>/dc/elements/1.1</a:t>
            </a:r>
            <a:r>
              <a:rPr lang="en-US" sz="1100" b="1" dirty="0" smtClean="0">
                <a:solidFill>
                  <a:srgbClr val="FF0000"/>
                </a:solidFill>
                <a:latin typeface="Courier"/>
                <a:cs typeface="Courier"/>
              </a:rPr>
              <a:t>/”</a:t>
            </a:r>
            <a:endParaRPr lang="en-US" sz="1100" b="1" dirty="0" smtClean="0">
              <a:latin typeface="Courier"/>
              <a:cs typeface="Courier"/>
            </a:endParaRPr>
          </a:p>
          <a:p>
            <a:r>
              <a:rPr lang="en-US" sz="1100" b="1" dirty="0" smtClean="0">
                <a:latin typeface="Courier"/>
                <a:cs typeface="Courier"/>
              </a:rPr>
              <a:t>  </a:t>
            </a:r>
            <a:r>
              <a:rPr lang="en-US" sz="1100" b="1" dirty="0" smtClean="0">
                <a:solidFill>
                  <a:srgbClr val="0000FF"/>
                </a:solidFill>
                <a:latin typeface="Courier"/>
                <a:cs typeface="Courier"/>
              </a:rPr>
              <a:t>about</a:t>
            </a:r>
            <a:r>
              <a:rPr lang="en-US" sz="1100" b="1" dirty="0">
                <a:latin typeface="Courier"/>
                <a:cs typeface="Courier"/>
              </a:rPr>
              <a:t>=</a:t>
            </a:r>
            <a:r>
              <a:rPr lang="en-US" sz="1100" b="1" dirty="0">
                <a:solidFill>
                  <a:srgbClr val="FF0000"/>
                </a:solidFill>
                <a:latin typeface="Courier"/>
                <a:cs typeface="Courier"/>
              </a:rPr>
              <a:t>"http://</a:t>
            </a:r>
            <a:r>
              <a:rPr lang="en-US" sz="1100" b="1" dirty="0" err="1">
                <a:solidFill>
                  <a:srgbClr val="FF0000"/>
                </a:solidFill>
                <a:latin typeface="Courier"/>
                <a:cs typeface="Courier"/>
              </a:rPr>
              <a:t>www.example.com</a:t>
            </a:r>
            <a:r>
              <a:rPr lang="en-US" sz="1100" b="1" dirty="0">
                <a:solidFill>
                  <a:srgbClr val="FF0000"/>
                </a:solidFill>
                <a:latin typeface="Courier"/>
                <a:cs typeface="Courier"/>
              </a:rPr>
              <a:t>/books/</a:t>
            </a:r>
            <a:r>
              <a:rPr lang="en-US" sz="1100" b="1" dirty="0" err="1">
                <a:solidFill>
                  <a:srgbClr val="FF0000"/>
                </a:solidFill>
                <a:latin typeface="Courier"/>
                <a:cs typeface="Courier"/>
              </a:rPr>
              <a:t>wikinomics</a:t>
            </a:r>
            <a:r>
              <a:rPr lang="en-US" sz="1100" b="1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100" b="1" dirty="0">
                <a:latin typeface="Courier"/>
                <a:cs typeface="Courier"/>
              </a:rPr>
              <a:t>&gt;</a:t>
            </a:r>
            <a:endParaRPr lang="en-US" sz="1100" b="1" dirty="0" smtClean="0"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  In </a:t>
            </a:r>
            <a:r>
              <a:rPr lang="en-US" sz="1100" dirty="0">
                <a:latin typeface="Courier"/>
                <a:cs typeface="Courier"/>
              </a:rPr>
              <a:t>his latest </a:t>
            </a:r>
            <a:r>
              <a:rPr lang="en-US" sz="1100" dirty="0" smtClean="0">
                <a:latin typeface="Courier"/>
                <a:cs typeface="Courier"/>
              </a:rPr>
              <a:t>book</a:t>
            </a:r>
          </a:p>
          <a:p>
            <a:r>
              <a:rPr lang="en-US" sz="1100" dirty="0" smtClean="0">
                <a:latin typeface="Courier"/>
                <a:cs typeface="Courier"/>
              </a:rPr>
              <a:t>  </a:t>
            </a:r>
            <a:r>
              <a:rPr lang="en-US" sz="1100" b="1" dirty="0">
                <a:latin typeface="Courier"/>
                <a:cs typeface="Courier"/>
              </a:rPr>
              <a:t>&lt;cite </a:t>
            </a:r>
            <a:r>
              <a:rPr lang="en-US" sz="1100" b="1" dirty="0" smtClean="0">
                <a:solidFill>
                  <a:srgbClr val="0000FF"/>
                </a:solidFill>
                <a:latin typeface="Courier"/>
                <a:cs typeface="Courier"/>
              </a:rPr>
              <a:t>property</a:t>
            </a:r>
            <a:r>
              <a:rPr lang="en-US" sz="1100" b="1" dirty="0">
                <a:latin typeface="Courier"/>
                <a:cs typeface="Courier"/>
              </a:rPr>
              <a:t>=</a:t>
            </a:r>
            <a:r>
              <a:rPr lang="en-US" sz="1100" b="1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100" b="1" dirty="0" err="1">
                <a:solidFill>
                  <a:srgbClr val="FF0000"/>
                </a:solidFill>
                <a:latin typeface="Courier"/>
                <a:cs typeface="Courier"/>
              </a:rPr>
              <a:t>dc:title</a:t>
            </a:r>
            <a:r>
              <a:rPr lang="en-US" sz="1100" b="1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100" b="1" dirty="0">
                <a:latin typeface="Courier"/>
                <a:cs typeface="Courier"/>
              </a:rPr>
              <a:t>&gt;</a:t>
            </a:r>
            <a:r>
              <a:rPr lang="en-US" sz="1100" dirty="0" err="1">
                <a:latin typeface="Courier"/>
                <a:cs typeface="Courier"/>
              </a:rPr>
              <a:t>Wikinomics</a:t>
            </a:r>
            <a:r>
              <a:rPr lang="en-US" sz="1100" b="1" dirty="0">
                <a:latin typeface="Courier"/>
                <a:cs typeface="Courier"/>
              </a:rPr>
              <a:t>&lt;/cite&gt;</a:t>
            </a:r>
            <a:r>
              <a:rPr lang="en-US" sz="1100" dirty="0" smtClean="0">
                <a:latin typeface="Courier"/>
                <a:cs typeface="Courier"/>
              </a:rPr>
              <a:t>,</a:t>
            </a:r>
          </a:p>
          <a:p>
            <a:r>
              <a:rPr lang="en-US" sz="1100" dirty="0" smtClean="0">
                <a:latin typeface="Courier"/>
                <a:cs typeface="Courier"/>
              </a:rPr>
              <a:t>  </a:t>
            </a:r>
            <a:r>
              <a:rPr lang="en-US" sz="1100" b="1" dirty="0">
                <a:latin typeface="Courier"/>
                <a:cs typeface="Courier"/>
              </a:rPr>
              <a:t>&lt;span </a:t>
            </a:r>
            <a:r>
              <a:rPr lang="en-US" sz="1100" b="1" dirty="0">
                <a:solidFill>
                  <a:srgbClr val="0000FF"/>
                </a:solidFill>
                <a:latin typeface="Courier"/>
                <a:cs typeface="Courier"/>
              </a:rPr>
              <a:t>property</a:t>
            </a:r>
            <a:r>
              <a:rPr lang="en-US" sz="1100" b="1" dirty="0">
                <a:latin typeface="Courier"/>
                <a:cs typeface="Courier"/>
              </a:rPr>
              <a:t>=</a:t>
            </a:r>
            <a:r>
              <a:rPr lang="en-US" sz="1100" b="1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100" b="1" dirty="0" err="1">
                <a:solidFill>
                  <a:srgbClr val="FF0000"/>
                </a:solidFill>
                <a:latin typeface="Courier"/>
                <a:cs typeface="Courier"/>
              </a:rPr>
              <a:t>dc:creator</a:t>
            </a:r>
            <a:r>
              <a:rPr lang="en-US" sz="1100" b="1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100" b="1" dirty="0">
                <a:latin typeface="Courier"/>
                <a:cs typeface="Courier"/>
              </a:rPr>
              <a:t>&gt;</a:t>
            </a:r>
            <a:r>
              <a:rPr lang="en-US" sz="1100" dirty="0">
                <a:latin typeface="Courier"/>
                <a:cs typeface="Courier"/>
              </a:rPr>
              <a:t>Don </a:t>
            </a:r>
            <a:r>
              <a:rPr lang="en-US" sz="1100" dirty="0" err="1">
                <a:latin typeface="Courier"/>
                <a:cs typeface="Courier"/>
              </a:rPr>
              <a:t>Tapscott</a:t>
            </a:r>
            <a:r>
              <a:rPr lang="en-US" sz="1100" b="1" dirty="0">
                <a:latin typeface="Courier"/>
                <a:cs typeface="Courier"/>
              </a:rPr>
              <a:t>&lt;/span</a:t>
            </a:r>
            <a:r>
              <a:rPr lang="en-US" sz="1100" b="1" dirty="0" smtClean="0">
                <a:latin typeface="Courier"/>
                <a:cs typeface="Courier"/>
              </a:rPr>
              <a:t>&gt;</a:t>
            </a:r>
          </a:p>
          <a:p>
            <a:r>
              <a:rPr lang="en-US" sz="1100" dirty="0" smtClean="0">
                <a:latin typeface="Courier"/>
                <a:cs typeface="Courier"/>
              </a:rPr>
              <a:t>  </a:t>
            </a:r>
            <a:r>
              <a:rPr lang="en-US" sz="1100" dirty="0">
                <a:latin typeface="Courier"/>
                <a:cs typeface="Courier"/>
              </a:rPr>
              <a:t>explains deep changes in technology,  </a:t>
            </a:r>
            <a:r>
              <a:rPr lang="en-US" sz="1100" dirty="0" smtClean="0">
                <a:latin typeface="Courier"/>
                <a:cs typeface="Courier"/>
              </a:rPr>
              <a:t>  </a:t>
            </a:r>
          </a:p>
          <a:p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smtClean="0">
                <a:latin typeface="Courier"/>
                <a:cs typeface="Courier"/>
              </a:rPr>
              <a:t> demographics </a:t>
            </a:r>
            <a:r>
              <a:rPr lang="en-US" sz="1100" dirty="0">
                <a:latin typeface="Courier"/>
                <a:cs typeface="Courier"/>
              </a:rPr>
              <a:t>and business</a:t>
            </a:r>
            <a:r>
              <a:rPr lang="en-US" sz="1100" dirty="0" smtClean="0">
                <a:latin typeface="Courier"/>
                <a:cs typeface="Courier"/>
              </a:rPr>
              <a:t>.</a:t>
            </a:r>
          </a:p>
          <a:p>
            <a:r>
              <a:rPr lang="en-US" sz="1100" dirty="0" smtClean="0">
                <a:latin typeface="Courier"/>
                <a:cs typeface="Courier"/>
              </a:rPr>
              <a:t>  </a:t>
            </a:r>
            <a:r>
              <a:rPr lang="en-US" sz="1100" dirty="0">
                <a:latin typeface="Courier"/>
                <a:cs typeface="Courier"/>
              </a:rPr>
              <a:t>The book is due to be published </a:t>
            </a:r>
            <a:r>
              <a:rPr lang="en-US" sz="1100" dirty="0" smtClean="0">
                <a:latin typeface="Courier"/>
                <a:cs typeface="Courier"/>
              </a:rPr>
              <a:t>in       </a:t>
            </a:r>
          </a:p>
          <a:p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b="1" dirty="0">
                <a:latin typeface="Courier"/>
                <a:cs typeface="Courier"/>
              </a:rPr>
              <a:t>&lt;</a:t>
            </a:r>
            <a:r>
              <a:rPr lang="en-US" sz="1100" b="1" dirty="0" smtClean="0">
                <a:latin typeface="Courier"/>
                <a:cs typeface="Courier"/>
              </a:rPr>
              <a:t>span </a:t>
            </a:r>
            <a:r>
              <a:rPr lang="en-US" sz="1100" b="1" dirty="0" smtClean="0">
                <a:solidFill>
                  <a:srgbClr val="0000FF"/>
                </a:solidFill>
                <a:latin typeface="Courier"/>
                <a:cs typeface="Courier"/>
              </a:rPr>
              <a:t>property</a:t>
            </a:r>
            <a:r>
              <a:rPr lang="en-US" sz="1100" b="1" dirty="0">
                <a:latin typeface="Courier"/>
                <a:cs typeface="Courier"/>
              </a:rPr>
              <a:t>=</a:t>
            </a:r>
            <a:r>
              <a:rPr lang="en-US" sz="1100" b="1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100" b="1" dirty="0" err="1" smtClean="0">
                <a:solidFill>
                  <a:srgbClr val="FF0000"/>
                </a:solidFill>
                <a:latin typeface="Courier"/>
                <a:cs typeface="Courier"/>
              </a:rPr>
              <a:t>dc:date</a:t>
            </a:r>
            <a:r>
              <a:rPr lang="en-US" sz="1100" b="1" dirty="0" smtClean="0">
                <a:solidFill>
                  <a:srgbClr val="FF0000"/>
                </a:solidFill>
                <a:latin typeface="Courier"/>
                <a:cs typeface="Courier"/>
              </a:rPr>
              <a:t>”</a:t>
            </a:r>
          </a:p>
          <a:p>
            <a:r>
              <a:rPr lang="en-US" sz="1100" b="1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100" b="1" dirty="0" smtClean="0">
                <a:solidFill>
                  <a:srgbClr val="FF0000"/>
                </a:solidFill>
                <a:latin typeface="Courier"/>
                <a:cs typeface="Courier"/>
              </a:rPr>
              <a:t>       </a:t>
            </a:r>
            <a:r>
              <a:rPr lang="en-US" sz="1100" b="1" dirty="0">
                <a:solidFill>
                  <a:srgbClr val="0000FF"/>
                </a:solidFill>
                <a:latin typeface="Courier"/>
                <a:cs typeface="Courier"/>
              </a:rPr>
              <a:t>content</a:t>
            </a:r>
            <a:r>
              <a:rPr lang="en-US" sz="1100" b="1" dirty="0">
                <a:latin typeface="Courier"/>
                <a:cs typeface="Courier"/>
              </a:rPr>
              <a:t>=</a:t>
            </a:r>
            <a:r>
              <a:rPr lang="en-US" sz="1100" b="1" dirty="0">
                <a:solidFill>
                  <a:srgbClr val="FF0000"/>
                </a:solidFill>
                <a:latin typeface="Courier"/>
                <a:cs typeface="Courier"/>
              </a:rPr>
              <a:t>"2006-10-</a:t>
            </a:r>
            <a:r>
              <a:rPr lang="en-US" sz="1100" b="1" dirty="0" smtClean="0">
                <a:solidFill>
                  <a:srgbClr val="FF0000"/>
                </a:solidFill>
                <a:latin typeface="Courier"/>
                <a:cs typeface="Courier"/>
              </a:rPr>
              <a:t>01”</a:t>
            </a:r>
          </a:p>
          <a:p>
            <a:r>
              <a:rPr lang="en-US" sz="1100" b="1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100" b="1" dirty="0" smtClean="0">
                <a:solidFill>
                  <a:srgbClr val="FF0000"/>
                </a:solidFill>
                <a:latin typeface="Courier"/>
                <a:cs typeface="Courier"/>
              </a:rPr>
              <a:t>       </a:t>
            </a:r>
            <a:r>
              <a:rPr lang="en-US" sz="1100" b="1" dirty="0" err="1">
                <a:solidFill>
                  <a:srgbClr val="0000FF"/>
                </a:solidFill>
                <a:latin typeface="Courier"/>
                <a:cs typeface="Courier"/>
              </a:rPr>
              <a:t>datatype</a:t>
            </a:r>
            <a:r>
              <a:rPr lang="en-US" sz="1100" b="1" dirty="0">
                <a:solidFill>
                  <a:srgbClr val="FF0000"/>
                </a:solidFill>
                <a:latin typeface="Courier"/>
                <a:cs typeface="Courier"/>
              </a:rPr>
              <a:t>=“</a:t>
            </a:r>
            <a:r>
              <a:rPr lang="en-US" sz="1100" b="1" dirty="0" err="1">
                <a:solidFill>
                  <a:srgbClr val="FF0000"/>
                </a:solidFill>
                <a:latin typeface="Courier"/>
                <a:cs typeface="Courier"/>
              </a:rPr>
              <a:t>xsd:date</a:t>
            </a:r>
            <a:r>
              <a:rPr lang="en-US" sz="1100" b="1" dirty="0">
                <a:solidFill>
                  <a:srgbClr val="FF0000"/>
                </a:solidFill>
                <a:latin typeface="Courier"/>
                <a:cs typeface="Courier"/>
              </a:rPr>
              <a:t>”</a:t>
            </a:r>
            <a:r>
              <a:rPr lang="en-US" sz="1100" b="1" dirty="0" smtClean="0">
                <a:latin typeface="Courier"/>
                <a:cs typeface="Courier"/>
              </a:rPr>
              <a:t>&gt;</a:t>
            </a:r>
            <a:r>
              <a:rPr lang="en-US" sz="1100" dirty="0">
                <a:latin typeface="Courier"/>
                <a:cs typeface="Courier"/>
              </a:rPr>
              <a:t>October 2006</a:t>
            </a:r>
            <a:r>
              <a:rPr lang="en-US" sz="1100" b="1" dirty="0">
                <a:latin typeface="Courier"/>
                <a:cs typeface="Courier"/>
              </a:rPr>
              <a:t>&lt;/span&gt;</a:t>
            </a:r>
            <a:r>
              <a:rPr lang="en-US" sz="1100" dirty="0" smtClean="0">
                <a:latin typeface="Courier"/>
                <a:cs typeface="Courier"/>
              </a:rPr>
              <a:t>.</a:t>
            </a:r>
          </a:p>
          <a:p>
            <a:r>
              <a:rPr lang="en-US" sz="1100" b="1" dirty="0" smtClean="0">
                <a:latin typeface="Courier"/>
                <a:cs typeface="Courier"/>
              </a:rPr>
              <a:t>&lt;</a:t>
            </a:r>
            <a:r>
              <a:rPr lang="en-US" sz="1100" b="1" dirty="0">
                <a:latin typeface="Courier"/>
                <a:cs typeface="Courier"/>
              </a:rPr>
              <a:t>/p&gt;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280" y="5596986"/>
            <a:ext cx="1223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Browser</a:t>
            </a:r>
          </a:p>
          <a:p>
            <a:pPr algn="r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shows</a:t>
            </a:r>
          </a:p>
        </p:txBody>
      </p:sp>
      <p:sp>
        <p:nvSpPr>
          <p:cNvPr id="9" name="Rectangle 8"/>
          <p:cNvSpPr/>
          <p:nvPr/>
        </p:nvSpPr>
        <p:spPr>
          <a:xfrm>
            <a:off x="2061397" y="3850091"/>
            <a:ext cx="6156583" cy="1569660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"/>
                <a:cs typeface="Courier"/>
              </a:rPr>
              <a:t>@prefix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dc: 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http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://purl.org/dc/elements/1.1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/ .</a:t>
            </a:r>
            <a:endParaRPr lang="en-US" sz="1600" b="1" dirty="0" smtClean="0">
              <a:latin typeface="Courier"/>
              <a:cs typeface="Courier"/>
            </a:endParaRPr>
          </a:p>
          <a:p>
            <a:endParaRPr lang="en-US" sz="1600" b="1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&lt;http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://www.example.com/books/</a:t>
            </a:r>
            <a:r>
              <a:rPr lang="en-US" sz="1600" b="1" dirty="0" err="1" smtClean="0">
                <a:solidFill>
                  <a:srgbClr val="FF0000"/>
                </a:solidFill>
                <a:latin typeface="Courier"/>
                <a:cs typeface="Courier"/>
              </a:rPr>
              <a:t>wikinomics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&gt;</a:t>
            </a:r>
            <a:endParaRPr lang="en-US" sz="1600" b="1" dirty="0" smtClean="0"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1600" b="1" dirty="0" err="1" smtClean="0">
                <a:solidFill>
                  <a:srgbClr val="FF0000"/>
                </a:solidFill>
                <a:latin typeface="Courier"/>
                <a:cs typeface="Courier"/>
              </a:rPr>
              <a:t>dc:title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”</a:t>
            </a:r>
            <a:r>
              <a:rPr lang="en-US" sz="1600" dirty="0" err="1" smtClean="0">
                <a:latin typeface="Courier"/>
                <a:cs typeface="Courier"/>
              </a:rPr>
              <a:t>Wikinomics</a:t>
            </a:r>
            <a:r>
              <a:rPr lang="en-US" sz="1600" dirty="0" smtClean="0">
                <a:latin typeface="Courier"/>
                <a:cs typeface="Courier"/>
              </a:rPr>
              <a:t>”@en ;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1600" b="1" dirty="0" err="1" smtClean="0">
                <a:solidFill>
                  <a:srgbClr val="FF0000"/>
                </a:solidFill>
                <a:latin typeface="Courier"/>
                <a:cs typeface="Courier"/>
              </a:rPr>
              <a:t>dc:creator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”</a:t>
            </a:r>
            <a:r>
              <a:rPr lang="en-US" sz="1600" dirty="0" smtClean="0">
                <a:latin typeface="Courier"/>
                <a:cs typeface="Courier"/>
              </a:rPr>
              <a:t>Don </a:t>
            </a:r>
            <a:r>
              <a:rPr lang="en-US" sz="1600" dirty="0" err="1" smtClean="0">
                <a:latin typeface="Courier"/>
                <a:cs typeface="Courier"/>
              </a:rPr>
              <a:t>Tapscott</a:t>
            </a:r>
            <a:r>
              <a:rPr lang="en-US" sz="1600" dirty="0" smtClean="0">
                <a:latin typeface="Courier"/>
                <a:cs typeface="Courier"/>
              </a:rPr>
              <a:t>”@en ;</a:t>
            </a:r>
            <a:endParaRPr lang="en-US" sz="1600" b="1" dirty="0" smtClean="0"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sz="1600" b="1" dirty="0" err="1" smtClean="0">
                <a:solidFill>
                  <a:srgbClr val="FF0000"/>
                </a:solidFill>
                <a:latin typeface="Courier"/>
                <a:cs typeface="Courier"/>
              </a:rPr>
              <a:t>dc:date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"</a:t>
            </a:r>
            <a:r>
              <a:rPr lang="en-US" sz="1600" dirty="0">
                <a:latin typeface="Courier"/>
                <a:cs typeface="Courier"/>
              </a:rPr>
              <a:t>2006-10-</a:t>
            </a:r>
            <a:r>
              <a:rPr lang="en-US" sz="1600" dirty="0" smtClean="0">
                <a:latin typeface="Courier"/>
                <a:cs typeface="Courier"/>
              </a:rPr>
              <a:t>01”^^</a:t>
            </a:r>
            <a:r>
              <a:rPr lang="en-US" sz="1600" dirty="0" err="1" smtClean="0">
                <a:latin typeface="Courier"/>
                <a:cs typeface="Courier"/>
              </a:rPr>
              <a:t>xsd:date</a:t>
            </a:r>
            <a:r>
              <a:rPr lang="en-US" sz="1600" dirty="0" smtClean="0">
                <a:latin typeface="Courier"/>
                <a:cs typeface="Courier"/>
              </a:rPr>
              <a:t> 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4548" y="3811744"/>
            <a:ext cx="13741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+mn-lt"/>
              </a:rPr>
              <a:t>Extracted</a:t>
            </a:r>
          </a:p>
          <a:p>
            <a:pPr algn="r"/>
            <a:r>
              <a:rPr lang="en-US" dirty="0" smtClean="0">
                <a:solidFill>
                  <a:srgbClr val="FF0000"/>
                </a:solidFill>
                <a:latin typeface="+mn-lt"/>
              </a:rPr>
              <a:t>RDF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6344" y="1612399"/>
            <a:ext cx="108234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XHTML</a:t>
            </a:r>
          </a:p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+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algn="r"/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RDFa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3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RDFa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Namespace</a:t>
            </a:r>
          </a:p>
          <a:p>
            <a:pPr lvl="1"/>
            <a:r>
              <a:rPr lang="en-US" dirty="0"/>
              <a:t>So that we can have different markup vocabularies in one document</a:t>
            </a:r>
          </a:p>
          <a:p>
            <a:r>
              <a:rPr lang="en-US" dirty="0" smtClean="0"/>
              <a:t>RDF (resource description framework)</a:t>
            </a:r>
          </a:p>
          <a:p>
            <a:pPr lvl="1"/>
            <a:r>
              <a:rPr lang="en-US" dirty="0" smtClean="0"/>
              <a:t>Was used to represent metadata of Web resources</a:t>
            </a:r>
          </a:p>
          <a:p>
            <a:pPr lvl="2"/>
            <a:r>
              <a:rPr lang="en-US" dirty="0" smtClean="0"/>
              <a:t>E.g., title, author, modification date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enerally, a graph representation of any resources</a:t>
            </a:r>
          </a:p>
          <a:p>
            <a:pPr lvl="2"/>
            <a:r>
              <a:rPr lang="en-US" dirty="0" smtClean="0"/>
              <a:t>Triple: resource-property-value or subject-predicate-object</a:t>
            </a:r>
          </a:p>
          <a:p>
            <a:pPr lvl="1"/>
            <a:r>
              <a:rPr lang="en-US" dirty="0" smtClean="0"/>
              <a:t>Anyone can define vocabulary of terms 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52079" y="6596390"/>
            <a:ext cx="1491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</a:t>
            </a: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by </a:t>
            </a:r>
            <a:r>
              <a:rPr lang="en-US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Wensheng</a:t>
            </a: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Wu</a:t>
            </a:r>
            <a:endParaRPr lang="en-US" sz="110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531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RDFa</a:t>
            </a:r>
            <a:r>
              <a:rPr lang="en-US" dirty="0" smtClean="0"/>
              <a:t>: vocab and </a:t>
            </a:r>
            <a:r>
              <a:rPr lang="en-US" dirty="0" err="1" smtClean="0"/>
              <a:t>typeof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1" y="2472224"/>
            <a:ext cx="8203882" cy="3170099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&lt;div </a:t>
            </a:r>
            <a:r>
              <a:rPr lang="en-US" sz="2000" dirty="0">
                <a:solidFill>
                  <a:schemeClr val="accent6"/>
                </a:solidFill>
                <a:latin typeface="+mn-lt"/>
              </a:rPr>
              <a:t>vocab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"http://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xmlns.com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/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foaf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/0.1/"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&lt;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ul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&lt;li </a:t>
            </a:r>
            <a:r>
              <a:rPr lang="en-US" sz="2000" dirty="0" err="1">
                <a:solidFill>
                  <a:schemeClr val="accent6"/>
                </a:solidFill>
                <a:latin typeface="+mn-lt"/>
              </a:rPr>
              <a:t>typeof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2000" dirty="0">
                <a:solidFill>
                  <a:srgbClr val="9BBB59"/>
                </a:solidFill>
                <a:latin typeface="+mn-lt"/>
              </a:rPr>
              <a:t>"Person"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&lt;a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href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="http://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example.com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/bob/"&gt;Bob&lt;/a&gt;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&lt;/li&gt;</a:t>
            </a:r>
          </a:p>
          <a:p>
            <a:pPr lvl="0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&lt;li </a:t>
            </a:r>
            <a:r>
              <a:rPr lang="en-US" sz="2000" dirty="0" err="1">
                <a:solidFill>
                  <a:srgbClr val="F79646"/>
                </a:solidFill>
                <a:latin typeface="Calibri"/>
              </a:rPr>
              <a:t>typeof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=</a:t>
            </a:r>
            <a:r>
              <a:rPr lang="en-US" sz="2000" dirty="0">
                <a:solidFill>
                  <a:srgbClr val="9BBB59"/>
                </a:solidFill>
                <a:latin typeface="Calibri"/>
              </a:rPr>
              <a:t>"Person"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&gt;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&lt;a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href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="http://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example.com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/eve/"&gt;Eve&lt;/a&gt;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&lt;/li&gt;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ul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&lt;/div&gt;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4335" y="1433825"/>
            <a:ext cx="3706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 smtClean="0"/>
              <a:t>Define default vocabulary for an HTML element</a:t>
            </a:r>
            <a:endParaRPr lang="en-US" sz="2400" dirty="0"/>
          </a:p>
        </p:txBody>
      </p:sp>
      <p:sp>
        <p:nvSpPr>
          <p:cNvPr id="7" name="Freeform 6"/>
          <p:cNvSpPr/>
          <p:nvPr/>
        </p:nvSpPr>
        <p:spPr>
          <a:xfrm>
            <a:off x="1378883" y="1666890"/>
            <a:ext cx="1224012" cy="787708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24012" h="787708">
                <a:moveTo>
                  <a:pt x="1224012" y="0"/>
                </a:moveTo>
                <a:cubicBezTo>
                  <a:pt x="163494" y="13092"/>
                  <a:pt x="-147051" y="160289"/>
                  <a:pt x="60709" y="787708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47567" y="5785624"/>
            <a:ext cx="3706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 smtClean="0"/>
              <a:t>Nested elements don’t need</a:t>
            </a:r>
          </a:p>
          <a:p>
            <a:r>
              <a:rPr lang="en-US" sz="2400" dirty="0" smtClean="0"/>
              <a:t>vocabulary URI</a:t>
            </a:r>
            <a:endParaRPr lang="en-US" sz="2400" dirty="0"/>
          </a:p>
        </p:txBody>
      </p:sp>
      <p:sp>
        <p:nvSpPr>
          <p:cNvPr id="9" name="Freeform 8"/>
          <p:cNvSpPr/>
          <p:nvPr/>
        </p:nvSpPr>
        <p:spPr>
          <a:xfrm>
            <a:off x="3380153" y="4092494"/>
            <a:ext cx="3345749" cy="1750155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45749" h="1750155">
                <a:moveTo>
                  <a:pt x="3246103" y="1750155"/>
                </a:moveTo>
                <a:cubicBezTo>
                  <a:pt x="3887882" y="-357942"/>
                  <a:pt x="1268301" y="-7320"/>
                  <a:pt x="0" y="68983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2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RDFa</a:t>
            </a:r>
            <a:r>
              <a:rPr lang="en-US" dirty="0" smtClean="0"/>
              <a:t>: property and </a:t>
            </a:r>
            <a:r>
              <a:rPr lang="en-US" dirty="0" err="1" smtClean="0"/>
              <a:t>href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0059" y="1994704"/>
            <a:ext cx="8203882" cy="3170099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&lt;div </a:t>
            </a:r>
            <a:r>
              <a:rPr lang="en-US" sz="2000" dirty="0">
                <a:latin typeface="+mn-lt"/>
              </a:rPr>
              <a:t>vocab="http://</a:t>
            </a:r>
            <a:r>
              <a:rPr lang="en-US" sz="2000" dirty="0" err="1">
                <a:latin typeface="+mn-lt"/>
              </a:rPr>
              <a:t>xmlns.com</a:t>
            </a:r>
            <a:r>
              <a:rPr lang="en-US" sz="2000" dirty="0">
                <a:latin typeface="+mn-lt"/>
              </a:rPr>
              <a:t>/</a:t>
            </a:r>
            <a:r>
              <a:rPr lang="en-US" sz="2000" dirty="0" err="1">
                <a:latin typeface="+mn-lt"/>
              </a:rPr>
              <a:t>foaf</a:t>
            </a:r>
            <a:r>
              <a:rPr lang="en-US" sz="2000" dirty="0">
                <a:latin typeface="+mn-lt"/>
              </a:rPr>
              <a:t>/0.1/"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&lt;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ul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&lt;li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typeof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="Person"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&lt;a </a:t>
            </a:r>
            <a:r>
              <a:rPr lang="en-US" sz="2000" dirty="0" smtClean="0">
                <a:solidFill>
                  <a:schemeClr val="accent6"/>
                </a:solidFill>
                <a:latin typeface="+mn-lt"/>
              </a:rPr>
              <a:t>property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2000" dirty="0" smtClean="0">
                <a:solidFill>
                  <a:schemeClr val="accent3"/>
                </a:solidFill>
                <a:latin typeface="+mn-lt"/>
              </a:rPr>
              <a:t>“homepage” </a:t>
            </a:r>
            <a:r>
              <a:rPr lang="en-US" sz="2000" dirty="0" err="1" smtClean="0">
                <a:solidFill>
                  <a:srgbClr val="F79646"/>
                </a:solidFill>
                <a:latin typeface="+mn-lt"/>
              </a:rPr>
              <a:t>href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2000" dirty="0">
                <a:solidFill>
                  <a:srgbClr val="9BBB59"/>
                </a:solidFill>
                <a:latin typeface="+mn-lt"/>
              </a:rPr>
              <a:t>"http://</a:t>
            </a:r>
            <a:r>
              <a:rPr lang="en-US" sz="2000" dirty="0" err="1">
                <a:solidFill>
                  <a:srgbClr val="9BBB59"/>
                </a:solidFill>
                <a:latin typeface="+mn-lt"/>
              </a:rPr>
              <a:t>example.com</a:t>
            </a:r>
            <a:r>
              <a:rPr lang="en-US" sz="2000" dirty="0">
                <a:solidFill>
                  <a:srgbClr val="9BBB59"/>
                </a:solidFill>
                <a:latin typeface="+mn-lt"/>
              </a:rPr>
              <a:t>/bob/"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&gt;Bob&lt;/a&gt;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&lt;/li&gt;</a:t>
            </a:r>
          </a:p>
          <a:p>
            <a:pPr lvl="0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&lt;li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typeof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="Person"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&gt;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&lt;a </a:t>
            </a:r>
            <a:r>
              <a:rPr lang="en-US" sz="2000" dirty="0">
                <a:solidFill>
                  <a:schemeClr val="accent6"/>
                </a:solidFill>
                <a:latin typeface="Calibri"/>
              </a:rPr>
              <a:t>property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=</a:t>
            </a:r>
            <a:r>
              <a:rPr lang="en-US" sz="2000" dirty="0">
                <a:solidFill>
                  <a:srgbClr val="9BBB59"/>
                </a:solidFill>
                <a:latin typeface="Calibri"/>
              </a:rPr>
              <a:t>“homepage” </a:t>
            </a:r>
            <a:r>
              <a:rPr lang="en-US" sz="2000" dirty="0" err="1" smtClean="0">
                <a:solidFill>
                  <a:srgbClr val="F79646"/>
                </a:solidFill>
                <a:latin typeface="+mn-lt"/>
              </a:rPr>
              <a:t>href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2000" dirty="0">
                <a:solidFill>
                  <a:srgbClr val="9BBB59"/>
                </a:solidFill>
                <a:latin typeface="+mn-lt"/>
              </a:rPr>
              <a:t>"http://</a:t>
            </a:r>
            <a:r>
              <a:rPr lang="en-US" sz="2000" dirty="0" err="1">
                <a:solidFill>
                  <a:srgbClr val="9BBB59"/>
                </a:solidFill>
                <a:latin typeface="+mn-lt"/>
              </a:rPr>
              <a:t>example.com</a:t>
            </a:r>
            <a:r>
              <a:rPr lang="en-US" sz="2000" dirty="0">
                <a:solidFill>
                  <a:srgbClr val="9BBB59"/>
                </a:solidFill>
                <a:latin typeface="+mn-lt"/>
              </a:rPr>
              <a:t>/eve/"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&gt;Eve&lt;/a&gt;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&lt;/li&gt;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ul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&lt;/div&gt;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43681" y="5308104"/>
            <a:ext cx="4210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 smtClean="0"/>
              <a:t>When </a:t>
            </a:r>
            <a:r>
              <a:rPr lang="en-US" sz="2400" dirty="0" err="1" smtClean="0"/>
              <a:t>href</a:t>
            </a:r>
            <a:r>
              <a:rPr lang="en-US" sz="2400" dirty="0" smtClean="0"/>
              <a:t> is present, it supplies the value for the property</a:t>
            </a:r>
            <a:endParaRPr lang="en-US" sz="2400" dirty="0"/>
          </a:p>
        </p:txBody>
      </p:sp>
      <p:sp>
        <p:nvSpPr>
          <p:cNvPr id="9" name="Freeform 8"/>
          <p:cNvSpPr/>
          <p:nvPr/>
        </p:nvSpPr>
        <p:spPr>
          <a:xfrm>
            <a:off x="3829196" y="4252920"/>
            <a:ext cx="322894" cy="1305252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2894" h="1305252">
                <a:moveTo>
                  <a:pt x="145302" y="1305252"/>
                </a:moveTo>
                <a:cubicBezTo>
                  <a:pt x="-340679" y="1269795"/>
                  <a:pt x="575420" y="634897"/>
                  <a:pt x="251999" y="0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5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RDFa</a:t>
            </a:r>
            <a:r>
              <a:rPr lang="en-US" dirty="0" smtClean="0"/>
              <a:t>: Using Extra Span Tags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0059" y="1417638"/>
            <a:ext cx="8203882" cy="378565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&lt;div </a:t>
            </a:r>
            <a:r>
              <a:rPr lang="en-US" sz="2000" dirty="0">
                <a:latin typeface="+mn-lt"/>
              </a:rPr>
              <a:t>vocab="http://</a:t>
            </a:r>
            <a:r>
              <a:rPr lang="en-US" sz="2000" dirty="0" err="1">
                <a:latin typeface="+mn-lt"/>
              </a:rPr>
              <a:t>xmlns.com</a:t>
            </a:r>
            <a:r>
              <a:rPr lang="en-US" sz="2000" dirty="0">
                <a:latin typeface="+mn-lt"/>
              </a:rPr>
              <a:t>/</a:t>
            </a:r>
            <a:r>
              <a:rPr lang="en-US" sz="2000" dirty="0" err="1">
                <a:latin typeface="+mn-lt"/>
              </a:rPr>
              <a:t>foaf</a:t>
            </a:r>
            <a:r>
              <a:rPr lang="en-US" sz="2000" dirty="0">
                <a:latin typeface="+mn-lt"/>
              </a:rPr>
              <a:t>/0.1/"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&lt;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ul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&lt;li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typeof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="Person"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&lt;a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property="homepage"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href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="http://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example.com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/bob/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"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      &lt;</a:t>
            </a:r>
            <a:r>
              <a:rPr lang="en-US" sz="2000" dirty="0">
                <a:solidFill>
                  <a:srgbClr val="F79646"/>
                </a:solidFill>
                <a:latin typeface="+mn-lt"/>
              </a:rPr>
              <a:t>span </a:t>
            </a:r>
            <a:r>
              <a:rPr lang="en-US" sz="2000" dirty="0">
                <a:solidFill>
                  <a:srgbClr val="9BBB59"/>
                </a:solidFill>
                <a:latin typeface="+mn-lt"/>
              </a:rPr>
              <a:t>property="name"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  <a:r>
              <a:rPr lang="en-US" sz="2000" dirty="0">
                <a:solidFill>
                  <a:srgbClr val="F79646"/>
                </a:solidFill>
                <a:latin typeface="+mn-lt"/>
              </a:rPr>
              <a:t>Bob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&lt;/span&gt;&lt;/a&gt;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&lt;/li&gt;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&lt;li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typeof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="Person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"&gt;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&lt;a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property="homepage"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href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="http://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example.com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/eve/"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       &lt;</a:t>
            </a:r>
            <a:r>
              <a:rPr lang="en-US" sz="2000" dirty="0">
                <a:solidFill>
                  <a:schemeClr val="accent6"/>
                </a:solidFill>
                <a:latin typeface="+mn-lt"/>
              </a:rPr>
              <a:t>span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property="name"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  <a:r>
              <a:rPr lang="en-US" sz="2000" dirty="0">
                <a:solidFill>
                  <a:srgbClr val="F79646"/>
                </a:solidFill>
                <a:latin typeface="+mn-lt"/>
              </a:rPr>
              <a:t>Eve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&lt;/span&gt;&lt;/a&gt;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&lt;/li&gt;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ul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&lt;/div&gt;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5441" y="5440184"/>
            <a:ext cx="421035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 smtClean="0"/>
              <a:t>Need a </a:t>
            </a:r>
            <a:r>
              <a:rPr lang="en-US" sz="2400" dirty="0" smtClean="0">
                <a:solidFill>
                  <a:schemeClr val="accent6"/>
                </a:solidFill>
              </a:rPr>
              <a:t>span</a:t>
            </a:r>
            <a:r>
              <a:rPr lang="en-US" sz="2400" dirty="0" smtClean="0"/>
              <a:t> tag to contain the </a:t>
            </a:r>
          </a:p>
          <a:p>
            <a:r>
              <a:rPr lang="en-US" sz="2400" dirty="0" smtClean="0">
                <a:solidFill>
                  <a:srgbClr val="9BBB59"/>
                </a:solidFill>
              </a:rPr>
              <a:t>property=“name” </a:t>
            </a:r>
            <a:r>
              <a:rPr lang="en-US" sz="2400" dirty="0" smtClean="0"/>
              <a:t>tag </a:t>
            </a:r>
            <a:br>
              <a:rPr lang="en-US" sz="2400" dirty="0" smtClean="0"/>
            </a:br>
            <a:r>
              <a:rPr lang="en-US" sz="2400" dirty="0" smtClean="0"/>
              <a:t>of my friends</a:t>
            </a:r>
            <a:endParaRPr lang="en-US" sz="2400" dirty="0"/>
          </a:p>
        </p:txBody>
      </p:sp>
      <p:sp>
        <p:nvSpPr>
          <p:cNvPr id="9" name="Freeform 8"/>
          <p:cNvSpPr/>
          <p:nvPr/>
        </p:nvSpPr>
        <p:spPr>
          <a:xfrm>
            <a:off x="1915658" y="4303720"/>
            <a:ext cx="953637" cy="1417012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949943 w 949943"/>
              <a:gd name="connsiteY0" fmla="*/ 1417012 h 1417012"/>
              <a:gd name="connsiteX1" fmla="*/ 0 w 949943"/>
              <a:gd name="connsiteY1" fmla="*/ 0 h 1417012"/>
              <a:gd name="connsiteX0" fmla="*/ 953637 w 953637"/>
              <a:gd name="connsiteY0" fmla="*/ 1417012 h 1417012"/>
              <a:gd name="connsiteX1" fmla="*/ 3694 w 953637"/>
              <a:gd name="connsiteY1" fmla="*/ 0 h 141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3637" h="1417012">
                <a:moveTo>
                  <a:pt x="953637" y="1417012"/>
                </a:moveTo>
                <a:cubicBezTo>
                  <a:pt x="467656" y="1381555"/>
                  <a:pt x="-48805" y="939697"/>
                  <a:pt x="3694" y="0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4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0059" y="1417638"/>
            <a:ext cx="7373461" cy="4770537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&lt;div </a:t>
            </a:r>
            <a:r>
              <a:rPr lang="en-US" sz="1600" dirty="0">
                <a:solidFill>
                  <a:srgbClr val="F79646"/>
                </a:solidFill>
                <a:latin typeface="+mn-lt"/>
              </a:rPr>
              <a:t>vocab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"http://</a:t>
            </a:r>
            <a:r>
              <a:rPr lang="en-US" sz="1600" dirty="0" err="1">
                <a:solidFill>
                  <a:schemeClr val="accent3"/>
                </a:solidFill>
                <a:latin typeface="+mn-lt"/>
              </a:rPr>
              <a:t>xmlns.com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/</a:t>
            </a:r>
            <a:r>
              <a:rPr lang="en-US" sz="1600" dirty="0" err="1">
                <a:solidFill>
                  <a:schemeClr val="accent3"/>
                </a:solidFill>
                <a:latin typeface="+mn-lt"/>
              </a:rPr>
              <a:t>foaf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/0.1/" </a:t>
            </a:r>
            <a:r>
              <a:rPr lang="en-US" sz="1600" dirty="0" err="1">
                <a:solidFill>
                  <a:srgbClr val="F79646"/>
                </a:solidFill>
                <a:latin typeface="+mn-lt"/>
              </a:rPr>
              <a:t>typeof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"Person”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p&gt;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	&lt;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span </a:t>
            </a:r>
            <a:r>
              <a:rPr lang="en-US" sz="1600" dirty="0">
                <a:solidFill>
                  <a:srgbClr val="F79646"/>
                </a:solidFill>
                <a:latin typeface="+mn-lt"/>
              </a:rPr>
              <a:t>property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"name"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Alice </a:t>
            </a:r>
            <a:r>
              <a:rPr lang="en-US" sz="1600" dirty="0" err="1">
                <a:solidFill>
                  <a:srgbClr val="8064A2"/>
                </a:solidFill>
                <a:latin typeface="+mn-lt"/>
              </a:rPr>
              <a:t>Birpemswick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&lt;/span&gt;,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	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	Email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: &lt;a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</a:t>
            </a:r>
            <a:r>
              <a:rPr lang="en-US" sz="1600" dirty="0" smtClean="0">
                <a:solidFill>
                  <a:srgbClr val="F79646"/>
                </a:solidFill>
                <a:latin typeface="+mn-lt"/>
              </a:rPr>
              <a:t>property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"</a:t>
            </a:r>
            <a:r>
              <a:rPr lang="en-US" sz="1600" dirty="0" err="1">
                <a:solidFill>
                  <a:schemeClr val="accent3"/>
                </a:solidFill>
                <a:latin typeface="+mn-lt"/>
              </a:rPr>
              <a:t>mbox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” 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			</a:t>
            </a:r>
            <a:r>
              <a:rPr lang="en-US" sz="1600" dirty="0" err="1" smtClean="0">
                <a:solidFill>
                  <a:srgbClr val="F79646"/>
                </a:solidFill>
                <a:latin typeface="+mn-lt"/>
              </a:rPr>
              <a:t>href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"</a:t>
            </a:r>
            <a:r>
              <a:rPr lang="en-US" sz="1600" dirty="0" err="1">
                <a:solidFill>
                  <a:srgbClr val="8064A2"/>
                </a:solidFill>
                <a:latin typeface="+mn-lt"/>
              </a:rPr>
              <a:t>mailto:alice@example.com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”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alice@example.com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&lt;/a&gt;,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		Phone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: &lt;a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</a:t>
            </a:r>
            <a:r>
              <a:rPr lang="en-US" sz="1600" dirty="0" smtClean="0">
                <a:solidFill>
                  <a:schemeClr val="accent6"/>
                </a:solidFill>
                <a:latin typeface="+mn-lt"/>
              </a:rPr>
              <a:t>property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rgbClr val="9BBB59"/>
                </a:solidFill>
                <a:latin typeface="+mn-lt"/>
              </a:rPr>
              <a:t>"phone" </a:t>
            </a:r>
            <a:endParaRPr lang="en-US" sz="1600" dirty="0" smtClean="0">
              <a:solidFill>
                <a:srgbClr val="9BBB59"/>
              </a:solidFill>
              <a:latin typeface="+mn-lt"/>
            </a:endParaRP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			</a:t>
            </a:r>
            <a:r>
              <a:rPr lang="en-US" sz="1600" dirty="0" err="1" smtClean="0">
                <a:solidFill>
                  <a:srgbClr val="F79646"/>
                </a:solidFill>
                <a:latin typeface="+mn-lt"/>
              </a:rPr>
              <a:t>href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"</a:t>
            </a:r>
            <a:r>
              <a:rPr lang="en-US" sz="1600" dirty="0" err="1">
                <a:solidFill>
                  <a:srgbClr val="8064A2"/>
                </a:solidFill>
                <a:latin typeface="+mn-lt"/>
              </a:rPr>
              <a:t>tel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:+1-617-555-7332"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&gt;+1 617.555.7332&lt;/a&gt;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&lt;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/p&gt;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&lt;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ul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&lt;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li </a:t>
            </a:r>
            <a:r>
              <a:rPr lang="en-US" sz="1600" dirty="0">
                <a:solidFill>
                  <a:srgbClr val="F79646"/>
                </a:solidFill>
                <a:latin typeface="+mn-lt"/>
              </a:rPr>
              <a:t>property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"knows" </a:t>
            </a:r>
            <a:r>
              <a:rPr lang="en-US" sz="1600" dirty="0" err="1">
                <a:solidFill>
                  <a:srgbClr val="F79646"/>
                </a:solidFill>
                <a:latin typeface="+mn-lt"/>
              </a:rPr>
              <a:t>typeof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"Person"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	&lt;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a </a:t>
            </a:r>
            <a:r>
              <a:rPr lang="en-US" sz="1600" dirty="0">
                <a:solidFill>
                  <a:srgbClr val="F79646"/>
                </a:solidFill>
                <a:latin typeface="+mn-lt"/>
              </a:rPr>
              <a:t>property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"homepage" </a:t>
            </a:r>
            <a:r>
              <a:rPr lang="en-US" sz="1600" dirty="0" err="1">
                <a:solidFill>
                  <a:srgbClr val="F79646"/>
                </a:solidFill>
                <a:latin typeface="+mn-lt"/>
              </a:rPr>
              <a:t>href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"http://</a:t>
            </a:r>
            <a:r>
              <a:rPr lang="en-US" sz="1600" dirty="0" err="1">
                <a:solidFill>
                  <a:srgbClr val="8064A2"/>
                </a:solidFill>
                <a:latin typeface="+mn-lt"/>
              </a:rPr>
              <a:t>example.com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/bob/"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		&lt;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span </a:t>
            </a:r>
            <a:r>
              <a:rPr lang="en-US" sz="1600" dirty="0">
                <a:solidFill>
                  <a:srgbClr val="F79646"/>
                </a:solidFill>
                <a:latin typeface="+mn-lt"/>
              </a:rPr>
              <a:t>property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"name"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Bob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&lt;/span&gt;&lt;/a&gt;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&lt;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/li&gt;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&lt;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li </a:t>
            </a:r>
            <a:r>
              <a:rPr lang="en-US" sz="1600" dirty="0">
                <a:solidFill>
                  <a:srgbClr val="F79646"/>
                </a:solidFill>
                <a:latin typeface="+mn-lt"/>
              </a:rPr>
              <a:t>property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"knows"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F79646"/>
                </a:solidFill>
                <a:latin typeface="+mn-lt"/>
              </a:rPr>
              <a:t>typeof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"Person"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	&lt;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a </a:t>
            </a:r>
            <a:r>
              <a:rPr lang="en-US" sz="1600" dirty="0">
                <a:solidFill>
                  <a:srgbClr val="F79646"/>
                </a:solidFill>
                <a:latin typeface="+mn-lt"/>
              </a:rPr>
              <a:t>property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"homepage" </a:t>
            </a:r>
            <a:r>
              <a:rPr lang="en-US" sz="1600" dirty="0" err="1">
                <a:solidFill>
                  <a:srgbClr val="F79646"/>
                </a:solidFill>
                <a:latin typeface="+mn-lt"/>
              </a:rPr>
              <a:t>href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"http://</a:t>
            </a:r>
            <a:r>
              <a:rPr lang="en-US" sz="1600" dirty="0" err="1">
                <a:solidFill>
                  <a:srgbClr val="8064A2"/>
                </a:solidFill>
                <a:latin typeface="+mn-lt"/>
              </a:rPr>
              <a:t>example.com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/eve/"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		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&lt;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span </a:t>
            </a:r>
            <a:r>
              <a:rPr lang="en-US" sz="1600" dirty="0" smtClean="0">
                <a:solidFill>
                  <a:srgbClr val="F79646"/>
                </a:solidFill>
                <a:latin typeface="+mn-lt"/>
              </a:rPr>
              <a:t>property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rgbClr val="9BBB59"/>
                </a:solidFill>
                <a:latin typeface="+mn-lt"/>
              </a:rPr>
              <a:t>"name"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Eve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&lt;/span&gt;&lt;/a&gt;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&lt;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/li&gt;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&lt;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ul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&lt;/div&gt;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22726" y="5774713"/>
            <a:ext cx="2796154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pPr algn="l"/>
            <a:r>
              <a:rPr lang="en-US" sz="1800" dirty="0" smtClean="0"/>
              <a:t>RDF properties</a:t>
            </a:r>
            <a:r>
              <a:rPr lang="en-US" sz="1800" dirty="0" smtClean="0">
                <a:solidFill>
                  <a:schemeClr val="accent3"/>
                </a:solidFill>
              </a:rPr>
              <a:t>: e.g., phone</a:t>
            </a:r>
          </a:p>
          <a:p>
            <a:pPr algn="l"/>
            <a:r>
              <a:rPr lang="en-US" sz="1800" dirty="0" smtClean="0"/>
              <a:t>RDF objects: </a:t>
            </a:r>
            <a:r>
              <a:rPr lang="en-US" sz="1800" dirty="0" smtClean="0">
                <a:solidFill>
                  <a:schemeClr val="accent4"/>
                </a:solidFill>
              </a:rPr>
              <a:t>e.g., Eve</a:t>
            </a:r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9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RDF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1742" y="1422577"/>
            <a:ext cx="6463956" cy="4770537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&lt;div </a:t>
            </a:r>
            <a:r>
              <a:rPr lang="en-US" sz="1600" dirty="0">
                <a:solidFill>
                  <a:srgbClr val="F79646"/>
                </a:solidFill>
                <a:latin typeface="+mn-lt"/>
              </a:rPr>
              <a:t>vocab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"http://</a:t>
            </a:r>
            <a:r>
              <a:rPr lang="en-US" sz="1600" dirty="0" err="1">
                <a:solidFill>
                  <a:schemeClr val="accent3"/>
                </a:solidFill>
                <a:latin typeface="+mn-lt"/>
              </a:rPr>
              <a:t>xmlns.com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/</a:t>
            </a:r>
            <a:r>
              <a:rPr lang="en-US" sz="1600" dirty="0" err="1">
                <a:solidFill>
                  <a:schemeClr val="accent3"/>
                </a:solidFill>
                <a:latin typeface="+mn-lt"/>
              </a:rPr>
              <a:t>foaf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/0.1/" </a:t>
            </a:r>
            <a:r>
              <a:rPr lang="en-US" sz="1600" dirty="0" err="1">
                <a:solidFill>
                  <a:srgbClr val="F79646"/>
                </a:solidFill>
                <a:latin typeface="+mn-lt"/>
              </a:rPr>
              <a:t>typeof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"Person”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p&gt;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	&lt;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span </a:t>
            </a:r>
            <a:r>
              <a:rPr lang="en-US" sz="1600" dirty="0">
                <a:solidFill>
                  <a:srgbClr val="F79646"/>
                </a:solidFill>
                <a:latin typeface="+mn-lt"/>
              </a:rPr>
              <a:t>property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"name"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Alice </a:t>
            </a:r>
            <a:r>
              <a:rPr lang="en-US" sz="1600" dirty="0" err="1">
                <a:solidFill>
                  <a:srgbClr val="8064A2"/>
                </a:solidFill>
                <a:latin typeface="+mn-lt"/>
              </a:rPr>
              <a:t>Birpemswick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&lt;/span&gt;,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	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	Email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: &lt;a </a:t>
            </a:r>
            <a:r>
              <a:rPr lang="en-US" sz="1600" dirty="0" smtClean="0">
                <a:solidFill>
                  <a:srgbClr val="F79646"/>
                </a:solidFill>
                <a:latin typeface="+mn-lt"/>
              </a:rPr>
              <a:t>property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"</a:t>
            </a:r>
            <a:r>
              <a:rPr lang="en-US" sz="1600" dirty="0" err="1">
                <a:solidFill>
                  <a:schemeClr val="accent3"/>
                </a:solidFill>
                <a:latin typeface="+mn-lt"/>
              </a:rPr>
              <a:t>mbox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” 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		</a:t>
            </a:r>
            <a:r>
              <a:rPr lang="en-US" sz="1600" dirty="0" err="1" smtClean="0">
                <a:solidFill>
                  <a:schemeClr val="accent6"/>
                </a:solidFill>
                <a:latin typeface="+mn-lt"/>
              </a:rPr>
              <a:t>href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"</a:t>
            </a:r>
            <a:r>
              <a:rPr lang="en-US" sz="1600" dirty="0" err="1">
                <a:solidFill>
                  <a:srgbClr val="8064A2"/>
                </a:solidFill>
                <a:latin typeface="+mn-lt"/>
              </a:rPr>
              <a:t>mailto:alice@example.com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”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alice@example.com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&lt;/a&gt;,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		Phone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: &lt;a </a:t>
            </a:r>
            <a:r>
              <a:rPr lang="en-US" sz="1600" dirty="0" smtClean="0">
                <a:solidFill>
                  <a:schemeClr val="accent6"/>
                </a:solidFill>
                <a:latin typeface="+mn-lt"/>
              </a:rPr>
              <a:t>property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rgbClr val="9BBB59"/>
                </a:solidFill>
                <a:latin typeface="+mn-lt"/>
              </a:rPr>
              <a:t>"phone" </a:t>
            </a:r>
            <a:endParaRPr lang="en-US" sz="1600" dirty="0" smtClean="0">
              <a:solidFill>
                <a:srgbClr val="9BBB59"/>
              </a:solidFill>
              <a:latin typeface="+mn-lt"/>
            </a:endParaRP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		</a:t>
            </a:r>
            <a:r>
              <a:rPr lang="en-US" sz="1600" dirty="0" err="1" smtClean="0">
                <a:solidFill>
                  <a:srgbClr val="F79646"/>
                </a:solidFill>
                <a:latin typeface="+mn-lt"/>
              </a:rPr>
              <a:t>href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"</a:t>
            </a:r>
            <a:r>
              <a:rPr lang="en-US" sz="1600" dirty="0" err="1">
                <a:solidFill>
                  <a:srgbClr val="8064A2"/>
                </a:solidFill>
                <a:latin typeface="+mn-lt"/>
              </a:rPr>
              <a:t>tel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:+1-617-555-7332"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&gt;+1 617.555.7332&lt;/a&gt;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&lt;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/p&gt;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&lt;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ul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&lt;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li </a:t>
            </a:r>
            <a:r>
              <a:rPr lang="en-US" sz="1600" dirty="0">
                <a:solidFill>
                  <a:srgbClr val="F79646"/>
                </a:solidFill>
                <a:latin typeface="+mn-lt"/>
              </a:rPr>
              <a:t>property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"knows" </a:t>
            </a:r>
            <a:r>
              <a:rPr lang="en-US" sz="1600" dirty="0" err="1">
                <a:solidFill>
                  <a:srgbClr val="F79646"/>
                </a:solidFill>
                <a:latin typeface="+mn-lt"/>
              </a:rPr>
              <a:t>typeof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"Person"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	&lt;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a </a:t>
            </a:r>
            <a:r>
              <a:rPr lang="en-US" sz="1600" dirty="0">
                <a:solidFill>
                  <a:srgbClr val="F79646"/>
                </a:solidFill>
                <a:latin typeface="+mn-lt"/>
              </a:rPr>
              <a:t>property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"</a:t>
            </a:r>
            <a:r>
              <a:rPr lang="en-US" sz="1600" dirty="0" smtClean="0">
                <a:solidFill>
                  <a:schemeClr val="accent3"/>
                </a:solidFill>
                <a:latin typeface="+mn-lt"/>
              </a:rPr>
              <a:t>homepage </a:t>
            </a:r>
            <a:r>
              <a:rPr lang="en-US" sz="1600" dirty="0" err="1" smtClean="0">
                <a:solidFill>
                  <a:srgbClr val="F79646"/>
                </a:solidFill>
                <a:latin typeface="+mn-lt"/>
              </a:rPr>
              <a:t>href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"http://</a:t>
            </a:r>
            <a:r>
              <a:rPr lang="en-US" sz="1600" dirty="0" err="1">
                <a:solidFill>
                  <a:srgbClr val="8064A2"/>
                </a:solidFill>
                <a:latin typeface="+mn-lt"/>
              </a:rPr>
              <a:t>example.com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/bob/"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		&lt;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span </a:t>
            </a:r>
            <a:r>
              <a:rPr lang="en-US" sz="1600" dirty="0">
                <a:solidFill>
                  <a:srgbClr val="F79646"/>
                </a:solidFill>
                <a:latin typeface="+mn-lt"/>
              </a:rPr>
              <a:t>property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"name"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Bob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&lt;/span&gt;&lt;/a&gt;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&lt;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/li&gt;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&lt;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li </a:t>
            </a:r>
            <a:r>
              <a:rPr lang="en-US" sz="1600" dirty="0">
                <a:solidFill>
                  <a:srgbClr val="F79646"/>
                </a:solidFill>
                <a:latin typeface="+mn-lt"/>
              </a:rPr>
              <a:t>property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"knows"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F79646"/>
                </a:solidFill>
                <a:latin typeface="+mn-lt"/>
              </a:rPr>
              <a:t>typeof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"Person"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	&lt;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a </a:t>
            </a:r>
            <a:r>
              <a:rPr lang="en-US" sz="1600" dirty="0">
                <a:solidFill>
                  <a:srgbClr val="F79646"/>
                </a:solidFill>
                <a:latin typeface="+mn-lt"/>
              </a:rPr>
              <a:t>property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"homepage" </a:t>
            </a:r>
            <a:r>
              <a:rPr lang="en-US" sz="1600" dirty="0" err="1">
                <a:solidFill>
                  <a:srgbClr val="F79646"/>
                </a:solidFill>
                <a:latin typeface="+mn-lt"/>
              </a:rPr>
              <a:t>href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"http://</a:t>
            </a:r>
            <a:r>
              <a:rPr lang="en-US" sz="1600" dirty="0" err="1">
                <a:solidFill>
                  <a:srgbClr val="8064A2"/>
                </a:solidFill>
                <a:latin typeface="+mn-lt"/>
              </a:rPr>
              <a:t>example.com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/eve/"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		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span </a:t>
            </a:r>
            <a:r>
              <a:rPr lang="en-US" sz="1600" dirty="0" smtClean="0">
                <a:solidFill>
                  <a:srgbClr val="F79646"/>
                </a:solidFill>
                <a:latin typeface="+mn-lt"/>
              </a:rPr>
              <a:t>property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1600" dirty="0">
                <a:solidFill>
                  <a:srgbClr val="9BBB59"/>
                </a:solidFill>
                <a:latin typeface="+mn-lt"/>
              </a:rPr>
              <a:t>"name"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  <a:r>
              <a:rPr lang="en-US" sz="1600" dirty="0">
                <a:solidFill>
                  <a:srgbClr val="8064A2"/>
                </a:solidFill>
                <a:latin typeface="+mn-lt"/>
              </a:rPr>
              <a:t>Eve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&lt;/span&gt;&lt;/a&gt;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&lt;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/li&gt;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&lt;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ul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pPr>
              <a:tabLst>
                <a:tab pos="233363" algn="l"/>
                <a:tab pos="457200" algn="l"/>
                <a:tab pos="690563" algn="l"/>
                <a:tab pos="914400" algn="l"/>
                <a:tab pos="1655763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&lt;/div&gt; </a:t>
            </a:r>
          </a:p>
        </p:txBody>
      </p:sp>
      <p:sp>
        <p:nvSpPr>
          <p:cNvPr id="3" name="Rectangle 2"/>
          <p:cNvSpPr/>
          <p:nvPr/>
        </p:nvSpPr>
        <p:spPr>
          <a:xfrm>
            <a:off x="4241410" y="2891415"/>
            <a:ext cx="4672949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233363" algn="l"/>
                <a:tab pos="457200" algn="l"/>
                <a:tab pos="914400" algn="l"/>
                <a:tab pos="1368425" algn="l"/>
                <a:tab pos="1997075" algn="l"/>
              </a:tabLst>
            </a:pPr>
            <a:r>
              <a:rPr lang="en-US" sz="1600" dirty="0" smtClean="0">
                <a:latin typeface="+mn-lt"/>
              </a:rPr>
              <a:t>[	a	</a:t>
            </a:r>
            <a:r>
              <a:rPr lang="en-US" sz="1600" dirty="0" err="1" smtClean="0">
                <a:latin typeface="+mn-lt"/>
              </a:rPr>
              <a:t>foaf:Person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;</a:t>
            </a:r>
          </a:p>
          <a:p>
            <a:pPr>
              <a:tabLst>
                <a:tab pos="233363" algn="l"/>
                <a:tab pos="457200" algn="l"/>
                <a:tab pos="914400" algn="l"/>
                <a:tab pos="1368425" algn="l"/>
                <a:tab pos="1997075" algn="l"/>
              </a:tabLst>
            </a:pPr>
            <a:r>
              <a:rPr lang="en-US" sz="1600" dirty="0">
                <a:latin typeface="+mn-lt"/>
              </a:rPr>
              <a:t>	</a:t>
            </a:r>
            <a:r>
              <a:rPr lang="en-US" sz="1600" dirty="0" err="1" smtClean="0">
                <a:latin typeface="+mn-lt"/>
              </a:rPr>
              <a:t>foaf:name</a:t>
            </a:r>
            <a:r>
              <a:rPr lang="en-US" sz="1600" dirty="0" smtClean="0">
                <a:latin typeface="+mn-lt"/>
              </a:rPr>
              <a:t>	“Alice” ;</a:t>
            </a:r>
          </a:p>
          <a:p>
            <a:pPr>
              <a:tabLst>
                <a:tab pos="233363" algn="l"/>
                <a:tab pos="457200" algn="l"/>
                <a:tab pos="914400" algn="l"/>
                <a:tab pos="1368425" algn="l"/>
                <a:tab pos="1997075" algn="l"/>
              </a:tabLst>
            </a:pPr>
            <a:r>
              <a:rPr lang="en-US" sz="1600" dirty="0">
                <a:latin typeface="+mn-lt"/>
              </a:rPr>
              <a:t>	</a:t>
            </a:r>
            <a:r>
              <a:rPr lang="en-US" sz="1600" dirty="0" err="1" smtClean="0">
                <a:latin typeface="+mn-lt"/>
              </a:rPr>
              <a:t>foaf:mbox</a:t>
            </a:r>
            <a:r>
              <a:rPr lang="en-US" sz="1600" dirty="0">
                <a:latin typeface="+mn-lt"/>
              </a:rPr>
              <a:t>	&lt;</a:t>
            </a:r>
            <a:r>
              <a:rPr lang="en-US" sz="1600" dirty="0" err="1">
                <a:latin typeface="+mn-lt"/>
              </a:rPr>
              <a:t>mailto:alice@</a:t>
            </a:r>
            <a:r>
              <a:rPr lang="en-US" sz="1600" dirty="0" err="1" smtClean="0">
                <a:latin typeface="+mn-lt"/>
              </a:rPr>
              <a:t>example.com</a:t>
            </a:r>
            <a:r>
              <a:rPr lang="en-US" sz="1600" dirty="0" smtClean="0">
                <a:latin typeface="+mn-lt"/>
              </a:rPr>
              <a:t>&gt; ;</a:t>
            </a:r>
          </a:p>
          <a:p>
            <a:pPr>
              <a:tabLst>
                <a:tab pos="233363" algn="l"/>
                <a:tab pos="457200" algn="l"/>
                <a:tab pos="914400" algn="l"/>
                <a:tab pos="1368425" algn="l"/>
                <a:tab pos="1997075" algn="l"/>
              </a:tabLst>
            </a:pPr>
            <a:r>
              <a:rPr lang="en-US" sz="1600" dirty="0">
                <a:latin typeface="+mn-lt"/>
              </a:rPr>
              <a:t>	</a:t>
            </a:r>
            <a:r>
              <a:rPr lang="en-US" sz="1600" dirty="0" err="1" smtClean="0">
                <a:latin typeface="+mn-lt"/>
              </a:rPr>
              <a:t>foaf:phone</a:t>
            </a:r>
            <a:r>
              <a:rPr lang="en-US" sz="1600">
                <a:latin typeface="+mn-lt"/>
              </a:rPr>
              <a:t>	</a:t>
            </a:r>
            <a:r>
              <a:rPr lang="en-US" sz="1600" smtClean="0">
                <a:latin typeface="+mn-lt"/>
              </a:rPr>
              <a:t>&lt;tel</a:t>
            </a:r>
            <a:r>
              <a:rPr lang="en-US" sz="1600" dirty="0">
                <a:latin typeface="+mn-lt"/>
              </a:rPr>
              <a:t>:+1-617-555-7332&gt; </a:t>
            </a:r>
            <a:r>
              <a:rPr lang="en-US" sz="1600" dirty="0" smtClean="0">
                <a:latin typeface="+mn-lt"/>
              </a:rPr>
              <a:t>;</a:t>
            </a:r>
          </a:p>
          <a:p>
            <a:pPr>
              <a:tabLst>
                <a:tab pos="233363" algn="l"/>
                <a:tab pos="457200" algn="l"/>
                <a:tab pos="914400" algn="l"/>
                <a:tab pos="1368425" algn="l"/>
                <a:tab pos="1997075" algn="l"/>
              </a:tabLst>
            </a:pPr>
            <a:r>
              <a:rPr lang="en-US" sz="1600" dirty="0">
                <a:latin typeface="+mn-lt"/>
              </a:rPr>
              <a:t>	</a:t>
            </a:r>
            <a:r>
              <a:rPr lang="en-US" sz="1600" dirty="0" err="1" smtClean="0">
                <a:latin typeface="+mn-lt"/>
              </a:rPr>
              <a:t>foaf:knows</a:t>
            </a:r>
            <a:r>
              <a:rPr lang="en-US" sz="1600" dirty="0" smtClean="0">
                <a:latin typeface="+mn-lt"/>
              </a:rPr>
              <a:t>	[</a:t>
            </a:r>
          </a:p>
          <a:p>
            <a:pPr>
              <a:tabLst>
                <a:tab pos="233363" algn="l"/>
                <a:tab pos="457200" algn="l"/>
                <a:tab pos="914400" algn="l"/>
                <a:tab pos="1368425" algn="l"/>
                <a:tab pos="1997075" algn="l"/>
              </a:tabLst>
            </a:pPr>
            <a:r>
              <a:rPr lang="en-US" sz="1600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	a	</a:t>
            </a:r>
            <a:r>
              <a:rPr lang="en-US" sz="1600" dirty="0" err="1" smtClean="0">
                <a:latin typeface="+mn-lt"/>
              </a:rPr>
              <a:t>foaf:Person</a:t>
            </a:r>
            <a:r>
              <a:rPr lang="en-US" sz="1600" dirty="0" smtClean="0">
                <a:latin typeface="+mn-lt"/>
              </a:rPr>
              <a:t> ;</a:t>
            </a:r>
          </a:p>
          <a:p>
            <a:pPr>
              <a:tabLst>
                <a:tab pos="233363" algn="l"/>
                <a:tab pos="457200" algn="l"/>
                <a:tab pos="914400" algn="l"/>
                <a:tab pos="1368425" algn="l"/>
                <a:tab pos="1997075" algn="l"/>
              </a:tabLst>
            </a:pPr>
            <a:r>
              <a:rPr lang="en-US" sz="1600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	</a:t>
            </a:r>
            <a:r>
              <a:rPr lang="en-US" sz="1600" dirty="0" err="1" smtClean="0">
                <a:latin typeface="+mn-lt"/>
              </a:rPr>
              <a:t>foaf:homepage</a:t>
            </a:r>
            <a:r>
              <a:rPr lang="en-US" sz="1600" dirty="0" smtClean="0">
                <a:latin typeface="+mn-lt"/>
              </a:rPr>
              <a:t>	&lt;</a:t>
            </a:r>
            <a:r>
              <a:rPr lang="en-US" sz="1600" dirty="0">
                <a:latin typeface="+mn-lt"/>
              </a:rPr>
              <a:t>http://</a:t>
            </a:r>
            <a:r>
              <a:rPr lang="en-US" sz="1600" dirty="0" err="1">
                <a:latin typeface="+mn-lt"/>
              </a:rPr>
              <a:t>example.com</a:t>
            </a:r>
            <a:r>
              <a:rPr lang="en-US" sz="1600" dirty="0">
                <a:latin typeface="+mn-lt"/>
              </a:rPr>
              <a:t>/bob</a:t>
            </a:r>
            <a:r>
              <a:rPr lang="en-US" sz="1600" dirty="0" smtClean="0">
                <a:latin typeface="+mn-lt"/>
              </a:rPr>
              <a:t>/&gt; ;</a:t>
            </a:r>
          </a:p>
          <a:p>
            <a:pPr>
              <a:tabLst>
                <a:tab pos="233363" algn="l"/>
                <a:tab pos="457200" algn="l"/>
                <a:tab pos="914400" algn="l"/>
                <a:tab pos="1368425" algn="l"/>
                <a:tab pos="1997075" algn="l"/>
              </a:tabLst>
            </a:pPr>
            <a:r>
              <a:rPr lang="en-US" sz="1600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	</a:t>
            </a:r>
            <a:r>
              <a:rPr lang="en-US" sz="1600" dirty="0" err="1" smtClean="0">
                <a:latin typeface="+mn-lt"/>
              </a:rPr>
              <a:t>foaf:name</a:t>
            </a:r>
            <a:r>
              <a:rPr lang="en-US" sz="1600" dirty="0" smtClean="0">
                <a:latin typeface="+mn-lt"/>
              </a:rPr>
              <a:t>		“Bob”</a:t>
            </a:r>
          </a:p>
          <a:p>
            <a:pPr>
              <a:tabLst>
                <a:tab pos="233363" algn="l"/>
                <a:tab pos="457200" algn="l"/>
                <a:tab pos="914400" algn="l"/>
                <a:tab pos="1368425" algn="l"/>
                <a:tab pos="1997075" algn="l"/>
              </a:tabLst>
            </a:pPr>
            <a:r>
              <a:rPr lang="en-US" sz="1600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] ;</a:t>
            </a:r>
          </a:p>
          <a:p>
            <a:pPr>
              <a:tabLst>
                <a:tab pos="233363" algn="l"/>
                <a:tab pos="457200" algn="l"/>
                <a:tab pos="914400" algn="l"/>
                <a:tab pos="1368425" algn="l"/>
                <a:tab pos="1997075" algn="l"/>
              </a:tabLst>
            </a:pPr>
            <a:r>
              <a:rPr lang="en-US" sz="1600" dirty="0" smtClean="0">
                <a:latin typeface="+mn-lt"/>
              </a:rPr>
              <a:t>	</a:t>
            </a:r>
            <a:r>
              <a:rPr lang="en-US" sz="1600" dirty="0" err="1" smtClean="0">
                <a:latin typeface="+mn-lt"/>
              </a:rPr>
              <a:t>foaf:knows</a:t>
            </a:r>
            <a:r>
              <a:rPr lang="en-US" sz="1600" dirty="0">
                <a:latin typeface="+mn-lt"/>
              </a:rPr>
              <a:t>	[</a:t>
            </a:r>
          </a:p>
          <a:p>
            <a:pPr>
              <a:tabLst>
                <a:tab pos="233363" algn="l"/>
                <a:tab pos="457200" algn="l"/>
                <a:tab pos="914400" algn="l"/>
                <a:tab pos="1368425" algn="l"/>
                <a:tab pos="1997075" algn="l"/>
              </a:tabLst>
            </a:pPr>
            <a:r>
              <a:rPr lang="en-US" sz="1600" dirty="0">
                <a:latin typeface="+mn-lt"/>
              </a:rPr>
              <a:t>		a	</a:t>
            </a:r>
            <a:r>
              <a:rPr lang="en-US" sz="1600" dirty="0" err="1">
                <a:latin typeface="+mn-lt"/>
              </a:rPr>
              <a:t>foaf:Person</a:t>
            </a:r>
            <a:r>
              <a:rPr lang="en-US" sz="1600" dirty="0">
                <a:latin typeface="+mn-lt"/>
              </a:rPr>
              <a:t> ;</a:t>
            </a:r>
          </a:p>
          <a:p>
            <a:pPr>
              <a:tabLst>
                <a:tab pos="233363" algn="l"/>
                <a:tab pos="457200" algn="l"/>
                <a:tab pos="914400" algn="l"/>
                <a:tab pos="1368425" algn="l"/>
                <a:tab pos="1997075" algn="l"/>
              </a:tabLst>
            </a:pPr>
            <a:r>
              <a:rPr lang="en-US" sz="1600" dirty="0">
                <a:latin typeface="+mn-lt"/>
              </a:rPr>
              <a:t>		</a:t>
            </a:r>
            <a:r>
              <a:rPr lang="en-US" sz="1600" dirty="0" err="1">
                <a:latin typeface="+mn-lt"/>
              </a:rPr>
              <a:t>foaf:homepage</a:t>
            </a:r>
            <a:r>
              <a:rPr lang="en-US" sz="1600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&lt;</a:t>
            </a:r>
            <a:r>
              <a:rPr lang="en-US" sz="1600" dirty="0">
                <a:latin typeface="+mn-lt"/>
              </a:rPr>
              <a:t>http://</a:t>
            </a:r>
            <a:r>
              <a:rPr lang="en-US" sz="1600" dirty="0" err="1">
                <a:latin typeface="+mn-lt"/>
              </a:rPr>
              <a:t>example.com</a:t>
            </a:r>
            <a:r>
              <a:rPr lang="en-US" sz="1600" dirty="0" smtClean="0">
                <a:latin typeface="+mn-lt"/>
              </a:rPr>
              <a:t>/eve/</a:t>
            </a:r>
            <a:r>
              <a:rPr lang="en-US" sz="1600" dirty="0">
                <a:latin typeface="+mn-lt"/>
              </a:rPr>
              <a:t>&gt; ;</a:t>
            </a:r>
          </a:p>
          <a:p>
            <a:pPr>
              <a:tabLst>
                <a:tab pos="233363" algn="l"/>
                <a:tab pos="457200" algn="l"/>
                <a:tab pos="914400" algn="l"/>
                <a:tab pos="1368425" algn="l"/>
                <a:tab pos="1997075" algn="l"/>
              </a:tabLst>
            </a:pPr>
            <a:r>
              <a:rPr lang="en-US" sz="1600" dirty="0">
                <a:latin typeface="+mn-lt"/>
              </a:rPr>
              <a:t>		</a:t>
            </a:r>
            <a:r>
              <a:rPr lang="en-US" sz="1600" dirty="0" err="1">
                <a:latin typeface="+mn-lt"/>
              </a:rPr>
              <a:t>foaf:name</a:t>
            </a:r>
            <a:r>
              <a:rPr lang="en-US" sz="1600" dirty="0">
                <a:latin typeface="+mn-lt"/>
              </a:rPr>
              <a:t>		</a:t>
            </a:r>
            <a:r>
              <a:rPr lang="en-US" sz="1600" dirty="0" smtClean="0">
                <a:latin typeface="+mn-lt"/>
              </a:rPr>
              <a:t>“Eve”</a:t>
            </a:r>
            <a:endParaRPr lang="en-US" sz="1600" dirty="0">
              <a:latin typeface="+mn-lt"/>
            </a:endParaRPr>
          </a:p>
          <a:p>
            <a:pPr>
              <a:tabLst>
                <a:tab pos="233363" algn="l"/>
                <a:tab pos="457200" algn="l"/>
                <a:tab pos="914400" algn="l"/>
                <a:tab pos="1368425" algn="l"/>
                <a:tab pos="1997075" algn="l"/>
              </a:tabLst>
            </a:pPr>
            <a:r>
              <a:rPr lang="en-US" sz="1600" dirty="0">
                <a:latin typeface="+mn-lt"/>
              </a:rPr>
              <a:t>	] </a:t>
            </a:r>
            <a:r>
              <a:rPr lang="en-US" sz="1600" dirty="0" smtClean="0">
                <a:latin typeface="+mn-lt"/>
              </a:rPr>
              <a:t>;</a:t>
            </a:r>
          </a:p>
          <a:p>
            <a:pPr>
              <a:tabLst>
                <a:tab pos="233363" algn="l"/>
                <a:tab pos="457200" algn="l"/>
                <a:tab pos="914400" algn="l"/>
                <a:tab pos="1368425" algn="l"/>
                <a:tab pos="1997075" algn="l"/>
              </a:tabLst>
            </a:pPr>
            <a:r>
              <a:rPr lang="en-US" sz="1600" dirty="0">
                <a:latin typeface="+mn-lt"/>
              </a:rPr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96390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9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Facebook </a:t>
            </a:r>
            <a:r>
              <a:rPr lang="en-US" dirty="0" err="1" smtClean="0"/>
              <a:t>OpenGraph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9653" y="2428615"/>
            <a:ext cx="8347195" cy="378565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&lt;html&gt;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&lt;head </a:t>
            </a:r>
            <a:r>
              <a:rPr lang="en-US" sz="2000" dirty="0">
                <a:solidFill>
                  <a:srgbClr val="F79646"/>
                </a:solidFill>
                <a:latin typeface="+mn-lt"/>
              </a:rPr>
              <a:t>prefix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"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og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: http://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ogp.me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/ns#"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...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&lt;meta </a:t>
            </a:r>
            <a:r>
              <a:rPr lang="en-US" sz="2000" dirty="0">
                <a:solidFill>
                  <a:srgbClr val="F79646"/>
                </a:solidFill>
                <a:latin typeface="+mn-lt"/>
              </a:rPr>
              <a:t>property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og:title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"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F79646"/>
                </a:solidFill>
                <a:latin typeface="+mn-lt"/>
              </a:rPr>
              <a:t>content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"The Trouble with Bob"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&lt;meta </a:t>
            </a:r>
            <a:r>
              <a:rPr lang="en-US" sz="2000" dirty="0">
                <a:solidFill>
                  <a:srgbClr val="F79646"/>
                </a:solidFill>
                <a:latin typeface="+mn-lt"/>
              </a:rPr>
              <a:t>property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"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og:type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"  </a:t>
            </a:r>
            <a:r>
              <a:rPr lang="en-US" sz="2000" dirty="0">
                <a:solidFill>
                  <a:srgbClr val="F79646"/>
                </a:solidFill>
                <a:latin typeface="+mn-lt"/>
              </a:rPr>
              <a:t>content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"text"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&lt;meta </a:t>
            </a:r>
            <a:r>
              <a:rPr lang="en-US" sz="2000" dirty="0">
                <a:solidFill>
                  <a:srgbClr val="F79646"/>
                </a:solidFill>
                <a:latin typeface="+mn-lt"/>
              </a:rPr>
              <a:t>property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"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og:image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" </a:t>
            </a:r>
            <a:r>
              <a:rPr lang="en-US" sz="2000" dirty="0">
                <a:solidFill>
                  <a:srgbClr val="F79646"/>
                </a:solidFill>
                <a:latin typeface="+mn-lt"/>
              </a:rPr>
              <a:t>content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"http://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example.com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/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alice</a:t>
            </a:r>
            <a:r>
              <a:rPr lang="en-US" sz="2000" dirty="0" smtClean="0">
                <a:solidFill>
                  <a:schemeClr val="accent3"/>
                </a:solidFill>
                <a:latin typeface="+mn-lt"/>
              </a:rPr>
              <a:t>/</a:t>
            </a:r>
            <a:r>
              <a:rPr lang="en-US" sz="2000" dirty="0" err="1" smtClean="0">
                <a:solidFill>
                  <a:schemeClr val="accent3"/>
                </a:solidFill>
                <a:latin typeface="+mn-lt"/>
              </a:rPr>
              <a:t>ugly.jpg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"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...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&lt;/head&gt;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&lt;body&gt;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...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&lt;/body&gt;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&lt;/html&gt;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26496" y="1648470"/>
            <a:ext cx="4210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 smtClean="0"/>
              <a:t>RDF used by the “Like” button</a:t>
            </a:r>
            <a:endParaRPr lang="en-US" sz="2400" dirty="0"/>
          </a:p>
        </p:txBody>
      </p:sp>
      <p:sp>
        <p:nvSpPr>
          <p:cNvPr id="5" name="Freeform 4"/>
          <p:cNvSpPr/>
          <p:nvPr/>
        </p:nvSpPr>
        <p:spPr>
          <a:xfrm>
            <a:off x="4428656" y="2185524"/>
            <a:ext cx="2176724" cy="1111229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76724" h="1111229">
                <a:moveTo>
                  <a:pt x="2149635" y="0"/>
                </a:moveTo>
                <a:cubicBezTo>
                  <a:pt x="2366446" y="876888"/>
                  <a:pt x="1248147" y="574873"/>
                  <a:pt x="0" y="1111229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075" y="909648"/>
            <a:ext cx="1754659" cy="86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3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RDFa</a:t>
            </a:r>
            <a:r>
              <a:rPr lang="en-US" dirty="0" smtClean="0"/>
              <a:t>: </a:t>
            </a:r>
            <a:r>
              <a:rPr lang="en-US" dirty="0" err="1" smtClean="0"/>
              <a:t>rel</a:t>
            </a:r>
            <a:r>
              <a:rPr lang="en-US" dirty="0" smtClean="0"/>
              <a:t> Attribute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649" y="1454429"/>
            <a:ext cx="9020702" cy="255454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&lt;div vocab="http://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xmlns.com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foaf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/0.1/" resource="#me"&gt;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&lt;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ul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&lt;li </a:t>
            </a:r>
            <a:r>
              <a:rPr lang="en-US" sz="1600" dirty="0">
                <a:solidFill>
                  <a:schemeClr val="accent6"/>
                </a:solidFill>
                <a:latin typeface="+mn-lt"/>
              </a:rPr>
              <a:t>property="knows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" 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resource="http://</a:t>
            </a:r>
            <a:r>
              <a:rPr lang="en-US" sz="1600" dirty="0" err="1">
                <a:solidFill>
                  <a:schemeClr val="accent3"/>
                </a:solidFill>
                <a:latin typeface="+mn-lt"/>
              </a:rPr>
              <a:t>example.com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/bob/#me"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typeof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="Person"&gt;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&lt;a property="homepage"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href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="http://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example.com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/bob/"&gt;&lt;span property="name"&gt;Bob&lt;/span&gt;&lt;/a&gt;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&lt;/li&gt;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&lt;li </a:t>
            </a:r>
            <a:r>
              <a:rPr lang="en-US" sz="1600" dirty="0">
                <a:solidFill>
                  <a:schemeClr val="accent6"/>
                </a:solidFill>
                <a:latin typeface="+mn-lt"/>
              </a:rPr>
              <a:t>property="knows" 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resource="http://</a:t>
            </a:r>
            <a:r>
              <a:rPr lang="en-US" sz="1600" dirty="0" err="1">
                <a:solidFill>
                  <a:schemeClr val="accent3"/>
                </a:solidFill>
                <a:latin typeface="+mn-lt"/>
              </a:rPr>
              <a:t>example.com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/eve/#me"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typeof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="Person"&gt;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&lt;a property="homepage"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href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="http://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example.com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/eve/"&gt;&lt;span property="name"&gt;Eve&lt;/span&gt;&lt;/a&gt;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&lt;/li&gt;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ul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&lt;/div&gt;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11508" y="4119542"/>
            <a:ext cx="331522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 err="1" smtClean="0"/>
              <a:t>rel</a:t>
            </a:r>
            <a:r>
              <a:rPr lang="en-US" sz="2400" dirty="0" smtClean="0"/>
              <a:t> looks down for values</a:t>
            </a:r>
            <a:endParaRPr lang="en-US" sz="2400" dirty="0"/>
          </a:p>
        </p:txBody>
      </p:sp>
      <p:sp>
        <p:nvSpPr>
          <p:cNvPr id="5" name="Freeform 4"/>
          <p:cNvSpPr/>
          <p:nvPr/>
        </p:nvSpPr>
        <p:spPr>
          <a:xfrm>
            <a:off x="3544287" y="4441731"/>
            <a:ext cx="2063327" cy="272858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63327" h="272858">
                <a:moveTo>
                  <a:pt x="2063327" y="0"/>
                </a:moveTo>
                <a:cubicBezTo>
                  <a:pt x="1614335" y="371400"/>
                  <a:pt x="496037" y="-53905"/>
                  <a:pt x="0" y="272858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649" y="4181188"/>
            <a:ext cx="9020702" cy="255454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&lt;div vocab="http://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xmlns.com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foaf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/0.1/" resource="#me"&gt;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&lt;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ul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+mn-lt"/>
              </a:rPr>
              <a:t>rel</a:t>
            </a:r>
            <a:r>
              <a:rPr lang="en-US" sz="1600" dirty="0">
                <a:solidFill>
                  <a:schemeClr val="accent6"/>
                </a:solidFill>
                <a:latin typeface="+mn-lt"/>
              </a:rPr>
              <a:t>="knows"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&lt;li 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resource="http://</a:t>
            </a:r>
            <a:r>
              <a:rPr lang="en-US" sz="1600" dirty="0" err="1">
                <a:solidFill>
                  <a:schemeClr val="accent3"/>
                </a:solidFill>
                <a:latin typeface="+mn-lt"/>
              </a:rPr>
              <a:t>example.com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/bob/#me"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typeof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="Person"&gt;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&lt;a property="homepage"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href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="http://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example.com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/bob/"&gt;&lt;span property="name"&gt;Bob&lt;/span&gt;&lt;/a&gt;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&lt;/li&gt;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&lt;li 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resource="http://</a:t>
            </a:r>
            <a:r>
              <a:rPr lang="en-US" sz="1600" dirty="0" err="1">
                <a:solidFill>
                  <a:schemeClr val="accent3"/>
                </a:solidFill>
                <a:latin typeface="+mn-lt"/>
              </a:rPr>
              <a:t>example.com</a:t>
            </a:r>
            <a:r>
              <a:rPr lang="en-US" sz="1600" dirty="0">
                <a:solidFill>
                  <a:schemeClr val="accent3"/>
                </a:solidFill>
                <a:latin typeface="+mn-lt"/>
              </a:rPr>
              <a:t>/eve/#me"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typeof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="Person"&gt;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  &lt;a property="homepage"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href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="http://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example.com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/eve/"&gt;&lt;span property="name"&gt;Eve&lt;/span&gt;&lt;/a&gt;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  &lt;/li&gt;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ul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&lt;/div&gt;</a:t>
            </a:r>
          </a:p>
        </p:txBody>
      </p:sp>
      <p:sp>
        <p:nvSpPr>
          <p:cNvPr id="7" name="Freeform 6"/>
          <p:cNvSpPr/>
          <p:nvPr/>
        </p:nvSpPr>
        <p:spPr>
          <a:xfrm>
            <a:off x="3524071" y="4458512"/>
            <a:ext cx="2050997" cy="963281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50997" h="963281">
                <a:moveTo>
                  <a:pt x="2050997" y="0"/>
                </a:moveTo>
                <a:cubicBezTo>
                  <a:pt x="1749961" y="679624"/>
                  <a:pt x="594674" y="463913"/>
                  <a:pt x="0" y="963281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7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24" y="2209420"/>
            <a:ext cx="8610600" cy="3429000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7039770" y="1580790"/>
            <a:ext cx="410537" cy="1196297"/>
          </a:xfrm>
          <a:custGeom>
            <a:avLst/>
            <a:gdLst>
              <a:gd name="connsiteX0" fmla="*/ 7955 w 412872"/>
              <a:gd name="connsiteY0" fmla="*/ 0 h 920228"/>
              <a:gd name="connsiteX1" fmla="*/ 53968 w 412872"/>
              <a:gd name="connsiteY1" fmla="*/ 506126 h 920228"/>
              <a:gd name="connsiteX2" fmla="*/ 412872 w 412872"/>
              <a:gd name="connsiteY2" fmla="*/ 920228 h 920228"/>
              <a:gd name="connsiteX3" fmla="*/ 412872 w 412872"/>
              <a:gd name="connsiteY3" fmla="*/ 920228 h 920228"/>
              <a:gd name="connsiteX0" fmla="*/ 0 w 404917"/>
              <a:gd name="connsiteY0" fmla="*/ 0 h 920228"/>
              <a:gd name="connsiteX1" fmla="*/ 404917 w 404917"/>
              <a:gd name="connsiteY1" fmla="*/ 920228 h 920228"/>
              <a:gd name="connsiteX2" fmla="*/ 404917 w 404917"/>
              <a:gd name="connsiteY2" fmla="*/ 920228 h 920228"/>
              <a:gd name="connsiteX0" fmla="*/ 18114 w 423031"/>
              <a:gd name="connsiteY0" fmla="*/ 0 h 920228"/>
              <a:gd name="connsiteX1" fmla="*/ 423031 w 423031"/>
              <a:gd name="connsiteY1" fmla="*/ 920228 h 920228"/>
              <a:gd name="connsiteX2" fmla="*/ 423031 w 423031"/>
              <a:gd name="connsiteY2" fmla="*/ 920228 h 920228"/>
              <a:gd name="connsiteX0" fmla="*/ 8409 w 515184"/>
              <a:gd name="connsiteY0" fmla="*/ 0 h 920228"/>
              <a:gd name="connsiteX1" fmla="*/ 413326 w 515184"/>
              <a:gd name="connsiteY1" fmla="*/ 920228 h 920228"/>
              <a:gd name="connsiteX2" fmla="*/ 413326 w 515184"/>
              <a:gd name="connsiteY2" fmla="*/ 920228 h 920228"/>
              <a:gd name="connsiteX0" fmla="*/ 39419 w 76229"/>
              <a:gd name="connsiteY0" fmla="*/ 0 h 1198282"/>
              <a:gd name="connsiteX1" fmla="*/ 76229 w 76229"/>
              <a:gd name="connsiteY1" fmla="*/ 1198282 h 1198282"/>
              <a:gd name="connsiteX2" fmla="*/ 76229 w 76229"/>
              <a:gd name="connsiteY2" fmla="*/ 1198282 h 1198282"/>
              <a:gd name="connsiteX0" fmla="*/ 12148 w 48958"/>
              <a:gd name="connsiteY0" fmla="*/ 0 h 1198282"/>
              <a:gd name="connsiteX1" fmla="*/ 48958 w 48958"/>
              <a:gd name="connsiteY1" fmla="*/ 1198282 h 1198282"/>
              <a:gd name="connsiteX2" fmla="*/ 48958 w 48958"/>
              <a:gd name="connsiteY2" fmla="*/ 1198282 h 1198282"/>
              <a:gd name="connsiteX0" fmla="*/ 404918 w 404918"/>
              <a:gd name="connsiteY0" fmla="*/ 0 h 860645"/>
              <a:gd name="connsiteX1" fmla="*/ 0 w 404918"/>
              <a:gd name="connsiteY1" fmla="*/ 860645 h 860645"/>
              <a:gd name="connsiteX2" fmla="*/ 0 w 404918"/>
              <a:gd name="connsiteY2" fmla="*/ 860645 h 860645"/>
              <a:gd name="connsiteX0" fmla="*/ 404918 w 410537"/>
              <a:gd name="connsiteY0" fmla="*/ 0 h 860645"/>
              <a:gd name="connsiteX1" fmla="*/ 0 w 410537"/>
              <a:gd name="connsiteY1" fmla="*/ 860645 h 860645"/>
              <a:gd name="connsiteX2" fmla="*/ 0 w 410537"/>
              <a:gd name="connsiteY2" fmla="*/ 860645 h 860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537" h="860645">
                <a:moveTo>
                  <a:pt x="404918" y="0"/>
                </a:moveTo>
                <a:cubicBezTo>
                  <a:pt x="365039" y="454244"/>
                  <a:pt x="573633" y="703964"/>
                  <a:pt x="0" y="860645"/>
                </a:cubicBezTo>
                <a:lnTo>
                  <a:pt x="0" y="860645"/>
                </a:lnTo>
              </a:path>
            </a:pathLst>
          </a:cu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695154" y="2036863"/>
            <a:ext cx="386512" cy="975442"/>
          </a:xfrm>
          <a:custGeom>
            <a:avLst/>
            <a:gdLst>
              <a:gd name="connsiteX0" fmla="*/ 7955 w 412872"/>
              <a:gd name="connsiteY0" fmla="*/ 0 h 920228"/>
              <a:gd name="connsiteX1" fmla="*/ 53968 w 412872"/>
              <a:gd name="connsiteY1" fmla="*/ 506126 h 920228"/>
              <a:gd name="connsiteX2" fmla="*/ 412872 w 412872"/>
              <a:gd name="connsiteY2" fmla="*/ 920228 h 920228"/>
              <a:gd name="connsiteX3" fmla="*/ 412872 w 412872"/>
              <a:gd name="connsiteY3" fmla="*/ 920228 h 920228"/>
              <a:gd name="connsiteX0" fmla="*/ 172 w 566736"/>
              <a:gd name="connsiteY0" fmla="*/ 0 h 920228"/>
              <a:gd name="connsiteX1" fmla="*/ 552332 w 566736"/>
              <a:gd name="connsiteY1" fmla="*/ 450912 h 920228"/>
              <a:gd name="connsiteX2" fmla="*/ 405089 w 566736"/>
              <a:gd name="connsiteY2" fmla="*/ 920228 h 920228"/>
              <a:gd name="connsiteX3" fmla="*/ 405089 w 566736"/>
              <a:gd name="connsiteY3" fmla="*/ 920228 h 920228"/>
              <a:gd name="connsiteX0" fmla="*/ 395715 w 395715"/>
              <a:gd name="connsiteY0" fmla="*/ 0 h 1012251"/>
              <a:gd name="connsiteX1" fmla="*/ 147243 w 395715"/>
              <a:gd name="connsiteY1" fmla="*/ 542935 h 1012251"/>
              <a:gd name="connsiteX2" fmla="*/ 0 w 395715"/>
              <a:gd name="connsiteY2" fmla="*/ 1012251 h 1012251"/>
              <a:gd name="connsiteX3" fmla="*/ 0 w 395715"/>
              <a:gd name="connsiteY3" fmla="*/ 1012251 h 1012251"/>
              <a:gd name="connsiteX0" fmla="*/ 556867 w 556867"/>
              <a:gd name="connsiteY0" fmla="*/ 0 h 1012251"/>
              <a:gd name="connsiteX1" fmla="*/ 13909 w 556867"/>
              <a:gd name="connsiteY1" fmla="*/ 211653 h 1012251"/>
              <a:gd name="connsiteX2" fmla="*/ 161152 w 556867"/>
              <a:gd name="connsiteY2" fmla="*/ 1012251 h 1012251"/>
              <a:gd name="connsiteX3" fmla="*/ 161152 w 556867"/>
              <a:gd name="connsiteY3" fmla="*/ 1012251 h 1012251"/>
              <a:gd name="connsiteX0" fmla="*/ 549815 w 549815"/>
              <a:gd name="connsiteY0" fmla="*/ 0 h 1012251"/>
              <a:gd name="connsiteX1" fmla="*/ 6857 w 549815"/>
              <a:gd name="connsiteY1" fmla="*/ 211653 h 1012251"/>
              <a:gd name="connsiteX2" fmla="*/ 154100 w 549815"/>
              <a:gd name="connsiteY2" fmla="*/ 1012251 h 1012251"/>
              <a:gd name="connsiteX3" fmla="*/ 154100 w 549815"/>
              <a:gd name="connsiteY3" fmla="*/ 1012251 h 1012251"/>
              <a:gd name="connsiteX0" fmla="*/ 395715 w 486129"/>
              <a:gd name="connsiteY0" fmla="*/ 0 h 1012251"/>
              <a:gd name="connsiteX1" fmla="*/ 469335 w 486129"/>
              <a:gd name="connsiteY1" fmla="*/ 266867 h 1012251"/>
              <a:gd name="connsiteX2" fmla="*/ 0 w 486129"/>
              <a:gd name="connsiteY2" fmla="*/ 1012251 h 1012251"/>
              <a:gd name="connsiteX3" fmla="*/ 0 w 486129"/>
              <a:gd name="connsiteY3" fmla="*/ 1012251 h 1012251"/>
              <a:gd name="connsiteX0" fmla="*/ 395715 w 395715"/>
              <a:gd name="connsiteY0" fmla="*/ 0 h 1012251"/>
              <a:gd name="connsiteX1" fmla="*/ 0 w 395715"/>
              <a:gd name="connsiteY1" fmla="*/ 1012251 h 1012251"/>
              <a:gd name="connsiteX2" fmla="*/ 0 w 395715"/>
              <a:gd name="connsiteY2" fmla="*/ 1012251 h 1012251"/>
              <a:gd name="connsiteX0" fmla="*/ 110432 w 110432"/>
              <a:gd name="connsiteY0" fmla="*/ 0 h 1242308"/>
              <a:gd name="connsiteX1" fmla="*/ 0 w 110432"/>
              <a:gd name="connsiteY1" fmla="*/ 1242308 h 1242308"/>
              <a:gd name="connsiteX2" fmla="*/ 0 w 110432"/>
              <a:gd name="connsiteY2" fmla="*/ 1242308 h 1242308"/>
              <a:gd name="connsiteX0" fmla="*/ 110432 w 312688"/>
              <a:gd name="connsiteY0" fmla="*/ 0 h 1242308"/>
              <a:gd name="connsiteX1" fmla="*/ 0 w 312688"/>
              <a:gd name="connsiteY1" fmla="*/ 1242308 h 1242308"/>
              <a:gd name="connsiteX2" fmla="*/ 0 w 312688"/>
              <a:gd name="connsiteY2" fmla="*/ 1242308 h 1242308"/>
              <a:gd name="connsiteX0" fmla="*/ 598173 w 736375"/>
              <a:gd name="connsiteY0" fmla="*/ 0 h 1003049"/>
              <a:gd name="connsiteX1" fmla="*/ 0 w 736375"/>
              <a:gd name="connsiteY1" fmla="*/ 1003049 h 1003049"/>
              <a:gd name="connsiteX2" fmla="*/ 0 w 736375"/>
              <a:gd name="connsiteY2" fmla="*/ 1003049 h 1003049"/>
              <a:gd name="connsiteX0" fmla="*/ 598173 w 640076"/>
              <a:gd name="connsiteY0" fmla="*/ 0 h 1003049"/>
              <a:gd name="connsiteX1" fmla="*/ 0 w 640076"/>
              <a:gd name="connsiteY1" fmla="*/ 1003049 h 1003049"/>
              <a:gd name="connsiteX2" fmla="*/ 0 w 640076"/>
              <a:gd name="connsiteY2" fmla="*/ 1003049 h 1003049"/>
              <a:gd name="connsiteX0" fmla="*/ 598173 w 598173"/>
              <a:gd name="connsiteY0" fmla="*/ 0 h 1003049"/>
              <a:gd name="connsiteX1" fmla="*/ 0 w 598173"/>
              <a:gd name="connsiteY1" fmla="*/ 1003049 h 1003049"/>
              <a:gd name="connsiteX2" fmla="*/ 0 w 598173"/>
              <a:gd name="connsiteY2" fmla="*/ 1003049 h 1003049"/>
              <a:gd name="connsiteX0" fmla="*/ 386512 w 386512"/>
              <a:gd name="connsiteY0" fmla="*/ 0 h 975442"/>
              <a:gd name="connsiteX1" fmla="*/ 0 w 386512"/>
              <a:gd name="connsiteY1" fmla="*/ 975442 h 975442"/>
              <a:gd name="connsiteX2" fmla="*/ 0 w 386512"/>
              <a:gd name="connsiteY2" fmla="*/ 975442 h 975442"/>
              <a:gd name="connsiteX0" fmla="*/ 386512 w 386512"/>
              <a:gd name="connsiteY0" fmla="*/ 0 h 975442"/>
              <a:gd name="connsiteX1" fmla="*/ 0 w 386512"/>
              <a:gd name="connsiteY1" fmla="*/ 975442 h 975442"/>
              <a:gd name="connsiteX2" fmla="*/ 0 w 386512"/>
              <a:gd name="connsiteY2" fmla="*/ 975442 h 97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512" h="975442">
                <a:moveTo>
                  <a:pt x="386512" y="0"/>
                </a:moveTo>
                <a:cubicBezTo>
                  <a:pt x="322094" y="911026"/>
                  <a:pt x="552160" y="812868"/>
                  <a:pt x="0" y="975442"/>
                </a:cubicBezTo>
                <a:lnTo>
                  <a:pt x="0" y="975442"/>
                </a:lnTo>
              </a:path>
            </a:pathLst>
          </a:cu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75844" y="1497969"/>
            <a:ext cx="2601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n-lt"/>
              </a:rPr>
              <a:t>Reviews from </a:t>
            </a:r>
            <a:r>
              <a:rPr lang="en-US" dirty="0" err="1" smtClean="0">
                <a:solidFill>
                  <a:srgbClr val="FF0000"/>
                </a:solidFill>
                <a:latin typeface="+mn-lt"/>
              </a:rPr>
              <a:t>RDFa</a:t>
            </a:r>
            <a:endParaRPr lang="en-US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8085" y="645500"/>
            <a:ext cx="2014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+mn-lt"/>
              </a:rPr>
              <a:t>Navigation bar </a:t>
            </a:r>
            <a:br>
              <a:rPr lang="en-US" dirty="0" smtClean="0">
                <a:solidFill>
                  <a:srgbClr val="FF0000"/>
                </a:solidFill>
                <a:latin typeface="+mn-lt"/>
              </a:rPr>
            </a:br>
            <a:r>
              <a:rPr lang="en-US" dirty="0" smtClean="0">
                <a:solidFill>
                  <a:srgbClr val="FF0000"/>
                </a:solidFill>
                <a:latin typeface="+mn-lt"/>
              </a:rPr>
              <a:t>(from </a:t>
            </a:r>
            <a:r>
              <a:rPr lang="en-US" dirty="0" err="1" smtClean="0">
                <a:solidFill>
                  <a:srgbClr val="FF0000"/>
                </a:solidFill>
                <a:latin typeface="+mn-lt"/>
              </a:rPr>
              <a:t>RDFa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?)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RDFa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18148" y="6023367"/>
            <a:ext cx="491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Google understands the page content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6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185" y="280157"/>
            <a:ext cx="8495986" cy="6463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/>
                <a:cs typeface="Courier"/>
              </a:rPr>
              <a:t>&lt;div class="rating" 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latin typeface="Courier"/>
                <a:cs typeface="Courier"/>
              </a:rPr>
              <a:t>typeof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800" dirty="0" err="1">
                <a:solidFill>
                  <a:srgbClr val="FF0000"/>
                </a:solidFill>
                <a:latin typeface="Courier"/>
                <a:cs typeface="Courier"/>
              </a:rPr>
              <a:t>v:Review-aggregate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1800" dirty="0" smtClean="0">
                <a:latin typeface="Courier"/>
                <a:cs typeface="Courier"/>
              </a:rPr>
              <a:t>  </a:t>
            </a:r>
            <a:r>
              <a:rPr lang="en-US" sz="1800" dirty="0" smtClean="0">
                <a:solidFill>
                  <a:srgbClr val="0000FF"/>
                </a:solidFill>
                <a:latin typeface="Courier"/>
                <a:cs typeface="Courier"/>
              </a:rPr>
              <a:t>about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"#review_3505047"</a:t>
            </a:r>
            <a:r>
              <a:rPr lang="en-US" sz="1800" dirty="0">
                <a:latin typeface="Courier"/>
                <a:cs typeface="Courier"/>
              </a:rPr>
              <a:t>&gt;</a:t>
            </a:r>
          </a:p>
          <a:p>
            <a:r>
              <a:rPr lang="en-US" sz="1800" dirty="0" smtClean="0">
                <a:latin typeface="Courier"/>
                <a:cs typeface="Courier"/>
              </a:rPr>
              <a:t>  &lt;</a:t>
            </a:r>
            <a:r>
              <a:rPr lang="en-US" sz="1800" dirty="0">
                <a:latin typeface="Courier"/>
                <a:cs typeface="Courier"/>
              </a:rPr>
              <a:t>span</a:t>
            </a:r>
          </a:p>
          <a:p>
            <a:r>
              <a:rPr lang="en-US" sz="1800" dirty="0" smtClean="0">
                <a:latin typeface="Courier"/>
                <a:cs typeface="Courier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"/>
                <a:cs typeface="Courier"/>
              </a:rPr>
              <a:t>property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800" dirty="0" err="1">
                <a:solidFill>
                  <a:srgbClr val="FF0000"/>
                </a:solidFill>
                <a:latin typeface="Courier"/>
                <a:cs typeface="Courier"/>
              </a:rPr>
              <a:t>v:itemreviewed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1800" dirty="0" smtClean="0">
                <a:latin typeface="Courier"/>
                <a:cs typeface="Courier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"/>
                <a:cs typeface="Courier"/>
              </a:rPr>
              <a:t>content</a:t>
            </a:r>
            <a:r>
              <a:rPr lang="en-US" sz="1800" dirty="0">
                <a:latin typeface="Courier"/>
                <a:cs typeface="Courier"/>
              </a:rPr>
              <a:t>=""&gt;&lt;/span&gt; 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&lt;span </a:t>
            </a:r>
            <a:r>
              <a:rPr lang="en-US" sz="1800" dirty="0" err="1" smtClean="0">
                <a:solidFill>
                  <a:srgbClr val="0000FF"/>
                </a:solidFill>
                <a:latin typeface="Courier"/>
                <a:cs typeface="Courier"/>
              </a:rPr>
              <a:t>rel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800" dirty="0" err="1">
                <a:solidFill>
                  <a:srgbClr val="FF0000"/>
                </a:solidFill>
                <a:latin typeface="Courier"/>
                <a:cs typeface="Courier"/>
              </a:rPr>
              <a:t>v:rating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800" dirty="0">
                <a:latin typeface="Courier"/>
                <a:cs typeface="Courier"/>
              </a:rPr>
              <a:t>&gt; 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&lt;</a:t>
            </a:r>
            <a:r>
              <a:rPr lang="en-US" sz="1800" dirty="0">
                <a:latin typeface="Courier"/>
                <a:cs typeface="Courier"/>
              </a:rPr>
              <a:t>span </a:t>
            </a:r>
            <a:r>
              <a:rPr lang="en-US" sz="1800" dirty="0" err="1" smtClean="0">
                <a:solidFill>
                  <a:srgbClr val="0000FF"/>
                </a:solidFill>
                <a:latin typeface="Courier"/>
                <a:cs typeface="Courier"/>
              </a:rPr>
              <a:t>typeof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800" dirty="0" err="1">
                <a:solidFill>
                  <a:srgbClr val="FF0000"/>
                </a:solidFill>
                <a:latin typeface="Courier"/>
                <a:cs typeface="Courier"/>
              </a:rPr>
              <a:t>v:Rating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800" dirty="0">
                <a:latin typeface="Courier"/>
                <a:cs typeface="Courier"/>
              </a:rPr>
              <a:t>&gt; 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&lt;</a:t>
            </a:r>
            <a:r>
              <a:rPr lang="en-US" sz="1800" dirty="0" err="1">
                <a:latin typeface="Courier"/>
                <a:cs typeface="Courier"/>
              </a:rPr>
              <a:t>img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src</a:t>
            </a:r>
            <a:r>
              <a:rPr lang="en-US" sz="1800" dirty="0">
                <a:latin typeface="Courier"/>
                <a:cs typeface="Courier"/>
              </a:rPr>
              <a:t>="http://</a:t>
            </a:r>
            <a:r>
              <a:rPr lang="en-US" sz="1800" dirty="0" err="1">
                <a:latin typeface="Courier"/>
                <a:cs typeface="Courier"/>
              </a:rPr>
              <a:t>images.bestbuy.com</a:t>
            </a:r>
            <a:r>
              <a:rPr lang="en-US" sz="1800" dirty="0" smtClean="0">
                <a:latin typeface="Courier"/>
                <a:cs typeface="Courier"/>
              </a:rPr>
              <a:t>/</a:t>
            </a:r>
            <a:r>
              <a:rPr lang="en-US" sz="1800" dirty="0" err="1" smtClean="0">
                <a:latin typeface="Courier"/>
                <a:cs typeface="Courier"/>
              </a:rPr>
              <a:t>BestBuy_US</a:t>
            </a:r>
            <a:r>
              <a:rPr lang="en-US" sz="1800" dirty="0" smtClean="0">
                <a:latin typeface="Courier"/>
                <a:cs typeface="Courier"/>
              </a:rPr>
              <a:t>/images…/&gt;</a:t>
            </a:r>
          </a:p>
          <a:p>
            <a:r>
              <a:rPr lang="en-US" sz="1800" dirty="0" smtClean="0">
                <a:latin typeface="Courier"/>
                <a:cs typeface="Courier"/>
              </a:rPr>
              <a:t>    &lt;</a:t>
            </a:r>
            <a:r>
              <a:rPr lang="en-US" sz="1800" dirty="0">
                <a:latin typeface="Courier"/>
                <a:cs typeface="Courier"/>
              </a:rPr>
              <a:t>span 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   </a:t>
            </a:r>
            <a:r>
              <a:rPr lang="en-US" sz="1800" dirty="0" smtClean="0">
                <a:solidFill>
                  <a:srgbClr val="0000FF"/>
                </a:solidFill>
                <a:latin typeface="Courier"/>
                <a:cs typeface="Courier"/>
              </a:rPr>
              <a:t>property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800" dirty="0" err="1">
                <a:solidFill>
                  <a:srgbClr val="FF0000"/>
                </a:solidFill>
                <a:latin typeface="Courier"/>
                <a:cs typeface="Courier"/>
              </a:rPr>
              <a:t>v:rating</a:t>
            </a:r>
            <a:r>
              <a:rPr lang="en-US" sz="1800" dirty="0">
                <a:latin typeface="Courier"/>
                <a:cs typeface="Courier"/>
              </a:rPr>
              <a:t>"</a:t>
            </a:r>
          </a:p>
          <a:p>
            <a:r>
              <a:rPr lang="en-US" sz="1800" dirty="0" smtClean="0">
                <a:latin typeface="Courier"/>
                <a:cs typeface="Courier"/>
              </a:rPr>
              <a:t>        </a:t>
            </a:r>
            <a:r>
              <a:rPr lang="en-US" sz="1800" dirty="0" err="1" smtClean="0">
                <a:solidFill>
                  <a:srgbClr val="0000FF"/>
                </a:solidFill>
                <a:latin typeface="Courier"/>
                <a:cs typeface="Courier"/>
              </a:rPr>
              <a:t>datatype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800" dirty="0" err="1" smtClean="0">
                <a:solidFill>
                  <a:srgbClr val="FF0000"/>
                </a:solidFill>
                <a:latin typeface="Courier"/>
                <a:cs typeface="Courier"/>
              </a:rPr>
              <a:t>xsd:string</a:t>
            </a:r>
            <a:r>
              <a:rPr lang="en-US" sz="1800" dirty="0" smtClean="0">
                <a:solidFill>
                  <a:srgbClr val="FF0000"/>
                </a:solidFill>
                <a:latin typeface="Courier"/>
                <a:cs typeface="Courier"/>
              </a:rPr>
              <a:t>”</a:t>
            </a:r>
            <a:r>
              <a:rPr lang="en-US" sz="1800" dirty="0" smtClean="0">
                <a:latin typeface="Courier"/>
                <a:cs typeface="Courier"/>
              </a:rPr>
              <a:t>&gt;4.0</a:t>
            </a:r>
            <a:r>
              <a:rPr lang="en-US" sz="1800" dirty="0">
                <a:latin typeface="Courier"/>
                <a:cs typeface="Courier"/>
              </a:rPr>
              <a:t>&lt;/span&gt; of 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&lt;</a:t>
            </a:r>
            <a:r>
              <a:rPr lang="en-US" sz="1800" dirty="0">
                <a:latin typeface="Courier"/>
                <a:cs typeface="Courier"/>
              </a:rPr>
              <a:t>span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property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800" dirty="0" err="1">
                <a:solidFill>
                  <a:srgbClr val="FF0000"/>
                </a:solidFill>
                <a:latin typeface="Courier"/>
                <a:cs typeface="Courier"/>
              </a:rPr>
              <a:t>v:best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800" dirty="0">
                <a:latin typeface="Courier"/>
                <a:cs typeface="Courier"/>
              </a:rPr>
              <a:t>&gt;5&lt;/span&gt;</a:t>
            </a:r>
          </a:p>
          <a:p>
            <a:r>
              <a:rPr lang="en-US" sz="1800" dirty="0" smtClean="0">
                <a:latin typeface="Courier"/>
                <a:cs typeface="Courier"/>
              </a:rPr>
              <a:t>    &lt;</a:t>
            </a:r>
            <a:r>
              <a:rPr lang="en-US" sz="1800" dirty="0">
                <a:latin typeface="Courier"/>
                <a:cs typeface="Courier"/>
              </a:rPr>
              <a:t>span 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 </a:t>
            </a:r>
            <a:r>
              <a:rPr lang="en-US" sz="1800" dirty="0" smtClean="0">
                <a:solidFill>
                  <a:srgbClr val="0000FF"/>
                </a:solidFill>
                <a:latin typeface="Courier"/>
                <a:cs typeface="Courier"/>
              </a:rPr>
              <a:t>property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800" dirty="0" err="1">
                <a:solidFill>
                  <a:srgbClr val="FF0000"/>
                </a:solidFill>
                <a:latin typeface="Courier"/>
                <a:cs typeface="Courier"/>
              </a:rPr>
              <a:t>v:count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 </a:t>
            </a:r>
            <a:endParaRPr lang="en-US" sz="18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 </a:t>
            </a:r>
            <a:r>
              <a:rPr lang="en-US" sz="1800" dirty="0" err="1" smtClean="0">
                <a:solidFill>
                  <a:srgbClr val="0000FF"/>
                </a:solidFill>
                <a:latin typeface="Courier"/>
                <a:cs typeface="Courier"/>
              </a:rPr>
              <a:t>datatype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800" dirty="0" err="1">
                <a:solidFill>
                  <a:srgbClr val="FF0000"/>
                </a:solidFill>
                <a:latin typeface="Courier"/>
                <a:cs typeface="Courier"/>
              </a:rPr>
              <a:t>xsd:string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1800" dirty="0" smtClean="0">
                <a:latin typeface="Courier"/>
                <a:cs typeface="Courier"/>
              </a:rPr>
              <a:t>      </a:t>
            </a:r>
            <a:r>
              <a:rPr lang="en-US" sz="1800" dirty="0" smtClean="0">
                <a:solidFill>
                  <a:srgbClr val="0000FF"/>
                </a:solidFill>
                <a:latin typeface="Courier"/>
                <a:cs typeface="Courier"/>
              </a:rPr>
              <a:t>content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"30"</a:t>
            </a:r>
            <a:r>
              <a:rPr lang="en-US" sz="1800" dirty="0" smtClean="0">
                <a:latin typeface="Courier"/>
                <a:cs typeface="Courier"/>
              </a:rPr>
              <a:t>&gt;</a:t>
            </a:r>
          </a:p>
          <a:p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&lt;</a:t>
            </a:r>
            <a:r>
              <a:rPr lang="en-US" sz="1800" dirty="0">
                <a:latin typeface="Courier"/>
                <a:cs typeface="Courier"/>
              </a:rPr>
              <a:t>/span&gt; 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(</a:t>
            </a:r>
            <a:r>
              <a:rPr lang="en-US" sz="1800" dirty="0">
                <a:latin typeface="Courier"/>
                <a:cs typeface="Courier"/>
              </a:rPr>
              <a:t>&lt;</a:t>
            </a:r>
            <a:r>
              <a:rPr lang="en-US" sz="1800" dirty="0" smtClean="0">
                <a:latin typeface="Courier"/>
                <a:cs typeface="Courier"/>
              </a:rPr>
              <a:t>a class</a:t>
            </a:r>
            <a:r>
              <a:rPr lang="en-US" sz="1800" dirty="0">
                <a:latin typeface="Courier"/>
                <a:cs typeface="Courier"/>
              </a:rPr>
              <a:t>="customer-review" 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 </a:t>
            </a:r>
            <a:r>
              <a:rPr lang="en-US" sz="1800" dirty="0" err="1" smtClean="0">
                <a:latin typeface="Courier"/>
                <a:cs typeface="Courier"/>
              </a:rPr>
              <a:t>href</a:t>
            </a:r>
            <a:r>
              <a:rPr lang="en-US" sz="1800" dirty="0">
                <a:latin typeface="Courier"/>
                <a:cs typeface="Courier"/>
              </a:rPr>
              <a:t>="#tabbed-</a:t>
            </a:r>
            <a:r>
              <a:rPr lang="en-US" sz="1800" dirty="0" err="1">
                <a:latin typeface="Courier"/>
                <a:cs typeface="Courier"/>
              </a:rPr>
              <a:t>customerreviews</a:t>
            </a:r>
            <a:r>
              <a:rPr lang="en-US" sz="1800" dirty="0">
                <a:latin typeface="Courier"/>
                <a:cs typeface="Courier"/>
              </a:rPr>
              <a:t>"&gt;30 reviews&lt;/a&gt;)</a:t>
            </a:r>
          </a:p>
          <a:p>
            <a:r>
              <a:rPr lang="en-US" sz="1800" dirty="0" smtClean="0">
                <a:latin typeface="Courier"/>
                <a:cs typeface="Courier"/>
              </a:rPr>
              <a:t>    &lt;</a:t>
            </a:r>
            <a:r>
              <a:rPr lang="en-US" sz="1800" dirty="0">
                <a:latin typeface="Courier"/>
                <a:cs typeface="Courier"/>
              </a:rPr>
              <a:t>/span&gt; 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&lt;</a:t>
            </a:r>
            <a:r>
              <a:rPr lang="en-US" sz="1800" dirty="0">
                <a:latin typeface="Courier"/>
                <a:cs typeface="Courier"/>
              </a:rPr>
              <a:t>/span&gt;</a:t>
            </a:r>
          </a:p>
          <a:p>
            <a:r>
              <a:rPr lang="en-US" sz="1800" dirty="0">
                <a:latin typeface="Courier"/>
                <a:cs typeface="Courier"/>
              </a:rPr>
              <a:t>&lt;/div&gt;</a:t>
            </a:r>
            <a:endParaRPr lang="en-US" sz="1800" dirty="0" smtClean="0">
              <a:latin typeface="Courier"/>
              <a:cs typeface="Couri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178" y="765150"/>
            <a:ext cx="3886200" cy="698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21376" y="235681"/>
            <a:ext cx="4523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http://www.data-vocabulary.org/Review-aggregate/</a:t>
            </a:r>
            <a:endParaRPr lang="en-US" sz="1600" dirty="0" smtClean="0">
              <a:latin typeface="+mn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989438" y="353377"/>
            <a:ext cx="2331938" cy="297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95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02" y="1336592"/>
            <a:ext cx="7982373" cy="49282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8743" y="671631"/>
            <a:ext cx="87308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http://</a:t>
            </a:r>
            <a:r>
              <a:rPr lang="en-US" sz="1600" dirty="0" err="1">
                <a:latin typeface="+mn-lt"/>
              </a:rPr>
              <a:t>searchnewscentral.com</a:t>
            </a:r>
            <a:r>
              <a:rPr lang="en-US" sz="1600" dirty="0">
                <a:latin typeface="+mn-lt"/>
              </a:rPr>
              <a:t>/20110207129/Technical/</a:t>
            </a:r>
            <a:r>
              <a:rPr lang="en-US" sz="1600" dirty="0" err="1">
                <a:latin typeface="+mn-lt"/>
              </a:rPr>
              <a:t>rdfa</a:t>
            </a:r>
            <a:r>
              <a:rPr lang="en-US" sz="1600" dirty="0">
                <a:latin typeface="+mn-lt"/>
              </a:rPr>
              <a:t>-the-inside-story-from-best-</a:t>
            </a:r>
            <a:r>
              <a:rPr lang="en-US" sz="1600" dirty="0" err="1">
                <a:latin typeface="+mn-lt"/>
              </a:rPr>
              <a:t>buy.html</a:t>
            </a:r>
            <a:endParaRPr lang="en-US" sz="16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6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033" y="86309"/>
            <a:ext cx="8237165" cy="1004554"/>
          </a:xfrm>
        </p:spPr>
        <p:txBody>
          <a:bodyPr/>
          <a:lstStyle/>
          <a:p>
            <a:r>
              <a:rPr lang="en-US" dirty="0" smtClean="0"/>
              <a:t>RDF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66275"/>
            <a:ext cx="8228641" cy="5534526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FOAF (friend of a friend)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erms for describing people and Social Web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lasses, e.g., Person, </a:t>
            </a:r>
            <a:r>
              <a:rPr lang="en-US" dirty="0" err="1" smtClean="0"/>
              <a:t>OnlineAccount</a:t>
            </a:r>
            <a:endParaRPr lang="en-US" dirty="0" smtClean="0"/>
          </a:p>
          <a:p>
            <a:pPr lvl="1"/>
            <a:r>
              <a:rPr lang="en-US" dirty="0" smtClean="0"/>
              <a:t>Properties, e.g., name, homepage, </a:t>
            </a:r>
            <a:r>
              <a:rPr lang="en-US" dirty="0" err="1" smtClean="0"/>
              <a:t>accountname</a:t>
            </a:r>
            <a:endParaRPr lang="en-US" dirty="0" smtClean="0"/>
          </a:p>
          <a:p>
            <a:r>
              <a:rPr lang="en-US" dirty="0" smtClean="0"/>
              <a:t>Using FOAF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RDF predefine some classes (e.g., </a:t>
            </a:r>
            <a:r>
              <a:rPr lang="en-US" dirty="0" err="1" smtClean="0"/>
              <a:t>rdf:Property</a:t>
            </a:r>
            <a:r>
              <a:rPr lang="en-US" dirty="0" smtClean="0"/>
              <a:t>) and properties (e.g., </a:t>
            </a:r>
            <a:r>
              <a:rPr lang="en-US" dirty="0" err="1" smtClean="0"/>
              <a:t>rdf:type</a:t>
            </a:r>
            <a:r>
              <a:rPr lang="en-US" dirty="0" smtClean="0"/>
              <a:t>)</a:t>
            </a:r>
          </a:p>
          <a:p>
            <a:pPr marL="411163" lvl="1" indent="0">
              <a:buNone/>
            </a:pP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675861" y="5935730"/>
            <a:ext cx="7646503" cy="759011"/>
            <a:chOff x="834887" y="4566706"/>
            <a:chExt cx="7222435" cy="759011"/>
          </a:xfrm>
        </p:grpSpPr>
        <p:sp>
          <p:nvSpPr>
            <p:cNvPr id="4" name="Oval 3"/>
            <p:cNvSpPr/>
            <p:nvPr/>
          </p:nvSpPr>
          <p:spPr>
            <a:xfrm>
              <a:off x="834887" y="4566707"/>
              <a:ext cx="2637183" cy="759010"/>
            </a:xfrm>
            <a:prstGeom prst="ellipse">
              <a:avLst/>
            </a:prstGeom>
            <a:ln w="28575" cmpd="sng">
              <a:solidFill>
                <a:srgbClr val="008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dirty="0" err="1" smtClean="0">
                  <a:latin typeface="+mn-lt"/>
                </a:rPr>
                <a:t>Ex:DavidSmith</a:t>
              </a:r>
              <a:endParaRPr lang="en-US" dirty="0">
                <a:latin typeface="+mn-lt"/>
              </a:endParaRPr>
            </a:p>
          </p:txBody>
        </p:sp>
        <p:cxnSp>
          <p:nvCxnSpPr>
            <p:cNvPr id="6" name="Straight Arrow Connector 5"/>
            <p:cNvCxnSpPr>
              <a:stCxn id="4" idx="6"/>
              <a:endCxn id="7" idx="2"/>
            </p:cNvCxnSpPr>
            <p:nvPr/>
          </p:nvCxnSpPr>
          <p:spPr>
            <a:xfrm>
              <a:off x="3472070" y="4946212"/>
              <a:ext cx="2186608" cy="63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5658678" y="4731025"/>
              <a:ext cx="2398644" cy="556591"/>
            </a:xfrm>
            <a:prstGeom prst="ellipse">
              <a:avLst/>
            </a:prstGeom>
            <a:ln w="28575" cmpd="sng">
              <a:solidFill>
                <a:srgbClr val="008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dirty="0" err="1" smtClean="0">
                  <a:latin typeface="+mn-lt"/>
                </a:rPr>
                <a:t>foaf:Person</a:t>
              </a:r>
              <a:endParaRPr lang="en-US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80651" y="4566706"/>
              <a:ext cx="1183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+mn-lt"/>
                </a:rPr>
                <a:t>r</a:t>
              </a:r>
              <a:r>
                <a:rPr lang="en-US" dirty="0" err="1" smtClean="0">
                  <a:latin typeface="+mn-lt"/>
                </a:rPr>
                <a:t>df:type</a:t>
              </a:r>
              <a:endParaRPr lang="en-US" dirty="0" smtClean="0">
                <a:latin typeface="+mn-lt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75862" y="3633538"/>
            <a:ext cx="7348330" cy="759011"/>
            <a:chOff x="921024" y="3633538"/>
            <a:chExt cx="7103167" cy="759011"/>
          </a:xfrm>
        </p:grpSpPr>
        <p:sp>
          <p:nvSpPr>
            <p:cNvPr id="11" name="Oval 10"/>
            <p:cNvSpPr/>
            <p:nvPr/>
          </p:nvSpPr>
          <p:spPr>
            <a:xfrm>
              <a:off x="921024" y="3633539"/>
              <a:ext cx="2703447" cy="759010"/>
            </a:xfrm>
            <a:prstGeom prst="ellipse">
              <a:avLst/>
            </a:prstGeom>
            <a:ln w="28575" cmpd="sng">
              <a:solidFill>
                <a:srgbClr val="008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dirty="0" err="1" smtClean="0">
                  <a:latin typeface="+mn-lt"/>
                </a:rPr>
                <a:t>Ex:DavidSmith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2" name="Straight Arrow Connector 11"/>
            <p:cNvCxnSpPr>
              <a:stCxn id="11" idx="6"/>
              <a:endCxn id="26" idx="1"/>
            </p:cNvCxnSpPr>
            <p:nvPr/>
          </p:nvCxnSpPr>
          <p:spPr>
            <a:xfrm>
              <a:off x="3624471" y="4013044"/>
              <a:ext cx="27034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756128" y="3633538"/>
              <a:ext cx="23398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+mn-lt"/>
                </a:rPr>
                <a:t>foaf:givenName</a:t>
              </a:r>
              <a:endParaRPr lang="en-US" dirty="0" smtClean="0">
                <a:latin typeface="+mn-l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327918" y="3734748"/>
              <a:ext cx="1696273" cy="556591"/>
            </a:xfrm>
            <a:prstGeom prst="rect">
              <a:avLst/>
            </a:prstGeom>
            <a:ln w="28575" cmpd="sng">
              <a:solidFill>
                <a:srgbClr val="008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dirty="0" smtClean="0">
                  <a:latin typeface="+mn-lt"/>
                </a:rPr>
                <a:t>David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652079" y="6596390"/>
            <a:ext cx="1491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</a:t>
            </a: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by </a:t>
            </a:r>
            <a:r>
              <a:rPr lang="en-US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Wensheng</a:t>
            </a: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Wu</a:t>
            </a:r>
            <a:endParaRPr lang="en-US" sz="110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272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</a:t>
            </a:r>
            <a:r>
              <a:rPr lang="en-US" dirty="0" err="1" smtClean="0"/>
              <a:t>RDFa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04215" y="1556039"/>
            <a:ext cx="7535570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+mn-lt"/>
              </a:rPr>
              <a:t>RDFa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is the fastest growing data markup format on the Web, and is used on more than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430 million web pages</a:t>
            </a:r>
            <a:r>
              <a:rPr lang="en-US" dirty="0">
                <a:latin typeface="+mn-lt"/>
              </a:rPr>
              <a:t>. </a:t>
            </a:r>
            <a:endParaRPr lang="en-US" dirty="0" smtClean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It </a:t>
            </a:r>
            <a:r>
              <a:rPr lang="en-US" dirty="0">
                <a:latin typeface="+mn-lt"/>
              </a:rPr>
              <a:t>accounts for roughly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3.6% of the all of the Web pages </a:t>
            </a:r>
            <a:r>
              <a:rPr lang="en-US" dirty="0">
                <a:latin typeface="+mn-lt"/>
              </a:rPr>
              <a:t>on the Internet. </a:t>
            </a:r>
            <a:endParaRPr lang="en-US" dirty="0" smtClean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How </a:t>
            </a:r>
            <a:r>
              <a:rPr lang="en-US" dirty="0">
                <a:latin typeface="+mn-lt"/>
              </a:rPr>
              <a:t>much did </a:t>
            </a:r>
            <a:r>
              <a:rPr lang="en-US" dirty="0" err="1">
                <a:latin typeface="+mn-lt"/>
              </a:rPr>
              <a:t>RDFa</a:t>
            </a:r>
            <a:r>
              <a:rPr lang="en-US" dirty="0">
                <a:latin typeface="+mn-lt"/>
              </a:rPr>
              <a:t> grow last year?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510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% </a:t>
            </a:r>
            <a:r>
              <a:rPr lang="en-US" dirty="0" smtClean="0">
                <a:latin typeface="+mn-lt"/>
              </a:rPr>
              <a:t>(2010)</a:t>
            </a: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… will </a:t>
            </a:r>
            <a:r>
              <a:rPr lang="en-US" dirty="0">
                <a:latin typeface="+mn-lt"/>
              </a:rPr>
              <a:t>show even stronger growth as people start to realize the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search engine advantage</a:t>
            </a:r>
            <a:r>
              <a:rPr lang="en-US" dirty="0">
                <a:latin typeface="+mn-lt"/>
              </a:rPr>
              <a:t> that </a:t>
            </a:r>
            <a:r>
              <a:rPr lang="en-US" dirty="0" err="1">
                <a:latin typeface="+mn-lt"/>
              </a:rPr>
              <a:t>RDFa</a:t>
            </a:r>
            <a:r>
              <a:rPr lang="en-US" dirty="0">
                <a:latin typeface="+mn-lt"/>
              </a:rPr>
              <a:t> gives web content publishers.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7785" y="591739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800" dirty="0">
                <a:solidFill>
                  <a:schemeClr val="accent1"/>
                </a:solidFill>
                <a:latin typeface="+mn-lt"/>
              </a:rPr>
              <a:t>http://</a:t>
            </a:r>
            <a:r>
              <a:rPr lang="en-US" sz="1800" dirty="0" err="1">
                <a:solidFill>
                  <a:schemeClr val="accent1"/>
                </a:solidFill>
                <a:latin typeface="+mn-lt"/>
              </a:rPr>
              <a:t>rdfa.info</a:t>
            </a:r>
            <a:r>
              <a:rPr lang="en-US" sz="1800" dirty="0">
                <a:solidFill>
                  <a:schemeClr val="accent1"/>
                </a:solidFill>
                <a:latin typeface="+mn-lt"/>
              </a:rPr>
              <a:t>/2011/01/26/</a:t>
            </a:r>
            <a:r>
              <a:rPr lang="en-US" sz="1800" dirty="0" err="1">
                <a:solidFill>
                  <a:schemeClr val="accent1"/>
                </a:solidFill>
                <a:latin typeface="+mn-lt"/>
              </a:rPr>
              <a:t>rdfa</a:t>
            </a:r>
            <a:r>
              <a:rPr lang="en-US" sz="1800" dirty="0">
                <a:solidFill>
                  <a:schemeClr val="accent1"/>
                </a:solidFill>
                <a:latin typeface="+mn-lt"/>
              </a:rPr>
              <a:t>-grows/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5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781" y="2695809"/>
            <a:ext cx="8590738" cy="378565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&lt;div </a:t>
            </a:r>
          </a:p>
          <a:p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itemscope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</a:p>
          <a:p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itemtype</a:t>
            </a:r>
            <a:r>
              <a:rPr lang="en-US" sz="2000" dirty="0" smtClean="0">
                <a:latin typeface="Courier"/>
                <a:cs typeface="Courier"/>
              </a:rPr>
              <a:t>=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"http://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schema.org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/Movie</a:t>
            </a:r>
            <a:r>
              <a:rPr lang="en-US" sz="2000" dirty="0" smtClean="0">
                <a:latin typeface="Courier"/>
                <a:cs typeface="Courier"/>
              </a:rPr>
              <a:t>"&gt;</a:t>
            </a:r>
          </a:p>
          <a:p>
            <a:r>
              <a:rPr lang="en-US" sz="2000" dirty="0" smtClean="0">
                <a:latin typeface="Courier"/>
                <a:cs typeface="Courier"/>
              </a:rPr>
              <a:t>  &lt;h1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itemprop</a:t>
            </a:r>
            <a:r>
              <a:rPr lang="en-US" sz="2000" dirty="0" smtClean="0">
                <a:latin typeface="Courier"/>
                <a:cs typeface="Courier"/>
              </a:rPr>
              <a:t>=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"name"</a:t>
            </a:r>
            <a:r>
              <a:rPr lang="en-US" sz="2000" dirty="0" smtClean="0">
                <a:latin typeface="Courier"/>
                <a:cs typeface="Courier"/>
              </a:rPr>
              <a:t>&gt;Avatar&lt;/h1&gt;</a:t>
            </a:r>
          </a:p>
          <a:p>
            <a:r>
              <a:rPr lang="en-US" sz="2000" dirty="0" smtClean="0">
                <a:latin typeface="Courier"/>
                <a:cs typeface="Courier"/>
              </a:rPr>
              <a:t>  &lt;span&gt;Director: </a:t>
            </a:r>
          </a:p>
          <a:p>
            <a:r>
              <a:rPr lang="en-US" sz="2000" dirty="0" smtClean="0">
                <a:latin typeface="Courier"/>
                <a:cs typeface="Courier"/>
              </a:rPr>
              <a:t>    &lt;span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itemprop</a:t>
            </a:r>
            <a:r>
              <a:rPr lang="en-US" sz="2000" dirty="0" smtClean="0">
                <a:latin typeface="Courier"/>
                <a:cs typeface="Courier"/>
              </a:rPr>
              <a:t>=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"director"</a:t>
            </a:r>
            <a:r>
              <a:rPr lang="en-US" sz="2000" dirty="0" smtClean="0">
                <a:latin typeface="Courier"/>
                <a:cs typeface="Courier"/>
              </a:rPr>
              <a:t>&gt;James Cameron&lt;/span&gt;     </a:t>
            </a:r>
          </a:p>
          <a:p>
            <a:r>
              <a:rPr lang="en-US" sz="2000" dirty="0" smtClean="0">
                <a:latin typeface="Courier"/>
                <a:cs typeface="Courier"/>
              </a:rPr>
              <a:t>      (born August 16, 1954)</a:t>
            </a:r>
          </a:p>
          <a:p>
            <a:r>
              <a:rPr lang="en-US" sz="2000" dirty="0" smtClean="0">
                <a:latin typeface="Courier"/>
                <a:cs typeface="Courier"/>
              </a:rPr>
              <a:t>  &lt;/span&gt;</a:t>
            </a:r>
          </a:p>
          <a:p>
            <a:r>
              <a:rPr lang="en-US" sz="2000" dirty="0" smtClean="0">
                <a:latin typeface="Courier"/>
                <a:cs typeface="Courier"/>
              </a:rPr>
              <a:t>  &lt;span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itemprop</a:t>
            </a:r>
            <a:r>
              <a:rPr lang="en-US" sz="2000" dirty="0" smtClean="0">
                <a:latin typeface="Courier"/>
                <a:cs typeface="Courier"/>
              </a:rPr>
              <a:t>=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"genre"</a:t>
            </a:r>
            <a:r>
              <a:rPr lang="en-US" sz="2000" dirty="0" smtClean="0">
                <a:latin typeface="Courier"/>
                <a:cs typeface="Courier"/>
              </a:rPr>
              <a:t>&gt;Science fiction&lt;/span&gt;</a:t>
            </a:r>
          </a:p>
          <a:p>
            <a:r>
              <a:rPr lang="en-US" sz="2000" dirty="0" smtClean="0">
                <a:latin typeface="Courier"/>
                <a:cs typeface="Courier"/>
              </a:rPr>
              <a:t>  &lt;a </a:t>
            </a:r>
            <a:r>
              <a:rPr lang="en-US" sz="2000" dirty="0" err="1" smtClean="0">
                <a:latin typeface="Courier"/>
                <a:cs typeface="Courier"/>
              </a:rPr>
              <a:t>href</a:t>
            </a:r>
            <a:r>
              <a:rPr lang="en-US" sz="2000" dirty="0" smtClean="0">
                <a:latin typeface="Courier"/>
                <a:cs typeface="Courier"/>
              </a:rPr>
              <a:t>="../movies/avatar-theatrical-</a:t>
            </a:r>
            <a:r>
              <a:rPr lang="en-US" sz="2000" dirty="0" err="1" smtClean="0">
                <a:latin typeface="Courier"/>
                <a:cs typeface="Courier"/>
              </a:rPr>
              <a:t>trailer.html</a:t>
            </a:r>
            <a:r>
              <a:rPr lang="en-US" sz="2000" dirty="0" smtClean="0">
                <a:latin typeface="Courier"/>
                <a:cs typeface="Courier"/>
              </a:rPr>
              <a:t>" </a:t>
            </a:r>
          </a:p>
          <a:p>
            <a:r>
              <a:rPr lang="en-US" sz="2000" dirty="0" smtClean="0">
                <a:latin typeface="Courier"/>
                <a:cs typeface="Courier"/>
              </a:rPr>
              <a:t>   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itemprop</a:t>
            </a:r>
            <a:r>
              <a:rPr lang="en-US" sz="2000" dirty="0" smtClean="0">
                <a:latin typeface="Courier"/>
                <a:cs typeface="Courier"/>
              </a:rPr>
              <a:t>=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"trailer"</a:t>
            </a:r>
            <a:r>
              <a:rPr lang="en-US" sz="2000" dirty="0" smtClean="0">
                <a:latin typeface="Courier"/>
                <a:cs typeface="Courier"/>
              </a:rPr>
              <a:t>&gt;Trailer&lt;/a&gt;</a:t>
            </a:r>
          </a:p>
          <a:p>
            <a:r>
              <a:rPr lang="en-US" sz="2000" dirty="0" smtClean="0">
                <a:latin typeface="Courier"/>
                <a:cs typeface="Courier"/>
              </a:rPr>
              <a:t>&lt;/div&gt;</a:t>
            </a:r>
            <a:endParaRPr lang="en-US" sz="2000" dirty="0">
              <a:latin typeface="Courier"/>
              <a:cs typeface="Couri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2961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3444" y="1280741"/>
            <a:ext cx="7909081" cy="830997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“You </a:t>
            </a:r>
            <a:r>
              <a:rPr lang="en-US" dirty="0">
                <a:latin typeface="+mn-lt"/>
              </a:rPr>
              <a:t>use the </a:t>
            </a:r>
            <a:r>
              <a:rPr lang="en-US" dirty="0" err="1">
                <a:latin typeface="+mn-lt"/>
              </a:rPr>
              <a:t>schema.org</a:t>
            </a:r>
            <a:r>
              <a:rPr lang="en-US" dirty="0">
                <a:latin typeface="+mn-lt"/>
              </a:rPr>
              <a:t> vocabulary, along with the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microdata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format, to add information to your HTML content</a:t>
            </a:r>
            <a:r>
              <a:rPr lang="en-US" dirty="0" smtClean="0">
                <a:latin typeface="+mn-lt"/>
              </a:rPr>
              <a:t>.”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40666" y="6488668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solidFill>
                  <a:srgbClr val="4F81BD"/>
                </a:solidFill>
                <a:latin typeface="+mn-lt"/>
              </a:rPr>
              <a:t>http://</a:t>
            </a:r>
            <a:r>
              <a:rPr lang="en-US" sz="1800" dirty="0" err="1">
                <a:solidFill>
                  <a:srgbClr val="4F81BD"/>
                </a:solidFill>
                <a:latin typeface="+mn-lt"/>
              </a:rPr>
              <a:t>schema.org</a:t>
            </a:r>
            <a:r>
              <a:rPr lang="en-US" sz="1800" dirty="0">
                <a:solidFill>
                  <a:srgbClr val="4F81BD"/>
                </a:solidFill>
                <a:latin typeface="+mn-lt"/>
              </a:rPr>
              <a:t>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78" b="98222" l="0" r="9777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17229" y="1348945"/>
            <a:ext cx="672317" cy="672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8784" y="2280310"/>
            <a:ext cx="4569415" cy="83099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 smtClean="0"/>
              <a:t>non-</a:t>
            </a:r>
            <a:r>
              <a:rPr lang="en-US" sz="2400" dirty="0" err="1" smtClean="0"/>
              <a:t>RDFa</a:t>
            </a:r>
            <a:r>
              <a:rPr lang="en-US" sz="2400" dirty="0" smtClean="0"/>
              <a:t> </a:t>
            </a:r>
            <a:r>
              <a:rPr lang="en-US" sz="2400" dirty="0" err="1" smtClean="0"/>
              <a:t>microdata</a:t>
            </a:r>
            <a:r>
              <a:rPr lang="en-US" sz="2400" dirty="0" smtClean="0"/>
              <a:t> even though </a:t>
            </a:r>
          </a:p>
          <a:p>
            <a:r>
              <a:rPr lang="en-US" sz="2400" dirty="0" smtClean="0"/>
              <a:t>RDF vocabulary was defined</a:t>
            </a:r>
            <a:endParaRPr lang="en-US" sz="2400" dirty="0"/>
          </a:p>
        </p:txBody>
      </p:sp>
      <p:sp>
        <p:nvSpPr>
          <p:cNvPr id="8" name="Freeform 7"/>
          <p:cNvSpPr/>
          <p:nvPr/>
        </p:nvSpPr>
        <p:spPr>
          <a:xfrm>
            <a:off x="6586350" y="3111307"/>
            <a:ext cx="1108355" cy="827662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990645 w 1108355"/>
              <a:gd name="connsiteY0" fmla="*/ 0 h 827662"/>
              <a:gd name="connsiteX1" fmla="*/ 0 w 1108355"/>
              <a:gd name="connsiteY1" fmla="*/ 827662 h 827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8355" h="827662">
                <a:moveTo>
                  <a:pt x="990645" y="0"/>
                </a:moveTo>
                <a:cubicBezTo>
                  <a:pt x="1207456" y="876888"/>
                  <a:pt x="1248147" y="291306"/>
                  <a:pt x="0" y="827662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6584442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5813" y="657141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4595" y="2570205"/>
            <a:ext cx="1854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85288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RDF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1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RDFS Vocabulary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01317" y="3029328"/>
            <a:ext cx="24057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>
                <a:latin typeface="+mn-lt"/>
              </a:rPr>
              <a:t>rdfs:Resource</a:t>
            </a:r>
            <a:endParaRPr lang="en-US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da-DK" dirty="0" err="1" smtClean="0">
                <a:latin typeface="+mn-lt"/>
              </a:rPr>
              <a:t>rdfs:Class</a:t>
            </a:r>
            <a:endParaRPr lang="da-DK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da-DK" dirty="0" err="1" smtClean="0">
                <a:latin typeface="+mn-lt"/>
              </a:rPr>
              <a:t>rdfs:Literal</a:t>
            </a:r>
            <a:endParaRPr lang="da-DK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da-DK" dirty="0" err="1" smtClean="0">
                <a:latin typeface="+mn-lt"/>
              </a:rPr>
              <a:t>rdfs:Datatype</a:t>
            </a:r>
            <a:endParaRPr lang="da-DK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da-DK" dirty="0" err="1" smtClean="0">
                <a:latin typeface="+mn-lt"/>
              </a:rPr>
              <a:t>rdf:XMLLiteral</a:t>
            </a:r>
            <a:endParaRPr lang="da-DK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da-DK" dirty="0" err="1" smtClean="0">
                <a:latin typeface="+mn-lt"/>
              </a:rPr>
              <a:t>rdf:Property</a:t>
            </a:r>
            <a:endParaRPr lang="da-DK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53434" y="3038053"/>
            <a:ext cx="2763451" cy="318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hu-HU" dirty="0" smtClean="0">
                <a:latin typeface="+mn-lt"/>
              </a:rPr>
              <a:t>rdfs:range</a:t>
            </a:r>
            <a:endParaRPr lang="hu-HU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fr-FR" dirty="0" err="1" smtClean="0">
                <a:latin typeface="+mn-lt"/>
              </a:rPr>
              <a:t>rdfs:domain</a:t>
            </a:r>
            <a:endParaRPr lang="fr-FR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da-DK" dirty="0" err="1" smtClean="0">
                <a:latin typeface="+mn-lt"/>
              </a:rPr>
              <a:t>rdf:type</a:t>
            </a:r>
            <a:endParaRPr lang="da-DK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da-DK" dirty="0" err="1" smtClean="0">
                <a:latin typeface="+mn-lt"/>
              </a:rPr>
              <a:t>rdfs:subClassOf</a:t>
            </a:r>
            <a:endParaRPr lang="da-DK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da-DK" dirty="0" err="1" smtClean="0">
                <a:latin typeface="+mn-lt"/>
              </a:rPr>
              <a:t>rdfs:subPropertyOf</a:t>
            </a:r>
            <a:endParaRPr lang="da-DK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da-DK" dirty="0" err="1" smtClean="0">
                <a:latin typeface="+mn-lt"/>
              </a:rPr>
              <a:t>rdfs:label</a:t>
            </a:r>
            <a:endParaRPr lang="da-DK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da-DK" dirty="0" err="1" smtClean="0">
                <a:latin typeface="+mn-lt"/>
              </a:rPr>
              <a:t>rdfs:comment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1317" y="2562664"/>
            <a:ext cx="1297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+mj-lt"/>
              </a:rPr>
              <a:t>Classes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253434" y="2562664"/>
            <a:ext cx="1801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a-DK" sz="2800" dirty="0">
                <a:solidFill>
                  <a:schemeClr val="accent2"/>
                </a:solidFill>
                <a:latin typeface="+mj-lt"/>
              </a:rPr>
              <a:t>Properties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196829" y="3046229"/>
            <a:ext cx="2552357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>
                <a:latin typeface="+mn-lt"/>
              </a:rPr>
              <a:t>rdfs:seeAlso</a:t>
            </a:r>
            <a:endParaRPr lang="en-US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en-US" dirty="0" err="1" smtClean="0">
                <a:latin typeface="+mn-lt"/>
              </a:rPr>
              <a:t>rdfs:isDefinedBy</a:t>
            </a:r>
            <a:endParaRPr lang="en-US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fi-FI" dirty="0" err="1" smtClean="0">
                <a:latin typeface="+mn-lt"/>
              </a:rPr>
              <a:t>rdf:value</a:t>
            </a:r>
            <a:endParaRPr lang="en-US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7956" y="2562664"/>
            <a:ext cx="28344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schemeClr val="accent2"/>
                </a:solidFill>
                <a:latin typeface="+mj-lt"/>
              </a:rPr>
              <a:t>Utility Properties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5693" y="1678357"/>
            <a:ext cx="7114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  <a:latin typeface="+mn-lt"/>
              </a:rPr>
              <a:t>xmlns:rdfs</a:t>
            </a:r>
            <a:r>
              <a:rPr lang="en-US" dirty="0">
                <a:solidFill>
                  <a:schemeClr val="accent6"/>
                </a:solidFill>
                <a:latin typeface="+mn-lt"/>
              </a:rPr>
              <a:t>="http://www.w3.org/2000/01/</a:t>
            </a:r>
            <a:r>
              <a:rPr lang="en-US" dirty="0" err="1">
                <a:solidFill>
                  <a:schemeClr val="accent6"/>
                </a:solidFill>
                <a:latin typeface="+mn-lt"/>
              </a:rPr>
              <a:t>rdf</a:t>
            </a:r>
            <a:r>
              <a:rPr lang="en-US" dirty="0">
                <a:solidFill>
                  <a:schemeClr val="accent6"/>
                </a:solidFill>
                <a:latin typeface="+mn-lt"/>
              </a:rPr>
              <a:t>-schema#"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3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 and Conventions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49921" y="2836913"/>
            <a:ext cx="1211995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C0504D"/>
                </a:solidFill>
                <a:latin typeface="+mn-lt"/>
              </a:rPr>
              <a:t>Class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189725" y="4562971"/>
            <a:ext cx="1359951" cy="442942"/>
          </a:xfrm>
          <a:prstGeom prst="roundRect">
            <a:avLst>
              <a:gd name="adj" fmla="val 35399"/>
            </a:avLst>
          </a:prstGeom>
          <a:ln w="28575" cmpd="sng">
            <a:solidFill>
              <a:srgbClr val="9BBB59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Instance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6" name="Curved Connector 5"/>
          <p:cNvCxnSpPr>
            <a:stCxn id="5" idx="0"/>
            <a:endCxn id="4" idx="2"/>
          </p:cNvCxnSpPr>
          <p:nvPr/>
        </p:nvCxnSpPr>
        <p:spPr>
          <a:xfrm rot="16200000" flipV="1">
            <a:off x="2821252" y="3514522"/>
            <a:ext cx="1283116" cy="813782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53342" y="4500864"/>
            <a:ext cx="96406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“Literal”</a:t>
            </a:r>
          </a:p>
        </p:txBody>
      </p:sp>
      <p:sp>
        <p:nvSpPr>
          <p:cNvPr id="10" name="Freeform 9"/>
          <p:cNvSpPr/>
          <p:nvPr/>
        </p:nvSpPr>
        <p:spPr>
          <a:xfrm>
            <a:off x="3758585" y="2132915"/>
            <a:ext cx="815727" cy="716671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50997" h="963281">
                <a:moveTo>
                  <a:pt x="2050997" y="0"/>
                </a:moveTo>
                <a:cubicBezTo>
                  <a:pt x="1749961" y="679624"/>
                  <a:pt x="594674" y="463913"/>
                  <a:pt x="0" y="963281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4312" y="1794342"/>
            <a:ext cx="3218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 smtClean="0"/>
              <a:t>Things that are Classes</a:t>
            </a:r>
            <a:endParaRPr lang="en-US" sz="2400" dirty="0"/>
          </a:p>
        </p:txBody>
      </p:sp>
      <p:sp>
        <p:nvSpPr>
          <p:cNvPr id="12" name="Freeform 11"/>
          <p:cNvSpPr/>
          <p:nvPr/>
        </p:nvSpPr>
        <p:spPr>
          <a:xfrm>
            <a:off x="3897180" y="5178971"/>
            <a:ext cx="791067" cy="812124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88994" h="1091580">
                <a:moveTo>
                  <a:pt x="1988994" y="1091579"/>
                </a:moveTo>
                <a:cubicBezTo>
                  <a:pt x="1284947" y="876345"/>
                  <a:pt x="1493696" y="362347"/>
                  <a:pt x="0" y="0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189725" y="6034721"/>
            <a:ext cx="363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 smtClean="0"/>
              <a:t>Things that are instances</a:t>
            </a:r>
            <a:endParaRPr lang="en-US" sz="2400" dirty="0"/>
          </a:p>
        </p:txBody>
      </p:sp>
      <p:sp>
        <p:nvSpPr>
          <p:cNvPr id="15" name="Freeform 14"/>
          <p:cNvSpPr/>
          <p:nvPr/>
        </p:nvSpPr>
        <p:spPr>
          <a:xfrm>
            <a:off x="1310173" y="2881079"/>
            <a:ext cx="589598" cy="975579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  <a:gd name="connsiteX0" fmla="*/ 87194 w 2073711"/>
              <a:gd name="connsiteY0" fmla="*/ 12913 h 2022350"/>
              <a:gd name="connsiteX1" fmla="*/ 1725285 w 2073711"/>
              <a:gd name="connsiteY1" fmla="*/ 1987052 h 2022350"/>
              <a:gd name="connsiteX0" fmla="*/ 157771 w 1795861"/>
              <a:gd name="connsiteY0" fmla="*/ 16517 h 1990656"/>
              <a:gd name="connsiteX1" fmla="*/ 1795862 w 1795861"/>
              <a:gd name="connsiteY1" fmla="*/ 1990656 h 1990656"/>
              <a:gd name="connsiteX0" fmla="*/ 302161 w 1940251"/>
              <a:gd name="connsiteY0" fmla="*/ 1 h 1974140"/>
              <a:gd name="connsiteX1" fmla="*/ 1940252 w 1940251"/>
              <a:gd name="connsiteY1" fmla="*/ 1974140 h 1974140"/>
              <a:gd name="connsiteX0" fmla="*/ 328370 w 1718456"/>
              <a:gd name="connsiteY0" fmla="*/ 0 h 1311281"/>
              <a:gd name="connsiteX1" fmla="*/ 1718457 w 1718456"/>
              <a:gd name="connsiteY1" fmla="*/ 1311281 h 1311281"/>
              <a:gd name="connsiteX0" fmla="*/ 92351 w 1482437"/>
              <a:gd name="connsiteY0" fmla="*/ 0 h 1311281"/>
              <a:gd name="connsiteX1" fmla="*/ 1482438 w 1482437"/>
              <a:gd name="connsiteY1" fmla="*/ 1311281 h 1311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2437" h="1311281">
                <a:moveTo>
                  <a:pt x="92351" y="0"/>
                </a:moveTo>
                <a:cubicBezTo>
                  <a:pt x="-363689" y="762483"/>
                  <a:pt x="992088" y="1077056"/>
                  <a:pt x="1482438" y="1311281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7562" y="2064002"/>
            <a:ext cx="1727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 smtClean="0"/>
              <a:t>subclass </a:t>
            </a:r>
          </a:p>
          <a:p>
            <a:r>
              <a:rPr lang="en-US" sz="2400" dirty="0" smtClean="0"/>
              <a:t>relationship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984407" y="4685530"/>
            <a:ext cx="1211995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C0504D"/>
                </a:solidFill>
                <a:latin typeface="+mn-lt"/>
              </a:rPr>
              <a:t>Class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19" name="Curved Connector 18"/>
          <p:cNvCxnSpPr>
            <a:stCxn id="18" idx="0"/>
          </p:cNvCxnSpPr>
          <p:nvPr/>
        </p:nvCxnSpPr>
        <p:spPr>
          <a:xfrm rot="5400000" flipH="1" flipV="1">
            <a:off x="1442368" y="3427699"/>
            <a:ext cx="1405868" cy="1109794"/>
          </a:xfrm>
          <a:prstGeom prst="curvedConnector3">
            <a:avLst>
              <a:gd name="adj1" fmla="val 50000"/>
            </a:avLst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3897180" y="3507856"/>
            <a:ext cx="1000672" cy="556393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  <a:gd name="connsiteX0" fmla="*/ 87194 w 2073711"/>
              <a:gd name="connsiteY0" fmla="*/ 12913 h 2022350"/>
              <a:gd name="connsiteX1" fmla="*/ 1725285 w 2073711"/>
              <a:gd name="connsiteY1" fmla="*/ 1987052 h 2022350"/>
              <a:gd name="connsiteX0" fmla="*/ 157771 w 1795861"/>
              <a:gd name="connsiteY0" fmla="*/ 16517 h 1990656"/>
              <a:gd name="connsiteX1" fmla="*/ 1795862 w 1795861"/>
              <a:gd name="connsiteY1" fmla="*/ 1990656 h 1990656"/>
              <a:gd name="connsiteX0" fmla="*/ 302161 w 1940251"/>
              <a:gd name="connsiteY0" fmla="*/ 1 h 1974140"/>
              <a:gd name="connsiteX1" fmla="*/ 1940252 w 1940251"/>
              <a:gd name="connsiteY1" fmla="*/ 1974140 h 1974140"/>
              <a:gd name="connsiteX0" fmla="*/ 328370 w 1718456"/>
              <a:gd name="connsiteY0" fmla="*/ 0 h 1311281"/>
              <a:gd name="connsiteX1" fmla="*/ 1718457 w 1718456"/>
              <a:gd name="connsiteY1" fmla="*/ 1311281 h 1311281"/>
              <a:gd name="connsiteX0" fmla="*/ 92351 w 1482437"/>
              <a:gd name="connsiteY0" fmla="*/ 0 h 1311281"/>
              <a:gd name="connsiteX1" fmla="*/ 1482438 w 1482437"/>
              <a:gd name="connsiteY1" fmla="*/ 1311281 h 1311281"/>
              <a:gd name="connsiteX0" fmla="*/ 48984 w 1673309"/>
              <a:gd name="connsiteY0" fmla="*/ 0 h 1311281"/>
              <a:gd name="connsiteX1" fmla="*/ 1439071 w 1673309"/>
              <a:gd name="connsiteY1" fmla="*/ 1311281 h 1311281"/>
              <a:gd name="connsiteX0" fmla="*/ 1709988 w 1709988"/>
              <a:gd name="connsiteY0" fmla="*/ 0 h 1079280"/>
              <a:gd name="connsiteX1" fmla="*/ 0 w 1709988"/>
              <a:gd name="connsiteY1" fmla="*/ 1079280 h 1079280"/>
              <a:gd name="connsiteX0" fmla="*/ 2516008 w 2516008"/>
              <a:gd name="connsiteY0" fmla="*/ 0 h 747851"/>
              <a:gd name="connsiteX1" fmla="*/ 0 w 2516008"/>
              <a:gd name="connsiteY1" fmla="*/ 747851 h 747851"/>
              <a:gd name="connsiteX0" fmla="*/ 2516008 w 2516008"/>
              <a:gd name="connsiteY0" fmla="*/ 0 h 747851"/>
              <a:gd name="connsiteX1" fmla="*/ 0 w 2516008"/>
              <a:gd name="connsiteY1" fmla="*/ 747851 h 74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16008" h="747851">
                <a:moveTo>
                  <a:pt x="2516008" y="0"/>
                </a:moveTo>
                <a:cubicBezTo>
                  <a:pt x="1625957" y="613340"/>
                  <a:pt x="1059686" y="414197"/>
                  <a:pt x="0" y="747851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97852" y="2947788"/>
            <a:ext cx="1727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 smtClean="0"/>
              <a:t>instance</a:t>
            </a:r>
          </a:p>
          <a:p>
            <a:r>
              <a:rPr lang="en-US" sz="2400" dirty="0" smtClean="0"/>
              <a:t>relationship</a:t>
            </a:r>
            <a:endParaRPr lang="en-US" sz="2400" dirty="0"/>
          </a:p>
        </p:txBody>
      </p:sp>
      <p:sp>
        <p:nvSpPr>
          <p:cNvPr id="25" name="Freeform 24"/>
          <p:cNvSpPr/>
          <p:nvPr/>
        </p:nvSpPr>
        <p:spPr>
          <a:xfrm>
            <a:off x="7001746" y="4685529"/>
            <a:ext cx="655440" cy="553214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  <a:gd name="connsiteX0" fmla="*/ 1988994 w 1988994"/>
              <a:gd name="connsiteY0" fmla="*/ 1091579 h 1091579"/>
              <a:gd name="connsiteX1" fmla="*/ 0 w 1988994"/>
              <a:gd name="connsiteY1" fmla="*/ 0 h 1091579"/>
              <a:gd name="connsiteX0" fmla="*/ 1647985 w 1647985"/>
              <a:gd name="connsiteY0" fmla="*/ 743578 h 743578"/>
              <a:gd name="connsiteX1" fmla="*/ 0 w 1647985"/>
              <a:gd name="connsiteY1" fmla="*/ 0 h 74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47985" h="743578">
                <a:moveTo>
                  <a:pt x="1647985" y="743578"/>
                </a:moveTo>
                <a:cubicBezTo>
                  <a:pt x="1408949" y="180343"/>
                  <a:pt x="1493696" y="362347"/>
                  <a:pt x="0" y="0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877600" y="5244588"/>
            <a:ext cx="3147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 smtClean="0"/>
              <a:t>Things that are literals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 of Subclass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34800" y="2393971"/>
            <a:ext cx="1211995" cy="442942"/>
          </a:xfrm>
          <a:prstGeom prst="roundRect">
            <a:avLst>
              <a:gd name="adj" fmla="val 35399"/>
            </a:avLst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C0504D"/>
                </a:solidFill>
                <a:latin typeface="+mn-lt"/>
              </a:rPr>
              <a:t>A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28803" y="4243103"/>
            <a:ext cx="1211995" cy="442942"/>
          </a:xfrm>
          <a:prstGeom prst="roundRect">
            <a:avLst>
              <a:gd name="adj" fmla="val 35399"/>
            </a:avLst>
          </a:prstGeom>
          <a:solidFill>
            <a:schemeClr val="accent4">
              <a:lumMod val="40000"/>
              <a:lumOff val="60000"/>
            </a:schemeClr>
          </a:solidFill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C0504D"/>
                </a:solidFill>
                <a:latin typeface="+mn-lt"/>
              </a:rPr>
              <a:t>B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sp>
        <p:nvSpPr>
          <p:cNvPr id="8" name="Oval 7"/>
          <p:cNvSpPr/>
          <p:nvPr/>
        </p:nvSpPr>
        <p:spPr>
          <a:xfrm>
            <a:off x="4956532" y="2132915"/>
            <a:ext cx="2897475" cy="223154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4167433" y="5079544"/>
            <a:ext cx="1331606" cy="1125020"/>
          </a:xfrm>
          <a:prstGeom prst="ellipse">
            <a:avLst/>
          </a:prstGeom>
          <a:solidFill>
            <a:srgbClr val="CCC1DA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853335" y="1576522"/>
            <a:ext cx="1000672" cy="556393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  <a:gd name="connsiteX0" fmla="*/ 87194 w 2073711"/>
              <a:gd name="connsiteY0" fmla="*/ 12913 h 2022350"/>
              <a:gd name="connsiteX1" fmla="*/ 1725285 w 2073711"/>
              <a:gd name="connsiteY1" fmla="*/ 1987052 h 2022350"/>
              <a:gd name="connsiteX0" fmla="*/ 157771 w 1795861"/>
              <a:gd name="connsiteY0" fmla="*/ 16517 h 1990656"/>
              <a:gd name="connsiteX1" fmla="*/ 1795862 w 1795861"/>
              <a:gd name="connsiteY1" fmla="*/ 1990656 h 1990656"/>
              <a:gd name="connsiteX0" fmla="*/ 302161 w 1940251"/>
              <a:gd name="connsiteY0" fmla="*/ 1 h 1974140"/>
              <a:gd name="connsiteX1" fmla="*/ 1940252 w 1940251"/>
              <a:gd name="connsiteY1" fmla="*/ 1974140 h 1974140"/>
              <a:gd name="connsiteX0" fmla="*/ 328370 w 1718456"/>
              <a:gd name="connsiteY0" fmla="*/ 0 h 1311281"/>
              <a:gd name="connsiteX1" fmla="*/ 1718457 w 1718456"/>
              <a:gd name="connsiteY1" fmla="*/ 1311281 h 1311281"/>
              <a:gd name="connsiteX0" fmla="*/ 92351 w 1482437"/>
              <a:gd name="connsiteY0" fmla="*/ 0 h 1311281"/>
              <a:gd name="connsiteX1" fmla="*/ 1482438 w 1482437"/>
              <a:gd name="connsiteY1" fmla="*/ 1311281 h 1311281"/>
              <a:gd name="connsiteX0" fmla="*/ 48984 w 1673309"/>
              <a:gd name="connsiteY0" fmla="*/ 0 h 1311281"/>
              <a:gd name="connsiteX1" fmla="*/ 1439071 w 1673309"/>
              <a:gd name="connsiteY1" fmla="*/ 1311281 h 1311281"/>
              <a:gd name="connsiteX0" fmla="*/ 1709988 w 1709988"/>
              <a:gd name="connsiteY0" fmla="*/ 0 h 1079280"/>
              <a:gd name="connsiteX1" fmla="*/ 0 w 1709988"/>
              <a:gd name="connsiteY1" fmla="*/ 1079280 h 1079280"/>
              <a:gd name="connsiteX0" fmla="*/ 2516008 w 2516008"/>
              <a:gd name="connsiteY0" fmla="*/ 0 h 747851"/>
              <a:gd name="connsiteX1" fmla="*/ 0 w 2516008"/>
              <a:gd name="connsiteY1" fmla="*/ 747851 h 747851"/>
              <a:gd name="connsiteX0" fmla="*/ 2516008 w 2516008"/>
              <a:gd name="connsiteY0" fmla="*/ 0 h 747851"/>
              <a:gd name="connsiteX1" fmla="*/ 0 w 2516008"/>
              <a:gd name="connsiteY1" fmla="*/ 747851 h 74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16008" h="747851">
                <a:moveTo>
                  <a:pt x="2516008" y="0"/>
                </a:moveTo>
                <a:cubicBezTo>
                  <a:pt x="1625957" y="613340"/>
                  <a:pt x="1059686" y="414197"/>
                  <a:pt x="0" y="747851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49167" y="1127187"/>
            <a:ext cx="2260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 smtClean="0"/>
              <a:t>instances of A</a:t>
            </a:r>
            <a:endParaRPr lang="en-US" sz="2400" dirty="0"/>
          </a:p>
        </p:txBody>
      </p:sp>
      <p:sp>
        <p:nvSpPr>
          <p:cNvPr id="12" name="Freeform 11"/>
          <p:cNvSpPr/>
          <p:nvPr/>
        </p:nvSpPr>
        <p:spPr>
          <a:xfrm>
            <a:off x="5706674" y="5621926"/>
            <a:ext cx="1456870" cy="406855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  <a:gd name="connsiteX0" fmla="*/ 87194 w 2073711"/>
              <a:gd name="connsiteY0" fmla="*/ 12913 h 2022350"/>
              <a:gd name="connsiteX1" fmla="*/ 1725285 w 2073711"/>
              <a:gd name="connsiteY1" fmla="*/ 1987052 h 2022350"/>
              <a:gd name="connsiteX0" fmla="*/ 157771 w 1795861"/>
              <a:gd name="connsiteY0" fmla="*/ 16517 h 1990656"/>
              <a:gd name="connsiteX1" fmla="*/ 1795862 w 1795861"/>
              <a:gd name="connsiteY1" fmla="*/ 1990656 h 1990656"/>
              <a:gd name="connsiteX0" fmla="*/ 302161 w 1940251"/>
              <a:gd name="connsiteY0" fmla="*/ 1 h 1974140"/>
              <a:gd name="connsiteX1" fmla="*/ 1940252 w 1940251"/>
              <a:gd name="connsiteY1" fmla="*/ 1974140 h 1974140"/>
              <a:gd name="connsiteX0" fmla="*/ 328370 w 1718456"/>
              <a:gd name="connsiteY0" fmla="*/ 0 h 1311281"/>
              <a:gd name="connsiteX1" fmla="*/ 1718457 w 1718456"/>
              <a:gd name="connsiteY1" fmla="*/ 1311281 h 1311281"/>
              <a:gd name="connsiteX0" fmla="*/ 92351 w 1482437"/>
              <a:gd name="connsiteY0" fmla="*/ 0 h 1311281"/>
              <a:gd name="connsiteX1" fmla="*/ 1482438 w 1482437"/>
              <a:gd name="connsiteY1" fmla="*/ 1311281 h 1311281"/>
              <a:gd name="connsiteX0" fmla="*/ 48984 w 1673309"/>
              <a:gd name="connsiteY0" fmla="*/ 0 h 1311281"/>
              <a:gd name="connsiteX1" fmla="*/ 1439071 w 1673309"/>
              <a:gd name="connsiteY1" fmla="*/ 1311281 h 1311281"/>
              <a:gd name="connsiteX0" fmla="*/ 1709988 w 1709988"/>
              <a:gd name="connsiteY0" fmla="*/ 0 h 1079280"/>
              <a:gd name="connsiteX1" fmla="*/ 0 w 1709988"/>
              <a:gd name="connsiteY1" fmla="*/ 1079280 h 1079280"/>
              <a:gd name="connsiteX0" fmla="*/ 2516008 w 2516008"/>
              <a:gd name="connsiteY0" fmla="*/ 0 h 747851"/>
              <a:gd name="connsiteX1" fmla="*/ 0 w 2516008"/>
              <a:gd name="connsiteY1" fmla="*/ 747851 h 747851"/>
              <a:gd name="connsiteX0" fmla="*/ 2516008 w 2516008"/>
              <a:gd name="connsiteY0" fmla="*/ 0 h 747851"/>
              <a:gd name="connsiteX1" fmla="*/ 0 w 2516008"/>
              <a:gd name="connsiteY1" fmla="*/ 747851 h 747851"/>
              <a:gd name="connsiteX0" fmla="*/ 2516008 w 2516008"/>
              <a:gd name="connsiteY0" fmla="*/ 197955 h 945806"/>
              <a:gd name="connsiteX1" fmla="*/ 0 w 2516008"/>
              <a:gd name="connsiteY1" fmla="*/ 945806 h 945806"/>
              <a:gd name="connsiteX0" fmla="*/ 2206000 w 2206000"/>
              <a:gd name="connsiteY0" fmla="*/ 276551 h 576972"/>
              <a:gd name="connsiteX1" fmla="*/ 0 w 2206000"/>
              <a:gd name="connsiteY1" fmla="*/ 576972 h 576972"/>
              <a:gd name="connsiteX0" fmla="*/ 3663035 w 3663035"/>
              <a:gd name="connsiteY0" fmla="*/ 642593 h 642593"/>
              <a:gd name="connsiteX1" fmla="*/ 0 w 3663035"/>
              <a:gd name="connsiteY1" fmla="*/ 164156 h 642593"/>
              <a:gd name="connsiteX0" fmla="*/ 3663035 w 3663035"/>
              <a:gd name="connsiteY0" fmla="*/ 546856 h 546856"/>
              <a:gd name="connsiteX1" fmla="*/ 0 w 3663035"/>
              <a:gd name="connsiteY1" fmla="*/ 68419 h 546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63035" h="546856">
                <a:moveTo>
                  <a:pt x="3663035" y="546856"/>
                </a:moveTo>
                <a:cubicBezTo>
                  <a:pt x="2834984" y="-82664"/>
                  <a:pt x="1772703" y="-49806"/>
                  <a:pt x="0" y="68419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82002" y="6021458"/>
            <a:ext cx="2260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 smtClean="0"/>
              <a:t>instances of B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2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 of Subclass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34800" y="2393971"/>
            <a:ext cx="1211995" cy="442942"/>
          </a:xfrm>
          <a:prstGeom prst="roundRect">
            <a:avLst>
              <a:gd name="adj" fmla="val 35399"/>
            </a:avLst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C0504D"/>
                </a:solidFill>
                <a:latin typeface="+mn-lt"/>
              </a:rPr>
              <a:t>A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28803" y="4243103"/>
            <a:ext cx="1211995" cy="442942"/>
          </a:xfrm>
          <a:prstGeom prst="roundRect">
            <a:avLst>
              <a:gd name="adj" fmla="val 35399"/>
            </a:avLst>
          </a:prstGeom>
          <a:solidFill>
            <a:schemeClr val="accent4">
              <a:lumMod val="40000"/>
              <a:lumOff val="60000"/>
            </a:schemeClr>
          </a:solidFill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C0504D"/>
                </a:solidFill>
                <a:latin typeface="+mn-lt"/>
              </a:rPr>
              <a:t>B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sp>
        <p:nvSpPr>
          <p:cNvPr id="8" name="Oval 7"/>
          <p:cNvSpPr/>
          <p:nvPr/>
        </p:nvSpPr>
        <p:spPr>
          <a:xfrm>
            <a:off x="4956532" y="2132915"/>
            <a:ext cx="2897475" cy="223154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accent3"/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5317561" y="2775175"/>
            <a:ext cx="1331606" cy="1125020"/>
          </a:xfrm>
          <a:prstGeom prst="ellipse">
            <a:avLst/>
          </a:prstGeom>
          <a:solidFill>
            <a:srgbClr val="CCC1DA"/>
          </a:solidFill>
          <a:ln w="28575" cmpd="sng">
            <a:solidFill>
              <a:schemeClr val="accent4"/>
            </a:solidFill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4349" y="5368359"/>
            <a:ext cx="6855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 smtClean="0"/>
              <a:t>if </a:t>
            </a:r>
            <a:r>
              <a:rPr lang="en-US" sz="2400" dirty="0" smtClean="0">
                <a:solidFill>
                  <a:schemeClr val="accent2"/>
                </a:solidFill>
              </a:rPr>
              <a:t>B</a:t>
            </a:r>
            <a:r>
              <a:rPr lang="en-US" sz="2400" dirty="0" smtClean="0"/>
              <a:t> is a </a:t>
            </a:r>
            <a:r>
              <a:rPr lang="en-US" sz="2400" dirty="0" smtClean="0">
                <a:solidFill>
                  <a:schemeClr val="accent6"/>
                </a:solidFill>
              </a:rPr>
              <a:t>subclass</a:t>
            </a:r>
            <a:r>
              <a:rPr lang="en-US" sz="2400" dirty="0" smtClean="0"/>
              <a:t> of </a:t>
            </a:r>
            <a:r>
              <a:rPr lang="en-US" sz="2400" dirty="0">
                <a:solidFill>
                  <a:schemeClr val="accent2"/>
                </a:solidFill>
              </a:rPr>
              <a:t>A</a:t>
            </a:r>
            <a:r>
              <a:rPr lang="en-US" sz="2400" dirty="0" smtClean="0"/>
              <a:t>, </a:t>
            </a:r>
          </a:p>
          <a:p>
            <a:r>
              <a:rPr lang="en-US" sz="2400" dirty="0" smtClean="0"/>
              <a:t>the instances of </a:t>
            </a:r>
            <a:r>
              <a:rPr lang="en-US" sz="2400" dirty="0">
                <a:solidFill>
                  <a:schemeClr val="accent2"/>
                </a:solidFill>
              </a:rPr>
              <a:t>B</a:t>
            </a:r>
            <a:r>
              <a:rPr lang="en-US" sz="2400" dirty="0" smtClean="0"/>
              <a:t> are a </a:t>
            </a:r>
            <a:r>
              <a:rPr lang="en-US" sz="2400" dirty="0" smtClean="0">
                <a:solidFill>
                  <a:srgbClr val="F79646"/>
                </a:solidFill>
              </a:rPr>
              <a:t>subset</a:t>
            </a:r>
            <a:r>
              <a:rPr lang="en-US" sz="2400" dirty="0" smtClean="0"/>
              <a:t> of the instances of </a:t>
            </a:r>
            <a:r>
              <a:rPr lang="en-US" sz="2400" dirty="0">
                <a:solidFill>
                  <a:schemeClr val="accent2"/>
                </a:solidFill>
              </a:rPr>
              <a:t>A</a:t>
            </a:r>
          </a:p>
        </p:txBody>
      </p:sp>
      <p:cxnSp>
        <p:nvCxnSpPr>
          <p:cNvPr id="14" name="Curved Connector 13"/>
          <p:cNvCxnSpPr>
            <a:stCxn id="4" idx="0"/>
            <a:endCxn id="3" idx="2"/>
          </p:cNvCxnSpPr>
          <p:nvPr/>
        </p:nvCxnSpPr>
        <p:spPr>
          <a:xfrm rot="5400000" flipH="1" flipV="1">
            <a:off x="1334704" y="3237010"/>
            <a:ext cx="1406190" cy="605997"/>
          </a:xfrm>
          <a:prstGeom prst="curvedConnector3">
            <a:avLst>
              <a:gd name="adj1" fmla="val 50000"/>
            </a:avLst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6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rdfs:Resource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1670" y="1347293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latin typeface="+mn-lt"/>
              </a:rPr>
              <a:t>All things described by RDF </a:t>
            </a:r>
            <a:r>
              <a:rPr lang="en-US" dirty="0" smtClean="0">
                <a:latin typeface="+mn-lt"/>
              </a:rPr>
              <a:t>are </a:t>
            </a:r>
            <a:r>
              <a:rPr lang="en-US" dirty="0">
                <a:latin typeface="+mn-lt"/>
              </a:rPr>
              <a:t>called </a:t>
            </a:r>
            <a:r>
              <a:rPr lang="en-US" i="1" dirty="0">
                <a:latin typeface="+mn-lt"/>
              </a:rPr>
              <a:t>resources</a:t>
            </a:r>
            <a:r>
              <a:rPr lang="en-US" dirty="0">
                <a:latin typeface="+mn-lt"/>
              </a:rPr>
              <a:t>, and are instances of the class </a:t>
            </a:r>
            <a:r>
              <a:rPr lang="en-US" dirty="0" err="1" smtClean="0">
                <a:solidFill>
                  <a:schemeClr val="accent2"/>
                </a:solidFill>
                <a:latin typeface="+mn-lt"/>
              </a:rPr>
              <a:t>rdfs:Resource</a:t>
            </a:r>
            <a:endParaRPr lang="en-US" dirty="0" smtClean="0">
              <a:solidFill>
                <a:schemeClr val="accent2"/>
              </a:solidFill>
              <a:latin typeface="+mn-lt"/>
            </a:endParaRPr>
          </a:p>
          <a:p>
            <a:pPr algn="ctr"/>
            <a:endParaRPr lang="en-US" dirty="0">
              <a:solidFill>
                <a:schemeClr val="accent2"/>
              </a:solidFill>
              <a:latin typeface="+mn-lt"/>
            </a:endParaRPr>
          </a:p>
          <a:p>
            <a:pPr algn="ctr"/>
            <a:r>
              <a:rPr lang="en-US" dirty="0" smtClean="0">
                <a:solidFill>
                  <a:srgbClr val="CC66FF"/>
                </a:solidFill>
                <a:latin typeface="+mn-lt"/>
              </a:rPr>
              <a:t>This is similar to Object class in Java class hierarchy</a:t>
            </a:r>
          </a:p>
          <a:p>
            <a:pPr algn="ctr"/>
            <a:endParaRPr lang="en-US" dirty="0">
              <a:solidFill>
                <a:srgbClr val="CC66FF"/>
              </a:solidFill>
              <a:latin typeface="+mn-lt"/>
            </a:endParaRPr>
          </a:p>
          <a:p>
            <a:r>
              <a:rPr lang="en-US" dirty="0" smtClean="0">
                <a:solidFill>
                  <a:srgbClr val="CC66FF"/>
                </a:solidFill>
                <a:latin typeface="+mn-lt"/>
              </a:rPr>
              <a:t>Implications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C66FF"/>
                </a:solidFill>
                <a:latin typeface="+mn-lt"/>
              </a:rPr>
              <a:t>Every class/property is a resource too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C66FF"/>
                </a:solidFill>
                <a:latin typeface="+mn-lt"/>
                <a:sym typeface="Wingdings" panose="05000000000000000000" pitchFamily="2" charset="2"/>
              </a:rPr>
              <a:t>Properties can themselves have properties </a:t>
            </a:r>
            <a:endParaRPr lang="en-US" dirty="0" smtClean="0">
              <a:solidFill>
                <a:srgbClr val="CC66FF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6885428" y="2281491"/>
            <a:ext cx="1851420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rdfs:Resource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084440" y="4846653"/>
            <a:ext cx="1594215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rdfs:Literal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17" name="Curved Connector 16"/>
          <p:cNvCxnSpPr/>
          <p:nvPr/>
        </p:nvCxnSpPr>
        <p:spPr>
          <a:xfrm rot="5400000" flipH="1" flipV="1">
            <a:off x="6289113" y="3287837"/>
            <a:ext cx="2122220" cy="929590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460391" y="3522593"/>
            <a:ext cx="1594215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rdfs:Class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19" name="Curved Connector 18"/>
          <p:cNvCxnSpPr/>
          <p:nvPr/>
        </p:nvCxnSpPr>
        <p:spPr>
          <a:xfrm rot="5400000" flipH="1" flipV="1">
            <a:off x="6131399" y="1847621"/>
            <a:ext cx="839553" cy="251992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27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rdfs:Class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7190" y="2037872"/>
            <a:ext cx="54030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</a:rPr>
              <a:t>the class of resources that are RDF classes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42580" y="3284708"/>
            <a:ext cx="2497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C0504D"/>
                </a:solidFill>
                <a:latin typeface="+mn-lt"/>
              </a:rPr>
              <a:t>rdfs:Class</a:t>
            </a:r>
            <a:r>
              <a:rPr lang="en-US" dirty="0" smtClean="0">
                <a:latin typeface="+mn-lt"/>
              </a:rPr>
              <a:t> is a </a:t>
            </a:r>
            <a:r>
              <a:rPr lang="en-US" dirty="0" smtClean="0">
                <a:solidFill>
                  <a:srgbClr val="CC66FF"/>
                </a:solidFill>
                <a:latin typeface="+mn-lt"/>
              </a:rPr>
              <a:t>class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069" y="4295685"/>
            <a:ext cx="56525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C0504D"/>
                </a:solidFill>
                <a:latin typeface="+mn-lt"/>
              </a:rPr>
              <a:t>rdfs:Class</a:t>
            </a:r>
            <a:r>
              <a:rPr lang="en-US" dirty="0" smtClean="0">
                <a:latin typeface="+mn-lt"/>
              </a:rPr>
              <a:t> is an instance of </a:t>
            </a:r>
            <a:r>
              <a:rPr lang="en-US" dirty="0" err="1" smtClean="0">
                <a:solidFill>
                  <a:srgbClr val="C0504D"/>
                </a:solidFill>
                <a:latin typeface="Calibri"/>
              </a:rPr>
              <a:t>rdfs:Class</a:t>
            </a:r>
            <a:endParaRPr lang="en-US" dirty="0" smtClean="0">
              <a:solidFill>
                <a:srgbClr val="C0504D"/>
              </a:solidFill>
              <a:latin typeface="Calibri"/>
            </a:endParaRPr>
          </a:p>
          <a:p>
            <a:pPr algn="ctr"/>
            <a:endParaRPr lang="en-US" dirty="0">
              <a:solidFill>
                <a:srgbClr val="C0504D"/>
              </a:solidFill>
              <a:latin typeface="Calibri"/>
            </a:endParaRPr>
          </a:p>
          <a:p>
            <a:pPr algn="ctr"/>
            <a:r>
              <a:rPr lang="en-US" dirty="0" smtClean="0">
                <a:solidFill>
                  <a:srgbClr val="CC66FF"/>
                </a:solidFill>
                <a:latin typeface="Calibri"/>
              </a:rPr>
              <a:t>In fact, every class, including </a:t>
            </a:r>
            <a:r>
              <a:rPr lang="en-US" dirty="0" err="1" smtClean="0">
                <a:solidFill>
                  <a:srgbClr val="CC66FF"/>
                </a:solidFill>
                <a:latin typeface="Calibri"/>
              </a:rPr>
              <a:t>rdfs:Resource</a:t>
            </a:r>
            <a:r>
              <a:rPr lang="en-US" dirty="0" smtClean="0">
                <a:solidFill>
                  <a:srgbClr val="CC66FF"/>
                </a:solidFill>
                <a:latin typeface="Calibri"/>
              </a:rPr>
              <a:t>, </a:t>
            </a:r>
          </a:p>
          <a:p>
            <a:pPr algn="ctr"/>
            <a:r>
              <a:rPr lang="en-US" dirty="0" smtClean="0">
                <a:solidFill>
                  <a:srgbClr val="CC66FF"/>
                </a:solidFill>
                <a:latin typeface="Calibri"/>
              </a:rPr>
              <a:t>is an instance of </a:t>
            </a:r>
            <a:r>
              <a:rPr lang="en-US" dirty="0" err="1" smtClean="0">
                <a:solidFill>
                  <a:srgbClr val="CC66FF"/>
                </a:solidFill>
                <a:latin typeface="Calibri"/>
              </a:rPr>
              <a:t>rdfs:Class</a:t>
            </a:r>
            <a:r>
              <a:rPr lang="en-US" dirty="0" smtClean="0">
                <a:solidFill>
                  <a:srgbClr val="CC66FF"/>
                </a:solidFill>
                <a:latin typeface="+mn-lt"/>
              </a:rPr>
              <a:t> </a:t>
            </a: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2991352" y="3746373"/>
            <a:ext cx="4" cy="549312"/>
          </a:xfrm>
          <a:prstGeom prst="straightConnector1">
            <a:avLst/>
          </a:prstGeom>
          <a:ln w="7620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785189" y="3698744"/>
            <a:ext cx="1594215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rdfs:Class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11" name="Curved Connector 10"/>
          <p:cNvCxnSpPr>
            <a:stCxn id="10" idx="0"/>
            <a:endCxn id="10" idx="3"/>
          </p:cNvCxnSpPr>
          <p:nvPr/>
        </p:nvCxnSpPr>
        <p:spPr>
          <a:xfrm rot="16200000" flipH="1">
            <a:off x="5870114" y="3410926"/>
            <a:ext cx="221471" cy="797107"/>
          </a:xfrm>
          <a:prstGeom prst="curvedConnector4">
            <a:avLst>
              <a:gd name="adj1" fmla="val -103219"/>
              <a:gd name="adj2" fmla="val 128679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176512" y="2416250"/>
            <a:ext cx="1851420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rdfs:Resource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13" name="Curved Connector 12"/>
          <p:cNvCxnSpPr>
            <a:stCxn id="12" idx="0"/>
          </p:cNvCxnSpPr>
          <p:nvPr/>
        </p:nvCxnSpPr>
        <p:spPr>
          <a:xfrm rot="16200000" flipH="1" flipV="1">
            <a:off x="6201012" y="1797534"/>
            <a:ext cx="1282495" cy="2519925"/>
          </a:xfrm>
          <a:prstGeom prst="curvedConnector3">
            <a:avLst>
              <a:gd name="adj1" fmla="val -17825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63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RDF Serialization: RDF/XML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090" y="4054018"/>
            <a:ext cx="891231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+mn-lt"/>
              </a:rPr>
              <a:t>&lt;</a:t>
            </a:r>
            <a:r>
              <a:rPr lang="en-US" sz="2200" dirty="0" err="1" smtClean="0">
                <a:latin typeface="+mn-lt"/>
              </a:rPr>
              <a:t>rdf:RDF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xmlns:rdf</a:t>
            </a:r>
            <a:r>
              <a:rPr lang="en-US" sz="2200" dirty="0" smtClean="0">
                <a:latin typeface="+mn-lt"/>
              </a:rPr>
              <a:t>=“</a:t>
            </a:r>
            <a:r>
              <a:rPr lang="en-US" sz="2000" dirty="0"/>
              <a:t>http://</a:t>
            </a:r>
            <a:r>
              <a:rPr lang="en-US" sz="2000" dirty="0" smtClean="0"/>
              <a:t>www.w3.org/1999/02/22-rdf-syntax-ns#</a:t>
            </a:r>
            <a:r>
              <a:rPr lang="en-US" sz="2200" dirty="0" smtClean="0">
                <a:latin typeface="+mn-lt"/>
              </a:rPr>
              <a:t>” </a:t>
            </a:r>
          </a:p>
          <a:p>
            <a:r>
              <a:rPr lang="en-US" sz="2200" dirty="0">
                <a:latin typeface="+mn-lt"/>
              </a:rPr>
              <a:t>	</a:t>
            </a:r>
            <a:r>
              <a:rPr lang="en-US" sz="2200" dirty="0" err="1" smtClean="0">
                <a:latin typeface="+mn-lt"/>
              </a:rPr>
              <a:t>xmlns:Ex</a:t>
            </a:r>
            <a:r>
              <a:rPr lang="en-US" sz="2200" dirty="0" smtClean="0">
                <a:latin typeface="+mn-lt"/>
              </a:rPr>
              <a:t>=</a:t>
            </a:r>
            <a:r>
              <a:rPr lang="en-US" sz="2200" dirty="0" smtClean="0">
                <a:latin typeface="+mn-lt"/>
                <a:hlinkClick r:id="rId3"/>
              </a:rPr>
              <a:t>http://www.example.org/person#</a:t>
            </a:r>
            <a:r>
              <a:rPr lang="en-US" sz="2200" dirty="0" smtClean="0">
                <a:latin typeface="+mn-lt"/>
              </a:rPr>
              <a:t>&gt;</a:t>
            </a:r>
          </a:p>
          <a:p>
            <a:r>
              <a:rPr lang="en-US" sz="2200" dirty="0" smtClean="0">
                <a:latin typeface="+mn-lt"/>
              </a:rPr>
              <a:t>    &lt;</a:t>
            </a:r>
            <a:r>
              <a:rPr lang="en-US" sz="2200" dirty="0" err="1" smtClean="0">
                <a:latin typeface="+mn-lt"/>
              </a:rPr>
              <a:t>rdf:Description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rdf:about</a:t>
            </a:r>
            <a:r>
              <a:rPr lang="en-US" sz="2200" dirty="0" smtClean="0">
                <a:latin typeface="+mn-lt"/>
              </a:rPr>
              <a:t>=http://www.example.org/person#DavidSmith&gt;</a:t>
            </a:r>
          </a:p>
          <a:p>
            <a:r>
              <a:rPr lang="en-US" sz="2200" dirty="0">
                <a:latin typeface="+mn-lt"/>
              </a:rPr>
              <a:t>	</a:t>
            </a:r>
            <a:r>
              <a:rPr lang="en-US" sz="2200" dirty="0" smtClean="0">
                <a:latin typeface="+mn-lt"/>
              </a:rPr>
              <a:t>&lt;</a:t>
            </a:r>
            <a:r>
              <a:rPr lang="en-US" sz="2200" dirty="0" err="1" smtClean="0">
                <a:latin typeface="+mn-lt"/>
              </a:rPr>
              <a:t>foaf:givenName</a:t>
            </a:r>
            <a:r>
              <a:rPr lang="en-US" sz="2200" dirty="0" smtClean="0">
                <a:latin typeface="+mn-lt"/>
              </a:rPr>
              <a:t>&gt;David&lt;/</a:t>
            </a:r>
            <a:r>
              <a:rPr lang="en-US" sz="2200" dirty="0" err="1" smtClean="0">
                <a:latin typeface="+mn-lt"/>
              </a:rPr>
              <a:t>foaf:givenName</a:t>
            </a:r>
            <a:r>
              <a:rPr lang="en-US" sz="2200" dirty="0" smtClean="0">
                <a:latin typeface="+mn-lt"/>
              </a:rPr>
              <a:t>&gt;</a:t>
            </a:r>
          </a:p>
          <a:p>
            <a:r>
              <a:rPr lang="en-US" sz="2200" dirty="0">
                <a:latin typeface="+mn-lt"/>
              </a:rPr>
              <a:t> </a:t>
            </a:r>
            <a:r>
              <a:rPr lang="en-US" sz="2200" dirty="0" smtClean="0">
                <a:latin typeface="+mn-lt"/>
              </a:rPr>
              <a:t>   &lt;/</a:t>
            </a:r>
            <a:r>
              <a:rPr lang="en-US" sz="2200" dirty="0" err="1" smtClean="0">
                <a:latin typeface="+mn-lt"/>
              </a:rPr>
              <a:t>rdf:Description</a:t>
            </a:r>
            <a:r>
              <a:rPr lang="en-US" sz="2200" dirty="0" smtClean="0">
                <a:latin typeface="+mn-lt"/>
              </a:rPr>
              <a:t>&gt;</a:t>
            </a:r>
          </a:p>
          <a:p>
            <a:r>
              <a:rPr lang="en-US" sz="2200" dirty="0" smtClean="0">
                <a:latin typeface="+mn-lt"/>
              </a:rPr>
              <a:t>&lt;/</a:t>
            </a:r>
            <a:r>
              <a:rPr lang="en-US" sz="2200" dirty="0" err="1" smtClean="0">
                <a:latin typeface="+mn-lt"/>
              </a:rPr>
              <a:t>rdf:RDF</a:t>
            </a:r>
            <a:r>
              <a:rPr lang="en-US" sz="2200" dirty="0" smtClean="0">
                <a:latin typeface="+mn-lt"/>
              </a:rPr>
              <a:t>&gt;</a:t>
            </a:r>
          </a:p>
          <a:p>
            <a:r>
              <a:rPr lang="en-US" sz="2200" dirty="0" smtClean="0">
                <a:latin typeface="+mn-lt"/>
              </a:rPr>
              <a:t>	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42123" y="2356322"/>
            <a:ext cx="7397942" cy="759011"/>
            <a:chOff x="921024" y="3633538"/>
            <a:chExt cx="7103167" cy="759011"/>
          </a:xfrm>
        </p:grpSpPr>
        <p:sp>
          <p:nvSpPr>
            <p:cNvPr id="11" name="Oval 10"/>
            <p:cNvSpPr/>
            <p:nvPr/>
          </p:nvSpPr>
          <p:spPr>
            <a:xfrm>
              <a:off x="921024" y="3633539"/>
              <a:ext cx="2703447" cy="759010"/>
            </a:xfrm>
            <a:prstGeom prst="ellipse">
              <a:avLst/>
            </a:prstGeom>
            <a:ln w="28575" cmpd="sng">
              <a:solidFill>
                <a:srgbClr val="008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dirty="0" err="1" smtClean="0">
                  <a:latin typeface="+mn-lt"/>
                </a:rPr>
                <a:t>Ex:DavidSmith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2" name="Straight Arrow Connector 11"/>
            <p:cNvCxnSpPr>
              <a:stCxn id="11" idx="6"/>
              <a:endCxn id="14" idx="1"/>
            </p:cNvCxnSpPr>
            <p:nvPr/>
          </p:nvCxnSpPr>
          <p:spPr>
            <a:xfrm>
              <a:off x="3624471" y="4013044"/>
              <a:ext cx="27034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756128" y="3633538"/>
              <a:ext cx="23398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+mn-lt"/>
                </a:rPr>
                <a:t>foaf:givenName</a:t>
              </a:r>
              <a:endParaRPr lang="en-US" dirty="0" smtClean="0">
                <a:latin typeface="+mn-l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327918" y="3734748"/>
              <a:ext cx="1696273" cy="556591"/>
            </a:xfrm>
            <a:prstGeom prst="rect">
              <a:avLst/>
            </a:prstGeom>
            <a:ln w="28575" cmpd="sng">
              <a:solidFill>
                <a:srgbClr val="008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dirty="0" smtClean="0">
                  <a:latin typeface="+mn-lt"/>
                </a:rPr>
                <a:t>David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652079" y="6596390"/>
            <a:ext cx="1491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</a:t>
            </a: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by </a:t>
            </a:r>
            <a:r>
              <a:rPr lang="en-US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Wensheng</a:t>
            </a: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Wu</a:t>
            </a:r>
            <a:endParaRPr lang="en-US" sz="110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617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rdfs:Literal</a:t>
            </a:r>
            <a:r>
              <a:rPr lang="en-US" dirty="0" smtClean="0"/>
              <a:t>, </a:t>
            </a:r>
            <a:r>
              <a:rPr lang="en-US" dirty="0" err="1" smtClean="0"/>
              <a:t>rdfs:Datatype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93748" y="1997839"/>
            <a:ext cx="51565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</a:rPr>
              <a:t>class </a:t>
            </a:r>
            <a:r>
              <a:rPr lang="en-US" dirty="0" err="1">
                <a:solidFill>
                  <a:schemeClr val="accent2"/>
                </a:solidFill>
                <a:latin typeface="+mn-lt"/>
              </a:rPr>
              <a:t>rdfs:Literal</a:t>
            </a:r>
            <a:r>
              <a:rPr lang="en-US" dirty="0">
                <a:latin typeface="+mn-lt"/>
              </a:rPr>
              <a:t> is the class of literal values such as strings and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1210" y="3846644"/>
            <a:ext cx="1816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+mn-lt"/>
              </a:rPr>
              <a:t>typed literals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7280" y="3846644"/>
            <a:ext cx="170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  <a:latin typeface="+mn-lt"/>
              </a:rPr>
              <a:t>plain literals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937" y="4488295"/>
            <a:ext cx="43820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</a:rPr>
              <a:t>class </a:t>
            </a:r>
            <a:r>
              <a:rPr lang="en-US" dirty="0" err="1" smtClean="0">
                <a:solidFill>
                  <a:schemeClr val="accent2"/>
                </a:solidFill>
                <a:latin typeface="+mn-lt"/>
              </a:rPr>
              <a:t>rdfs:Datatype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is the class </a:t>
            </a:r>
            <a:r>
              <a:rPr lang="en-US" dirty="0" smtClean="0">
                <a:latin typeface="+mn-lt"/>
              </a:rPr>
              <a:t>of typed literals</a:t>
            </a:r>
            <a:endParaRPr lang="en-US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25830" y="4488295"/>
            <a:ext cx="29473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  <a:latin typeface="+mn-lt"/>
              </a:rPr>
              <a:t>there is no class </a:t>
            </a:r>
            <a:r>
              <a:rPr lang="en-US" dirty="0" smtClean="0">
                <a:solidFill>
                  <a:srgbClr val="CC66FF"/>
                </a:solidFill>
                <a:latin typeface="+mn-lt"/>
              </a:rPr>
              <a:t>for </a:t>
            </a:r>
            <a:r>
              <a:rPr lang="en-US" dirty="0" smtClean="0">
                <a:solidFill>
                  <a:schemeClr val="accent5"/>
                </a:solidFill>
                <a:latin typeface="+mn-lt"/>
              </a:rPr>
              <a:t>plain literals?</a:t>
            </a:r>
            <a:endParaRPr lang="en-US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5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Story So Far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20736" y="3058383"/>
            <a:ext cx="1594215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rdfs:Class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6" name="Curved Connector 5"/>
          <p:cNvCxnSpPr>
            <a:stCxn id="4" idx="0"/>
            <a:endCxn id="4" idx="3"/>
          </p:cNvCxnSpPr>
          <p:nvPr/>
        </p:nvCxnSpPr>
        <p:spPr>
          <a:xfrm rot="16200000" flipH="1">
            <a:off x="3105661" y="2770565"/>
            <a:ext cx="221471" cy="797107"/>
          </a:xfrm>
          <a:prstGeom prst="curvedConnector4">
            <a:avLst>
              <a:gd name="adj1" fmla="val -103219"/>
              <a:gd name="adj2" fmla="val 128679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412059" y="1775888"/>
            <a:ext cx="1851420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rdfs:Resource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19" name="Curved Connector 18"/>
          <p:cNvCxnSpPr>
            <a:stCxn id="27" idx="3"/>
            <a:endCxn id="18" idx="2"/>
          </p:cNvCxnSpPr>
          <p:nvPr/>
        </p:nvCxnSpPr>
        <p:spPr>
          <a:xfrm flipV="1">
            <a:off x="5205286" y="2218830"/>
            <a:ext cx="132483" cy="2343691"/>
          </a:xfrm>
          <a:prstGeom prst="curvedConnector2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611071" y="4341050"/>
            <a:ext cx="1594215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rdfs:Literal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337769" y="6034544"/>
            <a:ext cx="184513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rdfs:Datatype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5400000" flipH="1" flipV="1">
            <a:off x="3691744" y="1329521"/>
            <a:ext cx="839553" cy="251992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5400000" flipH="1" flipV="1">
            <a:off x="3815744" y="2782234"/>
            <a:ext cx="2122220" cy="929590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6200000" flipV="1">
            <a:off x="3880292" y="3641754"/>
            <a:ext cx="3815714" cy="922566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27" idx="0"/>
            <a:endCxn id="4" idx="2"/>
          </p:cNvCxnSpPr>
          <p:nvPr/>
        </p:nvCxnSpPr>
        <p:spPr>
          <a:xfrm rot="16200000" flipV="1">
            <a:off x="3193150" y="3126020"/>
            <a:ext cx="839725" cy="159033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28" idx="1"/>
            <a:endCxn id="4" idx="2"/>
          </p:cNvCxnSpPr>
          <p:nvPr/>
        </p:nvCxnSpPr>
        <p:spPr>
          <a:xfrm rot="10800000">
            <a:off x="2817845" y="3501325"/>
            <a:ext cx="2519925" cy="2754690"/>
          </a:xfrm>
          <a:prstGeom prst="curvedConnector2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28" idx="1"/>
            <a:endCxn id="4" idx="1"/>
          </p:cNvCxnSpPr>
          <p:nvPr/>
        </p:nvCxnSpPr>
        <p:spPr>
          <a:xfrm rot="10800000">
            <a:off x="2020737" y="3279855"/>
            <a:ext cx="3317033" cy="2976161"/>
          </a:xfrm>
          <a:prstGeom prst="curvedConnector3">
            <a:avLst>
              <a:gd name="adj1" fmla="val 106892"/>
            </a:avLst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  <p:cxnSp>
        <p:nvCxnSpPr>
          <p:cNvPr id="17" name="Curved Connector 16"/>
          <p:cNvCxnSpPr>
            <a:stCxn id="28" idx="0"/>
            <a:endCxn id="18" idx="3"/>
          </p:cNvCxnSpPr>
          <p:nvPr/>
        </p:nvCxnSpPr>
        <p:spPr>
          <a:xfrm rot="5400000" flipH="1" flipV="1">
            <a:off x="4243315" y="4014380"/>
            <a:ext cx="4037185" cy="3144"/>
          </a:xfrm>
          <a:prstGeom prst="curvedConnector4">
            <a:avLst>
              <a:gd name="adj1" fmla="val 47257"/>
              <a:gd name="adj2" fmla="val 7370992"/>
            </a:avLst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4" idx="0"/>
            <a:endCxn id="18" idx="1"/>
          </p:cNvCxnSpPr>
          <p:nvPr/>
        </p:nvCxnSpPr>
        <p:spPr>
          <a:xfrm rot="5400000" flipH="1" flipV="1">
            <a:off x="3084439" y="1730764"/>
            <a:ext cx="1061024" cy="1594215"/>
          </a:xfrm>
          <a:prstGeom prst="curvedConnector2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8" idx="0"/>
            <a:endCxn id="4" idx="0"/>
          </p:cNvCxnSpPr>
          <p:nvPr/>
        </p:nvCxnSpPr>
        <p:spPr>
          <a:xfrm rot="16200000" flipH="1" flipV="1">
            <a:off x="3436559" y="1157172"/>
            <a:ext cx="1282495" cy="2519925"/>
          </a:xfrm>
          <a:prstGeom prst="curvedConnector3">
            <a:avLst>
              <a:gd name="adj1" fmla="val -17825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20853" y="430639"/>
            <a:ext cx="2757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C66FF"/>
                </a:solidFill>
                <a:latin typeface="+mn-lt"/>
              </a:rPr>
              <a:t>Every class is </a:t>
            </a:r>
          </a:p>
          <a:p>
            <a:r>
              <a:rPr lang="en-US" dirty="0" smtClean="0">
                <a:solidFill>
                  <a:srgbClr val="CC66FF"/>
                </a:solidFill>
                <a:latin typeface="+mn-lt"/>
              </a:rPr>
              <a:t>subclass of Resource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393182" y="1615942"/>
            <a:ext cx="1306286" cy="801192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6279" y="1461828"/>
            <a:ext cx="23447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C66FF"/>
                </a:solidFill>
              </a:rPr>
              <a:t>Every class is </a:t>
            </a:r>
            <a:r>
              <a:rPr lang="en-US" dirty="0" smtClean="0">
                <a:solidFill>
                  <a:srgbClr val="CC66FF"/>
                </a:solidFill>
              </a:rPr>
              <a:t>an</a:t>
            </a:r>
            <a:endParaRPr lang="en-US" dirty="0">
              <a:solidFill>
                <a:srgbClr val="CC66FF"/>
              </a:solidFill>
            </a:endParaRPr>
          </a:p>
          <a:p>
            <a:r>
              <a:rPr lang="en-US" dirty="0">
                <a:solidFill>
                  <a:srgbClr val="CC66FF"/>
                </a:solidFill>
              </a:rPr>
              <a:t>i</a:t>
            </a:r>
            <a:r>
              <a:rPr lang="en-US" dirty="0" smtClean="0">
                <a:solidFill>
                  <a:srgbClr val="CC66FF"/>
                </a:solidFill>
              </a:rPr>
              <a:t>nstance of Class</a:t>
            </a:r>
            <a:endParaRPr lang="en-US" dirty="0">
              <a:solidFill>
                <a:srgbClr val="CC66FF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269005" y="2359800"/>
            <a:ext cx="1534055" cy="217277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274383" y="4488545"/>
            <a:ext cx="32040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C66FF"/>
                </a:solidFill>
              </a:rPr>
              <a:t>Every class is </a:t>
            </a:r>
            <a:r>
              <a:rPr lang="en-US" dirty="0" smtClean="0">
                <a:solidFill>
                  <a:srgbClr val="CC66FF"/>
                </a:solidFill>
              </a:rPr>
              <a:t>an instance of Resource</a:t>
            </a:r>
            <a:endParaRPr lang="en-US" dirty="0">
              <a:solidFill>
                <a:srgbClr val="CC66FF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6041167" y="4416549"/>
            <a:ext cx="758334" cy="202624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27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rdfs:Property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10491" y="412086"/>
            <a:ext cx="44263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</a:rPr>
              <a:t>the class of resources that are RDF </a:t>
            </a:r>
            <a:r>
              <a:rPr lang="en-US" dirty="0" smtClean="0">
                <a:latin typeface="+mn-lt"/>
              </a:rPr>
              <a:t>properties</a:t>
            </a:r>
            <a:endParaRPr lang="en-US" dirty="0">
              <a:latin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90477" y="3058383"/>
            <a:ext cx="1594215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rdfs:Class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5" name="Curved Connector 4"/>
          <p:cNvCxnSpPr>
            <a:stCxn id="4" idx="0"/>
            <a:endCxn id="4" idx="3"/>
          </p:cNvCxnSpPr>
          <p:nvPr/>
        </p:nvCxnSpPr>
        <p:spPr>
          <a:xfrm rot="16200000" flipH="1">
            <a:off x="4075402" y="2770565"/>
            <a:ext cx="221471" cy="797107"/>
          </a:xfrm>
          <a:prstGeom prst="curvedConnector4">
            <a:avLst>
              <a:gd name="adj1" fmla="val -103219"/>
              <a:gd name="adj2" fmla="val 128679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584691" y="1764072"/>
            <a:ext cx="1851420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rdfs:Resource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7" name="Curved Connector 6"/>
          <p:cNvCxnSpPr>
            <a:stCxn id="8" idx="3"/>
            <a:endCxn id="6" idx="2"/>
          </p:cNvCxnSpPr>
          <p:nvPr/>
        </p:nvCxnSpPr>
        <p:spPr>
          <a:xfrm flipH="1" flipV="1">
            <a:off x="5510401" y="2207014"/>
            <a:ext cx="668506" cy="2355507"/>
          </a:xfrm>
          <a:prstGeom prst="curvedConnector4">
            <a:avLst>
              <a:gd name="adj1" fmla="val -34196"/>
              <a:gd name="adj2" fmla="val 54701"/>
            </a:avLst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584692" y="4341050"/>
            <a:ext cx="1594215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rdfs:Literal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991259" y="6034544"/>
            <a:ext cx="184513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rdfs:Datatype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10" name="Curved Connector 9"/>
          <p:cNvCxnSpPr>
            <a:stCxn id="4" idx="0"/>
            <a:endCxn id="6" idx="2"/>
          </p:cNvCxnSpPr>
          <p:nvPr/>
        </p:nvCxnSpPr>
        <p:spPr>
          <a:xfrm rot="5400000" flipH="1" flipV="1">
            <a:off x="4223309" y="1771291"/>
            <a:ext cx="851369" cy="1722816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8" idx="0"/>
            <a:endCxn id="6" idx="2"/>
          </p:cNvCxnSpPr>
          <p:nvPr/>
        </p:nvCxnSpPr>
        <p:spPr>
          <a:xfrm rot="5400000" flipH="1" flipV="1">
            <a:off x="4379082" y="3209732"/>
            <a:ext cx="2134036" cy="128601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endCxn id="6" idx="3"/>
          </p:cNvCxnSpPr>
          <p:nvPr/>
        </p:nvCxnSpPr>
        <p:spPr>
          <a:xfrm rot="16200000" flipV="1">
            <a:off x="4815657" y="3605997"/>
            <a:ext cx="4066998" cy="826089"/>
          </a:xfrm>
          <a:prstGeom prst="curvedConnector2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8" idx="0"/>
            <a:endCxn id="4" idx="2"/>
          </p:cNvCxnSpPr>
          <p:nvPr/>
        </p:nvCxnSpPr>
        <p:spPr>
          <a:xfrm rot="16200000" flipV="1">
            <a:off x="4164831" y="3124080"/>
            <a:ext cx="839725" cy="159421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9" idx="1"/>
            <a:endCxn id="4" idx="2"/>
          </p:cNvCxnSpPr>
          <p:nvPr/>
        </p:nvCxnSpPr>
        <p:spPr>
          <a:xfrm rot="10800000">
            <a:off x="3787585" y="3501325"/>
            <a:ext cx="2203674" cy="2754690"/>
          </a:xfrm>
          <a:prstGeom prst="curvedConnector2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1"/>
            <a:endCxn id="4" idx="1"/>
          </p:cNvCxnSpPr>
          <p:nvPr/>
        </p:nvCxnSpPr>
        <p:spPr>
          <a:xfrm rot="10800000">
            <a:off x="2990477" y="3279855"/>
            <a:ext cx="3000782" cy="2976161"/>
          </a:xfrm>
          <a:prstGeom prst="curvedConnector3">
            <a:avLst>
              <a:gd name="adj1" fmla="val 107618"/>
            </a:avLst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787785" y="5462536"/>
            <a:ext cx="188644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rdf:Property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22" name="Curved Connector 21"/>
          <p:cNvCxnSpPr>
            <a:stCxn id="21" idx="0"/>
            <a:endCxn id="4" idx="1"/>
          </p:cNvCxnSpPr>
          <p:nvPr/>
        </p:nvCxnSpPr>
        <p:spPr>
          <a:xfrm rot="5400000" flipH="1" flipV="1">
            <a:off x="1269400" y="3741460"/>
            <a:ext cx="2182682" cy="1259471"/>
          </a:xfrm>
          <a:prstGeom prst="curvedConnector2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1" idx="0"/>
            <a:endCxn id="6" idx="1"/>
          </p:cNvCxnSpPr>
          <p:nvPr/>
        </p:nvCxnSpPr>
        <p:spPr>
          <a:xfrm rot="5400000" flipH="1" flipV="1">
            <a:off x="1419352" y="2297198"/>
            <a:ext cx="3476993" cy="2853685"/>
          </a:xfrm>
          <a:prstGeom prst="curvedConnector2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  <p:cxnSp>
        <p:nvCxnSpPr>
          <p:cNvPr id="26" name="Curved Connector 25"/>
          <p:cNvCxnSpPr>
            <a:endCxn id="6" idx="1"/>
          </p:cNvCxnSpPr>
          <p:nvPr/>
        </p:nvCxnSpPr>
        <p:spPr>
          <a:xfrm rot="5400000" flipH="1" flipV="1">
            <a:off x="3673846" y="2111611"/>
            <a:ext cx="1036912" cy="784777"/>
          </a:xfrm>
          <a:prstGeom prst="curvedConnector2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RDF Schema Vocabulary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8979" y="2502226"/>
            <a:ext cx="24057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>
                <a:latin typeface="+mn-lt"/>
              </a:rPr>
              <a:t>rdfs:Resource</a:t>
            </a:r>
            <a:endParaRPr lang="en-US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da-DK" dirty="0" err="1" smtClean="0">
                <a:latin typeface="+mn-lt"/>
              </a:rPr>
              <a:t>rdfs:Class</a:t>
            </a:r>
            <a:endParaRPr lang="da-DK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da-DK" dirty="0" err="1" smtClean="0">
                <a:latin typeface="+mn-lt"/>
              </a:rPr>
              <a:t>rdfs:Literal</a:t>
            </a:r>
            <a:endParaRPr lang="da-DK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da-DK" dirty="0" err="1" smtClean="0">
                <a:latin typeface="+mn-lt"/>
              </a:rPr>
              <a:t>rdfs:Datatype</a:t>
            </a:r>
            <a:endParaRPr lang="da-DK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da-DK" dirty="0" err="1" smtClean="0">
                <a:latin typeface="+mn-lt"/>
              </a:rPr>
              <a:t>rdf:XMLLiteral</a:t>
            </a:r>
            <a:endParaRPr lang="da-DK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da-DK" dirty="0" err="1" smtClean="0">
                <a:latin typeface="+mn-lt"/>
              </a:rPr>
              <a:t>rdf:Property</a:t>
            </a:r>
            <a:endParaRPr lang="da-DK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41096" y="2510951"/>
            <a:ext cx="2763451" cy="318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hu-HU" dirty="0" smtClean="0">
                <a:latin typeface="+mn-lt"/>
              </a:rPr>
              <a:t>rdfs:range</a:t>
            </a:r>
            <a:endParaRPr lang="hu-HU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fr-FR" dirty="0" err="1" smtClean="0">
                <a:latin typeface="+mn-lt"/>
              </a:rPr>
              <a:t>rdfs:domain</a:t>
            </a:r>
            <a:endParaRPr lang="fr-FR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da-DK" dirty="0" err="1" smtClean="0">
                <a:latin typeface="+mn-lt"/>
              </a:rPr>
              <a:t>rdf:type</a:t>
            </a:r>
            <a:endParaRPr lang="da-DK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da-DK" dirty="0" err="1" smtClean="0">
                <a:latin typeface="+mn-lt"/>
              </a:rPr>
              <a:t>rdfs:subClassOf</a:t>
            </a:r>
            <a:endParaRPr lang="da-DK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da-DK" dirty="0" err="1" smtClean="0">
                <a:latin typeface="+mn-lt"/>
              </a:rPr>
              <a:t>rdfs:subPropertyOf</a:t>
            </a:r>
            <a:endParaRPr lang="da-DK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da-DK" dirty="0" err="1" smtClean="0">
                <a:latin typeface="+mn-lt"/>
              </a:rPr>
              <a:t>rdfs:label</a:t>
            </a:r>
            <a:endParaRPr lang="da-DK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da-DK" dirty="0" err="1" smtClean="0">
                <a:latin typeface="+mn-lt"/>
              </a:rPr>
              <a:t>rdfs:comment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8979" y="2035562"/>
            <a:ext cx="1297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+mj-lt"/>
              </a:rPr>
              <a:t>Classes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241096" y="2035562"/>
            <a:ext cx="1801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a-DK" sz="2800" dirty="0">
                <a:solidFill>
                  <a:schemeClr val="accent2"/>
                </a:solidFill>
                <a:latin typeface="+mj-lt"/>
              </a:rPr>
              <a:t>Properties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184491" y="2519127"/>
            <a:ext cx="2552357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>
                <a:latin typeface="+mn-lt"/>
              </a:rPr>
              <a:t>rdfs:seeAlso</a:t>
            </a:r>
            <a:endParaRPr lang="en-US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en-US" dirty="0" err="1" smtClean="0">
                <a:latin typeface="+mn-lt"/>
              </a:rPr>
              <a:t>rdfs:isDefinedBy</a:t>
            </a:r>
            <a:endParaRPr lang="en-US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fi-FI" dirty="0" err="1" smtClean="0">
                <a:latin typeface="+mn-lt"/>
              </a:rPr>
              <a:t>rdf:value</a:t>
            </a:r>
            <a:endParaRPr lang="en-US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05618" y="2035562"/>
            <a:ext cx="28344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schemeClr val="accent2"/>
                </a:solidFill>
                <a:latin typeface="+mj-lt"/>
              </a:rPr>
              <a:t>Utility Properties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  <p:sp>
        <p:nvSpPr>
          <p:cNvPr id="12" name="Left Brace 11"/>
          <p:cNvSpPr/>
          <p:nvPr/>
        </p:nvSpPr>
        <p:spPr>
          <a:xfrm>
            <a:off x="2649257" y="1893027"/>
            <a:ext cx="591839" cy="38003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2" idx="1"/>
          </p:cNvCxnSpPr>
          <p:nvPr/>
        </p:nvCxnSpPr>
        <p:spPr>
          <a:xfrm flipH="1">
            <a:off x="2314575" y="3793194"/>
            <a:ext cx="334682" cy="1310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61352" y="6112093"/>
            <a:ext cx="5699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66FF"/>
                </a:solidFill>
                <a:latin typeface="+mn-lt"/>
              </a:rPr>
              <a:t>Every property is an instance of </a:t>
            </a:r>
            <a:r>
              <a:rPr lang="en-US" dirty="0" err="1" smtClean="0">
                <a:solidFill>
                  <a:srgbClr val="CC66FF"/>
                </a:solidFill>
                <a:latin typeface="+mn-lt"/>
              </a:rPr>
              <a:t>rdf:Property</a:t>
            </a:r>
            <a:endParaRPr lang="en-US" dirty="0" smtClean="0">
              <a:solidFill>
                <a:srgbClr val="CC66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654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rdfs:domain</a:t>
            </a:r>
            <a:r>
              <a:rPr lang="en-US" dirty="0" smtClean="0"/>
              <a:t>, </a:t>
            </a:r>
            <a:r>
              <a:rPr lang="en-US" dirty="0" err="1" smtClean="0"/>
              <a:t>rdfs:range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628780" y="2356082"/>
            <a:ext cx="188644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7030A0"/>
                </a:solidFill>
                <a:latin typeface="+mn-lt"/>
              </a:rPr>
              <a:t>rdf:Property</a:t>
            </a:r>
            <a:endParaRPr lang="en-US" sz="20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493549" y="3589325"/>
            <a:ext cx="188644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3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rdfs:domain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07262" y="3563872"/>
            <a:ext cx="188644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3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rdfs:range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6" name="Curved Connector 5"/>
          <p:cNvCxnSpPr>
            <a:stCxn id="4" idx="0"/>
            <a:endCxn id="3" idx="2"/>
          </p:cNvCxnSpPr>
          <p:nvPr/>
        </p:nvCxnSpPr>
        <p:spPr>
          <a:xfrm rot="5400000" flipH="1" flipV="1">
            <a:off x="3609235" y="2626560"/>
            <a:ext cx="790301" cy="1135231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5" idx="0"/>
            <a:endCxn id="3" idx="2"/>
          </p:cNvCxnSpPr>
          <p:nvPr/>
        </p:nvCxnSpPr>
        <p:spPr>
          <a:xfrm rot="16200000" flipV="1">
            <a:off x="4778818" y="2592207"/>
            <a:ext cx="764848" cy="1178482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26843" y="5368359"/>
            <a:ext cx="4490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 err="1" smtClean="0">
                <a:solidFill>
                  <a:schemeClr val="accent3"/>
                </a:solidFill>
              </a:rPr>
              <a:t>rdfs:domain</a:t>
            </a:r>
            <a:r>
              <a:rPr lang="en-US" sz="2400" dirty="0" smtClean="0"/>
              <a:t> and </a:t>
            </a:r>
            <a:r>
              <a:rPr lang="en-US" sz="2400" dirty="0" err="1" smtClean="0">
                <a:solidFill>
                  <a:srgbClr val="9BBB59"/>
                </a:solidFill>
              </a:rPr>
              <a:t>rdfs:range</a:t>
            </a:r>
            <a:r>
              <a:rPr lang="en-US" sz="2400" dirty="0" smtClean="0"/>
              <a:t> are instances of </a:t>
            </a:r>
            <a:r>
              <a:rPr lang="en-US" sz="2400" dirty="0" err="1" smtClean="0">
                <a:solidFill>
                  <a:schemeClr val="accent2"/>
                </a:solidFill>
              </a:rPr>
              <a:t>rdf:property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1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rdfs:range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6490991" y="2090336"/>
            <a:ext cx="188644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rdf:Property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7710317" y="3353828"/>
            <a:ext cx="786147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3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P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59" name="Curved Connector 58"/>
          <p:cNvCxnSpPr>
            <a:stCxn id="58" idx="0"/>
            <a:endCxn id="56" idx="2"/>
          </p:cNvCxnSpPr>
          <p:nvPr/>
        </p:nvCxnSpPr>
        <p:spPr>
          <a:xfrm rot="16200000" flipV="1">
            <a:off x="7358527" y="2608963"/>
            <a:ext cx="820550" cy="669179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5043892" y="3395989"/>
            <a:ext cx="786147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C0504D"/>
                </a:solidFill>
                <a:latin typeface="+mn-lt"/>
              </a:rPr>
              <a:t>C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943598" y="2109059"/>
            <a:ext cx="188644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rdfs:Class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62" name="Curved Connector 61"/>
          <p:cNvCxnSpPr>
            <a:stCxn id="60" idx="0"/>
            <a:endCxn id="61" idx="2"/>
          </p:cNvCxnSpPr>
          <p:nvPr/>
        </p:nvCxnSpPr>
        <p:spPr>
          <a:xfrm rot="16200000" flipV="1">
            <a:off x="4739899" y="2698921"/>
            <a:ext cx="843988" cy="550147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63267" y="2090336"/>
            <a:ext cx="2074306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P </a:t>
            </a:r>
            <a:r>
              <a:rPr lang="en-US" dirty="0" err="1">
                <a:solidFill>
                  <a:srgbClr val="77933C"/>
                </a:solidFill>
                <a:latin typeface="+mn-lt"/>
              </a:rPr>
              <a:t>rdfs:range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C .</a:t>
            </a:r>
            <a:endParaRPr lang="en-US" dirty="0">
              <a:latin typeface="+mn-lt"/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1646041" y="2749079"/>
            <a:ext cx="2402320" cy="409519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  <a:gd name="connsiteX0" fmla="*/ 87194 w 2073711"/>
              <a:gd name="connsiteY0" fmla="*/ 12913 h 2022350"/>
              <a:gd name="connsiteX1" fmla="*/ 1725285 w 2073711"/>
              <a:gd name="connsiteY1" fmla="*/ 1987052 h 2022350"/>
              <a:gd name="connsiteX0" fmla="*/ 157771 w 1795861"/>
              <a:gd name="connsiteY0" fmla="*/ 16517 h 1990656"/>
              <a:gd name="connsiteX1" fmla="*/ 1795862 w 1795861"/>
              <a:gd name="connsiteY1" fmla="*/ 1990656 h 1990656"/>
              <a:gd name="connsiteX0" fmla="*/ 302161 w 1940251"/>
              <a:gd name="connsiteY0" fmla="*/ 1 h 1974140"/>
              <a:gd name="connsiteX1" fmla="*/ 1940252 w 1940251"/>
              <a:gd name="connsiteY1" fmla="*/ 1974140 h 1974140"/>
              <a:gd name="connsiteX0" fmla="*/ 328370 w 1718456"/>
              <a:gd name="connsiteY0" fmla="*/ 0 h 1311281"/>
              <a:gd name="connsiteX1" fmla="*/ 1718457 w 1718456"/>
              <a:gd name="connsiteY1" fmla="*/ 1311281 h 1311281"/>
              <a:gd name="connsiteX0" fmla="*/ 92351 w 1482437"/>
              <a:gd name="connsiteY0" fmla="*/ 0 h 1311281"/>
              <a:gd name="connsiteX1" fmla="*/ 1482438 w 1482437"/>
              <a:gd name="connsiteY1" fmla="*/ 1311281 h 1311281"/>
              <a:gd name="connsiteX0" fmla="*/ 72646 w 1927743"/>
              <a:gd name="connsiteY0" fmla="*/ 0 h 3216999"/>
              <a:gd name="connsiteX1" fmla="*/ 1927744 w 1927743"/>
              <a:gd name="connsiteY1" fmla="*/ 3216999 h 3216999"/>
              <a:gd name="connsiteX0" fmla="*/ 38436 w 3815579"/>
              <a:gd name="connsiteY0" fmla="*/ 0 h 880424"/>
              <a:gd name="connsiteX1" fmla="*/ 3815579 w 3815579"/>
              <a:gd name="connsiteY1" fmla="*/ 880424 h 880424"/>
              <a:gd name="connsiteX0" fmla="*/ 50869 w 3828012"/>
              <a:gd name="connsiteY0" fmla="*/ 0 h 907748"/>
              <a:gd name="connsiteX1" fmla="*/ 3828012 w 3828012"/>
              <a:gd name="connsiteY1" fmla="*/ 880424 h 907748"/>
              <a:gd name="connsiteX0" fmla="*/ 37679 w 4899848"/>
              <a:gd name="connsiteY0" fmla="*/ 0 h 487117"/>
              <a:gd name="connsiteX1" fmla="*/ 4899848 w 4899848"/>
              <a:gd name="connsiteY1" fmla="*/ 316994 h 487117"/>
              <a:gd name="connsiteX0" fmla="*/ -1 w 4862168"/>
              <a:gd name="connsiteY0" fmla="*/ 0 h 487116"/>
              <a:gd name="connsiteX1" fmla="*/ 4862168 w 4862168"/>
              <a:gd name="connsiteY1" fmla="*/ 316994 h 487116"/>
              <a:gd name="connsiteX0" fmla="*/ 0 w 6040196"/>
              <a:gd name="connsiteY0" fmla="*/ 0 h 550437"/>
              <a:gd name="connsiteX1" fmla="*/ 6040196 w 6040196"/>
              <a:gd name="connsiteY1" fmla="*/ 432994 h 55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40196" h="550437">
                <a:moveTo>
                  <a:pt x="0" y="0"/>
                </a:moveTo>
                <a:cubicBezTo>
                  <a:pt x="628987" y="762482"/>
                  <a:pt x="4526820" y="546770"/>
                  <a:pt x="6040196" y="432994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341216" y="3205308"/>
            <a:ext cx="1176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 smtClean="0"/>
              <a:t>implies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0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rdfs:range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490991" y="2090336"/>
            <a:ext cx="188644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rdf:Property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8212" y="5016571"/>
            <a:ext cx="902711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x</a:t>
            </a:r>
            <a:r>
              <a:rPr lang="en-US" dirty="0" smtClean="0">
                <a:latin typeface="+mn-lt"/>
              </a:rPr>
              <a:t> P </a:t>
            </a:r>
            <a:r>
              <a:rPr lang="en-US" dirty="0" smtClean="0">
                <a:solidFill>
                  <a:schemeClr val="accent6"/>
                </a:solidFill>
                <a:latin typeface="+mn-lt"/>
              </a:rPr>
              <a:t>y</a:t>
            </a:r>
            <a:r>
              <a:rPr lang="en-US" dirty="0" smtClean="0">
                <a:latin typeface="+mn-lt"/>
              </a:rPr>
              <a:t> .</a:t>
            </a:r>
            <a:endParaRPr lang="en-US" dirty="0">
              <a:latin typeface="+mn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710317" y="3353828"/>
            <a:ext cx="786147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3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P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11" name="Curved Connector 10"/>
          <p:cNvCxnSpPr>
            <a:stCxn id="10" idx="0"/>
            <a:endCxn id="3" idx="2"/>
          </p:cNvCxnSpPr>
          <p:nvPr/>
        </p:nvCxnSpPr>
        <p:spPr>
          <a:xfrm rot="16200000" flipV="1">
            <a:off x="7358527" y="2608963"/>
            <a:ext cx="820550" cy="669179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5043892" y="3395989"/>
            <a:ext cx="786147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C0504D"/>
                </a:solidFill>
                <a:latin typeface="+mn-lt"/>
              </a:rPr>
              <a:t>C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943598" y="2109059"/>
            <a:ext cx="188644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rdfs:Class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30" name="Curved Connector 29"/>
          <p:cNvCxnSpPr>
            <a:stCxn id="25" idx="0"/>
            <a:endCxn id="29" idx="2"/>
          </p:cNvCxnSpPr>
          <p:nvPr/>
        </p:nvCxnSpPr>
        <p:spPr>
          <a:xfrm rot="16200000" flipV="1">
            <a:off x="4739899" y="2698921"/>
            <a:ext cx="843988" cy="550147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63267" y="2090336"/>
            <a:ext cx="2074306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P </a:t>
            </a:r>
            <a:r>
              <a:rPr lang="en-US" dirty="0" err="1">
                <a:solidFill>
                  <a:srgbClr val="77933C"/>
                </a:solidFill>
                <a:latin typeface="+mn-lt"/>
              </a:rPr>
              <a:t>rdfs:range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C .</a:t>
            </a:r>
            <a:endParaRPr lang="en-US" dirty="0">
              <a:latin typeface="+mn-l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070115" y="4989931"/>
            <a:ext cx="786147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3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F79646"/>
                </a:solidFill>
                <a:latin typeface="+mn-lt"/>
              </a:rPr>
              <a:t>y</a:t>
            </a:r>
            <a:endParaRPr lang="en-US" sz="2000" dirty="0">
              <a:solidFill>
                <a:srgbClr val="F79646"/>
              </a:solidFill>
              <a:latin typeface="+mn-lt"/>
            </a:endParaRPr>
          </a:p>
        </p:txBody>
      </p:sp>
      <p:cxnSp>
        <p:nvCxnSpPr>
          <p:cNvPr id="38" name="Curved Connector 37"/>
          <p:cNvCxnSpPr>
            <a:stCxn id="37" idx="0"/>
            <a:endCxn id="25" idx="2"/>
          </p:cNvCxnSpPr>
          <p:nvPr/>
        </p:nvCxnSpPr>
        <p:spPr>
          <a:xfrm rot="5400000" flipH="1" flipV="1">
            <a:off x="4374577" y="3927543"/>
            <a:ext cx="1151000" cy="973777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7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rdfs:range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490991" y="2090336"/>
            <a:ext cx="188644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rdf:Property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8212" y="4313818"/>
            <a:ext cx="902711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x</a:t>
            </a:r>
            <a:r>
              <a:rPr lang="en-US" dirty="0" smtClean="0">
                <a:latin typeface="+mn-lt"/>
              </a:rPr>
              <a:t> P </a:t>
            </a:r>
            <a:r>
              <a:rPr lang="en-US" dirty="0" smtClean="0">
                <a:solidFill>
                  <a:schemeClr val="accent6"/>
                </a:solidFill>
                <a:latin typeface="+mn-lt"/>
              </a:rPr>
              <a:t>y</a:t>
            </a:r>
            <a:r>
              <a:rPr lang="en-US" dirty="0" smtClean="0">
                <a:latin typeface="+mn-lt"/>
              </a:rPr>
              <a:t> .</a:t>
            </a:r>
            <a:endParaRPr lang="en-US" dirty="0">
              <a:latin typeface="+mn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710317" y="3353828"/>
            <a:ext cx="786147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3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P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11" name="Curved Connector 10"/>
          <p:cNvCxnSpPr>
            <a:stCxn id="10" idx="0"/>
            <a:endCxn id="3" idx="2"/>
          </p:cNvCxnSpPr>
          <p:nvPr/>
        </p:nvCxnSpPr>
        <p:spPr>
          <a:xfrm rot="16200000" flipV="1">
            <a:off x="7358527" y="2608963"/>
            <a:ext cx="820550" cy="669179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5043892" y="3395989"/>
            <a:ext cx="786147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C0504D"/>
                </a:solidFill>
                <a:latin typeface="+mn-lt"/>
              </a:rPr>
              <a:t>C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943598" y="2109059"/>
            <a:ext cx="188644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rdfs:Class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30" name="Curved Connector 29"/>
          <p:cNvCxnSpPr>
            <a:stCxn id="25" idx="0"/>
            <a:endCxn id="29" idx="2"/>
          </p:cNvCxnSpPr>
          <p:nvPr/>
        </p:nvCxnSpPr>
        <p:spPr>
          <a:xfrm rot="16200000" flipV="1">
            <a:off x="4739899" y="2698921"/>
            <a:ext cx="843988" cy="550147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63267" y="2090336"/>
            <a:ext cx="2074306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P </a:t>
            </a:r>
            <a:r>
              <a:rPr lang="en-US" dirty="0" err="1">
                <a:solidFill>
                  <a:srgbClr val="77933C"/>
                </a:solidFill>
                <a:latin typeface="+mn-lt"/>
              </a:rPr>
              <a:t>rdfs:range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C .</a:t>
            </a:r>
            <a:endParaRPr lang="en-US" dirty="0">
              <a:latin typeface="+mn-l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070115" y="4287178"/>
            <a:ext cx="786147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3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F79646"/>
                </a:solidFill>
                <a:latin typeface="+mn-lt"/>
              </a:rPr>
              <a:t>y</a:t>
            </a:r>
            <a:endParaRPr lang="en-US" sz="2000" dirty="0">
              <a:solidFill>
                <a:srgbClr val="F79646"/>
              </a:solidFill>
              <a:latin typeface="+mn-lt"/>
            </a:endParaRPr>
          </a:p>
        </p:txBody>
      </p:sp>
      <p:cxnSp>
        <p:nvCxnSpPr>
          <p:cNvPr id="38" name="Curved Connector 37"/>
          <p:cNvCxnSpPr>
            <a:stCxn id="37" idx="0"/>
            <a:endCxn id="25" idx="2"/>
          </p:cNvCxnSpPr>
          <p:nvPr/>
        </p:nvCxnSpPr>
        <p:spPr>
          <a:xfrm rot="5400000" flipH="1" flipV="1">
            <a:off x="4725954" y="3576167"/>
            <a:ext cx="448247" cy="973777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2158966" y="3737233"/>
            <a:ext cx="2216177" cy="738897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  <a:gd name="connsiteX0" fmla="*/ 87194 w 2073711"/>
              <a:gd name="connsiteY0" fmla="*/ 12913 h 2022350"/>
              <a:gd name="connsiteX1" fmla="*/ 1725285 w 2073711"/>
              <a:gd name="connsiteY1" fmla="*/ 1987052 h 2022350"/>
              <a:gd name="connsiteX0" fmla="*/ 157771 w 1795861"/>
              <a:gd name="connsiteY0" fmla="*/ 16517 h 1990656"/>
              <a:gd name="connsiteX1" fmla="*/ 1795862 w 1795861"/>
              <a:gd name="connsiteY1" fmla="*/ 1990656 h 1990656"/>
              <a:gd name="connsiteX0" fmla="*/ 302161 w 1940251"/>
              <a:gd name="connsiteY0" fmla="*/ 1 h 1974140"/>
              <a:gd name="connsiteX1" fmla="*/ 1940252 w 1940251"/>
              <a:gd name="connsiteY1" fmla="*/ 1974140 h 1974140"/>
              <a:gd name="connsiteX0" fmla="*/ 328370 w 1718456"/>
              <a:gd name="connsiteY0" fmla="*/ 0 h 1311281"/>
              <a:gd name="connsiteX1" fmla="*/ 1718457 w 1718456"/>
              <a:gd name="connsiteY1" fmla="*/ 1311281 h 1311281"/>
              <a:gd name="connsiteX0" fmla="*/ 92351 w 1482437"/>
              <a:gd name="connsiteY0" fmla="*/ 0 h 1311281"/>
              <a:gd name="connsiteX1" fmla="*/ 1482438 w 1482437"/>
              <a:gd name="connsiteY1" fmla="*/ 1311281 h 1311281"/>
              <a:gd name="connsiteX0" fmla="*/ 72646 w 1927743"/>
              <a:gd name="connsiteY0" fmla="*/ 0 h 3216999"/>
              <a:gd name="connsiteX1" fmla="*/ 1927744 w 1927743"/>
              <a:gd name="connsiteY1" fmla="*/ 3216999 h 3216999"/>
              <a:gd name="connsiteX0" fmla="*/ 38436 w 3815579"/>
              <a:gd name="connsiteY0" fmla="*/ 0 h 880424"/>
              <a:gd name="connsiteX1" fmla="*/ 3815579 w 3815579"/>
              <a:gd name="connsiteY1" fmla="*/ 880424 h 880424"/>
              <a:gd name="connsiteX0" fmla="*/ 50869 w 3828012"/>
              <a:gd name="connsiteY0" fmla="*/ 0 h 907748"/>
              <a:gd name="connsiteX1" fmla="*/ 3828012 w 3828012"/>
              <a:gd name="connsiteY1" fmla="*/ 880424 h 907748"/>
              <a:gd name="connsiteX0" fmla="*/ 37679 w 4899848"/>
              <a:gd name="connsiteY0" fmla="*/ 0 h 487117"/>
              <a:gd name="connsiteX1" fmla="*/ 4899848 w 4899848"/>
              <a:gd name="connsiteY1" fmla="*/ 316994 h 487117"/>
              <a:gd name="connsiteX0" fmla="*/ -1 w 4862168"/>
              <a:gd name="connsiteY0" fmla="*/ 0 h 487116"/>
              <a:gd name="connsiteX1" fmla="*/ 4862168 w 4862168"/>
              <a:gd name="connsiteY1" fmla="*/ 316994 h 487116"/>
              <a:gd name="connsiteX0" fmla="*/ 0 w 6040196"/>
              <a:gd name="connsiteY0" fmla="*/ 0 h 550437"/>
              <a:gd name="connsiteX1" fmla="*/ 6040196 w 6040196"/>
              <a:gd name="connsiteY1" fmla="*/ 432994 h 550437"/>
              <a:gd name="connsiteX0" fmla="*/ 0 w 6040196"/>
              <a:gd name="connsiteY0" fmla="*/ 64090 h 507700"/>
              <a:gd name="connsiteX1" fmla="*/ 6040196 w 6040196"/>
              <a:gd name="connsiteY1" fmla="*/ 497084 h 507700"/>
              <a:gd name="connsiteX0" fmla="*/ 0 w 6505207"/>
              <a:gd name="connsiteY0" fmla="*/ 32465 h 1481352"/>
              <a:gd name="connsiteX1" fmla="*/ 6505207 w 6505207"/>
              <a:gd name="connsiteY1" fmla="*/ 1476319 h 1481352"/>
              <a:gd name="connsiteX0" fmla="*/ 0 w 5730189"/>
              <a:gd name="connsiteY0" fmla="*/ 163579 h 163579"/>
              <a:gd name="connsiteX1" fmla="*/ 5730189 w 5730189"/>
              <a:gd name="connsiteY1" fmla="*/ 0 h 163579"/>
              <a:gd name="connsiteX0" fmla="*/ 0 w 5730189"/>
              <a:gd name="connsiteY0" fmla="*/ 373676 h 373676"/>
              <a:gd name="connsiteX1" fmla="*/ 5730189 w 5730189"/>
              <a:gd name="connsiteY1" fmla="*/ 210097 h 373676"/>
              <a:gd name="connsiteX0" fmla="*/ 0 w 6877216"/>
              <a:gd name="connsiteY0" fmla="*/ 621388 h 621388"/>
              <a:gd name="connsiteX1" fmla="*/ 6877216 w 6877216"/>
              <a:gd name="connsiteY1" fmla="*/ 142951 h 621388"/>
              <a:gd name="connsiteX0" fmla="*/ 0 w 5572174"/>
              <a:gd name="connsiteY0" fmla="*/ 993156 h 993155"/>
              <a:gd name="connsiteX1" fmla="*/ 5572174 w 5572174"/>
              <a:gd name="connsiteY1" fmla="*/ 99097 h 993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72174" h="993155">
                <a:moveTo>
                  <a:pt x="0" y="993156"/>
                </a:moveTo>
                <a:cubicBezTo>
                  <a:pt x="2086021" y="695063"/>
                  <a:pt x="3469784" y="-317414"/>
                  <a:pt x="5572174" y="99097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000923" y="3358457"/>
            <a:ext cx="1727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 smtClean="0"/>
              <a:t>implies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63189" y="5208339"/>
            <a:ext cx="1777049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+mn-lt"/>
              </a:rPr>
              <a:t>y </a:t>
            </a:r>
            <a:r>
              <a:rPr lang="en-US" dirty="0" err="1" smtClean="0">
                <a:latin typeface="+mn-lt"/>
              </a:rPr>
              <a:t>rdf:type</a:t>
            </a:r>
            <a:r>
              <a:rPr lang="en-US" dirty="0" smtClean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+mn-lt"/>
              </a:rPr>
              <a:t>C</a:t>
            </a:r>
            <a:r>
              <a:rPr lang="en-US" dirty="0" smtClean="0">
                <a:latin typeface="+mn-lt"/>
              </a:rPr>
              <a:t> .</a:t>
            </a:r>
            <a:endParaRPr lang="en-US" dirty="0">
              <a:latin typeface="+mn-lt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2125835" y="4641782"/>
            <a:ext cx="2227221" cy="781526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  <a:gd name="connsiteX0" fmla="*/ 87194 w 2073711"/>
              <a:gd name="connsiteY0" fmla="*/ 12913 h 2022350"/>
              <a:gd name="connsiteX1" fmla="*/ 1725285 w 2073711"/>
              <a:gd name="connsiteY1" fmla="*/ 1987052 h 2022350"/>
              <a:gd name="connsiteX0" fmla="*/ 157771 w 1795861"/>
              <a:gd name="connsiteY0" fmla="*/ 16517 h 1990656"/>
              <a:gd name="connsiteX1" fmla="*/ 1795862 w 1795861"/>
              <a:gd name="connsiteY1" fmla="*/ 1990656 h 1990656"/>
              <a:gd name="connsiteX0" fmla="*/ 302161 w 1940251"/>
              <a:gd name="connsiteY0" fmla="*/ 1 h 1974140"/>
              <a:gd name="connsiteX1" fmla="*/ 1940252 w 1940251"/>
              <a:gd name="connsiteY1" fmla="*/ 1974140 h 1974140"/>
              <a:gd name="connsiteX0" fmla="*/ 328370 w 1718456"/>
              <a:gd name="connsiteY0" fmla="*/ 0 h 1311281"/>
              <a:gd name="connsiteX1" fmla="*/ 1718457 w 1718456"/>
              <a:gd name="connsiteY1" fmla="*/ 1311281 h 1311281"/>
              <a:gd name="connsiteX0" fmla="*/ 92351 w 1482437"/>
              <a:gd name="connsiteY0" fmla="*/ 0 h 1311281"/>
              <a:gd name="connsiteX1" fmla="*/ 1482438 w 1482437"/>
              <a:gd name="connsiteY1" fmla="*/ 1311281 h 1311281"/>
              <a:gd name="connsiteX0" fmla="*/ 72646 w 1927743"/>
              <a:gd name="connsiteY0" fmla="*/ 0 h 3216999"/>
              <a:gd name="connsiteX1" fmla="*/ 1927744 w 1927743"/>
              <a:gd name="connsiteY1" fmla="*/ 3216999 h 3216999"/>
              <a:gd name="connsiteX0" fmla="*/ 38436 w 3815579"/>
              <a:gd name="connsiteY0" fmla="*/ 0 h 880424"/>
              <a:gd name="connsiteX1" fmla="*/ 3815579 w 3815579"/>
              <a:gd name="connsiteY1" fmla="*/ 880424 h 880424"/>
              <a:gd name="connsiteX0" fmla="*/ 50869 w 3828012"/>
              <a:gd name="connsiteY0" fmla="*/ 0 h 907748"/>
              <a:gd name="connsiteX1" fmla="*/ 3828012 w 3828012"/>
              <a:gd name="connsiteY1" fmla="*/ 880424 h 907748"/>
              <a:gd name="connsiteX0" fmla="*/ 37679 w 4899848"/>
              <a:gd name="connsiteY0" fmla="*/ 0 h 487117"/>
              <a:gd name="connsiteX1" fmla="*/ 4899848 w 4899848"/>
              <a:gd name="connsiteY1" fmla="*/ 316994 h 487117"/>
              <a:gd name="connsiteX0" fmla="*/ -1 w 4862168"/>
              <a:gd name="connsiteY0" fmla="*/ 0 h 487116"/>
              <a:gd name="connsiteX1" fmla="*/ 4862168 w 4862168"/>
              <a:gd name="connsiteY1" fmla="*/ 316994 h 487116"/>
              <a:gd name="connsiteX0" fmla="*/ 0 w 6040196"/>
              <a:gd name="connsiteY0" fmla="*/ 0 h 550437"/>
              <a:gd name="connsiteX1" fmla="*/ 6040196 w 6040196"/>
              <a:gd name="connsiteY1" fmla="*/ 432994 h 550437"/>
              <a:gd name="connsiteX0" fmla="*/ 0 w 6040196"/>
              <a:gd name="connsiteY0" fmla="*/ 64090 h 507700"/>
              <a:gd name="connsiteX1" fmla="*/ 6040196 w 6040196"/>
              <a:gd name="connsiteY1" fmla="*/ 497084 h 507700"/>
              <a:gd name="connsiteX0" fmla="*/ 0 w 6505207"/>
              <a:gd name="connsiteY0" fmla="*/ 32465 h 1481352"/>
              <a:gd name="connsiteX1" fmla="*/ 6505207 w 6505207"/>
              <a:gd name="connsiteY1" fmla="*/ 1476319 h 1481352"/>
              <a:gd name="connsiteX0" fmla="*/ 0 w 5730189"/>
              <a:gd name="connsiteY0" fmla="*/ 163579 h 163579"/>
              <a:gd name="connsiteX1" fmla="*/ 5730189 w 5730189"/>
              <a:gd name="connsiteY1" fmla="*/ 0 h 163579"/>
              <a:gd name="connsiteX0" fmla="*/ 0 w 5730189"/>
              <a:gd name="connsiteY0" fmla="*/ 373676 h 373676"/>
              <a:gd name="connsiteX1" fmla="*/ 5730189 w 5730189"/>
              <a:gd name="connsiteY1" fmla="*/ 210097 h 373676"/>
              <a:gd name="connsiteX0" fmla="*/ 0 w 6877216"/>
              <a:gd name="connsiteY0" fmla="*/ 621388 h 621388"/>
              <a:gd name="connsiteX1" fmla="*/ 6877216 w 6877216"/>
              <a:gd name="connsiteY1" fmla="*/ 142951 h 621388"/>
              <a:gd name="connsiteX0" fmla="*/ 0 w 6821682"/>
              <a:gd name="connsiteY0" fmla="*/ 1300222 h 1300222"/>
              <a:gd name="connsiteX1" fmla="*/ 6821682 w 6821682"/>
              <a:gd name="connsiteY1" fmla="*/ 79605 h 1300222"/>
              <a:gd name="connsiteX0" fmla="*/ 0 w 6821682"/>
              <a:gd name="connsiteY0" fmla="*/ 1259631 h 1259631"/>
              <a:gd name="connsiteX1" fmla="*/ 6821682 w 6821682"/>
              <a:gd name="connsiteY1" fmla="*/ 39014 h 1259631"/>
              <a:gd name="connsiteX0" fmla="*/ 0 w 5599942"/>
              <a:gd name="connsiteY0" fmla="*/ 51545 h 1101998"/>
              <a:gd name="connsiteX1" fmla="*/ 5599942 w 5599942"/>
              <a:gd name="connsiteY1" fmla="*/ 1101998 h 1101998"/>
              <a:gd name="connsiteX0" fmla="*/ 0 w 5599942"/>
              <a:gd name="connsiteY0" fmla="*/ 0 h 1050453"/>
              <a:gd name="connsiteX1" fmla="*/ 5599942 w 5599942"/>
              <a:gd name="connsiteY1" fmla="*/ 1050453 h 1050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99942" h="1050453">
                <a:moveTo>
                  <a:pt x="0" y="0"/>
                </a:moveTo>
                <a:cubicBezTo>
                  <a:pt x="1586220" y="696428"/>
                  <a:pt x="3469787" y="782379"/>
                  <a:pt x="5599942" y="1050453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25835" y="5222809"/>
            <a:ext cx="1727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 smtClean="0"/>
              <a:t>implies</a:t>
            </a:r>
            <a:endParaRPr lang="en-US" sz="2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7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rdfs:range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88360" y="1714798"/>
            <a:ext cx="5020477" cy="1015663"/>
          </a:xfrm>
          <a:prstGeom prst="rect">
            <a:avLst/>
          </a:prstGeom>
          <a:ln>
            <a:solidFill>
              <a:srgbClr val="F79646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344488" algn="l"/>
              </a:tabLst>
            </a:pPr>
            <a:r>
              <a:rPr lang="en-US" sz="2000" dirty="0" err="1" smtClean="0">
                <a:latin typeface="+mn-lt"/>
              </a:rPr>
              <a:t>foaf:based_near</a:t>
            </a:r>
            <a:r>
              <a:rPr lang="en-US" sz="2000" dirty="0" smtClean="0">
                <a:latin typeface="+mn-lt"/>
              </a:rPr>
              <a:t>     </a:t>
            </a:r>
            <a:r>
              <a:rPr lang="en-US" sz="2000" dirty="0" err="1" smtClean="0">
                <a:solidFill>
                  <a:srgbClr val="7030A0"/>
                </a:solidFill>
                <a:latin typeface="+mn-lt"/>
              </a:rPr>
              <a:t>rdf:type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rdf:Property</a:t>
            </a:r>
            <a:r>
              <a:rPr lang="pl-PL" sz="2000" dirty="0" smtClean="0">
                <a:latin typeface="+mn-lt"/>
              </a:rPr>
              <a:t>;</a:t>
            </a:r>
            <a:endParaRPr lang="pl-PL" sz="2000" dirty="0">
              <a:latin typeface="+mn-lt"/>
            </a:endParaRPr>
          </a:p>
          <a:p>
            <a:pPr>
              <a:tabLst>
                <a:tab pos="344488" algn="l"/>
              </a:tabLst>
            </a:pPr>
            <a:r>
              <a:rPr lang="pl-PL" sz="2000" dirty="0" smtClean="0">
                <a:latin typeface="+mn-lt"/>
              </a:rPr>
              <a:t>	</a:t>
            </a:r>
            <a:r>
              <a:rPr lang="pl-PL" sz="2000" dirty="0" err="1" smtClean="0">
                <a:latin typeface="+mn-lt"/>
              </a:rPr>
              <a:t>rdfs:domain</a:t>
            </a:r>
            <a:r>
              <a:rPr lang="pl-PL" sz="2000" dirty="0" smtClean="0">
                <a:latin typeface="+mn-lt"/>
              </a:rPr>
              <a:t> 	</a:t>
            </a:r>
            <a:r>
              <a:rPr lang="pl-PL" sz="2000" dirty="0" err="1" smtClean="0">
                <a:latin typeface="+mn-lt"/>
              </a:rPr>
              <a:t>foaf:Person</a:t>
            </a:r>
            <a:r>
              <a:rPr lang="pl-PL" sz="2000" dirty="0">
                <a:latin typeface="+mn-lt"/>
              </a:rPr>
              <a:t>;</a:t>
            </a:r>
          </a:p>
          <a:p>
            <a:pPr>
              <a:tabLst>
                <a:tab pos="344488" algn="l"/>
              </a:tabLst>
            </a:pPr>
            <a:r>
              <a:rPr lang="da-DK" sz="2000" dirty="0" smtClean="0">
                <a:latin typeface="+mn-lt"/>
              </a:rPr>
              <a:t>	</a:t>
            </a:r>
            <a:r>
              <a:rPr lang="da-DK" sz="2000" dirty="0" err="1" smtClean="0">
                <a:solidFill>
                  <a:schemeClr val="accent6"/>
                </a:solidFill>
                <a:latin typeface="+mn-lt"/>
              </a:rPr>
              <a:t>rdfs:range</a:t>
            </a:r>
            <a:r>
              <a:rPr lang="da-DK" sz="2000" dirty="0" smtClean="0">
                <a:latin typeface="+mn-lt"/>
              </a:rPr>
              <a:t> 	wgs84:SpatialThing .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53261" y="4092958"/>
            <a:ext cx="6837479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+mn-lt"/>
              </a:rPr>
              <a:t>ex:pedro</a:t>
            </a:r>
            <a:r>
              <a:rPr lang="en-US" dirty="0" smtClean="0">
                <a:latin typeface="+mn-lt"/>
              </a:rPr>
              <a:t>     </a:t>
            </a:r>
            <a:r>
              <a:rPr lang="en-US" dirty="0" err="1" smtClean="0">
                <a:latin typeface="+mn-lt"/>
              </a:rPr>
              <a:t>foaf:based_near</a:t>
            </a:r>
            <a:r>
              <a:rPr lang="en-US" dirty="0" smtClean="0">
                <a:latin typeface="+mn-lt"/>
              </a:rPr>
              <a:t>     </a:t>
            </a:r>
            <a:r>
              <a:rPr lang="en-US" dirty="0" err="1" smtClean="0">
                <a:latin typeface="+mn-lt"/>
              </a:rPr>
              <a:t>dbpedia:Los_Angeles</a:t>
            </a:r>
            <a:r>
              <a:rPr lang="en-US" dirty="0" smtClean="0">
                <a:latin typeface="+mn-lt"/>
              </a:rPr>
              <a:t> .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04845" y="5563913"/>
            <a:ext cx="6947334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  <a:latin typeface="Calibri"/>
              </a:rPr>
              <a:t>dbpedia:Los_Angeles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  </a:t>
            </a:r>
            <a:r>
              <a:rPr lang="en-US" dirty="0" smtClean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rdf:type</a:t>
            </a:r>
            <a:r>
              <a:rPr lang="en-US" dirty="0" smtClean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+mn-lt"/>
              </a:rPr>
              <a:t>  </a:t>
            </a:r>
            <a:r>
              <a:rPr lang="da-DK" dirty="0">
                <a:solidFill>
                  <a:prstClr val="black"/>
                </a:solidFill>
                <a:latin typeface="Calibri"/>
              </a:rPr>
              <a:t>wgs84:SpatialThing </a:t>
            </a:r>
            <a:r>
              <a:rPr lang="en-US" dirty="0" smtClean="0">
                <a:latin typeface="+mn-lt"/>
              </a:rPr>
              <a:t> .</a:t>
            </a:r>
            <a:endParaRPr lang="en-US" dirty="0">
              <a:latin typeface="+mn-lt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72000" y="4783648"/>
            <a:ext cx="1" cy="549312"/>
          </a:xfrm>
          <a:prstGeom prst="straightConnector1">
            <a:avLst/>
          </a:prstGeom>
          <a:ln w="7620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48085" y="4816080"/>
            <a:ext cx="1176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 smtClean="0"/>
              <a:t>implies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rdfs:domain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490991" y="2090336"/>
            <a:ext cx="188644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rdf:Property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8212" y="4313818"/>
            <a:ext cx="902711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+mn-lt"/>
              </a:rPr>
              <a:t>x</a:t>
            </a:r>
            <a:r>
              <a:rPr lang="en-US" dirty="0" smtClean="0">
                <a:latin typeface="+mn-lt"/>
              </a:rPr>
              <a:t> P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y</a:t>
            </a:r>
            <a:r>
              <a:rPr lang="en-US" dirty="0" smtClean="0">
                <a:latin typeface="+mn-lt"/>
              </a:rPr>
              <a:t> .</a:t>
            </a:r>
            <a:endParaRPr lang="en-US" dirty="0">
              <a:latin typeface="+mn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710317" y="3353828"/>
            <a:ext cx="786147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3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P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11" name="Curved Connector 10"/>
          <p:cNvCxnSpPr>
            <a:stCxn id="10" idx="0"/>
            <a:endCxn id="3" idx="2"/>
          </p:cNvCxnSpPr>
          <p:nvPr/>
        </p:nvCxnSpPr>
        <p:spPr>
          <a:xfrm rot="16200000" flipV="1">
            <a:off x="7358527" y="2608963"/>
            <a:ext cx="820550" cy="669179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5043892" y="3395989"/>
            <a:ext cx="786147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C0504D"/>
                </a:solidFill>
                <a:latin typeface="+mn-lt"/>
              </a:rPr>
              <a:t>C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943598" y="2109059"/>
            <a:ext cx="188644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rdfs:Class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30" name="Curved Connector 29"/>
          <p:cNvCxnSpPr>
            <a:stCxn id="25" idx="0"/>
            <a:endCxn id="29" idx="2"/>
          </p:cNvCxnSpPr>
          <p:nvPr/>
        </p:nvCxnSpPr>
        <p:spPr>
          <a:xfrm rot="16200000" flipV="1">
            <a:off x="4739899" y="2698921"/>
            <a:ext cx="843988" cy="550147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63267" y="2090336"/>
            <a:ext cx="2309496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P </a:t>
            </a:r>
            <a:r>
              <a:rPr lang="en-US" dirty="0" err="1" smtClean="0">
                <a:solidFill>
                  <a:srgbClr val="77933C"/>
                </a:solidFill>
                <a:latin typeface="+mn-lt"/>
              </a:rPr>
              <a:t>rdfs:domain</a:t>
            </a:r>
            <a:r>
              <a:rPr lang="en-US" dirty="0" smtClean="0">
                <a:latin typeface="+mn-lt"/>
              </a:rPr>
              <a:t> C .</a:t>
            </a:r>
            <a:endParaRPr lang="en-US" dirty="0">
              <a:latin typeface="+mn-l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070115" y="4287178"/>
            <a:ext cx="786147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3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F79646"/>
                </a:solidFill>
                <a:latin typeface="+mn-lt"/>
              </a:rPr>
              <a:t>x</a:t>
            </a:r>
            <a:endParaRPr lang="en-US" sz="2000" dirty="0">
              <a:solidFill>
                <a:srgbClr val="F79646"/>
              </a:solidFill>
              <a:latin typeface="+mn-lt"/>
            </a:endParaRPr>
          </a:p>
        </p:txBody>
      </p:sp>
      <p:cxnSp>
        <p:nvCxnSpPr>
          <p:cNvPr id="38" name="Curved Connector 37"/>
          <p:cNvCxnSpPr>
            <a:stCxn id="37" idx="0"/>
            <a:endCxn id="25" idx="2"/>
          </p:cNvCxnSpPr>
          <p:nvPr/>
        </p:nvCxnSpPr>
        <p:spPr>
          <a:xfrm rot="5400000" flipH="1" flipV="1">
            <a:off x="4725954" y="3576167"/>
            <a:ext cx="448247" cy="973777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2158966" y="3737233"/>
            <a:ext cx="2216177" cy="738897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  <a:gd name="connsiteX0" fmla="*/ 87194 w 2073711"/>
              <a:gd name="connsiteY0" fmla="*/ 12913 h 2022350"/>
              <a:gd name="connsiteX1" fmla="*/ 1725285 w 2073711"/>
              <a:gd name="connsiteY1" fmla="*/ 1987052 h 2022350"/>
              <a:gd name="connsiteX0" fmla="*/ 157771 w 1795861"/>
              <a:gd name="connsiteY0" fmla="*/ 16517 h 1990656"/>
              <a:gd name="connsiteX1" fmla="*/ 1795862 w 1795861"/>
              <a:gd name="connsiteY1" fmla="*/ 1990656 h 1990656"/>
              <a:gd name="connsiteX0" fmla="*/ 302161 w 1940251"/>
              <a:gd name="connsiteY0" fmla="*/ 1 h 1974140"/>
              <a:gd name="connsiteX1" fmla="*/ 1940252 w 1940251"/>
              <a:gd name="connsiteY1" fmla="*/ 1974140 h 1974140"/>
              <a:gd name="connsiteX0" fmla="*/ 328370 w 1718456"/>
              <a:gd name="connsiteY0" fmla="*/ 0 h 1311281"/>
              <a:gd name="connsiteX1" fmla="*/ 1718457 w 1718456"/>
              <a:gd name="connsiteY1" fmla="*/ 1311281 h 1311281"/>
              <a:gd name="connsiteX0" fmla="*/ 92351 w 1482437"/>
              <a:gd name="connsiteY0" fmla="*/ 0 h 1311281"/>
              <a:gd name="connsiteX1" fmla="*/ 1482438 w 1482437"/>
              <a:gd name="connsiteY1" fmla="*/ 1311281 h 1311281"/>
              <a:gd name="connsiteX0" fmla="*/ 72646 w 1927743"/>
              <a:gd name="connsiteY0" fmla="*/ 0 h 3216999"/>
              <a:gd name="connsiteX1" fmla="*/ 1927744 w 1927743"/>
              <a:gd name="connsiteY1" fmla="*/ 3216999 h 3216999"/>
              <a:gd name="connsiteX0" fmla="*/ 38436 w 3815579"/>
              <a:gd name="connsiteY0" fmla="*/ 0 h 880424"/>
              <a:gd name="connsiteX1" fmla="*/ 3815579 w 3815579"/>
              <a:gd name="connsiteY1" fmla="*/ 880424 h 880424"/>
              <a:gd name="connsiteX0" fmla="*/ 50869 w 3828012"/>
              <a:gd name="connsiteY0" fmla="*/ 0 h 907748"/>
              <a:gd name="connsiteX1" fmla="*/ 3828012 w 3828012"/>
              <a:gd name="connsiteY1" fmla="*/ 880424 h 907748"/>
              <a:gd name="connsiteX0" fmla="*/ 37679 w 4899848"/>
              <a:gd name="connsiteY0" fmla="*/ 0 h 487117"/>
              <a:gd name="connsiteX1" fmla="*/ 4899848 w 4899848"/>
              <a:gd name="connsiteY1" fmla="*/ 316994 h 487117"/>
              <a:gd name="connsiteX0" fmla="*/ -1 w 4862168"/>
              <a:gd name="connsiteY0" fmla="*/ 0 h 487116"/>
              <a:gd name="connsiteX1" fmla="*/ 4862168 w 4862168"/>
              <a:gd name="connsiteY1" fmla="*/ 316994 h 487116"/>
              <a:gd name="connsiteX0" fmla="*/ 0 w 6040196"/>
              <a:gd name="connsiteY0" fmla="*/ 0 h 550437"/>
              <a:gd name="connsiteX1" fmla="*/ 6040196 w 6040196"/>
              <a:gd name="connsiteY1" fmla="*/ 432994 h 550437"/>
              <a:gd name="connsiteX0" fmla="*/ 0 w 6040196"/>
              <a:gd name="connsiteY0" fmla="*/ 64090 h 507700"/>
              <a:gd name="connsiteX1" fmla="*/ 6040196 w 6040196"/>
              <a:gd name="connsiteY1" fmla="*/ 497084 h 507700"/>
              <a:gd name="connsiteX0" fmla="*/ 0 w 6505207"/>
              <a:gd name="connsiteY0" fmla="*/ 32465 h 1481352"/>
              <a:gd name="connsiteX1" fmla="*/ 6505207 w 6505207"/>
              <a:gd name="connsiteY1" fmla="*/ 1476319 h 1481352"/>
              <a:gd name="connsiteX0" fmla="*/ 0 w 5730189"/>
              <a:gd name="connsiteY0" fmla="*/ 163579 h 163579"/>
              <a:gd name="connsiteX1" fmla="*/ 5730189 w 5730189"/>
              <a:gd name="connsiteY1" fmla="*/ 0 h 163579"/>
              <a:gd name="connsiteX0" fmla="*/ 0 w 5730189"/>
              <a:gd name="connsiteY0" fmla="*/ 373676 h 373676"/>
              <a:gd name="connsiteX1" fmla="*/ 5730189 w 5730189"/>
              <a:gd name="connsiteY1" fmla="*/ 210097 h 373676"/>
              <a:gd name="connsiteX0" fmla="*/ 0 w 6877216"/>
              <a:gd name="connsiteY0" fmla="*/ 621388 h 621388"/>
              <a:gd name="connsiteX1" fmla="*/ 6877216 w 6877216"/>
              <a:gd name="connsiteY1" fmla="*/ 142951 h 621388"/>
              <a:gd name="connsiteX0" fmla="*/ 0 w 5572174"/>
              <a:gd name="connsiteY0" fmla="*/ 993156 h 993155"/>
              <a:gd name="connsiteX1" fmla="*/ 5572174 w 5572174"/>
              <a:gd name="connsiteY1" fmla="*/ 99097 h 993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72174" h="993155">
                <a:moveTo>
                  <a:pt x="0" y="993156"/>
                </a:moveTo>
                <a:cubicBezTo>
                  <a:pt x="2086021" y="695063"/>
                  <a:pt x="3469784" y="-317414"/>
                  <a:pt x="5572174" y="99097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000923" y="3358457"/>
            <a:ext cx="1727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 smtClean="0"/>
              <a:t>implies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63189" y="5208339"/>
            <a:ext cx="1777049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+mn-lt"/>
              </a:rPr>
              <a:t>x </a:t>
            </a:r>
            <a:r>
              <a:rPr lang="en-US" dirty="0" err="1" smtClean="0">
                <a:latin typeface="+mn-lt"/>
              </a:rPr>
              <a:t>rdf:type</a:t>
            </a:r>
            <a:r>
              <a:rPr lang="en-US" dirty="0" smtClean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+mn-lt"/>
              </a:rPr>
              <a:t>C</a:t>
            </a:r>
            <a:r>
              <a:rPr lang="en-US" dirty="0" smtClean="0">
                <a:latin typeface="+mn-lt"/>
              </a:rPr>
              <a:t> .</a:t>
            </a:r>
            <a:endParaRPr lang="en-US" dirty="0">
              <a:latin typeface="+mn-lt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2125835" y="4641782"/>
            <a:ext cx="2227221" cy="781526"/>
          </a:xfrm>
          <a:custGeom>
            <a:avLst/>
            <a:gdLst>
              <a:gd name="connsiteX0" fmla="*/ 868411 w 868411"/>
              <a:gd name="connsiteY0" fmla="*/ 7263 h 530222"/>
              <a:gd name="connsiteX1" fmla="*/ 429536 w 868411"/>
              <a:gd name="connsiteY1" fmla="*/ 72633 h 530222"/>
              <a:gd name="connsiteX2" fmla="*/ 0 w 868411"/>
              <a:gd name="connsiteY2" fmla="*/ 530222 h 530222"/>
              <a:gd name="connsiteX0" fmla="*/ 2231724 w 2231724"/>
              <a:gd name="connsiteY0" fmla="*/ 29269 h 953786"/>
              <a:gd name="connsiteX1" fmla="*/ 1792849 w 2231724"/>
              <a:gd name="connsiteY1" fmla="*/ 94639 h 953786"/>
              <a:gd name="connsiteX2" fmla="*/ 0 w 2231724"/>
              <a:gd name="connsiteY2" fmla="*/ 953786 h 953786"/>
              <a:gd name="connsiteX0" fmla="*/ 2231724 w 2231724"/>
              <a:gd name="connsiteY0" fmla="*/ 813 h 925330"/>
              <a:gd name="connsiteX1" fmla="*/ 1027153 w 2231724"/>
              <a:gd name="connsiteY1" fmla="*/ 243616 h 925330"/>
              <a:gd name="connsiteX2" fmla="*/ 0 w 2231724"/>
              <a:gd name="connsiteY2" fmla="*/ 925330 h 925330"/>
              <a:gd name="connsiteX0" fmla="*/ 2222386 w 2222386"/>
              <a:gd name="connsiteY0" fmla="*/ 1772 h 851580"/>
              <a:gd name="connsiteX1" fmla="*/ 1027153 w 2222386"/>
              <a:gd name="connsiteY1" fmla="*/ 169866 h 851580"/>
              <a:gd name="connsiteX2" fmla="*/ 0 w 2222386"/>
              <a:gd name="connsiteY2" fmla="*/ 851580 h 85158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532 h 850340"/>
              <a:gd name="connsiteX1" fmla="*/ 634967 w 2222386"/>
              <a:gd name="connsiteY1" fmla="*/ 290027 h 850340"/>
              <a:gd name="connsiteX2" fmla="*/ 0 w 2222386"/>
              <a:gd name="connsiteY2" fmla="*/ 850340 h 850340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2222386 w 2222386"/>
              <a:gd name="connsiteY0" fmla="*/ 0 h 849808"/>
              <a:gd name="connsiteX1" fmla="*/ 0 w 2222386"/>
              <a:gd name="connsiteY1" fmla="*/ 849808 h 849808"/>
              <a:gd name="connsiteX0" fmla="*/ 1587419 w 1587419"/>
              <a:gd name="connsiteY0" fmla="*/ 0 h 887162"/>
              <a:gd name="connsiteX1" fmla="*/ 0 w 1587419"/>
              <a:gd name="connsiteY1" fmla="*/ 887162 h 887162"/>
              <a:gd name="connsiteX0" fmla="*/ 999140 w 999140"/>
              <a:gd name="connsiteY0" fmla="*/ 0 h 1690278"/>
              <a:gd name="connsiteX1" fmla="*/ 0 w 999140"/>
              <a:gd name="connsiteY1" fmla="*/ 1690278 h 1690278"/>
              <a:gd name="connsiteX0" fmla="*/ 457550 w 457550"/>
              <a:gd name="connsiteY0" fmla="*/ 0 h 1699617"/>
              <a:gd name="connsiteX1" fmla="*/ 0 w 457550"/>
              <a:gd name="connsiteY1" fmla="*/ 1699617 h 1699617"/>
              <a:gd name="connsiteX0" fmla="*/ 1353975 w 1353975"/>
              <a:gd name="connsiteY0" fmla="*/ 0 h 2026466"/>
              <a:gd name="connsiteX1" fmla="*/ 0 w 1353975"/>
              <a:gd name="connsiteY1" fmla="*/ 2026466 h 2026466"/>
              <a:gd name="connsiteX0" fmla="*/ 1353975 w 1525025"/>
              <a:gd name="connsiteY0" fmla="*/ 0 h 2026466"/>
              <a:gd name="connsiteX1" fmla="*/ 0 w 1525025"/>
              <a:gd name="connsiteY1" fmla="*/ 2026466 h 2026466"/>
              <a:gd name="connsiteX0" fmla="*/ 0 w 1066502"/>
              <a:gd name="connsiteY0" fmla="*/ 0 h 1998450"/>
              <a:gd name="connsiteX1" fmla="*/ 896425 w 1066502"/>
              <a:gd name="connsiteY1" fmla="*/ 1998450 h 1998450"/>
              <a:gd name="connsiteX0" fmla="*/ 1129869 w 1321632"/>
              <a:gd name="connsiteY0" fmla="*/ 0 h 2035804"/>
              <a:gd name="connsiteX1" fmla="*/ 0 w 1321632"/>
              <a:gd name="connsiteY1" fmla="*/ 2035804 h 2035804"/>
              <a:gd name="connsiteX0" fmla="*/ 1036492 w 1238380"/>
              <a:gd name="connsiteY0" fmla="*/ 0 h 2241252"/>
              <a:gd name="connsiteX1" fmla="*/ 0 w 1238380"/>
              <a:gd name="connsiteY1" fmla="*/ 2241252 h 2241252"/>
              <a:gd name="connsiteX0" fmla="*/ 1036492 w 1195545"/>
              <a:gd name="connsiteY0" fmla="*/ 0 h 2241252"/>
              <a:gd name="connsiteX1" fmla="*/ 0 w 1195545"/>
              <a:gd name="connsiteY1" fmla="*/ 2241252 h 2241252"/>
              <a:gd name="connsiteX0" fmla="*/ 0 w 4033913"/>
              <a:gd name="connsiteY0" fmla="*/ 0 h 2698841"/>
              <a:gd name="connsiteX1" fmla="*/ 4033911 w 4033913"/>
              <a:gd name="connsiteY1" fmla="*/ 2698841 h 2698841"/>
              <a:gd name="connsiteX0" fmla="*/ 0 w 4033945"/>
              <a:gd name="connsiteY0" fmla="*/ 0 h 2847584"/>
              <a:gd name="connsiteX1" fmla="*/ 4033911 w 4033945"/>
              <a:gd name="connsiteY1" fmla="*/ 2698841 h 2847584"/>
              <a:gd name="connsiteX0" fmla="*/ 0 w 878262"/>
              <a:gd name="connsiteY0" fmla="*/ 1802342 h 1933244"/>
              <a:gd name="connsiteX1" fmla="*/ 877749 w 878262"/>
              <a:gd name="connsiteY1" fmla="*/ 0 h 1933244"/>
              <a:gd name="connsiteX0" fmla="*/ 0 w 878242"/>
              <a:gd name="connsiteY0" fmla="*/ 1802342 h 1909150"/>
              <a:gd name="connsiteX1" fmla="*/ 877749 w 878242"/>
              <a:gd name="connsiteY1" fmla="*/ 0 h 1909150"/>
              <a:gd name="connsiteX0" fmla="*/ 37351 w 328027"/>
              <a:gd name="connsiteY0" fmla="*/ 1849034 h 1953318"/>
              <a:gd name="connsiteX1" fmla="*/ 0 w 328027"/>
              <a:gd name="connsiteY1" fmla="*/ 0 h 1953318"/>
              <a:gd name="connsiteX0" fmla="*/ 37351 w 483354"/>
              <a:gd name="connsiteY0" fmla="*/ 1849034 h 1961324"/>
              <a:gd name="connsiteX1" fmla="*/ 0 w 483354"/>
              <a:gd name="connsiteY1" fmla="*/ 0 h 1961324"/>
              <a:gd name="connsiteX0" fmla="*/ 2128346 w 2252207"/>
              <a:gd name="connsiteY0" fmla="*/ 4870879 h 4912899"/>
              <a:gd name="connsiteX1" fmla="*/ 0 w 2252207"/>
              <a:gd name="connsiteY1" fmla="*/ 0 h 4912899"/>
              <a:gd name="connsiteX0" fmla="*/ 1821813 w 1961197"/>
              <a:gd name="connsiteY0" fmla="*/ 0 h 1049653"/>
              <a:gd name="connsiteX1" fmla="*/ 0 w 1961197"/>
              <a:gd name="connsiteY1" fmla="*/ 658221 h 1049653"/>
              <a:gd name="connsiteX0" fmla="*/ 0 w 1395314"/>
              <a:gd name="connsiteY0" fmla="*/ 0 h 1102692"/>
              <a:gd name="connsiteX1" fmla="*/ 1243521 w 1395314"/>
              <a:gd name="connsiteY1" fmla="*/ 723913 h 1102692"/>
              <a:gd name="connsiteX0" fmla="*/ 0 w 1492648"/>
              <a:gd name="connsiteY0" fmla="*/ 0 h 723913"/>
              <a:gd name="connsiteX1" fmla="*/ 1243521 w 1492648"/>
              <a:gd name="connsiteY1" fmla="*/ 723913 h 723913"/>
              <a:gd name="connsiteX0" fmla="*/ 0 w 1424221"/>
              <a:gd name="connsiteY0" fmla="*/ 0 h 723913"/>
              <a:gd name="connsiteX1" fmla="*/ 1243521 w 1424221"/>
              <a:gd name="connsiteY1" fmla="*/ 723913 h 723913"/>
              <a:gd name="connsiteX0" fmla="*/ 0 w 1325539"/>
              <a:gd name="connsiteY0" fmla="*/ 0 h 723913"/>
              <a:gd name="connsiteX1" fmla="*/ 1243521 w 1325539"/>
              <a:gd name="connsiteY1" fmla="*/ 723913 h 723913"/>
              <a:gd name="connsiteX0" fmla="*/ 0 w 1334240"/>
              <a:gd name="connsiteY0" fmla="*/ 0 h 723913"/>
              <a:gd name="connsiteX1" fmla="*/ 1243521 w 1334240"/>
              <a:gd name="connsiteY1" fmla="*/ 723913 h 723913"/>
              <a:gd name="connsiteX0" fmla="*/ 0 w 775331"/>
              <a:gd name="connsiteY0" fmla="*/ 0 h 778657"/>
              <a:gd name="connsiteX1" fmla="*/ 586663 w 775331"/>
              <a:gd name="connsiteY1" fmla="*/ 778657 h 778657"/>
              <a:gd name="connsiteX0" fmla="*/ 0 w 698473"/>
              <a:gd name="connsiteY0" fmla="*/ 0 h 778657"/>
              <a:gd name="connsiteX1" fmla="*/ 586663 w 698473"/>
              <a:gd name="connsiteY1" fmla="*/ 778657 h 778657"/>
              <a:gd name="connsiteX0" fmla="*/ 0 w 717474"/>
              <a:gd name="connsiteY0" fmla="*/ 103574 h 882231"/>
              <a:gd name="connsiteX1" fmla="*/ 586663 w 717474"/>
              <a:gd name="connsiteY1" fmla="*/ 882231 h 882231"/>
              <a:gd name="connsiteX0" fmla="*/ 0 w 429541"/>
              <a:gd name="connsiteY0" fmla="*/ 114555 h 860366"/>
              <a:gd name="connsiteX1" fmla="*/ 203496 w 429541"/>
              <a:gd name="connsiteY1" fmla="*/ 860366 h 860366"/>
              <a:gd name="connsiteX0" fmla="*/ 0 w 285728"/>
              <a:gd name="connsiteY0" fmla="*/ 14698 h 760509"/>
              <a:gd name="connsiteX1" fmla="*/ 203496 w 285728"/>
              <a:gd name="connsiteY1" fmla="*/ 760509 h 760509"/>
              <a:gd name="connsiteX0" fmla="*/ 0 w 614785"/>
              <a:gd name="connsiteY0" fmla="*/ 59617 h 805428"/>
              <a:gd name="connsiteX1" fmla="*/ 203496 w 614785"/>
              <a:gd name="connsiteY1" fmla="*/ 805428 h 805428"/>
              <a:gd name="connsiteX0" fmla="*/ 0 w 606218"/>
              <a:gd name="connsiteY0" fmla="*/ 82780 h 828591"/>
              <a:gd name="connsiteX1" fmla="*/ 203496 w 606218"/>
              <a:gd name="connsiteY1" fmla="*/ 828591 h 828591"/>
              <a:gd name="connsiteX0" fmla="*/ 0 w 357531"/>
              <a:gd name="connsiteY0" fmla="*/ 127443 h 873254"/>
              <a:gd name="connsiteX1" fmla="*/ 203496 w 357531"/>
              <a:gd name="connsiteY1" fmla="*/ 873254 h 873254"/>
              <a:gd name="connsiteX0" fmla="*/ 0 w 542872"/>
              <a:gd name="connsiteY0" fmla="*/ 135754 h 826821"/>
              <a:gd name="connsiteX1" fmla="*/ 542872 w 542872"/>
              <a:gd name="connsiteY1" fmla="*/ 826821 h 826821"/>
              <a:gd name="connsiteX0" fmla="*/ 0 w 561321"/>
              <a:gd name="connsiteY0" fmla="*/ 0 h 691067"/>
              <a:gd name="connsiteX1" fmla="*/ 542872 w 561321"/>
              <a:gd name="connsiteY1" fmla="*/ 691067 h 691067"/>
              <a:gd name="connsiteX0" fmla="*/ 0 w 696968"/>
              <a:gd name="connsiteY0" fmla="*/ 88953 h 780020"/>
              <a:gd name="connsiteX1" fmla="*/ 542872 w 696968"/>
              <a:gd name="connsiteY1" fmla="*/ 780020 h 780020"/>
              <a:gd name="connsiteX0" fmla="*/ 0 w 779469"/>
              <a:gd name="connsiteY0" fmla="*/ 32483 h 887780"/>
              <a:gd name="connsiteX1" fmla="*/ 652348 w 779469"/>
              <a:gd name="connsiteY1" fmla="*/ 887780 h 887780"/>
              <a:gd name="connsiteX0" fmla="*/ 0 w 652348"/>
              <a:gd name="connsiteY0" fmla="*/ 0 h 855297"/>
              <a:gd name="connsiteX1" fmla="*/ 652348 w 652348"/>
              <a:gd name="connsiteY1" fmla="*/ 855297 h 855297"/>
              <a:gd name="connsiteX0" fmla="*/ 0 w 652348"/>
              <a:gd name="connsiteY0" fmla="*/ 53909 h 909206"/>
              <a:gd name="connsiteX1" fmla="*/ 652348 w 652348"/>
              <a:gd name="connsiteY1" fmla="*/ 909206 h 909206"/>
              <a:gd name="connsiteX0" fmla="*/ 0 w 484553"/>
              <a:gd name="connsiteY0" fmla="*/ 48153 h 1001989"/>
              <a:gd name="connsiteX1" fmla="*/ 356762 w 484553"/>
              <a:gd name="connsiteY1" fmla="*/ 1001989 h 1001989"/>
              <a:gd name="connsiteX0" fmla="*/ 204172 w 560934"/>
              <a:gd name="connsiteY0" fmla="*/ 0 h 953836"/>
              <a:gd name="connsiteX1" fmla="*/ 560934 w 560934"/>
              <a:gd name="connsiteY1" fmla="*/ 953836 h 953836"/>
              <a:gd name="connsiteX0" fmla="*/ 316318 w 322756"/>
              <a:gd name="connsiteY0" fmla="*/ 0 h 767708"/>
              <a:gd name="connsiteX1" fmla="*/ 322756 w 322756"/>
              <a:gd name="connsiteY1" fmla="*/ 767708 h 767708"/>
              <a:gd name="connsiteX0" fmla="*/ 1303406 w 1303406"/>
              <a:gd name="connsiteY0" fmla="*/ 678034 h 678037"/>
              <a:gd name="connsiteX1" fmla="*/ 72763 w 1303406"/>
              <a:gd name="connsiteY1" fmla="*/ 131897 h 678037"/>
              <a:gd name="connsiteX0" fmla="*/ 1231368 w 1231368"/>
              <a:gd name="connsiteY0" fmla="*/ 546137 h 546226"/>
              <a:gd name="connsiteX1" fmla="*/ 725 w 1231368"/>
              <a:gd name="connsiteY1" fmla="*/ 0 h 546226"/>
              <a:gd name="connsiteX0" fmla="*/ 166186 w 424420"/>
              <a:gd name="connsiteY0" fmla="*/ 995034 h 995041"/>
              <a:gd name="connsiteX1" fmla="*/ 424420 w 424420"/>
              <a:gd name="connsiteY1" fmla="*/ 0 h 995041"/>
              <a:gd name="connsiteX0" fmla="*/ 149194 w 416351"/>
              <a:gd name="connsiteY0" fmla="*/ 995034 h 995042"/>
              <a:gd name="connsiteX1" fmla="*/ 407428 w 416351"/>
              <a:gd name="connsiteY1" fmla="*/ 0 h 995042"/>
              <a:gd name="connsiteX0" fmla="*/ 212453 w 478323"/>
              <a:gd name="connsiteY0" fmla="*/ 995034 h 995034"/>
              <a:gd name="connsiteX1" fmla="*/ 470687 w 478323"/>
              <a:gd name="connsiteY1" fmla="*/ 0 h 995034"/>
              <a:gd name="connsiteX0" fmla="*/ 271292 w 271292"/>
              <a:gd name="connsiteY0" fmla="*/ 1049777 h 1049777"/>
              <a:gd name="connsiteX1" fmla="*/ 222992 w 271292"/>
              <a:gd name="connsiteY1" fmla="*/ 0 h 1049777"/>
              <a:gd name="connsiteX0" fmla="*/ 322532 w 322532"/>
              <a:gd name="connsiteY0" fmla="*/ 776059 h 776059"/>
              <a:gd name="connsiteX1" fmla="*/ 99070 w 322532"/>
              <a:gd name="connsiteY1" fmla="*/ 0 h 776059"/>
              <a:gd name="connsiteX0" fmla="*/ 352381 w 352381"/>
              <a:gd name="connsiteY0" fmla="*/ 776059 h 776059"/>
              <a:gd name="connsiteX1" fmla="*/ 128919 w 352381"/>
              <a:gd name="connsiteY1" fmla="*/ 0 h 776059"/>
              <a:gd name="connsiteX0" fmla="*/ 204796 w 605366"/>
              <a:gd name="connsiteY0" fmla="*/ 12166 h 886324"/>
              <a:gd name="connsiteX1" fmla="*/ 605348 w 605366"/>
              <a:gd name="connsiteY1" fmla="*/ 725132 h 886324"/>
              <a:gd name="connsiteX0" fmla="*/ 149692 w 680135"/>
              <a:gd name="connsiteY0" fmla="*/ 36995 h 749961"/>
              <a:gd name="connsiteX1" fmla="*/ 550244 w 680135"/>
              <a:gd name="connsiteY1" fmla="*/ 749961 h 749961"/>
              <a:gd name="connsiteX0" fmla="*/ 186040 w 365554"/>
              <a:gd name="connsiteY0" fmla="*/ 28585 h 905782"/>
              <a:gd name="connsiteX1" fmla="*/ 203426 w 365554"/>
              <a:gd name="connsiteY1" fmla="*/ 905782 h 905782"/>
              <a:gd name="connsiteX0" fmla="*/ 110383 w 311532"/>
              <a:gd name="connsiteY0" fmla="*/ 0 h 877197"/>
              <a:gd name="connsiteX1" fmla="*/ 127769 w 311532"/>
              <a:gd name="connsiteY1" fmla="*/ 877197 h 877197"/>
              <a:gd name="connsiteX0" fmla="*/ 83024 w 294076"/>
              <a:gd name="connsiteY0" fmla="*/ 0 h 877197"/>
              <a:gd name="connsiteX1" fmla="*/ 100410 w 294076"/>
              <a:gd name="connsiteY1" fmla="*/ 877197 h 877197"/>
              <a:gd name="connsiteX0" fmla="*/ 146828 w 222114"/>
              <a:gd name="connsiteY0" fmla="*/ 0 h 1501274"/>
              <a:gd name="connsiteX1" fmla="*/ 0 w 222114"/>
              <a:gd name="connsiteY1" fmla="*/ 1501274 h 1501274"/>
              <a:gd name="connsiteX0" fmla="*/ 85512 w 268785"/>
              <a:gd name="connsiteY0" fmla="*/ 0 h 1424633"/>
              <a:gd name="connsiteX1" fmla="*/ 70055 w 268785"/>
              <a:gd name="connsiteY1" fmla="*/ 1424633 h 1424633"/>
              <a:gd name="connsiteX0" fmla="*/ 15457 w 496386"/>
              <a:gd name="connsiteY0" fmla="*/ 0 h 1424633"/>
              <a:gd name="connsiteX1" fmla="*/ 0 w 496386"/>
              <a:gd name="connsiteY1" fmla="*/ 1424633 h 1424633"/>
              <a:gd name="connsiteX0" fmla="*/ 0 w 534124"/>
              <a:gd name="connsiteY0" fmla="*/ 0 h 680120"/>
              <a:gd name="connsiteX1" fmla="*/ 94019 w 534124"/>
              <a:gd name="connsiteY1" fmla="*/ 680120 h 680120"/>
              <a:gd name="connsiteX0" fmla="*/ 0 w 386840"/>
              <a:gd name="connsiteY0" fmla="*/ 0 h 680120"/>
              <a:gd name="connsiteX1" fmla="*/ 94019 w 386840"/>
              <a:gd name="connsiteY1" fmla="*/ 680120 h 680120"/>
              <a:gd name="connsiteX0" fmla="*/ 0 w 263713"/>
              <a:gd name="connsiteY0" fmla="*/ 0 h 680120"/>
              <a:gd name="connsiteX1" fmla="*/ 94019 w 263713"/>
              <a:gd name="connsiteY1" fmla="*/ 680120 h 680120"/>
              <a:gd name="connsiteX0" fmla="*/ 175000 w 291305"/>
              <a:gd name="connsiteY0" fmla="*/ 0 h 680120"/>
              <a:gd name="connsiteX1" fmla="*/ 269019 w 291305"/>
              <a:gd name="connsiteY1" fmla="*/ 680120 h 680120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1953186 w 1953186"/>
              <a:gd name="connsiteY0" fmla="*/ 0 h 745813"/>
              <a:gd name="connsiteX1" fmla="*/ 0 w 1953186"/>
              <a:gd name="connsiteY1" fmla="*/ 745813 h 745813"/>
              <a:gd name="connsiteX0" fmla="*/ 2117401 w 2117401"/>
              <a:gd name="connsiteY0" fmla="*/ 0 h 603480"/>
              <a:gd name="connsiteX1" fmla="*/ 0 w 2117401"/>
              <a:gd name="connsiteY1" fmla="*/ 603480 h 603480"/>
              <a:gd name="connsiteX0" fmla="*/ 1372963 w 1372963"/>
              <a:gd name="connsiteY0" fmla="*/ 0 h 2431915"/>
              <a:gd name="connsiteX1" fmla="*/ 0 w 1372963"/>
              <a:gd name="connsiteY1" fmla="*/ 2431915 h 2431915"/>
              <a:gd name="connsiteX0" fmla="*/ 1372963 w 1608809"/>
              <a:gd name="connsiteY0" fmla="*/ 35147 h 2467062"/>
              <a:gd name="connsiteX1" fmla="*/ 0 w 1608809"/>
              <a:gd name="connsiteY1" fmla="*/ 2467062 h 2467062"/>
              <a:gd name="connsiteX0" fmla="*/ 1458351 w 1548616"/>
              <a:gd name="connsiteY0" fmla="*/ 36757 h 2468672"/>
              <a:gd name="connsiteX1" fmla="*/ 85388 w 1548616"/>
              <a:gd name="connsiteY1" fmla="*/ 2468672 h 2468672"/>
              <a:gd name="connsiteX0" fmla="*/ 0 w 761823"/>
              <a:gd name="connsiteY0" fmla="*/ 233270 h 245519"/>
              <a:gd name="connsiteX1" fmla="*/ 761823 w 761823"/>
              <a:gd name="connsiteY1" fmla="*/ 245519 h 245519"/>
              <a:gd name="connsiteX0" fmla="*/ 0 w 761823"/>
              <a:gd name="connsiteY0" fmla="*/ 205692 h 217941"/>
              <a:gd name="connsiteX1" fmla="*/ 761823 w 761823"/>
              <a:gd name="connsiteY1" fmla="*/ 217941 h 217941"/>
              <a:gd name="connsiteX0" fmla="*/ 0 w 619504"/>
              <a:gd name="connsiteY0" fmla="*/ 121009 h 505514"/>
              <a:gd name="connsiteX1" fmla="*/ 619504 w 619504"/>
              <a:gd name="connsiteY1" fmla="*/ 505514 h 505514"/>
              <a:gd name="connsiteX0" fmla="*/ 222186 w 841690"/>
              <a:gd name="connsiteY0" fmla="*/ 0 h 384505"/>
              <a:gd name="connsiteX1" fmla="*/ 841690 w 841690"/>
              <a:gd name="connsiteY1" fmla="*/ 384505 h 384505"/>
              <a:gd name="connsiteX0" fmla="*/ 823914 w 823914"/>
              <a:gd name="connsiteY0" fmla="*/ 0 h 702017"/>
              <a:gd name="connsiteX1" fmla="*/ 151599 w 823914"/>
              <a:gd name="connsiteY1" fmla="*/ 702017 h 702017"/>
              <a:gd name="connsiteX0" fmla="*/ 759112 w 759112"/>
              <a:gd name="connsiteY0" fmla="*/ 0 h 702017"/>
              <a:gd name="connsiteX1" fmla="*/ 86797 w 759112"/>
              <a:gd name="connsiteY1" fmla="*/ 702017 h 702017"/>
              <a:gd name="connsiteX0" fmla="*/ 1603102 w 1603102"/>
              <a:gd name="connsiteY0" fmla="*/ 0 h 1490325"/>
              <a:gd name="connsiteX1" fmla="*/ 33082 w 1603102"/>
              <a:gd name="connsiteY1" fmla="*/ 1490325 h 1490325"/>
              <a:gd name="connsiteX0" fmla="*/ 1616938 w 1616938"/>
              <a:gd name="connsiteY0" fmla="*/ 0 h 1490325"/>
              <a:gd name="connsiteX1" fmla="*/ 46918 w 1616938"/>
              <a:gd name="connsiteY1" fmla="*/ 1490325 h 1490325"/>
              <a:gd name="connsiteX0" fmla="*/ 1097617 w 1097617"/>
              <a:gd name="connsiteY0" fmla="*/ 0 h 1468428"/>
              <a:gd name="connsiteX1" fmla="*/ 96874 w 1097617"/>
              <a:gd name="connsiteY1" fmla="*/ 1468428 h 1468428"/>
              <a:gd name="connsiteX0" fmla="*/ 1167989 w 1167989"/>
              <a:gd name="connsiteY0" fmla="*/ 0 h 1468428"/>
              <a:gd name="connsiteX1" fmla="*/ 167246 w 1167989"/>
              <a:gd name="connsiteY1" fmla="*/ 1468428 h 1468428"/>
              <a:gd name="connsiteX0" fmla="*/ 2062420 w 2062420"/>
              <a:gd name="connsiteY0" fmla="*/ 0 h 716588"/>
              <a:gd name="connsiteX1" fmla="*/ 76157 w 2062420"/>
              <a:gd name="connsiteY1" fmla="*/ 716588 h 716588"/>
              <a:gd name="connsiteX0" fmla="*/ 2011101 w 2011101"/>
              <a:gd name="connsiteY0" fmla="*/ 0 h 716588"/>
              <a:gd name="connsiteX1" fmla="*/ 24838 w 2011101"/>
              <a:gd name="connsiteY1" fmla="*/ 716588 h 716588"/>
              <a:gd name="connsiteX0" fmla="*/ 1224012 w 1224012"/>
              <a:gd name="connsiteY0" fmla="*/ 0 h 787708"/>
              <a:gd name="connsiteX1" fmla="*/ 60709 w 1224012"/>
              <a:gd name="connsiteY1" fmla="*/ 787708 h 787708"/>
              <a:gd name="connsiteX0" fmla="*/ 1163303 w 1163303"/>
              <a:gd name="connsiteY0" fmla="*/ 0 h 787708"/>
              <a:gd name="connsiteX1" fmla="*/ 0 w 1163303"/>
              <a:gd name="connsiteY1" fmla="*/ 787708 h 787708"/>
              <a:gd name="connsiteX0" fmla="*/ 4536423 w 4536423"/>
              <a:gd name="connsiteY0" fmla="*/ 35252 h 35252"/>
              <a:gd name="connsiteX1" fmla="*/ 0 w 4536423"/>
              <a:gd name="connsiteY1" fmla="*/ 0 h 35252"/>
              <a:gd name="connsiteX0" fmla="*/ 3408663 w 3408663"/>
              <a:gd name="connsiteY0" fmla="*/ 1112212 h 1112212"/>
              <a:gd name="connsiteX1" fmla="*/ 0 w 3408663"/>
              <a:gd name="connsiteY1" fmla="*/ 0 h 1112212"/>
              <a:gd name="connsiteX0" fmla="*/ 3408663 w 3499914"/>
              <a:gd name="connsiteY0" fmla="*/ 1210887 h 1210887"/>
              <a:gd name="connsiteX1" fmla="*/ 0 w 3499914"/>
              <a:gd name="connsiteY1" fmla="*/ 98675 h 1210887"/>
              <a:gd name="connsiteX0" fmla="*/ 3408663 w 3503427"/>
              <a:gd name="connsiteY0" fmla="*/ 1376892 h 1376892"/>
              <a:gd name="connsiteX1" fmla="*/ 0 w 3503427"/>
              <a:gd name="connsiteY1" fmla="*/ 264680 h 1376892"/>
              <a:gd name="connsiteX0" fmla="*/ 3246103 w 3345749"/>
              <a:gd name="connsiteY0" fmla="*/ 1750155 h 1750155"/>
              <a:gd name="connsiteX1" fmla="*/ 0 w 3345749"/>
              <a:gd name="connsiteY1" fmla="*/ 68983 h 1750155"/>
              <a:gd name="connsiteX0" fmla="*/ 3246103 w 3246103"/>
              <a:gd name="connsiteY0" fmla="*/ 1683502 h 1685259"/>
              <a:gd name="connsiteX1" fmla="*/ 0 w 3246103"/>
              <a:gd name="connsiteY1" fmla="*/ 2330 h 1685259"/>
              <a:gd name="connsiteX0" fmla="*/ 594343 w 594343"/>
              <a:gd name="connsiteY0" fmla="*/ 1876325 h 1877917"/>
              <a:gd name="connsiteX1" fmla="*/ 0 w 594343"/>
              <a:gd name="connsiteY1" fmla="*/ 2113 h 1877917"/>
              <a:gd name="connsiteX0" fmla="*/ 594343 w 594343"/>
              <a:gd name="connsiteY0" fmla="*/ 1874212 h 1876981"/>
              <a:gd name="connsiteX1" fmla="*/ 0 w 594343"/>
              <a:gd name="connsiteY1" fmla="*/ 0 h 1876981"/>
              <a:gd name="connsiteX0" fmla="*/ 286869 w 407230"/>
              <a:gd name="connsiteY0" fmla="*/ 1305252 h 1310518"/>
              <a:gd name="connsiteX1" fmla="*/ 393566 w 407230"/>
              <a:gd name="connsiteY1" fmla="*/ 0 h 1310518"/>
              <a:gd name="connsiteX0" fmla="*/ 258602 w 422387"/>
              <a:gd name="connsiteY0" fmla="*/ 1305252 h 1309405"/>
              <a:gd name="connsiteX1" fmla="*/ 365299 w 422387"/>
              <a:gd name="connsiteY1" fmla="*/ 0 h 1309405"/>
              <a:gd name="connsiteX0" fmla="*/ 145302 w 322894"/>
              <a:gd name="connsiteY0" fmla="*/ 1305252 h 1305252"/>
              <a:gd name="connsiteX1" fmla="*/ 251999 w 322894"/>
              <a:gd name="connsiteY1" fmla="*/ 0 h 1305252"/>
              <a:gd name="connsiteX0" fmla="*/ 124731 w 488663"/>
              <a:gd name="connsiteY0" fmla="*/ 1551832 h 1551832"/>
              <a:gd name="connsiteX1" fmla="*/ 428703 w 488663"/>
              <a:gd name="connsiteY1" fmla="*/ 0 h 1551832"/>
              <a:gd name="connsiteX0" fmla="*/ 1940030 w 1940030"/>
              <a:gd name="connsiteY0" fmla="*/ 463 h 1469725"/>
              <a:gd name="connsiteX1" fmla="*/ 0 w 1940030"/>
              <a:gd name="connsiteY1" fmla="*/ 1345943 h 1469725"/>
              <a:gd name="connsiteX0" fmla="*/ 1940269 w 1940269"/>
              <a:gd name="connsiteY0" fmla="*/ 6068 h 1351548"/>
              <a:gd name="connsiteX1" fmla="*/ 239 w 1940269"/>
              <a:gd name="connsiteY1" fmla="*/ 1351548 h 1351548"/>
              <a:gd name="connsiteX0" fmla="*/ 1940030 w 1940030"/>
              <a:gd name="connsiteY0" fmla="*/ 1082 h 1346562"/>
              <a:gd name="connsiteX1" fmla="*/ 0 w 1940030"/>
              <a:gd name="connsiteY1" fmla="*/ 1346562 h 1346562"/>
              <a:gd name="connsiteX0" fmla="*/ 238534 w 510528"/>
              <a:gd name="connsiteY0" fmla="*/ 1038 h 1383505"/>
              <a:gd name="connsiteX1" fmla="*/ 0 w 510528"/>
              <a:gd name="connsiteY1" fmla="*/ 1383505 h 1383505"/>
              <a:gd name="connsiteX0" fmla="*/ 2149635 w 2149635"/>
              <a:gd name="connsiteY0" fmla="*/ 1476 h 1112705"/>
              <a:gd name="connsiteX1" fmla="*/ 0 w 2149635"/>
              <a:gd name="connsiteY1" fmla="*/ 1112705 h 1112705"/>
              <a:gd name="connsiteX0" fmla="*/ 2149635 w 2176724"/>
              <a:gd name="connsiteY0" fmla="*/ 0 h 1111229"/>
              <a:gd name="connsiteX1" fmla="*/ 0 w 2176724"/>
              <a:gd name="connsiteY1" fmla="*/ 1111229 h 1111229"/>
              <a:gd name="connsiteX0" fmla="*/ 0 w 1429948"/>
              <a:gd name="connsiteY0" fmla="*/ 2881069 h 3000749"/>
              <a:gd name="connsiteX1" fmla="*/ 1031423 w 1429948"/>
              <a:gd name="connsiteY1" fmla="*/ 47022 h 3000749"/>
              <a:gd name="connsiteX0" fmla="*/ 0 w 1510518"/>
              <a:gd name="connsiteY0" fmla="*/ 2892809 h 2892809"/>
              <a:gd name="connsiteX1" fmla="*/ 1031423 w 1510518"/>
              <a:gd name="connsiteY1" fmla="*/ 58762 h 2892809"/>
              <a:gd name="connsiteX0" fmla="*/ 2063327 w 2271064"/>
              <a:gd name="connsiteY0" fmla="*/ 125169 h 324053"/>
              <a:gd name="connsiteX1" fmla="*/ 0 w 2271064"/>
              <a:gd name="connsiteY1" fmla="*/ 324053 h 324053"/>
              <a:gd name="connsiteX0" fmla="*/ 2063327 w 2063327"/>
              <a:gd name="connsiteY0" fmla="*/ 10417 h 209301"/>
              <a:gd name="connsiteX1" fmla="*/ 0 w 2063327"/>
              <a:gd name="connsiteY1" fmla="*/ 209301 h 209301"/>
              <a:gd name="connsiteX0" fmla="*/ 2063327 w 2063327"/>
              <a:gd name="connsiteY0" fmla="*/ 0 h 198884"/>
              <a:gd name="connsiteX1" fmla="*/ 0 w 2063327"/>
              <a:gd name="connsiteY1" fmla="*/ 198884 h 198884"/>
              <a:gd name="connsiteX0" fmla="*/ 2063327 w 2063327"/>
              <a:gd name="connsiteY0" fmla="*/ 0 h 272858"/>
              <a:gd name="connsiteX1" fmla="*/ 0 w 2063327"/>
              <a:gd name="connsiteY1" fmla="*/ 272858 h 272858"/>
              <a:gd name="connsiteX0" fmla="*/ 1977019 w 1977019"/>
              <a:gd name="connsiteY0" fmla="*/ 0 h 137239"/>
              <a:gd name="connsiteX1" fmla="*/ 0 w 1977019"/>
              <a:gd name="connsiteY1" fmla="*/ 137239 h 137239"/>
              <a:gd name="connsiteX0" fmla="*/ 2124975 w 2124975"/>
              <a:gd name="connsiteY0" fmla="*/ 66380 h 181921"/>
              <a:gd name="connsiteX1" fmla="*/ 0 w 2124975"/>
              <a:gd name="connsiteY1" fmla="*/ 92658 h 181921"/>
              <a:gd name="connsiteX0" fmla="*/ 2149634 w 2149634"/>
              <a:gd name="connsiteY0" fmla="*/ 0 h 692043"/>
              <a:gd name="connsiteX1" fmla="*/ 0 w 2149634"/>
              <a:gd name="connsiteY1" fmla="*/ 692043 h 692043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2050997 w 2050997"/>
              <a:gd name="connsiteY0" fmla="*/ 0 h 963281"/>
              <a:gd name="connsiteX1" fmla="*/ 0 w 2050997"/>
              <a:gd name="connsiteY1" fmla="*/ 963281 h 963281"/>
              <a:gd name="connsiteX0" fmla="*/ 1988994 w 1988994"/>
              <a:gd name="connsiteY0" fmla="*/ 1164014 h 1292088"/>
              <a:gd name="connsiteX1" fmla="*/ 0 w 1988994"/>
              <a:gd name="connsiteY1" fmla="*/ 72435 h 1292088"/>
              <a:gd name="connsiteX0" fmla="*/ 1988994 w 1988994"/>
              <a:gd name="connsiteY0" fmla="*/ 1091579 h 1274285"/>
              <a:gd name="connsiteX1" fmla="*/ 0 w 1988994"/>
              <a:gd name="connsiteY1" fmla="*/ 0 h 1274285"/>
              <a:gd name="connsiteX0" fmla="*/ 1988994 w 1988994"/>
              <a:gd name="connsiteY0" fmla="*/ 1091579 h 1091580"/>
              <a:gd name="connsiteX1" fmla="*/ 0 w 1988994"/>
              <a:gd name="connsiteY1" fmla="*/ 0 h 1091580"/>
              <a:gd name="connsiteX0" fmla="*/ 87194 w 2073711"/>
              <a:gd name="connsiteY0" fmla="*/ 12913 h 2022350"/>
              <a:gd name="connsiteX1" fmla="*/ 1725285 w 2073711"/>
              <a:gd name="connsiteY1" fmla="*/ 1987052 h 2022350"/>
              <a:gd name="connsiteX0" fmla="*/ 157771 w 1795861"/>
              <a:gd name="connsiteY0" fmla="*/ 16517 h 1990656"/>
              <a:gd name="connsiteX1" fmla="*/ 1795862 w 1795861"/>
              <a:gd name="connsiteY1" fmla="*/ 1990656 h 1990656"/>
              <a:gd name="connsiteX0" fmla="*/ 302161 w 1940251"/>
              <a:gd name="connsiteY0" fmla="*/ 1 h 1974140"/>
              <a:gd name="connsiteX1" fmla="*/ 1940252 w 1940251"/>
              <a:gd name="connsiteY1" fmla="*/ 1974140 h 1974140"/>
              <a:gd name="connsiteX0" fmla="*/ 328370 w 1718456"/>
              <a:gd name="connsiteY0" fmla="*/ 0 h 1311281"/>
              <a:gd name="connsiteX1" fmla="*/ 1718457 w 1718456"/>
              <a:gd name="connsiteY1" fmla="*/ 1311281 h 1311281"/>
              <a:gd name="connsiteX0" fmla="*/ 92351 w 1482437"/>
              <a:gd name="connsiteY0" fmla="*/ 0 h 1311281"/>
              <a:gd name="connsiteX1" fmla="*/ 1482438 w 1482437"/>
              <a:gd name="connsiteY1" fmla="*/ 1311281 h 1311281"/>
              <a:gd name="connsiteX0" fmla="*/ 72646 w 1927743"/>
              <a:gd name="connsiteY0" fmla="*/ 0 h 3216999"/>
              <a:gd name="connsiteX1" fmla="*/ 1927744 w 1927743"/>
              <a:gd name="connsiteY1" fmla="*/ 3216999 h 3216999"/>
              <a:gd name="connsiteX0" fmla="*/ 38436 w 3815579"/>
              <a:gd name="connsiteY0" fmla="*/ 0 h 880424"/>
              <a:gd name="connsiteX1" fmla="*/ 3815579 w 3815579"/>
              <a:gd name="connsiteY1" fmla="*/ 880424 h 880424"/>
              <a:gd name="connsiteX0" fmla="*/ 50869 w 3828012"/>
              <a:gd name="connsiteY0" fmla="*/ 0 h 907748"/>
              <a:gd name="connsiteX1" fmla="*/ 3828012 w 3828012"/>
              <a:gd name="connsiteY1" fmla="*/ 880424 h 907748"/>
              <a:gd name="connsiteX0" fmla="*/ 37679 w 4899848"/>
              <a:gd name="connsiteY0" fmla="*/ 0 h 487117"/>
              <a:gd name="connsiteX1" fmla="*/ 4899848 w 4899848"/>
              <a:gd name="connsiteY1" fmla="*/ 316994 h 487117"/>
              <a:gd name="connsiteX0" fmla="*/ -1 w 4862168"/>
              <a:gd name="connsiteY0" fmla="*/ 0 h 487116"/>
              <a:gd name="connsiteX1" fmla="*/ 4862168 w 4862168"/>
              <a:gd name="connsiteY1" fmla="*/ 316994 h 487116"/>
              <a:gd name="connsiteX0" fmla="*/ 0 w 6040196"/>
              <a:gd name="connsiteY0" fmla="*/ 0 h 550437"/>
              <a:gd name="connsiteX1" fmla="*/ 6040196 w 6040196"/>
              <a:gd name="connsiteY1" fmla="*/ 432994 h 550437"/>
              <a:gd name="connsiteX0" fmla="*/ 0 w 6040196"/>
              <a:gd name="connsiteY0" fmla="*/ 64090 h 507700"/>
              <a:gd name="connsiteX1" fmla="*/ 6040196 w 6040196"/>
              <a:gd name="connsiteY1" fmla="*/ 497084 h 507700"/>
              <a:gd name="connsiteX0" fmla="*/ 0 w 6505207"/>
              <a:gd name="connsiteY0" fmla="*/ 32465 h 1481352"/>
              <a:gd name="connsiteX1" fmla="*/ 6505207 w 6505207"/>
              <a:gd name="connsiteY1" fmla="*/ 1476319 h 1481352"/>
              <a:gd name="connsiteX0" fmla="*/ 0 w 5730189"/>
              <a:gd name="connsiteY0" fmla="*/ 163579 h 163579"/>
              <a:gd name="connsiteX1" fmla="*/ 5730189 w 5730189"/>
              <a:gd name="connsiteY1" fmla="*/ 0 h 163579"/>
              <a:gd name="connsiteX0" fmla="*/ 0 w 5730189"/>
              <a:gd name="connsiteY0" fmla="*/ 373676 h 373676"/>
              <a:gd name="connsiteX1" fmla="*/ 5730189 w 5730189"/>
              <a:gd name="connsiteY1" fmla="*/ 210097 h 373676"/>
              <a:gd name="connsiteX0" fmla="*/ 0 w 6877216"/>
              <a:gd name="connsiteY0" fmla="*/ 621388 h 621388"/>
              <a:gd name="connsiteX1" fmla="*/ 6877216 w 6877216"/>
              <a:gd name="connsiteY1" fmla="*/ 142951 h 621388"/>
              <a:gd name="connsiteX0" fmla="*/ 0 w 6821682"/>
              <a:gd name="connsiteY0" fmla="*/ 1300222 h 1300222"/>
              <a:gd name="connsiteX1" fmla="*/ 6821682 w 6821682"/>
              <a:gd name="connsiteY1" fmla="*/ 79605 h 1300222"/>
              <a:gd name="connsiteX0" fmla="*/ 0 w 6821682"/>
              <a:gd name="connsiteY0" fmla="*/ 1259631 h 1259631"/>
              <a:gd name="connsiteX1" fmla="*/ 6821682 w 6821682"/>
              <a:gd name="connsiteY1" fmla="*/ 39014 h 1259631"/>
              <a:gd name="connsiteX0" fmla="*/ 0 w 5599942"/>
              <a:gd name="connsiteY0" fmla="*/ 51545 h 1101998"/>
              <a:gd name="connsiteX1" fmla="*/ 5599942 w 5599942"/>
              <a:gd name="connsiteY1" fmla="*/ 1101998 h 1101998"/>
              <a:gd name="connsiteX0" fmla="*/ 0 w 5599942"/>
              <a:gd name="connsiteY0" fmla="*/ 0 h 1050453"/>
              <a:gd name="connsiteX1" fmla="*/ 5599942 w 5599942"/>
              <a:gd name="connsiteY1" fmla="*/ 1050453 h 1050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99942" h="1050453">
                <a:moveTo>
                  <a:pt x="0" y="0"/>
                </a:moveTo>
                <a:cubicBezTo>
                  <a:pt x="1586220" y="696428"/>
                  <a:pt x="3469787" y="782379"/>
                  <a:pt x="5599942" y="1050453"/>
                </a:cubicBez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25835" y="5222809"/>
            <a:ext cx="1727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2400" dirty="0" smtClean="0"/>
              <a:t>implies</a:t>
            </a:r>
            <a:endParaRPr lang="en-US" sz="2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9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RDF Serialization: Turtle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Terse RDF triple language</a:t>
            </a:r>
          </a:p>
          <a:p>
            <a:pPr lvl="1"/>
            <a:r>
              <a:rPr lang="en-US" dirty="0" smtClean="0"/>
              <a:t>RDF in compact text format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53300" y="4279025"/>
            <a:ext cx="61139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@prefix Ex: &lt;</a:t>
            </a: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www.example.org/person#&gt;</a:t>
            </a:r>
          </a:p>
          <a:p>
            <a:endParaRPr lang="en-US" dirty="0"/>
          </a:p>
          <a:p>
            <a:r>
              <a:rPr lang="en-US" dirty="0" err="1" smtClean="0"/>
              <a:t>Ex:DavidSmith</a:t>
            </a:r>
            <a:r>
              <a:rPr lang="en-US" dirty="0" smtClean="0"/>
              <a:t> </a:t>
            </a:r>
            <a:r>
              <a:rPr lang="en-US" dirty="0" err="1" smtClean="0"/>
              <a:t>foaf:givenName</a:t>
            </a:r>
            <a:r>
              <a:rPr lang="en-US" dirty="0" smtClean="0"/>
              <a:t> “David”.</a:t>
            </a: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	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21636" y="3241489"/>
            <a:ext cx="7202555" cy="759011"/>
            <a:chOff x="821636" y="3633538"/>
            <a:chExt cx="7202555" cy="759011"/>
          </a:xfrm>
        </p:grpSpPr>
        <p:sp>
          <p:nvSpPr>
            <p:cNvPr id="11" name="Oval 10"/>
            <p:cNvSpPr/>
            <p:nvPr/>
          </p:nvSpPr>
          <p:spPr>
            <a:xfrm>
              <a:off x="821636" y="3633539"/>
              <a:ext cx="2802836" cy="759010"/>
            </a:xfrm>
            <a:prstGeom prst="ellipse">
              <a:avLst/>
            </a:prstGeom>
            <a:ln w="28575" cmpd="sng">
              <a:solidFill>
                <a:srgbClr val="008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dirty="0" err="1" smtClean="0">
                  <a:latin typeface="+mn-lt"/>
                </a:rPr>
                <a:t>Ex:DavidSmith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2" name="Straight Arrow Connector 11"/>
            <p:cNvCxnSpPr>
              <a:stCxn id="11" idx="6"/>
              <a:endCxn id="14" idx="1"/>
            </p:cNvCxnSpPr>
            <p:nvPr/>
          </p:nvCxnSpPr>
          <p:spPr>
            <a:xfrm>
              <a:off x="3624472" y="4013044"/>
              <a:ext cx="27034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756128" y="3633538"/>
              <a:ext cx="23398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+mn-lt"/>
                </a:rPr>
                <a:t>foaf:givenName</a:t>
              </a:r>
              <a:endParaRPr lang="en-US" dirty="0" smtClean="0">
                <a:latin typeface="+mn-l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327918" y="3734748"/>
              <a:ext cx="1696273" cy="556591"/>
            </a:xfrm>
            <a:prstGeom prst="rect">
              <a:avLst/>
            </a:prstGeom>
            <a:ln w="28575" cmpd="sng">
              <a:solidFill>
                <a:srgbClr val="008000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r>
                <a:rPr lang="en-US" dirty="0" smtClean="0">
                  <a:latin typeface="+mn-lt"/>
                </a:rPr>
                <a:t>David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652079" y="6596390"/>
            <a:ext cx="1491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</a:t>
            </a: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by </a:t>
            </a:r>
            <a:r>
              <a:rPr lang="en-US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Wensheng</a:t>
            </a: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Wu</a:t>
            </a:r>
            <a:endParaRPr lang="en-US" sz="110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895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dirty="0" err="1" smtClean="0"/>
              <a:t>rdfs:domain</a:t>
            </a:r>
            <a:r>
              <a:rPr lang="en-US" dirty="0" smtClean="0"/>
              <a:t>, </a:t>
            </a:r>
            <a:r>
              <a:rPr lang="en-US" dirty="0" err="1" smtClean="0"/>
              <a:t>rdfs:range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98212" y="3278285"/>
            <a:ext cx="902711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+mn-lt"/>
              </a:rPr>
              <a:t>x</a:t>
            </a:r>
            <a:r>
              <a:rPr lang="en-US" dirty="0" smtClean="0">
                <a:latin typeface="+mn-lt"/>
              </a:rPr>
              <a:t> P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y</a:t>
            </a:r>
            <a:r>
              <a:rPr lang="en-US" dirty="0" smtClean="0">
                <a:latin typeface="+mn-lt"/>
              </a:rPr>
              <a:t> .</a:t>
            </a:r>
            <a:endParaRPr lang="en-US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3267" y="1587377"/>
            <a:ext cx="2465489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P </a:t>
            </a:r>
            <a:r>
              <a:rPr lang="en-US" dirty="0" err="1" smtClean="0">
                <a:solidFill>
                  <a:srgbClr val="77933C"/>
                </a:solidFill>
                <a:latin typeface="+mn-lt"/>
              </a:rPr>
              <a:t>rdfs:domain</a:t>
            </a:r>
            <a:r>
              <a:rPr lang="en-US" dirty="0" smtClean="0">
                <a:latin typeface="+mn-lt"/>
              </a:rPr>
              <a:t> C1 .</a:t>
            </a:r>
            <a:endParaRPr lang="en-US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93189" y="3261850"/>
            <a:ext cx="1927030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+mn-lt"/>
              </a:rPr>
              <a:t>x </a:t>
            </a:r>
            <a:r>
              <a:rPr lang="en-US" dirty="0" err="1" smtClean="0">
                <a:latin typeface="+mn-lt"/>
              </a:rPr>
              <a:t>rdf:type</a:t>
            </a:r>
            <a:r>
              <a:rPr lang="en-US" dirty="0" smtClean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+mn-lt"/>
              </a:rPr>
              <a:t>C1</a:t>
            </a:r>
            <a:r>
              <a:rPr lang="en-US" dirty="0" smtClean="0">
                <a:latin typeface="+mn-lt"/>
              </a:rPr>
              <a:t> .</a:t>
            </a:r>
            <a:endParaRPr lang="en-US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3267" y="2183725"/>
            <a:ext cx="2465489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P </a:t>
            </a:r>
            <a:r>
              <a:rPr lang="en-US" dirty="0" err="1" smtClean="0">
                <a:solidFill>
                  <a:srgbClr val="77933C"/>
                </a:solidFill>
                <a:latin typeface="+mn-lt"/>
              </a:rPr>
              <a:t>rdfs:domain</a:t>
            </a:r>
            <a:r>
              <a:rPr lang="en-US" dirty="0" smtClean="0">
                <a:latin typeface="+mn-lt"/>
              </a:rPr>
              <a:t> C2 .</a:t>
            </a:r>
            <a:endParaRPr lang="en-US" dirty="0">
              <a:latin typeface="+mn-l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16200000">
            <a:off x="2554100" y="3218028"/>
            <a:ext cx="1" cy="549312"/>
          </a:xfrm>
          <a:prstGeom prst="straightConnector1">
            <a:avLst/>
          </a:prstGeom>
          <a:ln w="7620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90233" y="3261850"/>
            <a:ext cx="1927030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+mn-lt"/>
              </a:rPr>
              <a:t>x </a:t>
            </a:r>
            <a:r>
              <a:rPr lang="en-US" dirty="0" err="1" smtClean="0">
                <a:latin typeface="+mn-lt"/>
              </a:rPr>
              <a:t>rdf:type</a:t>
            </a:r>
            <a:r>
              <a:rPr lang="en-US" dirty="0" smtClean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+mn-lt"/>
              </a:rPr>
              <a:t>C2</a:t>
            </a:r>
            <a:r>
              <a:rPr lang="en-US" dirty="0" smtClean="0">
                <a:latin typeface="+mn-lt"/>
              </a:rPr>
              <a:t> .</a:t>
            </a:r>
            <a:endParaRPr lang="en-US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92144" y="5932065"/>
            <a:ext cx="902711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+mn-lt"/>
              </a:rPr>
              <a:t>x</a:t>
            </a:r>
            <a:r>
              <a:rPr lang="en-US" dirty="0" smtClean="0">
                <a:latin typeface="+mn-lt"/>
              </a:rPr>
              <a:t> P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y</a:t>
            </a:r>
            <a:r>
              <a:rPr lang="en-US" dirty="0" smtClean="0">
                <a:latin typeface="+mn-lt"/>
              </a:rPr>
              <a:t> .</a:t>
            </a:r>
            <a:endParaRPr lang="en-US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199" y="4241157"/>
            <a:ext cx="2209772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P </a:t>
            </a:r>
            <a:r>
              <a:rPr lang="en-US" dirty="0" err="1" smtClean="0">
                <a:solidFill>
                  <a:srgbClr val="77933C"/>
                </a:solidFill>
                <a:latin typeface="+mn-lt"/>
              </a:rPr>
              <a:t>rdfs:range</a:t>
            </a:r>
            <a:r>
              <a:rPr lang="en-US" dirty="0" smtClean="0">
                <a:latin typeface="+mn-lt"/>
              </a:rPr>
              <a:t> C1 .</a:t>
            </a:r>
            <a:endParaRPr lang="en-US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87121" y="5915630"/>
            <a:ext cx="1929311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?</a:t>
            </a:r>
            <a:r>
              <a:rPr lang="en-US" dirty="0" smtClean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rdf:type</a:t>
            </a:r>
            <a:r>
              <a:rPr lang="en-US" dirty="0" smtClean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+mn-lt"/>
              </a:rPr>
              <a:t>C1</a:t>
            </a:r>
            <a:r>
              <a:rPr lang="en-US" dirty="0" smtClean="0">
                <a:latin typeface="+mn-lt"/>
              </a:rPr>
              <a:t> .</a:t>
            </a:r>
            <a:endParaRPr lang="en-US" dirty="0"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199" y="4837505"/>
            <a:ext cx="2209772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P </a:t>
            </a:r>
            <a:r>
              <a:rPr lang="en-US" dirty="0" err="1" smtClean="0">
                <a:solidFill>
                  <a:srgbClr val="77933C"/>
                </a:solidFill>
                <a:latin typeface="+mn-lt"/>
              </a:rPr>
              <a:t>rdfs:range</a:t>
            </a:r>
            <a:r>
              <a:rPr lang="en-US" dirty="0" smtClean="0">
                <a:latin typeface="+mn-lt"/>
              </a:rPr>
              <a:t> C2 .</a:t>
            </a:r>
            <a:endParaRPr lang="en-US" dirty="0">
              <a:latin typeface="+mn-lt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16200000">
            <a:off x="2648032" y="5871808"/>
            <a:ext cx="1" cy="549312"/>
          </a:xfrm>
          <a:prstGeom prst="straightConnector1">
            <a:avLst/>
          </a:prstGeom>
          <a:ln w="7620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584165" y="5915630"/>
            <a:ext cx="1929311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?</a:t>
            </a:r>
            <a:r>
              <a:rPr lang="en-US" dirty="0" smtClean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rdf:type</a:t>
            </a:r>
            <a:r>
              <a:rPr lang="en-US" dirty="0" smtClean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+mn-lt"/>
              </a:rPr>
              <a:t>C2</a:t>
            </a:r>
            <a:r>
              <a:rPr lang="en-US" dirty="0" smtClean="0">
                <a:latin typeface="+mn-lt"/>
              </a:rPr>
              <a:t> 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474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4" grpId="0" animBg="1"/>
      <p:bldP spid="2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rdfs:subClassOf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009648" y="974696"/>
            <a:ext cx="188644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rdf:Property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448318" y="2033156"/>
            <a:ext cx="188644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3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rdfs:subClassOf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5" name="Curved Connector 4"/>
          <p:cNvCxnSpPr>
            <a:stCxn id="4" idx="0"/>
            <a:endCxn id="3" idx="2"/>
          </p:cNvCxnSpPr>
          <p:nvPr/>
        </p:nvCxnSpPr>
        <p:spPr>
          <a:xfrm rot="16200000" flipV="1">
            <a:off x="6864445" y="1506062"/>
            <a:ext cx="615518" cy="438670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83946" y="4155396"/>
            <a:ext cx="786147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C0504D"/>
                </a:solidFill>
                <a:latin typeface="+mn-lt"/>
              </a:rPr>
              <a:t>C1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38555" y="1520560"/>
            <a:ext cx="188644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rdfs:Class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10" name="Curved Connector 9"/>
          <p:cNvCxnSpPr>
            <a:stCxn id="8" idx="0"/>
            <a:endCxn id="9" idx="2"/>
          </p:cNvCxnSpPr>
          <p:nvPr/>
        </p:nvCxnSpPr>
        <p:spPr>
          <a:xfrm rot="5400000" flipH="1" flipV="1">
            <a:off x="633451" y="2707071"/>
            <a:ext cx="2191894" cy="704756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244271" y="3612222"/>
            <a:ext cx="3041367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+mn-lt"/>
              </a:rPr>
              <a:t>C1 </a:t>
            </a:r>
            <a:r>
              <a:rPr lang="en-US" dirty="0" err="1">
                <a:solidFill>
                  <a:srgbClr val="77933C"/>
                </a:solidFill>
                <a:latin typeface="+mn-lt"/>
              </a:rPr>
              <a:t>rdfs:subClassOf</a:t>
            </a:r>
            <a:r>
              <a:rPr lang="en-US" dirty="0" smtClean="0">
                <a:latin typeface="+mn-lt"/>
              </a:rPr>
              <a:t> C2 .</a:t>
            </a:r>
            <a:endParaRPr lang="en-US" dirty="0">
              <a:latin typeface="+mn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238849" y="2814335"/>
            <a:ext cx="786147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C0504D"/>
                </a:solidFill>
                <a:latin typeface="+mn-lt"/>
              </a:rPr>
              <a:t>C2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24" name="Curved Connector 23"/>
          <p:cNvCxnSpPr>
            <a:stCxn id="22" idx="0"/>
            <a:endCxn id="9" idx="2"/>
          </p:cNvCxnSpPr>
          <p:nvPr/>
        </p:nvCxnSpPr>
        <p:spPr>
          <a:xfrm rot="16200000" flipV="1">
            <a:off x="1931434" y="2113845"/>
            <a:ext cx="850833" cy="550147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8" idx="0"/>
            <a:endCxn id="22" idx="2"/>
          </p:cNvCxnSpPr>
          <p:nvPr/>
        </p:nvCxnSpPr>
        <p:spPr>
          <a:xfrm rot="5400000" flipH="1" flipV="1">
            <a:off x="1555412" y="3078886"/>
            <a:ext cx="898119" cy="1254903"/>
          </a:xfrm>
          <a:prstGeom prst="curvedConnector3">
            <a:avLst>
              <a:gd name="adj1" fmla="val 50000"/>
            </a:avLst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540003" y="3828896"/>
            <a:ext cx="1523997" cy="0"/>
          </a:xfrm>
          <a:prstGeom prst="straightConnector1">
            <a:avLst/>
          </a:prstGeom>
          <a:ln w="7620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57641" y="6014887"/>
            <a:ext cx="222871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3200" dirty="0" smtClean="0"/>
              <a:t>Transitive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302001" y="4863294"/>
            <a:ext cx="3028137" cy="830997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+mn-lt"/>
              </a:rPr>
              <a:t>C1 </a:t>
            </a:r>
            <a:r>
              <a:rPr lang="en-US" dirty="0" err="1">
                <a:solidFill>
                  <a:srgbClr val="77933C"/>
                </a:solidFill>
                <a:latin typeface="+mn-lt"/>
              </a:rPr>
              <a:t>rdfs:subClassOf</a:t>
            </a:r>
            <a:r>
              <a:rPr lang="en-US" dirty="0" smtClean="0">
                <a:latin typeface="+mn-lt"/>
              </a:rPr>
              <a:t> C2 .</a:t>
            </a:r>
          </a:p>
          <a:p>
            <a:r>
              <a:rPr lang="en-US" dirty="0" smtClean="0">
                <a:latin typeface="+mn-lt"/>
              </a:rPr>
              <a:t>C2 </a:t>
            </a:r>
            <a:r>
              <a:rPr lang="en-US" dirty="0" err="1" smtClean="0">
                <a:latin typeface="+mn-lt"/>
              </a:rPr>
              <a:t>rdfs:subClassOf</a:t>
            </a:r>
            <a:r>
              <a:rPr lang="en-US" dirty="0" smtClean="0">
                <a:latin typeface="+mn-lt"/>
              </a:rPr>
              <a:t> C3 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241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4" grpId="0"/>
      <p:bldP spid="1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760870" y="4406348"/>
            <a:ext cx="3909391" cy="160853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rdfs:subClassOf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009648" y="974696"/>
            <a:ext cx="188644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rdf:Property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448318" y="2033156"/>
            <a:ext cx="188644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3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rdfs:subClassOf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5" name="Curved Connector 4"/>
          <p:cNvCxnSpPr>
            <a:stCxn id="4" idx="0"/>
            <a:endCxn id="3" idx="2"/>
          </p:cNvCxnSpPr>
          <p:nvPr/>
        </p:nvCxnSpPr>
        <p:spPr>
          <a:xfrm rot="16200000" flipV="1">
            <a:off x="6864445" y="1506062"/>
            <a:ext cx="615518" cy="438670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83946" y="4155396"/>
            <a:ext cx="786147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C0504D"/>
                </a:solidFill>
                <a:latin typeface="+mn-lt"/>
              </a:rPr>
              <a:t>C1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38555" y="1520560"/>
            <a:ext cx="188644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rdfs:Class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10" name="Curved Connector 9"/>
          <p:cNvCxnSpPr>
            <a:stCxn id="8" idx="0"/>
            <a:endCxn id="9" idx="2"/>
          </p:cNvCxnSpPr>
          <p:nvPr/>
        </p:nvCxnSpPr>
        <p:spPr>
          <a:xfrm rot="5400000" flipH="1" flipV="1">
            <a:off x="633451" y="2707071"/>
            <a:ext cx="2191894" cy="704756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244271" y="3612222"/>
            <a:ext cx="3041367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+mn-lt"/>
              </a:rPr>
              <a:t>C1 </a:t>
            </a:r>
            <a:r>
              <a:rPr lang="en-US" dirty="0" err="1">
                <a:solidFill>
                  <a:srgbClr val="77933C"/>
                </a:solidFill>
                <a:latin typeface="+mn-lt"/>
              </a:rPr>
              <a:t>rdfs:subClassOf</a:t>
            </a:r>
            <a:r>
              <a:rPr lang="en-US" dirty="0" smtClean="0">
                <a:latin typeface="+mn-lt"/>
              </a:rPr>
              <a:t> C2 .</a:t>
            </a:r>
            <a:endParaRPr lang="en-US" dirty="0">
              <a:latin typeface="+mn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238849" y="2814335"/>
            <a:ext cx="786147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C0504D"/>
                </a:solidFill>
                <a:latin typeface="+mn-lt"/>
              </a:rPr>
              <a:t>C2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24" name="Curved Connector 23"/>
          <p:cNvCxnSpPr>
            <a:stCxn id="22" idx="0"/>
            <a:endCxn id="9" idx="2"/>
          </p:cNvCxnSpPr>
          <p:nvPr/>
        </p:nvCxnSpPr>
        <p:spPr>
          <a:xfrm rot="16200000" flipV="1">
            <a:off x="1931434" y="2113845"/>
            <a:ext cx="850833" cy="550147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8" idx="0"/>
            <a:endCxn id="22" idx="2"/>
          </p:cNvCxnSpPr>
          <p:nvPr/>
        </p:nvCxnSpPr>
        <p:spPr>
          <a:xfrm rot="5400000" flipH="1" flipV="1">
            <a:off x="1555412" y="3078886"/>
            <a:ext cx="898119" cy="1254903"/>
          </a:xfrm>
          <a:prstGeom prst="curvedConnector3">
            <a:avLst>
              <a:gd name="adj1" fmla="val 50000"/>
            </a:avLst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540003" y="3828896"/>
            <a:ext cx="1523997" cy="0"/>
          </a:xfrm>
          <a:prstGeom prst="straightConnector1">
            <a:avLst/>
          </a:prstGeom>
          <a:ln w="7620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57641" y="6014887"/>
            <a:ext cx="222871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3200" dirty="0" smtClean="0"/>
              <a:t>Transitive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3024996" y="4668299"/>
            <a:ext cx="107192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+mn-lt"/>
              </a:rPr>
              <a:t>x</a:t>
            </a:r>
            <a:r>
              <a:rPr lang="en-US" dirty="0" smtClean="0">
                <a:latin typeface="+mn-lt"/>
              </a:rPr>
              <a:t> a </a:t>
            </a:r>
            <a:r>
              <a:rPr lang="en-US" dirty="0" smtClean="0">
                <a:solidFill>
                  <a:schemeClr val="accent2"/>
                </a:solidFill>
                <a:latin typeface="+mn-lt"/>
              </a:rPr>
              <a:t>C</a:t>
            </a:r>
            <a:r>
              <a:rPr lang="en-US" dirty="0" smtClean="0">
                <a:solidFill>
                  <a:srgbClr val="C0504D"/>
                </a:solidFill>
                <a:latin typeface="+mn-lt"/>
              </a:rPr>
              <a:t>1</a:t>
            </a:r>
            <a:r>
              <a:rPr lang="en-US" dirty="0" smtClean="0">
                <a:latin typeface="+mn-lt"/>
              </a:rPr>
              <a:t> .</a:t>
            </a:r>
            <a:endParaRPr lang="en-US" dirty="0">
              <a:latin typeface="+mn-l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304745" y="4875828"/>
            <a:ext cx="863599" cy="0"/>
          </a:xfrm>
          <a:prstGeom prst="straightConnector1">
            <a:avLst/>
          </a:prstGeom>
          <a:ln w="7620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77251" y="4668299"/>
            <a:ext cx="107192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+mn-lt"/>
              </a:rPr>
              <a:t>x</a:t>
            </a:r>
            <a:r>
              <a:rPr lang="en-US" dirty="0" smtClean="0">
                <a:latin typeface="+mn-lt"/>
              </a:rPr>
              <a:t> a </a:t>
            </a:r>
            <a:r>
              <a:rPr lang="en-US" dirty="0" smtClean="0">
                <a:solidFill>
                  <a:schemeClr val="accent2"/>
                </a:solidFill>
                <a:latin typeface="+mn-lt"/>
              </a:rPr>
              <a:t>C</a:t>
            </a:r>
            <a:r>
              <a:rPr lang="en-US" dirty="0" smtClean="0">
                <a:solidFill>
                  <a:srgbClr val="C0504D"/>
                </a:solidFill>
                <a:latin typeface="+mn-lt"/>
              </a:rPr>
              <a:t>2</a:t>
            </a:r>
            <a:r>
              <a:rPr lang="en-US" dirty="0" smtClean="0">
                <a:latin typeface="+mn-lt"/>
              </a:rPr>
              <a:t> .</a:t>
            </a:r>
            <a:endParaRPr lang="en-US" dirty="0"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27198" y="5338143"/>
            <a:ext cx="107192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+mn-lt"/>
              </a:rPr>
              <a:t>x</a:t>
            </a:r>
            <a:r>
              <a:rPr lang="en-US" dirty="0" smtClean="0">
                <a:latin typeface="+mn-lt"/>
              </a:rPr>
              <a:t> a </a:t>
            </a:r>
            <a:r>
              <a:rPr lang="en-US" dirty="0" smtClean="0">
                <a:solidFill>
                  <a:schemeClr val="accent2"/>
                </a:solidFill>
                <a:latin typeface="+mn-lt"/>
              </a:rPr>
              <a:t>C</a:t>
            </a:r>
            <a:r>
              <a:rPr lang="en-US" dirty="0" smtClean="0">
                <a:solidFill>
                  <a:srgbClr val="C0504D"/>
                </a:solidFill>
                <a:latin typeface="+mn-lt"/>
              </a:rPr>
              <a:t>2</a:t>
            </a:r>
            <a:r>
              <a:rPr lang="en-US" dirty="0" smtClean="0">
                <a:latin typeface="+mn-lt"/>
              </a:rPr>
              <a:t> .</a:t>
            </a:r>
            <a:endParaRPr lang="en-US" dirty="0">
              <a:latin typeface="+mn-lt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04745" y="5549480"/>
            <a:ext cx="863599" cy="0"/>
          </a:xfrm>
          <a:prstGeom prst="straightConnector1">
            <a:avLst/>
          </a:prstGeom>
          <a:ln w="7620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377251" y="5318647"/>
            <a:ext cx="107192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+mn-lt"/>
              </a:rPr>
              <a:t>x</a:t>
            </a:r>
            <a:r>
              <a:rPr lang="en-US" dirty="0" smtClean="0">
                <a:latin typeface="+mn-lt"/>
              </a:rPr>
              <a:t> a </a:t>
            </a:r>
            <a:r>
              <a:rPr lang="en-US" dirty="0" smtClean="0">
                <a:solidFill>
                  <a:schemeClr val="accent2"/>
                </a:solidFill>
                <a:latin typeface="+mn-lt"/>
              </a:rPr>
              <a:t>C</a:t>
            </a:r>
            <a:r>
              <a:rPr lang="en-US" dirty="0">
                <a:solidFill>
                  <a:srgbClr val="C0504D"/>
                </a:solidFill>
                <a:latin typeface="+mn-lt"/>
              </a:rPr>
              <a:t>1</a:t>
            </a:r>
            <a:r>
              <a:rPr lang="en-US" dirty="0" smtClean="0">
                <a:latin typeface="+mn-lt"/>
              </a:rPr>
              <a:t> .</a:t>
            </a:r>
            <a:endParaRPr lang="en-US" dirty="0">
              <a:latin typeface="+mn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914566" y="5289015"/>
            <a:ext cx="3645265" cy="554965"/>
            <a:chOff x="1458257" y="4894074"/>
            <a:chExt cx="6139392" cy="1664205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1458257" y="4894074"/>
              <a:ext cx="6139392" cy="1664205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659309" y="5145895"/>
              <a:ext cx="5645270" cy="1182461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7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rdfs:subPropertyOf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468517" y="1873479"/>
            <a:ext cx="1886441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504D"/>
                </a:solidFill>
                <a:latin typeface="+mn-lt"/>
              </a:rPr>
              <a:t>rdf:Property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907187" y="2931939"/>
            <a:ext cx="2364378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3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rdfs:subPropertyOf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5" name="Curved Connector 4"/>
          <p:cNvCxnSpPr>
            <a:stCxn id="4" idx="0"/>
            <a:endCxn id="3" idx="2"/>
          </p:cNvCxnSpPr>
          <p:nvPr/>
        </p:nvCxnSpPr>
        <p:spPr>
          <a:xfrm rot="16200000" flipV="1">
            <a:off x="6442798" y="2285361"/>
            <a:ext cx="615518" cy="677638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55962" y="2931939"/>
            <a:ext cx="3501379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P</a:t>
            </a:r>
            <a:r>
              <a:rPr lang="en-US" dirty="0" smtClean="0">
                <a:latin typeface="+mn-lt"/>
              </a:rPr>
              <a:t>1 </a:t>
            </a:r>
            <a:r>
              <a:rPr lang="en-US" dirty="0" err="1" smtClean="0">
                <a:solidFill>
                  <a:srgbClr val="77933C"/>
                </a:solidFill>
                <a:latin typeface="+mn-lt"/>
              </a:rPr>
              <a:t>rdfs:subPropertyOf</a:t>
            </a:r>
            <a:r>
              <a:rPr lang="en-US" dirty="0" smtClean="0">
                <a:latin typeface="+mn-lt"/>
              </a:rPr>
              <a:t> P2 .</a:t>
            </a:r>
            <a:endParaRPr lang="en-US" dirty="0"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57641" y="6014887"/>
            <a:ext cx="222871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sz="3200" dirty="0" smtClean="0"/>
              <a:t>Transitive</a:t>
            </a:r>
            <a:endParaRPr lang="en-US" sz="3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7560" y="3892394"/>
            <a:ext cx="3909391" cy="1608539"/>
            <a:chOff x="2352692" y="4210321"/>
            <a:chExt cx="3909391" cy="1608539"/>
          </a:xfrm>
        </p:grpSpPr>
        <p:sp>
          <p:nvSpPr>
            <p:cNvPr id="21" name="Rectangle 20"/>
            <p:cNvSpPr/>
            <p:nvPr/>
          </p:nvSpPr>
          <p:spPr>
            <a:xfrm>
              <a:off x="2352692" y="4210321"/>
              <a:ext cx="3909391" cy="16085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mpd="sng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96567" y="4679801"/>
              <a:ext cx="863599" cy="0"/>
            </a:xfrm>
            <a:prstGeom prst="straightConnector1">
              <a:avLst/>
            </a:prstGeom>
            <a:ln w="76200" cmpd="sng"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2615284" y="4422586"/>
              <a:ext cx="1058703" cy="46166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+mn-lt"/>
                </a:rPr>
                <a:t>x</a:t>
              </a:r>
              <a:r>
                <a:rPr lang="en-US" dirty="0" smtClean="0">
                  <a:latin typeface="+mn-lt"/>
                </a:rPr>
                <a:t> P1 </a:t>
              </a:r>
              <a:r>
                <a:rPr lang="en-US" dirty="0" smtClean="0">
                  <a:solidFill>
                    <a:schemeClr val="accent4"/>
                  </a:solidFill>
                  <a:latin typeface="+mn-lt"/>
                </a:rPr>
                <a:t>y</a:t>
              </a:r>
              <a:r>
                <a:rPr lang="en-US" dirty="0" smtClean="0">
                  <a:latin typeface="+mn-lt"/>
                </a:rPr>
                <a:t> .</a:t>
              </a:r>
              <a:endParaRPr lang="en-US" dirty="0">
                <a:latin typeface="+mn-l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97754" y="4422586"/>
              <a:ext cx="1058703" cy="46166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+mn-lt"/>
                </a:rPr>
                <a:t>x</a:t>
              </a:r>
              <a:r>
                <a:rPr lang="en-US" dirty="0" smtClean="0">
                  <a:latin typeface="+mn-lt"/>
                </a:rPr>
                <a:t> P2 </a:t>
              </a:r>
              <a:r>
                <a:rPr lang="en-US" dirty="0" smtClean="0">
                  <a:solidFill>
                    <a:schemeClr val="accent4"/>
                  </a:solidFill>
                  <a:latin typeface="+mn-lt"/>
                </a:rPr>
                <a:t>y</a:t>
              </a:r>
              <a:r>
                <a:rPr lang="en-US" dirty="0" smtClean="0">
                  <a:latin typeface="+mn-lt"/>
                </a:rPr>
                <a:t> .</a:t>
              </a:r>
              <a:endParaRPr lang="en-US" dirty="0">
                <a:latin typeface="+mn-l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15284" y="5173543"/>
              <a:ext cx="1058703" cy="46166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+mn-lt"/>
                </a:rPr>
                <a:t>x</a:t>
              </a:r>
              <a:r>
                <a:rPr lang="en-US" dirty="0" smtClean="0">
                  <a:latin typeface="+mn-lt"/>
                </a:rPr>
                <a:t> P2 </a:t>
              </a:r>
              <a:r>
                <a:rPr lang="en-US" dirty="0" smtClean="0">
                  <a:solidFill>
                    <a:schemeClr val="accent4"/>
                  </a:solidFill>
                  <a:latin typeface="+mn-lt"/>
                </a:rPr>
                <a:t>y</a:t>
              </a:r>
              <a:r>
                <a:rPr lang="en-US" dirty="0" smtClean="0">
                  <a:latin typeface="+mn-lt"/>
                </a:rPr>
                <a:t> .</a:t>
              </a:r>
              <a:endParaRPr lang="en-US" dirty="0">
                <a:latin typeface="+mn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97754" y="5173543"/>
              <a:ext cx="1058703" cy="46166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+mn-lt"/>
                </a:rPr>
                <a:t>x</a:t>
              </a:r>
              <a:r>
                <a:rPr lang="en-US" dirty="0" smtClean="0">
                  <a:latin typeface="+mn-lt"/>
                </a:rPr>
                <a:t> P1 </a:t>
              </a:r>
              <a:r>
                <a:rPr lang="en-US" dirty="0" smtClean="0">
                  <a:solidFill>
                    <a:schemeClr val="accent4"/>
                  </a:solidFill>
                  <a:latin typeface="+mn-lt"/>
                </a:rPr>
                <a:t>y</a:t>
              </a:r>
              <a:r>
                <a:rPr lang="en-US" dirty="0" smtClean="0">
                  <a:latin typeface="+mn-lt"/>
                </a:rPr>
                <a:t> .</a:t>
              </a:r>
              <a:endParaRPr lang="en-US" dirty="0">
                <a:latin typeface="+mn-lt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896567" y="5375540"/>
              <a:ext cx="863599" cy="0"/>
            </a:xfrm>
            <a:prstGeom prst="straightConnector1">
              <a:avLst/>
            </a:prstGeom>
            <a:ln w="76200" cmpd="sng">
              <a:solidFill>
                <a:srgbClr val="F7964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31520" y="4781611"/>
            <a:ext cx="3645265" cy="554965"/>
            <a:chOff x="1458257" y="4894074"/>
            <a:chExt cx="6139392" cy="1664205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1458257" y="4894074"/>
              <a:ext cx="6139392" cy="1664205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659309" y="5145895"/>
              <a:ext cx="5645270" cy="1182461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0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Assertions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5962" y="4845192"/>
            <a:ext cx="2465489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+mn-lt"/>
              </a:rPr>
              <a:t>P2 </a:t>
            </a:r>
            <a:r>
              <a:rPr lang="en-US" dirty="0" err="1" smtClean="0">
                <a:solidFill>
                  <a:srgbClr val="77933C"/>
                </a:solidFill>
                <a:latin typeface="+mn-lt"/>
              </a:rPr>
              <a:t>rdfs:domain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solidFill>
                  <a:srgbClr val="C0504D"/>
                </a:solidFill>
                <a:latin typeface="+mn-lt"/>
              </a:rPr>
              <a:t>C</a:t>
            </a:r>
            <a:r>
              <a:rPr lang="en-US" dirty="0" smtClean="0">
                <a:latin typeface="+mn-lt"/>
              </a:rPr>
              <a:t> .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5962" y="2291417"/>
            <a:ext cx="3501379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P</a:t>
            </a:r>
            <a:r>
              <a:rPr lang="en-US" dirty="0" smtClean="0">
                <a:latin typeface="+mn-lt"/>
              </a:rPr>
              <a:t>1 </a:t>
            </a:r>
            <a:r>
              <a:rPr lang="en-US" dirty="0" err="1" smtClean="0">
                <a:solidFill>
                  <a:srgbClr val="77933C"/>
                </a:solidFill>
                <a:latin typeface="+mn-lt"/>
              </a:rPr>
              <a:t>rdfs:subPropertyOf</a:t>
            </a:r>
            <a:r>
              <a:rPr lang="en-US" dirty="0" smtClean="0">
                <a:latin typeface="+mn-lt"/>
              </a:rPr>
              <a:t> P2 .</a:t>
            </a:r>
            <a:endParaRPr lang="en-US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962" y="3541437"/>
            <a:ext cx="1058703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+mn-lt"/>
              </a:rPr>
              <a:t>x</a:t>
            </a:r>
            <a:r>
              <a:rPr lang="en-US" dirty="0" smtClean="0">
                <a:latin typeface="+mn-lt"/>
              </a:rPr>
              <a:t> P1 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y</a:t>
            </a:r>
            <a:r>
              <a:rPr lang="en-US" dirty="0" smtClean="0">
                <a:latin typeface="+mn-lt"/>
              </a:rPr>
              <a:t> .</a:t>
            </a:r>
            <a:endParaRPr lang="en-US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9726" y="3561089"/>
            <a:ext cx="1058703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+mn-lt"/>
              </a:rPr>
              <a:t>x</a:t>
            </a:r>
            <a:r>
              <a:rPr lang="en-US" dirty="0" smtClean="0">
                <a:latin typeface="+mn-lt"/>
              </a:rPr>
              <a:t> P2 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y</a:t>
            </a:r>
            <a:r>
              <a:rPr lang="en-US" dirty="0" smtClean="0">
                <a:latin typeface="+mn-lt"/>
              </a:rPr>
              <a:t> .</a:t>
            </a:r>
            <a:endParaRPr lang="en-US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78943" y="4845192"/>
            <a:ext cx="915936" cy="4616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+mn-lt"/>
              </a:rPr>
              <a:t>x</a:t>
            </a:r>
            <a:r>
              <a:rPr lang="en-US" dirty="0" smtClean="0">
                <a:latin typeface="+mn-lt"/>
              </a:rPr>
              <a:t> a </a:t>
            </a:r>
            <a:r>
              <a:rPr lang="en-US" dirty="0" smtClean="0">
                <a:solidFill>
                  <a:srgbClr val="C0504D"/>
                </a:solidFill>
                <a:latin typeface="+mn-lt"/>
              </a:rPr>
              <a:t>C</a:t>
            </a:r>
            <a:r>
              <a:rPr lang="en-US" dirty="0" smtClean="0">
                <a:latin typeface="+mn-lt"/>
              </a:rPr>
              <a:t> .</a:t>
            </a:r>
            <a:endParaRPr lang="en-US" dirty="0">
              <a:latin typeface="+mn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85401" y="3828896"/>
            <a:ext cx="1523997" cy="0"/>
          </a:xfrm>
          <a:prstGeom prst="straightConnector1">
            <a:avLst/>
          </a:prstGeom>
          <a:ln w="7620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797853" y="3828896"/>
            <a:ext cx="673649" cy="842495"/>
          </a:xfrm>
          <a:prstGeom prst="straightConnector1">
            <a:avLst/>
          </a:prstGeom>
          <a:ln w="7620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0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rdfs:label</a:t>
            </a:r>
            <a:r>
              <a:rPr lang="en-US" dirty="0" smtClean="0"/>
              <a:t>, </a:t>
            </a:r>
            <a:r>
              <a:rPr lang="en-US" dirty="0" err="1" smtClean="0"/>
              <a:t>rdfs:comment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6087" y="2613091"/>
            <a:ext cx="85586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used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to provide a human-readable version of a resource's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name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11131" y="2089954"/>
            <a:ext cx="55217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3"/>
                </a:solidFill>
                <a:latin typeface="Calibri"/>
              </a:rPr>
              <a:t>rdfs:label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an instance of </a:t>
            </a:r>
            <a:r>
              <a:rPr lang="en-US" dirty="0" err="1">
                <a:solidFill>
                  <a:srgbClr val="9BBB59"/>
                </a:solidFill>
                <a:latin typeface="Calibri"/>
              </a:rPr>
              <a:t>rdf:Property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7229" y="3153735"/>
            <a:ext cx="4605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accent5"/>
                </a:solidFill>
                <a:latin typeface="+mn-lt"/>
              </a:rPr>
              <a:t>every resource should have a label</a:t>
            </a:r>
            <a:endParaRPr lang="en-US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22359" y="3153735"/>
            <a:ext cx="2816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in multiple languages</a:t>
            </a:r>
            <a:endParaRPr lang="en-US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2190" y="3615400"/>
            <a:ext cx="79196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  <a:latin typeface="+mn-lt"/>
              </a:rPr>
              <a:t>because browsers show the label when they show a resource</a:t>
            </a:r>
            <a:endParaRPr lang="en-US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rdfs:label</a:t>
            </a:r>
            <a:r>
              <a:rPr lang="en-US" dirty="0" smtClean="0"/>
              <a:t>, </a:t>
            </a:r>
            <a:r>
              <a:rPr lang="en-US" dirty="0" err="1" smtClean="0"/>
              <a:t>rdfs:comment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6087" y="2072447"/>
            <a:ext cx="85586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used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to provide a human-readable version of a resource's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name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11131" y="1549310"/>
            <a:ext cx="55217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3"/>
                </a:solidFill>
                <a:latin typeface="Calibri"/>
              </a:rPr>
              <a:t>rdfs:label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an instance of </a:t>
            </a:r>
            <a:r>
              <a:rPr lang="en-US" dirty="0" err="1">
                <a:solidFill>
                  <a:srgbClr val="9BBB59"/>
                </a:solidFill>
                <a:latin typeface="Calibri"/>
              </a:rPr>
              <a:t>rdf:Property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7229" y="2613091"/>
            <a:ext cx="4605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accent5"/>
                </a:solidFill>
                <a:latin typeface="+mn-lt"/>
              </a:rPr>
              <a:t>every resource should have a label</a:t>
            </a:r>
            <a:endParaRPr lang="en-US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22359" y="2613091"/>
            <a:ext cx="2816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in multiple languages</a:t>
            </a:r>
            <a:endParaRPr lang="en-US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2190" y="3074756"/>
            <a:ext cx="79196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  <a:latin typeface="+mn-lt"/>
              </a:rPr>
              <a:t>because browsers show the label when they show a resource</a:t>
            </a:r>
            <a:endParaRPr lang="en-US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2191" y="5313669"/>
            <a:ext cx="7919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used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to provide a human-readable description of a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resource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11131" y="4832771"/>
            <a:ext cx="56873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3"/>
                </a:solidFill>
                <a:latin typeface="Calibri"/>
              </a:rPr>
              <a:t>rdfs:comment</a:t>
            </a:r>
            <a:r>
              <a:rPr lang="en-US" dirty="0">
                <a:solidFill>
                  <a:schemeClr val="accent3"/>
                </a:solidFill>
                <a:latin typeface="Calibri"/>
              </a:rPr>
              <a:t> </a:t>
            </a:r>
            <a:r>
              <a:rPr lang="en-US" dirty="0">
                <a:latin typeface="Calibri"/>
              </a:rPr>
              <a:t>is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an instance of </a:t>
            </a:r>
            <a:r>
              <a:rPr lang="en-US" dirty="0" err="1">
                <a:solidFill>
                  <a:schemeClr val="accent3"/>
                </a:solidFill>
                <a:latin typeface="Calibri"/>
              </a:rPr>
              <a:t>rdf:Property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9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rdfs:seeAlso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6" name="Rectangle 5"/>
          <p:cNvSpPr/>
          <p:nvPr/>
        </p:nvSpPr>
        <p:spPr>
          <a:xfrm>
            <a:off x="276087" y="2750445"/>
            <a:ext cx="8558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used to indicate a resource that might provide additional information about the subject resource</a:t>
            </a:r>
          </a:p>
        </p:txBody>
      </p:sp>
      <p:sp>
        <p:nvSpPr>
          <p:cNvPr id="7" name="Rectangle 6"/>
          <p:cNvSpPr/>
          <p:nvPr/>
        </p:nvSpPr>
        <p:spPr>
          <a:xfrm>
            <a:off x="1811131" y="2227308"/>
            <a:ext cx="55217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3"/>
                </a:solidFill>
                <a:latin typeface="Calibri"/>
              </a:rPr>
              <a:t>rdfs:seeAlso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is an instance of </a:t>
            </a:r>
            <a:r>
              <a:rPr lang="en-US" dirty="0" err="1">
                <a:solidFill>
                  <a:srgbClr val="9BBB59"/>
                </a:solidFill>
                <a:latin typeface="Calibri"/>
              </a:rPr>
              <a:t>rdf:Property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7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rdfs:seeAlso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2960" y="1425487"/>
            <a:ext cx="8857451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281238" algn="l"/>
              </a:tabLst>
            </a:pPr>
            <a:r>
              <a:rPr lang="en-US" sz="1800" dirty="0">
                <a:latin typeface="+mn-lt"/>
              </a:rPr>
              <a:t>&lt;http://</a:t>
            </a:r>
            <a:r>
              <a:rPr lang="en-US" sz="1800" dirty="0" err="1">
                <a:latin typeface="+mn-lt"/>
              </a:rPr>
              <a:t>schema.rdfs.org</a:t>
            </a:r>
            <a:r>
              <a:rPr lang="en-US" sz="1800" dirty="0">
                <a:latin typeface="+mn-lt"/>
              </a:rPr>
              <a:t>/all&gt; a </a:t>
            </a:r>
            <a:r>
              <a:rPr lang="en-US" sz="1800" dirty="0" err="1">
                <a:latin typeface="+mn-lt"/>
              </a:rPr>
              <a:t>owl:Ontology</a:t>
            </a:r>
            <a:r>
              <a:rPr lang="en-US" sz="1800" dirty="0">
                <a:latin typeface="+mn-lt"/>
              </a:rPr>
              <a:t>;</a:t>
            </a:r>
          </a:p>
          <a:p>
            <a:pPr>
              <a:tabLst>
                <a:tab pos="2281238" algn="l"/>
              </a:tabLst>
            </a:pPr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dct:title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	"</a:t>
            </a:r>
            <a:r>
              <a:rPr lang="en-US" sz="1800" dirty="0">
                <a:latin typeface="+mn-lt"/>
              </a:rPr>
              <a:t>The </a:t>
            </a:r>
            <a:r>
              <a:rPr lang="en-US" sz="1800" dirty="0" err="1">
                <a:latin typeface="+mn-lt"/>
              </a:rPr>
              <a:t>schema.org</a:t>
            </a:r>
            <a:r>
              <a:rPr lang="en-US" sz="1800" dirty="0">
                <a:latin typeface="+mn-lt"/>
              </a:rPr>
              <a:t> terms in </a:t>
            </a:r>
            <a:r>
              <a:rPr lang="en-US" sz="1800" dirty="0" err="1">
                <a:latin typeface="+mn-lt"/>
              </a:rPr>
              <a:t>RDFS+OWL"@en</a:t>
            </a:r>
            <a:r>
              <a:rPr lang="en-US" sz="1800" dirty="0">
                <a:latin typeface="+mn-lt"/>
              </a:rPr>
              <a:t>;</a:t>
            </a:r>
          </a:p>
          <a:p>
            <a:pPr>
              <a:tabLst>
                <a:tab pos="2281238" algn="l"/>
              </a:tabLst>
            </a:pPr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dct:description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	"</a:t>
            </a:r>
            <a:r>
              <a:rPr lang="en-US" sz="1800" dirty="0">
                <a:latin typeface="+mn-lt"/>
              </a:rPr>
              <a:t>This is a conversion of the terms defined at </a:t>
            </a:r>
            <a:r>
              <a:rPr lang="en-US" sz="1800" dirty="0" err="1">
                <a:latin typeface="+mn-lt"/>
              </a:rPr>
              <a:t>schema.org</a:t>
            </a:r>
            <a:r>
              <a:rPr lang="en-US" sz="1800" dirty="0">
                <a:latin typeface="+mn-lt"/>
              </a:rPr>
              <a:t> to RDFS and </a:t>
            </a:r>
            <a:r>
              <a:rPr lang="en-US" sz="1800" dirty="0" err="1">
                <a:latin typeface="+mn-lt"/>
              </a:rPr>
              <a:t>OWL."@en</a:t>
            </a:r>
            <a:r>
              <a:rPr lang="en-US" sz="1800" dirty="0">
                <a:latin typeface="+mn-lt"/>
              </a:rPr>
              <a:t>;</a:t>
            </a:r>
          </a:p>
          <a:p>
            <a:pPr>
              <a:tabLst>
                <a:tab pos="2281238" algn="l"/>
              </a:tabLst>
            </a:pPr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foaf:page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	&lt;</a:t>
            </a:r>
            <a:r>
              <a:rPr lang="en-US" sz="1800" dirty="0">
                <a:latin typeface="+mn-lt"/>
              </a:rPr>
              <a:t>http://</a:t>
            </a:r>
            <a:r>
              <a:rPr lang="en-US" sz="1800" dirty="0" err="1">
                <a:latin typeface="+mn-lt"/>
              </a:rPr>
              <a:t>schema.rdfs.org</a:t>
            </a:r>
            <a:r>
              <a:rPr lang="en-US" sz="1800" dirty="0">
                <a:latin typeface="+mn-lt"/>
              </a:rPr>
              <a:t>/&gt;;</a:t>
            </a:r>
          </a:p>
          <a:p>
            <a:pPr>
              <a:tabLst>
                <a:tab pos="2281238" algn="l"/>
              </a:tabLst>
            </a:pPr>
            <a:r>
              <a:rPr lang="en-US" sz="1800" dirty="0">
                <a:latin typeface="+mn-lt"/>
              </a:rPr>
              <a:t>   </a:t>
            </a:r>
            <a:r>
              <a:rPr lang="en-US" sz="1800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chemeClr val="accent6"/>
                </a:solidFill>
                <a:latin typeface="+mn-lt"/>
              </a:rPr>
              <a:t>rdfs:seeAlso</a:t>
            </a:r>
            <a:r>
              <a:rPr lang="en-US" sz="1800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	&lt;</a:t>
            </a:r>
            <a:r>
              <a:rPr lang="en-US" sz="1800" dirty="0">
                <a:latin typeface="+mn-lt"/>
              </a:rPr>
              <a:t>http://</a:t>
            </a:r>
            <a:r>
              <a:rPr lang="en-US" sz="1800" dirty="0" err="1">
                <a:latin typeface="+mn-lt"/>
              </a:rPr>
              <a:t>schema.org</a:t>
            </a:r>
            <a:r>
              <a:rPr lang="en-US" sz="1800" dirty="0">
                <a:latin typeface="+mn-lt"/>
              </a:rPr>
              <a:t>/&gt;;</a:t>
            </a:r>
          </a:p>
          <a:p>
            <a:pPr>
              <a:tabLst>
                <a:tab pos="2281238" algn="l"/>
              </a:tabLst>
            </a:pPr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solidFill>
                  <a:srgbClr val="F79646"/>
                </a:solidFill>
                <a:latin typeface="+mn-lt"/>
              </a:rPr>
              <a:t>rdfs:seeAlso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	&lt;</a:t>
            </a:r>
            <a:r>
              <a:rPr lang="en-US" sz="1800" dirty="0">
                <a:latin typeface="+mn-lt"/>
              </a:rPr>
              <a:t>http://</a:t>
            </a:r>
            <a:r>
              <a:rPr lang="en-US" sz="1800" dirty="0" err="1">
                <a:latin typeface="+mn-lt"/>
              </a:rPr>
              <a:t>github.com</a:t>
            </a:r>
            <a:r>
              <a:rPr lang="en-US" sz="1800" dirty="0">
                <a:latin typeface="+mn-lt"/>
              </a:rPr>
              <a:t>/</a:t>
            </a:r>
            <a:r>
              <a:rPr lang="en-US" sz="1800" dirty="0" err="1">
                <a:latin typeface="+mn-lt"/>
              </a:rPr>
              <a:t>mhausenblas</a:t>
            </a:r>
            <a:r>
              <a:rPr lang="en-US" sz="1800" dirty="0">
                <a:latin typeface="+mn-lt"/>
              </a:rPr>
              <a:t>/schema-org-</a:t>
            </a:r>
            <a:r>
              <a:rPr lang="en-US" sz="1800" dirty="0" err="1">
                <a:latin typeface="+mn-lt"/>
              </a:rPr>
              <a:t>rdf</a:t>
            </a:r>
            <a:r>
              <a:rPr lang="en-US" sz="1800" dirty="0">
                <a:latin typeface="+mn-lt"/>
              </a:rPr>
              <a:t>&gt;;</a:t>
            </a:r>
          </a:p>
          <a:p>
            <a:pPr>
              <a:tabLst>
                <a:tab pos="2281238" algn="l"/>
              </a:tabLst>
            </a:pPr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dct:hasFormat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	&lt;</a:t>
            </a:r>
            <a:r>
              <a:rPr lang="en-US" sz="1800" dirty="0">
                <a:latin typeface="+mn-lt"/>
              </a:rPr>
              <a:t>http://</a:t>
            </a:r>
            <a:r>
              <a:rPr lang="en-US" sz="1800" dirty="0" err="1">
                <a:latin typeface="+mn-lt"/>
              </a:rPr>
              <a:t>schema.rdfs.org</a:t>
            </a:r>
            <a:r>
              <a:rPr lang="en-US" sz="1800" dirty="0">
                <a:latin typeface="+mn-lt"/>
              </a:rPr>
              <a:t>/</a:t>
            </a:r>
            <a:r>
              <a:rPr lang="en-US" sz="1800" dirty="0" err="1">
                <a:latin typeface="+mn-lt"/>
              </a:rPr>
              <a:t>all.ttl</a:t>
            </a:r>
            <a:r>
              <a:rPr lang="en-US" sz="1800" dirty="0">
                <a:latin typeface="+mn-lt"/>
              </a:rPr>
              <a:t>&gt;;</a:t>
            </a:r>
          </a:p>
          <a:p>
            <a:pPr>
              <a:tabLst>
                <a:tab pos="2281238" algn="l"/>
              </a:tabLst>
            </a:pPr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dct:hasFormat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	&lt;</a:t>
            </a:r>
            <a:r>
              <a:rPr lang="en-US" sz="1800" dirty="0">
                <a:latin typeface="+mn-lt"/>
              </a:rPr>
              <a:t>http://</a:t>
            </a:r>
            <a:r>
              <a:rPr lang="en-US" sz="1800" dirty="0" err="1">
                <a:latin typeface="+mn-lt"/>
              </a:rPr>
              <a:t>schema.rdfs.org</a:t>
            </a:r>
            <a:r>
              <a:rPr lang="en-US" sz="1800" dirty="0">
                <a:latin typeface="+mn-lt"/>
              </a:rPr>
              <a:t>/</a:t>
            </a:r>
            <a:r>
              <a:rPr lang="en-US" sz="1800" dirty="0" err="1">
                <a:latin typeface="+mn-lt"/>
              </a:rPr>
              <a:t>all.rdf</a:t>
            </a:r>
            <a:r>
              <a:rPr lang="en-US" sz="1800" dirty="0">
                <a:latin typeface="+mn-lt"/>
              </a:rPr>
              <a:t>&gt;;</a:t>
            </a:r>
          </a:p>
          <a:p>
            <a:pPr>
              <a:tabLst>
                <a:tab pos="2281238" algn="l"/>
              </a:tabLst>
            </a:pPr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dct:hasFormat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	&lt;</a:t>
            </a:r>
            <a:r>
              <a:rPr lang="en-US" sz="1800" dirty="0">
                <a:latin typeface="+mn-lt"/>
              </a:rPr>
              <a:t>http://</a:t>
            </a:r>
            <a:r>
              <a:rPr lang="en-US" sz="1800" dirty="0" err="1">
                <a:latin typeface="+mn-lt"/>
              </a:rPr>
              <a:t>schema.rdfs.org</a:t>
            </a:r>
            <a:r>
              <a:rPr lang="en-US" sz="1800" dirty="0">
                <a:latin typeface="+mn-lt"/>
              </a:rPr>
              <a:t>/</a:t>
            </a:r>
            <a:r>
              <a:rPr lang="en-US" sz="1800" dirty="0" err="1">
                <a:latin typeface="+mn-lt"/>
              </a:rPr>
              <a:t>all.nt</a:t>
            </a:r>
            <a:r>
              <a:rPr lang="en-US" sz="1800" dirty="0">
                <a:latin typeface="+mn-lt"/>
              </a:rPr>
              <a:t>&gt;;</a:t>
            </a:r>
          </a:p>
          <a:p>
            <a:pPr>
              <a:tabLst>
                <a:tab pos="2281238" algn="l"/>
              </a:tabLst>
            </a:pPr>
            <a:r>
              <a:rPr lang="en-US" sz="1800" dirty="0">
                <a:latin typeface="+mn-lt"/>
              </a:rPr>
              <a:t>    </a:t>
            </a:r>
            <a:r>
              <a:rPr lang="en-US" sz="1800" dirty="0" err="1" smtClean="0">
                <a:latin typeface="+mn-lt"/>
              </a:rPr>
              <a:t>dct:hasFormat</a:t>
            </a:r>
            <a:r>
              <a:rPr lang="en-US" sz="1800" dirty="0" smtClean="0">
                <a:latin typeface="+mn-lt"/>
              </a:rPr>
              <a:t>	 </a:t>
            </a:r>
            <a:r>
              <a:rPr lang="en-US" sz="1800" dirty="0">
                <a:latin typeface="+mn-lt"/>
              </a:rPr>
              <a:t>&lt;http://</a:t>
            </a:r>
            <a:r>
              <a:rPr lang="en-US" sz="1800" dirty="0" err="1">
                <a:latin typeface="+mn-lt"/>
              </a:rPr>
              <a:t>schema.rdfs.org</a:t>
            </a:r>
            <a:r>
              <a:rPr lang="en-US" sz="1800" dirty="0">
                <a:latin typeface="+mn-lt"/>
              </a:rPr>
              <a:t>/</a:t>
            </a:r>
            <a:r>
              <a:rPr lang="en-US" sz="1800" dirty="0" err="1">
                <a:latin typeface="+mn-lt"/>
              </a:rPr>
              <a:t>all.json</a:t>
            </a:r>
            <a:r>
              <a:rPr lang="en-US" sz="1800" dirty="0">
                <a:latin typeface="+mn-lt"/>
              </a:rPr>
              <a:t>&gt;;</a:t>
            </a:r>
          </a:p>
          <a:p>
            <a:pPr>
              <a:tabLst>
                <a:tab pos="2281238" algn="l"/>
              </a:tabLst>
            </a:pPr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dct:hasFormat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	[</a:t>
            </a:r>
            <a:endParaRPr lang="en-US" sz="1800" dirty="0">
              <a:latin typeface="+mn-lt"/>
            </a:endParaRPr>
          </a:p>
          <a:p>
            <a:pPr>
              <a:tabLst>
                <a:tab pos="2281238" algn="l"/>
              </a:tabLst>
            </a:pPr>
            <a:r>
              <a:rPr lang="en-US" sz="1800" dirty="0">
                <a:latin typeface="+mn-lt"/>
              </a:rPr>
              <a:t>        </a:t>
            </a:r>
            <a:r>
              <a:rPr lang="en-US" sz="1800" dirty="0" smtClean="0">
                <a:latin typeface="+mn-lt"/>
              </a:rPr>
              <a:t>	  </a:t>
            </a:r>
            <a:r>
              <a:rPr lang="en-US" sz="1800" dirty="0" err="1" smtClean="0">
                <a:latin typeface="+mn-lt"/>
              </a:rPr>
              <a:t>dct:hasPart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&lt;http://</a:t>
            </a:r>
            <a:r>
              <a:rPr lang="en-US" sz="1800" dirty="0" err="1">
                <a:latin typeface="+mn-lt"/>
              </a:rPr>
              <a:t>schema.rdfs.org</a:t>
            </a:r>
            <a:r>
              <a:rPr lang="en-US" sz="1800" dirty="0">
                <a:latin typeface="+mn-lt"/>
              </a:rPr>
              <a:t>/all-</a:t>
            </a:r>
            <a:r>
              <a:rPr lang="en-US" sz="1800" dirty="0" err="1">
                <a:latin typeface="+mn-lt"/>
              </a:rPr>
              <a:t>classes.csv</a:t>
            </a:r>
            <a:r>
              <a:rPr lang="en-US" sz="1800" dirty="0">
                <a:latin typeface="+mn-lt"/>
              </a:rPr>
              <a:t>&gt;;</a:t>
            </a:r>
          </a:p>
          <a:p>
            <a:pPr>
              <a:tabLst>
                <a:tab pos="2281238" algn="l"/>
              </a:tabLst>
            </a:pPr>
            <a:r>
              <a:rPr lang="en-US" sz="1800" dirty="0">
                <a:latin typeface="+mn-lt"/>
              </a:rPr>
              <a:t>        </a:t>
            </a:r>
            <a:r>
              <a:rPr lang="en-US" sz="1800" dirty="0" smtClean="0">
                <a:latin typeface="+mn-lt"/>
              </a:rPr>
              <a:t>	  </a:t>
            </a:r>
            <a:r>
              <a:rPr lang="en-US" sz="1800" dirty="0" err="1" smtClean="0">
                <a:latin typeface="+mn-lt"/>
              </a:rPr>
              <a:t>dct:hasPart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&lt;http://</a:t>
            </a:r>
            <a:r>
              <a:rPr lang="en-US" sz="1800" dirty="0" err="1">
                <a:latin typeface="+mn-lt"/>
              </a:rPr>
              <a:t>schema.rdfs.org</a:t>
            </a:r>
            <a:r>
              <a:rPr lang="en-US" sz="1800" dirty="0">
                <a:latin typeface="+mn-lt"/>
              </a:rPr>
              <a:t>/all-</a:t>
            </a:r>
            <a:r>
              <a:rPr lang="en-US" sz="1800" dirty="0" err="1">
                <a:latin typeface="+mn-lt"/>
              </a:rPr>
              <a:t>properties.csv</a:t>
            </a:r>
            <a:r>
              <a:rPr lang="en-US" sz="1800" dirty="0">
                <a:latin typeface="+mn-lt"/>
              </a:rPr>
              <a:t>&gt;;</a:t>
            </a:r>
          </a:p>
          <a:p>
            <a:pPr>
              <a:tabLst>
                <a:tab pos="2281238" algn="l"/>
              </a:tabLst>
            </a:pPr>
            <a:r>
              <a:rPr lang="en-US" sz="1800" dirty="0">
                <a:latin typeface="+mn-lt"/>
              </a:rPr>
              <a:t>    </a:t>
            </a:r>
            <a:r>
              <a:rPr lang="en-US" sz="1800" dirty="0" smtClean="0">
                <a:latin typeface="+mn-lt"/>
              </a:rPr>
              <a:t>	]</a:t>
            </a:r>
            <a:r>
              <a:rPr lang="en-US" sz="1800" dirty="0">
                <a:latin typeface="+mn-lt"/>
              </a:rPr>
              <a:t>;</a:t>
            </a:r>
          </a:p>
          <a:p>
            <a:pPr>
              <a:tabLst>
                <a:tab pos="2281238" algn="l"/>
              </a:tabLst>
            </a:pPr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dct:source</a:t>
            </a:r>
            <a:r>
              <a:rPr lang="en-US" sz="1800" dirty="0">
                <a:latin typeface="+mn-lt"/>
              </a:rPr>
              <a:t> &lt;http://</a:t>
            </a:r>
            <a:r>
              <a:rPr lang="en-US" sz="1800" dirty="0" err="1">
                <a:latin typeface="+mn-lt"/>
              </a:rPr>
              <a:t>schema.org</a:t>
            </a:r>
            <a:r>
              <a:rPr lang="en-US" sz="1800" dirty="0">
                <a:latin typeface="+mn-lt"/>
              </a:rPr>
              <a:t>/&gt;;</a:t>
            </a:r>
          </a:p>
          <a:p>
            <a:pPr>
              <a:tabLst>
                <a:tab pos="2281238" algn="l"/>
              </a:tabLst>
            </a:pPr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dct:license</a:t>
            </a:r>
            <a:r>
              <a:rPr lang="en-US" sz="1800" dirty="0">
                <a:latin typeface="+mn-lt"/>
              </a:rPr>
              <a:t> &lt;http://</a:t>
            </a:r>
            <a:r>
              <a:rPr lang="en-US" sz="1800" dirty="0" err="1">
                <a:latin typeface="+mn-lt"/>
              </a:rPr>
              <a:t>schema.org</a:t>
            </a:r>
            <a:r>
              <a:rPr lang="en-US" sz="1800" dirty="0">
                <a:latin typeface="+mn-lt"/>
              </a:rPr>
              <a:t>/docs/</a:t>
            </a:r>
            <a:r>
              <a:rPr lang="en-US" sz="1800" dirty="0" err="1">
                <a:latin typeface="+mn-lt"/>
              </a:rPr>
              <a:t>terms.html</a:t>
            </a:r>
            <a:r>
              <a:rPr lang="en-US" sz="1800" dirty="0">
                <a:latin typeface="+mn-lt"/>
              </a:rPr>
              <a:t>&gt;;</a:t>
            </a:r>
          </a:p>
          <a:p>
            <a:pPr>
              <a:tabLst>
                <a:tab pos="2281238" algn="l"/>
              </a:tabLst>
            </a:pPr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dct:valid</a:t>
            </a:r>
            <a:r>
              <a:rPr lang="en-US" sz="1800" dirty="0">
                <a:latin typeface="+mn-lt"/>
              </a:rPr>
              <a:t> "2012-06-16"^^</a:t>
            </a:r>
            <a:r>
              <a:rPr lang="en-US" sz="1800" dirty="0" err="1">
                <a:latin typeface="+mn-lt"/>
              </a:rPr>
              <a:t>xsd:date</a:t>
            </a:r>
            <a:r>
              <a:rPr lang="en-US" sz="1800" dirty="0">
                <a:latin typeface="+mn-lt"/>
              </a:rPr>
              <a:t>;</a:t>
            </a:r>
          </a:p>
          <a:p>
            <a:pPr>
              <a:tabLst>
                <a:tab pos="2281238" algn="l"/>
              </a:tabLst>
            </a:pPr>
            <a:r>
              <a:rPr lang="en-US" sz="1800" dirty="0">
                <a:latin typeface="+mn-lt"/>
              </a:rPr>
              <a:t>    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1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rdfs:isDefinedBy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6" name="Rectangle 5"/>
          <p:cNvSpPr/>
          <p:nvPr/>
        </p:nvSpPr>
        <p:spPr>
          <a:xfrm>
            <a:off x="276087" y="3370205"/>
            <a:ext cx="85586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used to indicate a resource defining the subject resource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1756" y="2227308"/>
            <a:ext cx="65404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3"/>
                </a:solidFill>
                <a:latin typeface="Calibri"/>
              </a:rPr>
              <a:t>rdfs:isDefinedBy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is an instance of </a:t>
            </a:r>
            <a:r>
              <a:rPr lang="en-US" dirty="0" err="1" smtClean="0">
                <a:solidFill>
                  <a:srgbClr val="9BBB59"/>
                </a:solidFill>
                <a:latin typeface="Calibri"/>
              </a:rPr>
              <a:t>rdf:Property</a:t>
            </a:r>
            <a:endParaRPr lang="en-US" dirty="0" smtClean="0">
              <a:solidFill>
                <a:srgbClr val="9BBB59"/>
              </a:solidFill>
              <a:latin typeface="Calibri"/>
            </a:endParaRPr>
          </a:p>
          <a:p>
            <a:pPr algn="ctr"/>
            <a:r>
              <a:rPr lang="en-US" dirty="0" smtClean="0">
                <a:solidFill>
                  <a:prstClr val="black"/>
                </a:solidFill>
                <a:latin typeface="Calibri"/>
              </a:rPr>
              <a:t> a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subproperty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of </a:t>
            </a:r>
            <a:r>
              <a:rPr lang="en-US" dirty="0" err="1" smtClean="0">
                <a:solidFill>
                  <a:srgbClr val="9BBB59"/>
                </a:solidFill>
                <a:latin typeface="Calibri"/>
              </a:rPr>
              <a:t>rdf:seeAlso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6087" y="3929005"/>
            <a:ext cx="8558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this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property may be used to indicate an RDF vocabulary in which a resource is described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7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Limited Vocabulary in RDF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08505" cy="4800600"/>
          </a:xfrm>
        </p:spPr>
        <p:txBody>
          <a:bodyPr/>
          <a:lstStyle/>
          <a:p>
            <a:r>
              <a:rPr lang="en-US" dirty="0" smtClean="0"/>
              <a:t>RDF vocabulary</a:t>
            </a:r>
          </a:p>
          <a:p>
            <a:pPr lvl="1"/>
            <a:r>
              <a:rPr lang="en-US" dirty="0"/>
              <a:t>Classes: </a:t>
            </a:r>
            <a:r>
              <a:rPr lang="en-US" dirty="0" err="1"/>
              <a:t>rdf:Property</a:t>
            </a:r>
            <a:r>
              <a:rPr lang="en-US" dirty="0"/>
              <a:t>, </a:t>
            </a:r>
            <a:r>
              <a:rPr lang="en-US" dirty="0" err="1"/>
              <a:t>rdf:XMLLiteral</a:t>
            </a:r>
            <a:r>
              <a:rPr lang="en-US" dirty="0" smtClean="0"/>
              <a:t>, </a:t>
            </a:r>
            <a:r>
              <a:rPr lang="en-US" dirty="0" err="1" smtClean="0"/>
              <a:t>rdf:HTML</a:t>
            </a:r>
            <a:r>
              <a:rPr lang="en-US" dirty="0" smtClean="0"/>
              <a:t>, </a:t>
            </a:r>
            <a:r>
              <a:rPr lang="en-US" dirty="0" err="1" smtClean="0"/>
              <a:t>rdf:langString</a:t>
            </a:r>
            <a:r>
              <a:rPr lang="en-US" dirty="0" smtClean="0"/>
              <a:t> (language-tagged string values)</a:t>
            </a:r>
            <a:endParaRPr lang="en-US" dirty="0"/>
          </a:p>
          <a:p>
            <a:pPr lvl="1"/>
            <a:r>
              <a:rPr lang="en-US" dirty="0" smtClean="0"/>
              <a:t>Properties, e.g., </a:t>
            </a:r>
            <a:r>
              <a:rPr lang="en-US" dirty="0" err="1" smtClean="0"/>
              <a:t>rdf:type</a:t>
            </a:r>
            <a:endParaRPr lang="en-US" dirty="0" smtClean="0"/>
          </a:p>
          <a:p>
            <a:pPr lvl="2"/>
            <a:r>
              <a:rPr lang="en-US" dirty="0" smtClean="0"/>
              <a:t>allow you to state “instance-of” relationship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rdf:type</a:t>
            </a:r>
            <a:r>
              <a:rPr lang="en-US" dirty="0" smtClean="0"/>
              <a:t> to explicitly define new properties</a:t>
            </a:r>
          </a:p>
          <a:p>
            <a:pPr lvl="1"/>
            <a:r>
              <a:rPr lang="en-US" dirty="0" err="1" smtClean="0"/>
              <a:t>Ex:title</a:t>
            </a:r>
            <a:r>
              <a:rPr lang="en-US" dirty="0" smtClean="0"/>
              <a:t> </a:t>
            </a:r>
            <a:r>
              <a:rPr lang="en-US" dirty="0" err="1" smtClean="0"/>
              <a:t>rdf:type</a:t>
            </a:r>
            <a:r>
              <a:rPr lang="en-US" dirty="0" smtClean="0"/>
              <a:t> </a:t>
            </a:r>
            <a:r>
              <a:rPr lang="en-US" dirty="0" err="1" smtClean="0"/>
              <a:t>rdf:Property</a:t>
            </a:r>
            <a:r>
              <a:rPr lang="en-US" dirty="0" smtClean="0"/>
              <a:t> </a:t>
            </a:r>
          </a:p>
          <a:p>
            <a:pPr marL="411163" lvl="1" indent="0">
              <a:buNone/>
            </a:pPr>
            <a:r>
              <a:rPr lang="en-US" dirty="0"/>
              <a:t>	</a:t>
            </a:r>
            <a:r>
              <a:rPr lang="en-US" dirty="0" smtClean="0"/>
              <a:t>or simply: </a:t>
            </a:r>
          </a:p>
          <a:p>
            <a:pPr marL="411163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Ex:title</a:t>
            </a:r>
            <a:r>
              <a:rPr lang="en-US" dirty="0" smtClean="0"/>
              <a:t> a </a:t>
            </a:r>
            <a:r>
              <a:rPr lang="en-US" dirty="0" err="1" smtClean="0"/>
              <a:t>rdf:Property</a:t>
            </a:r>
            <a:endParaRPr lang="en-US" dirty="0" smtClean="0"/>
          </a:p>
          <a:p>
            <a:pPr marL="411163" lvl="1" indent="0">
              <a:buNone/>
            </a:pPr>
            <a:r>
              <a:rPr lang="en-US" dirty="0"/>
              <a:t> </a:t>
            </a:r>
            <a:r>
              <a:rPr lang="en-US" dirty="0" smtClean="0"/>
              <a:t> (‘a’ is a syntactic shortcut for </a:t>
            </a:r>
            <a:r>
              <a:rPr lang="en-US" dirty="0" err="1" smtClean="0"/>
              <a:t>rdf:type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52079" y="6596390"/>
            <a:ext cx="1491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</a:t>
            </a: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by </a:t>
            </a:r>
            <a:r>
              <a:rPr lang="en-US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Wensheng</a:t>
            </a: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Wu</a:t>
            </a:r>
            <a:endParaRPr lang="en-US" sz="110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766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199" y="1930666"/>
            <a:ext cx="8279649" cy="193899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573338" algn="l"/>
              </a:tabLst>
            </a:pPr>
            <a:r>
              <a:rPr lang="en-US" sz="2000" dirty="0" err="1">
                <a:latin typeface="+mn-lt"/>
              </a:rPr>
              <a:t>schema:ContactPage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	a </a:t>
            </a:r>
            <a:r>
              <a:rPr lang="en-US" sz="2000" dirty="0" err="1">
                <a:solidFill>
                  <a:srgbClr val="9BBB59"/>
                </a:solidFill>
                <a:latin typeface="+mn-lt"/>
              </a:rPr>
              <a:t>rdfs:Class</a:t>
            </a:r>
            <a:r>
              <a:rPr lang="en-US" sz="2000" dirty="0">
                <a:latin typeface="+mn-lt"/>
              </a:rPr>
              <a:t>;</a:t>
            </a:r>
          </a:p>
          <a:p>
            <a:pPr>
              <a:tabLst>
                <a:tab pos="2573338" algn="l"/>
              </a:tabLst>
            </a:pPr>
            <a:r>
              <a:rPr lang="en-US" sz="2000" dirty="0">
                <a:latin typeface="+mn-lt"/>
              </a:rPr>
              <a:t>    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rdfs:label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	"</a:t>
            </a:r>
            <a:r>
              <a:rPr lang="en-US" sz="2000" dirty="0">
                <a:latin typeface="+mn-lt"/>
              </a:rPr>
              <a:t>Contact </a:t>
            </a:r>
            <a:r>
              <a:rPr lang="en-US" sz="2000" dirty="0" err="1">
                <a:latin typeface="+mn-lt"/>
              </a:rPr>
              <a:t>Page"@en</a:t>
            </a:r>
            <a:r>
              <a:rPr lang="en-US" sz="2000" dirty="0">
                <a:latin typeface="+mn-lt"/>
              </a:rPr>
              <a:t>;</a:t>
            </a:r>
          </a:p>
          <a:p>
            <a:pPr>
              <a:tabLst>
                <a:tab pos="2573338" algn="l"/>
              </a:tabLst>
            </a:pPr>
            <a:r>
              <a:rPr lang="en-US" sz="2000" dirty="0">
                <a:latin typeface="+mn-lt"/>
              </a:rPr>
              <a:t>    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rdfs:comment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	"</a:t>
            </a:r>
            <a:r>
              <a:rPr lang="en-US" sz="2000" dirty="0">
                <a:latin typeface="+mn-lt"/>
              </a:rPr>
              <a:t>Web page type: Contact </a:t>
            </a:r>
            <a:r>
              <a:rPr lang="en-US" sz="2000" dirty="0" err="1">
                <a:latin typeface="+mn-lt"/>
              </a:rPr>
              <a:t>page."@en</a:t>
            </a:r>
            <a:r>
              <a:rPr lang="en-US" sz="2000" dirty="0">
                <a:latin typeface="+mn-lt"/>
              </a:rPr>
              <a:t>;</a:t>
            </a:r>
          </a:p>
          <a:p>
            <a:pPr>
              <a:tabLst>
                <a:tab pos="2573338" algn="l"/>
              </a:tabLst>
            </a:pPr>
            <a:r>
              <a:rPr lang="en-US" sz="2000" dirty="0">
                <a:latin typeface="+mn-lt"/>
              </a:rPr>
              <a:t>    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rdfs:subClassOf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	</a:t>
            </a:r>
            <a:r>
              <a:rPr lang="en-US" sz="2000" dirty="0" err="1" smtClean="0">
                <a:latin typeface="+mn-lt"/>
              </a:rPr>
              <a:t>schema:WebPage</a:t>
            </a:r>
            <a:r>
              <a:rPr lang="en-US" sz="2000" dirty="0">
                <a:latin typeface="+mn-lt"/>
              </a:rPr>
              <a:t>;</a:t>
            </a:r>
          </a:p>
          <a:p>
            <a:pPr>
              <a:tabLst>
                <a:tab pos="2573338" algn="l"/>
              </a:tabLst>
            </a:pPr>
            <a:r>
              <a:rPr lang="en-US" sz="2000" dirty="0">
                <a:latin typeface="+mn-lt"/>
              </a:rPr>
              <a:t>    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rdfs:isDefinedBy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	&lt;</a:t>
            </a:r>
            <a:r>
              <a:rPr lang="en-US" sz="2000" dirty="0">
                <a:latin typeface="+mn-lt"/>
              </a:rPr>
              <a:t>http://</a:t>
            </a:r>
            <a:r>
              <a:rPr lang="en-US" sz="2000" dirty="0" err="1">
                <a:latin typeface="+mn-lt"/>
              </a:rPr>
              <a:t>schema.org</a:t>
            </a:r>
            <a:r>
              <a:rPr lang="en-US" sz="2000" dirty="0">
                <a:latin typeface="+mn-lt"/>
              </a:rPr>
              <a:t>/</a:t>
            </a:r>
            <a:r>
              <a:rPr lang="en-US" sz="2000" dirty="0" err="1">
                <a:latin typeface="+mn-lt"/>
              </a:rPr>
              <a:t>ContactPage</a:t>
            </a:r>
            <a:r>
              <a:rPr lang="en-US" sz="2000" dirty="0">
                <a:latin typeface="+mn-lt"/>
              </a:rPr>
              <a:t>&gt;;</a:t>
            </a:r>
          </a:p>
          <a:p>
            <a:pPr>
              <a:tabLst>
                <a:tab pos="2573338" algn="l"/>
              </a:tabLst>
            </a:pPr>
            <a:r>
              <a:rPr lang="en-US" sz="2000" dirty="0">
                <a:latin typeface="+mn-lt"/>
              </a:rPr>
              <a:t>   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1235270"/>
            <a:ext cx="5611061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  <a:latin typeface="+mn-lt"/>
              </a:rPr>
              <a:t>… from the </a:t>
            </a:r>
            <a:r>
              <a:rPr lang="en-US" dirty="0" err="1" smtClean="0">
                <a:solidFill>
                  <a:srgbClr val="C0504D"/>
                </a:solidFill>
                <a:latin typeface="+mn-lt"/>
              </a:rPr>
              <a:t>schema.org</a:t>
            </a:r>
            <a:r>
              <a:rPr lang="en-US" dirty="0" smtClean="0">
                <a:solidFill>
                  <a:srgbClr val="C0504D"/>
                </a:solidFill>
                <a:latin typeface="+mn-lt"/>
              </a:rPr>
              <a:t> vocabulary definition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199" y="4073096"/>
            <a:ext cx="8279649" cy="255454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573338" algn="l"/>
              </a:tabLst>
            </a:pPr>
            <a:r>
              <a:rPr lang="en-US" sz="2000" dirty="0" err="1">
                <a:latin typeface="+mn-lt"/>
              </a:rPr>
              <a:t>schema:cookTime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	a </a:t>
            </a:r>
            <a:r>
              <a:rPr lang="en-US" sz="2000" dirty="0" err="1">
                <a:solidFill>
                  <a:srgbClr val="9BBB59"/>
                </a:solidFill>
                <a:latin typeface="+mn-lt"/>
              </a:rPr>
              <a:t>rdf:Property</a:t>
            </a:r>
            <a:r>
              <a:rPr lang="en-US" sz="2000" dirty="0">
                <a:latin typeface="+mn-lt"/>
              </a:rPr>
              <a:t>;</a:t>
            </a:r>
          </a:p>
          <a:p>
            <a:pPr>
              <a:tabLst>
                <a:tab pos="2573338" algn="l"/>
              </a:tabLst>
            </a:pPr>
            <a:r>
              <a:rPr lang="en-US" sz="2000" dirty="0">
                <a:latin typeface="+mn-lt"/>
              </a:rPr>
              <a:t>    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rdfs:label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chemeClr val="accent3"/>
                </a:solidFill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"</a:t>
            </a:r>
            <a:r>
              <a:rPr lang="en-US" sz="2000" dirty="0">
                <a:latin typeface="+mn-lt"/>
              </a:rPr>
              <a:t>Cook </a:t>
            </a:r>
            <a:r>
              <a:rPr lang="en-US" sz="2000" dirty="0" err="1">
                <a:latin typeface="+mn-lt"/>
              </a:rPr>
              <a:t>Time"@en</a:t>
            </a:r>
            <a:r>
              <a:rPr lang="en-US" sz="2000" dirty="0">
                <a:latin typeface="+mn-lt"/>
              </a:rPr>
              <a:t>;</a:t>
            </a:r>
          </a:p>
          <a:p>
            <a:pPr>
              <a:tabLst>
                <a:tab pos="2573338" algn="l"/>
              </a:tabLst>
            </a:pPr>
            <a:r>
              <a:rPr lang="en-US" sz="2000" dirty="0">
                <a:latin typeface="+mn-lt"/>
              </a:rPr>
              <a:t>    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rdfs:comment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	"</a:t>
            </a:r>
            <a:r>
              <a:rPr lang="en-US" sz="2000" dirty="0" smtClean="0"/>
              <a:t>"</a:t>
            </a:r>
            <a:r>
              <a:rPr lang="en-US" sz="2000" dirty="0"/>
              <a:t>"</a:t>
            </a:r>
            <a:r>
              <a:rPr lang="en-US" sz="2000" dirty="0" smtClean="0">
                <a:latin typeface="+mn-lt"/>
              </a:rPr>
              <a:t>The </a:t>
            </a:r>
            <a:r>
              <a:rPr lang="en-US" sz="2000" dirty="0">
                <a:latin typeface="+mn-lt"/>
              </a:rPr>
              <a:t>time it takes to actually cook the dish, in ISO 8601 duration format</a:t>
            </a:r>
            <a:r>
              <a:rPr lang="en-US" sz="2000" dirty="0" smtClean="0">
                <a:latin typeface="+mn-lt"/>
              </a:rPr>
              <a:t>.</a:t>
            </a:r>
            <a:r>
              <a:rPr lang="en-US" sz="2000" dirty="0"/>
              <a:t> </a:t>
            </a:r>
            <a:r>
              <a:rPr lang="en-US" sz="2000" dirty="0" smtClean="0"/>
              <a:t>"</a:t>
            </a:r>
            <a:r>
              <a:rPr lang="en-US" sz="2000" dirty="0"/>
              <a:t>"</a:t>
            </a:r>
            <a:r>
              <a:rPr lang="en-US" sz="2000" dirty="0" smtClean="0">
                <a:latin typeface="+mn-lt"/>
              </a:rPr>
              <a:t>"</a:t>
            </a:r>
            <a:r>
              <a:rPr lang="en-US" sz="2000" dirty="0">
                <a:latin typeface="+mn-lt"/>
              </a:rPr>
              <a:t>@en;</a:t>
            </a:r>
          </a:p>
          <a:p>
            <a:pPr>
              <a:tabLst>
                <a:tab pos="2573338" algn="l"/>
              </a:tabLst>
            </a:pPr>
            <a:r>
              <a:rPr lang="en-US" sz="2000" dirty="0">
                <a:latin typeface="+mn-lt"/>
              </a:rPr>
              <a:t>    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rdfs:domain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	</a:t>
            </a:r>
            <a:r>
              <a:rPr lang="en-US" sz="2000" dirty="0" err="1" smtClean="0">
                <a:latin typeface="+mn-lt"/>
              </a:rPr>
              <a:t>schema:Recipe</a:t>
            </a:r>
            <a:r>
              <a:rPr lang="en-US" sz="2000" dirty="0">
                <a:latin typeface="+mn-lt"/>
              </a:rPr>
              <a:t>;</a:t>
            </a:r>
          </a:p>
          <a:p>
            <a:pPr>
              <a:tabLst>
                <a:tab pos="2573338" algn="l"/>
              </a:tabLst>
            </a:pPr>
            <a:r>
              <a:rPr lang="en-US" sz="2000" dirty="0">
                <a:latin typeface="+mn-lt"/>
              </a:rPr>
              <a:t>    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rdfs:range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	</a:t>
            </a:r>
            <a:r>
              <a:rPr lang="en-US" sz="2000" dirty="0" err="1" smtClean="0">
                <a:latin typeface="+mn-lt"/>
              </a:rPr>
              <a:t>schema:Duration</a:t>
            </a:r>
            <a:r>
              <a:rPr lang="en-US" sz="2000" dirty="0">
                <a:latin typeface="+mn-lt"/>
              </a:rPr>
              <a:t>;</a:t>
            </a:r>
          </a:p>
          <a:p>
            <a:pPr>
              <a:tabLst>
                <a:tab pos="2573338" algn="l"/>
              </a:tabLst>
            </a:pPr>
            <a:r>
              <a:rPr lang="en-US" sz="2000" dirty="0">
                <a:latin typeface="+mn-lt"/>
              </a:rPr>
              <a:t>    </a:t>
            </a:r>
            <a:r>
              <a:rPr lang="en-US" sz="2000" dirty="0" err="1">
                <a:solidFill>
                  <a:schemeClr val="accent3"/>
                </a:solidFill>
                <a:latin typeface="+mn-lt"/>
              </a:rPr>
              <a:t>rdfs:isDefinedBy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	&lt;</a:t>
            </a:r>
            <a:r>
              <a:rPr lang="en-US" sz="2000" dirty="0">
                <a:latin typeface="+mn-lt"/>
              </a:rPr>
              <a:t>http://</a:t>
            </a:r>
            <a:r>
              <a:rPr lang="en-US" sz="2000" dirty="0" err="1">
                <a:latin typeface="+mn-lt"/>
              </a:rPr>
              <a:t>schema.org</a:t>
            </a:r>
            <a:r>
              <a:rPr lang="en-US" sz="2000" dirty="0">
                <a:latin typeface="+mn-lt"/>
              </a:rPr>
              <a:t>/Recipe&gt;;</a:t>
            </a:r>
          </a:p>
          <a:p>
            <a:pPr>
              <a:tabLst>
                <a:tab pos="2573338" algn="l"/>
              </a:tabLst>
            </a:pPr>
            <a:r>
              <a:rPr lang="en-US" sz="2000" dirty="0">
                <a:latin typeface="+mn-lt"/>
              </a:rPr>
              <a:t>    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14" y="6311286"/>
            <a:ext cx="779618" cy="2746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99468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</p:spTree>
    <p:extLst>
      <p:ext uri="{BB962C8B-B14F-4D97-AF65-F5344CB8AC3E}">
        <p14:creationId xmlns:p14="http://schemas.microsoft.com/office/powerpoint/2010/main" val="133738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RDF/XML for an XML Literal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199" y="201433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 smtClean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1931" y="1417638"/>
            <a:ext cx="79984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&lt;?xml version="1.0"?&gt;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&lt;</a:t>
            </a:r>
            <a:r>
              <a:rPr lang="en-US" dirty="0" err="1">
                <a:solidFill>
                  <a:srgbClr val="000000"/>
                </a:solidFill>
              </a:rPr>
              <a:t>rdf:RDF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xmlns:rdf</a:t>
            </a:r>
            <a:r>
              <a:rPr lang="en-US" dirty="0">
                <a:solidFill>
                  <a:srgbClr val="000000"/>
                </a:solidFill>
              </a:rPr>
              <a:t>="http://www.w3.org/1999/02/22-rdf-syntax-ns#" </a:t>
            </a:r>
            <a:r>
              <a:rPr lang="en-US" dirty="0" err="1">
                <a:solidFill>
                  <a:srgbClr val="000000"/>
                </a:solidFill>
              </a:rPr>
              <a:t>xmlns:dc</a:t>
            </a:r>
            <a:r>
              <a:rPr lang="en-US" dirty="0">
                <a:solidFill>
                  <a:srgbClr val="000000"/>
                </a:solidFill>
              </a:rPr>
              <a:t>="http://purl.org/dc/elements/1.1/" </a:t>
            </a:r>
            <a:r>
              <a:rPr lang="en-US" dirty="0" err="1">
                <a:solidFill>
                  <a:srgbClr val="000000"/>
                </a:solidFill>
              </a:rPr>
              <a:t>xml:base</a:t>
            </a:r>
            <a:r>
              <a:rPr lang="en-US" dirty="0">
                <a:solidFill>
                  <a:srgbClr val="000000"/>
                </a:solidFill>
              </a:rPr>
              <a:t>="http://www.example.com/books"&gt; 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&lt;</a:t>
            </a:r>
            <a:r>
              <a:rPr lang="en-US" dirty="0" err="1">
                <a:solidFill>
                  <a:srgbClr val="000000"/>
                </a:solidFill>
              </a:rPr>
              <a:t>rdf:Description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rdf:ID</a:t>
            </a:r>
            <a:r>
              <a:rPr lang="en-US" dirty="0">
                <a:solidFill>
                  <a:srgbClr val="000000"/>
                </a:solidFill>
              </a:rPr>
              <a:t>="book12345"&gt;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&lt;</a:t>
            </a:r>
            <a:r>
              <a:rPr lang="en-US" dirty="0" err="1">
                <a:solidFill>
                  <a:srgbClr val="000000"/>
                </a:solidFill>
              </a:rPr>
              <a:t>dc:title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rdf:parseType</a:t>
            </a:r>
            <a:r>
              <a:rPr lang="en-US" dirty="0">
                <a:solidFill>
                  <a:srgbClr val="000000"/>
                </a:solidFill>
              </a:rPr>
              <a:t>="Literal"&gt;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&lt;</a:t>
            </a:r>
            <a:r>
              <a:rPr lang="en-US" dirty="0">
                <a:solidFill>
                  <a:srgbClr val="000000"/>
                </a:solidFill>
              </a:rPr>
              <a:t>span </a:t>
            </a:r>
            <a:r>
              <a:rPr lang="en-US" dirty="0" err="1">
                <a:solidFill>
                  <a:srgbClr val="000000"/>
                </a:solidFill>
              </a:rPr>
              <a:t>xml:lang</a:t>
            </a:r>
            <a:r>
              <a:rPr lang="en-US" dirty="0">
                <a:solidFill>
                  <a:srgbClr val="000000"/>
                </a:solidFill>
              </a:rPr>
              <a:t>="</a:t>
            </a:r>
            <a:r>
              <a:rPr lang="en-US" dirty="0" err="1">
                <a:solidFill>
                  <a:srgbClr val="000000"/>
                </a:solidFill>
              </a:rPr>
              <a:t>en</a:t>
            </a:r>
            <a:r>
              <a:rPr lang="en-US" dirty="0">
                <a:solidFill>
                  <a:srgbClr val="000000"/>
                </a:solidFill>
              </a:rPr>
              <a:t>"&gt; The &lt;</a:t>
            </a:r>
            <a:r>
              <a:rPr lang="en-US" dirty="0" err="1">
                <a:solidFill>
                  <a:srgbClr val="000000"/>
                </a:solidFill>
              </a:rPr>
              <a:t>em</a:t>
            </a:r>
            <a:r>
              <a:rPr lang="en-US" dirty="0">
                <a:solidFill>
                  <a:srgbClr val="000000"/>
                </a:solidFill>
              </a:rPr>
              <a:t>&gt;&amp;</a:t>
            </a:r>
            <a:r>
              <a:rPr lang="en-US" dirty="0" err="1">
                <a:solidFill>
                  <a:srgbClr val="000000"/>
                </a:solidFill>
              </a:rPr>
              <a:t>lt;br</a:t>
            </a:r>
            <a:r>
              <a:rPr lang="en-US" dirty="0">
                <a:solidFill>
                  <a:srgbClr val="000000"/>
                </a:solidFill>
              </a:rPr>
              <a:t> /&amp;</a:t>
            </a:r>
            <a:r>
              <a:rPr lang="en-US" dirty="0" err="1">
                <a:solidFill>
                  <a:srgbClr val="000000"/>
                </a:solidFill>
              </a:rPr>
              <a:t>gt</a:t>
            </a:r>
            <a:r>
              <a:rPr lang="en-US" dirty="0">
                <a:solidFill>
                  <a:srgbClr val="000000"/>
                </a:solidFill>
              </a:rPr>
              <a:t>;&lt;/</a:t>
            </a:r>
            <a:r>
              <a:rPr lang="en-US" dirty="0" err="1">
                <a:solidFill>
                  <a:srgbClr val="000000"/>
                </a:solidFill>
              </a:rPr>
              <a:t>em</a:t>
            </a:r>
            <a:r>
              <a:rPr lang="en-US" dirty="0">
                <a:solidFill>
                  <a:srgbClr val="000000"/>
                </a:solidFill>
              </a:rPr>
              <a:t>&gt; Element Considered Harmful. &lt;/span&gt;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&lt;/</a:t>
            </a:r>
            <a:r>
              <a:rPr lang="en-US" dirty="0" err="1">
                <a:solidFill>
                  <a:srgbClr val="000000"/>
                </a:solidFill>
              </a:rPr>
              <a:t>dc:title</a:t>
            </a:r>
            <a:r>
              <a:rPr lang="en-US" dirty="0">
                <a:solidFill>
                  <a:srgbClr val="000000"/>
                </a:solidFill>
              </a:rPr>
              <a:t>&gt;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&lt;/</a:t>
            </a:r>
            <a:r>
              <a:rPr lang="en-US" dirty="0" err="1">
                <a:solidFill>
                  <a:srgbClr val="000000"/>
                </a:solidFill>
              </a:rPr>
              <a:t>rdf:Description</a:t>
            </a:r>
            <a:r>
              <a:rPr lang="en-US" dirty="0">
                <a:solidFill>
                  <a:srgbClr val="000000"/>
                </a:solidFill>
              </a:rPr>
              <a:t>&gt;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&lt;/</a:t>
            </a:r>
            <a:r>
              <a:rPr lang="en-US" dirty="0" err="1">
                <a:solidFill>
                  <a:srgbClr val="000000"/>
                </a:solidFill>
              </a:rPr>
              <a:t>rdf:RDF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6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RDF Schema or RDFS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vocabulary for describing</a:t>
            </a:r>
          </a:p>
          <a:p>
            <a:pPr lvl="1"/>
            <a:r>
              <a:rPr lang="en-US" dirty="0" smtClean="0"/>
              <a:t>Classes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rdfs:Class</a:t>
            </a:r>
            <a:endParaRPr lang="en-US" dirty="0" smtClean="0"/>
          </a:p>
          <a:p>
            <a:pPr lvl="1"/>
            <a:r>
              <a:rPr lang="en-US" dirty="0" smtClean="0"/>
              <a:t>Taxonomy of classes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rdfs:subClassOf</a:t>
            </a:r>
            <a:endParaRPr lang="en-US" dirty="0" smtClean="0"/>
          </a:p>
          <a:p>
            <a:pPr lvl="1"/>
            <a:r>
              <a:rPr lang="en-US" dirty="0" smtClean="0"/>
              <a:t>Taxonomy of properties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rdfs:subPropertyOf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Domain and range of properties</a:t>
            </a:r>
          </a:p>
          <a:p>
            <a:pPr lvl="2"/>
            <a:r>
              <a:rPr lang="en-US" dirty="0" err="1" smtClean="0"/>
              <a:t>rdfs:domain</a:t>
            </a:r>
            <a:r>
              <a:rPr lang="en-US" dirty="0" smtClean="0"/>
              <a:t>, </a:t>
            </a:r>
            <a:r>
              <a:rPr lang="en-US" dirty="0" err="1" smtClean="0"/>
              <a:t>rdfs:range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717121" y="2393971"/>
            <a:ext cx="1211995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C0504D"/>
                </a:solidFill>
                <a:latin typeface="+mn-lt"/>
              </a:rPr>
              <a:t>Class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456925" y="4120029"/>
            <a:ext cx="1359951" cy="442942"/>
          </a:xfrm>
          <a:prstGeom prst="roundRect">
            <a:avLst>
              <a:gd name="adj" fmla="val 35399"/>
            </a:avLst>
          </a:prstGeom>
          <a:ln w="28575" cmpd="sng">
            <a:solidFill>
              <a:srgbClr val="9BBB59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Instance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7" name="Curved Connector 6"/>
          <p:cNvCxnSpPr>
            <a:stCxn id="6" idx="0"/>
            <a:endCxn id="5" idx="2"/>
          </p:cNvCxnSpPr>
          <p:nvPr/>
        </p:nvCxnSpPr>
        <p:spPr>
          <a:xfrm rot="16200000" flipV="1">
            <a:off x="7088452" y="3071580"/>
            <a:ext cx="1283116" cy="813782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251607" y="4242588"/>
            <a:ext cx="1211995" cy="442942"/>
          </a:xfrm>
          <a:prstGeom prst="roundRect">
            <a:avLst>
              <a:gd name="adj" fmla="val 35399"/>
            </a:avLst>
          </a:prstGeom>
          <a:ln w="28575" cmpd="sng">
            <a:solidFill>
              <a:schemeClr val="accent2"/>
            </a:solidFill>
          </a:ln>
        </p:spPr>
        <p:txBody>
          <a:bodyPr wrap="square" tIns="0" bIns="4572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C0504D"/>
                </a:solidFill>
                <a:latin typeface="+mn-lt"/>
              </a:rPr>
              <a:t>Class</a:t>
            </a:r>
            <a:endParaRPr lang="en-US" sz="2000" dirty="0">
              <a:solidFill>
                <a:srgbClr val="C0504D"/>
              </a:solidFill>
              <a:latin typeface="+mn-lt"/>
            </a:endParaRPr>
          </a:p>
        </p:txBody>
      </p:sp>
      <p:cxnSp>
        <p:nvCxnSpPr>
          <p:cNvPr id="9" name="Curved Connector 8"/>
          <p:cNvCxnSpPr>
            <a:stCxn id="8" idx="0"/>
          </p:cNvCxnSpPr>
          <p:nvPr/>
        </p:nvCxnSpPr>
        <p:spPr>
          <a:xfrm rot="5400000" flipH="1" flipV="1">
            <a:off x="5709568" y="2984757"/>
            <a:ext cx="1405868" cy="1109794"/>
          </a:xfrm>
          <a:prstGeom prst="curvedConnector3">
            <a:avLst>
              <a:gd name="adj1" fmla="val 50000"/>
            </a:avLst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36901" y="3326296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57604" y="3162663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?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457199" y="3326296"/>
            <a:ext cx="364436" cy="23456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6163" y="6262733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New properties</a:t>
            </a:r>
          </a:p>
        </p:txBody>
      </p:sp>
      <p:cxnSp>
        <p:nvCxnSpPr>
          <p:cNvPr id="16" name="Straight Arrow Connector 15"/>
          <p:cNvCxnSpPr>
            <a:stCxn id="12" idx="1"/>
          </p:cNvCxnSpPr>
          <p:nvPr/>
        </p:nvCxnSpPr>
        <p:spPr>
          <a:xfrm>
            <a:off x="457199" y="4499113"/>
            <a:ext cx="0" cy="175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52079" y="6596390"/>
            <a:ext cx="1491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</a:t>
            </a: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by </a:t>
            </a:r>
            <a:r>
              <a:rPr lang="en-US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Wensheng</a:t>
            </a: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Wu</a:t>
            </a:r>
            <a:endParaRPr lang="en-US" sz="110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786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ln w="28575" cmpd="sng">
          <a:solidFill>
            <a:srgbClr val="008000"/>
          </a:solidFill>
        </a:ln>
      </a:spPr>
      <a:bodyPr rtlCol="0" anchor="ctr">
        <a:noAutofit/>
      </a:bodyPr>
      <a:lstStyle>
        <a:defPPr algn="ctr">
          <a:defRPr dirty="0"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46248</TotalTime>
  <Words>5254</Words>
  <Application>Microsoft Macintosh PowerPoint</Application>
  <PresentationFormat>Overhead</PresentationFormat>
  <Paragraphs>1082</Paragraphs>
  <Slides>81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2" baseType="lpstr">
      <vt:lpstr>Adjacency</vt:lpstr>
      <vt:lpstr>RDF Schema, RDFa </vt:lpstr>
      <vt:lpstr>Semantic Web Layer Cake</vt:lpstr>
      <vt:lpstr>Components from Last Lecture</vt:lpstr>
      <vt:lpstr>and …</vt:lpstr>
      <vt:lpstr>RDF Recap</vt:lpstr>
      <vt:lpstr>RDF Serialization: RDF/XML</vt:lpstr>
      <vt:lpstr>RDF Serialization: Turtle</vt:lpstr>
      <vt:lpstr>Limited Vocabulary in RDF </vt:lpstr>
      <vt:lpstr>RDF Schema or RDFS</vt:lpstr>
      <vt:lpstr>PowerPoint Presentation</vt:lpstr>
      <vt:lpstr>RDFS: New Predefined Classes</vt:lpstr>
      <vt:lpstr>More …</vt:lpstr>
      <vt:lpstr>Summary of Classes in RDF(S)</vt:lpstr>
      <vt:lpstr>Summary in an RDF Graph</vt:lpstr>
      <vt:lpstr>Adding rdf:XMLLiteral (1)</vt:lpstr>
      <vt:lpstr>Adding rdf:XMLLiteral (2)</vt:lpstr>
      <vt:lpstr>Adding rdfs:Property (1)</vt:lpstr>
      <vt:lpstr>Adding rdfs:Property (2)</vt:lpstr>
      <vt:lpstr>Summary of Properties in RDF(S)</vt:lpstr>
      <vt:lpstr>Summary of Properties in RDF(S)</vt:lpstr>
      <vt:lpstr>Summary of Properties in RDF(S)</vt:lpstr>
      <vt:lpstr>RDFa</vt:lpstr>
      <vt:lpstr>RDFa: Resource Description Framework – in – attributes</vt:lpstr>
      <vt:lpstr>RDFa: Namespaces</vt:lpstr>
      <vt:lpstr>RDFa: Resources</vt:lpstr>
      <vt:lpstr>RDFa: Property</vt:lpstr>
      <vt:lpstr>RDFa: Property</vt:lpstr>
      <vt:lpstr>What’s the Difference?</vt:lpstr>
      <vt:lpstr>What’s the Difference?</vt:lpstr>
      <vt:lpstr>I Can Look Up the Meaning on the Web</vt:lpstr>
      <vt:lpstr>I Can Look Up the Meaning on the Web</vt:lpstr>
      <vt:lpstr>I Can Look Up the Meaning on the Web</vt:lpstr>
      <vt:lpstr>Computers Can Look It Up Too</vt:lpstr>
      <vt:lpstr>What’s the Big Deal?</vt:lpstr>
      <vt:lpstr>Where Were We?</vt:lpstr>
      <vt:lpstr>What’s Wrong Here?</vt:lpstr>
      <vt:lpstr>RDFa: Content Attribute</vt:lpstr>
      <vt:lpstr>RDFa: Resource Description Framework – in – attributes</vt:lpstr>
      <vt:lpstr>More RDFa</vt:lpstr>
      <vt:lpstr>RDFa: vocab and typeof</vt:lpstr>
      <vt:lpstr>RDFa: property and href</vt:lpstr>
      <vt:lpstr>RDFa: Using Extra Span Tags</vt:lpstr>
      <vt:lpstr>Putting It All Together</vt:lpstr>
      <vt:lpstr>Resulting RDF</vt:lpstr>
      <vt:lpstr>Facebook OpenGraph</vt:lpstr>
      <vt:lpstr>RDFa: rel Attribute</vt:lpstr>
      <vt:lpstr>Benefits of RDFa</vt:lpstr>
      <vt:lpstr>PowerPoint Presentation</vt:lpstr>
      <vt:lpstr>PowerPoint Presentation</vt:lpstr>
      <vt:lpstr>Who Uses RDFa?</vt:lpstr>
      <vt:lpstr>PowerPoint Presentation</vt:lpstr>
      <vt:lpstr>PowerPoint Presentation</vt:lpstr>
      <vt:lpstr>RDF Schema</vt:lpstr>
      <vt:lpstr>RDFS Vocabulary</vt:lpstr>
      <vt:lpstr>Notation and Conventions</vt:lpstr>
      <vt:lpstr>Meaning of Subclass</vt:lpstr>
      <vt:lpstr>Meaning of Subclass</vt:lpstr>
      <vt:lpstr>rdfs:Resource</vt:lpstr>
      <vt:lpstr>rdfs:Class</vt:lpstr>
      <vt:lpstr>rdfs:Literal, rdfs:Datatype</vt:lpstr>
      <vt:lpstr>The Story So Far</vt:lpstr>
      <vt:lpstr>rdfs:Property</vt:lpstr>
      <vt:lpstr>RDF Schema Vocabulary</vt:lpstr>
      <vt:lpstr>rdfs:domain, rdfs:range</vt:lpstr>
      <vt:lpstr>Semantics of rdfs:range</vt:lpstr>
      <vt:lpstr>Semantics of rdfs:range</vt:lpstr>
      <vt:lpstr>Semantics of rdfs:range</vt:lpstr>
      <vt:lpstr>rdfs:range Example</vt:lpstr>
      <vt:lpstr>Semantics of rdfs:domain</vt:lpstr>
      <vt:lpstr>Multiple rdfs:domain, rdfs:range</vt:lpstr>
      <vt:lpstr>rdfs:subClassOf</vt:lpstr>
      <vt:lpstr>rdfs:subClassOf</vt:lpstr>
      <vt:lpstr>rdfs:subPropertyOf</vt:lpstr>
      <vt:lpstr>Multiple Assertions</vt:lpstr>
      <vt:lpstr>rdfs:label, rdfs:comment</vt:lpstr>
      <vt:lpstr>rdfs:label, rdfs:comment</vt:lpstr>
      <vt:lpstr>rdfs:seeAlso</vt:lpstr>
      <vt:lpstr>rdfs:seeAlso</vt:lpstr>
      <vt:lpstr>rdfs:isDefinedBy</vt:lpstr>
      <vt:lpstr>Example</vt:lpstr>
      <vt:lpstr>RDF/XML for an XML Literal</vt:lpstr>
    </vt:vector>
  </TitlesOfParts>
  <Company>Information Sciences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Web Sources for Information Integration</dc:title>
  <dc:creator>Craig A. Knoblock</dc:creator>
  <cp:lastModifiedBy>Craig Knoblock</cp:lastModifiedBy>
  <cp:revision>1387</cp:revision>
  <cp:lastPrinted>1998-11-17T18:56:32Z</cp:lastPrinted>
  <dcterms:created xsi:type="dcterms:W3CDTF">2010-01-11T19:28:08Z</dcterms:created>
  <dcterms:modified xsi:type="dcterms:W3CDTF">2015-01-21T18:34:03Z</dcterms:modified>
</cp:coreProperties>
</file>