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93"/>
  </p:notesMasterIdLst>
  <p:handoutMasterIdLst>
    <p:handoutMasterId r:id="rId94"/>
  </p:handoutMasterIdLst>
  <p:sldIdLst>
    <p:sldId id="372" r:id="rId2"/>
    <p:sldId id="401" r:id="rId3"/>
    <p:sldId id="399" r:id="rId4"/>
    <p:sldId id="400" r:id="rId5"/>
    <p:sldId id="403" r:id="rId6"/>
    <p:sldId id="404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6" r:id="rId17"/>
    <p:sldId id="417" r:id="rId18"/>
    <p:sldId id="415" r:id="rId19"/>
    <p:sldId id="418" r:id="rId20"/>
    <p:sldId id="419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91" r:id="rId30"/>
    <p:sldId id="489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398" r:id="rId43"/>
    <p:sldId id="440" r:id="rId44"/>
    <p:sldId id="441" r:id="rId45"/>
    <p:sldId id="442" r:id="rId46"/>
    <p:sldId id="443" r:id="rId47"/>
    <p:sldId id="444" r:id="rId48"/>
    <p:sldId id="445" r:id="rId49"/>
    <p:sldId id="447" r:id="rId50"/>
    <p:sldId id="448" r:id="rId51"/>
    <p:sldId id="449" r:id="rId52"/>
    <p:sldId id="450" r:id="rId53"/>
    <p:sldId id="451" r:id="rId54"/>
    <p:sldId id="453" r:id="rId55"/>
    <p:sldId id="457" r:id="rId56"/>
    <p:sldId id="458" r:id="rId57"/>
    <p:sldId id="454" r:id="rId58"/>
    <p:sldId id="455" r:id="rId59"/>
    <p:sldId id="459" r:id="rId60"/>
    <p:sldId id="460" r:id="rId61"/>
    <p:sldId id="461" r:id="rId62"/>
    <p:sldId id="462" r:id="rId63"/>
    <p:sldId id="463" r:id="rId64"/>
    <p:sldId id="464" r:id="rId65"/>
    <p:sldId id="465" r:id="rId66"/>
    <p:sldId id="466" r:id="rId67"/>
    <p:sldId id="467" r:id="rId68"/>
    <p:sldId id="469" r:id="rId69"/>
    <p:sldId id="470" r:id="rId70"/>
    <p:sldId id="471" r:id="rId71"/>
    <p:sldId id="472" r:id="rId72"/>
    <p:sldId id="473" r:id="rId73"/>
    <p:sldId id="474" r:id="rId74"/>
    <p:sldId id="475" r:id="rId75"/>
    <p:sldId id="476" r:id="rId76"/>
    <p:sldId id="483" r:id="rId77"/>
    <p:sldId id="477" r:id="rId78"/>
    <p:sldId id="478" r:id="rId79"/>
    <p:sldId id="479" r:id="rId80"/>
    <p:sldId id="480" r:id="rId81"/>
    <p:sldId id="481" r:id="rId82"/>
    <p:sldId id="482" r:id="rId83"/>
    <p:sldId id="484" r:id="rId84"/>
    <p:sldId id="485" r:id="rId85"/>
    <p:sldId id="496" r:id="rId86"/>
    <p:sldId id="492" r:id="rId87"/>
    <p:sldId id="493" r:id="rId88"/>
    <p:sldId id="494" r:id="rId89"/>
    <p:sldId id="486" r:id="rId90"/>
    <p:sldId id="487" r:id="rId91"/>
    <p:sldId id="488" r:id="rId92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2" autoAdjust="0"/>
    <p:restoredTop sz="95494" autoAdjust="0"/>
  </p:normalViewPr>
  <p:slideViewPr>
    <p:cSldViewPr snapToGrid="0" snapToObjects="1">
      <p:cViewPr varScale="1">
        <p:scale>
          <a:sx n="122" d="100"/>
          <a:sy n="122" d="100"/>
        </p:scale>
        <p:origin x="-1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 xmlns:p14="http://schemas.microsoft.com/office/powerpoint/2010/main"/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4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6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8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9.wd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7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8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9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/>
              <a:t>String Matching</a:t>
            </a:r>
            <a:br>
              <a:rPr lang="en-US" sz="6000" b="1" dirty="0" smtClean="0"/>
            </a:b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Pedro </a:t>
            </a:r>
            <a:r>
              <a:rPr lang="en-US" sz="2300" b="1" dirty="0" err="1" smtClean="0">
                <a:solidFill>
                  <a:schemeClr val="tx2"/>
                </a:solidFill>
                <a:latin typeface="Arial" charset="0"/>
              </a:rPr>
              <a:t>Szekely</a:t>
            </a: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 &amp; Craig Knoblock</a:t>
            </a: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University </a:t>
            </a: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of Southern </a:t>
            </a: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California</a:t>
            </a: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0709" y="1942023"/>
            <a:ext cx="368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Given 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and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sets of 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709" y="3071793"/>
            <a:ext cx="449624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Find pairs (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) </a:t>
            </a:r>
          </a:p>
          <a:p>
            <a:r>
              <a:rPr lang="en-US" dirty="0" smtClean="0">
                <a:latin typeface="+mn-lt"/>
              </a:rPr>
              <a:t>such that both 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smtClean="0">
                <a:solidFill>
                  <a:srgbClr val="F7964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</a:t>
            </a:r>
          </a:p>
          <a:p>
            <a:r>
              <a:rPr lang="en-US" dirty="0" smtClean="0">
                <a:latin typeface="+mn-lt"/>
              </a:rPr>
              <a:t>refer to the same real world entity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3730" y="5432786"/>
            <a:ext cx="7005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We can use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precision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smtClean="0">
                <a:solidFill>
                  <a:srgbClr val="C0504D"/>
                </a:solidFill>
                <a:latin typeface="+mn-lt"/>
              </a:rPr>
              <a:t>recall</a:t>
            </a:r>
            <a:r>
              <a:rPr lang="en-US" dirty="0" smtClean="0">
                <a:latin typeface="+mn-lt"/>
              </a:rPr>
              <a:t> to evaluate algorithms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7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0709" y="1942023"/>
            <a:ext cx="368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Given 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and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sets of 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709" y="3071793"/>
            <a:ext cx="449624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Find pairs (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) </a:t>
            </a:r>
          </a:p>
          <a:p>
            <a:r>
              <a:rPr lang="en-US" dirty="0" smtClean="0">
                <a:latin typeface="+mn-lt"/>
              </a:rPr>
              <a:t>such that both 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smtClean="0">
                <a:solidFill>
                  <a:srgbClr val="F7964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</a:t>
            </a:r>
          </a:p>
          <a:p>
            <a:r>
              <a:rPr lang="en-US" dirty="0" smtClean="0">
                <a:latin typeface="+mn-lt"/>
              </a:rPr>
              <a:t>refer to the same real world entity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3730" y="5432786"/>
            <a:ext cx="7005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We can use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precision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smtClean="0">
                <a:solidFill>
                  <a:srgbClr val="C0504D"/>
                </a:solidFill>
                <a:latin typeface="+mn-lt"/>
              </a:rPr>
              <a:t>recall</a:t>
            </a:r>
            <a:r>
              <a:rPr lang="en-US" dirty="0" smtClean="0">
                <a:latin typeface="+mn-lt"/>
              </a:rPr>
              <a:t> to evaluate 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212" y="4849461"/>
            <a:ext cx="4195805" cy="400110"/>
          </a:xfrm>
          <a:prstGeom prst="rect">
            <a:avLst/>
          </a:prstGeom>
          <a:noFill/>
          <a:scene3d>
            <a:camera prst="orthographicFront">
              <a:rot lat="0" lon="0" rev="3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+mn-lt"/>
              </a:rPr>
              <a:t>fraction of pairs 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found </a:t>
            </a:r>
            <a:r>
              <a:rPr lang="en-US" sz="2000" dirty="0" smtClean="0">
                <a:solidFill>
                  <a:schemeClr val="accent4"/>
                </a:solidFill>
                <a:latin typeface="+mn-lt"/>
              </a:rPr>
              <a:t>that are correct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1413" y="6174685"/>
            <a:ext cx="2508018" cy="400110"/>
          </a:xfrm>
          <a:prstGeom prst="rect">
            <a:avLst/>
          </a:prstGeom>
          <a:noFill/>
          <a:scene3d>
            <a:camera prst="orthographicFront">
              <a:rot lat="0" lon="0" rev="3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+mn-lt"/>
              </a:rPr>
              <a:t>fraction </a:t>
            </a:r>
            <a:r>
              <a:rPr lang="en-US" sz="2000" dirty="0">
                <a:solidFill>
                  <a:schemeClr val="accent4"/>
                </a:solidFill>
                <a:latin typeface="+mn-lt"/>
              </a:rPr>
              <a:t>of </a:t>
            </a:r>
            <a:r>
              <a:rPr lang="en-US" sz="2000" dirty="0" smtClean="0">
                <a:solidFill>
                  <a:schemeClr val="accent4"/>
                </a:solidFill>
                <a:latin typeface="+mn-lt"/>
              </a:rPr>
              <a:t>pairs found</a:t>
            </a:r>
          </a:p>
        </p:txBody>
      </p:sp>
      <p:sp>
        <p:nvSpPr>
          <p:cNvPr id="11" name="Freeform 10"/>
          <p:cNvSpPr/>
          <p:nvPr/>
        </p:nvSpPr>
        <p:spPr>
          <a:xfrm>
            <a:off x="3119743" y="5161499"/>
            <a:ext cx="286869" cy="30958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324" h="325600">
                <a:moveTo>
                  <a:pt x="1030324" y="0"/>
                </a:moveTo>
                <a:cubicBezTo>
                  <a:pt x="866650" y="223110"/>
                  <a:pt x="305636" y="25260"/>
                  <a:pt x="0" y="32560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71705" y="5896698"/>
            <a:ext cx="412395" cy="29680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6148693 w 6148693"/>
              <a:gd name="connsiteY0" fmla="*/ 811770 h 837862"/>
              <a:gd name="connsiteX1" fmla="*/ 0 w 6148693"/>
              <a:gd name="connsiteY1" fmla="*/ 45612 h 837862"/>
              <a:gd name="connsiteX0" fmla="*/ 6148693 w 6166529"/>
              <a:gd name="connsiteY0" fmla="*/ 831227 h 831227"/>
              <a:gd name="connsiteX1" fmla="*/ 0 w 6166529"/>
              <a:gd name="connsiteY1" fmla="*/ 65069 h 831227"/>
              <a:gd name="connsiteX0" fmla="*/ 1481166 w 1544008"/>
              <a:gd name="connsiteY0" fmla="*/ 497958 h 497958"/>
              <a:gd name="connsiteX1" fmla="*/ 0 w 1544008"/>
              <a:gd name="connsiteY1" fmla="*/ 99026 h 497958"/>
              <a:gd name="connsiteX0" fmla="*/ 1481166 w 1549597"/>
              <a:gd name="connsiteY0" fmla="*/ 398932 h 398932"/>
              <a:gd name="connsiteX1" fmla="*/ 0 w 1549597"/>
              <a:gd name="connsiteY1" fmla="*/ 0 h 398932"/>
              <a:gd name="connsiteX0" fmla="*/ 1481166 w 1481166"/>
              <a:gd name="connsiteY0" fmla="*/ 398932 h 398932"/>
              <a:gd name="connsiteX1" fmla="*/ 0 w 1481166"/>
              <a:gd name="connsiteY1" fmla="*/ 0 h 39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1166" h="398932">
                <a:moveTo>
                  <a:pt x="1481166" y="398932"/>
                </a:moveTo>
                <a:cubicBezTo>
                  <a:pt x="1158376" y="215114"/>
                  <a:pt x="464755" y="285239"/>
                  <a:pt x="0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29" y="274638"/>
            <a:ext cx="8779421" cy="1143000"/>
          </a:xfrm>
        </p:spPr>
        <p:txBody>
          <a:bodyPr/>
          <a:lstStyle/>
          <a:p>
            <a:r>
              <a:rPr lang="en-US" dirty="0" smtClean="0"/>
              <a:t>Why Strings Don’t Match Perfectly?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39855" y="1602356"/>
            <a:ext cx="3370076" cy="461665"/>
            <a:chOff x="1439855" y="1602356"/>
            <a:chExt cx="337007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1439855" y="1602356"/>
              <a:ext cx="871452" cy="461665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typos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7435" y="1663911"/>
              <a:ext cx="2262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79646"/>
                  </a:solidFill>
                  <a:latin typeface="Courier"/>
                  <a:cs typeface="Courier"/>
                </a:rPr>
                <a:t>"</a:t>
              </a:r>
              <a:r>
                <a:rPr lang="en-US" sz="1800" dirty="0" err="1" smtClean="0">
                  <a:solidFill>
                    <a:srgbClr val="F79646"/>
                  </a:solidFill>
                  <a:latin typeface="Courier"/>
                  <a:cs typeface="Courier"/>
                </a:rPr>
                <a:t>Joh</a:t>
              </a:r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” </a:t>
              </a:r>
              <a:r>
                <a:rPr lang="en-US" sz="1800" dirty="0" err="1" smtClean="0">
                  <a:latin typeface="Courier"/>
                  <a:cs typeface="Courier"/>
                </a:rPr>
                <a:t>vs</a:t>
              </a:r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solidFill>
                    <a:schemeClr val="accent5"/>
                  </a:solidFill>
                  <a:latin typeface="Courier"/>
                  <a:cs typeface="Courier"/>
                </a:rPr>
                <a:t>“John” </a:t>
              </a:r>
              <a:endParaRPr lang="en-US" sz="200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97018" y="2504695"/>
            <a:ext cx="4173148" cy="461665"/>
            <a:chOff x="2097018" y="2504695"/>
            <a:chExt cx="4173148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097018" y="2504695"/>
              <a:ext cx="1546968" cy="461665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OCR errors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9148" y="2597028"/>
              <a:ext cx="2401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79646"/>
                  </a:solidFill>
                  <a:latin typeface="Courier"/>
                  <a:cs typeface="Courier"/>
                </a:rPr>
                <a:t>"</a:t>
              </a:r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J0hn” </a:t>
              </a:r>
              <a:r>
                <a:rPr lang="en-US" sz="1800" dirty="0" err="1" smtClean="0">
                  <a:latin typeface="Courier"/>
                  <a:cs typeface="Courier"/>
                </a:rPr>
                <a:t>vs</a:t>
              </a:r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solidFill>
                    <a:schemeClr val="accent5"/>
                  </a:solidFill>
                  <a:latin typeface="Courier"/>
                  <a:cs typeface="Courier"/>
                </a:rPr>
                <a:t>“John” </a:t>
              </a:r>
              <a:endParaRPr lang="en-US" sz="200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37115" y="3407034"/>
            <a:ext cx="6438522" cy="461665"/>
            <a:chOff x="1137115" y="3407034"/>
            <a:chExt cx="6438522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137115" y="3407034"/>
              <a:ext cx="3104936" cy="461665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formatting conventions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2009" y="3499367"/>
              <a:ext cx="3093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”03/17” </a:t>
              </a:r>
              <a:r>
                <a:rPr lang="en-US" sz="1800" dirty="0" err="1" smtClean="0">
                  <a:latin typeface="Courier"/>
                  <a:cs typeface="Courier"/>
                </a:rPr>
                <a:t>vs</a:t>
              </a:r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solidFill>
                    <a:schemeClr val="accent5"/>
                  </a:solidFill>
                  <a:latin typeface="Courier"/>
                  <a:cs typeface="Courier"/>
                </a:rPr>
                <a:t>“March 17” </a:t>
              </a:r>
              <a:endParaRPr lang="en-US" sz="200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79002" y="4309373"/>
            <a:ext cx="7806332" cy="461665"/>
            <a:chOff x="1279002" y="4309373"/>
            <a:chExt cx="7806332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1279002" y="4309373"/>
              <a:ext cx="1888858" cy="461665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abbreviations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788" y="4401706"/>
              <a:ext cx="572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”J. S. Sargent” </a:t>
              </a:r>
              <a:r>
                <a:rPr lang="en-US" sz="1800" dirty="0" err="1" smtClean="0">
                  <a:latin typeface="Courier"/>
                  <a:cs typeface="Courier"/>
                </a:rPr>
                <a:t>vs</a:t>
              </a:r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solidFill>
                    <a:schemeClr val="accent5"/>
                  </a:solidFill>
                  <a:latin typeface="Courier"/>
                  <a:cs typeface="Courier"/>
                </a:rPr>
                <a:t>“John Singer Sargent” </a:t>
              </a:r>
              <a:endParaRPr lang="en-US" sz="200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96870" y="5211712"/>
            <a:ext cx="4087231" cy="461665"/>
            <a:chOff x="2896870" y="5211712"/>
            <a:chExt cx="4087231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2896870" y="5211712"/>
              <a:ext cx="1585139" cy="461665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nick names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3083" y="5304045"/>
              <a:ext cx="2401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”John” </a:t>
              </a:r>
              <a:r>
                <a:rPr lang="en-US" sz="1800" dirty="0" err="1" smtClean="0">
                  <a:latin typeface="Courier"/>
                  <a:cs typeface="Courier"/>
                </a:rPr>
                <a:t>vs</a:t>
              </a:r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solidFill>
                    <a:schemeClr val="accent5"/>
                  </a:solidFill>
                  <a:latin typeface="Courier"/>
                  <a:cs typeface="Courier"/>
                </a:rPr>
                <a:t>“Jock” </a:t>
              </a:r>
              <a:endParaRPr lang="en-US" sz="200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9706" y="6141290"/>
            <a:ext cx="7297296" cy="491060"/>
            <a:chOff x="499706" y="6141290"/>
            <a:chExt cx="7297296" cy="491060"/>
          </a:xfrm>
        </p:grpSpPr>
        <p:sp>
          <p:nvSpPr>
            <p:cNvPr id="7" name="TextBox 6"/>
            <p:cNvSpPr txBox="1"/>
            <p:nvPr/>
          </p:nvSpPr>
          <p:spPr>
            <a:xfrm>
              <a:off x="499706" y="6141290"/>
              <a:ext cx="1597312" cy="461665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word order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978" y="6263018"/>
              <a:ext cx="5587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”Sargent, John S.” </a:t>
              </a:r>
              <a:r>
                <a:rPr lang="en-US" sz="1800" dirty="0" err="1" smtClean="0">
                  <a:latin typeface="Courier"/>
                  <a:cs typeface="Courier"/>
                </a:rPr>
                <a:t>vs</a:t>
              </a:r>
              <a:r>
                <a:rPr lang="en-US" sz="1800" dirty="0" smtClean="0">
                  <a:solidFill>
                    <a:srgbClr val="F79646"/>
                  </a:solidFill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solidFill>
                    <a:schemeClr val="accent5"/>
                  </a:solidFill>
                  <a:latin typeface="Courier"/>
                  <a:cs typeface="Courier"/>
                </a:rPr>
                <a:t>“John S. Sargent” </a:t>
              </a:r>
              <a:endParaRPr lang="en-US" sz="200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4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Similiarity</a:t>
            </a:r>
            <a:r>
              <a:rPr lang="en-US" dirty="0" smtClean="0"/>
              <a:t>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9063" y="2314492"/>
            <a:ext cx="192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+mn-lt"/>
              </a:rPr>
              <a:t>s</a:t>
            </a:r>
            <a:r>
              <a:rPr lang="en-US" dirty="0" smtClean="0">
                <a:latin typeface="+mn-lt"/>
              </a:rPr>
              <a:t>(x, y)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</a:t>
            </a:r>
            <a:r>
              <a:rPr lang="en-US" dirty="0" smtClean="0">
                <a:latin typeface="+mn-lt"/>
              </a:rPr>
              <a:t> [0, 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9063" y="4576383"/>
            <a:ext cx="208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+mn-lt"/>
              </a:rPr>
              <a:t>d</a:t>
            </a:r>
            <a:r>
              <a:rPr lang="en-US" dirty="0" smtClean="0">
                <a:latin typeface="+mn-lt"/>
              </a:rPr>
              <a:t>(x, y)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</a:t>
            </a:r>
            <a:r>
              <a:rPr lang="en-US" dirty="0" smtClean="0">
                <a:latin typeface="+mn-lt"/>
              </a:rPr>
              <a:t> [0, ∞)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8104" y="2314492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Similiarity</a:t>
            </a:r>
            <a:endParaRPr lang="en-US" dirty="0" smtClean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0408" y="4576383"/>
            <a:ext cx="126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+mn-lt"/>
              </a:rPr>
              <a:t>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9650" y="3429398"/>
            <a:ext cx="95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better</a:t>
            </a:r>
          </a:p>
        </p:txBody>
      </p:sp>
      <p:sp>
        <p:nvSpPr>
          <p:cNvPr id="9" name="Freeform 8"/>
          <p:cNvSpPr/>
          <p:nvPr/>
        </p:nvSpPr>
        <p:spPr>
          <a:xfrm>
            <a:off x="5517788" y="3943668"/>
            <a:ext cx="149325" cy="63271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900" h="665441">
                <a:moveTo>
                  <a:pt x="895368" y="0"/>
                </a:moveTo>
                <a:cubicBezTo>
                  <a:pt x="920807" y="424665"/>
                  <a:pt x="28543" y="375132"/>
                  <a:pt x="0" y="665441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 flipH="1" flipV="1">
            <a:off x="5667113" y="2776156"/>
            <a:ext cx="127796" cy="720381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900" h="665441">
                <a:moveTo>
                  <a:pt x="895368" y="0"/>
                </a:moveTo>
                <a:cubicBezTo>
                  <a:pt x="920807" y="424665"/>
                  <a:pt x="28543" y="375132"/>
                  <a:pt x="0" y="665441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2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Similarity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based</a:t>
            </a:r>
          </a:p>
          <a:p>
            <a:r>
              <a:rPr lang="en-US" dirty="0" smtClean="0"/>
              <a:t>Set based</a:t>
            </a:r>
          </a:p>
          <a:p>
            <a:r>
              <a:rPr lang="en-US" dirty="0" smtClean="0"/>
              <a:t>Hybrid</a:t>
            </a:r>
          </a:p>
          <a:p>
            <a:r>
              <a:rPr lang="en-US" dirty="0" smtClean="0"/>
              <a:t>Phonetic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4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Based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721" y="1715750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urier"/>
                <a:cs typeface="Courier"/>
              </a:rPr>
              <a:t>J0n 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Singer Sargent"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6156" y="5887801"/>
            <a:ext cx="332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BACC6"/>
                </a:solidFill>
                <a:latin typeface="Courier"/>
                <a:cs typeface="Courier"/>
              </a:rPr>
              <a:t>"John S. Sargent"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1417" y="273531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insert character</a:t>
            </a:r>
            <a:endParaRPr lang="en-US" sz="1800" dirty="0"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81417" y="3282664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/>
              <a:t>delete </a:t>
            </a:r>
            <a:r>
              <a:rPr lang="en-US" sz="1800" dirty="0" smtClean="0">
                <a:latin typeface="+mn-lt"/>
              </a:rPr>
              <a:t>character</a:t>
            </a:r>
            <a:endParaRPr lang="en-US" sz="1800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81417" y="3830017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substitute character</a:t>
            </a:r>
            <a:endParaRPr lang="en-US" sz="1800" dirty="0"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81417" y="437737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transpose character</a:t>
            </a:r>
            <a:endParaRPr lang="en-US" sz="1800" dirty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81417" y="491842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…</a:t>
            </a:r>
            <a:endParaRPr lang="en-US" sz="1800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6532" y="2539930"/>
            <a:ext cx="0" cy="3058437"/>
          </a:xfrm>
          <a:prstGeom prst="straightConnector1">
            <a:avLst/>
          </a:prstGeom>
          <a:ln w="76200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5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721" y="1715750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urier"/>
                <a:cs typeface="Courier"/>
              </a:rPr>
              <a:t>J0n 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Singer Sargent"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6156" y="5887801"/>
            <a:ext cx="332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BACC6"/>
                </a:solidFill>
                <a:latin typeface="Courier"/>
                <a:cs typeface="Courier"/>
              </a:rPr>
              <a:t>"John S. Sargent"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1417" y="273531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insert character</a:t>
            </a:r>
            <a:endParaRPr lang="en-US" sz="1800" dirty="0"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81417" y="3282664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/>
              <a:t>delete </a:t>
            </a:r>
            <a:r>
              <a:rPr lang="en-US" sz="1800" dirty="0" smtClean="0">
                <a:latin typeface="+mn-lt"/>
              </a:rPr>
              <a:t>character</a:t>
            </a:r>
            <a:endParaRPr lang="en-US" sz="1800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81417" y="3830017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substitute character</a:t>
            </a:r>
            <a:endParaRPr lang="en-US" sz="1800" dirty="0"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81417" y="437737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transpose character</a:t>
            </a:r>
            <a:endParaRPr lang="en-US" sz="1800" dirty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81417" y="491842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…</a:t>
            </a:r>
            <a:endParaRPr lang="en-US" sz="1800" dirty="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17559" y="2635198"/>
            <a:ext cx="428361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7559" y="3176248"/>
            <a:ext cx="428361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7559" y="4389977"/>
            <a:ext cx="428361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17559" y="4919878"/>
            <a:ext cx="428361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97922" y="3766148"/>
            <a:ext cx="85083" cy="442027"/>
            <a:chOff x="2697922" y="3660938"/>
            <a:chExt cx="85083" cy="442027"/>
          </a:xfrm>
        </p:grpSpPr>
        <p:sp>
          <p:nvSpPr>
            <p:cNvPr id="16" name="Oval 15"/>
            <p:cNvSpPr/>
            <p:nvPr/>
          </p:nvSpPr>
          <p:spPr>
            <a:xfrm>
              <a:off x="2697922" y="3839410"/>
              <a:ext cx="85083" cy="85083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97922" y="4017882"/>
              <a:ext cx="85083" cy="85083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97922" y="3660938"/>
              <a:ext cx="85083" cy="85083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006532" y="2539930"/>
            <a:ext cx="0" cy="3058437"/>
          </a:xfrm>
          <a:prstGeom prst="straightConnector1">
            <a:avLst/>
          </a:prstGeom>
          <a:ln w="76200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17877" y="2585393"/>
            <a:ext cx="45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7877" y="3138674"/>
            <a:ext cx="45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7877" y="3690742"/>
            <a:ext cx="45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17877" y="4235803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7877" y="4785448"/>
            <a:ext cx="39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17877" y="1441154"/>
            <a:ext cx="820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costs</a:t>
            </a:r>
          </a:p>
        </p:txBody>
      </p:sp>
      <p:sp>
        <p:nvSpPr>
          <p:cNvPr id="28" name="Freeform 27"/>
          <p:cNvSpPr/>
          <p:nvPr/>
        </p:nvSpPr>
        <p:spPr>
          <a:xfrm>
            <a:off x="8046015" y="1955424"/>
            <a:ext cx="149325" cy="63271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900" h="665441">
                <a:moveTo>
                  <a:pt x="895368" y="0"/>
                </a:moveTo>
                <a:cubicBezTo>
                  <a:pt x="920807" y="424665"/>
                  <a:pt x="28543" y="375132"/>
                  <a:pt x="0" y="665441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8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721" y="1715750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urier"/>
                <a:cs typeface="Courier"/>
              </a:rPr>
              <a:t>J0n </a:t>
            </a:r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Singer Sargent"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6156" y="5887801"/>
            <a:ext cx="332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BACC6"/>
                </a:solidFill>
                <a:latin typeface="Courier"/>
                <a:cs typeface="Courier"/>
              </a:rPr>
              <a:t>"John S. Sargent"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1417" y="273531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insert character</a:t>
            </a:r>
            <a:endParaRPr lang="en-US" sz="1800" dirty="0"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81417" y="3282664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/>
              <a:t>delete </a:t>
            </a:r>
            <a:r>
              <a:rPr lang="en-US" sz="1800" dirty="0" smtClean="0">
                <a:latin typeface="+mn-lt"/>
              </a:rPr>
              <a:t>character</a:t>
            </a:r>
            <a:endParaRPr lang="en-US" sz="1800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81417" y="3830017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substitute character</a:t>
            </a:r>
            <a:endParaRPr lang="en-US" sz="1800" dirty="0"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81417" y="437737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transpose character</a:t>
            </a:r>
            <a:endParaRPr lang="en-US" sz="1800" dirty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81417" y="491842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…</a:t>
            </a:r>
            <a:endParaRPr lang="en-US" sz="1800" dirty="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17559" y="2635198"/>
            <a:ext cx="428361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7559" y="3176248"/>
            <a:ext cx="428361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7559" y="4389977"/>
            <a:ext cx="428361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17559" y="4919878"/>
            <a:ext cx="428361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97922" y="3766148"/>
            <a:ext cx="85083" cy="442027"/>
            <a:chOff x="2697922" y="3660938"/>
            <a:chExt cx="85083" cy="442027"/>
          </a:xfrm>
        </p:grpSpPr>
        <p:sp>
          <p:nvSpPr>
            <p:cNvPr id="16" name="Oval 15"/>
            <p:cNvSpPr/>
            <p:nvPr/>
          </p:nvSpPr>
          <p:spPr>
            <a:xfrm>
              <a:off x="2697922" y="3839410"/>
              <a:ext cx="85083" cy="85083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97922" y="4017882"/>
              <a:ext cx="85083" cy="85083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97922" y="3660938"/>
              <a:ext cx="85083" cy="85083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006532" y="2539930"/>
            <a:ext cx="0" cy="3058437"/>
          </a:xfrm>
          <a:prstGeom prst="straightConnector1">
            <a:avLst/>
          </a:prstGeom>
          <a:ln w="76200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17877" y="2585393"/>
            <a:ext cx="45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7877" y="3138674"/>
            <a:ext cx="45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7877" y="3690742"/>
            <a:ext cx="45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17877" y="4235803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7877" y="4785448"/>
            <a:ext cx="39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2800" baseline="-25000" dirty="0" smtClean="0">
                <a:solidFill>
                  <a:schemeClr val="accent4"/>
                </a:solidFill>
                <a:latin typeface="+mn-lt"/>
              </a:rPr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17877" y="1441154"/>
            <a:ext cx="820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costs</a:t>
            </a:r>
          </a:p>
        </p:txBody>
      </p:sp>
      <p:sp>
        <p:nvSpPr>
          <p:cNvPr id="28" name="Freeform 27"/>
          <p:cNvSpPr/>
          <p:nvPr/>
        </p:nvSpPr>
        <p:spPr>
          <a:xfrm>
            <a:off x="8046015" y="1955424"/>
            <a:ext cx="149325" cy="63271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900" h="665441">
                <a:moveTo>
                  <a:pt x="895368" y="0"/>
                </a:moveTo>
                <a:cubicBezTo>
                  <a:pt x="920807" y="424665"/>
                  <a:pt x="28543" y="375132"/>
                  <a:pt x="0" y="665441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8014" y="3661894"/>
            <a:ext cx="8826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kern="600" dirty="0" err="1" smtClean="0">
                <a:latin typeface="Apple Casual"/>
                <a:cs typeface="Apple Casual"/>
              </a:rPr>
              <a:t>Σ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c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</a:t>
            </a:r>
            <a:endParaRPr lang="en-US" sz="3200" baseline="-25000" dirty="0" smtClean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3276584" y="2635198"/>
            <a:ext cx="247999" cy="2704039"/>
          </a:xfrm>
          <a:prstGeom prst="rightBrace">
            <a:avLst>
              <a:gd name="adj1" fmla="val 35604"/>
              <a:gd name="adj2" fmla="val 497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flipH="1">
            <a:off x="4007235" y="1010692"/>
            <a:ext cx="857234" cy="260153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322072 w 1322435"/>
              <a:gd name="connsiteY0" fmla="*/ 0 h 1819318"/>
              <a:gd name="connsiteX1" fmla="*/ 0 w 1322435"/>
              <a:gd name="connsiteY1" fmla="*/ 1819318 h 1819318"/>
              <a:gd name="connsiteX0" fmla="*/ 1322072 w 1322072"/>
              <a:gd name="connsiteY0" fmla="*/ 2 h 1819320"/>
              <a:gd name="connsiteX1" fmla="*/ 0 w 1322072"/>
              <a:gd name="connsiteY1" fmla="*/ 1819320 h 1819320"/>
              <a:gd name="connsiteX0" fmla="*/ 198688 w 198688"/>
              <a:gd name="connsiteY0" fmla="*/ 2 h 2736099"/>
              <a:gd name="connsiteX1" fmla="*/ 23974 w 198688"/>
              <a:gd name="connsiteY1" fmla="*/ 2736099 h 2736099"/>
              <a:gd name="connsiteX0" fmla="*/ 270407 w 270407"/>
              <a:gd name="connsiteY0" fmla="*/ 2 h 2736099"/>
              <a:gd name="connsiteX1" fmla="*/ 95693 w 270407"/>
              <a:gd name="connsiteY1" fmla="*/ 2736099 h 27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407" h="2736099">
                <a:moveTo>
                  <a:pt x="270407" y="2"/>
                </a:moveTo>
                <a:cubicBezTo>
                  <a:pt x="-54999" y="-2109"/>
                  <a:pt x="-51187" y="2232401"/>
                  <a:pt x="95693" y="2736099"/>
                </a:cubicBezTo>
              </a:path>
            </a:pathLst>
          </a:custGeom>
          <a:ln w="28575" cmpd="sng">
            <a:solidFill>
              <a:schemeClr val="tx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0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Levenshtein</a:t>
            </a:r>
            <a:r>
              <a:rPr lang="en-US" dirty="0"/>
              <a:t>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03850" y="2711815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insert character</a:t>
            </a:r>
            <a:endParaRPr lang="en-US" sz="1800" dirty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03850" y="3259168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/>
              <a:t>delete </a:t>
            </a:r>
            <a:r>
              <a:rPr lang="en-US" sz="1800" dirty="0" smtClean="0">
                <a:latin typeface="+mn-lt"/>
              </a:rPr>
              <a:t>character</a:t>
            </a:r>
            <a:endParaRPr lang="en-US" sz="1800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03850" y="3806521"/>
            <a:ext cx="2592710" cy="4208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en-US" sz="1800" dirty="0" smtClean="0">
                <a:latin typeface="+mn-lt"/>
              </a:rPr>
              <a:t>substitute character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0310" y="262953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1</a:t>
            </a:r>
            <a:endParaRPr lang="en-US" sz="2800" baseline="-2500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310" y="318281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1</a:t>
            </a:r>
            <a:endParaRPr lang="en-US" sz="2800" baseline="-2500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0310" y="373488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1</a:t>
            </a:r>
            <a:endParaRPr lang="en-US" sz="2800" baseline="-2500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326" y="2629532"/>
            <a:ext cx="215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Edit distance: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0310" y="1417658"/>
            <a:ext cx="820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costs</a:t>
            </a:r>
          </a:p>
        </p:txBody>
      </p:sp>
      <p:sp>
        <p:nvSpPr>
          <p:cNvPr id="11" name="Freeform 10"/>
          <p:cNvSpPr/>
          <p:nvPr/>
        </p:nvSpPr>
        <p:spPr>
          <a:xfrm>
            <a:off x="6768448" y="1931928"/>
            <a:ext cx="149325" cy="63271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900" h="665441">
                <a:moveTo>
                  <a:pt x="895368" y="0"/>
                </a:moveTo>
                <a:cubicBezTo>
                  <a:pt x="920807" y="424665"/>
                  <a:pt x="28543" y="375132"/>
                  <a:pt x="0" y="665441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706" y="5123141"/>
            <a:ext cx="81505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3"/>
                </a:solidFill>
                <a:latin typeface="+mn-lt"/>
              </a:rPr>
              <a:t>lev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sz="3200" dirty="0" smtClean="0">
                <a:latin typeface="+mn-lt"/>
              </a:rPr>
              <a:t>, </a:t>
            </a:r>
            <a:r>
              <a:rPr lang="en-US" sz="3200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sz="3200" dirty="0" smtClean="0">
                <a:latin typeface="+mn-lt"/>
              </a:rPr>
              <a:t>) is the minimum cost to transform </a:t>
            </a:r>
            <a:r>
              <a:rPr lang="en-US" sz="3200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sz="3200" dirty="0" smtClean="0">
                <a:latin typeface="+mn-lt"/>
              </a:rPr>
              <a:t> to </a:t>
            </a:r>
            <a:r>
              <a:rPr lang="en-US" sz="3200" dirty="0" smtClean="0">
                <a:solidFill>
                  <a:srgbClr val="F79646"/>
                </a:solidFill>
                <a:latin typeface="+mn-lt"/>
              </a:rPr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6706" y="6176743"/>
            <a:ext cx="4584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+mn-lt"/>
              </a:rPr>
              <a:t>Online calculator: 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http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://</a:t>
            </a:r>
            <a:r>
              <a:rPr lang="en-US" sz="1800" dirty="0" err="1">
                <a:solidFill>
                  <a:schemeClr val="accent1"/>
                </a:solidFill>
                <a:latin typeface="+mn-lt"/>
              </a:rPr>
              <a:t>planetcalc.com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/1721/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8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Isn’t the Problem Solved?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4907" y="3099899"/>
            <a:ext cx="56941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  <a:latin typeface="+mn-lt"/>
              </a:rPr>
              <a:t>String.</a:t>
            </a:r>
            <a:r>
              <a:rPr lang="en-US" sz="3200" dirty="0" err="1" smtClean="0">
                <a:solidFill>
                  <a:schemeClr val="accent3"/>
                </a:solidFill>
                <a:latin typeface="+mn-lt"/>
              </a:rPr>
              <a:t>equalsIgnoreCase</a:t>
            </a:r>
            <a:r>
              <a:rPr lang="en-US" sz="3200" dirty="0" smtClean="0">
                <a:solidFill>
                  <a:schemeClr val="accent2"/>
                </a:solidFill>
                <a:latin typeface="+mn-lt"/>
              </a:rPr>
              <a:t>(String x)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01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1670" y="1417638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</a:t>
            </a: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) is the minimum cost to transform 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to </a:t>
            </a:r>
            <a:r>
              <a:rPr lang="en-US" dirty="0" smtClean="0">
                <a:solidFill>
                  <a:srgbClr val="F79646"/>
                </a:solidFill>
                <a:latin typeface="+mn-lt"/>
              </a:rPr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1670" y="3232465"/>
            <a:ext cx="221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… </a:t>
            </a:r>
            <a:r>
              <a:rPr lang="en-US" dirty="0" err="1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err="1" smtClean="0">
                <a:solidFill>
                  <a:srgbClr val="4BACC6"/>
                </a:solidFill>
                <a:latin typeface="Consolas"/>
                <a:cs typeface="Consolas"/>
              </a:rPr>
              <a:t>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1670" y="3630727"/>
            <a:ext cx="221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 …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m</a:t>
            </a:r>
            <a:endParaRPr lang="en-US" dirty="0">
              <a:solidFill>
                <a:schemeClr val="accent6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1670" y="6014981"/>
            <a:ext cx="2567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We want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m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1670" y="2691415"/>
            <a:ext cx="153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Definitions</a:t>
            </a:r>
            <a:endParaRPr lang="en-US" dirty="0" smtClean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1670" y="4928679"/>
            <a:ext cx="4076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</a:t>
            </a:r>
            <a:r>
              <a:rPr lang="en-US" dirty="0" err="1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“”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“”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0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9185" y="4319472"/>
            <a:ext cx="5599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i</a:t>
            </a:r>
            <a:r>
              <a:rPr lang="en-US" dirty="0" err="1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err="1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</a:t>
            </a:r>
            <a:r>
              <a:rPr lang="en-US" dirty="0" err="1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>
                <a:solidFill>
                  <a:srgbClr val="4BACC6"/>
                </a:solidFill>
                <a:latin typeface="Consolas"/>
                <a:cs typeface="Consolas"/>
              </a:rPr>
              <a:t>1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>
                <a:solidFill>
                  <a:srgbClr val="4BACC6"/>
                </a:solidFill>
                <a:latin typeface="Consolas"/>
                <a:cs typeface="Consolas"/>
              </a:rPr>
              <a:t>2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 …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>
                <a:solidFill>
                  <a:schemeClr val="accent6"/>
                </a:solidFill>
                <a:latin typeface="Consolas"/>
                <a:cs typeface="Consolas"/>
              </a:rPr>
              <a:t>2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…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60589" y="4861945"/>
            <a:ext cx="217938" cy="0"/>
          </a:xfrm>
          <a:prstGeom prst="line">
            <a:avLst/>
          </a:prstGeom>
          <a:ln w="762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18939" y="4861945"/>
            <a:ext cx="217938" cy="0"/>
          </a:xfrm>
          <a:prstGeom prst="line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52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8874" y="1464655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0 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48696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5808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8874" y="2019030"/>
            <a:ext cx="399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… 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suffix of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2241" y="2019030"/>
            <a:ext cx="3960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 … 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  <a:latin typeface="+mn-lt"/>
                <a:cs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suffix of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accent6"/>
              </a:solidFill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874" y="1464655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0 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1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48696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5808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8874" y="2019030"/>
            <a:ext cx="4045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… 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2241" y="2019030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 … 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  <a:latin typeface="+mn-lt"/>
                <a:cs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accent6"/>
              </a:solidFill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874" y="1464655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0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3361" y="3411132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216" y="3379588"/>
            <a:ext cx="119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652" y="3379588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2652" y="2789995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49335" y="3379588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49335" y="2789995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6266" y="3379588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2652" y="3969181"/>
            <a:ext cx="1566682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49335" y="3969181"/>
            <a:ext cx="270693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6266" y="3969181"/>
            <a:ext cx="274401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6266" y="2789995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6383" y="2853026"/>
            <a:ext cx="76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88303" y="2853026"/>
            <a:ext cx="126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Distance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56701" y="2853026"/>
            <a:ext cx="145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Operation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83789" y="3407401"/>
            <a:ext cx="121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keep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8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48696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5808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8874" y="2019030"/>
            <a:ext cx="4045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… 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2241" y="2019030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 … 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  <a:latin typeface="+mn-lt"/>
                <a:cs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accent6"/>
              </a:solidFill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874" y="1464655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0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3361" y="3411132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216" y="3379588"/>
            <a:ext cx="119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3216" y="404654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!=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9146" y="4078663"/>
            <a:ext cx="1415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delete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89146" y="4668418"/>
            <a:ext cx="2391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insert 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after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89146" y="5258174"/>
            <a:ext cx="2522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replace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with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652" y="3379588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2652" y="2789995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49335" y="3379588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49335" y="2789995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6266" y="3379588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2652" y="3969181"/>
            <a:ext cx="1566682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49335" y="3969181"/>
            <a:ext cx="270693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6266" y="3969181"/>
            <a:ext cx="274401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6266" y="2789995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6383" y="2853026"/>
            <a:ext cx="76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88303" y="2853026"/>
            <a:ext cx="126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Distance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56701" y="2853026"/>
            <a:ext cx="145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Operation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83789" y="3407401"/>
            <a:ext cx="121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keep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82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48696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5808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8874" y="2019030"/>
            <a:ext cx="4045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… 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2241" y="2019030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 … 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  <a:latin typeface="+mn-lt"/>
                <a:cs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accent6"/>
              </a:solidFill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874" y="1464655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0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3361" y="3411132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216" y="3379588"/>
            <a:ext cx="119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3216" y="404654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!=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9146" y="4078663"/>
            <a:ext cx="1415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delete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3361" y="4078663"/>
            <a:ext cx="221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+ 1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89146" y="4668418"/>
            <a:ext cx="2391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insert 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after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89146" y="5258174"/>
            <a:ext cx="2522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replace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with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652" y="3379588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2652" y="2789995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49335" y="3379588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49335" y="2789995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6266" y="3379588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2652" y="3969181"/>
            <a:ext cx="1566682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49335" y="3969181"/>
            <a:ext cx="270693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6266" y="3969181"/>
            <a:ext cx="274401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6266" y="2789995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6383" y="2853026"/>
            <a:ext cx="76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88303" y="2853026"/>
            <a:ext cx="126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Distance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56701" y="2853026"/>
            <a:ext cx="145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Operation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83789" y="3407401"/>
            <a:ext cx="121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keep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2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48696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5808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8874" y="2019030"/>
            <a:ext cx="4045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… 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2241" y="2019030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 … 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  <a:latin typeface="+mn-lt"/>
                <a:cs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accent6"/>
              </a:solidFill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874" y="1464655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0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3361" y="3411132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216" y="3379588"/>
            <a:ext cx="119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3216" y="404654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!=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9146" y="4078663"/>
            <a:ext cx="1415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delete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3361" y="4078663"/>
            <a:ext cx="221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+ 1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89146" y="4668418"/>
            <a:ext cx="2391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insert 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after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23361" y="4668418"/>
            <a:ext cx="221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+ 1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89146" y="5258174"/>
            <a:ext cx="2522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replace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with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652" y="3379588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2652" y="2789995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49335" y="3379588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49335" y="2789995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6266" y="3379588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2652" y="3969181"/>
            <a:ext cx="1566682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49335" y="3969181"/>
            <a:ext cx="270693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6266" y="3969181"/>
            <a:ext cx="274401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6266" y="2789995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6383" y="2853026"/>
            <a:ext cx="76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88303" y="2853026"/>
            <a:ext cx="126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Distance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56701" y="2853026"/>
            <a:ext cx="145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Operation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83789" y="3407401"/>
            <a:ext cx="121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keep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7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48696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5808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8874" y="2019030"/>
            <a:ext cx="4045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… 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2241" y="2019030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 … 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  <a:latin typeface="+mn-lt"/>
                <a:cs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accent6"/>
              </a:solidFill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874" y="1464655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0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3361" y="3411132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216" y="3379588"/>
            <a:ext cx="119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3216" y="404654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!=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9146" y="4078663"/>
            <a:ext cx="1415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delete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3361" y="4078663"/>
            <a:ext cx="221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+ 1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89146" y="4668418"/>
            <a:ext cx="2391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insert 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after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23361" y="4668418"/>
            <a:ext cx="221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+ 1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89146" y="5258174"/>
            <a:ext cx="2522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replace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with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23361" y="5258174"/>
            <a:ext cx="255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+ 1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652" y="3379588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2652" y="2789995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49335" y="3379588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49335" y="2789995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6266" y="3379588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2652" y="3969181"/>
            <a:ext cx="1566682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49335" y="3969181"/>
            <a:ext cx="270693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6266" y="3969181"/>
            <a:ext cx="274401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6266" y="2789995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6383" y="2853026"/>
            <a:ext cx="76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88303" y="2853026"/>
            <a:ext cx="126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Distance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56701" y="2853026"/>
            <a:ext cx="145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Operation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83789" y="3407401"/>
            <a:ext cx="121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keep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7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48696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5808" y="2019030"/>
            <a:ext cx="338074" cy="558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8874" y="2019030"/>
            <a:ext cx="4045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… 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2241" y="2019030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 … 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  <a:latin typeface="+mn-lt"/>
                <a:cs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is a prefix of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accent6"/>
              </a:solidFill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874" y="1464655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0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933" y="6029939"/>
            <a:ext cx="2892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i</a:t>
            </a:r>
            <a:r>
              <a:rPr lang="en-US" dirty="0" err="1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err="1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= </a:t>
            </a:r>
            <a:r>
              <a:rPr lang="en-US" dirty="0" smtClean="0">
                <a:solidFill>
                  <a:prstClr val="black"/>
                </a:solidFill>
                <a:latin typeface="+mn-lt"/>
                <a:cs typeface="Consolas"/>
              </a:rPr>
              <a:t>minimum</a:t>
            </a:r>
            <a:endParaRPr lang="en-US" dirty="0">
              <a:latin typeface="+mn-lt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3361" y="3411132"/>
            <a:ext cx="187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216" y="3379588"/>
            <a:ext cx="119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3216" y="404654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!=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9146" y="4078663"/>
            <a:ext cx="1415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delete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3361" y="4078663"/>
            <a:ext cx="221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+ 1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89146" y="4668418"/>
            <a:ext cx="2391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insert 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after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23361" y="4668418"/>
            <a:ext cx="221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+ 1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89146" y="5258174"/>
            <a:ext cx="2522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replace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with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baseline="-25000" dirty="0" err="1" smtClean="0">
                <a:solidFill>
                  <a:schemeClr val="accent6"/>
                </a:solidFill>
                <a:latin typeface="Consolas"/>
                <a:cs typeface="Consolas"/>
              </a:rPr>
              <a:t>j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23361" y="5258174"/>
            <a:ext cx="255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i-1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j-1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+ 1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652" y="3379588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2652" y="2789995"/>
            <a:ext cx="1566682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49335" y="3379588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49335" y="2789995"/>
            <a:ext cx="270693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6266" y="3379588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2652" y="3969181"/>
            <a:ext cx="1566682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49335" y="3969181"/>
            <a:ext cx="270693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6266" y="3969181"/>
            <a:ext cx="2744010" cy="1928305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6266" y="2789995"/>
            <a:ext cx="2744010" cy="589593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6383" y="2853026"/>
            <a:ext cx="76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88303" y="2853026"/>
            <a:ext cx="126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Distance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56701" y="2853026"/>
            <a:ext cx="145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Operation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83789" y="3407401"/>
            <a:ext cx="121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keep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8" name="Freeform 47"/>
          <p:cNvSpPr/>
          <p:nvPr/>
        </p:nvSpPr>
        <p:spPr>
          <a:xfrm flipH="1" flipV="1">
            <a:off x="3882528" y="5979419"/>
            <a:ext cx="327417" cy="399903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95321" h="369404">
                <a:moveTo>
                  <a:pt x="2295321" y="72202"/>
                </a:moveTo>
                <a:cubicBezTo>
                  <a:pt x="-538727" y="-111154"/>
                  <a:pt x="63743" y="79095"/>
                  <a:pt x="35200" y="369404"/>
                </a:cubicBezTo>
              </a:path>
            </a:pathLst>
          </a:custGeom>
          <a:ln w="38100" cmpd="sng">
            <a:solidFill>
              <a:schemeClr val="accent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5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/>
              <a:t>Computing </a:t>
            </a:r>
            <a:r>
              <a:rPr lang="en-US" dirty="0" err="1"/>
              <a:t>Levenshtein</a:t>
            </a:r>
            <a:r>
              <a:rPr lang="en-US" dirty="0"/>
              <a:t> </a:t>
            </a:r>
            <a:r>
              <a:rPr lang="en-US" dirty="0" smtClean="0"/>
              <a:t>Distance Using Dynamic Programming</a:t>
            </a:r>
            <a:endParaRPr lang="en-US" dirty="0">
              <a:ea typeface="+mj-ea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5449888"/>
            <a:ext cx="8178800" cy="539750"/>
          </a:xfrm>
        </p:spPr>
        <p:txBody>
          <a:bodyPr/>
          <a:lstStyle/>
          <a:p>
            <a:r>
              <a:rPr lang="en-US">
                <a:latin typeface="Calibri" charset="0"/>
              </a:rPr>
              <a:t>Cost of dynamic programming is O(|x||y|)</a:t>
            </a:r>
          </a:p>
        </p:txBody>
      </p:sp>
      <p:graphicFrame>
        <p:nvGraphicFramePr>
          <p:cNvPr id="7" name="Group 313"/>
          <p:cNvGraphicFramePr>
            <a:graphicFrameLocks noGrp="1"/>
          </p:cNvGraphicFramePr>
          <p:nvPr/>
        </p:nvGraphicFramePr>
        <p:xfrm>
          <a:off x="801688" y="2517775"/>
          <a:ext cx="2541588" cy="1820863"/>
        </p:xfrm>
        <a:graphic>
          <a:graphicData uri="http://schemas.openxmlformats.org/drawingml/2006/table">
            <a:tbl>
              <a:tblPr/>
              <a:tblGrid>
                <a:gridCol w="423863"/>
                <a:gridCol w="423862"/>
                <a:gridCol w="423863"/>
                <a:gridCol w="422275"/>
                <a:gridCol w="425450"/>
                <a:gridCol w="422275"/>
              </a:tblGrid>
              <a:tr h="363601">
                <a:tc>
                  <a:txBody>
                    <a:bodyPr/>
                    <a:lstStyle/>
                    <a:p>
                      <a:pPr marL="0" marR="0" lvl="0" indent="0" algn="l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01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013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4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4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0" name="Text Box 191"/>
          <p:cNvSpPr txBox="1">
            <a:spLocks noChangeArrowheads="1"/>
          </p:cNvSpPr>
          <p:nvPr/>
        </p:nvSpPr>
        <p:spPr bwMode="auto">
          <a:xfrm>
            <a:off x="1289050" y="2211388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y0     y1      y2     y3     y4</a:t>
            </a:r>
          </a:p>
        </p:txBody>
      </p:sp>
      <p:sp>
        <p:nvSpPr>
          <p:cNvPr id="28721" name="Text Box 193"/>
          <p:cNvSpPr txBox="1">
            <a:spLocks noChangeArrowheads="1"/>
          </p:cNvSpPr>
          <p:nvPr/>
        </p:nvSpPr>
        <p:spPr bwMode="auto">
          <a:xfrm>
            <a:off x="438150" y="2924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x0</a:t>
            </a:r>
          </a:p>
        </p:txBody>
      </p:sp>
      <p:sp>
        <p:nvSpPr>
          <p:cNvPr id="28722" name="Text Box 194"/>
          <p:cNvSpPr txBox="1">
            <a:spLocks noChangeArrowheads="1"/>
          </p:cNvSpPr>
          <p:nvPr/>
        </p:nvSpPr>
        <p:spPr bwMode="auto">
          <a:xfrm>
            <a:off x="438150" y="328612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x1</a:t>
            </a:r>
          </a:p>
        </p:txBody>
      </p:sp>
      <p:sp>
        <p:nvSpPr>
          <p:cNvPr id="28723" name="Text Box 195"/>
          <p:cNvSpPr txBox="1">
            <a:spLocks noChangeArrowheads="1"/>
          </p:cNvSpPr>
          <p:nvPr/>
        </p:nvSpPr>
        <p:spPr bwMode="auto">
          <a:xfrm>
            <a:off x="438150" y="363855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x2</a:t>
            </a:r>
          </a:p>
        </p:txBody>
      </p:sp>
      <p:sp>
        <p:nvSpPr>
          <p:cNvPr id="28724" name="Text Box 196"/>
          <p:cNvSpPr txBox="1">
            <a:spLocks noChangeArrowheads="1"/>
          </p:cNvSpPr>
          <p:nvPr/>
        </p:nvSpPr>
        <p:spPr bwMode="auto">
          <a:xfrm>
            <a:off x="438150" y="40036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x3</a:t>
            </a:r>
          </a:p>
        </p:txBody>
      </p:sp>
      <p:sp>
        <p:nvSpPr>
          <p:cNvPr id="28725" name="Line 451"/>
          <p:cNvSpPr>
            <a:spLocks noChangeShapeType="1"/>
          </p:cNvSpPr>
          <p:nvPr/>
        </p:nvSpPr>
        <p:spPr bwMode="auto">
          <a:xfrm flipH="1">
            <a:off x="1931988" y="3400425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6" name="Line 453"/>
          <p:cNvSpPr>
            <a:spLocks noChangeShapeType="1"/>
          </p:cNvSpPr>
          <p:nvPr/>
        </p:nvSpPr>
        <p:spPr bwMode="auto">
          <a:xfrm flipH="1" flipV="1">
            <a:off x="1563688" y="3143250"/>
            <a:ext cx="166687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" name="Group 459"/>
          <p:cNvGraphicFramePr>
            <a:graphicFrameLocks noGrp="1"/>
          </p:cNvGraphicFramePr>
          <p:nvPr/>
        </p:nvGraphicFramePr>
        <p:xfrm>
          <a:off x="4256088" y="2527300"/>
          <a:ext cx="2541587" cy="1816102"/>
        </p:xfrm>
        <a:graphic>
          <a:graphicData uri="http://schemas.openxmlformats.org/drawingml/2006/table">
            <a:tbl>
              <a:tblPr/>
              <a:tblGrid>
                <a:gridCol w="423862"/>
                <a:gridCol w="423863"/>
                <a:gridCol w="423862"/>
                <a:gridCol w="422275"/>
                <a:gridCol w="425450"/>
                <a:gridCol w="422275"/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71" name="Text Box 503"/>
          <p:cNvSpPr txBox="1">
            <a:spLocks noChangeArrowheads="1"/>
          </p:cNvSpPr>
          <p:nvPr/>
        </p:nvSpPr>
        <p:spPr bwMode="auto">
          <a:xfrm>
            <a:off x="4743450" y="2220913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y0     y1      y2     y3     y4</a:t>
            </a:r>
          </a:p>
        </p:txBody>
      </p:sp>
      <p:sp>
        <p:nvSpPr>
          <p:cNvPr id="28772" name="Text Box 504"/>
          <p:cNvSpPr txBox="1">
            <a:spLocks noChangeArrowheads="1"/>
          </p:cNvSpPr>
          <p:nvPr/>
        </p:nvSpPr>
        <p:spPr bwMode="auto">
          <a:xfrm>
            <a:off x="3892550" y="29337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x0</a:t>
            </a:r>
          </a:p>
        </p:txBody>
      </p:sp>
      <p:sp>
        <p:nvSpPr>
          <p:cNvPr id="28773" name="Text Box 505"/>
          <p:cNvSpPr txBox="1">
            <a:spLocks noChangeArrowheads="1"/>
          </p:cNvSpPr>
          <p:nvPr/>
        </p:nvSpPr>
        <p:spPr bwMode="auto">
          <a:xfrm>
            <a:off x="3892550" y="329565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x1</a:t>
            </a:r>
          </a:p>
        </p:txBody>
      </p:sp>
      <p:sp>
        <p:nvSpPr>
          <p:cNvPr id="28774" name="Text Box 506"/>
          <p:cNvSpPr txBox="1">
            <a:spLocks noChangeArrowheads="1"/>
          </p:cNvSpPr>
          <p:nvPr/>
        </p:nvSpPr>
        <p:spPr bwMode="auto">
          <a:xfrm>
            <a:off x="3892550" y="36480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x2</a:t>
            </a:r>
          </a:p>
        </p:txBody>
      </p:sp>
      <p:sp>
        <p:nvSpPr>
          <p:cNvPr id="28775" name="Text Box 507"/>
          <p:cNvSpPr txBox="1">
            <a:spLocks noChangeArrowheads="1"/>
          </p:cNvSpPr>
          <p:nvPr/>
        </p:nvSpPr>
        <p:spPr bwMode="auto">
          <a:xfrm>
            <a:off x="3892550" y="4013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x3</a:t>
            </a:r>
          </a:p>
        </p:txBody>
      </p:sp>
      <p:sp>
        <p:nvSpPr>
          <p:cNvPr id="28776" name="Line 508"/>
          <p:cNvSpPr>
            <a:spLocks noChangeShapeType="1"/>
          </p:cNvSpPr>
          <p:nvPr/>
        </p:nvSpPr>
        <p:spPr bwMode="auto">
          <a:xfrm flipH="1" flipV="1">
            <a:off x="5443538" y="3868738"/>
            <a:ext cx="166687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" name="Line 509"/>
          <p:cNvSpPr>
            <a:spLocks noChangeShapeType="1"/>
          </p:cNvSpPr>
          <p:nvPr/>
        </p:nvSpPr>
        <p:spPr bwMode="auto">
          <a:xfrm flipH="1">
            <a:off x="5802313" y="4137025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" name="Line 510"/>
          <p:cNvSpPr>
            <a:spLocks noChangeShapeType="1"/>
          </p:cNvSpPr>
          <p:nvPr/>
        </p:nvSpPr>
        <p:spPr bwMode="auto">
          <a:xfrm flipH="1">
            <a:off x="6219825" y="3763963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" name="Line 511"/>
          <p:cNvSpPr>
            <a:spLocks noChangeShapeType="1"/>
          </p:cNvSpPr>
          <p:nvPr/>
        </p:nvSpPr>
        <p:spPr bwMode="auto">
          <a:xfrm flipH="1">
            <a:off x="5387975" y="3432175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0" name="Line 512"/>
          <p:cNvSpPr>
            <a:spLocks noChangeShapeType="1"/>
          </p:cNvSpPr>
          <p:nvPr/>
        </p:nvSpPr>
        <p:spPr bwMode="auto">
          <a:xfrm flipV="1">
            <a:off x="6172200" y="3849688"/>
            <a:ext cx="0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1" name="Line 513"/>
          <p:cNvSpPr>
            <a:spLocks noChangeShapeType="1"/>
          </p:cNvSpPr>
          <p:nvPr/>
        </p:nvSpPr>
        <p:spPr bwMode="auto">
          <a:xfrm flipV="1">
            <a:off x="5321300" y="3486150"/>
            <a:ext cx="0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2" name="Line 514"/>
          <p:cNvSpPr>
            <a:spLocks noChangeShapeType="1"/>
          </p:cNvSpPr>
          <p:nvPr/>
        </p:nvSpPr>
        <p:spPr bwMode="auto">
          <a:xfrm flipH="1">
            <a:off x="5802313" y="3409950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3" name="Line 515"/>
          <p:cNvSpPr>
            <a:spLocks noChangeShapeType="1"/>
          </p:cNvSpPr>
          <p:nvPr/>
        </p:nvSpPr>
        <p:spPr bwMode="auto">
          <a:xfrm flipH="1" flipV="1">
            <a:off x="5868988" y="3859213"/>
            <a:ext cx="166687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4" name="Line 516"/>
          <p:cNvSpPr>
            <a:spLocks noChangeShapeType="1"/>
          </p:cNvSpPr>
          <p:nvPr/>
        </p:nvSpPr>
        <p:spPr bwMode="auto">
          <a:xfrm flipH="1" flipV="1">
            <a:off x="5422900" y="3516313"/>
            <a:ext cx="166688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Line 517"/>
          <p:cNvSpPr>
            <a:spLocks noChangeShapeType="1"/>
          </p:cNvSpPr>
          <p:nvPr/>
        </p:nvSpPr>
        <p:spPr bwMode="auto">
          <a:xfrm flipH="1" flipV="1">
            <a:off x="6305550" y="3868738"/>
            <a:ext cx="166688" cy="21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6" name="Line 518"/>
          <p:cNvSpPr>
            <a:spLocks noChangeShapeType="1"/>
          </p:cNvSpPr>
          <p:nvPr/>
        </p:nvSpPr>
        <p:spPr bwMode="auto">
          <a:xfrm flipH="1" flipV="1">
            <a:off x="5868988" y="3506788"/>
            <a:ext cx="166687" cy="21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7" name="Line 519"/>
          <p:cNvSpPr>
            <a:spLocks noChangeShapeType="1"/>
          </p:cNvSpPr>
          <p:nvPr/>
        </p:nvSpPr>
        <p:spPr bwMode="auto">
          <a:xfrm flipH="1" flipV="1">
            <a:off x="5006975" y="3141663"/>
            <a:ext cx="166688" cy="21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8" name="Line 520"/>
          <p:cNvSpPr>
            <a:spLocks noChangeShapeType="1"/>
          </p:cNvSpPr>
          <p:nvPr/>
        </p:nvSpPr>
        <p:spPr bwMode="auto">
          <a:xfrm flipH="1">
            <a:off x="6219825" y="3400425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9" name="Line 521"/>
          <p:cNvSpPr>
            <a:spLocks noChangeShapeType="1"/>
          </p:cNvSpPr>
          <p:nvPr/>
        </p:nvSpPr>
        <p:spPr bwMode="auto">
          <a:xfrm flipV="1">
            <a:off x="5310188" y="3849688"/>
            <a:ext cx="0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0" name="Text Box 522"/>
          <p:cNvSpPr txBox="1">
            <a:spLocks noChangeArrowheads="1"/>
          </p:cNvSpPr>
          <p:nvPr/>
        </p:nvSpPr>
        <p:spPr bwMode="auto">
          <a:xfrm>
            <a:off x="7461250" y="2514600"/>
            <a:ext cx="9413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x = d – v a</a:t>
            </a:r>
          </a:p>
          <a:p>
            <a:endParaRPr lang="en-US" sz="1400"/>
          </a:p>
          <a:p>
            <a:r>
              <a:rPr lang="en-US" sz="1400"/>
              <a:t>y = d a v e</a:t>
            </a:r>
          </a:p>
        </p:txBody>
      </p:sp>
      <p:sp>
        <p:nvSpPr>
          <p:cNvPr id="28791" name="Line 523"/>
          <p:cNvSpPr>
            <a:spLocks noChangeShapeType="1"/>
          </p:cNvSpPr>
          <p:nvPr/>
        </p:nvSpPr>
        <p:spPr bwMode="auto">
          <a:xfrm>
            <a:off x="8001000" y="2805113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2" name="Line 524"/>
          <p:cNvSpPr>
            <a:spLocks noChangeShapeType="1"/>
          </p:cNvSpPr>
          <p:nvPr/>
        </p:nvSpPr>
        <p:spPr bwMode="auto">
          <a:xfrm>
            <a:off x="8135938" y="2805113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3" name="Line 525"/>
          <p:cNvSpPr>
            <a:spLocks noChangeShapeType="1"/>
          </p:cNvSpPr>
          <p:nvPr/>
        </p:nvSpPr>
        <p:spPr bwMode="auto">
          <a:xfrm>
            <a:off x="8259763" y="2805113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4" name="Line 526"/>
          <p:cNvSpPr>
            <a:spLocks noChangeShapeType="1"/>
          </p:cNvSpPr>
          <p:nvPr/>
        </p:nvSpPr>
        <p:spPr bwMode="auto">
          <a:xfrm>
            <a:off x="7866063" y="2805113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5" name="TextBox 40"/>
          <p:cNvSpPr txBox="1">
            <a:spLocks noChangeArrowheads="1"/>
          </p:cNvSpPr>
          <p:nvPr/>
        </p:nvSpPr>
        <p:spPr bwMode="auto">
          <a:xfrm>
            <a:off x="7431088" y="3471863"/>
            <a:ext cx="1489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substitute a with e</a:t>
            </a:r>
          </a:p>
          <a:p>
            <a:r>
              <a:rPr lang="en-US" sz="1400"/>
              <a:t>insert a (after d)</a:t>
            </a:r>
          </a:p>
        </p:txBody>
      </p:sp>
      <p:sp>
        <p:nvSpPr>
          <p:cNvPr id="28796" name="Content Placeholder 2"/>
          <p:cNvSpPr txBox="1">
            <a:spLocks/>
          </p:cNvSpPr>
          <p:nvPr/>
        </p:nvSpPr>
        <p:spPr bwMode="auto">
          <a:xfrm>
            <a:off x="457200" y="1463675"/>
            <a:ext cx="81788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Char char="§"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x = dva, y = dave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037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Publications?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87" y="1974522"/>
            <a:ext cx="6293826" cy="3987039"/>
          </a:xfrm>
          <a:prstGeom prst="rect">
            <a:avLst/>
          </a:prstGeom>
          <a:ln>
            <a:solidFill>
              <a:srgbClr val="07377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6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 Complexity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199" y="1417638"/>
            <a:ext cx="8139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Dynamic programming algorithm</a:t>
            </a:r>
          </a:p>
          <a:p>
            <a:pPr algn="ctr"/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Time Complexity = O (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N</a:t>
            </a:r>
            <a:r>
              <a:rPr lang="en-US" dirty="0" smtClean="0">
                <a:latin typeface="+mn-lt"/>
              </a:rPr>
              <a:t> *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),   Space Complexity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= O (</a:t>
            </a:r>
            <a:r>
              <a:rPr lang="en-US" dirty="0">
                <a:solidFill>
                  <a:srgbClr val="4BACC6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* </a:t>
            </a:r>
            <a:r>
              <a:rPr lang="en-US" dirty="0">
                <a:solidFill>
                  <a:srgbClr val="F79646"/>
                </a:solidFill>
                <a:latin typeface="Calibri"/>
              </a:rPr>
              <a:t>M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r>
              <a:rPr lang="en-US" dirty="0" smtClean="0">
                <a:latin typeface="+mn-lt"/>
              </a:rPr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199" y="3386277"/>
            <a:ext cx="8013891" cy="2988303"/>
            <a:chOff x="457199" y="3386277"/>
            <a:chExt cx="8013891" cy="2988303"/>
          </a:xfrm>
        </p:grpSpPr>
        <p:sp>
          <p:nvSpPr>
            <p:cNvPr id="7" name="TextBox 6"/>
            <p:cNvSpPr txBox="1"/>
            <p:nvPr/>
          </p:nvSpPr>
          <p:spPr>
            <a:xfrm>
              <a:off x="506580" y="3386277"/>
              <a:ext cx="796451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latin typeface="+mn-lt"/>
                </a:rPr>
                <a:t>Polylogarithmic</a:t>
              </a:r>
              <a:r>
                <a:rPr lang="en-US" sz="2000" b="1" dirty="0">
                  <a:latin typeface="+mn-lt"/>
                </a:rPr>
                <a:t> Approximation for Edit Distance and the Asymmetric Query </a:t>
              </a:r>
              <a:r>
                <a:rPr lang="en-US" sz="2000" b="1" dirty="0" smtClean="0">
                  <a:latin typeface="+mn-lt"/>
                </a:rPr>
                <a:t>Complexity</a:t>
              </a:r>
              <a:endParaRPr lang="en-US" sz="2000" b="1" dirty="0">
                <a:latin typeface="+mn-lt"/>
              </a:endParaRPr>
            </a:p>
            <a:p>
              <a:r>
                <a:rPr lang="en-US" sz="2000" dirty="0" err="1">
                  <a:latin typeface="+mn-lt"/>
                </a:rPr>
                <a:t>Alexandr</a:t>
              </a:r>
              <a:r>
                <a:rPr lang="en-US" sz="2000" dirty="0">
                  <a:latin typeface="+mn-lt"/>
                </a:rPr>
                <a:t> </a:t>
              </a:r>
              <a:r>
                <a:rPr lang="en-US" sz="2000" dirty="0" err="1">
                  <a:latin typeface="+mn-lt"/>
                </a:rPr>
                <a:t>Andoni</a:t>
              </a:r>
              <a:r>
                <a:rPr lang="en-US" sz="2000" dirty="0">
                  <a:latin typeface="+mn-lt"/>
                </a:rPr>
                <a:t>, Robert </a:t>
              </a:r>
              <a:r>
                <a:rPr lang="en-US" sz="2000" dirty="0" err="1">
                  <a:latin typeface="+mn-lt"/>
                </a:rPr>
                <a:t>Krauthgamer</a:t>
              </a:r>
              <a:r>
                <a:rPr lang="en-US" sz="2000" dirty="0">
                  <a:latin typeface="+mn-lt"/>
                </a:rPr>
                <a:t>, Krzysztof </a:t>
              </a:r>
              <a:r>
                <a:rPr lang="en-US" sz="2000" dirty="0" err="1">
                  <a:latin typeface="+mn-lt"/>
                </a:rPr>
                <a:t>Onak</a:t>
              </a:r>
              <a:endParaRPr lang="en-US" sz="2000" dirty="0">
                <a:latin typeface="+mn-lt"/>
              </a:endParaRPr>
            </a:p>
            <a:p>
              <a:endParaRPr lang="en-US" sz="2000" dirty="0" smtClean="0">
                <a:latin typeface="+mn-lt"/>
              </a:endParaRPr>
            </a:p>
            <a:p>
              <a:r>
                <a:rPr lang="en-US" sz="2000" dirty="0" smtClean="0">
                  <a:latin typeface="+mn-lt"/>
                </a:rPr>
                <a:t>We </a:t>
              </a:r>
              <a:r>
                <a:rPr lang="en-US" sz="2000" dirty="0">
                  <a:latin typeface="+mn-lt"/>
                </a:rPr>
                <a:t>present a near-linear time algorithm that approximates the edit distance between two strings within a </a:t>
              </a:r>
              <a:r>
                <a:rPr lang="en-US" sz="2000" dirty="0" err="1">
                  <a:latin typeface="+mn-lt"/>
                </a:rPr>
                <a:t>polylogarithmic</a:t>
              </a:r>
              <a:r>
                <a:rPr lang="en-US" sz="2000" dirty="0">
                  <a:latin typeface="+mn-lt"/>
                </a:rPr>
                <a:t> factor; specifically, for strings of length </a:t>
              </a:r>
              <a:r>
                <a:rPr lang="en-US" sz="2000" dirty="0">
                  <a:solidFill>
                    <a:schemeClr val="accent5"/>
                  </a:solidFill>
                  <a:latin typeface="+mn-lt"/>
                </a:rPr>
                <a:t>n</a:t>
              </a:r>
              <a:r>
                <a:rPr lang="en-US" sz="2000" dirty="0">
                  <a:latin typeface="+mn-lt"/>
                </a:rPr>
                <a:t> and every fixed </a:t>
              </a:r>
              <a:r>
                <a:rPr lang="en-US" sz="2000" dirty="0">
                  <a:solidFill>
                    <a:srgbClr val="4BACC6"/>
                  </a:solidFill>
                  <a:latin typeface="+mn-lt"/>
                </a:rPr>
                <a:t>epsilon&gt;0</a:t>
              </a:r>
              <a:r>
                <a:rPr lang="en-US" sz="2000" dirty="0">
                  <a:latin typeface="+mn-lt"/>
                </a:rPr>
                <a:t>, it can compute a </a:t>
              </a:r>
              <a:endParaRPr lang="en-US" sz="2000" dirty="0" smtClean="0">
                <a:latin typeface="+mn-lt"/>
              </a:endParaRPr>
            </a:p>
            <a:p>
              <a:r>
                <a:rPr lang="en-US" sz="2800" dirty="0" smtClean="0">
                  <a:solidFill>
                    <a:srgbClr val="4BACC6"/>
                  </a:solidFill>
                  <a:latin typeface="+mn-lt"/>
                </a:rPr>
                <a:t>(</a:t>
              </a:r>
              <a:r>
                <a:rPr lang="en-US" sz="2800" dirty="0">
                  <a:solidFill>
                    <a:srgbClr val="4BACC6"/>
                  </a:solidFill>
                  <a:latin typeface="+mn-lt"/>
                </a:rPr>
                <a:t>log n</a:t>
              </a:r>
              <a:r>
                <a:rPr lang="en-US" sz="2800" dirty="0" smtClean="0">
                  <a:solidFill>
                    <a:srgbClr val="4BACC6"/>
                  </a:solidFill>
                  <a:latin typeface="+mn-lt"/>
                </a:rPr>
                <a:t>)</a:t>
              </a:r>
              <a:r>
                <a:rPr lang="en-US" sz="2800" baseline="30000" dirty="0" smtClean="0">
                  <a:solidFill>
                    <a:srgbClr val="4BACC6"/>
                  </a:solidFill>
                  <a:latin typeface="+mn-lt"/>
                </a:rPr>
                <a:t>O</a:t>
              </a:r>
              <a:r>
                <a:rPr lang="en-US" sz="2800" baseline="30000" dirty="0">
                  <a:solidFill>
                    <a:srgbClr val="4BACC6"/>
                  </a:solidFill>
                  <a:latin typeface="+mn-lt"/>
                </a:rPr>
                <a:t>(1/epsilon) </a:t>
              </a:r>
              <a:r>
                <a:rPr lang="en-US" sz="2000" dirty="0">
                  <a:latin typeface="+mn-lt"/>
                </a:rPr>
                <a:t>approximation in </a:t>
              </a:r>
              <a:r>
                <a:rPr lang="en-US" sz="2800" dirty="0" smtClean="0">
                  <a:solidFill>
                    <a:srgbClr val="4BACC6"/>
                  </a:solidFill>
                  <a:latin typeface="+mn-lt"/>
                </a:rPr>
                <a:t>n</a:t>
              </a:r>
              <a:r>
                <a:rPr lang="en-US" sz="2800" baseline="30000" dirty="0" smtClean="0">
                  <a:solidFill>
                    <a:srgbClr val="4BACC6"/>
                  </a:solidFill>
                  <a:latin typeface="+mn-lt"/>
                </a:rPr>
                <a:t>(</a:t>
              </a:r>
              <a:r>
                <a:rPr lang="en-US" sz="2800" baseline="30000" dirty="0">
                  <a:solidFill>
                    <a:srgbClr val="4BACC6"/>
                  </a:solidFill>
                  <a:latin typeface="+mn-lt"/>
                </a:rPr>
                <a:t>1+epsilon) </a:t>
              </a:r>
              <a:r>
                <a:rPr lang="en-US" sz="2000" dirty="0">
                  <a:latin typeface="+mn-lt"/>
                </a:rPr>
                <a:t>time. </a:t>
              </a:r>
              <a:endParaRPr lang="en-US" sz="2000" dirty="0" smtClean="0"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9" y="6066803"/>
              <a:ext cx="5505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http://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arxiv.org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/abs/1005.4033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24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 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3507" y="2594486"/>
            <a:ext cx="4245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John S.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7757" y="2654846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8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 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3507" y="2594486"/>
            <a:ext cx="4245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John S.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7757" y="2654846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0327" y="2654846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2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 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3507" y="2594486"/>
            <a:ext cx="4245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John S.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7757" y="2654846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0327" y="2654846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3507" y="4198317"/>
            <a:ext cx="4415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Jane Klinger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7757" y="4258677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=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86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 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3507" y="2594486"/>
            <a:ext cx="4245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John S.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7757" y="2654846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0327" y="2654846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3507" y="4198317"/>
            <a:ext cx="4415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Jane Klinger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7757" y="4258677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0327" y="4258677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16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492890" y="2594485"/>
            <a:ext cx="1170076" cy="900569"/>
          </a:xfrm>
          <a:custGeom>
            <a:avLst/>
            <a:gdLst>
              <a:gd name="connsiteX0" fmla="*/ 389353 w 1066085"/>
              <a:gd name="connsiteY0" fmla="*/ 0 h 686032"/>
              <a:gd name="connsiteX1" fmla="*/ 0 w 1066085"/>
              <a:gd name="connsiteY1" fmla="*/ 287392 h 686032"/>
              <a:gd name="connsiteX2" fmla="*/ 315190 w 1066085"/>
              <a:gd name="connsiteY2" fmla="*/ 686032 h 686032"/>
              <a:gd name="connsiteX3" fmla="*/ 1066085 w 1066085"/>
              <a:gd name="connsiteY3" fmla="*/ 296662 h 686032"/>
              <a:gd name="connsiteX4" fmla="*/ 389353 w 1066085"/>
              <a:gd name="connsiteY4" fmla="*/ 0 h 686032"/>
              <a:gd name="connsiteX0" fmla="*/ 389353 w 1066085"/>
              <a:gd name="connsiteY0" fmla="*/ 1490 h 687522"/>
              <a:gd name="connsiteX1" fmla="*/ 0 w 1066085"/>
              <a:gd name="connsiteY1" fmla="*/ 288882 h 687522"/>
              <a:gd name="connsiteX2" fmla="*/ 315190 w 1066085"/>
              <a:gd name="connsiteY2" fmla="*/ 687522 h 687522"/>
              <a:gd name="connsiteX3" fmla="*/ 1066085 w 1066085"/>
              <a:gd name="connsiteY3" fmla="*/ 298152 h 687522"/>
              <a:gd name="connsiteX4" fmla="*/ 389353 w 1066085"/>
              <a:gd name="connsiteY4" fmla="*/ 1490 h 687522"/>
              <a:gd name="connsiteX0" fmla="*/ 389353 w 1066085"/>
              <a:gd name="connsiteY0" fmla="*/ 1490 h 687522"/>
              <a:gd name="connsiteX1" fmla="*/ 0 w 1066085"/>
              <a:gd name="connsiteY1" fmla="*/ 288882 h 687522"/>
              <a:gd name="connsiteX2" fmla="*/ 315190 w 1066085"/>
              <a:gd name="connsiteY2" fmla="*/ 687522 h 687522"/>
              <a:gd name="connsiteX3" fmla="*/ 1066085 w 1066085"/>
              <a:gd name="connsiteY3" fmla="*/ 298152 h 687522"/>
              <a:gd name="connsiteX4" fmla="*/ 389353 w 1066085"/>
              <a:gd name="connsiteY4" fmla="*/ 1490 h 687522"/>
              <a:gd name="connsiteX0" fmla="*/ 187931 w 1105691"/>
              <a:gd name="connsiteY0" fmla="*/ 1434 h 696737"/>
              <a:gd name="connsiteX1" fmla="*/ 39606 w 1105691"/>
              <a:gd name="connsiteY1" fmla="*/ 298097 h 696737"/>
              <a:gd name="connsiteX2" fmla="*/ 354796 w 1105691"/>
              <a:gd name="connsiteY2" fmla="*/ 696737 h 696737"/>
              <a:gd name="connsiteX3" fmla="*/ 1105691 w 1105691"/>
              <a:gd name="connsiteY3" fmla="*/ 307367 h 696737"/>
              <a:gd name="connsiteX4" fmla="*/ 187931 w 1105691"/>
              <a:gd name="connsiteY4" fmla="*/ 1434 h 696737"/>
              <a:gd name="connsiteX0" fmla="*/ 187931 w 1105691"/>
              <a:gd name="connsiteY0" fmla="*/ 1434 h 659654"/>
              <a:gd name="connsiteX1" fmla="*/ 39606 w 1105691"/>
              <a:gd name="connsiteY1" fmla="*/ 298097 h 659654"/>
              <a:gd name="connsiteX2" fmla="*/ 818311 w 1105691"/>
              <a:gd name="connsiteY2" fmla="*/ 659654 h 659654"/>
              <a:gd name="connsiteX3" fmla="*/ 1105691 w 1105691"/>
              <a:gd name="connsiteY3" fmla="*/ 307367 h 659654"/>
              <a:gd name="connsiteX4" fmla="*/ 187931 w 1105691"/>
              <a:gd name="connsiteY4" fmla="*/ 1434 h 659654"/>
              <a:gd name="connsiteX0" fmla="*/ 187931 w 1105691"/>
              <a:gd name="connsiteY0" fmla="*/ 6242 h 664462"/>
              <a:gd name="connsiteX1" fmla="*/ 39606 w 1105691"/>
              <a:gd name="connsiteY1" fmla="*/ 302905 h 664462"/>
              <a:gd name="connsiteX2" fmla="*/ 818311 w 1105691"/>
              <a:gd name="connsiteY2" fmla="*/ 664462 h 664462"/>
              <a:gd name="connsiteX3" fmla="*/ 1105691 w 1105691"/>
              <a:gd name="connsiteY3" fmla="*/ 117490 h 664462"/>
              <a:gd name="connsiteX4" fmla="*/ 187931 w 1105691"/>
              <a:gd name="connsiteY4" fmla="*/ 6242 h 664462"/>
              <a:gd name="connsiteX0" fmla="*/ 187931 w 1105691"/>
              <a:gd name="connsiteY0" fmla="*/ 6242 h 664462"/>
              <a:gd name="connsiteX1" fmla="*/ 39606 w 1105691"/>
              <a:gd name="connsiteY1" fmla="*/ 581026 h 664462"/>
              <a:gd name="connsiteX2" fmla="*/ 818311 w 1105691"/>
              <a:gd name="connsiteY2" fmla="*/ 664462 h 664462"/>
              <a:gd name="connsiteX3" fmla="*/ 1105691 w 1105691"/>
              <a:gd name="connsiteY3" fmla="*/ 117490 h 664462"/>
              <a:gd name="connsiteX4" fmla="*/ 187931 w 1105691"/>
              <a:gd name="connsiteY4" fmla="*/ 6242 h 664462"/>
              <a:gd name="connsiteX0" fmla="*/ 225896 w 1143656"/>
              <a:gd name="connsiteY0" fmla="*/ 6242 h 664462"/>
              <a:gd name="connsiteX1" fmla="*/ 77571 w 1143656"/>
              <a:gd name="connsiteY1" fmla="*/ 581026 h 664462"/>
              <a:gd name="connsiteX2" fmla="*/ 856276 w 1143656"/>
              <a:gd name="connsiteY2" fmla="*/ 664462 h 664462"/>
              <a:gd name="connsiteX3" fmla="*/ 1143656 w 1143656"/>
              <a:gd name="connsiteY3" fmla="*/ 117490 h 664462"/>
              <a:gd name="connsiteX4" fmla="*/ 225896 w 1143656"/>
              <a:gd name="connsiteY4" fmla="*/ 6242 h 664462"/>
              <a:gd name="connsiteX0" fmla="*/ 168882 w 1086642"/>
              <a:gd name="connsiteY0" fmla="*/ 6242 h 664462"/>
              <a:gd name="connsiteX1" fmla="*/ 20557 w 1086642"/>
              <a:gd name="connsiteY1" fmla="*/ 581026 h 664462"/>
              <a:gd name="connsiteX2" fmla="*/ 799262 w 1086642"/>
              <a:gd name="connsiteY2" fmla="*/ 664462 h 664462"/>
              <a:gd name="connsiteX3" fmla="*/ 1086642 w 1086642"/>
              <a:gd name="connsiteY3" fmla="*/ 117490 h 664462"/>
              <a:gd name="connsiteX4" fmla="*/ 168882 w 1086642"/>
              <a:gd name="connsiteY4" fmla="*/ 6242 h 664462"/>
              <a:gd name="connsiteX0" fmla="*/ 168882 w 1086642"/>
              <a:gd name="connsiteY0" fmla="*/ 6242 h 664462"/>
              <a:gd name="connsiteX1" fmla="*/ 20557 w 1086642"/>
              <a:gd name="connsiteY1" fmla="*/ 581026 h 664462"/>
              <a:gd name="connsiteX2" fmla="*/ 799262 w 1086642"/>
              <a:gd name="connsiteY2" fmla="*/ 664462 h 664462"/>
              <a:gd name="connsiteX3" fmla="*/ 1086642 w 1086642"/>
              <a:gd name="connsiteY3" fmla="*/ 117490 h 664462"/>
              <a:gd name="connsiteX4" fmla="*/ 168882 w 1086642"/>
              <a:gd name="connsiteY4" fmla="*/ 6242 h 664462"/>
              <a:gd name="connsiteX0" fmla="*/ 168882 w 1086642"/>
              <a:gd name="connsiteY0" fmla="*/ 6242 h 664462"/>
              <a:gd name="connsiteX1" fmla="*/ 20557 w 1086642"/>
              <a:gd name="connsiteY1" fmla="*/ 581026 h 664462"/>
              <a:gd name="connsiteX2" fmla="*/ 799262 w 1086642"/>
              <a:gd name="connsiteY2" fmla="*/ 664462 h 664462"/>
              <a:gd name="connsiteX3" fmla="*/ 1086642 w 1086642"/>
              <a:gd name="connsiteY3" fmla="*/ 117490 h 664462"/>
              <a:gd name="connsiteX4" fmla="*/ 168882 w 1086642"/>
              <a:gd name="connsiteY4" fmla="*/ 6242 h 664462"/>
              <a:gd name="connsiteX0" fmla="*/ 168882 w 1086642"/>
              <a:gd name="connsiteY0" fmla="*/ 6242 h 683004"/>
              <a:gd name="connsiteX1" fmla="*/ 20557 w 1086642"/>
              <a:gd name="connsiteY1" fmla="*/ 581026 h 683004"/>
              <a:gd name="connsiteX2" fmla="*/ 1003209 w 1086642"/>
              <a:gd name="connsiteY2" fmla="*/ 683004 h 683004"/>
              <a:gd name="connsiteX3" fmla="*/ 1086642 w 1086642"/>
              <a:gd name="connsiteY3" fmla="*/ 117490 h 683004"/>
              <a:gd name="connsiteX4" fmla="*/ 168882 w 1086642"/>
              <a:gd name="connsiteY4" fmla="*/ 6242 h 683004"/>
              <a:gd name="connsiteX0" fmla="*/ 168882 w 1086642"/>
              <a:gd name="connsiteY0" fmla="*/ 6242 h 683004"/>
              <a:gd name="connsiteX1" fmla="*/ 20557 w 1086642"/>
              <a:gd name="connsiteY1" fmla="*/ 627379 h 683004"/>
              <a:gd name="connsiteX2" fmla="*/ 1003209 w 1086642"/>
              <a:gd name="connsiteY2" fmla="*/ 683004 h 683004"/>
              <a:gd name="connsiteX3" fmla="*/ 1086642 w 1086642"/>
              <a:gd name="connsiteY3" fmla="*/ 117490 h 683004"/>
              <a:gd name="connsiteX4" fmla="*/ 168882 w 1086642"/>
              <a:gd name="connsiteY4" fmla="*/ 6242 h 683004"/>
              <a:gd name="connsiteX0" fmla="*/ 168882 w 1086642"/>
              <a:gd name="connsiteY0" fmla="*/ 6242 h 683004"/>
              <a:gd name="connsiteX1" fmla="*/ 20557 w 1086642"/>
              <a:gd name="connsiteY1" fmla="*/ 627379 h 683004"/>
              <a:gd name="connsiteX2" fmla="*/ 1003209 w 1086642"/>
              <a:gd name="connsiteY2" fmla="*/ 683004 h 683004"/>
              <a:gd name="connsiteX3" fmla="*/ 1086642 w 1086642"/>
              <a:gd name="connsiteY3" fmla="*/ 117490 h 683004"/>
              <a:gd name="connsiteX4" fmla="*/ 168882 w 1086642"/>
              <a:gd name="connsiteY4" fmla="*/ 6242 h 68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2" h="683004">
                <a:moveTo>
                  <a:pt x="168882" y="6242"/>
                </a:moveTo>
                <a:cubicBezTo>
                  <a:pt x="-81417" y="62"/>
                  <a:pt x="20557" y="485228"/>
                  <a:pt x="20557" y="627379"/>
                </a:cubicBezTo>
                <a:cubicBezTo>
                  <a:pt x="348108" y="645921"/>
                  <a:pt x="675658" y="615245"/>
                  <a:pt x="1003209" y="683004"/>
                </a:cubicBezTo>
                <a:cubicBezTo>
                  <a:pt x="1117542" y="621199"/>
                  <a:pt x="1074282" y="355438"/>
                  <a:pt x="1086642" y="117490"/>
                </a:cubicBezTo>
                <a:cubicBezTo>
                  <a:pt x="861065" y="18603"/>
                  <a:pt x="626217" y="-15390"/>
                  <a:pt x="168882" y="624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 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3507" y="2594486"/>
            <a:ext cx="4245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7757" y="2654846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0327" y="2654846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3507" y="4198317"/>
            <a:ext cx="4415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Jane Klinger Sargent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7757" y="4258677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0327" y="4258677"/>
            <a:ext cx="4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1417638"/>
            <a:ext cx="381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+mn-lt"/>
              </a:rPr>
              <a:t>Too high a cost for deleting a sequence of characters</a:t>
            </a:r>
          </a:p>
        </p:txBody>
      </p:sp>
      <p:sp>
        <p:nvSpPr>
          <p:cNvPr id="11" name="Freeform 10"/>
          <p:cNvSpPr/>
          <p:nvPr/>
        </p:nvSpPr>
        <p:spPr>
          <a:xfrm flipH="1" flipV="1">
            <a:off x="4271881" y="1927704"/>
            <a:ext cx="382098" cy="66095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8655" h="610546">
                <a:moveTo>
                  <a:pt x="2678656" y="610546"/>
                </a:moveTo>
                <a:cubicBezTo>
                  <a:pt x="-1585140" y="538518"/>
                  <a:pt x="382086" y="274892"/>
                  <a:pt x="938438" y="0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7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553757" y="2011742"/>
            <a:ext cx="6372356" cy="22472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1137" y="3435355"/>
            <a:ext cx="1021039" cy="430689"/>
            <a:chOff x="3281689" y="4125461"/>
            <a:chExt cx="1260760" cy="63040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28168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687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206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2725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Wunch</a:t>
            </a:r>
            <a:r>
              <a:rPr lang="en-US" dirty="0" smtClean="0"/>
              <a:t>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2132" y="1414989"/>
            <a:ext cx="443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Generalization of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levenstein</a:t>
            </a:r>
            <a:r>
              <a:rPr lang="en-US" dirty="0" smtClean="0">
                <a:latin typeface="+mn-lt"/>
              </a:rPr>
              <a:t>(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) </a:t>
            </a:r>
            <a:endParaRPr lang="en-US" dirty="0" smtClean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7146" y="2182499"/>
            <a:ext cx="602265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lang="en-US" sz="36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3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21597" y="2794824"/>
            <a:ext cx="4523910" cy="677616"/>
            <a:chOff x="2947958" y="4348813"/>
            <a:chExt cx="4523910" cy="57478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94795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928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5061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0194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5327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0459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5592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1256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96389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1522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6655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71787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96920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2053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47186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21027878">
            <a:off x="293167" y="3241607"/>
            <a:ext cx="1675446" cy="461665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lignments</a:t>
            </a:r>
          </a:p>
        </p:txBody>
      </p:sp>
      <p:sp>
        <p:nvSpPr>
          <p:cNvPr id="35" name="Freeform 34"/>
          <p:cNvSpPr/>
          <p:nvPr/>
        </p:nvSpPr>
        <p:spPr>
          <a:xfrm flipH="1" flipV="1">
            <a:off x="2030342" y="3172906"/>
            <a:ext cx="507803" cy="27087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9896" h="250220">
                <a:moveTo>
                  <a:pt x="3559896" y="4400"/>
                </a:moveTo>
                <a:cubicBezTo>
                  <a:pt x="1700671" y="-33373"/>
                  <a:pt x="1783232" y="182565"/>
                  <a:pt x="1" y="250220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678264">
            <a:off x="5372416" y="4362503"/>
            <a:ext cx="1101885" cy="461665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n-lt"/>
              </a:rPr>
              <a:t>g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aps</a:t>
            </a:r>
          </a:p>
        </p:txBody>
      </p:sp>
      <p:sp>
        <p:nvSpPr>
          <p:cNvPr id="37" name="Freeform 36"/>
          <p:cNvSpPr/>
          <p:nvPr/>
        </p:nvSpPr>
        <p:spPr>
          <a:xfrm flipV="1">
            <a:off x="4961822" y="4009745"/>
            <a:ext cx="376033" cy="58359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360" h="397491">
                <a:moveTo>
                  <a:pt x="2593360" y="6089"/>
                </a:moveTo>
                <a:cubicBezTo>
                  <a:pt x="734135" y="-31684"/>
                  <a:pt x="-93133" y="107180"/>
                  <a:pt x="8293" y="397491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1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553757" y="2011742"/>
            <a:ext cx="6372356" cy="22472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1137" y="3435355"/>
            <a:ext cx="1021039" cy="430689"/>
            <a:chOff x="3281689" y="4125461"/>
            <a:chExt cx="1260760" cy="63040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28168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687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206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2725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Wunch</a:t>
            </a:r>
            <a:r>
              <a:rPr lang="en-US" dirty="0" smtClean="0"/>
              <a:t>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2132" y="1414989"/>
            <a:ext cx="443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Generalization of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levenstein</a:t>
            </a:r>
            <a:r>
              <a:rPr lang="en-US" dirty="0" smtClean="0">
                <a:latin typeface="+mn-lt"/>
              </a:rPr>
              <a:t>(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) </a:t>
            </a:r>
            <a:endParaRPr lang="en-US" dirty="0" smtClean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7146" y="2182499"/>
            <a:ext cx="602265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lang="en-US" sz="36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3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21597" y="2794824"/>
            <a:ext cx="4523910" cy="677616"/>
            <a:chOff x="2947958" y="4348813"/>
            <a:chExt cx="4523910" cy="57478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94795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928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5061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0194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5327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0459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5592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1256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96389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1522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6655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71787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96920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2053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47186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21027878">
            <a:off x="293167" y="3241607"/>
            <a:ext cx="1675446" cy="461665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lignments</a:t>
            </a:r>
          </a:p>
        </p:txBody>
      </p:sp>
      <p:sp>
        <p:nvSpPr>
          <p:cNvPr id="35" name="Freeform 34"/>
          <p:cNvSpPr/>
          <p:nvPr/>
        </p:nvSpPr>
        <p:spPr>
          <a:xfrm flipH="1" flipV="1">
            <a:off x="2030342" y="3172906"/>
            <a:ext cx="507803" cy="27087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9896" h="250220">
                <a:moveTo>
                  <a:pt x="3559896" y="4400"/>
                </a:moveTo>
                <a:cubicBezTo>
                  <a:pt x="1700671" y="-33373"/>
                  <a:pt x="1783232" y="182565"/>
                  <a:pt x="1" y="250220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678264">
            <a:off x="5372416" y="4362503"/>
            <a:ext cx="1101885" cy="461665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n-lt"/>
              </a:rPr>
              <a:t>g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aps</a:t>
            </a:r>
          </a:p>
        </p:txBody>
      </p:sp>
      <p:sp>
        <p:nvSpPr>
          <p:cNvPr id="37" name="Freeform 36"/>
          <p:cNvSpPr/>
          <p:nvPr/>
        </p:nvSpPr>
        <p:spPr>
          <a:xfrm flipV="1">
            <a:off x="4961822" y="4009745"/>
            <a:ext cx="376033" cy="58359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360" h="397491">
                <a:moveTo>
                  <a:pt x="2593360" y="6089"/>
                </a:moveTo>
                <a:cubicBezTo>
                  <a:pt x="734135" y="-31684"/>
                  <a:pt x="-93133" y="107180"/>
                  <a:pt x="8293" y="397491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721597" y="5309546"/>
            <a:ext cx="1331306" cy="1339995"/>
            <a:chOff x="7730976" y="6052457"/>
            <a:chExt cx="1724352" cy="1735605"/>
          </a:xfrm>
          <a:solidFill>
            <a:schemeClr val="bg1"/>
          </a:solidFill>
        </p:grpSpPr>
        <p:sp>
          <p:nvSpPr>
            <p:cNvPr id="39" name="Rectangle 38"/>
            <p:cNvSpPr/>
            <p:nvPr/>
          </p:nvSpPr>
          <p:spPr>
            <a:xfrm>
              <a:off x="7730976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18368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05760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93152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80544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67936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30976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18368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05760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93152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880544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67936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30976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018368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305760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593152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880544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167936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730976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018368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305760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593152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80544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167936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30976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18368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05760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593152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880544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67936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730976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018368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05760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593152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880544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167936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672404" y="4755549"/>
            <a:ext cx="1411134" cy="553998"/>
          </a:xfrm>
          <a:prstGeom prst="rect">
            <a:avLst/>
          </a:prstGeom>
          <a:noFill/>
          <a:effectLst/>
        </p:spPr>
        <p:txBody>
          <a:bodyPr wrap="none" lIns="182880" rIns="182880" bIns="137160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s </a:t>
            </a:r>
            <a:r>
              <a:rPr lang="en-US" dirty="0" smtClean="0">
                <a:latin typeface="+mn-lt"/>
              </a:rPr>
              <a:t>( 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c</a:t>
            </a:r>
            <a:r>
              <a:rPr lang="en-US" baseline="-25000" dirty="0" smtClean="0">
                <a:solidFill>
                  <a:schemeClr val="accent5"/>
                </a:solidFill>
                <a:latin typeface="+mn-lt"/>
              </a:rPr>
              <a:t>i 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c</a:t>
            </a:r>
            <a:r>
              <a:rPr lang="en-US" baseline="-25000" dirty="0" err="1" smtClean="0">
                <a:solidFill>
                  <a:schemeClr val="accent6"/>
                </a:solidFill>
                <a:latin typeface="+mn-lt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 rot="21027878">
            <a:off x="589717" y="4934370"/>
            <a:ext cx="1675446" cy="1200328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lignment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core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atrix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4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553757" y="2011742"/>
            <a:ext cx="6372356" cy="22472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1137" y="3435355"/>
            <a:ext cx="1021039" cy="430689"/>
            <a:chOff x="3281689" y="4125461"/>
            <a:chExt cx="1260760" cy="63040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28168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687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206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2725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Wunch</a:t>
            </a:r>
            <a:r>
              <a:rPr lang="en-US" dirty="0" smtClean="0"/>
              <a:t>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2132" y="1414989"/>
            <a:ext cx="443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Generalization of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levenstein</a:t>
            </a:r>
            <a:r>
              <a:rPr lang="en-US" dirty="0" smtClean="0">
                <a:latin typeface="+mn-lt"/>
              </a:rPr>
              <a:t>(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) </a:t>
            </a:r>
            <a:endParaRPr lang="en-US" dirty="0" smtClean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7146" y="2182499"/>
            <a:ext cx="602265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lang="en-US" sz="36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3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21597" y="2794824"/>
            <a:ext cx="4523910" cy="677616"/>
            <a:chOff x="2947958" y="4348813"/>
            <a:chExt cx="4523910" cy="57478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94795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928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5061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0194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5327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0459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5592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1256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96389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1522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6655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71787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96920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2053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47186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21027878">
            <a:off x="293167" y="3241607"/>
            <a:ext cx="1675446" cy="461665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lignments</a:t>
            </a:r>
          </a:p>
        </p:txBody>
      </p:sp>
      <p:sp>
        <p:nvSpPr>
          <p:cNvPr id="35" name="Freeform 34"/>
          <p:cNvSpPr/>
          <p:nvPr/>
        </p:nvSpPr>
        <p:spPr>
          <a:xfrm flipH="1" flipV="1">
            <a:off x="2030342" y="3172906"/>
            <a:ext cx="507803" cy="27087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9896" h="250220">
                <a:moveTo>
                  <a:pt x="3559896" y="4400"/>
                </a:moveTo>
                <a:cubicBezTo>
                  <a:pt x="1700671" y="-33373"/>
                  <a:pt x="1783232" y="182565"/>
                  <a:pt x="1" y="250220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678264">
            <a:off x="5372416" y="4362503"/>
            <a:ext cx="1101885" cy="461665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n-lt"/>
              </a:rPr>
              <a:t>g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aps</a:t>
            </a:r>
          </a:p>
        </p:txBody>
      </p:sp>
      <p:sp>
        <p:nvSpPr>
          <p:cNvPr id="37" name="Freeform 36"/>
          <p:cNvSpPr/>
          <p:nvPr/>
        </p:nvSpPr>
        <p:spPr>
          <a:xfrm flipV="1">
            <a:off x="4961822" y="4009745"/>
            <a:ext cx="376033" cy="58359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360" h="397491">
                <a:moveTo>
                  <a:pt x="2593360" y="6089"/>
                </a:moveTo>
                <a:cubicBezTo>
                  <a:pt x="734135" y="-31684"/>
                  <a:pt x="-93133" y="107180"/>
                  <a:pt x="8293" y="397491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721597" y="5309546"/>
            <a:ext cx="1331306" cy="1339995"/>
            <a:chOff x="7730976" y="6052457"/>
            <a:chExt cx="1724352" cy="1735605"/>
          </a:xfrm>
          <a:solidFill>
            <a:schemeClr val="bg1"/>
          </a:solidFill>
        </p:grpSpPr>
        <p:sp>
          <p:nvSpPr>
            <p:cNvPr id="39" name="Rectangle 38"/>
            <p:cNvSpPr/>
            <p:nvPr/>
          </p:nvSpPr>
          <p:spPr>
            <a:xfrm>
              <a:off x="7730976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18368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05760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93152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80544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67936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30976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18368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05760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93152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880544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67936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30976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018368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305760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593152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880544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167936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730976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018368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305760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593152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80544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167936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30976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18368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05760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593152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880544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67936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730976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018368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05760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593152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880544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167936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672404" y="4755549"/>
            <a:ext cx="1411134" cy="553998"/>
          </a:xfrm>
          <a:prstGeom prst="rect">
            <a:avLst/>
          </a:prstGeom>
          <a:noFill/>
          <a:effectLst/>
        </p:spPr>
        <p:txBody>
          <a:bodyPr wrap="none" lIns="182880" rIns="182880" bIns="137160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s </a:t>
            </a:r>
            <a:r>
              <a:rPr lang="en-US" dirty="0" smtClean="0">
                <a:latin typeface="+mn-lt"/>
              </a:rPr>
              <a:t>( 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c</a:t>
            </a:r>
            <a:r>
              <a:rPr lang="en-US" baseline="-25000" dirty="0" smtClean="0">
                <a:solidFill>
                  <a:schemeClr val="accent5"/>
                </a:solidFill>
                <a:latin typeface="+mn-lt"/>
              </a:rPr>
              <a:t>i 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c</a:t>
            </a:r>
            <a:r>
              <a:rPr lang="en-US" baseline="-25000" dirty="0" err="1" smtClean="0">
                <a:solidFill>
                  <a:schemeClr val="accent6"/>
                </a:solidFill>
                <a:latin typeface="+mn-lt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 rot="21027878">
            <a:off x="589717" y="4934370"/>
            <a:ext cx="1675446" cy="1200328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Alignment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core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atrix</a:t>
            </a:r>
          </a:p>
        </p:txBody>
      </p:sp>
      <p:sp>
        <p:nvSpPr>
          <p:cNvPr id="84" name="TextBox 83"/>
          <p:cNvSpPr txBox="1"/>
          <p:nvPr/>
        </p:nvSpPr>
        <p:spPr>
          <a:xfrm rot="21027878">
            <a:off x="6156449" y="5524052"/>
            <a:ext cx="1675446" cy="461665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7933C"/>
                </a:solidFill>
                <a:latin typeface="+mn-lt"/>
              </a:rPr>
              <a:t>gap score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5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553757" y="2011742"/>
            <a:ext cx="6372356" cy="22472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1137" y="3435355"/>
            <a:ext cx="1021039" cy="430689"/>
            <a:chOff x="3281689" y="4125461"/>
            <a:chExt cx="1260760" cy="63040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28168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687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206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2725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Wunch</a:t>
            </a:r>
            <a:r>
              <a:rPr lang="en-US" dirty="0" smtClean="0"/>
              <a:t>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2132" y="1414989"/>
            <a:ext cx="443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Generalization of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levenstein</a:t>
            </a:r>
            <a:r>
              <a:rPr lang="en-US" dirty="0" smtClean="0">
                <a:latin typeface="+mn-lt"/>
              </a:rPr>
              <a:t>(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) </a:t>
            </a:r>
            <a:endParaRPr lang="en-US" dirty="0" smtClean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7146" y="2182499"/>
            <a:ext cx="602265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lang="en-US" sz="36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3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21597" y="2794824"/>
            <a:ext cx="4523910" cy="677616"/>
            <a:chOff x="2947958" y="4348813"/>
            <a:chExt cx="4523910" cy="57478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94795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928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5061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0194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5327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0459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5592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1256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96389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1522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6655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71787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96920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2053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47186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451827" y="5482626"/>
            <a:ext cx="1703581" cy="553998"/>
          </a:xfrm>
          <a:prstGeom prst="rect">
            <a:avLst/>
          </a:prstGeom>
          <a:noFill/>
          <a:effectLst/>
        </p:spPr>
        <p:txBody>
          <a:bodyPr wrap="none" lIns="182880" rIns="182880" bIns="137160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s </a:t>
            </a:r>
            <a:r>
              <a:rPr lang="en-US" dirty="0" smtClean="0">
                <a:latin typeface="+mn-lt"/>
              </a:rPr>
              <a:t>( 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c</a:t>
            </a:r>
            <a:r>
              <a:rPr lang="en-US" baseline="-25000" dirty="0" smtClean="0">
                <a:solidFill>
                  <a:schemeClr val="accent5"/>
                </a:solidFill>
                <a:latin typeface="+mn-lt"/>
              </a:rPr>
              <a:t>i 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c</a:t>
            </a:r>
            <a:r>
              <a:rPr lang="en-US" baseline="-25000" dirty="0" err="1" smtClean="0">
                <a:solidFill>
                  <a:schemeClr val="accent6"/>
                </a:solidFill>
                <a:latin typeface="+mn-lt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)  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8165" y="5052938"/>
            <a:ext cx="25537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c</a:t>
            </a:r>
            <a:r>
              <a:rPr lang="en-US" baseline="-25000" dirty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rgbClr val="F79646"/>
                </a:solidFill>
                <a:latin typeface="Consolas"/>
                <a:cs typeface="Consolas"/>
              </a:rPr>
              <a:t>c</a:t>
            </a:r>
            <a:r>
              <a:rPr lang="en-US" baseline="-25000" dirty="0" err="1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endParaRPr lang="en-US" baseline="-25000" dirty="0" smtClean="0">
              <a:solidFill>
                <a:srgbClr val="F79646"/>
              </a:solidFill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-1  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c</a:t>
            </a:r>
            <a:r>
              <a:rPr lang="en-US" baseline="-25000" dirty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!= </a:t>
            </a:r>
            <a:r>
              <a:rPr lang="en-US" dirty="0" err="1" smtClean="0">
                <a:solidFill>
                  <a:srgbClr val="F79646"/>
                </a:solidFill>
                <a:latin typeface="Consolas"/>
                <a:cs typeface="Consolas"/>
              </a:rPr>
              <a:t>c</a:t>
            </a:r>
            <a:r>
              <a:rPr lang="en-US" baseline="-25000" dirty="0" err="1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082089" y="5308675"/>
            <a:ext cx="228131" cy="901901"/>
          </a:xfrm>
          <a:prstGeom prst="leftBrace">
            <a:avLst>
              <a:gd name="adj1" fmla="val 22718"/>
              <a:gd name="adj2" fmla="val 50000"/>
            </a:avLst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4958" y="6295184"/>
            <a:ext cx="253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gap-score </a:t>
            </a:r>
            <a:r>
              <a:rPr lang="en-US" dirty="0" smtClean="0">
                <a:latin typeface="+mn-lt"/>
              </a:rPr>
              <a:t>=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   -0.5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4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87" y="1974522"/>
            <a:ext cx="6293827" cy="3987039"/>
          </a:xfrm>
          <a:prstGeom prst="rect">
            <a:avLst/>
          </a:prstGeom>
          <a:ln>
            <a:solidFill>
              <a:srgbClr val="07377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09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553757" y="2011742"/>
            <a:ext cx="6372356" cy="22472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1137" y="3435355"/>
            <a:ext cx="1021039" cy="430689"/>
            <a:chOff x="3281689" y="4125461"/>
            <a:chExt cx="1260760" cy="63040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28168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687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206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27259" y="4125461"/>
              <a:ext cx="315190" cy="630407"/>
            </a:xfrm>
            <a:prstGeom prst="rect">
              <a:avLst/>
            </a:prstGeom>
            <a:grp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Wunch</a:t>
            </a:r>
            <a:r>
              <a:rPr lang="en-US" dirty="0" smtClean="0"/>
              <a:t>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2132" y="1414989"/>
            <a:ext cx="443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Generalization of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levenstein</a:t>
            </a:r>
            <a:r>
              <a:rPr lang="en-US" dirty="0" smtClean="0">
                <a:latin typeface="+mn-lt"/>
              </a:rPr>
              <a:t>(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) </a:t>
            </a:r>
            <a:endParaRPr lang="en-US" dirty="0" smtClean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7146" y="2182499"/>
            <a:ext cx="602265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lang="en-US" sz="36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3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21597" y="2794824"/>
            <a:ext cx="4523910" cy="677616"/>
            <a:chOff x="2947958" y="4348813"/>
            <a:chExt cx="4523910" cy="57478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94795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928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5061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0194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5327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0459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5592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1256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96389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1522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6655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71787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96920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2053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47186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451827" y="5482626"/>
            <a:ext cx="1703581" cy="553998"/>
          </a:xfrm>
          <a:prstGeom prst="rect">
            <a:avLst/>
          </a:prstGeom>
          <a:noFill/>
          <a:effectLst/>
        </p:spPr>
        <p:txBody>
          <a:bodyPr wrap="none" lIns="182880" rIns="182880" bIns="137160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s </a:t>
            </a:r>
            <a:r>
              <a:rPr lang="en-US" dirty="0" smtClean="0">
                <a:latin typeface="+mn-lt"/>
              </a:rPr>
              <a:t>( 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c</a:t>
            </a:r>
            <a:r>
              <a:rPr lang="en-US" baseline="-25000" dirty="0" smtClean="0">
                <a:solidFill>
                  <a:schemeClr val="accent5"/>
                </a:solidFill>
                <a:latin typeface="+mn-lt"/>
              </a:rPr>
              <a:t>i 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c</a:t>
            </a:r>
            <a:r>
              <a:rPr lang="en-US" baseline="-25000" dirty="0" err="1" smtClean="0">
                <a:solidFill>
                  <a:schemeClr val="accent6"/>
                </a:solidFill>
                <a:latin typeface="+mn-lt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)  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8165" y="5052938"/>
            <a:ext cx="25537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c</a:t>
            </a:r>
            <a:r>
              <a:rPr lang="en-US" baseline="-25000" dirty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baseline="-25000" dirty="0" smtClean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rgbClr val="F79646"/>
                </a:solidFill>
                <a:latin typeface="Consolas"/>
                <a:cs typeface="Consolas"/>
              </a:rPr>
              <a:t>c</a:t>
            </a:r>
            <a:r>
              <a:rPr lang="en-US" baseline="-25000" dirty="0" err="1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endParaRPr lang="en-US" baseline="-25000" dirty="0" smtClean="0">
              <a:solidFill>
                <a:srgbClr val="F79646"/>
              </a:solidFill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-1  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c</a:t>
            </a:r>
            <a:r>
              <a:rPr lang="en-US" baseline="-25000" dirty="0">
                <a:solidFill>
                  <a:srgbClr val="4BACC6"/>
                </a:solidFill>
                <a:latin typeface="Consolas"/>
                <a:cs typeface="Consolas"/>
              </a:rPr>
              <a:t>i </a:t>
            </a: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!= </a:t>
            </a:r>
            <a:r>
              <a:rPr lang="en-US" dirty="0" err="1" smtClean="0">
                <a:solidFill>
                  <a:srgbClr val="F79646"/>
                </a:solidFill>
                <a:latin typeface="Consolas"/>
                <a:cs typeface="Consolas"/>
              </a:rPr>
              <a:t>c</a:t>
            </a:r>
            <a:r>
              <a:rPr lang="en-US" baseline="-25000" dirty="0" err="1" smtClean="0">
                <a:solidFill>
                  <a:srgbClr val="F79646"/>
                </a:solidFill>
                <a:latin typeface="Consolas"/>
                <a:cs typeface="Consolas"/>
              </a:rPr>
              <a:t>j</a:t>
            </a:r>
            <a:r>
              <a:rPr lang="en-US" baseline="-25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082089" y="5308675"/>
            <a:ext cx="228131" cy="901901"/>
          </a:xfrm>
          <a:prstGeom prst="leftBrace">
            <a:avLst>
              <a:gd name="adj1" fmla="val 22718"/>
              <a:gd name="adj2" fmla="val 50000"/>
            </a:avLst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4958" y="6295184"/>
            <a:ext cx="253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gap-score </a:t>
            </a:r>
            <a:r>
              <a:rPr lang="en-US" dirty="0" smtClean="0">
                <a:latin typeface="+mn-lt"/>
              </a:rPr>
              <a:t>=   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-0.5</a:t>
            </a:r>
            <a:endParaRPr lang="en-US" dirty="0" smtClean="0">
              <a:solidFill>
                <a:srgbClr val="9BBB59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21315907">
            <a:off x="2392867" y="4295451"/>
            <a:ext cx="455620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123825" dist="889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* 14   + (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-1</a:t>
            </a:r>
            <a:r>
              <a:rPr lang="en-US" dirty="0" smtClean="0">
                <a:latin typeface="+mn-lt"/>
              </a:rPr>
              <a:t>) * 1   + (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-0.5</a:t>
            </a:r>
            <a:r>
              <a:rPr lang="en-US" dirty="0" smtClean="0">
                <a:latin typeface="+mn-lt"/>
              </a:rPr>
              <a:t>) * 4  =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25 </a:t>
            </a:r>
            <a:r>
              <a:rPr lang="en-US" dirty="0" smtClean="0">
                <a:latin typeface="+mn-lt"/>
              </a:rPr>
              <a:t>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65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5172" y="5182319"/>
            <a:ext cx="3263148" cy="12775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24568"/>
              </p:ext>
            </p:extLst>
          </p:nvPr>
        </p:nvGraphicFramePr>
        <p:xfrm>
          <a:off x="1347863" y="1795641"/>
          <a:ext cx="6096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066"/>
                <a:gridCol w="2363928"/>
                <a:gridCol w="2373006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rgbClr val="8064A2"/>
                          </a:solidFill>
                        </a:rPr>
                        <a:t>Levenshtein</a:t>
                      </a:r>
                      <a:endParaRPr lang="en-US" sz="2000" b="1" dirty="0">
                        <a:solidFill>
                          <a:srgbClr val="8064A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Needleman-</a:t>
                      </a:r>
                      <a:r>
                        <a:rPr lang="en-US" sz="2000" b="1" dirty="0" err="1" smtClean="0">
                          <a:solidFill>
                            <a:schemeClr val="accent2"/>
                          </a:solidFill>
                        </a:rPr>
                        <a:t>Wunch</a:t>
                      </a:r>
                      <a:endParaRPr 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64A2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8064A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matrix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Operations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64A2"/>
                          </a:solidFill>
                        </a:rPr>
                        <a:t>insert/delete</a:t>
                      </a:r>
                      <a:endParaRPr lang="en-US" sz="2000" dirty="0">
                        <a:solidFill>
                          <a:srgbClr val="8064A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gaps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8064A2"/>
                          </a:solidFill>
                        </a:rPr>
                        <a:t>distance</a:t>
                      </a:r>
                      <a:endParaRPr lang="en-US" sz="2000" dirty="0">
                        <a:solidFill>
                          <a:srgbClr val="8064A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similarity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4637" y="4230275"/>
            <a:ext cx="2001069" cy="584776"/>
          </a:xfrm>
          <a:prstGeom prst="rect">
            <a:avLst/>
          </a:prstGeom>
          <a:noFill/>
          <a:scene3d>
            <a:camera prst="orthographicFront">
              <a:rot lat="0" lon="0" rev="3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OCR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9027" y="4322608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J0hn” </a:t>
            </a:r>
            <a:r>
              <a:rPr lang="en-US" dirty="0" err="1" smtClean="0">
                <a:latin typeface="Consolas"/>
                <a:cs typeface="Consolas"/>
              </a:rPr>
              <a:t>vs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“John” </a:t>
            </a:r>
            <a:endParaRPr lang="en-US" sz="2800" dirty="0" smtClean="0">
              <a:solidFill>
                <a:schemeClr val="accent5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5685" y="5154509"/>
            <a:ext cx="30613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/>
                <a:cs typeface="Consolas"/>
              </a:rPr>
              <a:t>score(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o</a:t>
            </a:r>
            <a:r>
              <a:rPr lang="en-US" dirty="0" smtClean="0"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 =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-0.2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/>
                <a:cs typeface="Consolas"/>
              </a:rPr>
              <a:t>score(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 = 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-1.0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1165" y="4989703"/>
            <a:ext cx="205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+mn-lt"/>
              </a:rPr>
              <a:t>lower penalty</a:t>
            </a:r>
          </a:p>
        </p:txBody>
      </p:sp>
      <p:sp>
        <p:nvSpPr>
          <p:cNvPr id="9" name="Freeform 8"/>
          <p:cNvSpPr/>
          <p:nvPr/>
        </p:nvSpPr>
        <p:spPr>
          <a:xfrm flipH="1" flipV="1">
            <a:off x="5893065" y="5452905"/>
            <a:ext cx="762231" cy="16883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1588765 w 3487906"/>
              <a:gd name="connsiteY0" fmla="*/ 122418 h 141131"/>
              <a:gd name="connsiteX1" fmla="*/ 3487906 w 3487906"/>
              <a:gd name="connsiteY1" fmla="*/ 0 h 141131"/>
              <a:gd name="connsiteX0" fmla="*/ 1365021 w 4693910"/>
              <a:gd name="connsiteY0" fmla="*/ 6767 h 272054"/>
              <a:gd name="connsiteX1" fmla="*/ 4693910 w 4693910"/>
              <a:gd name="connsiteY1" fmla="*/ 192642 h 272054"/>
              <a:gd name="connsiteX0" fmla="*/ 29381 w 3358270"/>
              <a:gd name="connsiteY0" fmla="*/ 0 h 306992"/>
              <a:gd name="connsiteX1" fmla="*/ 3358270 w 3358270"/>
              <a:gd name="connsiteY1" fmla="*/ 185875 h 306992"/>
              <a:gd name="connsiteX0" fmla="*/ 82443 w 3411332"/>
              <a:gd name="connsiteY0" fmla="*/ 0 h 194033"/>
              <a:gd name="connsiteX1" fmla="*/ 3411332 w 3411332"/>
              <a:gd name="connsiteY1" fmla="*/ 185875 h 194033"/>
              <a:gd name="connsiteX0" fmla="*/ 53553 w 4097320"/>
              <a:gd name="connsiteY0" fmla="*/ 0 h 186894"/>
              <a:gd name="connsiteX1" fmla="*/ 4097320 w 4097320"/>
              <a:gd name="connsiteY1" fmla="*/ 177312 h 186894"/>
              <a:gd name="connsiteX0" fmla="*/ 1 w 4043768"/>
              <a:gd name="connsiteY0" fmla="*/ 84049 h 261872"/>
              <a:gd name="connsiteX1" fmla="*/ 4043768 w 4043768"/>
              <a:gd name="connsiteY1" fmla="*/ 261361 h 261872"/>
              <a:gd name="connsiteX0" fmla="*/ 0 w 5343536"/>
              <a:gd name="connsiteY0" fmla="*/ 155960 h 155960"/>
              <a:gd name="connsiteX1" fmla="*/ 5343536 w 5343536"/>
              <a:gd name="connsiteY1" fmla="*/ 33545 h 15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536" h="155960">
                <a:moveTo>
                  <a:pt x="0" y="155960"/>
                </a:moveTo>
                <a:cubicBezTo>
                  <a:pt x="740310" y="-113032"/>
                  <a:pt x="2447601" y="51527"/>
                  <a:pt x="5343536" y="33545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8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3320" y="2052708"/>
            <a:ext cx="6022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3320" y="5016900"/>
            <a:ext cx="62764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 </a:t>
            </a:r>
            <a:r>
              <a:rPr lang="en-US" sz="3600" dirty="0" err="1" smtClean="0">
                <a:solidFill>
                  <a:srgbClr val="4BACC6"/>
                </a:solidFill>
                <a:latin typeface="Consolas"/>
                <a:cs typeface="Consolas"/>
              </a:rPr>
              <a:t>inger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>
                <a:solidFill>
                  <a:schemeClr val="accent6"/>
                </a:solidFill>
                <a:latin typeface="Consolas"/>
                <a:cs typeface="Consolas"/>
              </a:rPr>
              <a:t>Jane Klinger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8807" y="3280850"/>
            <a:ext cx="455620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123825" dist="889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BB59"/>
                </a:solidFill>
                <a:latin typeface="Calibri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* 14   + (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-1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 * 1   +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-0.5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* 4  =  </a:t>
            </a:r>
            <a:r>
              <a:rPr lang="en-US" dirty="0" smtClean="0">
                <a:solidFill>
                  <a:srgbClr val="9BBB59"/>
                </a:solidFill>
                <a:latin typeface="Calibri"/>
              </a:rPr>
              <a:t>25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8807" y="4549764"/>
            <a:ext cx="478989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123825" dist="889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* 14   + (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-1</a:t>
            </a:r>
            <a:r>
              <a:rPr lang="en-US" dirty="0" smtClean="0">
                <a:latin typeface="+mn-lt"/>
              </a:rPr>
              <a:t>) * 3   + (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-0.5</a:t>
            </a:r>
            <a:r>
              <a:rPr lang="en-US" dirty="0" smtClean="0">
                <a:latin typeface="+mn-lt"/>
              </a:rPr>
              <a:t>) * 1  =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24.5 </a:t>
            </a:r>
            <a:r>
              <a:rPr lang="en-US" dirty="0" smtClean="0">
                <a:latin typeface="+mn-lt"/>
              </a:rPr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Needleman-</a:t>
            </a:r>
            <a:r>
              <a:rPr lang="en-US" dirty="0" err="1"/>
              <a:t>Wunch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69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3320" y="2052708"/>
            <a:ext cx="6022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3320" y="5016900"/>
            <a:ext cx="70379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Stanislaus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    </a:t>
            </a:r>
            <a:r>
              <a:rPr lang="en-US" sz="3600" dirty="0">
                <a:solidFill>
                  <a:schemeClr val="accent6"/>
                </a:solidFill>
                <a:latin typeface="Consolas"/>
                <a:cs typeface="Consolas"/>
              </a:rPr>
              <a:t>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8807" y="3280850"/>
            <a:ext cx="455620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123825" dist="889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BB59"/>
                </a:solidFill>
                <a:latin typeface="Calibri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* 14   + (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-1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 * 1   + (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-0.5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 * 4  =  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25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8807" y="4549764"/>
            <a:ext cx="455620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123825" dist="889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* 14   + (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-1</a:t>
            </a:r>
            <a:r>
              <a:rPr lang="en-US" dirty="0" smtClean="0">
                <a:latin typeface="+mn-lt"/>
              </a:rPr>
              <a:t>) * 1  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+ (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-0.5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 </a:t>
            </a:r>
            <a:r>
              <a:rPr lang="en-US" dirty="0" smtClean="0">
                <a:latin typeface="+mn-lt"/>
              </a:rPr>
              <a:t>* 8  =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23 </a:t>
            </a:r>
            <a:r>
              <a:rPr lang="en-US" dirty="0" smtClean="0">
                <a:latin typeface="+mn-lt"/>
              </a:rPr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Needleman-</a:t>
            </a:r>
            <a:r>
              <a:rPr lang="en-US" dirty="0" err="1"/>
              <a:t>Wunch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7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3320" y="2052708"/>
            <a:ext cx="6022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3320" y="5016900"/>
            <a:ext cx="70379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Stanislaus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    </a:t>
            </a:r>
            <a:r>
              <a:rPr lang="en-US" sz="3600" dirty="0">
                <a:solidFill>
                  <a:schemeClr val="accent6"/>
                </a:solidFill>
                <a:latin typeface="Consolas"/>
                <a:cs typeface="Consolas"/>
              </a:rPr>
              <a:t>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8807" y="3280850"/>
            <a:ext cx="455620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123825" dist="889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BB59"/>
                </a:solidFill>
                <a:latin typeface="Calibri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* 14   + (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-1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 * 1   + (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-0.5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 * 4  =  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25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8807" y="4549764"/>
            <a:ext cx="455620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123825" dist="889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* 14   + (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-1</a:t>
            </a:r>
            <a:r>
              <a:rPr lang="en-US" dirty="0" smtClean="0">
                <a:latin typeface="+mn-lt"/>
              </a:rPr>
              <a:t>) * 1  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+ (</a:t>
            </a:r>
            <a:r>
              <a:rPr lang="en-US" dirty="0">
                <a:solidFill>
                  <a:srgbClr val="9BBB59"/>
                </a:solidFill>
                <a:latin typeface="Calibri"/>
              </a:rPr>
              <a:t>-0.5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 </a:t>
            </a:r>
            <a:r>
              <a:rPr lang="en-US" dirty="0" smtClean="0">
                <a:latin typeface="+mn-lt"/>
              </a:rPr>
              <a:t>* 8  =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23 </a:t>
            </a:r>
            <a:r>
              <a:rPr lang="en-US" dirty="0" smtClean="0">
                <a:latin typeface="+mn-lt"/>
              </a:rPr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Needleman-</a:t>
            </a:r>
            <a:r>
              <a:rPr lang="en-US" dirty="0" err="1"/>
              <a:t>Wunch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1027878">
            <a:off x="565710" y="3348616"/>
            <a:ext cx="3112448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n-lt"/>
              </a:rPr>
              <a:t>Longer gaps are penalized more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+mn-lt"/>
              </a:rPr>
              <a:t>Bad for names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74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Gap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98883" y="1414989"/>
            <a:ext cx="5346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Generalization of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needleman-wunch</a:t>
            </a:r>
            <a:r>
              <a:rPr lang="en-US" dirty="0" smtClean="0">
                <a:latin typeface="+mn-lt"/>
              </a:rPr>
              <a:t>(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) </a:t>
            </a:r>
            <a:endParaRPr lang="en-US" dirty="0" smtClean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3757" y="2011742"/>
            <a:ext cx="6372356" cy="22472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1137" y="3435355"/>
            <a:ext cx="255260" cy="43068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6397" y="3435355"/>
            <a:ext cx="255260" cy="430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1657" y="3435355"/>
            <a:ext cx="255260" cy="430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6916" y="3435355"/>
            <a:ext cx="255260" cy="430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7146" y="2182499"/>
            <a:ext cx="602265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lang="en-US" sz="36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3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21597" y="2794824"/>
            <a:ext cx="4523910" cy="677616"/>
            <a:chOff x="2947958" y="4348813"/>
            <a:chExt cx="4523910" cy="57478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94795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9928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5061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194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5327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0459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5592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1256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6389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1522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6655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1787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96920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22053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47186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 flipV="1">
            <a:off x="4495624" y="4009744"/>
            <a:ext cx="376033" cy="151613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360" h="397491">
                <a:moveTo>
                  <a:pt x="2593360" y="6089"/>
                </a:moveTo>
                <a:cubicBezTo>
                  <a:pt x="734135" y="-31684"/>
                  <a:pt x="-93133" y="107180"/>
                  <a:pt x="8293" y="397491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 flipV="1">
            <a:off x="4938900" y="4009744"/>
            <a:ext cx="376033" cy="83883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360" h="397491">
                <a:moveTo>
                  <a:pt x="2593360" y="6089"/>
                </a:moveTo>
                <a:cubicBezTo>
                  <a:pt x="734135" y="-31684"/>
                  <a:pt x="-93133" y="107180"/>
                  <a:pt x="8293" y="397491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15237" y="5270636"/>
            <a:ext cx="200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+mn-lt"/>
              </a:rPr>
              <a:t>open gap, cost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99567" y="4617743"/>
            <a:ext cx="247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continue gap, cost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28186" y="5259860"/>
            <a:ext cx="42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alibri"/>
              </a:rPr>
              <a:t>c</a:t>
            </a:r>
            <a:r>
              <a:rPr lang="en-US" baseline="-25000" dirty="0" smtClean="0">
                <a:solidFill>
                  <a:schemeClr val="accent3"/>
                </a:solidFill>
                <a:latin typeface="Calibri"/>
              </a:rPr>
              <a:t>o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99068" y="4602604"/>
            <a:ext cx="386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Calibri"/>
              </a:rPr>
              <a:t>c</a:t>
            </a:r>
            <a:r>
              <a:rPr lang="en-US" baseline="-25000" dirty="0" err="1">
                <a:solidFill>
                  <a:schemeClr val="accent3"/>
                </a:solidFill>
                <a:latin typeface="Calibri"/>
              </a:rPr>
              <a:t>r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Gap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98883" y="1414989"/>
            <a:ext cx="5346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Generalization of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needleman-wunch</a:t>
            </a:r>
            <a:r>
              <a:rPr lang="en-US" dirty="0" smtClean="0">
                <a:latin typeface="+mn-lt"/>
              </a:rPr>
              <a:t>(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) </a:t>
            </a:r>
            <a:endParaRPr lang="en-US" dirty="0" smtClean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3757" y="2011742"/>
            <a:ext cx="6372356" cy="22472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1137" y="3435355"/>
            <a:ext cx="255260" cy="43068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6397" y="3435355"/>
            <a:ext cx="255260" cy="430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1657" y="3435355"/>
            <a:ext cx="255260" cy="430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6916" y="3435355"/>
            <a:ext cx="255260" cy="430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7146" y="2182499"/>
            <a:ext cx="602265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3600" dirty="0" smtClean="0">
                <a:solidFill>
                  <a:srgbClr val="4BACC6"/>
                </a:solidFill>
                <a:latin typeface="Consolas"/>
                <a:cs typeface="Consolas"/>
              </a:rPr>
              <a:t>John Singer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lang="en-US" sz="36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3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3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chemeClr val="accent6"/>
                </a:solidFill>
                <a:latin typeface="Consolas"/>
                <a:cs typeface="Consolas"/>
              </a:rPr>
              <a:t>John S.     Sargent</a:t>
            </a:r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3600" dirty="0">
              <a:latin typeface="Consolas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21597" y="2794824"/>
            <a:ext cx="4523910" cy="677616"/>
            <a:chOff x="2947958" y="4348813"/>
            <a:chExt cx="4523910" cy="57478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94795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9928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5061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194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5327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0459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5592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1256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6389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15222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66550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1787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969206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220534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471868" y="4348813"/>
              <a:ext cx="0" cy="57478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 flipV="1">
            <a:off x="4495624" y="4009744"/>
            <a:ext cx="376033" cy="151613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360" h="397491">
                <a:moveTo>
                  <a:pt x="2593360" y="6089"/>
                </a:moveTo>
                <a:cubicBezTo>
                  <a:pt x="734135" y="-31684"/>
                  <a:pt x="-93133" y="107180"/>
                  <a:pt x="8293" y="397491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58856" y="5303998"/>
            <a:ext cx="1331306" cy="1339995"/>
            <a:chOff x="7730976" y="6052457"/>
            <a:chExt cx="1724352" cy="1735605"/>
          </a:xfrm>
          <a:solidFill>
            <a:schemeClr val="bg1"/>
          </a:solidFill>
        </p:grpSpPr>
        <p:sp>
          <p:nvSpPr>
            <p:cNvPr id="32" name="Rectangle 31"/>
            <p:cNvSpPr/>
            <p:nvPr/>
          </p:nvSpPr>
          <p:spPr>
            <a:xfrm>
              <a:off x="7730976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18368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05760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593152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880544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67936" y="6052457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30976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18368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305760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593152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80544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67936" y="6341884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30976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18368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305760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93152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880544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167936" y="6629276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30976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18368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305760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93152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880544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67936" y="691870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30976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018368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05760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593152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880544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67936" y="7211243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30976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018368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305760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93152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880544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167936" y="7500670"/>
              <a:ext cx="287392" cy="287392"/>
            </a:xfrm>
            <a:prstGeom prst="rect">
              <a:avLst/>
            </a:prstGeom>
            <a:grpFill/>
            <a:ln w="12700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309663" y="4750001"/>
            <a:ext cx="1411134" cy="553998"/>
          </a:xfrm>
          <a:prstGeom prst="rect">
            <a:avLst/>
          </a:prstGeom>
          <a:noFill/>
          <a:effectLst/>
        </p:spPr>
        <p:txBody>
          <a:bodyPr wrap="none" lIns="182880" rIns="182880" bIns="137160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s </a:t>
            </a:r>
            <a:r>
              <a:rPr lang="en-US" dirty="0" smtClean="0">
                <a:latin typeface="+mn-lt"/>
              </a:rPr>
              <a:t>( 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c</a:t>
            </a:r>
            <a:r>
              <a:rPr lang="en-US" baseline="-25000" dirty="0" smtClean="0">
                <a:solidFill>
                  <a:schemeClr val="accent5"/>
                </a:solidFill>
                <a:latin typeface="+mn-lt"/>
              </a:rPr>
              <a:t>i 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c</a:t>
            </a:r>
            <a:r>
              <a:rPr lang="en-US" baseline="-25000" dirty="0" err="1" smtClean="0">
                <a:solidFill>
                  <a:schemeClr val="accent6"/>
                </a:solidFill>
                <a:latin typeface="+mn-lt"/>
              </a:rPr>
              <a:t>j</a:t>
            </a:r>
            <a:r>
              <a:rPr lang="en-US" baseline="-25000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69" name="TextBox 68"/>
          <p:cNvSpPr txBox="1"/>
          <p:nvPr/>
        </p:nvSpPr>
        <p:spPr>
          <a:xfrm rot="21027878">
            <a:off x="469203" y="3978735"/>
            <a:ext cx="1675446" cy="1200328"/>
          </a:xfrm>
          <a:prstGeom prst="rect">
            <a:avLst/>
          </a:prstGeom>
          <a:solidFill>
            <a:srgbClr val="EBF1DE"/>
          </a:solidFill>
          <a:effectLst>
            <a:outerShdw blurRad="127000" dist="635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Alignment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core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atrix</a:t>
            </a:r>
          </a:p>
        </p:txBody>
      </p:sp>
      <p:sp>
        <p:nvSpPr>
          <p:cNvPr id="71" name="Freeform 70"/>
          <p:cNvSpPr/>
          <p:nvPr/>
        </p:nvSpPr>
        <p:spPr>
          <a:xfrm flipV="1">
            <a:off x="4938900" y="4009744"/>
            <a:ext cx="376033" cy="83883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360" h="397491">
                <a:moveTo>
                  <a:pt x="2593360" y="6089"/>
                </a:moveTo>
                <a:cubicBezTo>
                  <a:pt x="734135" y="-31684"/>
                  <a:pt x="-93133" y="107180"/>
                  <a:pt x="8293" y="397491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15237" y="5270636"/>
            <a:ext cx="200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+mn-lt"/>
              </a:rPr>
              <a:t>open gap, cost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99567" y="4617743"/>
            <a:ext cx="247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continue gap, cost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28186" y="5259860"/>
            <a:ext cx="42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alibri"/>
              </a:rPr>
              <a:t>c</a:t>
            </a:r>
            <a:r>
              <a:rPr lang="en-US" baseline="-25000" dirty="0" smtClean="0">
                <a:solidFill>
                  <a:schemeClr val="accent3"/>
                </a:solidFill>
                <a:latin typeface="Calibri"/>
              </a:rPr>
              <a:t>o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99068" y="4602604"/>
            <a:ext cx="386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Calibri"/>
              </a:rPr>
              <a:t>c</a:t>
            </a:r>
            <a:r>
              <a:rPr lang="en-US" baseline="-25000" dirty="0" err="1">
                <a:solidFill>
                  <a:schemeClr val="accent3"/>
                </a:solidFill>
                <a:latin typeface="Calibri"/>
              </a:rPr>
              <a:t>r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9069" y="5878330"/>
            <a:ext cx="2725223" cy="553998"/>
          </a:xfrm>
          <a:prstGeom prst="rect">
            <a:avLst/>
          </a:prstGeom>
          <a:noFill/>
          <a:effectLst/>
        </p:spPr>
        <p:txBody>
          <a:bodyPr wrap="square" lIns="182880" rIns="182880" bIns="137160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alibri"/>
              </a:rPr>
              <a:t>c</a:t>
            </a:r>
            <a:r>
              <a:rPr lang="en-US" baseline="-25000" dirty="0" smtClean="0">
                <a:solidFill>
                  <a:schemeClr val="accent3"/>
                </a:solidFill>
                <a:latin typeface="Calibri"/>
              </a:rPr>
              <a:t>o </a:t>
            </a:r>
            <a:r>
              <a:rPr lang="en-US" dirty="0" smtClean="0">
                <a:latin typeface="Calibri"/>
              </a:rPr>
              <a:t>+</a:t>
            </a:r>
            <a:r>
              <a:rPr lang="en-US" dirty="0" smtClean="0">
                <a:solidFill>
                  <a:schemeClr val="accent3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(|</a:t>
            </a:r>
            <a:r>
              <a:rPr lang="en-US" dirty="0" smtClean="0">
                <a:solidFill>
                  <a:schemeClr val="accent3"/>
                </a:solidFill>
                <a:latin typeface="Calibri"/>
              </a:rPr>
              <a:t>gap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| - 1) * </a:t>
            </a:r>
            <a:r>
              <a:rPr lang="en-US" dirty="0" err="1" smtClean="0">
                <a:solidFill>
                  <a:schemeClr val="accent3"/>
                </a:solidFill>
                <a:latin typeface="Calibri"/>
              </a:rPr>
              <a:t>c</a:t>
            </a:r>
            <a:r>
              <a:rPr lang="en-US" baseline="-25000" dirty="0" err="1" smtClean="0">
                <a:solidFill>
                  <a:schemeClr val="accent3"/>
                </a:solidFill>
                <a:latin typeface="Calibri"/>
              </a:rPr>
              <a:t>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28777" y="5879833"/>
            <a:ext cx="196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+mn-lt"/>
              </a:rPr>
              <a:t>total gap cost: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1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610" y="1624189"/>
            <a:ext cx="33899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+mn-lt"/>
              </a:rPr>
              <a:t>Global alignment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fully align sequences, opening gaps as needed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10" y="4268770"/>
            <a:ext cx="33899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Local alignment </a:t>
            </a:r>
          </a:p>
          <a:p>
            <a:r>
              <a:rPr lang="en-US" dirty="0" smtClean="0">
                <a:solidFill>
                  <a:srgbClr val="7F7F7F"/>
                </a:solidFill>
                <a:latin typeface="+mn-lt"/>
              </a:rPr>
              <a:t>find best subsequences to align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4496" y="4420170"/>
            <a:ext cx="442941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 T F T A L I L L A V A V</a:t>
            </a:r>
          </a:p>
          <a:p>
            <a:r>
              <a:rPr lang="en-US" dirty="0" smtClean="0">
                <a:latin typeface="Consolas"/>
                <a:cs typeface="Consolas"/>
              </a:rPr>
              <a:t>- - F T A L – L L A V - 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4496" y="1777703"/>
            <a:ext cx="442941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 T F T A L I L L A V A V</a:t>
            </a:r>
          </a:p>
          <a:p>
            <a:r>
              <a:rPr lang="en-US" dirty="0" smtClean="0">
                <a:latin typeface="Consolas"/>
                <a:cs typeface="Consolas"/>
              </a:rPr>
              <a:t>F - - T A L – L L A – A V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610" y="2848366"/>
            <a:ext cx="2613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Needleman-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Wunch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9610" y="5504755"/>
            <a:ext cx="8141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Smith-Waterman: local alignment version of Needleman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-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Wunch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8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7317" y="1575654"/>
            <a:ext cx="76866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match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rgbClr val="4BACC6"/>
                </a:solidFill>
                <a:latin typeface="Consolas"/>
                <a:cs typeface="Consolas"/>
              </a:rPr>
              <a:t>John Sargent, </a:t>
            </a:r>
            <a:r>
              <a:rPr lang="en-US" sz="2800" dirty="0" err="1" smtClean="0">
                <a:solidFill>
                  <a:srgbClr val="4BACC6"/>
                </a:solidFill>
                <a:latin typeface="Consolas"/>
                <a:cs typeface="Consolas"/>
              </a:rPr>
              <a:t>american</a:t>
            </a:r>
            <a:r>
              <a:rPr lang="en-US" sz="2800" dirty="0" smtClean="0">
                <a:solidFill>
                  <a:srgbClr val="4BACC6"/>
                </a:solidFill>
                <a:latin typeface="Consolas"/>
                <a:cs typeface="Consolas"/>
              </a:rPr>
              <a:t> painter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     </a:t>
            </a:r>
            <a:r>
              <a:rPr lang="en-US" sz="2800" dirty="0" smtClean="0">
                <a:solidFill>
                  <a:schemeClr val="accent6"/>
                </a:solidFill>
                <a:latin typeface="Consolas"/>
                <a:cs typeface="Consolas"/>
              </a:rPr>
              <a:t>American artist John S. Sargent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317" y="3225838"/>
            <a:ext cx="7658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           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John S   argent, </a:t>
            </a:r>
            <a:r>
              <a:rPr lang="en-US" sz="2000" dirty="0" err="1" smtClean="0">
                <a:solidFill>
                  <a:srgbClr val="4BACC6"/>
                </a:solidFill>
                <a:latin typeface="Consolas"/>
                <a:cs typeface="Consolas"/>
              </a:rPr>
              <a:t>american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 painter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American artist John S. Sargent                 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20065" y="4025745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Needleman-</a:t>
            </a:r>
            <a:r>
              <a:rPr lang="en-US" dirty="0" err="1" smtClean="0">
                <a:solidFill>
                  <a:schemeClr val="accent2"/>
                </a:solidFill>
                <a:latin typeface="+mn-lt"/>
              </a:rPr>
              <a:t>Wunch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: significant gap penalty 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7317" y="1575654"/>
            <a:ext cx="76866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match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rgbClr val="4BACC6"/>
                </a:solidFill>
                <a:latin typeface="Consolas"/>
                <a:cs typeface="Consolas"/>
              </a:rPr>
              <a:t>John Sargent, </a:t>
            </a:r>
            <a:r>
              <a:rPr lang="en-US" sz="2800" dirty="0" err="1" smtClean="0">
                <a:solidFill>
                  <a:srgbClr val="4BACC6"/>
                </a:solidFill>
                <a:latin typeface="Consolas"/>
                <a:cs typeface="Consolas"/>
              </a:rPr>
              <a:t>american</a:t>
            </a:r>
            <a:r>
              <a:rPr lang="en-US" sz="2800" dirty="0" smtClean="0">
                <a:solidFill>
                  <a:srgbClr val="4BACC6"/>
                </a:solidFill>
                <a:latin typeface="Consolas"/>
                <a:cs typeface="Consolas"/>
              </a:rPr>
              <a:t> painter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     </a:t>
            </a:r>
            <a:r>
              <a:rPr lang="en-US" sz="2800" dirty="0" smtClean="0">
                <a:solidFill>
                  <a:schemeClr val="accent6"/>
                </a:solidFill>
                <a:latin typeface="Consolas"/>
                <a:cs typeface="Consolas"/>
              </a:rPr>
              <a:t>American artist John S. Sargent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317" y="3225838"/>
            <a:ext cx="7658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           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John S   argent, </a:t>
            </a:r>
            <a:r>
              <a:rPr lang="en-US" sz="2000" dirty="0" err="1" smtClean="0">
                <a:solidFill>
                  <a:srgbClr val="4BACC6"/>
                </a:solidFill>
                <a:latin typeface="Consolas"/>
                <a:cs typeface="Consolas"/>
              </a:rPr>
              <a:t>american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 painter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American artist John S. Sargent                 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651137" y="3225838"/>
            <a:ext cx="2530965" cy="707886"/>
            <a:chOff x="5651137" y="3225838"/>
            <a:chExt cx="2530965" cy="430689"/>
          </a:xfrm>
        </p:grpSpPr>
        <p:sp>
          <p:nvSpPr>
            <p:cNvPr id="20" name="Rectangle 19"/>
            <p:cNvSpPr/>
            <p:nvPr/>
          </p:nvSpPr>
          <p:spPr>
            <a:xfrm>
              <a:off x="5651137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746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32356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65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13573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54183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94792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35401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76010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16619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7228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97838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38447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9056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19665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60274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00883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1493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320065" y="3225839"/>
            <a:ext cx="2249746" cy="707886"/>
            <a:chOff x="1320065" y="3225839"/>
            <a:chExt cx="2249746" cy="707886"/>
          </a:xfrm>
        </p:grpSpPr>
        <p:sp>
          <p:nvSpPr>
            <p:cNvPr id="54" name="Rectangle 53"/>
            <p:cNvSpPr/>
            <p:nvPr/>
          </p:nvSpPr>
          <p:spPr>
            <a:xfrm>
              <a:off x="1320065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60674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01283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41892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82501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23111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63720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04329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44938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85547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26157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66766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07374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47983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88593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29202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4422963" y="3225838"/>
            <a:ext cx="140609" cy="707886"/>
          </a:xfrm>
          <a:prstGeom prst="rect">
            <a:avLst/>
          </a:prstGeom>
          <a:noFill/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93357" y="3225839"/>
            <a:ext cx="140609" cy="707886"/>
          </a:xfrm>
          <a:prstGeom prst="rect">
            <a:avLst/>
          </a:prstGeom>
          <a:noFill/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20065" y="4025745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Needleman-</a:t>
            </a:r>
            <a:r>
              <a:rPr lang="en-US" dirty="0" err="1" smtClean="0">
                <a:solidFill>
                  <a:schemeClr val="accent2"/>
                </a:solidFill>
                <a:latin typeface="+mn-lt"/>
              </a:rPr>
              <a:t>Wunch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: significant gap penalty 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9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2782"/>
            <a:ext cx="8279649" cy="1143000"/>
          </a:xfrm>
        </p:spPr>
        <p:txBody>
          <a:bodyPr/>
          <a:lstStyle/>
          <a:p>
            <a:r>
              <a:rPr lang="en-US" dirty="0" smtClean="0"/>
              <a:t>Multiple John Singer </a:t>
            </a:r>
            <a:r>
              <a:rPr lang="en-US" dirty="0" err="1" smtClean="0"/>
              <a:t>Sargents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583" y="1871453"/>
            <a:ext cx="4186383" cy="1415772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accent6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dallas:John_Singer_Sargent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</a:t>
            </a:r>
            <a:r>
              <a:rPr lang="en-US" sz="1600" dirty="0" err="1" smtClean="0">
                <a:latin typeface="Courier"/>
                <a:cs typeface="Courier"/>
              </a:rPr>
              <a:t>foaf:Person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:</a:t>
            </a:r>
            <a:r>
              <a:rPr lang="en-US" sz="1600" dirty="0">
                <a:latin typeface="Courier"/>
                <a:cs typeface="Courier"/>
              </a:rPr>
              <a:t>dateOfBirth "1856" ;</a:t>
            </a:r>
          </a:p>
          <a:p>
            <a:r>
              <a:rPr lang="en-US" sz="1600" dirty="0" smtClean="0">
                <a:latin typeface="Courier"/>
                <a:cs typeface="Courier"/>
              </a:rPr>
              <a:t>  :</a:t>
            </a:r>
            <a:r>
              <a:rPr lang="en-US" sz="1600" dirty="0">
                <a:latin typeface="Courier"/>
                <a:cs typeface="Courier"/>
              </a:rPr>
              <a:t>dateOfDeath "1925" ;</a:t>
            </a:r>
          </a:p>
          <a:p>
            <a:r>
              <a:rPr lang="en-US" sz="1600" dirty="0" smtClean="0">
                <a:latin typeface="Courier"/>
                <a:cs typeface="Courier"/>
              </a:rPr>
              <a:t>  :name </a:t>
            </a:r>
            <a:r>
              <a:rPr lang="en-US" sz="1600" dirty="0">
                <a:solidFill>
                  <a:schemeClr val="accent6"/>
                </a:solidFill>
                <a:latin typeface="Courier"/>
                <a:cs typeface="Courier"/>
              </a:rPr>
              <a:t>"John Singer Sargent"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2583" y="4247180"/>
            <a:ext cx="4186383" cy="1415772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accent5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1600" b="1" dirty="0" err="1" smtClean="0">
                <a:solidFill>
                  <a:schemeClr val="accent5"/>
                </a:solidFill>
                <a:latin typeface="Courier"/>
                <a:cs typeface="Courier"/>
              </a:rPr>
              <a:t>ima:John_Singer_Sargent</a:t>
            </a:r>
            <a:endParaRPr lang="en-US" sz="1600" b="1" dirty="0" smtClean="0">
              <a:solidFill>
                <a:schemeClr val="accent5"/>
              </a:solidFill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</a:t>
            </a:r>
            <a:r>
              <a:rPr lang="en-US" sz="1600" dirty="0" err="1" smtClean="0">
                <a:latin typeface="Courier"/>
                <a:cs typeface="Courier"/>
              </a:rPr>
              <a:t>foaf:Person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:</a:t>
            </a:r>
            <a:r>
              <a:rPr lang="en-US" sz="1600" dirty="0">
                <a:latin typeface="Courier"/>
                <a:cs typeface="Courier"/>
              </a:rPr>
              <a:t>dateOfBirth "1856" ;</a:t>
            </a:r>
          </a:p>
          <a:p>
            <a:r>
              <a:rPr lang="en-US" sz="1600" dirty="0" smtClean="0">
                <a:latin typeface="Courier"/>
                <a:cs typeface="Courier"/>
              </a:rPr>
              <a:t>  :</a:t>
            </a:r>
            <a:r>
              <a:rPr lang="en-US" sz="1600" dirty="0">
                <a:latin typeface="Courier"/>
                <a:cs typeface="Courier"/>
              </a:rPr>
              <a:t>dateOfDeath "1925" ;</a:t>
            </a:r>
          </a:p>
          <a:p>
            <a:r>
              <a:rPr lang="en-US" sz="1600" dirty="0" smtClean="0">
                <a:latin typeface="Courier"/>
                <a:cs typeface="Courier"/>
              </a:rPr>
              <a:t>  :name </a:t>
            </a:r>
            <a:r>
              <a:rPr lang="en-US" sz="1600" dirty="0">
                <a:solidFill>
                  <a:srgbClr val="4BACC6"/>
                </a:solidFill>
                <a:latin typeface="Courier"/>
                <a:cs typeface="Courier"/>
              </a:rPr>
              <a:t>"John </a:t>
            </a:r>
            <a:r>
              <a:rPr lang="en-US" sz="1600" dirty="0" smtClean="0">
                <a:solidFill>
                  <a:srgbClr val="4BACC6"/>
                </a:solidFill>
                <a:latin typeface="Courier"/>
                <a:cs typeface="Courier"/>
              </a:rPr>
              <a:t>S. </a:t>
            </a:r>
            <a:r>
              <a:rPr lang="en-US" sz="1600" dirty="0">
                <a:solidFill>
                  <a:srgbClr val="4BACC6"/>
                </a:solidFill>
                <a:latin typeface="Courier"/>
                <a:cs typeface="Courier"/>
              </a:rPr>
              <a:t>Sargent"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0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7317" y="1575654"/>
            <a:ext cx="76866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match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rgbClr val="4BACC6"/>
                </a:solidFill>
                <a:latin typeface="Consolas"/>
                <a:cs typeface="Consolas"/>
              </a:rPr>
              <a:t>John Sargent, </a:t>
            </a:r>
            <a:r>
              <a:rPr lang="en-US" sz="2800" dirty="0" err="1" smtClean="0">
                <a:solidFill>
                  <a:srgbClr val="4BACC6"/>
                </a:solidFill>
                <a:latin typeface="Consolas"/>
                <a:cs typeface="Consolas"/>
              </a:rPr>
              <a:t>american</a:t>
            </a:r>
            <a:r>
              <a:rPr lang="en-US" sz="2800" dirty="0" smtClean="0">
                <a:solidFill>
                  <a:srgbClr val="4BACC6"/>
                </a:solidFill>
                <a:latin typeface="Consolas"/>
                <a:cs typeface="Consolas"/>
              </a:rPr>
              <a:t> painter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     </a:t>
            </a:r>
            <a:r>
              <a:rPr lang="en-US" sz="2800" dirty="0" smtClean="0">
                <a:solidFill>
                  <a:schemeClr val="accent6"/>
                </a:solidFill>
                <a:latin typeface="Consolas"/>
                <a:cs typeface="Consolas"/>
              </a:rPr>
              <a:t>American artist John S. Sargent</a:t>
            </a:r>
            <a:r>
              <a:rPr lang="en-US" sz="28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317" y="3225838"/>
            <a:ext cx="7658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nw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           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John S   argent, </a:t>
            </a:r>
            <a:r>
              <a:rPr lang="en-US" sz="2000" dirty="0" err="1" smtClean="0">
                <a:solidFill>
                  <a:srgbClr val="4BACC6"/>
                </a:solidFill>
                <a:latin typeface="Consolas"/>
                <a:cs typeface="Consolas"/>
              </a:rPr>
              <a:t>american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 painter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American artist John S. Sargent                 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7317" y="4978000"/>
            <a:ext cx="77994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sw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           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John S   argent, </a:t>
            </a:r>
            <a:r>
              <a:rPr lang="en-US" sz="2000" dirty="0" err="1" smtClean="0">
                <a:solidFill>
                  <a:srgbClr val="4BACC6"/>
                </a:solidFill>
                <a:latin typeface="Consolas"/>
                <a:cs typeface="Consolas"/>
              </a:rPr>
              <a:t>american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 painter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American artist John S. Sargent                 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651137" y="3225838"/>
            <a:ext cx="2530965" cy="707886"/>
            <a:chOff x="5651137" y="3225838"/>
            <a:chExt cx="2530965" cy="430689"/>
          </a:xfrm>
        </p:grpSpPr>
        <p:sp>
          <p:nvSpPr>
            <p:cNvPr id="20" name="Rectangle 19"/>
            <p:cNvSpPr/>
            <p:nvPr/>
          </p:nvSpPr>
          <p:spPr>
            <a:xfrm>
              <a:off x="5651137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746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32356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65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13573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54183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94792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35401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76010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16619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7228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97838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38447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9056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19665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60274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00883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1493" y="3225838"/>
              <a:ext cx="140609" cy="430689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320065" y="3225839"/>
            <a:ext cx="2249746" cy="707886"/>
            <a:chOff x="1320065" y="3225839"/>
            <a:chExt cx="2249746" cy="707886"/>
          </a:xfrm>
        </p:grpSpPr>
        <p:sp>
          <p:nvSpPr>
            <p:cNvPr id="54" name="Rectangle 53"/>
            <p:cNvSpPr/>
            <p:nvPr/>
          </p:nvSpPr>
          <p:spPr>
            <a:xfrm>
              <a:off x="1320065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60674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01283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41892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82501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23111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63720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04329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44938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85547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26157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66766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07374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47983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88593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29202" y="3225839"/>
              <a:ext cx="140609" cy="707886"/>
            </a:xfrm>
            <a:prstGeom prst="rect">
              <a:avLst/>
            </a:prstGeom>
            <a:noFill/>
            <a:ln w="12700" cmpd="sng">
              <a:solidFill>
                <a:srgbClr val="9BBB59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4422963" y="3225838"/>
            <a:ext cx="140609" cy="707886"/>
          </a:xfrm>
          <a:prstGeom prst="rect">
            <a:avLst/>
          </a:prstGeom>
          <a:noFill/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93357" y="3225839"/>
            <a:ext cx="140609" cy="707886"/>
          </a:xfrm>
          <a:prstGeom prst="rect">
            <a:avLst/>
          </a:prstGeom>
          <a:noFill/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22963" y="4977999"/>
            <a:ext cx="140609" cy="707886"/>
          </a:xfrm>
          <a:prstGeom prst="rect">
            <a:avLst/>
          </a:prstGeom>
          <a:noFill/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93357" y="4978000"/>
            <a:ext cx="140609" cy="707886"/>
          </a:xfrm>
          <a:prstGeom prst="rect">
            <a:avLst/>
          </a:prstGeom>
          <a:noFill/>
          <a:ln w="12700" cmpd="sng">
            <a:solidFill>
              <a:srgbClr val="9BBB59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51137" y="4975744"/>
            <a:ext cx="2530965" cy="70788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20064" y="4978000"/>
            <a:ext cx="2249747" cy="70788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20065" y="4025745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Needleman-</a:t>
            </a:r>
            <a:r>
              <a:rPr lang="en-US" dirty="0" err="1" smtClean="0">
                <a:solidFill>
                  <a:schemeClr val="accent2"/>
                </a:solidFill>
                <a:latin typeface="+mn-lt"/>
              </a:rPr>
              <a:t>Wunch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: significant gap penalty 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20065" y="5879884"/>
            <a:ext cx="637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Smith-Waterman: identifies similar subsequences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0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 Similarity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799" y="1911772"/>
            <a:ext cx="5753907" cy="4002934"/>
          </a:xfrm>
        </p:spPr>
        <p:txBody>
          <a:bodyPr/>
          <a:lstStyle/>
          <a:p>
            <a:r>
              <a:rPr lang="en-US" dirty="0" smtClean="0"/>
              <a:t>Get points for having characters in common</a:t>
            </a:r>
          </a:p>
          <a:p>
            <a:pPr lvl="1"/>
            <a:r>
              <a:rPr lang="en-US" dirty="0" smtClean="0"/>
              <a:t>but only if they are “close by”</a:t>
            </a:r>
          </a:p>
          <a:p>
            <a:endParaRPr lang="en-US" dirty="0" smtClean="0"/>
          </a:p>
          <a:p>
            <a:r>
              <a:rPr lang="en-US" dirty="0" smtClean="0"/>
              <a:t>Get points for common characters in the same order</a:t>
            </a:r>
          </a:p>
          <a:p>
            <a:pPr lvl="1"/>
            <a:r>
              <a:rPr lang="en-US" dirty="0" smtClean="0"/>
              <a:t>lose points for transpositions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4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 Similarity Measure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0790" y="546856"/>
            <a:ext cx="2024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accent3"/>
                </a:solidFill>
                <a:latin typeface="+mn-lt"/>
              </a:rPr>
              <a:t>jaro</a:t>
            </a:r>
            <a:r>
              <a:rPr lang="en-US" sz="4000" dirty="0" smtClean="0">
                <a:latin typeface="+mn-lt"/>
              </a:rPr>
              <a:t>(</a:t>
            </a:r>
            <a:r>
              <a:rPr lang="en-US" sz="4000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sz="4000" dirty="0" smtClean="0">
                <a:latin typeface="+mn-lt"/>
              </a:rPr>
              <a:t>, </a:t>
            </a:r>
            <a:r>
              <a:rPr lang="en-US" sz="4000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sz="4000" dirty="0" smtClean="0">
                <a:latin typeface="+mn-lt"/>
              </a:rPr>
              <a:t>)</a:t>
            </a:r>
            <a:endParaRPr lang="en-US" sz="4000" dirty="0" smtClean="0">
              <a:solidFill>
                <a:srgbClr val="F79646"/>
              </a:solidFill>
              <a:latin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52655" y="1945292"/>
            <a:ext cx="6300853" cy="1038156"/>
            <a:chOff x="1541313" y="1945292"/>
            <a:chExt cx="6300853" cy="1038156"/>
          </a:xfrm>
        </p:grpSpPr>
        <p:sp>
          <p:nvSpPr>
            <p:cNvPr id="6" name="TextBox 5"/>
            <p:cNvSpPr txBox="1"/>
            <p:nvPr/>
          </p:nvSpPr>
          <p:spPr>
            <a:xfrm>
              <a:off x="4138320" y="1945292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/>
                  <a:cs typeface="Consolas"/>
                </a:rPr>
                <a:t>max</a:t>
              </a:r>
              <a:r>
                <a:rPr lang="en-US" dirty="0" smtClean="0">
                  <a:latin typeface="Consolas"/>
                  <a:cs typeface="Consolas"/>
                </a:rPr>
                <a:t>( |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|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, |</a:t>
              </a:r>
              <a:r>
                <a:rPr lang="en-US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y</a:t>
              </a:r>
              <a:r>
                <a:rPr lang="en-US" dirty="0" smtClean="0">
                  <a:solidFill>
                    <a:srgbClr val="000000"/>
                  </a:solidFill>
                  <a:latin typeface="Consolas"/>
                  <a:cs typeface="Consolas"/>
                </a:rPr>
                <a:t>|</a:t>
              </a:r>
              <a:r>
                <a:rPr lang="en-US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)</a:t>
              </a:r>
              <a:endParaRPr lang="en-US" dirty="0" smtClean="0">
                <a:solidFill>
                  <a:srgbClr val="F79646"/>
                </a:solidFill>
                <a:latin typeface="Consolas"/>
                <a:cs typeface="Consola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4374" y="2521783"/>
              <a:ext cx="35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/>
                  <a:cs typeface="Consolas"/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227261" y="2512517"/>
              <a:ext cx="26698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41313" y="2235329"/>
              <a:ext cx="2553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  <a:latin typeface="Consolas"/>
                  <a:cs typeface="Consolas"/>
                </a:rPr>
                <a:t>max-distance </a:t>
              </a:r>
              <a:r>
                <a:rPr lang="en-US" dirty="0" smtClean="0">
                  <a:latin typeface="Consolas"/>
                  <a:cs typeface="Consolas"/>
                </a:rPr>
                <a:t>=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9849" y="2235329"/>
              <a:ext cx="692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/>
                  <a:cs typeface="Consolas"/>
                </a:rPr>
                <a:t>- 1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52655" y="3304729"/>
            <a:ext cx="7084810" cy="1194988"/>
            <a:chOff x="1352655" y="3204782"/>
            <a:chExt cx="7084810" cy="1194988"/>
          </a:xfrm>
        </p:grpSpPr>
        <p:sp>
          <p:nvSpPr>
            <p:cNvPr id="11" name="TextBox 10"/>
            <p:cNvSpPr txBox="1"/>
            <p:nvPr/>
          </p:nvSpPr>
          <p:spPr>
            <a:xfrm>
              <a:off x="1352655" y="3565405"/>
              <a:ext cx="2722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x</a:t>
              </a:r>
              <a:r>
                <a:rPr lang="en-US" baseline="-25000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i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 </a:t>
              </a:r>
              <a:r>
                <a:rPr lang="en-US" dirty="0" smtClean="0">
                  <a:solidFill>
                    <a:srgbClr val="9BBB59"/>
                  </a:solidFill>
                  <a:latin typeface="Consolas"/>
                  <a:cs typeface="Consolas"/>
                </a:rPr>
                <a:t>matches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solidFill>
                    <a:schemeClr val="accent6"/>
                  </a:solidFill>
                  <a:latin typeface="Consolas"/>
                  <a:cs typeface="Consolas"/>
                </a:rPr>
                <a:t>y</a:t>
              </a:r>
              <a:r>
                <a:rPr lang="en-US" baseline="-25000" dirty="0" err="1" smtClean="0">
                  <a:solidFill>
                    <a:schemeClr val="accent6"/>
                  </a:solidFill>
                  <a:latin typeface="Consolas"/>
                  <a:cs typeface="Consolas"/>
                </a:rPr>
                <a:t>j</a:t>
              </a:r>
              <a:r>
                <a:rPr lang="en-US" baseline="-25000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 </a:t>
              </a:r>
              <a:r>
                <a:rPr lang="en-US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olas"/>
                  <a:cs typeface="Consolas"/>
                </a:rPr>
                <a:t>if</a:t>
              </a:r>
              <a:endPara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5589" y="3204782"/>
              <a:ext cx="1256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x</a:t>
              </a:r>
              <a:r>
                <a:rPr lang="en-US" baseline="-25000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i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=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solidFill>
                    <a:schemeClr val="accent6"/>
                  </a:solidFill>
                  <a:latin typeface="Consolas"/>
                  <a:cs typeface="Consolas"/>
                </a:rPr>
                <a:t>y</a:t>
              </a:r>
              <a:r>
                <a:rPr lang="en-US" baseline="-25000" dirty="0" err="1" smtClean="0">
                  <a:solidFill>
                    <a:schemeClr val="accent6"/>
                  </a:solidFill>
                  <a:latin typeface="Consolas"/>
                  <a:cs typeface="Consolas"/>
                </a:rPr>
                <a:t>j</a:t>
              </a:r>
              <a:endPara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60808" y="3854666"/>
              <a:ext cx="4076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/>
                  <a:cs typeface="Consolas"/>
                </a:rPr>
                <a:t>|</a:t>
              </a:r>
              <a:r>
                <a:rPr lang="en-US" dirty="0" err="1" smtClean="0">
                  <a:solidFill>
                    <a:schemeClr val="accent5"/>
                  </a:solidFill>
                  <a:latin typeface="Consolas"/>
                  <a:cs typeface="Consolas"/>
                </a:rPr>
                <a:t>i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 – </a:t>
              </a:r>
              <a:r>
                <a:rPr lang="en-US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j</a:t>
              </a:r>
              <a:r>
                <a:rPr lang="en-US" dirty="0" smtClean="0">
                  <a:solidFill>
                    <a:srgbClr val="000000"/>
                  </a:solidFill>
                  <a:latin typeface="Consolas"/>
                  <a:cs typeface="Consolas"/>
                </a:rPr>
                <a:t>| &lt;= </a:t>
              </a:r>
              <a:r>
                <a:rPr lang="en-US" dirty="0" smtClean="0">
                  <a:solidFill>
                    <a:srgbClr val="9BBB59"/>
                  </a:solidFill>
                  <a:latin typeface="Consolas"/>
                  <a:cs typeface="Consolas"/>
                </a:rPr>
                <a:t>max-distance</a:t>
              </a:r>
              <a:endPara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4149736" y="3288221"/>
              <a:ext cx="228131" cy="1111549"/>
            </a:xfrm>
            <a:prstGeom prst="leftBrace">
              <a:avLst>
                <a:gd name="adj1" fmla="val 22718"/>
                <a:gd name="adj2" fmla="val 50000"/>
              </a:avLst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52655" y="4820998"/>
            <a:ext cx="571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m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/>
                <a:cs typeface="Consolas"/>
              </a:rPr>
              <a:t>number of matching characters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2655" y="5603945"/>
            <a:ext cx="4922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/>
                <a:cs typeface="Consolas"/>
              </a:rPr>
              <a:t>number of transpositions</a:t>
            </a:r>
          </a:p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/>
                <a:cs typeface="Consolas"/>
              </a:rPr>
              <a:t>   (of matching characters)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3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 Similarity Measure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2655" y="4824219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latin typeface="Consolas"/>
                <a:cs typeface="Consolas"/>
              </a:rPr>
              <a:t>) = </a:t>
            </a:r>
            <a:endParaRPr lang="en-US" dirty="0" smtClean="0">
              <a:solidFill>
                <a:srgbClr val="F79646"/>
              </a:solidFill>
              <a:latin typeface="Consolas"/>
              <a:cs typeface="Consola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52655" y="1658838"/>
            <a:ext cx="6300853" cy="1038156"/>
            <a:chOff x="1541313" y="1945292"/>
            <a:chExt cx="6300853" cy="1038156"/>
          </a:xfrm>
        </p:grpSpPr>
        <p:sp>
          <p:nvSpPr>
            <p:cNvPr id="6" name="TextBox 5"/>
            <p:cNvSpPr txBox="1"/>
            <p:nvPr/>
          </p:nvSpPr>
          <p:spPr>
            <a:xfrm>
              <a:off x="4138320" y="1945292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/>
                  <a:cs typeface="Consolas"/>
                </a:rPr>
                <a:t>max</a:t>
              </a:r>
              <a:r>
                <a:rPr lang="en-US" dirty="0" smtClean="0">
                  <a:latin typeface="Consolas"/>
                  <a:cs typeface="Consolas"/>
                </a:rPr>
                <a:t>( |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|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, |</a:t>
              </a:r>
              <a:r>
                <a:rPr lang="en-US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y</a:t>
              </a:r>
              <a:r>
                <a:rPr lang="en-US" dirty="0" smtClean="0">
                  <a:solidFill>
                    <a:srgbClr val="000000"/>
                  </a:solidFill>
                  <a:latin typeface="Consolas"/>
                  <a:cs typeface="Consolas"/>
                </a:rPr>
                <a:t>|</a:t>
              </a:r>
              <a:r>
                <a:rPr lang="en-US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)</a:t>
              </a:r>
              <a:endParaRPr lang="en-US" dirty="0" smtClean="0">
                <a:solidFill>
                  <a:srgbClr val="F79646"/>
                </a:solidFill>
                <a:latin typeface="Consolas"/>
                <a:cs typeface="Consola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4374" y="2521783"/>
              <a:ext cx="35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/>
                  <a:cs typeface="Consolas"/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227261" y="2512517"/>
              <a:ext cx="26698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41313" y="2235329"/>
              <a:ext cx="2553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  <a:latin typeface="Consolas"/>
                  <a:cs typeface="Consolas"/>
                </a:rPr>
                <a:t>max-distance </a:t>
              </a:r>
              <a:r>
                <a:rPr lang="en-US" dirty="0" smtClean="0">
                  <a:latin typeface="Consolas"/>
                  <a:cs typeface="Consolas"/>
                </a:rPr>
                <a:t>=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9849" y="2235329"/>
              <a:ext cx="692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/>
                  <a:cs typeface="Consolas"/>
                </a:rPr>
                <a:t>- 1 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52655" y="2725040"/>
            <a:ext cx="571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m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/>
                <a:cs typeface="Consolas"/>
              </a:rPr>
              <a:t>number of matching characters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2655" y="3229860"/>
            <a:ext cx="486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/>
                <a:cs typeface="Consolas"/>
              </a:rPr>
              <a:t>number of transpositions</a:t>
            </a:r>
          </a:p>
        </p:txBody>
      </p:sp>
      <p:sp>
        <p:nvSpPr>
          <p:cNvPr id="26" name="Left Brace 25"/>
          <p:cNvSpPr/>
          <p:nvPr/>
        </p:nvSpPr>
        <p:spPr>
          <a:xfrm>
            <a:off x="3678228" y="4282787"/>
            <a:ext cx="228131" cy="1625145"/>
          </a:xfrm>
          <a:prstGeom prst="leftBrace">
            <a:avLst>
              <a:gd name="adj1" fmla="val 22718"/>
              <a:gd name="adj2" fmla="val 50000"/>
            </a:avLst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38603" y="4306123"/>
            <a:ext cx="2722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0      if 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m = 0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121112" y="5030957"/>
            <a:ext cx="3892520" cy="876975"/>
            <a:chOff x="412989" y="5676182"/>
            <a:chExt cx="3892520" cy="876975"/>
          </a:xfrm>
        </p:grpSpPr>
        <p:grpSp>
          <p:nvGrpSpPr>
            <p:cNvPr id="42" name="Group 41"/>
            <p:cNvGrpSpPr/>
            <p:nvPr/>
          </p:nvGrpSpPr>
          <p:grpSpPr>
            <a:xfrm>
              <a:off x="1067363" y="5676182"/>
              <a:ext cx="692317" cy="876975"/>
              <a:chOff x="129581" y="5652087"/>
              <a:chExt cx="692317" cy="87697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80257" y="5652087"/>
                <a:ext cx="35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9BBB59"/>
                    </a:solidFill>
                    <a:latin typeface="Consolas"/>
                    <a:cs typeface="Consolas"/>
                  </a:rPr>
                  <a:t>m 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29581" y="6067397"/>
                <a:ext cx="692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nsolas"/>
                    <a:cs typeface="Consolas"/>
                  </a:rPr>
                  <a:t>|</a:t>
                </a:r>
                <a:r>
                  <a:rPr lang="en-US" dirty="0">
                    <a:solidFill>
                      <a:schemeClr val="accent5"/>
                    </a:solidFill>
                    <a:latin typeface="Consolas"/>
                    <a:cs typeface="Consolas"/>
                  </a:rPr>
                  <a:t>x</a:t>
                </a:r>
                <a:r>
                  <a:rPr lang="en-US" dirty="0">
                    <a:latin typeface="Consolas"/>
                    <a:cs typeface="Consolas"/>
                  </a:rPr>
                  <a:t>|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329562" y="6113752"/>
                <a:ext cx="275961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993137" y="5676182"/>
              <a:ext cx="692317" cy="876975"/>
              <a:chOff x="1158585" y="5652087"/>
              <a:chExt cx="692317" cy="876975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309261" y="5652087"/>
                <a:ext cx="35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9BBB59"/>
                    </a:solidFill>
                    <a:latin typeface="Consolas"/>
                    <a:cs typeface="Consolas"/>
                  </a:rPr>
                  <a:t>m 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158585" y="6067397"/>
                <a:ext cx="692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nsolas"/>
                    <a:cs typeface="Consolas"/>
                  </a:rPr>
                  <a:t>|</a:t>
                </a:r>
                <a:r>
                  <a:rPr lang="en-US" dirty="0" smtClean="0">
                    <a:solidFill>
                      <a:schemeClr val="accent6"/>
                    </a:solidFill>
                    <a:latin typeface="Consolas"/>
                    <a:cs typeface="Consolas"/>
                  </a:rPr>
                  <a:t>y</a:t>
                </a:r>
                <a:r>
                  <a:rPr lang="en-US" dirty="0" smtClean="0">
                    <a:latin typeface="Consolas"/>
                    <a:cs typeface="Consolas"/>
                  </a:rPr>
                  <a:t>|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1358566" y="6113752"/>
                <a:ext cx="275961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918911" y="5676182"/>
              <a:ext cx="1030751" cy="876975"/>
              <a:chOff x="2259400" y="5652087"/>
              <a:chExt cx="1030751" cy="87697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259400" y="5652087"/>
                <a:ext cx="1030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9BBB59"/>
                    </a:solidFill>
                    <a:latin typeface="Consolas"/>
                    <a:cs typeface="Consolas"/>
                  </a:rPr>
                  <a:t>m </a:t>
                </a:r>
                <a:r>
                  <a:rPr lang="en-US" dirty="0" smtClean="0">
                    <a:latin typeface="Consolas"/>
                    <a:cs typeface="Consolas"/>
                  </a:rPr>
                  <a:t>-</a:t>
                </a:r>
                <a:r>
                  <a:rPr lang="en-US" dirty="0" smtClean="0">
                    <a:solidFill>
                      <a:srgbClr val="9BBB59"/>
                    </a:solidFill>
                    <a:latin typeface="Consolas"/>
                    <a:cs typeface="Consolas"/>
                  </a:rPr>
                  <a:t> t 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16375" y="6067397"/>
                <a:ext cx="35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3"/>
                    </a:solidFill>
                    <a:latin typeface="Consolas"/>
                    <a:cs typeface="Consolas"/>
                  </a:rPr>
                  <a:t>m</a:t>
                </a:r>
                <a:endParaRPr lang="en-US" dirty="0" smtClean="0">
                  <a:solidFill>
                    <a:schemeClr val="accent3"/>
                  </a:solidFill>
                  <a:latin typeface="+mn-lt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373199" y="6113752"/>
                <a:ext cx="766276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1699467" y="5883837"/>
              <a:ext cx="35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/>
                  <a:cs typeface="Consolas"/>
                </a:rPr>
                <a:t>+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25241" y="5883837"/>
              <a:ext cx="35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/>
                  <a:cs typeface="Consolas"/>
                </a:rPr>
                <a:t>+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6201" y="5700277"/>
              <a:ext cx="49489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(</a:t>
              </a:r>
              <a:endParaRPr lang="en-US" sz="4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10612" y="5700277"/>
              <a:ext cx="49489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)</a:t>
              </a:r>
              <a:endParaRPr lang="en-US" sz="4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12989" y="5676182"/>
              <a:ext cx="372424" cy="876975"/>
              <a:chOff x="1309261" y="5652087"/>
              <a:chExt cx="372424" cy="87697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309261" y="5652087"/>
                <a:ext cx="35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nsolas"/>
                    <a:cs typeface="Consolas"/>
                  </a:rPr>
                  <a:t>1</a:t>
                </a:r>
                <a:r>
                  <a:rPr lang="en-US" dirty="0" smtClean="0">
                    <a:solidFill>
                      <a:srgbClr val="9BBB59"/>
                    </a:solidFill>
                    <a:latin typeface="Consolas"/>
                    <a:cs typeface="Consolas"/>
                  </a:rPr>
                  <a:t> 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327802" y="6067397"/>
                <a:ext cx="35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nsolas"/>
                    <a:cs typeface="Consolas"/>
                  </a:rPr>
                  <a:t>3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358566" y="6113752"/>
                <a:ext cx="275961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5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197339" y="3321880"/>
            <a:ext cx="475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DIXON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DICKSONX</a:t>
            </a:r>
            <a:r>
              <a:rPr lang="en-US" dirty="0" smtClean="0">
                <a:latin typeface="Consolas"/>
                <a:cs typeface="Consolas"/>
              </a:rPr>
              <a:t>) = ???</a:t>
            </a:r>
            <a:endParaRPr lang="en-US" dirty="0" smtClean="0">
              <a:solidFill>
                <a:srgbClr val="F79646"/>
              </a:solidFill>
              <a:latin typeface="Consolas"/>
              <a:cs typeface="Consola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97339" y="2366998"/>
            <a:ext cx="695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DIXON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DICKSONX</a:t>
            </a:r>
            <a:r>
              <a:rPr lang="en-US" dirty="0" smtClean="0">
                <a:latin typeface="Consolas"/>
                <a:cs typeface="Consolas"/>
              </a:rPr>
              <a:t>)  = 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4</a:t>
            </a:r>
            <a:r>
              <a:rPr lang="en-US" dirty="0" smtClean="0">
                <a:latin typeface="Consolas"/>
                <a:cs typeface="Consolas"/>
              </a:rPr>
              <a:t>    (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4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8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0.5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 smtClean="0">
              <a:solidFill>
                <a:srgbClr val="F79646"/>
              </a:solidFill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1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0945" y="1761855"/>
            <a:ext cx="5501059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dirty="0">
                <a:solidFill>
                  <a:schemeClr val="accent5"/>
                </a:solidFill>
                <a:latin typeface="Consolas"/>
                <a:cs typeface="Consolas"/>
              </a:rPr>
              <a:t>D	I	X	O	</a:t>
            </a:r>
            <a:r>
              <a:rPr lang="en-US" sz="1800" b="1" dirty="0">
                <a:solidFill>
                  <a:srgbClr val="4BACC6"/>
                </a:solidFill>
                <a:latin typeface="Consolas"/>
                <a:cs typeface="Consolas"/>
              </a:rPr>
              <a:t>N</a:t>
            </a:r>
            <a:r>
              <a:rPr lang="en-US" sz="1800" dirty="0">
                <a:latin typeface="Consolas"/>
                <a:cs typeface="Consolas"/>
              </a:rPr>
              <a:t>	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nsolas"/>
                <a:cs typeface="Consolas"/>
              </a:rPr>
              <a:t>D</a:t>
            </a: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1</a:t>
            </a:r>
            <a:r>
              <a:rPr lang="en-US" sz="1800" dirty="0">
                <a:latin typeface="Consolas"/>
                <a:cs typeface="Consolas"/>
              </a:rPr>
              <a:t>	0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	0	</a:t>
            </a:r>
            <a:r>
              <a:rPr lang="en-US" sz="1800" b="1" dirty="0">
                <a:solidFill>
                  <a:srgbClr val="77933C"/>
                </a:solidFill>
                <a:latin typeface="Consolas"/>
                <a:cs typeface="Consolas"/>
              </a:rPr>
              <a:t>1</a:t>
            </a:r>
            <a:r>
              <a:rPr lang="en-US" sz="1800" dirty="0">
                <a:latin typeface="Consolas"/>
                <a:cs typeface="Consolas"/>
              </a:rPr>
              <a:t>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C</a:t>
            </a:r>
            <a:r>
              <a:rPr lang="en-US" sz="1800" dirty="0">
                <a:latin typeface="Consolas"/>
                <a:cs typeface="Consolas"/>
              </a:rPr>
              <a:t>	0	0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K</a:t>
            </a:r>
            <a:r>
              <a:rPr lang="en-US" sz="1800" dirty="0">
                <a:latin typeface="Consolas"/>
                <a:cs typeface="Consolas"/>
              </a:rPr>
              <a:t>	0	0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S</a:t>
            </a:r>
            <a:r>
              <a:rPr lang="en-US" sz="1800" dirty="0">
                <a:latin typeface="Consolas"/>
                <a:cs typeface="Consolas"/>
              </a:rPr>
              <a:t>	0	0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O</a:t>
            </a:r>
            <a:r>
              <a:rPr lang="en-US" sz="1800" dirty="0">
                <a:latin typeface="Consolas"/>
                <a:cs typeface="Consolas"/>
              </a:rPr>
              <a:t>	0	0	0	</a:t>
            </a:r>
            <a:r>
              <a:rPr lang="en-US" sz="1800" b="1" dirty="0">
                <a:solidFill>
                  <a:srgbClr val="77933C"/>
                </a:solidFill>
                <a:latin typeface="Consolas"/>
                <a:cs typeface="Consolas"/>
              </a:rPr>
              <a:t>1</a:t>
            </a:r>
            <a:r>
              <a:rPr lang="en-US" sz="1800" dirty="0">
                <a:latin typeface="Consolas"/>
                <a:cs typeface="Consolas"/>
              </a:rPr>
              <a:t>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N</a:t>
            </a:r>
            <a:r>
              <a:rPr lang="en-US" sz="1800" dirty="0">
                <a:latin typeface="Consolas"/>
                <a:cs typeface="Consolas"/>
              </a:rPr>
              <a:t>	0	0	0	0	</a:t>
            </a:r>
            <a:r>
              <a:rPr lang="en-US" sz="1800" b="1" dirty="0">
                <a:solidFill>
                  <a:srgbClr val="77933C"/>
                </a:solidFill>
                <a:latin typeface="Consolas"/>
                <a:cs typeface="Consolas"/>
              </a:rPr>
              <a:t>1</a:t>
            </a:r>
            <a:r>
              <a:rPr lang="en-US" sz="1800" dirty="0">
                <a:latin typeface="Consolas"/>
                <a:cs typeface="Consolas"/>
              </a:rPr>
              <a:t>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X</a:t>
            </a:r>
            <a:r>
              <a:rPr lang="en-US" sz="1800" dirty="0">
                <a:latin typeface="Consolas"/>
                <a:cs typeface="Consolas"/>
              </a:rPr>
              <a:t>	0	0	</a:t>
            </a:r>
            <a:r>
              <a:rPr lang="en-US" sz="1800" b="1" dirty="0" smtClean="0">
                <a:solidFill>
                  <a:srgbClr val="9BBB59"/>
                </a:solidFill>
                <a:latin typeface="Consolas"/>
                <a:cs typeface="Consolas"/>
              </a:rPr>
              <a:t>1</a:t>
            </a:r>
            <a:r>
              <a:rPr lang="en-US" sz="1800" dirty="0">
                <a:latin typeface="Consolas"/>
                <a:cs typeface="Consolas"/>
              </a:rPr>
              <a:t>	0	</a:t>
            </a:r>
            <a:r>
              <a:rPr lang="en-US" sz="1800" dirty="0" smtClean="0">
                <a:latin typeface="Consolas"/>
                <a:cs typeface="Consolas"/>
              </a:rPr>
              <a:t>0</a:t>
            </a:r>
            <a:endParaRPr lang="en-US" sz="1800" dirty="0">
              <a:latin typeface="Consolas"/>
              <a:cs typeface="Consola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3468" y="2215705"/>
            <a:ext cx="5191374" cy="4375278"/>
            <a:chOff x="1603763" y="2039554"/>
            <a:chExt cx="5905186" cy="4375278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603763" y="203955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603763" y="258646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03763" y="313337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603763" y="368028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603763" y="422719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603763" y="477410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603763" y="532101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603763" y="586792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03763" y="6414832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91445" y="1593789"/>
            <a:ext cx="4403397" cy="4997194"/>
            <a:chOff x="2966499" y="1417638"/>
            <a:chExt cx="4403397" cy="5229454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2966499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847178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727857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608536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89215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369896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1067581" y="2299143"/>
            <a:ext cx="398696" cy="398696"/>
          </a:xfrm>
          <a:prstGeom prst="ellipse">
            <a:avLst/>
          </a:prstGeom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976071" y="2855386"/>
            <a:ext cx="398696" cy="398696"/>
          </a:xfrm>
          <a:prstGeom prst="ellipse">
            <a:avLst/>
          </a:prstGeom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811592" y="5052298"/>
            <a:ext cx="398696" cy="398696"/>
          </a:xfrm>
          <a:prstGeom prst="ellipse">
            <a:avLst/>
          </a:prstGeom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729353" y="5608295"/>
            <a:ext cx="398696" cy="398696"/>
          </a:xfrm>
          <a:prstGeom prst="ellipse">
            <a:avLst/>
          </a:prstGeom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921643" y="6145932"/>
            <a:ext cx="398696" cy="398696"/>
          </a:xfrm>
          <a:prstGeom prst="ellipse">
            <a:avLst/>
          </a:prstGeom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7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 Example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3468" y="1593789"/>
            <a:ext cx="5608536" cy="4997196"/>
            <a:chOff x="2187792" y="1584516"/>
            <a:chExt cx="5608536" cy="4997196"/>
          </a:xfrm>
        </p:grpSpPr>
        <p:grpSp>
          <p:nvGrpSpPr>
            <p:cNvPr id="32" name="Group 31"/>
            <p:cNvGrpSpPr/>
            <p:nvPr/>
          </p:nvGrpSpPr>
          <p:grpSpPr>
            <a:xfrm>
              <a:off x="2975768" y="2206432"/>
              <a:ext cx="4403398" cy="4375280"/>
              <a:chOff x="2975768" y="2206432"/>
              <a:chExt cx="4403398" cy="437528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2975768" y="2753342"/>
                <a:ext cx="4403397" cy="546910"/>
              </a:xfrm>
              <a:prstGeom prst="rect">
                <a:avLst/>
              </a:prstGeom>
              <a:grpFill/>
              <a:ln w="28575" cmpd="sng">
                <a:noFill/>
              </a:ln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75768" y="3300252"/>
                <a:ext cx="4403397" cy="546910"/>
              </a:xfrm>
              <a:prstGeom prst="rect">
                <a:avLst/>
              </a:prstGeom>
              <a:grpFill/>
              <a:ln w="28575" cmpd="sng">
                <a:noFill/>
              </a:ln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75768" y="3847162"/>
                <a:ext cx="4403397" cy="546910"/>
              </a:xfrm>
              <a:prstGeom prst="rect">
                <a:avLst/>
              </a:prstGeom>
              <a:grpFill/>
              <a:ln w="28575" cmpd="sng">
                <a:noFill/>
              </a:ln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56448" y="4394072"/>
                <a:ext cx="3522717" cy="546910"/>
              </a:xfrm>
              <a:prstGeom prst="rect">
                <a:avLst/>
              </a:prstGeom>
              <a:grpFill/>
              <a:ln w="28575" cmpd="sng">
                <a:noFill/>
              </a:ln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737127" y="4940982"/>
                <a:ext cx="2642038" cy="546910"/>
              </a:xfrm>
              <a:prstGeom prst="rect">
                <a:avLst/>
              </a:prstGeom>
              <a:grpFill/>
              <a:ln w="28575" cmpd="sng">
                <a:noFill/>
              </a:ln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617806" y="5487892"/>
                <a:ext cx="1761359" cy="546910"/>
              </a:xfrm>
              <a:prstGeom prst="rect">
                <a:avLst/>
              </a:prstGeom>
              <a:grpFill/>
              <a:ln w="28575" cmpd="sng">
                <a:noFill/>
              </a:ln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98486" y="6034802"/>
                <a:ext cx="880680" cy="546910"/>
              </a:xfrm>
              <a:prstGeom prst="rect">
                <a:avLst/>
              </a:prstGeom>
              <a:grpFill/>
              <a:ln w="28575" cmpd="sng">
                <a:noFill/>
              </a:ln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75769" y="2206432"/>
                <a:ext cx="3522716" cy="546910"/>
              </a:xfrm>
              <a:prstGeom prst="rect">
                <a:avLst/>
              </a:prstGeom>
              <a:grpFill/>
              <a:ln w="28575" cmpd="sng">
                <a:noFill/>
              </a:ln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295269" y="1752582"/>
              <a:ext cx="5501059" cy="4801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/>
                  <a:cs typeface="Consolas"/>
                </a:rPr>
                <a:t>	</a:t>
              </a:r>
              <a:r>
                <a:rPr lang="en-US" sz="1800" b="1" dirty="0">
                  <a:solidFill>
                    <a:schemeClr val="accent5"/>
                  </a:solidFill>
                  <a:latin typeface="Consolas"/>
                  <a:cs typeface="Consolas"/>
                </a:rPr>
                <a:t>D	I	X	O	</a:t>
              </a:r>
              <a:r>
                <a:rPr lang="en-US" sz="1800" b="1" dirty="0">
                  <a:solidFill>
                    <a:srgbClr val="4BACC6"/>
                  </a:solidFill>
                  <a:latin typeface="Consolas"/>
                  <a:cs typeface="Consolas"/>
                </a:rPr>
                <a:t>N</a:t>
              </a:r>
              <a:r>
                <a:rPr lang="en-US" sz="1800" dirty="0">
                  <a:latin typeface="Consolas"/>
                  <a:cs typeface="Consolas"/>
                </a:rPr>
                <a:t>	</a:t>
              </a:r>
            </a:p>
            <a:p>
              <a:r>
                <a:rPr lang="en-US" sz="1800" b="1" dirty="0">
                  <a:solidFill>
                    <a:schemeClr val="accent6"/>
                  </a:solidFill>
                  <a:latin typeface="Consolas"/>
                  <a:cs typeface="Consolas"/>
                </a:rPr>
                <a:t>D</a:t>
              </a:r>
              <a:r>
                <a:rPr lang="en-US" sz="1800" dirty="0">
                  <a:latin typeface="Consolas"/>
                  <a:cs typeface="Consolas"/>
                </a:rPr>
                <a:t>	</a:t>
              </a:r>
              <a:r>
                <a:rPr lang="en-US" sz="1800" dirty="0">
                  <a:solidFill>
                    <a:schemeClr val="accent3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en-US" sz="1800" dirty="0">
                  <a:latin typeface="Consolas"/>
                  <a:cs typeface="Consolas"/>
                </a:rPr>
                <a:t>	0	0	0	0	</a:t>
              </a:r>
            </a:p>
            <a:p>
              <a:r>
                <a:rPr lang="en-US" sz="1800" b="1" dirty="0">
                  <a:solidFill>
                    <a:srgbClr val="F79646"/>
                  </a:solidFill>
                  <a:latin typeface="Consolas"/>
                  <a:cs typeface="Consolas"/>
                </a:rPr>
                <a:t>I</a:t>
              </a:r>
              <a:r>
                <a:rPr lang="en-US" sz="1800" dirty="0">
                  <a:latin typeface="Consolas"/>
                  <a:cs typeface="Consolas"/>
                </a:rPr>
                <a:t>	0	</a:t>
              </a:r>
              <a:r>
                <a:rPr lang="en-US" sz="1800" b="1" dirty="0">
                  <a:solidFill>
                    <a:srgbClr val="77933C"/>
                  </a:solidFill>
                  <a:latin typeface="Consolas"/>
                  <a:cs typeface="Consolas"/>
                </a:rPr>
                <a:t>1</a:t>
              </a:r>
              <a:r>
                <a:rPr lang="en-US" sz="1800" dirty="0">
                  <a:latin typeface="Consolas"/>
                  <a:cs typeface="Consolas"/>
                </a:rPr>
                <a:t>	0	0	0	</a:t>
              </a:r>
            </a:p>
            <a:p>
              <a:r>
                <a:rPr lang="en-US" sz="1800" b="1" dirty="0">
                  <a:solidFill>
                    <a:srgbClr val="F79646"/>
                  </a:solidFill>
                  <a:latin typeface="Consolas"/>
                  <a:cs typeface="Consolas"/>
                </a:rPr>
                <a:t>C</a:t>
              </a:r>
              <a:r>
                <a:rPr lang="en-US" sz="1800" dirty="0">
                  <a:latin typeface="Consolas"/>
                  <a:cs typeface="Consolas"/>
                </a:rPr>
                <a:t>	0	0	0	0	0	</a:t>
              </a:r>
            </a:p>
            <a:p>
              <a:r>
                <a:rPr lang="en-US" sz="1800" b="1" dirty="0">
                  <a:solidFill>
                    <a:srgbClr val="F79646"/>
                  </a:solidFill>
                  <a:latin typeface="Consolas"/>
                  <a:cs typeface="Consolas"/>
                </a:rPr>
                <a:t>K</a:t>
              </a:r>
              <a:r>
                <a:rPr lang="en-US" sz="1800" dirty="0">
                  <a:latin typeface="Consolas"/>
                  <a:cs typeface="Consolas"/>
                </a:rPr>
                <a:t>	0	0	0	0	0	</a:t>
              </a:r>
            </a:p>
            <a:p>
              <a:r>
                <a:rPr lang="en-US" sz="1800" b="1" dirty="0">
                  <a:solidFill>
                    <a:srgbClr val="F79646"/>
                  </a:solidFill>
                  <a:latin typeface="Consolas"/>
                  <a:cs typeface="Consolas"/>
                </a:rPr>
                <a:t>S</a:t>
              </a:r>
              <a:r>
                <a:rPr lang="en-US" sz="1800" dirty="0">
                  <a:latin typeface="Consolas"/>
                  <a:cs typeface="Consolas"/>
                </a:rPr>
                <a:t>	0	0	0	0	0	</a:t>
              </a:r>
            </a:p>
            <a:p>
              <a:r>
                <a:rPr lang="en-US" sz="1800" b="1" dirty="0">
                  <a:solidFill>
                    <a:srgbClr val="F79646"/>
                  </a:solidFill>
                  <a:latin typeface="Consolas"/>
                  <a:cs typeface="Consolas"/>
                </a:rPr>
                <a:t>O</a:t>
              </a:r>
              <a:r>
                <a:rPr lang="en-US" sz="1800" dirty="0">
                  <a:latin typeface="Consolas"/>
                  <a:cs typeface="Consolas"/>
                </a:rPr>
                <a:t>	0	0	0	</a:t>
              </a:r>
              <a:r>
                <a:rPr lang="en-US" sz="1800" b="1" dirty="0">
                  <a:solidFill>
                    <a:srgbClr val="77933C"/>
                  </a:solidFill>
                  <a:latin typeface="Consolas"/>
                  <a:cs typeface="Consolas"/>
                </a:rPr>
                <a:t>1</a:t>
              </a:r>
              <a:r>
                <a:rPr lang="en-US" sz="1800" dirty="0">
                  <a:latin typeface="Consolas"/>
                  <a:cs typeface="Consolas"/>
                </a:rPr>
                <a:t>	0	</a:t>
              </a:r>
            </a:p>
            <a:p>
              <a:r>
                <a:rPr lang="en-US" sz="1800" b="1" dirty="0">
                  <a:solidFill>
                    <a:srgbClr val="F79646"/>
                  </a:solidFill>
                  <a:latin typeface="Consolas"/>
                  <a:cs typeface="Consolas"/>
                </a:rPr>
                <a:t>N</a:t>
              </a:r>
              <a:r>
                <a:rPr lang="en-US" sz="1800" dirty="0">
                  <a:latin typeface="Consolas"/>
                  <a:cs typeface="Consolas"/>
                </a:rPr>
                <a:t>	0	0	0	0	</a:t>
              </a:r>
              <a:r>
                <a:rPr lang="en-US" sz="1800" b="1" dirty="0">
                  <a:solidFill>
                    <a:srgbClr val="77933C"/>
                  </a:solidFill>
                  <a:latin typeface="Consolas"/>
                  <a:cs typeface="Consolas"/>
                </a:rPr>
                <a:t>1</a:t>
              </a:r>
              <a:r>
                <a:rPr lang="en-US" sz="1800" dirty="0">
                  <a:latin typeface="Consolas"/>
                  <a:cs typeface="Consolas"/>
                </a:rPr>
                <a:t>	</a:t>
              </a:r>
            </a:p>
            <a:p>
              <a:r>
                <a:rPr lang="en-US" sz="1800" b="1" dirty="0">
                  <a:solidFill>
                    <a:srgbClr val="F79646"/>
                  </a:solidFill>
                  <a:latin typeface="Consolas"/>
                  <a:cs typeface="Consolas"/>
                </a:rPr>
                <a:t>X</a:t>
              </a:r>
              <a:r>
                <a:rPr lang="en-US" sz="1800" dirty="0">
                  <a:latin typeface="Consolas"/>
                  <a:cs typeface="Consolas"/>
                </a:rPr>
                <a:t>	0	0	0	0	</a:t>
              </a:r>
              <a:r>
                <a:rPr lang="en-US" sz="1800" dirty="0" smtClean="0">
                  <a:latin typeface="Consolas"/>
                  <a:cs typeface="Consolas"/>
                </a:rPr>
                <a:t>0</a:t>
              </a:r>
              <a:endParaRPr lang="en-US" sz="1800" dirty="0">
                <a:latin typeface="Consolas"/>
                <a:cs typeface="Consolas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187792" y="2206432"/>
              <a:ext cx="5191374" cy="4375278"/>
              <a:chOff x="1603763" y="2039554"/>
              <a:chExt cx="5905186" cy="4375278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1603763" y="2039554"/>
                <a:ext cx="59051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1603763" y="2586464"/>
                <a:ext cx="59051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603763" y="3133374"/>
                <a:ext cx="59051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603763" y="3680284"/>
                <a:ext cx="59051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603763" y="4227194"/>
                <a:ext cx="59051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1603763" y="4774104"/>
                <a:ext cx="59051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603763" y="5321014"/>
                <a:ext cx="59051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603763" y="5867924"/>
                <a:ext cx="59051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603763" y="6414832"/>
                <a:ext cx="59051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2975769" y="1584516"/>
              <a:ext cx="4403397" cy="4997194"/>
              <a:chOff x="2966499" y="1417638"/>
              <a:chExt cx="4403397" cy="522945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966499" y="1417638"/>
                <a:ext cx="0" cy="522945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847178" y="1417638"/>
                <a:ext cx="0" cy="522945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4727857" y="1417638"/>
                <a:ext cx="0" cy="522945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5608536" y="1417638"/>
                <a:ext cx="0" cy="522945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6489215" y="1417638"/>
                <a:ext cx="0" cy="522945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7369896" y="1417638"/>
                <a:ext cx="0" cy="5229454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3151905" y="2289870"/>
              <a:ext cx="398696" cy="398696"/>
            </a:xfrm>
            <a:prstGeom prst="ellipse">
              <a:avLst/>
            </a:prstGeom>
            <a:ln w="28575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060395" y="2846113"/>
              <a:ext cx="398696" cy="398696"/>
            </a:xfrm>
            <a:prstGeom prst="ellipse">
              <a:avLst/>
            </a:prstGeom>
            <a:ln w="28575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895916" y="5043025"/>
              <a:ext cx="398696" cy="398696"/>
            </a:xfrm>
            <a:prstGeom prst="ellipse">
              <a:avLst/>
            </a:prstGeom>
            <a:ln w="28575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813677" y="5599022"/>
              <a:ext cx="398696" cy="398696"/>
            </a:xfrm>
            <a:prstGeom prst="ellipse">
              <a:avLst/>
            </a:prstGeom>
            <a:ln w="28575" cmpd="sng">
              <a:solidFill>
                <a:schemeClr val="accent3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593661" y="1226544"/>
            <a:ext cx="13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|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dirty="0">
                <a:latin typeface="Consolas"/>
                <a:cs typeface="Consolas"/>
              </a:rPr>
              <a:t>|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= 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93661" y="1773454"/>
            <a:ext cx="13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|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dirty="0">
                <a:latin typeface="Consolas"/>
                <a:cs typeface="Consolas"/>
              </a:rPr>
              <a:t>|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26489" y="3728154"/>
            <a:ext cx="103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m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32095" y="4275064"/>
            <a:ext cx="103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83144" y="2347116"/>
            <a:ext cx="255370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max-distance </a:t>
            </a:r>
          </a:p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= (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8</a:t>
            </a:r>
            <a:r>
              <a:rPr lang="en-US" dirty="0" smtClean="0">
                <a:latin typeface="Consolas"/>
                <a:cs typeface="Consolas"/>
              </a:rPr>
              <a:t>/2) – 1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= 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</p:txBody>
      </p:sp>
      <p:sp>
        <p:nvSpPr>
          <p:cNvPr id="43" name="Oval 42"/>
          <p:cNvSpPr/>
          <p:nvPr/>
        </p:nvSpPr>
        <p:spPr>
          <a:xfrm>
            <a:off x="2921643" y="6145932"/>
            <a:ext cx="398696" cy="398696"/>
          </a:xfrm>
          <a:prstGeom prst="ellipse">
            <a:avLst/>
          </a:prstGeom>
          <a:ln w="28575" cmpd="sng">
            <a:solidFill>
              <a:schemeClr val="accent2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1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 Example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91444" y="2215705"/>
            <a:ext cx="4403398" cy="4375280"/>
            <a:chOff x="2975768" y="2206432"/>
            <a:chExt cx="4403398" cy="437528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2975768" y="2753342"/>
              <a:ext cx="4403397" cy="546910"/>
            </a:xfrm>
            <a:prstGeom prst="rect">
              <a:avLst/>
            </a:prstGeom>
            <a:grp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75768" y="3300252"/>
              <a:ext cx="4403397" cy="546910"/>
            </a:xfrm>
            <a:prstGeom prst="rect">
              <a:avLst/>
            </a:prstGeom>
            <a:grp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5768" y="3847162"/>
              <a:ext cx="4403397" cy="546910"/>
            </a:xfrm>
            <a:prstGeom prst="rect">
              <a:avLst/>
            </a:prstGeom>
            <a:grp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56448" y="4394072"/>
              <a:ext cx="3522717" cy="546910"/>
            </a:xfrm>
            <a:prstGeom prst="rect">
              <a:avLst/>
            </a:prstGeom>
            <a:grp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37127" y="4940982"/>
              <a:ext cx="2642038" cy="546910"/>
            </a:xfrm>
            <a:prstGeom prst="rect">
              <a:avLst/>
            </a:prstGeom>
            <a:grp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17806" y="5487892"/>
              <a:ext cx="1761359" cy="546910"/>
            </a:xfrm>
            <a:prstGeom prst="rect">
              <a:avLst/>
            </a:prstGeom>
            <a:grp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98486" y="6034802"/>
              <a:ext cx="880680" cy="546910"/>
            </a:xfrm>
            <a:prstGeom prst="rect">
              <a:avLst/>
            </a:prstGeom>
            <a:grp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5769" y="2206432"/>
              <a:ext cx="3522716" cy="546910"/>
            </a:xfrm>
            <a:prstGeom prst="rect">
              <a:avLst/>
            </a:prstGeom>
            <a:grp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10945" y="1761855"/>
            <a:ext cx="5501059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dirty="0">
                <a:solidFill>
                  <a:schemeClr val="accent5"/>
                </a:solidFill>
                <a:latin typeface="Consolas"/>
                <a:cs typeface="Consolas"/>
              </a:rPr>
              <a:t>D	I	X	O	</a:t>
            </a:r>
            <a:r>
              <a:rPr lang="en-US" sz="1800" b="1" dirty="0">
                <a:solidFill>
                  <a:srgbClr val="4BACC6"/>
                </a:solidFill>
                <a:latin typeface="Consolas"/>
                <a:cs typeface="Consolas"/>
              </a:rPr>
              <a:t>N</a:t>
            </a:r>
            <a:r>
              <a:rPr lang="en-US" sz="1800" dirty="0">
                <a:latin typeface="Consolas"/>
                <a:cs typeface="Consolas"/>
              </a:rPr>
              <a:t>	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nsolas"/>
                <a:cs typeface="Consolas"/>
              </a:rPr>
              <a:t>D</a:t>
            </a: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1</a:t>
            </a:r>
            <a:r>
              <a:rPr lang="en-US" sz="1800" dirty="0">
                <a:latin typeface="Consolas"/>
                <a:cs typeface="Consolas"/>
              </a:rPr>
              <a:t>	0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	0	</a:t>
            </a:r>
            <a:r>
              <a:rPr lang="en-US" sz="1800" b="1" dirty="0">
                <a:solidFill>
                  <a:srgbClr val="77933C"/>
                </a:solidFill>
                <a:latin typeface="Consolas"/>
                <a:cs typeface="Consolas"/>
              </a:rPr>
              <a:t>1</a:t>
            </a:r>
            <a:r>
              <a:rPr lang="en-US" sz="1800" dirty="0">
                <a:latin typeface="Consolas"/>
                <a:cs typeface="Consolas"/>
              </a:rPr>
              <a:t>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C</a:t>
            </a:r>
            <a:r>
              <a:rPr lang="en-US" sz="1800" dirty="0">
                <a:latin typeface="Consolas"/>
                <a:cs typeface="Consolas"/>
              </a:rPr>
              <a:t>	0	0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K</a:t>
            </a:r>
            <a:r>
              <a:rPr lang="en-US" sz="1800" dirty="0">
                <a:latin typeface="Consolas"/>
                <a:cs typeface="Consolas"/>
              </a:rPr>
              <a:t>	0	0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S</a:t>
            </a:r>
            <a:r>
              <a:rPr lang="en-US" sz="1800" dirty="0">
                <a:latin typeface="Consolas"/>
                <a:cs typeface="Consolas"/>
              </a:rPr>
              <a:t>	0	0	0	0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O</a:t>
            </a:r>
            <a:r>
              <a:rPr lang="en-US" sz="1800" dirty="0">
                <a:latin typeface="Consolas"/>
                <a:cs typeface="Consolas"/>
              </a:rPr>
              <a:t>	0	0	0	</a:t>
            </a:r>
            <a:r>
              <a:rPr lang="en-US" sz="1800" b="1" dirty="0">
                <a:solidFill>
                  <a:srgbClr val="77933C"/>
                </a:solidFill>
                <a:latin typeface="Consolas"/>
                <a:cs typeface="Consolas"/>
              </a:rPr>
              <a:t>1</a:t>
            </a:r>
            <a:r>
              <a:rPr lang="en-US" sz="1800" dirty="0">
                <a:latin typeface="Consolas"/>
                <a:cs typeface="Consolas"/>
              </a:rPr>
              <a:t>	0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N</a:t>
            </a:r>
            <a:r>
              <a:rPr lang="en-US" sz="1800" dirty="0">
                <a:latin typeface="Consolas"/>
                <a:cs typeface="Consolas"/>
              </a:rPr>
              <a:t>	0	0	0	0	</a:t>
            </a:r>
            <a:r>
              <a:rPr lang="en-US" sz="1800" b="1" dirty="0">
                <a:solidFill>
                  <a:srgbClr val="77933C"/>
                </a:solidFill>
                <a:latin typeface="Consolas"/>
                <a:cs typeface="Consolas"/>
              </a:rPr>
              <a:t>1</a:t>
            </a:r>
            <a:r>
              <a:rPr lang="en-US" sz="1800" dirty="0">
                <a:latin typeface="Consolas"/>
                <a:cs typeface="Consolas"/>
              </a:rPr>
              <a:t>	</a:t>
            </a:r>
          </a:p>
          <a:p>
            <a:r>
              <a:rPr lang="en-US" sz="1800" b="1" dirty="0">
                <a:solidFill>
                  <a:srgbClr val="F79646"/>
                </a:solidFill>
                <a:latin typeface="Consolas"/>
                <a:cs typeface="Consolas"/>
              </a:rPr>
              <a:t>X</a:t>
            </a:r>
            <a:r>
              <a:rPr lang="en-US" sz="1800" dirty="0">
                <a:latin typeface="Consolas"/>
                <a:cs typeface="Consolas"/>
              </a:rPr>
              <a:t>	0	0	0	0	</a:t>
            </a:r>
            <a:r>
              <a:rPr lang="en-US" sz="1800" dirty="0" smtClean="0">
                <a:latin typeface="Consolas"/>
                <a:cs typeface="Consolas"/>
              </a:rPr>
              <a:t>0</a:t>
            </a:r>
            <a:endParaRPr lang="en-US" sz="1800" dirty="0">
              <a:latin typeface="Consolas"/>
              <a:cs typeface="Consola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3468" y="2215705"/>
            <a:ext cx="5191374" cy="4375278"/>
            <a:chOff x="1603763" y="2039554"/>
            <a:chExt cx="5905186" cy="4375278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603763" y="203955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603763" y="258646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03763" y="313337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603763" y="368028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603763" y="422719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603763" y="477410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603763" y="532101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603763" y="5867924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03763" y="6414832"/>
              <a:ext cx="59051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91445" y="1593789"/>
            <a:ext cx="4403397" cy="4997194"/>
            <a:chOff x="2966499" y="1417638"/>
            <a:chExt cx="4403397" cy="5229454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2966499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847178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727857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608536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89215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369896" y="1417638"/>
              <a:ext cx="0" cy="5229454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1067581" y="2299143"/>
            <a:ext cx="398696" cy="398696"/>
          </a:xfrm>
          <a:prstGeom prst="ellipse">
            <a:avLst/>
          </a:prstGeom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976071" y="2855386"/>
            <a:ext cx="398696" cy="398696"/>
          </a:xfrm>
          <a:prstGeom prst="ellipse">
            <a:avLst/>
          </a:prstGeom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11592" y="5052298"/>
            <a:ext cx="398696" cy="398696"/>
          </a:xfrm>
          <a:prstGeom prst="ellipse">
            <a:avLst/>
          </a:prstGeom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29353" y="5608295"/>
            <a:ext cx="398696" cy="398696"/>
          </a:xfrm>
          <a:prstGeom prst="ellipse">
            <a:avLst/>
          </a:prstGeom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3661" y="1226544"/>
            <a:ext cx="13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|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dirty="0">
                <a:latin typeface="Consolas"/>
                <a:cs typeface="Consolas"/>
              </a:rPr>
              <a:t>|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= 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93661" y="1773454"/>
            <a:ext cx="13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|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dirty="0">
                <a:latin typeface="Consolas"/>
                <a:cs typeface="Consolas"/>
              </a:rPr>
              <a:t>|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7468" y="2309982"/>
            <a:ext cx="103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m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43074" y="2856892"/>
            <a:ext cx="103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0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04" y="4017511"/>
            <a:ext cx="3276327" cy="7897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4" y="4950255"/>
            <a:ext cx="3286999" cy="779061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723445" y="5912252"/>
            <a:ext cx="13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0.767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6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197339" y="3321880"/>
            <a:ext cx="509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DIXON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DICKSONX</a:t>
            </a:r>
            <a:r>
              <a:rPr lang="en-US" dirty="0" smtClean="0">
                <a:latin typeface="Consolas"/>
                <a:cs typeface="Consolas"/>
              </a:rPr>
              <a:t>) =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0.767</a:t>
            </a:r>
            <a:endParaRPr lang="en-US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97339" y="2366998"/>
            <a:ext cx="695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lev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DIXON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DICKSONX</a:t>
            </a:r>
            <a:r>
              <a:rPr lang="en-US" dirty="0" smtClean="0">
                <a:latin typeface="Consolas"/>
                <a:cs typeface="Consolas"/>
              </a:rPr>
              <a:t>)  = 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4</a:t>
            </a:r>
            <a:r>
              <a:rPr lang="en-US" dirty="0" smtClean="0">
                <a:latin typeface="Consolas"/>
                <a:cs typeface="Consolas"/>
              </a:rPr>
              <a:t>    (</a:t>
            </a: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4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8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0.5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 smtClean="0">
              <a:solidFill>
                <a:srgbClr val="F79646"/>
              </a:solidFill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04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-Winkler Measure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1325" y="1454975"/>
            <a:ext cx="5221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Give a bonus if there is a common prefix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865" y="2242014"/>
            <a:ext cx="61072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jwProximity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>
                <a:latin typeface="Consolas"/>
                <a:cs typeface="Consolas"/>
              </a:rPr>
              <a:t>boostThreshold,prefixSize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latin typeface="Consolas"/>
                <a:cs typeface="Consolas"/>
              </a:rPr>
              <a:t>     = </a:t>
            </a:r>
            <a:r>
              <a:rPr lang="en-US" sz="2000" dirty="0" err="1" smtClean="0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>
                <a:latin typeface="Consolas"/>
                <a:cs typeface="Consolas"/>
              </a:rPr>
              <a:t>&lt;= </a:t>
            </a:r>
            <a:r>
              <a:rPr lang="en-US" sz="2000" dirty="0" err="1">
                <a:latin typeface="Consolas"/>
                <a:cs typeface="Consolas"/>
              </a:rPr>
              <a:t>boostThreshold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>
                <a:latin typeface="Consolas"/>
                <a:cs typeface="Consolas"/>
              </a:rPr>
              <a:t>     ? </a:t>
            </a:r>
            <a:r>
              <a:rPr lang="en-US" sz="2000" dirty="0" err="1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>
                <a:latin typeface="Consolas"/>
                <a:cs typeface="Consolas"/>
              </a:rPr>
              <a:t>     : </a:t>
            </a:r>
            <a:r>
              <a:rPr lang="en-US" sz="2000" dirty="0" err="1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>
                <a:latin typeface="Consolas"/>
                <a:cs typeface="Consolas"/>
              </a:rPr>
              <a:t>       + 0.1 * </a:t>
            </a:r>
            <a:r>
              <a:rPr lang="en-US" sz="2000" dirty="0" err="1">
                <a:latin typeface="Consolas"/>
                <a:cs typeface="Consolas"/>
              </a:rPr>
              <a:t>prefixMatch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>
                <a:latin typeface="Consolas"/>
                <a:cs typeface="Consolas"/>
              </a:rPr>
              <a:t>prefixSize</a:t>
            </a:r>
            <a:r>
              <a:rPr lang="en-US" sz="2000" dirty="0">
                <a:latin typeface="Consolas"/>
                <a:cs typeface="Consolas"/>
              </a:rPr>
              <a:t>) </a:t>
            </a:r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* </a:t>
            </a:r>
            <a:r>
              <a:rPr lang="en-US" sz="2000" dirty="0">
                <a:latin typeface="Consolas"/>
                <a:cs typeface="Consolas"/>
              </a:rPr>
              <a:t>(1.0 - </a:t>
            </a:r>
            <a:r>
              <a:rPr lang="en-US" sz="2000" dirty="0" err="1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)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4865" y="5726452"/>
            <a:ext cx="3004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boostThreshold</a:t>
            </a:r>
            <a:r>
              <a:rPr lang="en-US" sz="2000" dirty="0" smtClean="0">
                <a:latin typeface="Consolas"/>
                <a:cs typeface="Consolas"/>
              </a:rPr>
              <a:t> = 0.7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cs typeface="Consolas"/>
              </a:rPr>
              <a:t>prefixSize</a:t>
            </a:r>
            <a:r>
              <a:rPr lang="en-US" sz="2000" dirty="0" smtClean="0">
                <a:latin typeface="Consolas"/>
                <a:cs typeface="Consolas"/>
              </a:rPr>
              <a:t> =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4865" y="4530563"/>
            <a:ext cx="540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prefixMatch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2000" dirty="0" err="1" smtClean="0">
                <a:latin typeface="Consolas"/>
                <a:cs typeface="Consolas"/>
              </a:rPr>
              <a:t>,</a:t>
            </a:r>
            <a:r>
              <a:rPr lang="en-US" sz="2000" dirty="0" err="1">
                <a:latin typeface="Consolas"/>
                <a:cs typeface="Consolas"/>
              </a:rPr>
              <a:t>prefixSize</a:t>
            </a:r>
            <a:r>
              <a:rPr lang="en-US" sz="2000" dirty="0" smtClean="0">
                <a:latin typeface="Consolas"/>
                <a:cs typeface="Consolas"/>
              </a:rPr>
              <a:t>) =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min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prefixSize</a:t>
            </a:r>
            <a:r>
              <a:rPr lang="en-US" sz="2000" dirty="0">
                <a:latin typeface="Consolas"/>
                <a:cs typeface="Consolas"/>
              </a:rPr>
              <a:t>, common-prefix(</a:t>
            </a:r>
            <a:r>
              <a:rPr lang="en-US" sz="2000" dirty="0" err="1">
                <a:latin typeface="Consolas"/>
                <a:cs typeface="Consolas"/>
              </a:rPr>
              <a:t>x,y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9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2782"/>
            <a:ext cx="8279649" cy="1143000"/>
          </a:xfrm>
        </p:spPr>
        <p:txBody>
          <a:bodyPr/>
          <a:lstStyle/>
          <a:p>
            <a:r>
              <a:rPr lang="en-US" dirty="0" smtClean="0"/>
              <a:t>Multiple John Singer </a:t>
            </a:r>
            <a:r>
              <a:rPr lang="en-US" dirty="0" err="1" smtClean="0"/>
              <a:t>Sargents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583" y="1871453"/>
            <a:ext cx="4186383" cy="1415772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accent6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dallas:John_Singer_Sargent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</a:t>
            </a:r>
            <a:r>
              <a:rPr lang="en-US" sz="1600" dirty="0" err="1" smtClean="0">
                <a:latin typeface="Courier"/>
                <a:cs typeface="Courier"/>
              </a:rPr>
              <a:t>foaf:Person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:</a:t>
            </a:r>
            <a:r>
              <a:rPr lang="en-US" sz="1600" dirty="0">
                <a:latin typeface="Courier"/>
                <a:cs typeface="Courier"/>
              </a:rPr>
              <a:t>dateOfBirth "1856" ;</a:t>
            </a:r>
          </a:p>
          <a:p>
            <a:r>
              <a:rPr lang="en-US" sz="1600" dirty="0" smtClean="0">
                <a:latin typeface="Courier"/>
                <a:cs typeface="Courier"/>
              </a:rPr>
              <a:t>  :</a:t>
            </a:r>
            <a:r>
              <a:rPr lang="en-US" sz="1600" dirty="0">
                <a:latin typeface="Courier"/>
                <a:cs typeface="Courier"/>
              </a:rPr>
              <a:t>dateOfDeath "1925" ;</a:t>
            </a:r>
          </a:p>
          <a:p>
            <a:r>
              <a:rPr lang="en-US" sz="1600" dirty="0" smtClean="0">
                <a:latin typeface="Courier"/>
                <a:cs typeface="Courier"/>
              </a:rPr>
              <a:t>  :name </a:t>
            </a:r>
            <a:r>
              <a:rPr lang="en-US" sz="1600" dirty="0">
                <a:solidFill>
                  <a:schemeClr val="accent6"/>
                </a:solidFill>
                <a:latin typeface="Courier"/>
                <a:cs typeface="Courier"/>
              </a:rPr>
              <a:t>"John Singer Sargent"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2583" y="4247180"/>
            <a:ext cx="4186383" cy="1415772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accent5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1600" b="1" dirty="0" err="1" smtClean="0">
                <a:solidFill>
                  <a:schemeClr val="accent5"/>
                </a:solidFill>
                <a:latin typeface="Courier"/>
                <a:cs typeface="Courier"/>
              </a:rPr>
              <a:t>ima:John_Singer_Sargent</a:t>
            </a:r>
            <a:endParaRPr lang="en-US" sz="1600" b="1" dirty="0" smtClean="0">
              <a:solidFill>
                <a:schemeClr val="accent5"/>
              </a:solidFill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</a:t>
            </a:r>
            <a:r>
              <a:rPr lang="en-US" sz="1600" dirty="0" err="1" smtClean="0">
                <a:latin typeface="Courier"/>
                <a:cs typeface="Courier"/>
              </a:rPr>
              <a:t>foaf:Person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:</a:t>
            </a:r>
            <a:r>
              <a:rPr lang="en-US" sz="1600" dirty="0">
                <a:latin typeface="Courier"/>
                <a:cs typeface="Courier"/>
              </a:rPr>
              <a:t>dateOfBirth "1856" ;</a:t>
            </a:r>
          </a:p>
          <a:p>
            <a:r>
              <a:rPr lang="en-US" sz="1600" dirty="0" smtClean="0">
                <a:latin typeface="Courier"/>
                <a:cs typeface="Courier"/>
              </a:rPr>
              <a:t>  :</a:t>
            </a:r>
            <a:r>
              <a:rPr lang="en-US" sz="1600" dirty="0">
                <a:latin typeface="Courier"/>
                <a:cs typeface="Courier"/>
              </a:rPr>
              <a:t>dateOfDeath "1925" ;</a:t>
            </a:r>
          </a:p>
          <a:p>
            <a:r>
              <a:rPr lang="en-US" sz="1600" dirty="0" smtClean="0">
                <a:latin typeface="Courier"/>
                <a:cs typeface="Courier"/>
              </a:rPr>
              <a:t>  :name </a:t>
            </a:r>
            <a:r>
              <a:rPr lang="en-US" sz="1600" dirty="0">
                <a:solidFill>
                  <a:srgbClr val="4BACC6"/>
                </a:solidFill>
                <a:latin typeface="Courier"/>
                <a:cs typeface="Courier"/>
              </a:rPr>
              <a:t>"John </a:t>
            </a:r>
            <a:r>
              <a:rPr lang="en-US" sz="1600" dirty="0" smtClean="0">
                <a:solidFill>
                  <a:srgbClr val="4BACC6"/>
                </a:solidFill>
                <a:latin typeface="Courier"/>
                <a:cs typeface="Courier"/>
              </a:rPr>
              <a:t>S. </a:t>
            </a:r>
            <a:r>
              <a:rPr lang="en-US" sz="1600" dirty="0">
                <a:solidFill>
                  <a:srgbClr val="4BACC6"/>
                </a:solidFill>
                <a:latin typeface="Courier"/>
                <a:cs typeface="Courier"/>
              </a:rPr>
              <a:t>Sargent"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0563" y="3567715"/>
            <a:ext cx="7855606" cy="55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scene3d>
            <a:camera prst="orthographicFront">
              <a:rot lat="0" lon="0" rev="300000"/>
            </a:camera>
            <a:lightRig rig="threePt" dir="t"/>
          </a:scene3d>
        </p:spPr>
        <p:txBody>
          <a:bodyPr wrap="none" lIns="182880" tIns="137160" rIns="182880" bIns="137160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+mn-lt"/>
              </a:rPr>
              <a:t>string_match</a:t>
            </a:r>
            <a:r>
              <a:rPr lang="en-US" sz="1800" b="1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chemeClr val="accent6"/>
                </a:solidFill>
                <a:latin typeface="Courier"/>
                <a:cs typeface="Courier"/>
              </a:rPr>
              <a:t>"John Singer 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  <a:cs typeface="Courier"/>
              </a:rPr>
              <a:t>Sargent”</a:t>
            </a:r>
            <a:r>
              <a:rPr lang="en-US" sz="1800" b="1" dirty="0" smtClean="0">
                <a:solidFill>
                  <a:srgbClr val="FFFFFF"/>
                </a:solidFill>
                <a:latin typeface="Courier"/>
                <a:cs typeface="Courier"/>
              </a:rPr>
              <a:t>,</a:t>
            </a:r>
            <a:r>
              <a:rPr lang="en-US" sz="1800" b="1" dirty="0" smtClean="0">
                <a:solidFill>
                  <a:schemeClr val="accent6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rgbClr val="4BACC6"/>
                </a:solidFill>
                <a:latin typeface="Courier"/>
                <a:cs typeface="Courier"/>
              </a:rPr>
              <a:t>"John S. </a:t>
            </a:r>
            <a:r>
              <a:rPr lang="en-US" sz="1800" b="1" dirty="0" smtClean="0">
                <a:solidFill>
                  <a:srgbClr val="4BACC6"/>
                </a:solidFill>
                <a:latin typeface="Courier"/>
                <a:cs typeface="Courier"/>
              </a:rPr>
              <a:t>Sargent”</a:t>
            </a:r>
            <a:r>
              <a:rPr lang="en-US" sz="1800" b="1" dirty="0" smtClean="0">
                <a:solidFill>
                  <a:srgbClr val="FFFFFF"/>
                </a:solidFill>
                <a:latin typeface="+mn-lt"/>
              </a:rPr>
              <a:t>) = ???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7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-Winkler Measure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2236" y="1417638"/>
            <a:ext cx="49227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jwProximity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1600" dirty="0" err="1" smtClean="0">
                <a:latin typeface="Consolas"/>
                <a:cs typeface="Consolas"/>
              </a:rPr>
              <a:t>,</a:t>
            </a:r>
            <a:r>
              <a:rPr lang="en-US" sz="1600" dirty="0" err="1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1600" dirty="0" err="1" smtClean="0">
                <a:latin typeface="Consolas"/>
                <a:cs typeface="Consolas"/>
              </a:rPr>
              <a:t>,</a:t>
            </a:r>
            <a:r>
              <a:rPr lang="en-US" sz="1600" dirty="0" err="1">
                <a:latin typeface="Consolas"/>
                <a:cs typeface="Consolas"/>
              </a:rPr>
              <a:t>boostThreshold,prefixSize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   = </a:t>
            </a:r>
            <a:r>
              <a:rPr lang="en-US" sz="1600" dirty="0" err="1" smtClean="0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1600" dirty="0" err="1" smtClean="0">
                <a:latin typeface="Consolas"/>
                <a:cs typeface="Consolas"/>
              </a:rPr>
              <a:t>,</a:t>
            </a:r>
            <a:r>
              <a:rPr lang="en-US" sz="16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1600" dirty="0" smtClean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&lt;= </a:t>
            </a:r>
            <a:r>
              <a:rPr lang="en-US" sz="1600" dirty="0" err="1">
                <a:latin typeface="Consolas"/>
                <a:cs typeface="Consolas"/>
              </a:rPr>
              <a:t>boostThreshold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? </a:t>
            </a:r>
            <a:r>
              <a:rPr lang="en-US" sz="1600" dirty="0" err="1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sz="1600" dirty="0" smtClean="0">
                <a:latin typeface="Consolas"/>
                <a:cs typeface="Consolas"/>
              </a:rPr>
              <a:t> (</a:t>
            </a:r>
            <a:r>
              <a:rPr lang="en-US" sz="16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1600" dirty="0" err="1" smtClean="0">
                <a:latin typeface="Consolas"/>
                <a:cs typeface="Consolas"/>
              </a:rPr>
              <a:t>,</a:t>
            </a:r>
            <a:r>
              <a:rPr lang="en-US" sz="16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: </a:t>
            </a:r>
            <a:r>
              <a:rPr lang="en-US" sz="1600" dirty="0" err="1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sz="1600" dirty="0" smtClean="0">
                <a:latin typeface="Consolas"/>
                <a:cs typeface="Consolas"/>
              </a:rPr>
              <a:t> (</a:t>
            </a:r>
            <a:r>
              <a:rPr lang="en-US" sz="16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1600" dirty="0" err="1" smtClean="0">
                <a:latin typeface="Consolas"/>
                <a:cs typeface="Consolas"/>
              </a:rPr>
              <a:t>,</a:t>
            </a:r>
            <a:r>
              <a:rPr lang="en-US" sz="16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+ 0.1 * </a:t>
            </a:r>
            <a:r>
              <a:rPr lang="en-US" sz="1600" dirty="0" err="1">
                <a:latin typeface="Consolas"/>
                <a:cs typeface="Consolas"/>
              </a:rPr>
              <a:t>prefixMatch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1600" dirty="0" err="1" smtClean="0">
                <a:latin typeface="Consolas"/>
                <a:cs typeface="Consolas"/>
              </a:rPr>
              <a:t>,</a:t>
            </a:r>
            <a:r>
              <a:rPr lang="en-US" sz="16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1600" dirty="0" err="1" smtClean="0">
                <a:latin typeface="Consolas"/>
                <a:cs typeface="Consolas"/>
              </a:rPr>
              <a:t>,</a:t>
            </a:r>
            <a:r>
              <a:rPr lang="en-US" sz="1600" dirty="0" err="1">
                <a:latin typeface="Consolas"/>
                <a:cs typeface="Consolas"/>
              </a:rPr>
              <a:t>prefixSize</a:t>
            </a:r>
            <a:r>
              <a:rPr lang="en-US" sz="1600" dirty="0">
                <a:latin typeface="Consolas"/>
                <a:cs typeface="Consolas"/>
              </a:rPr>
              <a:t>)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* </a:t>
            </a:r>
            <a:r>
              <a:rPr lang="en-US" sz="1600" dirty="0">
                <a:latin typeface="Consolas"/>
                <a:cs typeface="Consolas"/>
              </a:rPr>
              <a:t>(1.0 - </a:t>
            </a:r>
            <a:r>
              <a:rPr lang="en-US" sz="1600" dirty="0" err="1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sz="1600" dirty="0" err="1" smtClean="0">
                <a:latin typeface="Consolas"/>
                <a:cs typeface="Consolas"/>
              </a:rPr>
              <a:t>,</a:t>
            </a:r>
            <a:r>
              <a:rPr lang="en-US" sz="1600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 smtClean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641" y="1421143"/>
            <a:ext cx="2440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boostThreshold</a:t>
            </a:r>
            <a:r>
              <a:rPr lang="en-US" sz="1600" dirty="0" smtClean="0">
                <a:latin typeface="Consolas"/>
                <a:cs typeface="Consolas"/>
              </a:rPr>
              <a:t> = 0.7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 smtClean="0">
                <a:latin typeface="Consolas"/>
                <a:cs typeface="Consolas"/>
              </a:rPr>
              <a:t>prefixSize</a:t>
            </a:r>
            <a:r>
              <a:rPr lang="en-US" sz="1600" dirty="0" smtClean="0">
                <a:latin typeface="Consolas"/>
                <a:cs typeface="Consolas"/>
              </a:rPr>
              <a:t> = 4</a:t>
            </a:r>
          </a:p>
        </p:txBody>
      </p:sp>
      <p:sp>
        <p:nvSpPr>
          <p:cNvPr id="3" name="Rectangle 2"/>
          <p:cNvSpPr/>
          <p:nvPr/>
        </p:nvSpPr>
        <p:spPr>
          <a:xfrm>
            <a:off x="562236" y="4249529"/>
            <a:ext cx="80814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accent3"/>
                </a:solidFill>
                <a:latin typeface="Consolas"/>
                <a:cs typeface="Consolas"/>
              </a:rPr>
              <a:t>jwProximity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DIXON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DICKSONX</a:t>
            </a:r>
            <a:r>
              <a:rPr lang="en-US" sz="2000" dirty="0" smtClean="0">
                <a:latin typeface="Consolas"/>
                <a:cs typeface="Consolas"/>
              </a:rPr>
              <a:t>) = 0.767 + 0.1*2*(1 – 0.767)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                = 0.767 + 0.2*0.233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                = 0.767 + 0.0466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                =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0.8136</a:t>
            </a:r>
            <a:endParaRPr lang="en-US" sz="2000" dirty="0">
              <a:solidFill>
                <a:srgbClr val="9BBB5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236" y="3677480"/>
            <a:ext cx="4274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3"/>
                </a:solidFill>
                <a:latin typeface="Consolas"/>
                <a:cs typeface="Consolas"/>
              </a:rPr>
              <a:t>jaro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DIXON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DICKSONX</a:t>
            </a:r>
            <a:r>
              <a:rPr lang="en-US" sz="2000" dirty="0" smtClean="0">
                <a:latin typeface="Consolas"/>
                <a:cs typeface="Consolas"/>
              </a:rPr>
              <a:t>) =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0.767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4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Set-Based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Set-Based 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9859" y="2997200"/>
            <a:ext cx="510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Generate set of tokens from the 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6072" y="4296228"/>
            <a:ext cx="597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Measure similarity between the sets of tokens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56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Tokenizing a String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57829" y="2452914"/>
            <a:ext cx="101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Words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88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Tokenizing a String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57829" y="2452914"/>
            <a:ext cx="101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29" y="3447142"/>
            <a:ext cx="405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q</a:t>
            </a:r>
            <a:r>
              <a:rPr lang="en-US" dirty="0" smtClean="0">
                <a:latin typeface="+mn-lt"/>
              </a:rPr>
              <a:t>-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grams</a:t>
            </a:r>
            <a:r>
              <a:rPr lang="en-US" dirty="0" smtClean="0">
                <a:latin typeface="+mn-lt"/>
              </a:rPr>
              <a:t>: substrings of length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q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7275" y="4786790"/>
            <a:ext cx="3531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algn="ctr"/>
            <a:r>
              <a:rPr lang="ja-JP" altLang="en-US" dirty="0">
                <a:latin typeface="Calibri" charset="0"/>
                <a:sym typeface="Wingdings" charset="0"/>
              </a:rPr>
              <a:t>“</a:t>
            </a:r>
            <a:r>
              <a:rPr lang="en-US" dirty="0" err="1">
                <a:latin typeface="Calibri" charset="0"/>
                <a:sym typeface="Wingdings" charset="0"/>
              </a:rPr>
              <a:t>david</a:t>
            </a:r>
            <a:r>
              <a:rPr lang="en-US" dirty="0">
                <a:latin typeface="Calibri" charset="0"/>
                <a:sym typeface="Wingdings" charset="0"/>
              </a:rPr>
              <a:t> smith</a:t>
            </a:r>
            <a:r>
              <a:rPr lang="ja-JP" altLang="en-US" dirty="0">
                <a:latin typeface="Calibri" charset="0"/>
                <a:sym typeface="Wingdings" charset="0"/>
              </a:rPr>
              <a:t>”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alibri" charset="0"/>
                <a:sym typeface="Wingdings" charset="0"/>
              </a:rPr>
              <a:t>3</a:t>
            </a:r>
            <a:r>
              <a:rPr lang="en-US" dirty="0" smtClean="0">
                <a:latin typeface="Calibri" charset="0"/>
                <a:sym typeface="Wingdings" charset="0"/>
              </a:rPr>
              <a:t>-</a:t>
            </a:r>
            <a:r>
              <a:rPr lang="en-US" dirty="0" smtClean="0">
                <a:solidFill>
                  <a:srgbClr val="8064A2"/>
                </a:solidFill>
                <a:latin typeface="Calibri" charset="0"/>
                <a:sym typeface="Wingdings" charset="0"/>
              </a:rPr>
              <a:t>grams</a:t>
            </a:r>
          </a:p>
          <a:p>
            <a:pPr marL="0" lvl="2" algn="ctr"/>
            <a:r>
              <a:rPr lang="en-US" dirty="0" smtClean="0">
                <a:latin typeface="Calibri" charset="0"/>
                <a:sym typeface="Wingdings" charset="0"/>
              </a:rPr>
              <a:t>{</a:t>
            </a:r>
            <a:r>
              <a:rPr lang="en-US" dirty="0">
                <a:solidFill>
                  <a:schemeClr val="accent5"/>
                </a:solidFill>
                <a:latin typeface="Calibri" charset="0"/>
                <a:sym typeface="Wingdings" charset="0"/>
              </a:rPr>
              <a:t>##d</a:t>
            </a:r>
            <a:r>
              <a:rPr lang="en-US" dirty="0">
                <a:latin typeface="Calibri" charset="0"/>
                <a:sym typeface="Wingdings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Calibri" charset="0"/>
                <a:sym typeface="Wingdings" charset="0"/>
              </a:rPr>
              <a:t>#da</a:t>
            </a:r>
            <a:r>
              <a:rPr lang="en-US" dirty="0">
                <a:latin typeface="Calibri" charset="0"/>
                <a:sym typeface="Wingdings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alibri" charset="0"/>
                <a:sym typeface="Wingdings" charset="0"/>
              </a:rPr>
              <a:t>dav</a:t>
            </a:r>
            <a:r>
              <a:rPr lang="en-US" dirty="0">
                <a:latin typeface="Calibri" charset="0"/>
                <a:sym typeface="Wingdings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alibri" charset="0"/>
                <a:sym typeface="Wingdings" charset="0"/>
              </a:rPr>
              <a:t>avi</a:t>
            </a:r>
            <a:r>
              <a:rPr lang="en-US" dirty="0">
                <a:latin typeface="Calibri" charset="0"/>
                <a:sym typeface="Wingdings" charset="0"/>
              </a:rPr>
              <a:t>, …, </a:t>
            </a:r>
            <a:r>
              <a:rPr lang="en-US" dirty="0">
                <a:solidFill>
                  <a:schemeClr val="accent5"/>
                </a:solidFill>
                <a:latin typeface="Calibri" charset="0"/>
                <a:sym typeface="Wingdings" charset="0"/>
              </a:rPr>
              <a:t>h##</a:t>
            </a:r>
            <a:r>
              <a:rPr lang="en-US" dirty="0" smtClean="0">
                <a:latin typeface="Calibri" charset="0"/>
                <a:sym typeface="Wingdings" charset="0"/>
              </a:rPr>
              <a:t>}</a:t>
            </a:r>
            <a:endParaRPr lang="en-US" dirty="0">
              <a:latin typeface="Calibri" charset="0"/>
              <a:sym typeface="Wingdings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8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3470" y="1446963"/>
            <a:ext cx="249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B</a:t>
            </a:r>
            <a:r>
              <a:rPr lang="en-US" baseline="-25000" dirty="0" err="1" smtClean="0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 = tokens(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6576" y="2525485"/>
            <a:ext cx="4151087" cy="1122065"/>
            <a:chOff x="2014519" y="2921836"/>
            <a:chExt cx="4151087" cy="1122065"/>
          </a:xfrm>
        </p:grpSpPr>
        <p:sp>
          <p:nvSpPr>
            <p:cNvPr id="8" name="TextBox 7"/>
            <p:cNvSpPr txBox="1"/>
            <p:nvPr/>
          </p:nvSpPr>
          <p:spPr>
            <a:xfrm>
              <a:off x="2014519" y="3185885"/>
              <a:ext cx="2547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3"/>
                  </a:solidFill>
                  <a:latin typeface="Consolas"/>
                  <a:cs typeface="Consolas"/>
                </a:rPr>
                <a:t>jaccard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(</a:t>
              </a:r>
              <a:r>
                <a:rPr lang="en-US" dirty="0" err="1" smtClean="0">
                  <a:solidFill>
                    <a:schemeClr val="accent5"/>
                  </a:solidFill>
                  <a:latin typeface="Consolas"/>
                  <a:cs typeface="Consolas"/>
                </a:rPr>
                <a:t>x,</a:t>
              </a:r>
              <a:r>
                <a:rPr lang="en-US" dirty="0" err="1" smtClean="0">
                  <a:solidFill>
                    <a:schemeClr val="accent6"/>
                  </a:solidFill>
                  <a:latin typeface="Consolas"/>
                  <a:cs typeface="Consolas"/>
                </a:rPr>
                <a:t>y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) =</a:t>
              </a:r>
              <a:endParaRPr lang="en-US" dirty="0" smtClean="0"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34347" y="2921836"/>
              <a:ext cx="1531259" cy="1122065"/>
              <a:chOff x="1966684" y="3323771"/>
              <a:chExt cx="1531259" cy="112206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66684" y="3323771"/>
                <a:ext cx="1531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/>
                    <a:cs typeface="Consolas"/>
                  </a:rPr>
                  <a:t>|</a:t>
                </a:r>
                <a:r>
                  <a:rPr lang="en-US" dirty="0" err="1" smtClean="0">
                    <a:solidFill>
                      <a:schemeClr val="accent5"/>
                    </a:solidFill>
                    <a:latin typeface="Consolas"/>
                    <a:cs typeface="Consolas"/>
                  </a:rPr>
                  <a:t>B</a:t>
                </a:r>
                <a:r>
                  <a:rPr lang="en-US" baseline="-25000" dirty="0" err="1" smtClean="0">
                    <a:solidFill>
                      <a:schemeClr val="accent5"/>
                    </a:solidFill>
                    <a:latin typeface="Consolas"/>
                    <a:cs typeface="Consolas"/>
                  </a:rPr>
                  <a:t>x</a:t>
                </a:r>
                <a:r>
                  <a:rPr lang="en-US" baseline="-25000" dirty="0" smtClean="0">
                    <a:solidFill>
                      <a:schemeClr val="accent5"/>
                    </a:solidFill>
                    <a:latin typeface="Consolas"/>
                    <a:cs typeface="Consolas"/>
                  </a:rPr>
                  <a:t>    </a:t>
                </a:r>
                <a:r>
                  <a:rPr lang="en-US" dirty="0" smtClean="0">
                    <a:solidFill>
                      <a:srgbClr val="F79646"/>
                    </a:solidFill>
                    <a:latin typeface="Consolas"/>
                    <a:cs typeface="Consolas"/>
                  </a:rPr>
                  <a:t>B</a:t>
                </a:r>
                <a:r>
                  <a:rPr lang="en-US" baseline="-25000" dirty="0" smtClean="0">
                    <a:solidFill>
                      <a:srgbClr val="F79646"/>
                    </a:solidFill>
                    <a:latin typeface="Consolas"/>
                    <a:cs typeface="Consolas"/>
                  </a:rPr>
                  <a:t>y</a:t>
                </a:r>
                <a:r>
                  <a:rPr lang="en-US" dirty="0" smtClean="0">
                    <a:latin typeface="Consolas"/>
                    <a:cs typeface="Consolas"/>
                  </a:rPr>
                  <a:t>|</a:t>
                </a:r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2621567" y="3478316"/>
                <a:ext cx="176726" cy="189419"/>
              </a:xfrm>
              <a:custGeom>
                <a:avLst/>
                <a:gdLst>
                  <a:gd name="connsiteX0" fmla="*/ 46157 w 528137"/>
                  <a:gd name="connsiteY0" fmla="*/ 560412 h 582183"/>
                  <a:gd name="connsiteX1" fmla="*/ 38900 w 528137"/>
                  <a:gd name="connsiteY1" fmla="*/ 103212 h 582183"/>
                  <a:gd name="connsiteX2" fmla="*/ 467071 w 528137"/>
                  <a:gd name="connsiteY2" fmla="*/ 37898 h 582183"/>
                  <a:gd name="connsiteX3" fmla="*/ 525128 w 528137"/>
                  <a:gd name="connsiteY3" fmla="*/ 582183 h 582183"/>
                  <a:gd name="connsiteX0" fmla="*/ 35713 w 517693"/>
                  <a:gd name="connsiteY0" fmla="*/ 560412 h 582183"/>
                  <a:gd name="connsiteX1" fmla="*/ 28456 w 517693"/>
                  <a:gd name="connsiteY1" fmla="*/ 103212 h 582183"/>
                  <a:gd name="connsiteX2" fmla="*/ 456627 w 517693"/>
                  <a:gd name="connsiteY2" fmla="*/ 37898 h 582183"/>
                  <a:gd name="connsiteX3" fmla="*/ 514684 w 517693"/>
                  <a:gd name="connsiteY3" fmla="*/ 582183 h 582183"/>
                  <a:gd name="connsiteX0" fmla="*/ 0 w 481980"/>
                  <a:gd name="connsiteY0" fmla="*/ 522538 h 544309"/>
                  <a:gd name="connsiteX1" fmla="*/ 420914 w 481980"/>
                  <a:gd name="connsiteY1" fmla="*/ 24 h 544309"/>
                  <a:gd name="connsiteX2" fmla="*/ 478971 w 481980"/>
                  <a:gd name="connsiteY2" fmla="*/ 544309 h 544309"/>
                  <a:gd name="connsiteX0" fmla="*/ 0 w 481980"/>
                  <a:gd name="connsiteY0" fmla="*/ 522548 h 544319"/>
                  <a:gd name="connsiteX1" fmla="*/ 420914 w 481980"/>
                  <a:gd name="connsiteY1" fmla="*/ 34 h 544319"/>
                  <a:gd name="connsiteX2" fmla="*/ 478971 w 481980"/>
                  <a:gd name="connsiteY2" fmla="*/ 544319 h 544319"/>
                  <a:gd name="connsiteX0" fmla="*/ 0 w 478971"/>
                  <a:gd name="connsiteY0" fmla="*/ 508037 h 529808"/>
                  <a:gd name="connsiteX1" fmla="*/ 312057 w 478971"/>
                  <a:gd name="connsiteY1" fmla="*/ 37 h 529808"/>
                  <a:gd name="connsiteX2" fmla="*/ 478971 w 478971"/>
                  <a:gd name="connsiteY2" fmla="*/ 529808 h 529808"/>
                  <a:gd name="connsiteX0" fmla="*/ 0 w 478971"/>
                  <a:gd name="connsiteY0" fmla="*/ 508001 h 529772"/>
                  <a:gd name="connsiteX1" fmla="*/ 312057 w 478971"/>
                  <a:gd name="connsiteY1" fmla="*/ 1 h 529772"/>
                  <a:gd name="connsiteX2" fmla="*/ 478971 w 478971"/>
                  <a:gd name="connsiteY2" fmla="*/ 529772 h 529772"/>
                  <a:gd name="connsiteX0" fmla="*/ 0 w 478971"/>
                  <a:gd name="connsiteY0" fmla="*/ 232389 h 254160"/>
                  <a:gd name="connsiteX1" fmla="*/ 130628 w 478971"/>
                  <a:gd name="connsiteY1" fmla="*/ 161 h 254160"/>
                  <a:gd name="connsiteX2" fmla="*/ 478971 w 478971"/>
                  <a:gd name="connsiteY2" fmla="*/ 254160 h 254160"/>
                  <a:gd name="connsiteX0" fmla="*/ 0 w 166914"/>
                  <a:gd name="connsiteY0" fmla="*/ 233076 h 247590"/>
                  <a:gd name="connsiteX1" fmla="*/ 130628 w 166914"/>
                  <a:gd name="connsiteY1" fmla="*/ 848 h 247590"/>
                  <a:gd name="connsiteX2" fmla="*/ 166914 w 166914"/>
                  <a:gd name="connsiteY2" fmla="*/ 247590 h 247590"/>
                  <a:gd name="connsiteX0" fmla="*/ 0 w 166914"/>
                  <a:gd name="connsiteY0" fmla="*/ 233076 h 247590"/>
                  <a:gd name="connsiteX1" fmla="*/ 94342 w 166914"/>
                  <a:gd name="connsiteY1" fmla="*/ 848 h 247590"/>
                  <a:gd name="connsiteX2" fmla="*/ 166914 w 166914"/>
                  <a:gd name="connsiteY2" fmla="*/ 247590 h 247590"/>
                  <a:gd name="connsiteX0" fmla="*/ 0 w 166914"/>
                  <a:gd name="connsiteY0" fmla="*/ 233076 h 247590"/>
                  <a:gd name="connsiteX1" fmla="*/ 94342 w 166914"/>
                  <a:gd name="connsiteY1" fmla="*/ 848 h 247590"/>
                  <a:gd name="connsiteX2" fmla="*/ 166914 w 166914"/>
                  <a:gd name="connsiteY2" fmla="*/ 247590 h 247590"/>
                  <a:gd name="connsiteX0" fmla="*/ 0 w 166914"/>
                  <a:gd name="connsiteY0" fmla="*/ 196261 h 210775"/>
                  <a:gd name="connsiteX1" fmla="*/ 87207 w 166914"/>
                  <a:gd name="connsiteY1" fmla="*/ 6843 h 210775"/>
                  <a:gd name="connsiteX2" fmla="*/ 166914 w 166914"/>
                  <a:gd name="connsiteY2" fmla="*/ 210775 h 210775"/>
                  <a:gd name="connsiteX0" fmla="*/ 0 w 166914"/>
                  <a:gd name="connsiteY0" fmla="*/ 189459 h 203973"/>
                  <a:gd name="connsiteX1" fmla="*/ 87207 w 166914"/>
                  <a:gd name="connsiteY1" fmla="*/ 41 h 203973"/>
                  <a:gd name="connsiteX2" fmla="*/ 166914 w 166914"/>
                  <a:gd name="connsiteY2" fmla="*/ 203973 h 203973"/>
                  <a:gd name="connsiteX0" fmla="*/ 0 w 166914"/>
                  <a:gd name="connsiteY0" fmla="*/ 189421 h 193232"/>
                  <a:gd name="connsiteX1" fmla="*/ 87207 w 166914"/>
                  <a:gd name="connsiteY1" fmla="*/ 3 h 193232"/>
                  <a:gd name="connsiteX2" fmla="*/ 166914 w 166914"/>
                  <a:gd name="connsiteY2" fmla="*/ 193232 h 193232"/>
                  <a:gd name="connsiteX0" fmla="*/ 0 w 166914"/>
                  <a:gd name="connsiteY0" fmla="*/ 189421 h 193232"/>
                  <a:gd name="connsiteX1" fmla="*/ 87207 w 166914"/>
                  <a:gd name="connsiteY1" fmla="*/ 3 h 193232"/>
                  <a:gd name="connsiteX2" fmla="*/ 166914 w 166914"/>
                  <a:gd name="connsiteY2" fmla="*/ 193232 h 193232"/>
                  <a:gd name="connsiteX0" fmla="*/ 0 w 166914"/>
                  <a:gd name="connsiteY0" fmla="*/ 189450 h 193261"/>
                  <a:gd name="connsiteX1" fmla="*/ 87207 w 166914"/>
                  <a:gd name="connsiteY1" fmla="*/ 32 h 193261"/>
                  <a:gd name="connsiteX2" fmla="*/ 166914 w 166914"/>
                  <a:gd name="connsiteY2" fmla="*/ 193261 h 193261"/>
                  <a:gd name="connsiteX0" fmla="*/ 0 w 166914"/>
                  <a:gd name="connsiteY0" fmla="*/ 189537 h 193348"/>
                  <a:gd name="connsiteX1" fmla="*/ 87207 w 166914"/>
                  <a:gd name="connsiteY1" fmla="*/ 119 h 193348"/>
                  <a:gd name="connsiteX2" fmla="*/ 166914 w 166914"/>
                  <a:gd name="connsiteY2" fmla="*/ 193348 h 193348"/>
                  <a:gd name="connsiteX0" fmla="*/ 0 w 206155"/>
                  <a:gd name="connsiteY0" fmla="*/ 191531 h 191531"/>
                  <a:gd name="connsiteX1" fmla="*/ 87207 w 206155"/>
                  <a:gd name="connsiteY1" fmla="*/ 2113 h 191531"/>
                  <a:gd name="connsiteX2" fmla="*/ 206155 w 206155"/>
                  <a:gd name="connsiteY2" fmla="*/ 84751 h 191531"/>
                  <a:gd name="connsiteX0" fmla="*/ 0 w 206155"/>
                  <a:gd name="connsiteY0" fmla="*/ 195732 h 195732"/>
                  <a:gd name="connsiteX1" fmla="*/ 87207 w 206155"/>
                  <a:gd name="connsiteY1" fmla="*/ 6314 h 195732"/>
                  <a:gd name="connsiteX2" fmla="*/ 172349 w 206155"/>
                  <a:gd name="connsiteY2" fmla="*/ 49082 h 195732"/>
                  <a:gd name="connsiteX3" fmla="*/ 206155 w 206155"/>
                  <a:gd name="connsiteY3" fmla="*/ 88952 h 195732"/>
                  <a:gd name="connsiteX0" fmla="*/ 0 w 220425"/>
                  <a:gd name="connsiteY0" fmla="*/ 195732 h 342241"/>
                  <a:gd name="connsiteX1" fmla="*/ 87207 w 220425"/>
                  <a:gd name="connsiteY1" fmla="*/ 6314 h 342241"/>
                  <a:gd name="connsiteX2" fmla="*/ 172349 w 220425"/>
                  <a:gd name="connsiteY2" fmla="*/ 49082 h 342241"/>
                  <a:gd name="connsiteX3" fmla="*/ 220425 w 220425"/>
                  <a:gd name="connsiteY3" fmla="*/ 342241 h 342241"/>
                  <a:gd name="connsiteX0" fmla="*/ 0 w 235639"/>
                  <a:gd name="connsiteY0" fmla="*/ 189446 h 335955"/>
                  <a:gd name="connsiteX1" fmla="*/ 87207 w 235639"/>
                  <a:gd name="connsiteY1" fmla="*/ 28 h 335955"/>
                  <a:gd name="connsiteX2" fmla="*/ 229426 w 235639"/>
                  <a:gd name="connsiteY2" fmla="*/ 174792 h 335955"/>
                  <a:gd name="connsiteX3" fmla="*/ 220425 w 235639"/>
                  <a:gd name="connsiteY3" fmla="*/ 335955 h 335955"/>
                  <a:gd name="connsiteX0" fmla="*/ 0 w 229426"/>
                  <a:gd name="connsiteY0" fmla="*/ 189446 h 189446"/>
                  <a:gd name="connsiteX1" fmla="*/ 87207 w 229426"/>
                  <a:gd name="connsiteY1" fmla="*/ 28 h 189446"/>
                  <a:gd name="connsiteX2" fmla="*/ 229426 w 229426"/>
                  <a:gd name="connsiteY2" fmla="*/ 174792 h 189446"/>
                  <a:gd name="connsiteX0" fmla="*/ 0 w 229601"/>
                  <a:gd name="connsiteY0" fmla="*/ 189465 h 189465"/>
                  <a:gd name="connsiteX1" fmla="*/ 87207 w 229601"/>
                  <a:gd name="connsiteY1" fmla="*/ 47 h 189465"/>
                  <a:gd name="connsiteX2" fmla="*/ 229426 w 229601"/>
                  <a:gd name="connsiteY2" fmla="*/ 174811 h 189465"/>
                  <a:gd name="connsiteX0" fmla="*/ 0 w 176206"/>
                  <a:gd name="connsiteY0" fmla="*/ 189465 h 189465"/>
                  <a:gd name="connsiteX1" fmla="*/ 87207 w 176206"/>
                  <a:gd name="connsiteY1" fmla="*/ 47 h 189465"/>
                  <a:gd name="connsiteX2" fmla="*/ 175916 w 176206"/>
                  <a:gd name="connsiteY2" fmla="*/ 174811 h 189465"/>
                  <a:gd name="connsiteX0" fmla="*/ 0 w 177157"/>
                  <a:gd name="connsiteY0" fmla="*/ 189465 h 189465"/>
                  <a:gd name="connsiteX1" fmla="*/ 87207 w 177157"/>
                  <a:gd name="connsiteY1" fmla="*/ 47 h 189465"/>
                  <a:gd name="connsiteX2" fmla="*/ 175916 w 177157"/>
                  <a:gd name="connsiteY2" fmla="*/ 174811 h 189465"/>
                  <a:gd name="connsiteX0" fmla="*/ 0 w 176206"/>
                  <a:gd name="connsiteY0" fmla="*/ 189419 h 189419"/>
                  <a:gd name="connsiteX1" fmla="*/ 87207 w 176206"/>
                  <a:gd name="connsiteY1" fmla="*/ 1 h 189419"/>
                  <a:gd name="connsiteX2" fmla="*/ 175916 w 176206"/>
                  <a:gd name="connsiteY2" fmla="*/ 189035 h 189419"/>
                  <a:gd name="connsiteX0" fmla="*/ 0 w 176726"/>
                  <a:gd name="connsiteY0" fmla="*/ 189419 h 189419"/>
                  <a:gd name="connsiteX1" fmla="*/ 87207 w 176726"/>
                  <a:gd name="connsiteY1" fmla="*/ 1 h 189419"/>
                  <a:gd name="connsiteX2" fmla="*/ 175916 w 176726"/>
                  <a:gd name="connsiteY2" fmla="*/ 189035 h 189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726" h="189419">
                    <a:moveTo>
                      <a:pt x="0" y="189419"/>
                    </a:moveTo>
                    <a:cubicBezTo>
                      <a:pt x="605" y="103212"/>
                      <a:pt x="11512" y="65"/>
                      <a:pt x="87207" y="1"/>
                    </a:cubicBezTo>
                    <a:cubicBezTo>
                      <a:pt x="162902" y="-63"/>
                      <a:pt x="181062" y="103913"/>
                      <a:pt x="175916" y="18903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106310" y="3911599"/>
                <a:ext cx="119742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966684" y="3984171"/>
                <a:ext cx="1531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/>
                    <a:cs typeface="Consolas"/>
                  </a:rPr>
                  <a:t>|</a:t>
                </a:r>
                <a:r>
                  <a:rPr lang="en-US" dirty="0" err="1" smtClean="0">
                    <a:solidFill>
                      <a:schemeClr val="accent5"/>
                    </a:solidFill>
                    <a:latin typeface="Consolas"/>
                    <a:cs typeface="Consolas"/>
                  </a:rPr>
                  <a:t>B</a:t>
                </a:r>
                <a:r>
                  <a:rPr lang="en-US" baseline="-25000" dirty="0" err="1" smtClean="0">
                    <a:solidFill>
                      <a:schemeClr val="accent5"/>
                    </a:solidFill>
                    <a:latin typeface="Consolas"/>
                    <a:cs typeface="Consolas"/>
                  </a:rPr>
                  <a:t>x</a:t>
                </a:r>
                <a:r>
                  <a:rPr lang="en-US" baseline="-25000" dirty="0" smtClean="0">
                    <a:solidFill>
                      <a:schemeClr val="accent5"/>
                    </a:solidFill>
                    <a:latin typeface="Consolas"/>
                    <a:cs typeface="Consolas"/>
                  </a:rPr>
                  <a:t>    </a:t>
                </a:r>
                <a:r>
                  <a:rPr lang="en-US" dirty="0" smtClean="0">
                    <a:solidFill>
                      <a:srgbClr val="F79646"/>
                    </a:solidFill>
                    <a:latin typeface="Consolas"/>
                    <a:cs typeface="Consolas"/>
                  </a:rPr>
                  <a:t>B</a:t>
                </a:r>
                <a:r>
                  <a:rPr lang="en-US" baseline="-25000" dirty="0" smtClean="0">
                    <a:solidFill>
                      <a:srgbClr val="F79646"/>
                    </a:solidFill>
                    <a:latin typeface="Consolas"/>
                    <a:cs typeface="Consolas"/>
                  </a:rPr>
                  <a:t>y</a:t>
                </a:r>
                <a:r>
                  <a:rPr lang="en-US" dirty="0" smtClean="0">
                    <a:latin typeface="Consolas"/>
                    <a:cs typeface="Consolas"/>
                  </a:rPr>
                  <a:t>|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 flipV="1">
                <a:off x="2621567" y="4138716"/>
                <a:ext cx="176726" cy="189419"/>
              </a:xfrm>
              <a:custGeom>
                <a:avLst/>
                <a:gdLst>
                  <a:gd name="connsiteX0" fmla="*/ 46157 w 528137"/>
                  <a:gd name="connsiteY0" fmla="*/ 560412 h 582183"/>
                  <a:gd name="connsiteX1" fmla="*/ 38900 w 528137"/>
                  <a:gd name="connsiteY1" fmla="*/ 103212 h 582183"/>
                  <a:gd name="connsiteX2" fmla="*/ 467071 w 528137"/>
                  <a:gd name="connsiteY2" fmla="*/ 37898 h 582183"/>
                  <a:gd name="connsiteX3" fmla="*/ 525128 w 528137"/>
                  <a:gd name="connsiteY3" fmla="*/ 582183 h 582183"/>
                  <a:gd name="connsiteX0" fmla="*/ 35713 w 517693"/>
                  <a:gd name="connsiteY0" fmla="*/ 560412 h 582183"/>
                  <a:gd name="connsiteX1" fmla="*/ 28456 w 517693"/>
                  <a:gd name="connsiteY1" fmla="*/ 103212 h 582183"/>
                  <a:gd name="connsiteX2" fmla="*/ 456627 w 517693"/>
                  <a:gd name="connsiteY2" fmla="*/ 37898 h 582183"/>
                  <a:gd name="connsiteX3" fmla="*/ 514684 w 517693"/>
                  <a:gd name="connsiteY3" fmla="*/ 582183 h 582183"/>
                  <a:gd name="connsiteX0" fmla="*/ 0 w 481980"/>
                  <a:gd name="connsiteY0" fmla="*/ 522538 h 544309"/>
                  <a:gd name="connsiteX1" fmla="*/ 420914 w 481980"/>
                  <a:gd name="connsiteY1" fmla="*/ 24 h 544309"/>
                  <a:gd name="connsiteX2" fmla="*/ 478971 w 481980"/>
                  <a:gd name="connsiteY2" fmla="*/ 544309 h 544309"/>
                  <a:gd name="connsiteX0" fmla="*/ 0 w 481980"/>
                  <a:gd name="connsiteY0" fmla="*/ 522548 h 544319"/>
                  <a:gd name="connsiteX1" fmla="*/ 420914 w 481980"/>
                  <a:gd name="connsiteY1" fmla="*/ 34 h 544319"/>
                  <a:gd name="connsiteX2" fmla="*/ 478971 w 481980"/>
                  <a:gd name="connsiteY2" fmla="*/ 544319 h 544319"/>
                  <a:gd name="connsiteX0" fmla="*/ 0 w 478971"/>
                  <a:gd name="connsiteY0" fmla="*/ 508037 h 529808"/>
                  <a:gd name="connsiteX1" fmla="*/ 312057 w 478971"/>
                  <a:gd name="connsiteY1" fmla="*/ 37 h 529808"/>
                  <a:gd name="connsiteX2" fmla="*/ 478971 w 478971"/>
                  <a:gd name="connsiteY2" fmla="*/ 529808 h 529808"/>
                  <a:gd name="connsiteX0" fmla="*/ 0 w 478971"/>
                  <a:gd name="connsiteY0" fmla="*/ 508001 h 529772"/>
                  <a:gd name="connsiteX1" fmla="*/ 312057 w 478971"/>
                  <a:gd name="connsiteY1" fmla="*/ 1 h 529772"/>
                  <a:gd name="connsiteX2" fmla="*/ 478971 w 478971"/>
                  <a:gd name="connsiteY2" fmla="*/ 529772 h 529772"/>
                  <a:gd name="connsiteX0" fmla="*/ 0 w 478971"/>
                  <a:gd name="connsiteY0" fmla="*/ 232389 h 254160"/>
                  <a:gd name="connsiteX1" fmla="*/ 130628 w 478971"/>
                  <a:gd name="connsiteY1" fmla="*/ 161 h 254160"/>
                  <a:gd name="connsiteX2" fmla="*/ 478971 w 478971"/>
                  <a:gd name="connsiteY2" fmla="*/ 254160 h 254160"/>
                  <a:gd name="connsiteX0" fmla="*/ 0 w 166914"/>
                  <a:gd name="connsiteY0" fmla="*/ 233076 h 247590"/>
                  <a:gd name="connsiteX1" fmla="*/ 130628 w 166914"/>
                  <a:gd name="connsiteY1" fmla="*/ 848 h 247590"/>
                  <a:gd name="connsiteX2" fmla="*/ 166914 w 166914"/>
                  <a:gd name="connsiteY2" fmla="*/ 247590 h 247590"/>
                  <a:gd name="connsiteX0" fmla="*/ 0 w 166914"/>
                  <a:gd name="connsiteY0" fmla="*/ 233076 h 247590"/>
                  <a:gd name="connsiteX1" fmla="*/ 94342 w 166914"/>
                  <a:gd name="connsiteY1" fmla="*/ 848 h 247590"/>
                  <a:gd name="connsiteX2" fmla="*/ 166914 w 166914"/>
                  <a:gd name="connsiteY2" fmla="*/ 247590 h 247590"/>
                  <a:gd name="connsiteX0" fmla="*/ 0 w 166914"/>
                  <a:gd name="connsiteY0" fmla="*/ 233076 h 247590"/>
                  <a:gd name="connsiteX1" fmla="*/ 94342 w 166914"/>
                  <a:gd name="connsiteY1" fmla="*/ 848 h 247590"/>
                  <a:gd name="connsiteX2" fmla="*/ 166914 w 166914"/>
                  <a:gd name="connsiteY2" fmla="*/ 247590 h 247590"/>
                  <a:gd name="connsiteX0" fmla="*/ 0 w 166914"/>
                  <a:gd name="connsiteY0" fmla="*/ 196261 h 210775"/>
                  <a:gd name="connsiteX1" fmla="*/ 87207 w 166914"/>
                  <a:gd name="connsiteY1" fmla="*/ 6843 h 210775"/>
                  <a:gd name="connsiteX2" fmla="*/ 166914 w 166914"/>
                  <a:gd name="connsiteY2" fmla="*/ 210775 h 210775"/>
                  <a:gd name="connsiteX0" fmla="*/ 0 w 166914"/>
                  <a:gd name="connsiteY0" fmla="*/ 189459 h 203973"/>
                  <a:gd name="connsiteX1" fmla="*/ 87207 w 166914"/>
                  <a:gd name="connsiteY1" fmla="*/ 41 h 203973"/>
                  <a:gd name="connsiteX2" fmla="*/ 166914 w 166914"/>
                  <a:gd name="connsiteY2" fmla="*/ 203973 h 203973"/>
                  <a:gd name="connsiteX0" fmla="*/ 0 w 166914"/>
                  <a:gd name="connsiteY0" fmla="*/ 189421 h 193232"/>
                  <a:gd name="connsiteX1" fmla="*/ 87207 w 166914"/>
                  <a:gd name="connsiteY1" fmla="*/ 3 h 193232"/>
                  <a:gd name="connsiteX2" fmla="*/ 166914 w 166914"/>
                  <a:gd name="connsiteY2" fmla="*/ 193232 h 193232"/>
                  <a:gd name="connsiteX0" fmla="*/ 0 w 166914"/>
                  <a:gd name="connsiteY0" fmla="*/ 189421 h 193232"/>
                  <a:gd name="connsiteX1" fmla="*/ 87207 w 166914"/>
                  <a:gd name="connsiteY1" fmla="*/ 3 h 193232"/>
                  <a:gd name="connsiteX2" fmla="*/ 166914 w 166914"/>
                  <a:gd name="connsiteY2" fmla="*/ 193232 h 193232"/>
                  <a:gd name="connsiteX0" fmla="*/ 0 w 166914"/>
                  <a:gd name="connsiteY0" fmla="*/ 189450 h 193261"/>
                  <a:gd name="connsiteX1" fmla="*/ 87207 w 166914"/>
                  <a:gd name="connsiteY1" fmla="*/ 32 h 193261"/>
                  <a:gd name="connsiteX2" fmla="*/ 166914 w 166914"/>
                  <a:gd name="connsiteY2" fmla="*/ 193261 h 193261"/>
                  <a:gd name="connsiteX0" fmla="*/ 0 w 166914"/>
                  <a:gd name="connsiteY0" fmla="*/ 189537 h 193348"/>
                  <a:gd name="connsiteX1" fmla="*/ 87207 w 166914"/>
                  <a:gd name="connsiteY1" fmla="*/ 119 h 193348"/>
                  <a:gd name="connsiteX2" fmla="*/ 166914 w 166914"/>
                  <a:gd name="connsiteY2" fmla="*/ 193348 h 193348"/>
                  <a:gd name="connsiteX0" fmla="*/ 0 w 206155"/>
                  <a:gd name="connsiteY0" fmla="*/ 191531 h 191531"/>
                  <a:gd name="connsiteX1" fmla="*/ 87207 w 206155"/>
                  <a:gd name="connsiteY1" fmla="*/ 2113 h 191531"/>
                  <a:gd name="connsiteX2" fmla="*/ 206155 w 206155"/>
                  <a:gd name="connsiteY2" fmla="*/ 84751 h 191531"/>
                  <a:gd name="connsiteX0" fmla="*/ 0 w 206155"/>
                  <a:gd name="connsiteY0" fmla="*/ 195732 h 195732"/>
                  <a:gd name="connsiteX1" fmla="*/ 87207 w 206155"/>
                  <a:gd name="connsiteY1" fmla="*/ 6314 h 195732"/>
                  <a:gd name="connsiteX2" fmla="*/ 172349 w 206155"/>
                  <a:gd name="connsiteY2" fmla="*/ 49082 h 195732"/>
                  <a:gd name="connsiteX3" fmla="*/ 206155 w 206155"/>
                  <a:gd name="connsiteY3" fmla="*/ 88952 h 195732"/>
                  <a:gd name="connsiteX0" fmla="*/ 0 w 220425"/>
                  <a:gd name="connsiteY0" fmla="*/ 195732 h 342241"/>
                  <a:gd name="connsiteX1" fmla="*/ 87207 w 220425"/>
                  <a:gd name="connsiteY1" fmla="*/ 6314 h 342241"/>
                  <a:gd name="connsiteX2" fmla="*/ 172349 w 220425"/>
                  <a:gd name="connsiteY2" fmla="*/ 49082 h 342241"/>
                  <a:gd name="connsiteX3" fmla="*/ 220425 w 220425"/>
                  <a:gd name="connsiteY3" fmla="*/ 342241 h 342241"/>
                  <a:gd name="connsiteX0" fmla="*/ 0 w 235639"/>
                  <a:gd name="connsiteY0" fmla="*/ 189446 h 335955"/>
                  <a:gd name="connsiteX1" fmla="*/ 87207 w 235639"/>
                  <a:gd name="connsiteY1" fmla="*/ 28 h 335955"/>
                  <a:gd name="connsiteX2" fmla="*/ 229426 w 235639"/>
                  <a:gd name="connsiteY2" fmla="*/ 174792 h 335955"/>
                  <a:gd name="connsiteX3" fmla="*/ 220425 w 235639"/>
                  <a:gd name="connsiteY3" fmla="*/ 335955 h 335955"/>
                  <a:gd name="connsiteX0" fmla="*/ 0 w 229426"/>
                  <a:gd name="connsiteY0" fmla="*/ 189446 h 189446"/>
                  <a:gd name="connsiteX1" fmla="*/ 87207 w 229426"/>
                  <a:gd name="connsiteY1" fmla="*/ 28 h 189446"/>
                  <a:gd name="connsiteX2" fmla="*/ 229426 w 229426"/>
                  <a:gd name="connsiteY2" fmla="*/ 174792 h 189446"/>
                  <a:gd name="connsiteX0" fmla="*/ 0 w 229601"/>
                  <a:gd name="connsiteY0" fmla="*/ 189465 h 189465"/>
                  <a:gd name="connsiteX1" fmla="*/ 87207 w 229601"/>
                  <a:gd name="connsiteY1" fmla="*/ 47 h 189465"/>
                  <a:gd name="connsiteX2" fmla="*/ 229426 w 229601"/>
                  <a:gd name="connsiteY2" fmla="*/ 174811 h 189465"/>
                  <a:gd name="connsiteX0" fmla="*/ 0 w 176206"/>
                  <a:gd name="connsiteY0" fmla="*/ 189465 h 189465"/>
                  <a:gd name="connsiteX1" fmla="*/ 87207 w 176206"/>
                  <a:gd name="connsiteY1" fmla="*/ 47 h 189465"/>
                  <a:gd name="connsiteX2" fmla="*/ 175916 w 176206"/>
                  <a:gd name="connsiteY2" fmla="*/ 174811 h 189465"/>
                  <a:gd name="connsiteX0" fmla="*/ 0 w 177157"/>
                  <a:gd name="connsiteY0" fmla="*/ 189465 h 189465"/>
                  <a:gd name="connsiteX1" fmla="*/ 87207 w 177157"/>
                  <a:gd name="connsiteY1" fmla="*/ 47 h 189465"/>
                  <a:gd name="connsiteX2" fmla="*/ 175916 w 177157"/>
                  <a:gd name="connsiteY2" fmla="*/ 174811 h 189465"/>
                  <a:gd name="connsiteX0" fmla="*/ 0 w 176206"/>
                  <a:gd name="connsiteY0" fmla="*/ 189419 h 189419"/>
                  <a:gd name="connsiteX1" fmla="*/ 87207 w 176206"/>
                  <a:gd name="connsiteY1" fmla="*/ 1 h 189419"/>
                  <a:gd name="connsiteX2" fmla="*/ 175916 w 176206"/>
                  <a:gd name="connsiteY2" fmla="*/ 189035 h 189419"/>
                  <a:gd name="connsiteX0" fmla="*/ 0 w 176726"/>
                  <a:gd name="connsiteY0" fmla="*/ 189419 h 189419"/>
                  <a:gd name="connsiteX1" fmla="*/ 87207 w 176726"/>
                  <a:gd name="connsiteY1" fmla="*/ 1 h 189419"/>
                  <a:gd name="connsiteX2" fmla="*/ 175916 w 176726"/>
                  <a:gd name="connsiteY2" fmla="*/ 189035 h 189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726" h="189419">
                    <a:moveTo>
                      <a:pt x="0" y="189419"/>
                    </a:moveTo>
                    <a:cubicBezTo>
                      <a:pt x="605" y="103212"/>
                      <a:pt x="11512" y="65"/>
                      <a:pt x="87207" y="1"/>
                    </a:cubicBezTo>
                    <a:cubicBezTo>
                      <a:pt x="162902" y="-63"/>
                      <a:pt x="181062" y="103913"/>
                      <a:pt x="175916" y="18903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3153470" y="1908628"/>
            <a:ext cx="249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B</a:t>
            </a:r>
            <a:r>
              <a:rPr lang="en-US" baseline="-25000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latin typeface="Consolas"/>
                <a:cs typeface="Consolas"/>
              </a:rPr>
              <a:t> = tokens(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1825" y="4245429"/>
            <a:ext cx="48203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jaccard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dave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79646"/>
                </a:solidFill>
                <a:latin typeface="Consolas"/>
                <a:cs typeface="Consolas"/>
              </a:rPr>
              <a:t>dav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nsolas"/>
                <a:cs typeface="Consolas"/>
              </a:rPr>
              <a:t>B</a:t>
            </a:r>
            <a:r>
              <a:rPr lang="en-US" baseline="-25000" dirty="0" err="1">
                <a:solidFill>
                  <a:schemeClr val="accent5"/>
                </a:solidFill>
                <a:latin typeface="Consolas"/>
                <a:cs typeface="Consolas"/>
              </a:rPr>
              <a:t>x</a:t>
            </a:r>
            <a:r>
              <a:rPr lang="en-US" dirty="0">
                <a:latin typeface="Consolas"/>
                <a:cs typeface="Consolas"/>
              </a:rPr>
              <a:t> = {</a:t>
            </a: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#d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da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/>
                <a:cs typeface="Consolas"/>
              </a:rPr>
              <a:t>av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/>
                <a:cs typeface="Consolas"/>
              </a:rPr>
              <a:t>ve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e#</a:t>
            </a:r>
            <a:r>
              <a:rPr lang="en-US" dirty="0" smtClean="0">
                <a:latin typeface="Consolas"/>
                <a:cs typeface="Consolas"/>
              </a:rPr>
              <a:t>} 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B</a:t>
            </a:r>
            <a:r>
              <a:rPr lang="en-US" baseline="-25000" dirty="0" smtClean="0">
                <a:solidFill>
                  <a:srgbClr val="F79646"/>
                </a:solidFill>
                <a:latin typeface="Consolas"/>
                <a:cs typeface="Consolas"/>
              </a:rPr>
              <a:t>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{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#d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da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av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v#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jaccard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4BACC6"/>
                </a:solidFill>
                <a:latin typeface="Consolas"/>
                <a:cs typeface="Consolas"/>
              </a:rPr>
              <a:t>x</a:t>
            </a:r>
            <a:r>
              <a:rPr lang="en-US" dirty="0" err="1">
                <a:latin typeface="Consolas"/>
                <a:cs typeface="Consolas"/>
              </a:rPr>
              <a:t>,</a:t>
            </a:r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y</a:t>
            </a:r>
            <a:r>
              <a:rPr lang="en-US" dirty="0">
                <a:latin typeface="Consolas"/>
                <a:cs typeface="Consolas"/>
              </a:rPr>
              <a:t>) = </a:t>
            </a:r>
            <a:r>
              <a:rPr lang="en-US" dirty="0">
                <a:solidFill>
                  <a:srgbClr val="9BBB59"/>
                </a:solidFill>
                <a:latin typeface="Consolas"/>
                <a:cs typeface="Consolas"/>
              </a:rPr>
              <a:t>3/6</a:t>
            </a:r>
          </a:p>
          <a:p>
            <a:endParaRPr lang="en-US" dirty="0" err="1" smtClean="0">
              <a:latin typeface="Consolas"/>
              <a:cs typeface="Consola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15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6202" y="1417638"/>
            <a:ext cx="4471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TF = term frequency</a:t>
            </a:r>
            <a:endParaRPr lang="en-US" dirty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IDF = inverse document 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008" y="5130801"/>
            <a:ext cx="272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</a:t>
            </a: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)         </a:t>
            </a:r>
            <a:r>
              <a:rPr lang="en-US" dirty="0" err="1" smtClean="0">
                <a:solidFill>
                  <a:srgbClr val="9BBB59"/>
                </a:solidFill>
                <a:latin typeface="+mn-lt"/>
              </a:rPr>
              <a:t>lev</a:t>
            </a: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z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6053" y="4811487"/>
            <a:ext cx="338554" cy="1200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&gt;</a:t>
            </a:r>
          </a:p>
          <a:p>
            <a:r>
              <a:rPr lang="en-US" dirty="0" smtClean="0">
                <a:latin typeface="+mn-lt"/>
              </a:rPr>
              <a:t>=</a:t>
            </a:r>
          </a:p>
          <a:p>
            <a:r>
              <a:rPr lang="en-US" dirty="0">
                <a:latin typeface="+mn-lt"/>
              </a:rPr>
              <a:t>&lt;</a:t>
            </a:r>
            <a:endParaRPr lang="en-US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6708" y="6026329"/>
            <a:ext cx="61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???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0252" y="2764972"/>
            <a:ext cx="3403496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4BACC6"/>
                </a:solidFill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= </a:t>
            </a:r>
            <a:r>
              <a:rPr lang="en-US" dirty="0">
                <a:solidFill>
                  <a:srgbClr val="4BACC6"/>
                </a:solidFill>
                <a:latin typeface="Calibri" charset="0"/>
              </a:rPr>
              <a:t>Apple Corporation, CA</a:t>
            </a:r>
            <a:br>
              <a:rPr lang="en-US" dirty="0">
                <a:solidFill>
                  <a:srgbClr val="4BACC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6"/>
                </a:solidFill>
                <a:latin typeface="Calibri" charset="0"/>
              </a:rPr>
              <a:t>y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>
                <a:solidFill>
                  <a:srgbClr val="F79646"/>
                </a:solidFill>
                <a:latin typeface="Calibri" charset="0"/>
              </a:rPr>
              <a:t>IBM Corporation, CA</a:t>
            </a:r>
            <a:br>
              <a:rPr lang="en-US" dirty="0">
                <a:solidFill>
                  <a:srgbClr val="F7964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4"/>
                </a:solidFill>
                <a:latin typeface="Calibri" charset="0"/>
              </a:rPr>
              <a:t>z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>
                <a:solidFill>
                  <a:srgbClr val="8064A2"/>
                </a:solidFill>
                <a:latin typeface="Calibri" charset="0"/>
              </a:rPr>
              <a:t>Apple </a:t>
            </a:r>
            <a:r>
              <a:rPr lang="en-US" dirty="0" smtClean="0">
                <a:solidFill>
                  <a:srgbClr val="8064A2"/>
                </a:solidFill>
                <a:latin typeface="Calibri" charset="0"/>
              </a:rPr>
              <a:t>Corp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… 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blah blah Corporation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3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6202" y="1417638"/>
            <a:ext cx="4471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TF = term frequency</a:t>
            </a:r>
            <a:endParaRPr lang="en-US" dirty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IDF = inverse document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1127" y="5021943"/>
            <a:ext cx="4145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+mn-lt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3447" y="5692392"/>
            <a:ext cx="503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… but intuitively (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z</a:t>
            </a:r>
            <a:r>
              <a:rPr lang="en-US" dirty="0" smtClean="0">
                <a:latin typeface="+mn-lt"/>
              </a:rPr>
              <a:t>) is a better 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0252" y="2764972"/>
            <a:ext cx="3403496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4BACC6"/>
                </a:solidFill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= </a:t>
            </a:r>
            <a:r>
              <a:rPr lang="en-US" dirty="0">
                <a:solidFill>
                  <a:srgbClr val="4BACC6"/>
                </a:solidFill>
                <a:latin typeface="Calibri" charset="0"/>
              </a:rPr>
              <a:t>Apple Corporation, CA</a:t>
            </a:r>
            <a:br>
              <a:rPr lang="en-US" dirty="0">
                <a:solidFill>
                  <a:srgbClr val="4BACC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6"/>
                </a:solidFill>
                <a:latin typeface="Calibri" charset="0"/>
              </a:rPr>
              <a:t>y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>
                <a:solidFill>
                  <a:srgbClr val="F79646"/>
                </a:solidFill>
                <a:latin typeface="Calibri" charset="0"/>
              </a:rPr>
              <a:t>IBM Corporation, CA</a:t>
            </a:r>
            <a:br>
              <a:rPr lang="en-US" dirty="0">
                <a:solidFill>
                  <a:srgbClr val="F7964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4"/>
                </a:solidFill>
                <a:latin typeface="Calibri" charset="0"/>
              </a:rPr>
              <a:t>z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>
                <a:solidFill>
                  <a:srgbClr val="8064A2"/>
                </a:solidFill>
                <a:latin typeface="Calibri" charset="0"/>
              </a:rPr>
              <a:t>Apple </a:t>
            </a:r>
            <a:r>
              <a:rPr lang="en-US" dirty="0" smtClean="0">
                <a:solidFill>
                  <a:srgbClr val="8064A2"/>
                </a:solidFill>
                <a:latin typeface="Calibri" charset="0"/>
              </a:rPr>
              <a:t>Corp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… 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blah blah Corporation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7008" y="5130801"/>
            <a:ext cx="272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</a:t>
            </a: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alibri"/>
              </a:rPr>
              <a:t>y</a:t>
            </a:r>
            <a:r>
              <a:rPr lang="en-US" dirty="0" smtClean="0">
                <a:latin typeface="+mn-lt"/>
              </a:rPr>
              <a:t>)         </a:t>
            </a:r>
            <a:r>
              <a:rPr lang="en-US" dirty="0" err="1" smtClean="0">
                <a:solidFill>
                  <a:srgbClr val="9BBB59"/>
                </a:solidFill>
                <a:latin typeface="+mn-lt"/>
              </a:rPr>
              <a:t>lev</a:t>
            </a: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 z</a:t>
            </a:r>
            <a:r>
              <a:rPr lang="en-US" dirty="0" smtClean="0">
                <a:latin typeface="+mn-lt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64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6202" y="1417638"/>
            <a:ext cx="4471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TF = term frequency</a:t>
            </a:r>
            <a:endParaRPr lang="en-US" dirty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IDF = inverse document frequency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0252" y="2764972"/>
            <a:ext cx="3403496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4BACC6"/>
                </a:solidFill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= </a:t>
            </a:r>
            <a:r>
              <a:rPr lang="en-US" dirty="0">
                <a:solidFill>
                  <a:srgbClr val="4BACC6"/>
                </a:solidFill>
                <a:latin typeface="Calibri" charset="0"/>
              </a:rPr>
              <a:t>Apple 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Corporation</a:t>
            </a:r>
            <a:r>
              <a:rPr lang="en-US" dirty="0">
                <a:solidFill>
                  <a:srgbClr val="4BACC6"/>
                </a:solidFill>
                <a:latin typeface="Calibri" charset="0"/>
              </a:rPr>
              <a:t>, CA</a:t>
            </a:r>
            <a:br>
              <a:rPr lang="en-US" dirty="0">
                <a:solidFill>
                  <a:srgbClr val="4BACC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6"/>
                </a:solidFill>
                <a:latin typeface="Calibri" charset="0"/>
              </a:rPr>
              <a:t>y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>
                <a:solidFill>
                  <a:srgbClr val="F79646"/>
                </a:solidFill>
                <a:latin typeface="Calibri" charset="0"/>
              </a:rPr>
              <a:t>IBM 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Corporation</a:t>
            </a:r>
            <a:r>
              <a:rPr lang="en-US" dirty="0">
                <a:solidFill>
                  <a:srgbClr val="F79646"/>
                </a:solidFill>
                <a:latin typeface="Calibri" charset="0"/>
              </a:rPr>
              <a:t>, CA</a:t>
            </a:r>
            <a:br>
              <a:rPr lang="en-US" dirty="0">
                <a:solidFill>
                  <a:srgbClr val="F7964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4"/>
                </a:solidFill>
                <a:latin typeface="Calibri" charset="0"/>
              </a:rPr>
              <a:t>z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>
                <a:solidFill>
                  <a:srgbClr val="8064A2"/>
                </a:solidFill>
                <a:latin typeface="Calibri" charset="0"/>
              </a:rPr>
              <a:t>Apple </a:t>
            </a:r>
            <a:r>
              <a:rPr lang="en-US" dirty="0" smtClean="0">
                <a:solidFill>
                  <a:srgbClr val="8064A2"/>
                </a:solidFill>
                <a:latin typeface="Calibri" charset="0"/>
              </a:rPr>
              <a:t>Corp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… 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blah blah </a:t>
            </a:r>
            <a:r>
              <a:rPr lang="en-US" dirty="0" smtClean="0">
                <a:solidFill>
                  <a:srgbClr val="C0504D"/>
                </a:solidFill>
                <a:latin typeface="Calibri" charset="0"/>
              </a:rPr>
              <a:t>Corporation</a:t>
            </a:r>
            <a:endParaRPr lang="en-US" dirty="0">
              <a:solidFill>
                <a:srgbClr val="C0504D"/>
              </a:solidFill>
              <a:latin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3447" y="5692392"/>
            <a:ext cx="503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… but intuitively (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z</a:t>
            </a:r>
            <a:r>
              <a:rPr lang="en-US" dirty="0" smtClean="0">
                <a:latin typeface="+mn-lt"/>
              </a:rPr>
              <a:t>) is a better 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1127" y="5021943"/>
            <a:ext cx="4145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+mn-lt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7008" y="5130801"/>
            <a:ext cx="272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</a:t>
            </a: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)         </a:t>
            </a:r>
            <a:r>
              <a:rPr lang="en-US" dirty="0" err="1" smtClean="0">
                <a:solidFill>
                  <a:srgbClr val="9BBB59"/>
                </a:solidFill>
                <a:latin typeface="+mn-lt"/>
              </a:rPr>
              <a:t>lev</a:t>
            </a: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z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799" y="2554514"/>
            <a:ext cx="22236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504D"/>
                </a:solidFill>
                <a:latin typeface="+mn-lt"/>
              </a:rPr>
              <a:t>frequent term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  <a:latin typeface="+mn-lt"/>
              </a:rPr>
              <a:t>should not carry 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  <a:latin typeface="+mn-lt"/>
              </a:rPr>
              <a:t>as much weight</a:t>
            </a:r>
          </a:p>
        </p:txBody>
      </p:sp>
      <p:sp>
        <p:nvSpPr>
          <p:cNvPr id="11" name="Freeform 10"/>
          <p:cNvSpPr/>
          <p:nvPr/>
        </p:nvSpPr>
        <p:spPr>
          <a:xfrm flipV="1">
            <a:off x="4939512" y="2447932"/>
            <a:ext cx="1985917" cy="39341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  <a:gd name="connsiteX0" fmla="*/ 21354149 w 21354149"/>
              <a:gd name="connsiteY0" fmla="*/ 2153 h 722710"/>
              <a:gd name="connsiteX1" fmla="*/ 393 w 21354149"/>
              <a:gd name="connsiteY1" fmla="*/ 722710 h 722710"/>
              <a:gd name="connsiteX0" fmla="*/ 21353756 w 21353756"/>
              <a:gd name="connsiteY0" fmla="*/ 1218 h 729294"/>
              <a:gd name="connsiteX1" fmla="*/ 0 w 21353756"/>
              <a:gd name="connsiteY1" fmla="*/ 721775 h 729294"/>
              <a:gd name="connsiteX0" fmla="*/ 13646084 w 13646084"/>
              <a:gd name="connsiteY0" fmla="*/ 6452 h 50809"/>
              <a:gd name="connsiteX1" fmla="*/ 0 w 13646084"/>
              <a:gd name="connsiteY1" fmla="*/ 17328 h 50809"/>
              <a:gd name="connsiteX0" fmla="*/ 13646084 w 13646084"/>
              <a:gd name="connsiteY0" fmla="*/ 0 h 82219"/>
              <a:gd name="connsiteX1" fmla="*/ 0 w 13646084"/>
              <a:gd name="connsiteY1" fmla="*/ 10876 h 82219"/>
              <a:gd name="connsiteX0" fmla="*/ 13646084 w 13646084"/>
              <a:gd name="connsiteY0" fmla="*/ 0 h 106691"/>
              <a:gd name="connsiteX1" fmla="*/ 0 w 13646084"/>
              <a:gd name="connsiteY1" fmla="*/ 10876 h 106691"/>
              <a:gd name="connsiteX0" fmla="*/ 13696133 w 13696133"/>
              <a:gd name="connsiteY0" fmla="*/ 6248 h 103142"/>
              <a:gd name="connsiteX1" fmla="*/ 0 w 13696133"/>
              <a:gd name="connsiteY1" fmla="*/ 0 h 10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96133" h="103142">
                <a:moveTo>
                  <a:pt x="13696133" y="6248"/>
                </a:moveTo>
                <a:cubicBezTo>
                  <a:pt x="11636703" y="114978"/>
                  <a:pt x="1450120" y="156807"/>
                  <a:pt x="0" y="0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8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 Measure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6202" y="1417638"/>
            <a:ext cx="4471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TF = term frequency</a:t>
            </a:r>
            <a:endParaRPr lang="en-US" dirty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IDF = inverse document frequency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0252" y="2764972"/>
            <a:ext cx="3403496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4BACC6"/>
                </a:solidFill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= </a:t>
            </a:r>
            <a:r>
              <a:rPr lang="en-US" dirty="0">
                <a:solidFill>
                  <a:srgbClr val="4BACC6"/>
                </a:solidFill>
                <a:latin typeface="Calibri" charset="0"/>
              </a:rPr>
              <a:t>Apple 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Corporation</a:t>
            </a:r>
            <a:r>
              <a:rPr lang="en-US" dirty="0">
                <a:solidFill>
                  <a:srgbClr val="4BACC6"/>
                </a:solidFill>
                <a:latin typeface="Calibri" charset="0"/>
              </a:rPr>
              <a:t>, CA</a:t>
            </a:r>
            <a:br>
              <a:rPr lang="en-US" dirty="0">
                <a:solidFill>
                  <a:srgbClr val="4BACC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6"/>
                </a:solidFill>
                <a:latin typeface="Calibri" charset="0"/>
              </a:rPr>
              <a:t>y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>
                <a:solidFill>
                  <a:srgbClr val="F79646"/>
                </a:solidFill>
                <a:latin typeface="Calibri" charset="0"/>
              </a:rPr>
              <a:t>IBM 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Corporation</a:t>
            </a:r>
            <a:r>
              <a:rPr lang="en-US" dirty="0">
                <a:solidFill>
                  <a:srgbClr val="F79646"/>
                </a:solidFill>
                <a:latin typeface="Calibri" charset="0"/>
              </a:rPr>
              <a:t>, CA</a:t>
            </a:r>
            <a:br>
              <a:rPr lang="en-US" dirty="0">
                <a:solidFill>
                  <a:srgbClr val="F7964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4"/>
                </a:solidFill>
                <a:latin typeface="Calibri" charset="0"/>
              </a:rPr>
              <a:t>z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>
                <a:solidFill>
                  <a:srgbClr val="8064A2"/>
                </a:solidFill>
                <a:latin typeface="Calibri" charset="0"/>
              </a:rPr>
              <a:t>Apple </a:t>
            </a:r>
            <a:r>
              <a:rPr lang="en-US" dirty="0" smtClean="0">
                <a:solidFill>
                  <a:srgbClr val="8064A2"/>
                </a:solidFill>
                <a:latin typeface="Calibri" charset="0"/>
              </a:rPr>
              <a:t>Corp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… 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blah blah </a:t>
            </a:r>
            <a:r>
              <a:rPr lang="en-US" dirty="0" smtClean="0">
                <a:solidFill>
                  <a:srgbClr val="C0504D"/>
                </a:solidFill>
                <a:latin typeface="Calibri" charset="0"/>
              </a:rPr>
              <a:t>Corporation</a:t>
            </a:r>
            <a:endParaRPr lang="en-US" dirty="0">
              <a:solidFill>
                <a:srgbClr val="C0504D"/>
              </a:solidFill>
              <a:latin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3447" y="5692392"/>
            <a:ext cx="503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… but intuitively (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z</a:t>
            </a:r>
            <a:r>
              <a:rPr lang="en-US" dirty="0" smtClean="0">
                <a:latin typeface="+mn-lt"/>
              </a:rPr>
              <a:t>) is a better 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1127" y="5021943"/>
            <a:ext cx="4145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+mn-lt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7008" y="5130801"/>
            <a:ext cx="272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lev</a:t>
            </a: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)         </a:t>
            </a:r>
            <a:r>
              <a:rPr lang="en-US" dirty="0" err="1" smtClean="0">
                <a:solidFill>
                  <a:srgbClr val="9BBB59"/>
                </a:solidFill>
                <a:latin typeface="+mn-lt"/>
              </a:rPr>
              <a:t>lev</a:t>
            </a:r>
            <a:r>
              <a:rPr lang="en-US" dirty="0" smtClean="0">
                <a:latin typeface="+mn-lt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z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799" y="2554514"/>
            <a:ext cx="22236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504D"/>
                </a:solidFill>
                <a:latin typeface="+mn-lt"/>
              </a:rPr>
              <a:t>frequent term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  <a:latin typeface="+mn-lt"/>
              </a:rPr>
              <a:t>should not carry 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  <a:latin typeface="+mn-lt"/>
              </a:rPr>
              <a:t>as much weight</a:t>
            </a:r>
          </a:p>
        </p:txBody>
      </p:sp>
      <p:sp>
        <p:nvSpPr>
          <p:cNvPr id="11" name="Freeform 10"/>
          <p:cNvSpPr/>
          <p:nvPr/>
        </p:nvSpPr>
        <p:spPr>
          <a:xfrm flipV="1">
            <a:off x="4939512" y="2447932"/>
            <a:ext cx="1985917" cy="39341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  <a:gd name="connsiteX0" fmla="*/ 21354149 w 21354149"/>
              <a:gd name="connsiteY0" fmla="*/ 2153 h 722710"/>
              <a:gd name="connsiteX1" fmla="*/ 393 w 21354149"/>
              <a:gd name="connsiteY1" fmla="*/ 722710 h 722710"/>
              <a:gd name="connsiteX0" fmla="*/ 21353756 w 21353756"/>
              <a:gd name="connsiteY0" fmla="*/ 1218 h 729294"/>
              <a:gd name="connsiteX1" fmla="*/ 0 w 21353756"/>
              <a:gd name="connsiteY1" fmla="*/ 721775 h 729294"/>
              <a:gd name="connsiteX0" fmla="*/ 13646084 w 13646084"/>
              <a:gd name="connsiteY0" fmla="*/ 6452 h 50809"/>
              <a:gd name="connsiteX1" fmla="*/ 0 w 13646084"/>
              <a:gd name="connsiteY1" fmla="*/ 17328 h 50809"/>
              <a:gd name="connsiteX0" fmla="*/ 13646084 w 13646084"/>
              <a:gd name="connsiteY0" fmla="*/ 0 h 82219"/>
              <a:gd name="connsiteX1" fmla="*/ 0 w 13646084"/>
              <a:gd name="connsiteY1" fmla="*/ 10876 h 82219"/>
              <a:gd name="connsiteX0" fmla="*/ 13646084 w 13646084"/>
              <a:gd name="connsiteY0" fmla="*/ 0 h 106691"/>
              <a:gd name="connsiteX1" fmla="*/ 0 w 13646084"/>
              <a:gd name="connsiteY1" fmla="*/ 10876 h 106691"/>
              <a:gd name="connsiteX0" fmla="*/ 13696133 w 13696133"/>
              <a:gd name="connsiteY0" fmla="*/ 6248 h 103142"/>
              <a:gd name="connsiteX1" fmla="*/ 0 w 13696133"/>
              <a:gd name="connsiteY1" fmla="*/ 0 h 10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96133" h="103142">
                <a:moveTo>
                  <a:pt x="13696133" y="6248"/>
                </a:moveTo>
                <a:cubicBezTo>
                  <a:pt x="11636703" y="114978"/>
                  <a:pt x="1450120" y="156807"/>
                  <a:pt x="0" y="0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236" y="3821615"/>
            <a:ext cx="258601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n-lt"/>
              </a:rPr>
              <a:t>distinguishing term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  <a:latin typeface="+mn-lt"/>
              </a:rPr>
              <a:t>should carry 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  <a:latin typeface="+mn-lt"/>
              </a:rPr>
              <a:t>more weight</a:t>
            </a:r>
          </a:p>
        </p:txBody>
      </p:sp>
      <p:sp>
        <p:nvSpPr>
          <p:cNvPr id="13" name="Freeform 12"/>
          <p:cNvSpPr/>
          <p:nvPr/>
        </p:nvSpPr>
        <p:spPr>
          <a:xfrm flipV="1">
            <a:off x="1610486" y="2556002"/>
            <a:ext cx="1947455" cy="126299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  <a:gd name="connsiteX0" fmla="*/ 21354149 w 21354149"/>
              <a:gd name="connsiteY0" fmla="*/ 2153 h 722710"/>
              <a:gd name="connsiteX1" fmla="*/ 393 w 21354149"/>
              <a:gd name="connsiteY1" fmla="*/ 722710 h 722710"/>
              <a:gd name="connsiteX0" fmla="*/ 21353756 w 21353756"/>
              <a:gd name="connsiteY0" fmla="*/ 1218 h 729294"/>
              <a:gd name="connsiteX1" fmla="*/ 0 w 21353756"/>
              <a:gd name="connsiteY1" fmla="*/ 721775 h 729294"/>
              <a:gd name="connsiteX0" fmla="*/ 13646084 w 13646084"/>
              <a:gd name="connsiteY0" fmla="*/ 6452 h 50809"/>
              <a:gd name="connsiteX1" fmla="*/ 0 w 13646084"/>
              <a:gd name="connsiteY1" fmla="*/ 17328 h 50809"/>
              <a:gd name="connsiteX0" fmla="*/ 13646084 w 13646084"/>
              <a:gd name="connsiteY0" fmla="*/ 0 h 82219"/>
              <a:gd name="connsiteX1" fmla="*/ 0 w 13646084"/>
              <a:gd name="connsiteY1" fmla="*/ 10876 h 82219"/>
              <a:gd name="connsiteX0" fmla="*/ 13646084 w 13646084"/>
              <a:gd name="connsiteY0" fmla="*/ 0 h 106691"/>
              <a:gd name="connsiteX1" fmla="*/ 0 w 13646084"/>
              <a:gd name="connsiteY1" fmla="*/ 10876 h 106691"/>
              <a:gd name="connsiteX0" fmla="*/ 13696133 w 13696133"/>
              <a:gd name="connsiteY0" fmla="*/ 6248 h 103142"/>
              <a:gd name="connsiteX1" fmla="*/ 0 w 13696133"/>
              <a:gd name="connsiteY1" fmla="*/ 0 h 103142"/>
              <a:gd name="connsiteX0" fmla="*/ 239582 w 8788050"/>
              <a:gd name="connsiteY0" fmla="*/ 0 h 122136"/>
              <a:gd name="connsiteX1" fmla="*/ 8665470 w 8788050"/>
              <a:gd name="connsiteY1" fmla="*/ 35610 h 122136"/>
              <a:gd name="connsiteX0" fmla="*/ 173905 w 13692981"/>
              <a:gd name="connsiteY0" fmla="*/ 0 h 302024"/>
              <a:gd name="connsiteX1" fmla="*/ 13604780 w 13692981"/>
              <a:gd name="connsiteY1" fmla="*/ 258218 h 302024"/>
              <a:gd name="connsiteX0" fmla="*/ 0 w 13537959"/>
              <a:gd name="connsiteY0" fmla="*/ 0 h 325272"/>
              <a:gd name="connsiteX1" fmla="*/ 13430875 w 13537959"/>
              <a:gd name="connsiteY1" fmla="*/ 258218 h 325272"/>
              <a:gd name="connsiteX0" fmla="*/ 0 w 13430875"/>
              <a:gd name="connsiteY0" fmla="*/ 0 h 331124"/>
              <a:gd name="connsiteX1" fmla="*/ 13430875 w 13430875"/>
              <a:gd name="connsiteY1" fmla="*/ 258218 h 33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875" h="331124">
                <a:moveTo>
                  <a:pt x="0" y="0"/>
                </a:moveTo>
                <a:cubicBezTo>
                  <a:pt x="1143765" y="283772"/>
                  <a:pt x="11777905" y="428343"/>
                  <a:pt x="13430875" y="258218"/>
                </a:cubicBezTo>
              </a:path>
            </a:pathLst>
          </a:custGeom>
          <a:ln w="38100" cmpd="sng">
            <a:solidFill>
              <a:schemeClr val="accent3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flipV="1">
            <a:off x="1617743" y="3469203"/>
            <a:ext cx="2687684" cy="696821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  <a:gd name="connsiteX0" fmla="*/ 21354149 w 21354149"/>
              <a:gd name="connsiteY0" fmla="*/ 2153 h 722710"/>
              <a:gd name="connsiteX1" fmla="*/ 393 w 21354149"/>
              <a:gd name="connsiteY1" fmla="*/ 722710 h 722710"/>
              <a:gd name="connsiteX0" fmla="*/ 21353756 w 21353756"/>
              <a:gd name="connsiteY0" fmla="*/ 1218 h 729294"/>
              <a:gd name="connsiteX1" fmla="*/ 0 w 21353756"/>
              <a:gd name="connsiteY1" fmla="*/ 721775 h 729294"/>
              <a:gd name="connsiteX0" fmla="*/ 13646084 w 13646084"/>
              <a:gd name="connsiteY0" fmla="*/ 6452 h 50809"/>
              <a:gd name="connsiteX1" fmla="*/ 0 w 13646084"/>
              <a:gd name="connsiteY1" fmla="*/ 17328 h 50809"/>
              <a:gd name="connsiteX0" fmla="*/ 13646084 w 13646084"/>
              <a:gd name="connsiteY0" fmla="*/ 0 h 82219"/>
              <a:gd name="connsiteX1" fmla="*/ 0 w 13646084"/>
              <a:gd name="connsiteY1" fmla="*/ 10876 h 82219"/>
              <a:gd name="connsiteX0" fmla="*/ 13646084 w 13646084"/>
              <a:gd name="connsiteY0" fmla="*/ 0 h 106691"/>
              <a:gd name="connsiteX1" fmla="*/ 0 w 13646084"/>
              <a:gd name="connsiteY1" fmla="*/ 10876 h 106691"/>
              <a:gd name="connsiteX0" fmla="*/ 13696133 w 13696133"/>
              <a:gd name="connsiteY0" fmla="*/ 6248 h 103142"/>
              <a:gd name="connsiteX1" fmla="*/ 0 w 13696133"/>
              <a:gd name="connsiteY1" fmla="*/ 0 h 103142"/>
              <a:gd name="connsiteX0" fmla="*/ 239582 w 8788050"/>
              <a:gd name="connsiteY0" fmla="*/ 0 h 122136"/>
              <a:gd name="connsiteX1" fmla="*/ 8665470 w 8788050"/>
              <a:gd name="connsiteY1" fmla="*/ 35610 h 122136"/>
              <a:gd name="connsiteX0" fmla="*/ 173905 w 13692981"/>
              <a:gd name="connsiteY0" fmla="*/ 0 h 302024"/>
              <a:gd name="connsiteX1" fmla="*/ 13604780 w 13692981"/>
              <a:gd name="connsiteY1" fmla="*/ 258218 h 302024"/>
              <a:gd name="connsiteX0" fmla="*/ 0 w 13537959"/>
              <a:gd name="connsiteY0" fmla="*/ 0 h 325272"/>
              <a:gd name="connsiteX1" fmla="*/ 13430875 w 13537959"/>
              <a:gd name="connsiteY1" fmla="*/ 258218 h 325272"/>
              <a:gd name="connsiteX0" fmla="*/ 0 w 13430875"/>
              <a:gd name="connsiteY0" fmla="*/ 0 h 331124"/>
              <a:gd name="connsiteX1" fmla="*/ 13430875 w 13430875"/>
              <a:gd name="connsiteY1" fmla="*/ 258218 h 331124"/>
              <a:gd name="connsiteX0" fmla="*/ 0 w 14431872"/>
              <a:gd name="connsiteY0" fmla="*/ 0 h 293311"/>
              <a:gd name="connsiteX1" fmla="*/ 14431872 w 14431872"/>
              <a:gd name="connsiteY1" fmla="*/ 208750 h 293311"/>
              <a:gd name="connsiteX0" fmla="*/ 0 w 14431872"/>
              <a:gd name="connsiteY0" fmla="*/ 0 h 208750"/>
              <a:gd name="connsiteX1" fmla="*/ 14431872 w 14431872"/>
              <a:gd name="connsiteY1" fmla="*/ 208750 h 208750"/>
              <a:gd name="connsiteX0" fmla="*/ 0 w 18636057"/>
              <a:gd name="connsiteY0" fmla="*/ 98403 h 183772"/>
              <a:gd name="connsiteX1" fmla="*/ 18636057 w 18636057"/>
              <a:gd name="connsiteY1" fmla="*/ 42687 h 183772"/>
              <a:gd name="connsiteX0" fmla="*/ 0 w 18535959"/>
              <a:gd name="connsiteY0" fmla="*/ 84249 h 171543"/>
              <a:gd name="connsiteX1" fmla="*/ 18535959 w 18535959"/>
              <a:gd name="connsiteY1" fmla="*/ 43754 h 171543"/>
              <a:gd name="connsiteX0" fmla="*/ 0 w 18535959"/>
              <a:gd name="connsiteY0" fmla="*/ 100493 h 182688"/>
              <a:gd name="connsiteX1" fmla="*/ 18535959 w 18535959"/>
              <a:gd name="connsiteY1" fmla="*/ 59998 h 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35959" h="182688">
                <a:moveTo>
                  <a:pt x="0" y="100493"/>
                </a:moveTo>
                <a:cubicBezTo>
                  <a:pt x="1143765" y="384265"/>
                  <a:pt x="16682793" y="-177039"/>
                  <a:pt x="18535959" y="59998"/>
                </a:cubicBezTo>
              </a:path>
            </a:pathLst>
          </a:custGeom>
          <a:ln w="38100" cmpd="sng">
            <a:solidFill>
              <a:schemeClr val="accent3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8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36495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Term Frequencies and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Inverse Document Frequencies</a:t>
            </a:r>
            <a:endParaRPr lang="en-US" dirty="0">
              <a:ea typeface="+mj-ea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Assume x and y are taken from a collection of strings</a:t>
            </a:r>
          </a:p>
          <a:p>
            <a:r>
              <a:rPr lang="en-US" sz="2800" dirty="0">
                <a:latin typeface="Calibri" charset="0"/>
              </a:rPr>
              <a:t>Each string is </a:t>
            </a:r>
            <a:r>
              <a:rPr lang="en-US" sz="2800" dirty="0" smtClean="0">
                <a:latin typeface="Calibri" charset="0"/>
              </a:rPr>
              <a:t>converted </a:t>
            </a:r>
            <a:r>
              <a:rPr lang="en-US" sz="2800" dirty="0">
                <a:latin typeface="Calibri" charset="0"/>
              </a:rPr>
              <a:t>into a bag of terms called a document</a:t>
            </a:r>
          </a:p>
          <a:p>
            <a:r>
              <a:rPr lang="en-US" sz="2800" dirty="0" smtClean="0">
                <a:latin typeface="Calibri" charset="0"/>
              </a:rPr>
              <a:t>term </a:t>
            </a:r>
            <a:r>
              <a:rPr lang="en-US" sz="2800" dirty="0">
                <a:latin typeface="Calibri" charset="0"/>
              </a:rPr>
              <a:t>frequency </a:t>
            </a:r>
            <a:r>
              <a:rPr lang="en-US" sz="2800" dirty="0" err="1">
                <a:latin typeface="Calibri" charset="0"/>
              </a:rPr>
              <a:t>tf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t,d</a:t>
            </a:r>
            <a:r>
              <a:rPr lang="en-US" sz="2800" dirty="0">
                <a:latin typeface="Calibri" charset="0"/>
              </a:rPr>
              <a:t>) = </a:t>
            </a:r>
            <a:endParaRPr lang="en-US" sz="2800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number </a:t>
            </a:r>
            <a:r>
              <a:rPr lang="en-US" sz="2400" dirty="0">
                <a:latin typeface="Calibri" charset="0"/>
              </a:rPr>
              <a:t>of times term t appears in document d</a:t>
            </a:r>
          </a:p>
          <a:p>
            <a:r>
              <a:rPr lang="en-US" sz="2800" dirty="0" smtClean="0">
                <a:latin typeface="Calibri" charset="0"/>
              </a:rPr>
              <a:t>inverse </a:t>
            </a:r>
            <a:r>
              <a:rPr lang="en-US" sz="2800" dirty="0">
                <a:latin typeface="Calibri" charset="0"/>
              </a:rPr>
              <a:t>document frequency </a:t>
            </a:r>
            <a:r>
              <a:rPr lang="en-US" sz="2800" dirty="0" err="1">
                <a:latin typeface="Calibri" charset="0"/>
              </a:rPr>
              <a:t>idf</a:t>
            </a:r>
            <a:r>
              <a:rPr lang="en-US" sz="2800" dirty="0">
                <a:latin typeface="Calibri" charset="0"/>
              </a:rPr>
              <a:t>(t) = </a:t>
            </a:r>
            <a:endParaRPr lang="en-US" sz="2800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N </a:t>
            </a:r>
            <a:r>
              <a:rPr lang="en-US" sz="2400" dirty="0">
                <a:latin typeface="Calibri" charset="0"/>
              </a:rPr>
              <a:t>/ </a:t>
            </a:r>
            <a:r>
              <a:rPr lang="en-US" sz="2400" dirty="0" err="1">
                <a:latin typeface="Franklin Gothic Medium" charset="0"/>
              </a:rPr>
              <a:t>N</a:t>
            </a:r>
            <a:r>
              <a:rPr lang="en-US" sz="2400" baseline="-25000" dirty="0" err="1">
                <a:latin typeface="Calibri" charset="0"/>
              </a:rPr>
              <a:t>d</a:t>
            </a:r>
            <a:r>
              <a:rPr lang="en-US" sz="2400" dirty="0">
                <a:latin typeface="Calibri" charset="0"/>
              </a:rPr>
              <a:t>, number of documents in collection </a:t>
            </a:r>
            <a:r>
              <a:rPr lang="en-US" sz="2400" dirty="0" smtClean="0">
                <a:latin typeface="Calibri" charset="0"/>
              </a:rPr>
              <a:t>divided </a:t>
            </a:r>
            <a:r>
              <a:rPr lang="en-US" sz="2400" dirty="0">
                <a:latin typeface="Calibri" charset="0"/>
              </a:rPr>
              <a:t>by number of documents that contain t</a:t>
            </a:r>
          </a:p>
          <a:p>
            <a:pPr lvl="1"/>
            <a:r>
              <a:rPr lang="en-US" sz="2400" dirty="0">
                <a:latin typeface="Calibri" charset="0"/>
              </a:rPr>
              <a:t>note: in practice,  </a:t>
            </a:r>
            <a:r>
              <a:rPr lang="en-US" sz="2400" dirty="0" err="1">
                <a:latin typeface="Calibri" charset="0"/>
              </a:rPr>
              <a:t>idf</a:t>
            </a:r>
            <a:r>
              <a:rPr lang="en-US" sz="2400" dirty="0">
                <a:latin typeface="Calibri" charset="0"/>
              </a:rPr>
              <a:t>(t) is often defined as log(N / </a:t>
            </a:r>
            <a:r>
              <a:rPr lang="en-US" sz="2400" dirty="0" err="1">
                <a:latin typeface="Franklin Gothic Medium" charset="0"/>
              </a:rPr>
              <a:t>N</a:t>
            </a:r>
            <a:r>
              <a:rPr lang="en-US" sz="2400" baseline="-25000" dirty="0" err="1">
                <a:latin typeface="Calibri" charset="0"/>
              </a:rPr>
              <a:t>d</a:t>
            </a:r>
            <a:r>
              <a:rPr lang="en-US" sz="2400" dirty="0" smtClean="0">
                <a:latin typeface="Calibri" charset="0"/>
              </a:rPr>
              <a:t>)</a:t>
            </a:r>
            <a:endParaRPr lang="en-US" sz="2400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94" y="1681163"/>
            <a:ext cx="373221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3814763"/>
            <a:ext cx="441642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Feature Vectors</a:t>
            </a:r>
            <a:endParaRPr lang="en-US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5572"/>
            <a:ext cx="8599715" cy="2129971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800" dirty="0" smtClean="0">
                <a:ea typeface="+mn-ea"/>
              </a:rPr>
              <a:t>Each document d is converted into a feature vector </a:t>
            </a:r>
            <a:r>
              <a:rPr lang="en-US" sz="2800" dirty="0" err="1" smtClean="0">
                <a:latin typeface="Franklin Gothic Medium"/>
                <a:ea typeface="+mn-ea"/>
              </a:rPr>
              <a:t>v</a:t>
            </a:r>
            <a:r>
              <a:rPr lang="en-US" sz="2800" baseline="-25000" dirty="0" err="1" smtClean="0">
                <a:latin typeface="Calibri"/>
                <a:ea typeface="+mn-ea"/>
              </a:rPr>
              <a:t>d</a:t>
            </a:r>
            <a:endParaRPr lang="en-US" sz="2800" baseline="-25000" dirty="0" smtClean="0">
              <a:latin typeface="Calibri"/>
              <a:ea typeface="+mn-ea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800" dirty="0" err="1" smtClean="0">
                <a:latin typeface="Franklin Gothic Medium"/>
                <a:ea typeface="+mn-ea"/>
              </a:rPr>
              <a:t>v</a:t>
            </a:r>
            <a:r>
              <a:rPr lang="en-US" sz="2800" baseline="-25000" dirty="0" err="1" smtClean="0">
                <a:latin typeface="Calibri"/>
                <a:ea typeface="+mn-ea"/>
              </a:rPr>
              <a:t>d</a:t>
            </a:r>
            <a:r>
              <a:rPr lang="en-US" sz="2800" dirty="0" smtClean="0">
                <a:ea typeface="+mn-ea"/>
              </a:rPr>
              <a:t> has a feature </a:t>
            </a:r>
            <a:r>
              <a:rPr lang="en-US" sz="2800" dirty="0" err="1" smtClean="0">
                <a:latin typeface="Franklin Gothic Medium"/>
                <a:ea typeface="+mn-ea"/>
              </a:rPr>
              <a:t>v</a:t>
            </a:r>
            <a:r>
              <a:rPr lang="en-US" sz="2800" baseline="-25000" dirty="0" err="1" smtClean="0">
                <a:latin typeface="Calibri"/>
                <a:ea typeface="+mn-ea"/>
              </a:rPr>
              <a:t>d</a:t>
            </a:r>
            <a:r>
              <a:rPr lang="en-US" sz="2800" dirty="0" smtClean="0">
                <a:latin typeface="Franklin Gothic Medium"/>
                <a:ea typeface="+mn-ea"/>
              </a:rPr>
              <a:t>(t</a:t>
            </a:r>
            <a:r>
              <a:rPr lang="en-US" sz="2800" dirty="0" smtClean="0">
                <a:ea typeface="+mn-ea"/>
              </a:rPr>
              <a:t>) for each term t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 smtClean="0"/>
              <a:t>value of </a:t>
            </a:r>
            <a:r>
              <a:rPr lang="en-US" sz="2400" dirty="0" err="1" smtClean="0">
                <a:latin typeface="Franklin Gothic Medium"/>
              </a:rPr>
              <a:t>v</a:t>
            </a:r>
            <a:r>
              <a:rPr lang="en-US" sz="2400" baseline="-25000" dirty="0" err="1" smtClean="0">
                <a:latin typeface="Calibri"/>
              </a:rPr>
              <a:t>d</a:t>
            </a:r>
            <a:r>
              <a:rPr lang="en-US" sz="2400" dirty="0" smtClean="0">
                <a:latin typeface="Franklin Gothic Medium"/>
              </a:rPr>
              <a:t>(t</a:t>
            </a:r>
            <a:r>
              <a:rPr lang="en-US" sz="2400" dirty="0" smtClean="0"/>
              <a:t>) is a function of TF and IDF scores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 smtClean="0"/>
              <a:t>here we assume </a:t>
            </a:r>
            <a:r>
              <a:rPr lang="en-US" sz="2400" dirty="0" err="1" smtClean="0">
                <a:latin typeface="Franklin Gothic Medium"/>
              </a:rPr>
              <a:t>v</a:t>
            </a:r>
            <a:r>
              <a:rPr lang="en-US" sz="2400" baseline="-25000" dirty="0" err="1" smtClean="0">
                <a:latin typeface="Calibri"/>
              </a:rPr>
              <a:t>d</a:t>
            </a:r>
            <a:r>
              <a:rPr lang="en-US" sz="2400" dirty="0" smtClean="0">
                <a:latin typeface="Franklin Gothic Medium"/>
              </a:rPr>
              <a:t>(t</a:t>
            </a:r>
            <a:r>
              <a:rPr lang="en-US" sz="2400" dirty="0" smtClean="0"/>
              <a:t>) = </a:t>
            </a:r>
            <a:r>
              <a:rPr lang="en-US" sz="2400" dirty="0" err="1" smtClean="0"/>
              <a:t>tf</a:t>
            </a:r>
            <a:r>
              <a:rPr lang="en-US" sz="2400" dirty="0" smtClean="0"/>
              <a:t>(</a:t>
            </a:r>
            <a:r>
              <a:rPr lang="en-US" sz="2400" dirty="0" err="1" smtClean="0"/>
              <a:t>t,d</a:t>
            </a:r>
            <a:r>
              <a:rPr lang="en-US" sz="2400" dirty="0" smtClean="0"/>
              <a:t>) * </a:t>
            </a:r>
            <a:r>
              <a:rPr lang="en-US" sz="2400" dirty="0" err="1" smtClean="0"/>
              <a:t>idf</a:t>
            </a:r>
            <a:r>
              <a:rPr lang="en-US" sz="2400" dirty="0" smtClean="0"/>
              <a:t>(t)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>
              <a:ea typeface="+mn-ea"/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4218781"/>
            <a:ext cx="2478087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21088"/>
            <a:ext cx="323056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127625"/>
            <a:ext cx="3451225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flipV="1">
            <a:off x="3703258" y="3173111"/>
            <a:ext cx="2085904" cy="156960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  <a:gd name="connsiteX0" fmla="*/ 21354149 w 21354149"/>
              <a:gd name="connsiteY0" fmla="*/ 2153 h 722710"/>
              <a:gd name="connsiteX1" fmla="*/ 393 w 21354149"/>
              <a:gd name="connsiteY1" fmla="*/ 722710 h 722710"/>
              <a:gd name="connsiteX0" fmla="*/ 21353756 w 21353756"/>
              <a:gd name="connsiteY0" fmla="*/ 1218 h 729294"/>
              <a:gd name="connsiteX1" fmla="*/ 0 w 21353756"/>
              <a:gd name="connsiteY1" fmla="*/ 721775 h 729294"/>
              <a:gd name="connsiteX0" fmla="*/ 13646084 w 13646084"/>
              <a:gd name="connsiteY0" fmla="*/ 6452 h 50809"/>
              <a:gd name="connsiteX1" fmla="*/ 0 w 13646084"/>
              <a:gd name="connsiteY1" fmla="*/ 17328 h 50809"/>
              <a:gd name="connsiteX0" fmla="*/ 13646084 w 13646084"/>
              <a:gd name="connsiteY0" fmla="*/ 0 h 82219"/>
              <a:gd name="connsiteX1" fmla="*/ 0 w 13646084"/>
              <a:gd name="connsiteY1" fmla="*/ 10876 h 82219"/>
              <a:gd name="connsiteX0" fmla="*/ 13646084 w 13646084"/>
              <a:gd name="connsiteY0" fmla="*/ 0 h 106691"/>
              <a:gd name="connsiteX1" fmla="*/ 0 w 13646084"/>
              <a:gd name="connsiteY1" fmla="*/ 10876 h 106691"/>
              <a:gd name="connsiteX0" fmla="*/ 13696133 w 13696133"/>
              <a:gd name="connsiteY0" fmla="*/ 6248 h 103142"/>
              <a:gd name="connsiteX1" fmla="*/ 0 w 13696133"/>
              <a:gd name="connsiteY1" fmla="*/ 0 h 103142"/>
              <a:gd name="connsiteX0" fmla="*/ 16098525 w 16098525"/>
              <a:gd name="connsiteY0" fmla="*/ 0 h 251551"/>
              <a:gd name="connsiteX1" fmla="*/ 0 w 16098525"/>
              <a:gd name="connsiteY1" fmla="*/ 201138 h 251551"/>
              <a:gd name="connsiteX0" fmla="*/ 7690155 w 7690155"/>
              <a:gd name="connsiteY0" fmla="*/ 287837 h 315214"/>
              <a:gd name="connsiteX1" fmla="*/ 0 w 7690155"/>
              <a:gd name="connsiteY1" fmla="*/ 0 h 315214"/>
              <a:gd name="connsiteX0" fmla="*/ 7690155 w 7690155"/>
              <a:gd name="connsiteY0" fmla="*/ 287837 h 322428"/>
              <a:gd name="connsiteX1" fmla="*/ 0 w 7690155"/>
              <a:gd name="connsiteY1" fmla="*/ 0 h 322428"/>
              <a:gd name="connsiteX0" fmla="*/ 7690155 w 7690155"/>
              <a:gd name="connsiteY0" fmla="*/ 287837 h 304832"/>
              <a:gd name="connsiteX1" fmla="*/ 0 w 7690155"/>
              <a:gd name="connsiteY1" fmla="*/ 0 h 304832"/>
              <a:gd name="connsiteX0" fmla="*/ 3886368 w 3886368"/>
              <a:gd name="connsiteY0" fmla="*/ 274519 h 292746"/>
              <a:gd name="connsiteX1" fmla="*/ 0 w 3886368"/>
              <a:gd name="connsiteY1" fmla="*/ 0 h 292746"/>
              <a:gd name="connsiteX0" fmla="*/ 333596 w 17270229"/>
              <a:gd name="connsiteY0" fmla="*/ 401995 h 412555"/>
              <a:gd name="connsiteX1" fmla="*/ 17267960 w 17270229"/>
              <a:gd name="connsiteY1" fmla="*/ 0 h 412555"/>
              <a:gd name="connsiteX0" fmla="*/ -1 w 16937563"/>
              <a:gd name="connsiteY0" fmla="*/ 401995 h 401995"/>
              <a:gd name="connsiteX1" fmla="*/ 16934363 w 16937563"/>
              <a:gd name="connsiteY1" fmla="*/ 0 h 401995"/>
              <a:gd name="connsiteX0" fmla="*/ -1 w 14385707"/>
              <a:gd name="connsiteY0" fmla="*/ 411508 h 411508"/>
              <a:gd name="connsiteX1" fmla="*/ 14381824 w 14385707"/>
              <a:gd name="connsiteY1" fmla="*/ 0 h 41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5707" h="411508">
                <a:moveTo>
                  <a:pt x="-1" y="411508"/>
                </a:moveTo>
                <a:cubicBezTo>
                  <a:pt x="2845453" y="253870"/>
                  <a:pt x="14630751" y="234815"/>
                  <a:pt x="14381824" y="0"/>
                </a:cubicBezTo>
              </a:path>
            </a:pathLst>
          </a:custGeom>
          <a:ln w="38100" cmpd="sng"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TF/IDF Similarity Score</a:t>
            </a:r>
            <a:endParaRPr lang="en-US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76" t="-1178" r="-2144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>
                <a:noFill/>
                <a:ea typeface="+mn-ea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TF/IDF Similarity Score</a:t>
            </a:r>
            <a:endParaRPr lang="en-US"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199" y="1600200"/>
            <a:ext cx="8228641" cy="4800600"/>
          </a:xfrm>
          <a:prstGeom prst="rect">
            <a:avLst/>
          </a:prstGeom>
          <a:blipFill rotWithShape="1">
            <a:blip r:embed="rId2"/>
            <a:stretch>
              <a:fillRect l="-1176" t="-1178" r="-692" b="-11649"/>
            </a:stretch>
          </a:blipFill>
          <a:ln>
            <a:miter lim="800000"/>
            <a:headEnd/>
            <a:tailEnd/>
          </a:ln>
        </p:spPr>
        <p:txBody>
          <a:bodyPr/>
          <a:lstStyle>
            <a:lvl1pPr marL="342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  <a:defRPr/>
            </a:pPr>
            <a:r>
              <a:rPr lang="en-US" smtClean="0">
                <a:noFill/>
              </a:rPr>
              <a:t> </a:t>
            </a: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410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Similarity 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Measures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8190" y="1879600"/>
            <a:ext cx="646763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Do the set-based thing</a:t>
            </a:r>
          </a:p>
          <a:p>
            <a:pPr algn="ctr"/>
            <a:r>
              <a:rPr lang="en-US" dirty="0" smtClean="0">
                <a:latin typeface="+mn-lt"/>
              </a:rPr>
              <a:t>but</a:t>
            </a:r>
          </a:p>
          <a:p>
            <a:pPr algn="ctr"/>
            <a:r>
              <a:rPr lang="en-US" dirty="0" smtClean="0">
                <a:latin typeface="+mn-lt"/>
              </a:rPr>
              <a:t>use a </a:t>
            </a:r>
            <a:r>
              <a:rPr lang="en-US" dirty="0" err="1" smtClean="0">
                <a:latin typeface="+mn-lt"/>
              </a:rPr>
              <a:t>similiarity</a:t>
            </a:r>
            <a:r>
              <a:rPr lang="en-US" dirty="0" smtClean="0">
                <a:latin typeface="+mn-lt"/>
              </a:rPr>
              <a:t> metric for each element of the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0252" y="3734468"/>
            <a:ext cx="3403496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4BACC6"/>
                </a:solidFill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= </a:t>
            </a:r>
            <a:r>
              <a:rPr lang="en-US" dirty="0">
                <a:solidFill>
                  <a:schemeClr val="accent5"/>
                </a:solidFill>
                <a:latin typeface="Calibri" charset="0"/>
              </a:rPr>
              <a:t>Apple Corporation, CA</a:t>
            </a:r>
            <a:r>
              <a:rPr lang="en-US" dirty="0">
                <a:solidFill>
                  <a:srgbClr val="4BACC6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4BACC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6"/>
                </a:solidFill>
                <a:latin typeface="Calibri" charset="0"/>
              </a:rPr>
              <a:t>y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>
                <a:solidFill>
                  <a:schemeClr val="accent6"/>
                </a:solidFill>
                <a:latin typeface="Calibri" charset="0"/>
              </a:rPr>
              <a:t>IBM Corporation, CA</a:t>
            </a:r>
            <a:r>
              <a:rPr lang="en-US" dirty="0">
                <a:solidFill>
                  <a:srgbClr val="F79646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F79646"/>
                </a:solidFill>
                <a:latin typeface="Calibri" charset="0"/>
              </a:rPr>
            </a:br>
            <a:r>
              <a:rPr lang="en-US" dirty="0" smtClean="0">
                <a:solidFill>
                  <a:schemeClr val="accent4"/>
                </a:solidFill>
                <a:latin typeface="Calibri" charset="0"/>
              </a:rPr>
              <a:t>z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 err="1" smtClean="0">
                <a:solidFill>
                  <a:srgbClr val="8064A2"/>
                </a:solidFill>
                <a:latin typeface="Calibri" charset="0"/>
              </a:rPr>
              <a:t>Aple</a:t>
            </a:r>
            <a:r>
              <a:rPr lang="en-US" dirty="0" smtClean="0">
                <a:solidFill>
                  <a:srgbClr val="8064A2"/>
                </a:solidFill>
                <a:latin typeface="Calibri" charset="0"/>
              </a:rPr>
              <a:t> Corp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… </a:t>
            </a:r>
          </a:p>
          <a:p>
            <a:pPr marL="0" lvl="1"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blah blah Corporation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</a:endParaRPr>
          </a:p>
        </p:txBody>
      </p:sp>
      <p:sp>
        <p:nvSpPr>
          <p:cNvPr id="5" name="Freeform 4"/>
          <p:cNvSpPr/>
          <p:nvPr/>
        </p:nvSpPr>
        <p:spPr>
          <a:xfrm flipV="1">
            <a:off x="1845428" y="4960435"/>
            <a:ext cx="2484485" cy="38256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  <a:gd name="connsiteX0" fmla="*/ 3589111 w 3963928"/>
              <a:gd name="connsiteY0" fmla="*/ 834792 h 834793"/>
              <a:gd name="connsiteX1" fmla="*/ 380235 w 3963928"/>
              <a:gd name="connsiteY1" fmla="*/ 113730 h 834793"/>
              <a:gd name="connsiteX0" fmla="*/ 4459153 w 4798332"/>
              <a:gd name="connsiteY0" fmla="*/ 111565 h 578418"/>
              <a:gd name="connsiteX1" fmla="*/ 344124 w 4798332"/>
              <a:gd name="connsiteY1" fmla="*/ 578418 h 578418"/>
              <a:gd name="connsiteX0" fmla="*/ 4620145 w 4620145"/>
              <a:gd name="connsiteY0" fmla="*/ 333133 h 799986"/>
              <a:gd name="connsiteX1" fmla="*/ 505116 w 4620145"/>
              <a:gd name="connsiteY1" fmla="*/ 799986 h 799986"/>
              <a:gd name="connsiteX0" fmla="*/ 4115029 w 4115029"/>
              <a:gd name="connsiteY0" fmla="*/ 373123 h 839976"/>
              <a:gd name="connsiteX1" fmla="*/ 0 w 4115029"/>
              <a:gd name="connsiteY1" fmla="*/ 839976 h 839976"/>
              <a:gd name="connsiteX0" fmla="*/ 152747 w 4211833"/>
              <a:gd name="connsiteY0" fmla="*/ 301844 h 1103159"/>
              <a:gd name="connsiteX1" fmla="*/ 4171518 w 4211833"/>
              <a:gd name="connsiteY1" fmla="*/ 1103159 h 1103159"/>
              <a:gd name="connsiteX0" fmla="*/ 0 w 4093114"/>
              <a:gd name="connsiteY0" fmla="*/ 103725 h 905040"/>
              <a:gd name="connsiteX1" fmla="*/ 4018771 w 4093114"/>
              <a:gd name="connsiteY1" fmla="*/ 905040 h 905040"/>
              <a:gd name="connsiteX0" fmla="*/ 0 w 4018771"/>
              <a:gd name="connsiteY0" fmla="*/ 129125 h 930440"/>
              <a:gd name="connsiteX1" fmla="*/ 4018771 w 4018771"/>
              <a:gd name="connsiteY1" fmla="*/ 930440 h 930440"/>
              <a:gd name="connsiteX0" fmla="*/ 0 w 4136960"/>
              <a:gd name="connsiteY0" fmla="*/ 38688 h 1039642"/>
              <a:gd name="connsiteX1" fmla="*/ 4018771 w 4136960"/>
              <a:gd name="connsiteY1" fmla="*/ 840003 h 1039642"/>
              <a:gd name="connsiteX0" fmla="*/ 1375087 w 1992444"/>
              <a:gd name="connsiteY0" fmla="*/ 1877759 h 1877758"/>
              <a:gd name="connsiteX1" fmla="*/ 0 w 1992444"/>
              <a:gd name="connsiteY1" fmla="*/ 0 h 1877758"/>
              <a:gd name="connsiteX0" fmla="*/ -1 w 3489711"/>
              <a:gd name="connsiteY0" fmla="*/ 259977 h 354054"/>
              <a:gd name="connsiteX1" fmla="*/ 3345482 w 3489711"/>
              <a:gd name="connsiteY1" fmla="*/ 0 h 354054"/>
              <a:gd name="connsiteX0" fmla="*/ -1 w 3345482"/>
              <a:gd name="connsiteY0" fmla="*/ 448546 h 448546"/>
              <a:gd name="connsiteX1" fmla="*/ 3345482 w 3345482"/>
              <a:gd name="connsiteY1" fmla="*/ 188569 h 448546"/>
              <a:gd name="connsiteX0" fmla="*/ 0 w 1860362"/>
              <a:gd name="connsiteY0" fmla="*/ 195966 h 382616"/>
              <a:gd name="connsiteX1" fmla="*/ 1860362 w 1860362"/>
              <a:gd name="connsiteY1" fmla="*/ 382616 h 382616"/>
              <a:gd name="connsiteX0" fmla="*/ 0 w 1860362"/>
              <a:gd name="connsiteY0" fmla="*/ 1 h 186651"/>
              <a:gd name="connsiteX1" fmla="*/ 1860362 w 1860362"/>
              <a:gd name="connsiteY1" fmla="*/ 186651 h 186651"/>
              <a:gd name="connsiteX0" fmla="*/ 1052513 w 1355459"/>
              <a:gd name="connsiteY0" fmla="*/ 0 h 325600"/>
              <a:gd name="connsiteX1" fmla="*/ 22189 w 1355459"/>
              <a:gd name="connsiteY1" fmla="*/ 325600 h 325600"/>
              <a:gd name="connsiteX0" fmla="*/ 1073592 w 1073592"/>
              <a:gd name="connsiteY0" fmla="*/ 0 h 325600"/>
              <a:gd name="connsiteX1" fmla="*/ 43268 w 1073592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1030324 w 1030324"/>
              <a:gd name="connsiteY0" fmla="*/ 0 h 325600"/>
              <a:gd name="connsiteX1" fmla="*/ 0 w 1030324"/>
              <a:gd name="connsiteY1" fmla="*/ 325600 h 325600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5369"/>
              <a:gd name="connsiteY0" fmla="*/ 0 h 799797"/>
              <a:gd name="connsiteX1" fmla="*/ 752250 w 895369"/>
              <a:gd name="connsiteY1" fmla="*/ 374743 h 799797"/>
              <a:gd name="connsiteX2" fmla="*/ 0 w 895369"/>
              <a:gd name="connsiteY2" fmla="*/ 799797 h 799797"/>
              <a:gd name="connsiteX0" fmla="*/ 895656 w 895656"/>
              <a:gd name="connsiteY0" fmla="*/ 0 h 799797"/>
              <a:gd name="connsiteX1" fmla="*/ 752537 w 895656"/>
              <a:gd name="connsiteY1" fmla="*/ 374743 h 799797"/>
              <a:gd name="connsiteX2" fmla="*/ 287 w 895656"/>
              <a:gd name="connsiteY2" fmla="*/ 799797 h 799797"/>
              <a:gd name="connsiteX0" fmla="*/ 895369 w 895369"/>
              <a:gd name="connsiteY0" fmla="*/ 0 h 799797"/>
              <a:gd name="connsiteX1" fmla="*/ 0 w 895369"/>
              <a:gd name="connsiteY1" fmla="*/ 799797 h 799797"/>
              <a:gd name="connsiteX0" fmla="*/ 895369 w 896123"/>
              <a:gd name="connsiteY0" fmla="*/ 0 h 799797"/>
              <a:gd name="connsiteX1" fmla="*/ 0 w 896123"/>
              <a:gd name="connsiteY1" fmla="*/ 799797 h 799797"/>
              <a:gd name="connsiteX0" fmla="*/ 895369 w 895900"/>
              <a:gd name="connsiteY0" fmla="*/ 0 h 799797"/>
              <a:gd name="connsiteX1" fmla="*/ 0 w 895900"/>
              <a:gd name="connsiteY1" fmla="*/ 799797 h 799797"/>
              <a:gd name="connsiteX0" fmla="*/ 895368 w 895900"/>
              <a:gd name="connsiteY0" fmla="*/ 0 h 665441"/>
              <a:gd name="connsiteX1" fmla="*/ 0 w 895900"/>
              <a:gd name="connsiteY1" fmla="*/ 665441 h 665441"/>
              <a:gd name="connsiteX0" fmla="*/ 1 w 730160"/>
              <a:gd name="connsiteY0" fmla="*/ 0 h 425658"/>
              <a:gd name="connsiteX1" fmla="*/ 729347 w 730160"/>
              <a:gd name="connsiteY1" fmla="*/ 425658 h 425658"/>
              <a:gd name="connsiteX0" fmla="*/ 2650053 w 2650235"/>
              <a:gd name="connsiteY0" fmla="*/ 0 h 340021"/>
              <a:gd name="connsiteX1" fmla="*/ 0 w 2650235"/>
              <a:gd name="connsiteY1" fmla="*/ 340021 h 340021"/>
              <a:gd name="connsiteX0" fmla="*/ 2650053 w 2650053"/>
              <a:gd name="connsiteY0" fmla="*/ 65063 h 405084"/>
              <a:gd name="connsiteX1" fmla="*/ 0 w 2650053"/>
              <a:gd name="connsiteY1" fmla="*/ 405084 h 405084"/>
              <a:gd name="connsiteX0" fmla="*/ 2585067 w 2585067"/>
              <a:gd name="connsiteY0" fmla="*/ 72202 h 369404"/>
              <a:gd name="connsiteX1" fmla="*/ 0 w 2585067"/>
              <a:gd name="connsiteY1" fmla="*/ 369404 h 369404"/>
              <a:gd name="connsiteX0" fmla="*/ 2295321 w 2295321"/>
              <a:gd name="connsiteY0" fmla="*/ 72202 h 369404"/>
              <a:gd name="connsiteX1" fmla="*/ 35200 w 2295321"/>
              <a:gd name="connsiteY1" fmla="*/ 369404 h 369404"/>
              <a:gd name="connsiteX0" fmla="*/ 976099 w 2355470"/>
              <a:gd name="connsiteY0" fmla="*/ 469665 h 469665"/>
              <a:gd name="connsiteX1" fmla="*/ 2355330 w 2355470"/>
              <a:gd name="connsiteY1" fmla="*/ 90338 h 469665"/>
              <a:gd name="connsiteX0" fmla="*/ 1064942 w 2444172"/>
              <a:gd name="connsiteY0" fmla="*/ 379327 h 379327"/>
              <a:gd name="connsiteX1" fmla="*/ 2444173 w 2444172"/>
              <a:gd name="connsiteY1" fmla="*/ 0 h 379327"/>
              <a:gd name="connsiteX0" fmla="*/ 3326886 w 3326885"/>
              <a:gd name="connsiteY0" fmla="*/ 661928 h 661928"/>
              <a:gd name="connsiteX1" fmla="*/ 156922 w 3326885"/>
              <a:gd name="connsiteY1" fmla="*/ 0 h 661928"/>
              <a:gd name="connsiteX0" fmla="*/ 3542967 w 3542966"/>
              <a:gd name="connsiteY0" fmla="*/ 661928 h 661928"/>
              <a:gd name="connsiteX1" fmla="*/ 373003 w 3542966"/>
              <a:gd name="connsiteY1" fmla="*/ 0 h 661928"/>
              <a:gd name="connsiteX0" fmla="*/ 2678656 w 2678655"/>
              <a:gd name="connsiteY0" fmla="*/ 610546 h 610546"/>
              <a:gd name="connsiteX1" fmla="*/ 938438 w 2678655"/>
              <a:gd name="connsiteY1" fmla="*/ 0 h 610546"/>
              <a:gd name="connsiteX0" fmla="*/ 6810081 w 6810080"/>
              <a:gd name="connsiteY0" fmla="*/ 2232 h 1382910"/>
              <a:gd name="connsiteX1" fmla="*/ 65751 w 6810080"/>
              <a:gd name="connsiteY1" fmla="*/ 1352765 h 1382910"/>
              <a:gd name="connsiteX0" fmla="*/ 6744331 w 6744330"/>
              <a:gd name="connsiteY0" fmla="*/ 2459 h 1358858"/>
              <a:gd name="connsiteX1" fmla="*/ 1 w 6744330"/>
              <a:gd name="connsiteY1" fmla="*/ 1352992 h 1358858"/>
              <a:gd name="connsiteX0" fmla="*/ 3559896 w 3559896"/>
              <a:gd name="connsiteY0" fmla="*/ 8187 h 272788"/>
              <a:gd name="connsiteX1" fmla="*/ 1 w 3559896"/>
              <a:gd name="connsiteY1" fmla="*/ 254007 h 272788"/>
              <a:gd name="connsiteX0" fmla="*/ 3559896 w 3559896"/>
              <a:gd name="connsiteY0" fmla="*/ 8643 h 266660"/>
              <a:gd name="connsiteX1" fmla="*/ 1 w 3559896"/>
              <a:gd name="connsiteY1" fmla="*/ 254463 h 266660"/>
              <a:gd name="connsiteX0" fmla="*/ 3559896 w 3559896"/>
              <a:gd name="connsiteY0" fmla="*/ 2717 h 261681"/>
              <a:gd name="connsiteX1" fmla="*/ 1 w 3559896"/>
              <a:gd name="connsiteY1" fmla="*/ 248537 h 261681"/>
              <a:gd name="connsiteX0" fmla="*/ 3559896 w 3559896"/>
              <a:gd name="connsiteY0" fmla="*/ 4400 h 250220"/>
              <a:gd name="connsiteX1" fmla="*/ 1 w 3559896"/>
              <a:gd name="connsiteY1" fmla="*/ 250220 h 250220"/>
              <a:gd name="connsiteX0" fmla="*/ 3559896 w 3559896"/>
              <a:gd name="connsiteY0" fmla="*/ 11084 h 256904"/>
              <a:gd name="connsiteX1" fmla="*/ 1 w 3559896"/>
              <a:gd name="connsiteY1" fmla="*/ 256904 h 256904"/>
              <a:gd name="connsiteX0" fmla="*/ 2585067 w 2585067"/>
              <a:gd name="connsiteY0" fmla="*/ 4634 h 396036"/>
              <a:gd name="connsiteX1" fmla="*/ 0 w 2585067"/>
              <a:gd name="connsiteY1" fmla="*/ 396036 h 396036"/>
              <a:gd name="connsiteX0" fmla="*/ 2593360 w 2593360"/>
              <a:gd name="connsiteY0" fmla="*/ 6089 h 397491"/>
              <a:gd name="connsiteX1" fmla="*/ 8293 w 2593360"/>
              <a:gd name="connsiteY1" fmla="*/ 397491 h 397491"/>
              <a:gd name="connsiteX0" fmla="*/ 21354149 w 21354149"/>
              <a:gd name="connsiteY0" fmla="*/ 2153 h 722710"/>
              <a:gd name="connsiteX1" fmla="*/ 393 w 21354149"/>
              <a:gd name="connsiteY1" fmla="*/ 722710 h 722710"/>
              <a:gd name="connsiteX0" fmla="*/ 21353756 w 21353756"/>
              <a:gd name="connsiteY0" fmla="*/ 1218 h 729294"/>
              <a:gd name="connsiteX1" fmla="*/ 0 w 21353756"/>
              <a:gd name="connsiteY1" fmla="*/ 721775 h 729294"/>
              <a:gd name="connsiteX0" fmla="*/ 13646084 w 13646084"/>
              <a:gd name="connsiteY0" fmla="*/ 6452 h 50809"/>
              <a:gd name="connsiteX1" fmla="*/ 0 w 13646084"/>
              <a:gd name="connsiteY1" fmla="*/ 17328 h 50809"/>
              <a:gd name="connsiteX0" fmla="*/ 13646084 w 13646084"/>
              <a:gd name="connsiteY0" fmla="*/ 0 h 82219"/>
              <a:gd name="connsiteX1" fmla="*/ 0 w 13646084"/>
              <a:gd name="connsiteY1" fmla="*/ 10876 h 82219"/>
              <a:gd name="connsiteX0" fmla="*/ 13646084 w 13646084"/>
              <a:gd name="connsiteY0" fmla="*/ 0 h 106691"/>
              <a:gd name="connsiteX1" fmla="*/ 0 w 13646084"/>
              <a:gd name="connsiteY1" fmla="*/ 10876 h 106691"/>
              <a:gd name="connsiteX0" fmla="*/ 13696133 w 13696133"/>
              <a:gd name="connsiteY0" fmla="*/ 6248 h 103142"/>
              <a:gd name="connsiteX1" fmla="*/ 0 w 13696133"/>
              <a:gd name="connsiteY1" fmla="*/ 0 h 103142"/>
              <a:gd name="connsiteX0" fmla="*/ 16098525 w 16098525"/>
              <a:gd name="connsiteY0" fmla="*/ 0 h 251551"/>
              <a:gd name="connsiteX1" fmla="*/ 0 w 16098525"/>
              <a:gd name="connsiteY1" fmla="*/ 201138 h 251551"/>
              <a:gd name="connsiteX0" fmla="*/ 7690155 w 7690155"/>
              <a:gd name="connsiteY0" fmla="*/ 287837 h 315214"/>
              <a:gd name="connsiteX1" fmla="*/ 0 w 7690155"/>
              <a:gd name="connsiteY1" fmla="*/ 0 h 315214"/>
              <a:gd name="connsiteX0" fmla="*/ 7690155 w 7690155"/>
              <a:gd name="connsiteY0" fmla="*/ 287837 h 322428"/>
              <a:gd name="connsiteX1" fmla="*/ 0 w 7690155"/>
              <a:gd name="connsiteY1" fmla="*/ 0 h 322428"/>
              <a:gd name="connsiteX0" fmla="*/ 7690155 w 7690155"/>
              <a:gd name="connsiteY0" fmla="*/ 287837 h 304832"/>
              <a:gd name="connsiteX1" fmla="*/ 0 w 7690155"/>
              <a:gd name="connsiteY1" fmla="*/ 0 h 304832"/>
              <a:gd name="connsiteX0" fmla="*/ 3886368 w 3886368"/>
              <a:gd name="connsiteY0" fmla="*/ 274519 h 292746"/>
              <a:gd name="connsiteX1" fmla="*/ 0 w 3886368"/>
              <a:gd name="connsiteY1" fmla="*/ 0 h 292746"/>
              <a:gd name="connsiteX0" fmla="*/ 333596 w 17270229"/>
              <a:gd name="connsiteY0" fmla="*/ 401995 h 412555"/>
              <a:gd name="connsiteX1" fmla="*/ 17267960 w 17270229"/>
              <a:gd name="connsiteY1" fmla="*/ 0 h 412555"/>
              <a:gd name="connsiteX0" fmla="*/ -1 w 16937563"/>
              <a:gd name="connsiteY0" fmla="*/ 401995 h 401995"/>
              <a:gd name="connsiteX1" fmla="*/ 16934363 w 16937563"/>
              <a:gd name="connsiteY1" fmla="*/ 0 h 401995"/>
              <a:gd name="connsiteX0" fmla="*/ -1 w 14385707"/>
              <a:gd name="connsiteY0" fmla="*/ 411508 h 411508"/>
              <a:gd name="connsiteX1" fmla="*/ 14381824 w 14385707"/>
              <a:gd name="connsiteY1" fmla="*/ 0 h 411508"/>
              <a:gd name="connsiteX0" fmla="*/ -1 w 14381824"/>
              <a:gd name="connsiteY0" fmla="*/ 441696 h 441696"/>
              <a:gd name="connsiteX1" fmla="*/ 14381824 w 14381824"/>
              <a:gd name="connsiteY1" fmla="*/ 30188 h 441696"/>
              <a:gd name="connsiteX0" fmla="*/ -1 w 21338751"/>
              <a:gd name="connsiteY0" fmla="*/ 201734 h 201734"/>
              <a:gd name="connsiteX1" fmla="*/ 21338751 w 21338751"/>
              <a:gd name="connsiteY1" fmla="*/ 62301 h 201734"/>
              <a:gd name="connsiteX0" fmla="*/ -1 w 21338751"/>
              <a:gd name="connsiteY0" fmla="*/ 203652 h 203652"/>
              <a:gd name="connsiteX1" fmla="*/ 21338751 w 21338751"/>
              <a:gd name="connsiteY1" fmla="*/ 64219 h 203652"/>
              <a:gd name="connsiteX0" fmla="*/ 0 w 17735166"/>
              <a:gd name="connsiteY0" fmla="*/ 174472 h 174472"/>
              <a:gd name="connsiteX1" fmla="*/ 17735166 w 17735166"/>
              <a:gd name="connsiteY1" fmla="*/ 74994 h 174472"/>
              <a:gd name="connsiteX0" fmla="*/ 0 w 17735166"/>
              <a:gd name="connsiteY0" fmla="*/ 153538 h 153538"/>
              <a:gd name="connsiteX1" fmla="*/ 17735166 w 17735166"/>
              <a:gd name="connsiteY1" fmla="*/ 54060 h 153538"/>
              <a:gd name="connsiteX0" fmla="*/ 0 w 17735166"/>
              <a:gd name="connsiteY0" fmla="*/ 99478 h 99478"/>
              <a:gd name="connsiteX1" fmla="*/ 17735166 w 17735166"/>
              <a:gd name="connsiteY1" fmla="*/ 0 h 99478"/>
              <a:gd name="connsiteX0" fmla="*/ 0 w 17134573"/>
              <a:gd name="connsiteY0" fmla="*/ 0 h 100298"/>
              <a:gd name="connsiteX1" fmla="*/ 17134573 w 17134573"/>
              <a:gd name="connsiteY1" fmla="*/ 100298 h 100298"/>
              <a:gd name="connsiteX0" fmla="*/ 0 w 17134573"/>
              <a:gd name="connsiteY0" fmla="*/ 0 h 100298"/>
              <a:gd name="connsiteX1" fmla="*/ 17134573 w 17134573"/>
              <a:gd name="connsiteY1" fmla="*/ 100298 h 100298"/>
              <a:gd name="connsiteX0" fmla="*/ 0 w 17134573"/>
              <a:gd name="connsiteY0" fmla="*/ 0 h 100298"/>
              <a:gd name="connsiteX1" fmla="*/ 17134573 w 17134573"/>
              <a:gd name="connsiteY1" fmla="*/ 100298 h 10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34573" h="100298">
                <a:moveTo>
                  <a:pt x="0" y="0"/>
                </a:moveTo>
                <a:cubicBezTo>
                  <a:pt x="2458290" y="109538"/>
                  <a:pt x="13875488" y="-13045"/>
                  <a:pt x="17134573" y="100298"/>
                </a:cubicBezTo>
              </a:path>
            </a:pathLst>
          </a:custGeom>
          <a:ln w="38100" cmpd="sng">
            <a:solidFill>
              <a:srgbClr val="9BBB59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428" y="5270430"/>
            <a:ext cx="174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Aple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mispelt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8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Generalized Jaccard Measure</a:t>
            </a:r>
            <a:endParaRPr lang="en-US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Jaccard</a:t>
            </a:r>
            <a:r>
              <a:rPr lang="en-US" sz="2400" dirty="0" smtClean="0"/>
              <a:t> measure</a:t>
            </a:r>
          </a:p>
          <a:p>
            <a:pPr lvl="1"/>
            <a:r>
              <a:rPr lang="en-US" sz="2000" dirty="0" smtClean="0"/>
              <a:t>considers overlapping tokens in both x and y</a:t>
            </a:r>
          </a:p>
          <a:p>
            <a:pPr lvl="1"/>
            <a:r>
              <a:rPr lang="en-US" sz="2000" dirty="0" smtClean="0"/>
              <a:t>a token from x and a token from y must be identical to be included in the set of overlapping tokens</a:t>
            </a:r>
          </a:p>
          <a:p>
            <a:pPr lvl="1"/>
            <a:r>
              <a:rPr lang="en-US" sz="2000" dirty="0" smtClean="0"/>
              <a:t>this can be too restrictive in certain cases</a:t>
            </a:r>
          </a:p>
          <a:p>
            <a:r>
              <a:rPr lang="en-US" sz="2400" dirty="0" smtClean="0"/>
              <a:t>Example: </a:t>
            </a:r>
          </a:p>
          <a:p>
            <a:pPr lvl="1"/>
            <a:r>
              <a:rPr lang="en-US" sz="2000" dirty="0" smtClean="0"/>
              <a:t>matching taxonomic nodes that describe companies</a:t>
            </a:r>
          </a:p>
          <a:p>
            <a:pPr lvl="1"/>
            <a:r>
              <a:rPr lang="ja-JP" altLang="en-US" sz="2000" dirty="0" smtClean="0"/>
              <a:t>“</a:t>
            </a:r>
            <a:r>
              <a:rPr lang="en-US" sz="2000" dirty="0" smtClean="0"/>
              <a:t>Energy &amp; Transportation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 vs.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Transportation, Energy, &amp; Gas</a:t>
            </a:r>
            <a:r>
              <a:rPr lang="ja-JP" altLang="en-US" sz="2000" dirty="0" smtClean="0"/>
              <a:t>”</a:t>
            </a:r>
            <a:endParaRPr lang="en-US" sz="2000" dirty="0" smtClean="0"/>
          </a:p>
          <a:p>
            <a:pPr lvl="1"/>
            <a:r>
              <a:rPr lang="en-US" sz="2000" dirty="0" smtClean="0"/>
              <a:t>in theory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 is well suited here, in practice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 may not work well if tokens are commonly misspelled</a:t>
            </a:r>
          </a:p>
          <a:p>
            <a:pPr lvl="2"/>
            <a:r>
              <a:rPr lang="en-US" sz="1800" dirty="0" smtClean="0"/>
              <a:t>e.g., energy vs. </a:t>
            </a:r>
            <a:r>
              <a:rPr lang="en-US" sz="1800" dirty="0" err="1" smtClean="0"/>
              <a:t>eneryg</a:t>
            </a:r>
            <a:endParaRPr lang="en-US" sz="1800" dirty="0" smtClean="0"/>
          </a:p>
          <a:p>
            <a:pPr lvl="1"/>
            <a:r>
              <a:rPr lang="en-US" sz="2000" dirty="0" smtClean="0"/>
              <a:t>generalized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 measure can help such cases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6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Generalized Jaccard Measure</a:t>
            </a:r>
            <a:endParaRPr lang="en-US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 </a:t>
            </a:r>
            <a:r>
              <a:rPr lang="en-US" sz="2800" dirty="0" err="1" smtClean="0"/>
              <a:t>B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 = {x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}, B</a:t>
            </a:r>
            <a:r>
              <a:rPr lang="en-US" sz="2800" baseline="-25000" dirty="0" smtClean="0"/>
              <a:t>y</a:t>
            </a:r>
            <a:r>
              <a:rPr lang="en-US" sz="2800" dirty="0" smtClean="0"/>
              <a:t> = {y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Step 1: find token pairs that will be in the </a:t>
            </a:r>
            <a:r>
              <a:rPr lang="ja-JP" altLang="en-US" sz="2800" dirty="0" smtClean="0"/>
              <a:t>“</a:t>
            </a:r>
            <a:r>
              <a:rPr lang="en-US" sz="2800" dirty="0" smtClean="0"/>
              <a:t>softened</a:t>
            </a:r>
            <a:r>
              <a:rPr lang="ja-JP" altLang="en-US" sz="2800" dirty="0" smtClean="0"/>
              <a:t>”</a:t>
            </a:r>
            <a:r>
              <a:rPr lang="en-US" sz="2800" dirty="0" smtClean="0"/>
              <a:t> overlap set</a:t>
            </a:r>
          </a:p>
          <a:p>
            <a:pPr lvl="1"/>
            <a:r>
              <a:rPr lang="en-US" sz="2400" dirty="0" smtClean="0"/>
              <a:t>apply a similarity measure s to compute </a:t>
            </a:r>
            <a:r>
              <a:rPr lang="en-US" sz="2400" dirty="0" err="1" smtClean="0"/>
              <a:t>sim</a:t>
            </a:r>
            <a:r>
              <a:rPr lang="en-US" sz="2400" dirty="0" smtClean="0"/>
              <a:t> score for each pair 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keep only those score &gt; a given threshold α, this forms a bipartite graph G</a:t>
            </a:r>
          </a:p>
          <a:p>
            <a:pPr lvl="1"/>
            <a:r>
              <a:rPr lang="en-US" sz="2400" dirty="0" smtClean="0"/>
              <a:t>find the maximum-weight matching M in G</a:t>
            </a:r>
          </a:p>
          <a:p>
            <a:r>
              <a:rPr lang="en-US" sz="2800" dirty="0" smtClean="0"/>
              <a:t>Step 2: return normalized weight of M as generalized </a:t>
            </a:r>
            <a:r>
              <a:rPr lang="en-US" sz="2800" dirty="0" err="1" smtClean="0"/>
              <a:t>Jaccard</a:t>
            </a:r>
            <a:r>
              <a:rPr lang="en-US" sz="2800" dirty="0" smtClean="0"/>
              <a:t> score</a:t>
            </a:r>
          </a:p>
          <a:p>
            <a:pPr lvl="1"/>
            <a:r>
              <a:rPr lang="en-US" sz="2400" dirty="0" smtClean="0">
                <a:solidFill>
                  <a:schemeClr val="accent3"/>
                </a:solidFill>
              </a:rPr>
              <a:t>GJ</a:t>
            </a:r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 = </a:t>
            </a:r>
            <a:r>
              <a:rPr lang="en-US" sz="2400" dirty="0" smtClean="0">
                <a:sym typeface="Symbol" charset="0"/>
              </a:rPr>
              <a:t> </a:t>
            </a:r>
            <a:r>
              <a:rPr lang="en-US" sz="2400" baseline="-25000" dirty="0" smtClean="0">
                <a:sym typeface="Symbol" charset="0"/>
              </a:rPr>
              <a:t>(</a:t>
            </a:r>
            <a:r>
              <a:rPr lang="en-US" sz="2400" baseline="-25000" dirty="0" err="1" smtClean="0">
                <a:sym typeface="Symbol" charset="0"/>
              </a:rPr>
              <a:t>xi,yj</a:t>
            </a:r>
            <a:r>
              <a:rPr lang="en-US" sz="2400" baseline="-25000" dirty="0" smtClean="0">
                <a:sym typeface="Symbol" charset="0"/>
              </a:rPr>
              <a:t>) in M </a:t>
            </a:r>
            <a:r>
              <a:rPr lang="en-US" sz="2400" dirty="0" smtClean="0"/>
              <a:t>s(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,y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/ (|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| + |B</a:t>
            </a:r>
            <a:r>
              <a:rPr lang="en-US" sz="2400" baseline="-25000" dirty="0" smtClean="0"/>
              <a:t>y</a:t>
            </a:r>
            <a:r>
              <a:rPr lang="en-US" sz="2400" dirty="0" smtClean="0"/>
              <a:t>| - |M|)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4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Generalized </a:t>
            </a:r>
            <a:r>
              <a:rPr lang="en-US" dirty="0" err="1" smtClean="0">
                <a:ea typeface="+mj-ea"/>
              </a:rPr>
              <a:t>Jaccard</a:t>
            </a:r>
            <a:r>
              <a:rPr lang="en-US" dirty="0" smtClean="0">
                <a:ea typeface="+mj-ea"/>
              </a:rPr>
              <a:t> Example</a:t>
            </a:r>
            <a:endParaRPr lang="en-US" dirty="0">
              <a:ea typeface="+mj-ea"/>
            </a:endParaRPr>
          </a:p>
        </p:txBody>
      </p:sp>
      <p:pic>
        <p:nvPicPr>
          <p:cNvPr id="563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44" y="2118898"/>
            <a:ext cx="6014584" cy="22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Content Placeholder 2"/>
          <p:cNvSpPr txBox="1">
            <a:spLocks/>
          </p:cNvSpPr>
          <p:nvPr/>
        </p:nvSpPr>
        <p:spPr bwMode="auto">
          <a:xfrm>
            <a:off x="165100" y="5092700"/>
            <a:ext cx="8813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Char char="§"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Generalized Jaccard score: (0.7 + 0.9)/(3 + 2 – 2) = 0.53</a:t>
            </a:r>
          </a:p>
        </p:txBody>
      </p:sp>
      <p:sp>
        <p:nvSpPr>
          <p:cNvPr id="3" name="Rectangle 2"/>
          <p:cNvSpPr/>
          <p:nvPr/>
        </p:nvSpPr>
        <p:spPr>
          <a:xfrm>
            <a:off x="3894240" y="4357461"/>
            <a:ext cx="1041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+mn-lt"/>
              </a:rPr>
              <a:t>α = 0.5 </a:t>
            </a:r>
            <a:endParaRPr lang="en-US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6288" y="1771300"/>
            <a:ext cx="3071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myMatchFunction</a:t>
            </a:r>
            <a:r>
              <a:rPr lang="en-US" dirty="0" smtClean="0">
                <a:latin typeface="+mn-lt"/>
              </a:rPr>
              <a:t>(x, 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3565" y="2339876"/>
            <a:ext cx="325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yourMatchFunction</a:t>
            </a:r>
            <a:r>
              <a:rPr lang="en-US" dirty="0" smtClean="0">
                <a:latin typeface="+mn-lt"/>
              </a:rPr>
              <a:t>(x, 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076" y="4947359"/>
            <a:ext cx="6821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+mn-lt"/>
              </a:rPr>
              <a:t>What does it mean that one is better than the other?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7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The Soft TF/IDF Measure</a:t>
            </a:r>
            <a:endParaRPr lang="en-US" dirty="0">
              <a:ea typeface="+mj-ea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65100" y="1447800"/>
            <a:ext cx="8813800" cy="5197475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Similar to generalized </a:t>
            </a:r>
            <a:r>
              <a:rPr lang="en-US" sz="2400" dirty="0" err="1">
                <a:latin typeface="Calibri" charset="0"/>
              </a:rPr>
              <a:t>Jaccard</a:t>
            </a:r>
            <a:r>
              <a:rPr lang="en-US" sz="2400" dirty="0">
                <a:latin typeface="Calibri" charset="0"/>
              </a:rPr>
              <a:t> measure, except that it uses TF/IDF measure as the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sz="2400" dirty="0">
                <a:latin typeface="Calibri" charset="0"/>
              </a:rPr>
              <a:t>higher-level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err="1">
                <a:latin typeface="Calibri" charset="0"/>
              </a:rPr>
              <a:t>sim</a:t>
            </a:r>
            <a:r>
              <a:rPr lang="en-US" sz="2400" dirty="0">
                <a:latin typeface="Calibri" charset="0"/>
              </a:rPr>
              <a:t> measure</a:t>
            </a:r>
          </a:p>
          <a:p>
            <a:pPr lvl="1"/>
            <a:r>
              <a:rPr lang="en-US" sz="2000" dirty="0">
                <a:latin typeface="Calibri" charset="0"/>
              </a:rPr>
              <a:t>e.g., </a:t>
            </a:r>
            <a:r>
              <a:rPr lang="ja-JP" altLang="en-US" sz="2000" dirty="0">
                <a:latin typeface="Calibri" charset="0"/>
              </a:rPr>
              <a:t>“</a:t>
            </a:r>
            <a:r>
              <a:rPr lang="en-US" sz="2000" dirty="0">
                <a:latin typeface="Calibri" charset="0"/>
              </a:rPr>
              <a:t>Apple Corporation, CA</a:t>
            </a:r>
            <a:r>
              <a:rPr lang="ja-JP" altLang="en-US" sz="2000" dirty="0">
                <a:latin typeface="Calibri" charset="0"/>
              </a:rPr>
              <a:t>”</a:t>
            </a:r>
            <a:r>
              <a:rPr lang="en-US" sz="2000" dirty="0">
                <a:latin typeface="Calibri" charset="0"/>
              </a:rPr>
              <a:t>, </a:t>
            </a:r>
            <a:r>
              <a:rPr lang="ja-JP" altLang="en-US" sz="2000" dirty="0">
                <a:latin typeface="Calibri" charset="0"/>
              </a:rPr>
              <a:t>“</a:t>
            </a:r>
            <a:r>
              <a:rPr lang="en-US" sz="2000" dirty="0">
                <a:latin typeface="Calibri" charset="0"/>
              </a:rPr>
              <a:t>IBM Corporation, CA</a:t>
            </a:r>
            <a:r>
              <a:rPr lang="ja-JP" altLang="en-US" sz="2000" dirty="0">
                <a:latin typeface="Calibri" charset="0"/>
              </a:rPr>
              <a:t>”</a:t>
            </a:r>
            <a:r>
              <a:rPr lang="en-US" sz="2000" dirty="0">
                <a:latin typeface="Calibri" charset="0"/>
              </a:rPr>
              <a:t>, and </a:t>
            </a:r>
            <a:r>
              <a:rPr lang="ja-JP" altLang="en-US" sz="2000" dirty="0">
                <a:latin typeface="Calibri" charset="0"/>
              </a:rPr>
              <a:t>“</a:t>
            </a:r>
            <a:r>
              <a:rPr lang="en-US" sz="2000" dirty="0" err="1">
                <a:latin typeface="Calibri" charset="0"/>
              </a:rPr>
              <a:t>Aple</a:t>
            </a:r>
            <a:r>
              <a:rPr lang="en-US" sz="2000" dirty="0">
                <a:latin typeface="Calibri" charset="0"/>
              </a:rPr>
              <a:t> Corp</a:t>
            </a:r>
            <a:r>
              <a:rPr lang="ja-JP" altLang="en-US" sz="2000" dirty="0">
                <a:latin typeface="Calibri" charset="0"/>
              </a:rPr>
              <a:t>”</a:t>
            </a:r>
            <a:r>
              <a:rPr lang="en-US" sz="2000" dirty="0">
                <a:latin typeface="Calibri" charset="0"/>
              </a:rPr>
              <a:t>, with Apple being </a:t>
            </a:r>
            <a:r>
              <a:rPr lang="en-US" sz="2000" dirty="0" smtClean="0">
                <a:latin typeface="Calibri" charset="0"/>
              </a:rPr>
              <a:t>misspelled</a:t>
            </a:r>
          </a:p>
          <a:p>
            <a:r>
              <a:rPr lang="en-US" sz="2400" dirty="0" smtClean="0">
                <a:latin typeface="Calibri" charset="0"/>
              </a:rPr>
              <a:t>Step </a:t>
            </a:r>
            <a:r>
              <a:rPr lang="en-US" sz="2400" dirty="0">
                <a:latin typeface="Calibri" charset="0"/>
              </a:rPr>
              <a:t>1: compute close(</a:t>
            </a:r>
            <a:r>
              <a:rPr lang="en-US" sz="2400" dirty="0" err="1">
                <a:latin typeface="Calibri" charset="0"/>
              </a:rPr>
              <a:t>x,y,k</a:t>
            </a:r>
            <a:r>
              <a:rPr lang="en-US" sz="2400" dirty="0">
                <a:latin typeface="Calibri" charset="0"/>
              </a:rPr>
              <a:t>): </a:t>
            </a:r>
            <a:br>
              <a:rPr lang="en-US" sz="2400" dirty="0">
                <a:latin typeface="Calibri" charset="0"/>
              </a:rPr>
            </a:br>
            <a:r>
              <a:rPr lang="en-US" sz="2400" dirty="0" smtClean="0">
                <a:latin typeface="Calibri" charset="0"/>
              </a:rPr>
              <a:t>set </a:t>
            </a:r>
            <a:r>
              <a:rPr lang="en-US" sz="2400" dirty="0">
                <a:latin typeface="Calibri" charset="0"/>
              </a:rPr>
              <a:t>of all terms </a:t>
            </a:r>
            <a:r>
              <a:rPr lang="en-US" sz="2400" dirty="0" smtClean="0">
                <a:latin typeface="Calibri" charset="0"/>
              </a:rPr>
              <a:t>t </a:t>
            </a:r>
            <a:r>
              <a:rPr lang="en-US" sz="2400" i="1" dirty="0" smtClean="0"/>
              <a:t>ϵ</a:t>
            </a:r>
            <a:r>
              <a:rPr lang="en-US" sz="2400" dirty="0" smtClean="0">
                <a:latin typeface="Calibri" charset="0"/>
              </a:rPr>
              <a:t>  </a:t>
            </a:r>
            <a:r>
              <a:rPr lang="en-US" sz="2400" dirty="0" err="1">
                <a:latin typeface="Franklin Gothic Medium" charset="0"/>
              </a:rPr>
              <a:t>B</a:t>
            </a:r>
            <a:r>
              <a:rPr lang="en-US" sz="2400" baseline="-25000" dirty="0" err="1">
                <a:latin typeface="Calibri" charset="0"/>
              </a:rPr>
              <a:t>x</a:t>
            </a:r>
            <a:r>
              <a:rPr lang="en-US" sz="2400" dirty="0">
                <a:latin typeface="Calibri" charset="0"/>
              </a:rPr>
              <a:t> that have at least one close term </a:t>
            </a:r>
            <a:r>
              <a:rPr lang="en-US" sz="2400" dirty="0" smtClean="0">
                <a:latin typeface="Calibri" charset="0"/>
              </a:rPr>
              <a:t>u </a:t>
            </a:r>
            <a:r>
              <a:rPr lang="en-US" sz="2400" i="1" dirty="0" smtClean="0"/>
              <a:t>ϵ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Franklin Gothic Medium" charset="0"/>
              </a:rPr>
              <a:t>B</a:t>
            </a:r>
            <a:r>
              <a:rPr lang="en-US" sz="2400" baseline="-25000" dirty="0">
                <a:latin typeface="Calibri" charset="0"/>
              </a:rPr>
              <a:t>y</a:t>
            </a:r>
            <a:r>
              <a:rPr lang="en-US" sz="2400" dirty="0">
                <a:latin typeface="Calibri" charset="0"/>
              </a:rPr>
              <a:t>, i.e., </a:t>
            </a:r>
            <a:r>
              <a:rPr lang="en-US" sz="2400" dirty="0" smtClean="0">
                <a:latin typeface="Calibri" charset="0"/>
              </a:rPr>
              <a:t>s’(</a:t>
            </a:r>
            <a:r>
              <a:rPr lang="en-US" sz="2400" dirty="0" err="1">
                <a:latin typeface="Calibri" charset="0"/>
              </a:rPr>
              <a:t>t,u</a:t>
            </a:r>
            <a:r>
              <a:rPr lang="en-US" sz="2400" dirty="0" smtClean="0">
                <a:latin typeface="Calibri" charset="0"/>
              </a:rPr>
              <a:t>)</a:t>
            </a:r>
            <a:r>
              <a:rPr lang="en-US" sz="2400" dirty="0" smtClean="0">
                <a:latin typeface="cmsy10" charset="0"/>
              </a:rPr>
              <a:t> &gt;=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k</a:t>
            </a:r>
          </a:p>
          <a:p>
            <a:pPr lvl="1"/>
            <a:r>
              <a:rPr lang="en-US" sz="2000" dirty="0" smtClean="0">
                <a:latin typeface="Calibri" charset="0"/>
              </a:rPr>
              <a:t>s’ </a:t>
            </a:r>
            <a:r>
              <a:rPr lang="en-US" sz="2000" dirty="0">
                <a:latin typeface="Calibri" charset="0"/>
              </a:rPr>
              <a:t>is a basic </a:t>
            </a:r>
            <a:r>
              <a:rPr lang="en-US" sz="2000" dirty="0" err="1">
                <a:latin typeface="Calibri" charset="0"/>
              </a:rPr>
              <a:t>sim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smtClean="0">
                <a:latin typeface="Calibri" charset="0"/>
              </a:rPr>
              <a:t>measure (e.g., </a:t>
            </a:r>
            <a:r>
              <a:rPr lang="en-US" sz="2000" dirty="0" err="1" smtClean="0">
                <a:latin typeface="Calibri" charset="0"/>
              </a:rPr>
              <a:t>Jaro</a:t>
            </a:r>
            <a:r>
              <a:rPr lang="en-US" sz="2000" dirty="0" smtClean="0">
                <a:latin typeface="Calibri" charset="0"/>
              </a:rPr>
              <a:t>-Winkler), k </a:t>
            </a:r>
            <a:r>
              <a:rPr lang="en-US" sz="2000" dirty="0" err="1">
                <a:latin typeface="Calibri" charset="0"/>
              </a:rPr>
              <a:t>prespecified</a:t>
            </a:r>
            <a:endParaRPr lang="en-US" sz="20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Step 2: compute s(</a:t>
            </a:r>
            <a:r>
              <a:rPr lang="en-US" sz="2400" dirty="0" err="1">
                <a:latin typeface="Calibri" charset="0"/>
              </a:rPr>
              <a:t>x,y</a:t>
            </a:r>
            <a:r>
              <a:rPr lang="en-US" sz="2400" dirty="0">
                <a:latin typeface="Calibri" charset="0"/>
              </a:rPr>
              <a:t>) as in traditional TF/IDF score, but weighing each TF/IDF component using s</a:t>
            </a:r>
            <a:r>
              <a:rPr lang="ja-JP" altLang="en-US" sz="2400" dirty="0">
                <a:latin typeface="Calibri" charset="0"/>
              </a:rPr>
              <a:t>’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s(</a:t>
            </a:r>
            <a:r>
              <a:rPr lang="en-US" sz="2000" dirty="0" err="1">
                <a:latin typeface="Calibri" charset="0"/>
              </a:rPr>
              <a:t>x,y</a:t>
            </a:r>
            <a:r>
              <a:rPr lang="en-US" sz="2000" dirty="0">
                <a:latin typeface="Calibri" charset="0"/>
              </a:rPr>
              <a:t>) = </a:t>
            </a:r>
            <a:r>
              <a:rPr lang="en-US" sz="2000" dirty="0">
                <a:latin typeface="Symbol" charset="0"/>
                <a:sym typeface="Symbol" charset="0"/>
              </a:rPr>
              <a:t>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baseline="-25000" dirty="0" smtClean="0">
                <a:latin typeface="Calibri" charset="0"/>
              </a:rPr>
              <a:t>t</a:t>
            </a:r>
            <a:r>
              <a:rPr lang="en-US" sz="2000" i="1" baseline="-25000" dirty="0"/>
              <a:t>ϵ</a:t>
            </a:r>
            <a:r>
              <a:rPr lang="en-US" sz="2000" baseline="-25000" dirty="0" smtClean="0">
                <a:latin typeface="Calibri" charset="0"/>
              </a:rPr>
              <a:t> </a:t>
            </a:r>
            <a:r>
              <a:rPr lang="en-US" sz="2000" baseline="-25000" dirty="0">
                <a:latin typeface="Calibri" charset="0"/>
              </a:rPr>
              <a:t>close(</a:t>
            </a:r>
            <a:r>
              <a:rPr lang="en-US" sz="2000" baseline="-25000" dirty="0" err="1">
                <a:latin typeface="Calibri" charset="0"/>
              </a:rPr>
              <a:t>x,y,k</a:t>
            </a:r>
            <a:r>
              <a:rPr lang="en-US" sz="2000" baseline="-25000" dirty="0">
                <a:latin typeface="Calibri" charset="0"/>
              </a:rPr>
              <a:t>) </a:t>
            </a:r>
            <a:r>
              <a:rPr lang="en-US" sz="2000" dirty="0" err="1">
                <a:latin typeface="Franklin Gothic Medium" charset="0"/>
              </a:rPr>
              <a:t>v</a:t>
            </a:r>
            <a:r>
              <a:rPr lang="en-US" sz="2000" baseline="-25000" dirty="0" err="1">
                <a:latin typeface="Calibri" charset="0"/>
              </a:rPr>
              <a:t>x</a:t>
            </a:r>
            <a:r>
              <a:rPr lang="en-US" sz="2000" dirty="0">
                <a:latin typeface="Franklin Gothic Medium" charset="0"/>
              </a:rPr>
              <a:t>(t</a:t>
            </a:r>
            <a:r>
              <a:rPr lang="en-US" sz="2000" dirty="0">
                <a:latin typeface="Calibri" charset="0"/>
              </a:rPr>
              <a:t>) * </a:t>
            </a:r>
            <a:r>
              <a:rPr lang="en-US" sz="2000" dirty="0" err="1">
                <a:latin typeface="Franklin Gothic Medium" charset="0"/>
              </a:rPr>
              <a:t>v</a:t>
            </a:r>
            <a:r>
              <a:rPr lang="en-US" sz="2000" baseline="-25000" dirty="0" err="1">
                <a:latin typeface="Calibri" charset="0"/>
              </a:rPr>
              <a:t>y</a:t>
            </a:r>
            <a:r>
              <a:rPr lang="en-US" sz="2000" dirty="0">
                <a:latin typeface="Franklin Gothic Medium" charset="0"/>
              </a:rPr>
              <a:t>(u</a:t>
            </a:r>
            <a:r>
              <a:rPr lang="en-US" sz="2000" dirty="0">
                <a:latin typeface="Calibri" charset="0"/>
              </a:rPr>
              <a:t>*) * </a:t>
            </a:r>
            <a:r>
              <a:rPr lang="en-US" sz="2000" dirty="0" smtClean="0">
                <a:latin typeface="Calibri" charset="0"/>
              </a:rPr>
              <a:t>s’(</a:t>
            </a:r>
            <a:r>
              <a:rPr lang="en-US" sz="2000" dirty="0" err="1">
                <a:latin typeface="Calibri" charset="0"/>
              </a:rPr>
              <a:t>t,u</a:t>
            </a:r>
            <a:r>
              <a:rPr lang="en-US" sz="2000" dirty="0">
                <a:latin typeface="Calibri" charset="0"/>
              </a:rPr>
              <a:t>*)</a:t>
            </a:r>
          </a:p>
          <a:p>
            <a:pPr lvl="1"/>
            <a:r>
              <a:rPr lang="en-US" sz="2000" dirty="0">
                <a:latin typeface="Calibri" charset="0"/>
              </a:rPr>
              <a:t>u</a:t>
            </a:r>
            <a:r>
              <a:rPr lang="en-US" sz="2000" dirty="0" smtClean="0">
                <a:latin typeface="Calibri" charset="0"/>
              </a:rPr>
              <a:t>*</a:t>
            </a:r>
            <a:r>
              <a:rPr lang="en-US" sz="2000" i="1" dirty="0"/>
              <a:t>ϵ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Franklin Gothic Medium" charset="0"/>
              </a:rPr>
              <a:t>B</a:t>
            </a:r>
            <a:r>
              <a:rPr lang="en-US" sz="2000" baseline="-25000" dirty="0">
                <a:latin typeface="Calibri" charset="0"/>
              </a:rPr>
              <a:t>y</a:t>
            </a:r>
            <a:r>
              <a:rPr lang="en-US" sz="2000" dirty="0">
                <a:latin typeface="Calibri" charset="0"/>
              </a:rPr>
              <a:t> maximizes </a:t>
            </a:r>
            <a:r>
              <a:rPr lang="en-US" sz="2000" dirty="0" smtClean="0">
                <a:latin typeface="Calibri" charset="0"/>
              </a:rPr>
              <a:t>s’(</a:t>
            </a:r>
            <a:r>
              <a:rPr lang="en-US" sz="2000" dirty="0" err="1">
                <a:latin typeface="Calibri" charset="0"/>
              </a:rPr>
              <a:t>t,u</a:t>
            </a:r>
            <a:r>
              <a:rPr lang="en-US" sz="2000" dirty="0">
                <a:latin typeface="Calibri" charset="0"/>
              </a:rPr>
              <a:t>) </a:t>
            </a:r>
            <a:r>
              <a:rPr lang="en-US" sz="2000" i="1" dirty="0"/>
              <a:t>∀</a:t>
            </a:r>
            <a:r>
              <a:rPr lang="en-US" sz="2000" dirty="0"/>
              <a:t> </a:t>
            </a:r>
            <a:r>
              <a:rPr lang="en-US" sz="2000" dirty="0" smtClean="0">
                <a:latin typeface="Calibri" charset="0"/>
              </a:rPr>
              <a:t> u</a:t>
            </a:r>
            <a:r>
              <a:rPr lang="en-US" sz="2000" i="1" dirty="0"/>
              <a:t>ϵ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Franklin Gothic Medium" charset="0"/>
              </a:rPr>
              <a:t>B</a:t>
            </a:r>
            <a:r>
              <a:rPr lang="en-US" sz="2000" baseline="-25000" dirty="0">
                <a:latin typeface="Calibri" charset="0"/>
              </a:rPr>
              <a:t>y</a:t>
            </a:r>
          </a:p>
          <a:p>
            <a:pPr lvl="1"/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2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 TF/</a:t>
            </a:r>
            <a:r>
              <a:rPr lang="en-US" dirty="0" smtClean="0"/>
              <a:t>IDF </a:t>
            </a:r>
            <a:r>
              <a:rPr lang="en-US" dirty="0" smtClean="0">
                <a:ea typeface="+mj-ea"/>
              </a:rPr>
              <a:t>Example</a:t>
            </a:r>
            <a:endParaRPr lang="en-US" dirty="0">
              <a:ea typeface="+mj-ea"/>
            </a:endParaRPr>
          </a:p>
        </p:txBody>
      </p:sp>
      <p:pic>
        <p:nvPicPr>
          <p:cNvPr id="583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8" y="2315882"/>
            <a:ext cx="8950467" cy="24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8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a typeface="+mj-ea"/>
              </a:rPr>
              <a:t>Monge-Elkan</a:t>
            </a:r>
            <a:r>
              <a:rPr lang="en-US" dirty="0" smtClean="0">
                <a:ea typeface="+mj-ea"/>
              </a:rPr>
              <a:t> Measure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76" t="-1178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>
                <a:noFill/>
                <a:ea typeface="+mn-ea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900" y="4821704"/>
            <a:ext cx="8999014" cy="16579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Monge-Elkan</a:t>
            </a:r>
            <a:r>
              <a:rPr lang="en-US" dirty="0" smtClean="0"/>
              <a:t> Measure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0" y="1585552"/>
            <a:ext cx="4842329" cy="6369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549791" y="2708310"/>
            <a:ext cx="4044419" cy="461665"/>
            <a:chOff x="2583543" y="2708310"/>
            <a:chExt cx="4044419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583543" y="2708310"/>
              <a:ext cx="1425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x = A</a:t>
              </a:r>
              <a:r>
                <a:rPr lang="en-US" baseline="-25000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1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A</a:t>
              </a:r>
              <a:r>
                <a:rPr lang="en-US" baseline="-25000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20343" y="2708310"/>
              <a:ext cx="1707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y = B</a:t>
              </a:r>
              <a:r>
                <a:rPr lang="en-US" baseline="-25000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1</a:t>
              </a:r>
              <a:r>
                <a:rPr lang="en-US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B</a:t>
              </a:r>
              <a:r>
                <a:rPr lang="en-US" baseline="-25000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2</a:t>
              </a:r>
              <a:r>
                <a:rPr lang="en-US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B</a:t>
              </a:r>
              <a:r>
                <a:rPr lang="en-US" baseline="-25000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33761" y="3759206"/>
            <a:ext cx="6276478" cy="1869550"/>
            <a:chOff x="1342923" y="4071257"/>
            <a:chExt cx="6276478" cy="1869550"/>
          </a:xfrm>
        </p:grpSpPr>
        <p:sp>
          <p:nvSpPr>
            <p:cNvPr id="6" name="TextBox 5"/>
            <p:cNvSpPr txBox="1"/>
            <p:nvPr/>
          </p:nvSpPr>
          <p:spPr>
            <a:xfrm>
              <a:off x="1342923" y="4071257"/>
              <a:ext cx="627647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nsolas"/>
                  <a:cs typeface="Consolas"/>
                </a:rPr>
                <a:t>max( s’(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A</a:t>
              </a:r>
              <a:r>
                <a:rPr lang="en-US" baseline="-25000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1</a:t>
              </a:r>
              <a:r>
                <a:rPr lang="en-US" dirty="0" smtClean="0">
                  <a:latin typeface="Consolas"/>
                  <a:cs typeface="Consolas"/>
                </a:rPr>
                <a:t>,</a:t>
              </a:r>
              <a:r>
                <a:rPr lang="en-US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B</a:t>
              </a:r>
              <a:r>
                <a:rPr lang="en-US" baseline="-25000" dirty="0" smtClean="0">
                  <a:solidFill>
                    <a:schemeClr val="accent6"/>
                  </a:solidFill>
                  <a:latin typeface="Consolas"/>
                  <a:cs typeface="Consolas"/>
                </a:rPr>
                <a:t>1</a:t>
              </a:r>
              <a:r>
                <a:rPr lang="en-US" dirty="0" smtClean="0">
                  <a:latin typeface="Consolas"/>
                  <a:cs typeface="Consolas"/>
                </a:rPr>
                <a:t>), </a:t>
              </a:r>
              <a:r>
                <a:rPr lang="en-US" dirty="0">
                  <a:solidFill>
                    <a:prstClr val="black"/>
                  </a:solidFill>
                  <a:latin typeface="Consolas"/>
                  <a:cs typeface="Consolas"/>
                </a:rPr>
                <a:t>s’(</a:t>
              </a:r>
              <a:r>
                <a:rPr lang="en-US" dirty="0">
                  <a:solidFill>
                    <a:srgbClr val="4BACC6"/>
                  </a:solidFill>
                  <a:latin typeface="Consolas"/>
                  <a:cs typeface="Consolas"/>
                </a:rPr>
                <a:t>A</a:t>
              </a:r>
              <a:r>
                <a:rPr lang="en-US" baseline="-25000" dirty="0">
                  <a:solidFill>
                    <a:srgbClr val="4BACC6"/>
                  </a:solidFill>
                  <a:latin typeface="Consolas"/>
                  <a:cs typeface="Consolas"/>
                </a:rPr>
                <a:t>1</a:t>
              </a:r>
              <a:r>
                <a:rPr lang="en-US" dirty="0">
                  <a:solidFill>
                    <a:prstClr val="black"/>
                  </a:solidFill>
                  <a:latin typeface="Consolas"/>
                  <a:cs typeface="Consolas"/>
                </a:rPr>
                <a:t>,</a:t>
              </a:r>
              <a:r>
                <a:rPr lang="en-US" dirty="0" smtClean="0">
                  <a:solidFill>
                    <a:srgbClr val="F79646"/>
                  </a:solidFill>
                  <a:latin typeface="Consolas"/>
                  <a:cs typeface="Consolas"/>
                </a:rPr>
                <a:t>B</a:t>
              </a:r>
              <a:r>
                <a:rPr lang="en-US" baseline="-25000" dirty="0" smtClean="0">
                  <a:solidFill>
                    <a:srgbClr val="F79646"/>
                  </a:solidFill>
                  <a:latin typeface="Consolas"/>
                  <a:cs typeface="Consolas"/>
                </a:rPr>
                <a:t>2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  <a:cs typeface="Consolas"/>
                </a:rPr>
                <a:t>)</a:t>
              </a:r>
              <a:r>
                <a:rPr lang="en-US" dirty="0">
                  <a:solidFill>
                    <a:prstClr val="black"/>
                  </a:solidFill>
                  <a:latin typeface="Consolas"/>
                  <a:cs typeface="Consolas"/>
                </a:rPr>
                <a:t>, s’(</a:t>
              </a:r>
              <a:r>
                <a:rPr lang="en-US" dirty="0">
                  <a:solidFill>
                    <a:srgbClr val="4BACC6"/>
                  </a:solidFill>
                  <a:latin typeface="Consolas"/>
                  <a:cs typeface="Consolas"/>
                </a:rPr>
                <a:t>A</a:t>
              </a:r>
              <a:r>
                <a:rPr lang="en-US" baseline="-25000" dirty="0">
                  <a:solidFill>
                    <a:srgbClr val="4BACC6"/>
                  </a:solidFill>
                  <a:latin typeface="Consolas"/>
                  <a:cs typeface="Consolas"/>
                </a:rPr>
                <a:t>1</a:t>
              </a:r>
              <a:r>
                <a:rPr lang="en-US" dirty="0">
                  <a:solidFill>
                    <a:prstClr val="black"/>
                  </a:solidFill>
                  <a:latin typeface="Consolas"/>
                  <a:cs typeface="Consolas"/>
                </a:rPr>
                <a:t>,</a:t>
              </a:r>
              <a:r>
                <a:rPr lang="en-US" dirty="0" smtClean="0">
                  <a:solidFill>
                    <a:srgbClr val="F79646"/>
                  </a:solidFill>
                  <a:latin typeface="Consolas"/>
                  <a:cs typeface="Consolas"/>
                </a:rPr>
                <a:t>B</a:t>
              </a:r>
              <a:r>
                <a:rPr lang="en-US" baseline="-25000" dirty="0" smtClean="0">
                  <a:solidFill>
                    <a:srgbClr val="F79646"/>
                  </a:solidFill>
                  <a:latin typeface="Consolas"/>
                  <a:cs typeface="Consolas"/>
                </a:rPr>
                <a:t>3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  <a:cs typeface="Consolas"/>
                </a:rPr>
                <a:t>) )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Consolas"/>
                  <a:cs typeface="Consolas"/>
                </a:rPr>
                <a:t>+</a:t>
              </a:r>
            </a:p>
            <a:p>
              <a:pPr algn="ctr"/>
              <a:r>
                <a:rPr lang="en-US" dirty="0" smtClean="0">
                  <a:latin typeface="Consolas"/>
                  <a:cs typeface="Consolas"/>
                </a:rPr>
                <a:t>max( s</a:t>
              </a:r>
              <a:r>
                <a:rPr lang="en-US" dirty="0">
                  <a:latin typeface="Consolas"/>
                  <a:cs typeface="Consolas"/>
                </a:rPr>
                <a:t>’(</a:t>
              </a:r>
              <a:r>
                <a:rPr lang="en-US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A</a:t>
              </a:r>
              <a:r>
                <a:rPr lang="en-US" baseline="-25000" dirty="0" smtClean="0">
                  <a:solidFill>
                    <a:schemeClr val="accent5"/>
                  </a:solidFill>
                  <a:latin typeface="Consolas"/>
                  <a:cs typeface="Consolas"/>
                </a:rPr>
                <a:t>2</a:t>
              </a:r>
              <a:r>
                <a:rPr lang="en-US" dirty="0" smtClean="0">
                  <a:latin typeface="Consolas"/>
                  <a:cs typeface="Consolas"/>
                </a:rPr>
                <a:t>,</a:t>
              </a:r>
              <a:r>
                <a:rPr lang="en-US" dirty="0">
                  <a:solidFill>
                    <a:schemeClr val="accent6"/>
                  </a:solidFill>
                  <a:latin typeface="Consolas"/>
                  <a:cs typeface="Consolas"/>
                </a:rPr>
                <a:t>B</a:t>
              </a:r>
              <a:r>
                <a:rPr lang="en-US" baseline="-25000" dirty="0">
                  <a:solidFill>
                    <a:schemeClr val="accent6"/>
                  </a:solidFill>
                  <a:latin typeface="Consolas"/>
                  <a:cs typeface="Consolas"/>
                </a:rPr>
                <a:t>1</a:t>
              </a:r>
              <a:r>
                <a:rPr lang="en-US" dirty="0">
                  <a:latin typeface="Consolas"/>
                  <a:cs typeface="Consolas"/>
                </a:rPr>
                <a:t>), </a:t>
              </a:r>
              <a:r>
                <a:rPr lang="en-US" dirty="0">
                  <a:solidFill>
                    <a:prstClr val="black"/>
                  </a:solidFill>
                  <a:latin typeface="Consolas"/>
                  <a:cs typeface="Consolas"/>
                </a:rPr>
                <a:t>s’(</a:t>
              </a:r>
              <a:r>
                <a:rPr lang="en-US" dirty="0" smtClean="0">
                  <a:solidFill>
                    <a:srgbClr val="4BACC6"/>
                  </a:solidFill>
                  <a:latin typeface="Consolas"/>
                  <a:cs typeface="Consolas"/>
                </a:rPr>
                <a:t>A</a:t>
              </a:r>
              <a:r>
                <a:rPr lang="en-US" baseline="-25000" dirty="0" smtClean="0">
                  <a:solidFill>
                    <a:srgbClr val="4BACC6"/>
                  </a:solidFill>
                  <a:latin typeface="Consolas"/>
                  <a:cs typeface="Consolas"/>
                </a:rPr>
                <a:t>2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  <a:cs typeface="Consolas"/>
                </a:rPr>
                <a:t>,</a:t>
              </a:r>
              <a:r>
                <a:rPr lang="en-US" dirty="0">
                  <a:solidFill>
                    <a:srgbClr val="F79646"/>
                  </a:solidFill>
                  <a:latin typeface="Consolas"/>
                  <a:cs typeface="Consolas"/>
                </a:rPr>
                <a:t>B</a:t>
              </a:r>
              <a:r>
                <a:rPr lang="en-US" baseline="-25000" dirty="0">
                  <a:solidFill>
                    <a:srgbClr val="F79646"/>
                  </a:solidFill>
                  <a:latin typeface="Consolas"/>
                  <a:cs typeface="Consolas"/>
                </a:rPr>
                <a:t>2</a:t>
              </a:r>
              <a:r>
                <a:rPr lang="en-US" dirty="0">
                  <a:solidFill>
                    <a:prstClr val="black"/>
                  </a:solidFill>
                  <a:latin typeface="Consolas"/>
                  <a:cs typeface="Consolas"/>
                </a:rPr>
                <a:t>), s’(</a:t>
              </a:r>
              <a:r>
                <a:rPr lang="en-US" dirty="0" smtClean="0">
                  <a:solidFill>
                    <a:srgbClr val="4BACC6"/>
                  </a:solidFill>
                  <a:latin typeface="Consolas"/>
                  <a:cs typeface="Consolas"/>
                </a:rPr>
                <a:t>A</a:t>
              </a:r>
              <a:r>
                <a:rPr lang="en-US" baseline="-25000" dirty="0" smtClean="0">
                  <a:solidFill>
                    <a:srgbClr val="4BACC6"/>
                  </a:solidFill>
                  <a:latin typeface="Consolas"/>
                  <a:cs typeface="Consolas"/>
                </a:rPr>
                <a:t>2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  <a:cs typeface="Consolas"/>
                </a:rPr>
                <a:t>,</a:t>
              </a:r>
              <a:r>
                <a:rPr lang="en-US" dirty="0">
                  <a:solidFill>
                    <a:srgbClr val="F79646"/>
                  </a:solidFill>
                  <a:latin typeface="Consolas"/>
                  <a:cs typeface="Consolas"/>
                </a:rPr>
                <a:t>B</a:t>
              </a:r>
              <a:r>
                <a:rPr lang="en-US" baseline="-25000" dirty="0">
                  <a:solidFill>
                    <a:srgbClr val="F79646"/>
                  </a:solidFill>
                  <a:latin typeface="Consolas"/>
                  <a:cs typeface="Consolas"/>
                </a:rPr>
                <a:t>3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  <a:cs typeface="Consolas"/>
                </a:rPr>
                <a:t>))</a:t>
              </a:r>
            </a:p>
            <a:p>
              <a:pPr algn="ctr"/>
              <a:endParaRPr lang="en-US" dirty="0" smtClean="0">
                <a:latin typeface="Consolas"/>
                <a:cs typeface="Consola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415151" y="5363029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71687" y="5479142"/>
              <a:ext cx="35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/>
                  <a:cs typeface="Consolas"/>
                </a:rPr>
                <a:t>2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94299" y="6081486"/>
            <a:ext cx="535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s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’ </a:t>
            </a:r>
            <a:r>
              <a:rPr lang="en-US" dirty="0" smtClean="0">
                <a:solidFill>
                  <a:schemeClr val="accent3"/>
                </a:solidFill>
                <a:latin typeface="+mn-lt"/>
                <a:cs typeface="Consolas"/>
              </a:rPr>
              <a:t>could be any metric, e.g., </a:t>
            </a:r>
            <a:r>
              <a:rPr lang="en-US" dirty="0" err="1" smtClean="0">
                <a:solidFill>
                  <a:schemeClr val="accent3"/>
                </a:solidFill>
                <a:latin typeface="+mn-lt"/>
                <a:cs typeface="Consolas"/>
              </a:rPr>
              <a:t>levenshtein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Monge-Elkan</a:t>
            </a:r>
            <a:r>
              <a:rPr lang="en-US" dirty="0" smtClean="0"/>
              <a:t> Measure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0" y="1585552"/>
            <a:ext cx="4842329" cy="6369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1104" y="3802743"/>
            <a:ext cx="3081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  <a:cs typeface="Consolas"/>
              </a:rPr>
              <a:t>what s’ should we use?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613" y="2541396"/>
            <a:ext cx="846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+mn-lt"/>
              </a:rPr>
              <a:t>x = </a:t>
            </a:r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Comput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. Sci. and Eng. Dept., University of California, San Diego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8891" y="3145136"/>
            <a:ext cx="800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+mn-lt"/>
              </a:rPr>
              <a:t>y = Department of Computer Science, Univ. of Calif., San Diego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4290" y="4287223"/>
            <a:ext cx="25354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levenshtein</a:t>
            </a:r>
            <a:endParaRPr lang="en-US" dirty="0">
              <a:latin typeface="+mn-lt"/>
            </a:endParaRPr>
          </a:p>
          <a:p>
            <a:pPr algn="ctr"/>
            <a:r>
              <a:rPr lang="en-US" dirty="0" err="1">
                <a:latin typeface="+mn-lt"/>
              </a:rPr>
              <a:t>needleman-wunch</a:t>
            </a:r>
            <a:endParaRPr lang="en-US" dirty="0">
              <a:latin typeface="+mn-lt"/>
            </a:endParaRPr>
          </a:p>
          <a:p>
            <a:pPr algn="ctr"/>
            <a:r>
              <a:rPr lang="en-US" dirty="0">
                <a:latin typeface="+mn-lt"/>
              </a:rPr>
              <a:t>affine-gap</a:t>
            </a:r>
          </a:p>
          <a:p>
            <a:pPr algn="ctr"/>
            <a:r>
              <a:rPr lang="en-US" dirty="0">
                <a:latin typeface="+mn-lt"/>
              </a:rPr>
              <a:t>smith-waterman</a:t>
            </a:r>
          </a:p>
          <a:p>
            <a:pPr algn="ctr"/>
            <a:r>
              <a:rPr lang="en-US" dirty="0" err="1">
                <a:latin typeface="+mn-lt"/>
              </a:rPr>
              <a:t>jaro</a:t>
            </a:r>
            <a:endParaRPr lang="en-US" dirty="0">
              <a:latin typeface="+mn-lt"/>
            </a:endParaRPr>
          </a:p>
          <a:p>
            <a:pPr algn="ctr"/>
            <a:r>
              <a:rPr lang="en-US" dirty="0" err="1">
                <a:latin typeface="+mn-lt"/>
              </a:rPr>
              <a:t>jaro-</a:t>
            </a:r>
            <a:r>
              <a:rPr lang="en-US" dirty="0" err="1" smtClean="0">
                <a:latin typeface="+mn-lt"/>
              </a:rPr>
              <a:t>winkler</a:t>
            </a:r>
            <a:endParaRPr lang="en-US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 Similarity Measures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Phonetic Similarity Measures</a:t>
            </a:r>
            <a:endParaRPr lang="en-US" dirty="0">
              <a:ea typeface="+mj-ea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Match strings based on their sound, instead of appearances</a:t>
            </a:r>
          </a:p>
          <a:p>
            <a:r>
              <a:rPr lang="en-US">
                <a:latin typeface="Calibri" charset="0"/>
              </a:rPr>
              <a:t>Very effective in matching names, which often appear in different ways that sound the same</a:t>
            </a:r>
          </a:p>
          <a:p>
            <a:pPr lvl="1"/>
            <a:r>
              <a:rPr lang="en-US">
                <a:latin typeface="Calibri" charset="0"/>
              </a:rPr>
              <a:t>e.g., Meyer, Meier, and Mire; Smith, Smithe, and Smythe</a:t>
            </a:r>
          </a:p>
          <a:p>
            <a:r>
              <a:rPr lang="en-US">
                <a:latin typeface="Calibri" charset="0"/>
              </a:rPr>
              <a:t>Soundex is most commonly used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6363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The </a:t>
            </a:r>
            <a:r>
              <a:rPr lang="en-US" dirty="0" err="1" smtClean="0">
                <a:ea typeface="+mj-ea"/>
              </a:rPr>
              <a:t>Soundex</a:t>
            </a:r>
            <a:r>
              <a:rPr lang="en-US" dirty="0" smtClean="0">
                <a:ea typeface="+mj-ea"/>
              </a:rPr>
              <a:t> Measure</a:t>
            </a:r>
            <a:endParaRPr lang="en-US" dirty="0">
              <a:ea typeface="+mj-ea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165100" y="985184"/>
            <a:ext cx="8813800" cy="46609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Used primarily to match surnames</a:t>
            </a:r>
          </a:p>
          <a:p>
            <a:pPr lvl="1"/>
            <a:r>
              <a:rPr lang="en-US" sz="2400" dirty="0">
                <a:latin typeface="Calibri" charset="0"/>
              </a:rPr>
              <a:t>maps a surname x into a 4-letter code </a:t>
            </a:r>
          </a:p>
          <a:p>
            <a:pPr lvl="1"/>
            <a:r>
              <a:rPr lang="en-US" sz="2400" dirty="0">
                <a:latin typeface="Calibri" charset="0"/>
              </a:rPr>
              <a:t>two surnames are judged similar if share the same code</a:t>
            </a:r>
          </a:p>
          <a:p>
            <a:r>
              <a:rPr lang="en-US" sz="2800" dirty="0">
                <a:latin typeface="Calibri" charset="0"/>
              </a:rPr>
              <a:t>Algorithm to map x into a code:</a:t>
            </a:r>
          </a:p>
          <a:p>
            <a:pPr lvl="1"/>
            <a:r>
              <a:rPr lang="en-US" sz="2400" dirty="0">
                <a:latin typeface="Calibri" charset="0"/>
              </a:rPr>
              <a:t>Step 1: keep the first letter of x, subsequent steps are performed on the rest of x</a:t>
            </a:r>
          </a:p>
          <a:p>
            <a:pPr lvl="1"/>
            <a:r>
              <a:rPr lang="en-US" sz="2400" dirty="0">
                <a:latin typeface="Calibri" charset="0"/>
              </a:rPr>
              <a:t>Step 2: remove all </a:t>
            </a:r>
            <a:r>
              <a:rPr lang="en-US" sz="2400" dirty="0" err="1">
                <a:latin typeface="Calibri" charset="0"/>
              </a:rPr>
              <a:t>occurences</a:t>
            </a:r>
            <a:r>
              <a:rPr lang="en-US" sz="2400" dirty="0">
                <a:latin typeface="Calibri" charset="0"/>
              </a:rPr>
              <a:t> of W and H. Replace the remaining letters with digits as follows: </a:t>
            </a:r>
          </a:p>
          <a:p>
            <a:pPr lvl="2">
              <a:buFont typeface="Wingdings" charset="0"/>
              <a:buChar char="v"/>
            </a:pPr>
            <a:r>
              <a:rPr lang="en-US" sz="2000" dirty="0">
                <a:latin typeface="Calibri" charset="0"/>
              </a:rPr>
              <a:t>replace B, F, P, V with 1, C, G, J, K, Q, S, X, Z with 2, D, T with 3, L with 4, M, N with 5, R with 6</a:t>
            </a:r>
          </a:p>
          <a:p>
            <a:pPr lvl="1"/>
            <a:r>
              <a:rPr lang="en-US" sz="2400" dirty="0">
                <a:latin typeface="Calibri" charset="0"/>
              </a:rPr>
              <a:t>Step 3: replace sequence of identical digits by the digit itself</a:t>
            </a:r>
          </a:p>
          <a:p>
            <a:pPr lvl="1"/>
            <a:r>
              <a:rPr lang="en-US" sz="2400" dirty="0">
                <a:latin typeface="Calibri" charset="0"/>
              </a:rPr>
              <a:t>Step 4: Drop all non-digit letters, return the first four letters as the </a:t>
            </a:r>
            <a:r>
              <a:rPr lang="en-US" sz="2400" dirty="0" err="1">
                <a:latin typeface="Calibri" charset="0"/>
              </a:rPr>
              <a:t>soundex</a:t>
            </a:r>
            <a:r>
              <a:rPr lang="en-US" sz="2400" dirty="0">
                <a:latin typeface="Calibri" charset="0"/>
              </a:rPr>
              <a:t>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5277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The Soundex Measure</a:t>
            </a:r>
            <a:endParaRPr lang="en-US">
              <a:ea typeface="+mj-ea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07359" y="1108075"/>
            <a:ext cx="8228641" cy="48006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Example: x = Ashcraft</a:t>
            </a:r>
          </a:p>
          <a:p>
            <a:pPr lvl="1"/>
            <a:r>
              <a:rPr lang="en-US" sz="2400" dirty="0">
                <a:latin typeface="Calibri" charset="0"/>
              </a:rPr>
              <a:t>after Step 2: A226a13, after Step 3: A26a13, Step 4 converts this into A2613, then returns A261</a:t>
            </a:r>
          </a:p>
          <a:p>
            <a:pPr lvl="1"/>
            <a:r>
              <a:rPr lang="en-US" sz="2400" dirty="0" err="1">
                <a:latin typeface="Calibri" charset="0"/>
              </a:rPr>
              <a:t>Soundex</a:t>
            </a:r>
            <a:r>
              <a:rPr lang="en-US" sz="2400" dirty="0">
                <a:latin typeface="Calibri" charset="0"/>
              </a:rPr>
              <a:t> code is padded with 0 if there is not enough digits</a:t>
            </a:r>
          </a:p>
          <a:p>
            <a:r>
              <a:rPr lang="en-US" sz="2800" dirty="0">
                <a:latin typeface="Calibri" charset="0"/>
              </a:rPr>
              <a:t>Example: Robert and Rupert map into R163</a:t>
            </a:r>
          </a:p>
          <a:p>
            <a:r>
              <a:rPr lang="en-US" sz="2800" dirty="0" err="1">
                <a:latin typeface="Calibri" charset="0"/>
              </a:rPr>
              <a:t>Soundex</a:t>
            </a:r>
            <a:r>
              <a:rPr lang="en-US" sz="2800" dirty="0">
                <a:latin typeface="Calibri" charset="0"/>
              </a:rPr>
              <a:t> fails to map Gough and Goff, and </a:t>
            </a:r>
            <a:r>
              <a:rPr lang="en-US" sz="2800" dirty="0" err="1">
                <a:latin typeface="Calibri" charset="0"/>
              </a:rPr>
              <a:t>Jawornicki</a:t>
            </a:r>
            <a:r>
              <a:rPr lang="en-US" sz="2800" dirty="0">
                <a:latin typeface="Calibri" charset="0"/>
              </a:rPr>
              <a:t> and </a:t>
            </a:r>
            <a:r>
              <a:rPr lang="en-US" sz="2800" dirty="0" err="1">
                <a:latin typeface="Calibri" charset="0"/>
              </a:rPr>
              <a:t>Yavornitzky</a:t>
            </a:r>
            <a:endParaRPr lang="en-US" sz="28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designed primarily for Caucasian names, but found to work well for names of many different origins</a:t>
            </a:r>
          </a:p>
          <a:p>
            <a:pPr lvl="1"/>
            <a:r>
              <a:rPr lang="en-US" sz="2400" dirty="0">
                <a:latin typeface="Calibri" charset="0"/>
              </a:rPr>
              <a:t>does not work well for names of East Asian origins</a:t>
            </a:r>
          </a:p>
          <a:p>
            <a:pPr lvl="2">
              <a:buFont typeface="Wingdings" charset="0"/>
              <a:buChar char="v"/>
            </a:pPr>
            <a:r>
              <a:rPr lang="en-US" sz="2000" dirty="0">
                <a:latin typeface="Calibri" charset="0"/>
              </a:rPr>
              <a:t>which uses vowels to discriminate, </a:t>
            </a:r>
            <a:r>
              <a:rPr lang="en-US" sz="2000" dirty="0" err="1">
                <a:latin typeface="Calibri" charset="0"/>
              </a:rPr>
              <a:t>Soundex</a:t>
            </a:r>
            <a:r>
              <a:rPr lang="en-US" sz="2000" dirty="0">
                <a:latin typeface="Calibri" charset="0"/>
              </a:rPr>
              <a:t> ignores vowels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1" y="6588259"/>
            <a:ext cx="335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slide from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Anhai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Doan, </a:t>
            </a:r>
            <a:r>
              <a:rPr kumimoji="1"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Alon</a:t>
            </a:r>
            <a:r>
              <a:rPr kumimoji="1"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itchFamily="34" charset="0"/>
                <a:cs typeface="Arial" pitchFamily="34" charset="0"/>
              </a:rPr>
              <a:t> Halevy, Zachary Ives</a:t>
            </a:r>
            <a:endParaRPr kumimoji="1"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4104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en.wikipedia.org</a:t>
            </a:r>
            <a:r>
              <a:rPr lang="en-US" sz="1800" dirty="0"/>
              <a:t>/wiki/</a:t>
            </a:r>
            <a:r>
              <a:rPr lang="en-US" sz="1800" dirty="0" err="1" smtClean="0"/>
              <a:t>String_metric</a:t>
            </a:r>
            <a:endParaRPr lang="en-US" sz="1800" dirty="0" smtClean="0"/>
          </a:p>
          <a:p>
            <a:r>
              <a:rPr lang="en-US" sz="1800" dirty="0"/>
              <a:t>http://</a:t>
            </a:r>
            <a:r>
              <a:rPr lang="en-US" sz="1800" dirty="0" err="1"/>
              <a:t>en.wikipedia.org</a:t>
            </a:r>
            <a:r>
              <a:rPr lang="en-US" sz="1800" dirty="0"/>
              <a:t>/wiki/</a:t>
            </a:r>
            <a:r>
              <a:rPr lang="en-US" sz="1800" dirty="0" err="1" smtClean="0"/>
              <a:t>Approximate_string_matching</a:t>
            </a:r>
            <a:endParaRPr lang="en-US" sz="1800" dirty="0" smtClean="0"/>
          </a:p>
          <a:p>
            <a:r>
              <a:rPr lang="en-US" sz="1800" dirty="0"/>
              <a:t>http://</a:t>
            </a:r>
            <a:r>
              <a:rPr lang="en-US" sz="1800" dirty="0" err="1"/>
              <a:t>en.wikipedia.org</a:t>
            </a:r>
            <a:r>
              <a:rPr lang="en-US" sz="1800" dirty="0"/>
              <a:t>/wiki/</a:t>
            </a:r>
            <a:r>
              <a:rPr lang="en-US" sz="1800" dirty="0" err="1" smtClean="0"/>
              <a:t>Edit_distance</a:t>
            </a:r>
            <a:endParaRPr lang="en-US" sz="1800" dirty="0" smtClean="0"/>
          </a:p>
          <a:p>
            <a:r>
              <a:rPr lang="en-US" sz="1800" dirty="0"/>
              <a:t>http://</a:t>
            </a:r>
            <a:r>
              <a:rPr lang="en-US" sz="1800" dirty="0" err="1"/>
              <a:t>en.wikipedia.org</a:t>
            </a:r>
            <a:r>
              <a:rPr lang="en-US" sz="1800" dirty="0"/>
              <a:t>/wiki/</a:t>
            </a:r>
            <a:r>
              <a:rPr lang="en-US" sz="1800" dirty="0" err="1" smtClean="0"/>
              <a:t>Levenshtein_distance</a:t>
            </a:r>
            <a:endParaRPr lang="en-US" sz="1800" dirty="0" smtClean="0"/>
          </a:p>
          <a:p>
            <a:r>
              <a:rPr lang="en-US" sz="1800" dirty="0"/>
              <a:t>http://</a:t>
            </a:r>
            <a:r>
              <a:rPr lang="en-US" sz="1800" dirty="0" err="1"/>
              <a:t>en.wikipedia.org</a:t>
            </a:r>
            <a:r>
              <a:rPr lang="en-US" sz="1800" dirty="0"/>
              <a:t>/wiki/</a:t>
            </a:r>
            <a:r>
              <a:rPr lang="en-US" sz="1800" dirty="0" err="1"/>
              <a:t>Jaro</a:t>
            </a:r>
            <a:r>
              <a:rPr lang="en-US" sz="1800" dirty="0"/>
              <a:t>–</a:t>
            </a:r>
            <a:r>
              <a:rPr lang="en-US" sz="1800" dirty="0" err="1" smtClean="0"/>
              <a:t>Winkler_distance</a:t>
            </a:r>
            <a:endParaRPr lang="en-US" sz="1800" dirty="0" smtClean="0"/>
          </a:p>
          <a:p>
            <a:r>
              <a:rPr lang="en-US" sz="1800" dirty="0"/>
              <a:t>http://</a:t>
            </a:r>
            <a:r>
              <a:rPr lang="en-US" sz="1800" dirty="0" err="1"/>
              <a:t>en.wikipedia.org</a:t>
            </a:r>
            <a:r>
              <a:rPr lang="en-US" sz="1800" dirty="0"/>
              <a:t>/wiki/Smith–</a:t>
            </a:r>
            <a:r>
              <a:rPr lang="en-US" sz="1800" dirty="0" err="1"/>
              <a:t>Waterman_algorithm</a:t>
            </a:r>
            <a:endParaRPr lang="en-US" sz="1800" dirty="0" smtClean="0"/>
          </a:p>
          <a:p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en.wikipedia.org</a:t>
            </a:r>
            <a:r>
              <a:rPr lang="en-US" sz="1800" dirty="0"/>
              <a:t>/wiki/</a:t>
            </a:r>
            <a:r>
              <a:rPr lang="en-US" sz="1800" dirty="0" err="1"/>
              <a:t>Jaccard_index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http://alias-</a:t>
            </a:r>
            <a:r>
              <a:rPr lang="en-US" sz="1800" dirty="0" err="1" smtClean="0"/>
              <a:t>i.com</a:t>
            </a:r>
            <a:r>
              <a:rPr lang="en-US" sz="1800" dirty="0" smtClean="0"/>
              <a:t>/</a:t>
            </a:r>
            <a:r>
              <a:rPr lang="en-US" sz="1800" dirty="0" err="1" smtClean="0"/>
              <a:t>lingpipe</a:t>
            </a:r>
            <a:r>
              <a:rPr lang="en-US" sz="1800" dirty="0" smtClean="0"/>
              <a:t>/demos/tutorial/</a:t>
            </a:r>
            <a:r>
              <a:rPr lang="en-US" sz="1800" dirty="0" err="1" smtClean="0"/>
              <a:t>stringCompare</a:t>
            </a:r>
            <a:r>
              <a:rPr lang="en-US" sz="1800" dirty="0" smtClean="0"/>
              <a:t>/read-</a:t>
            </a:r>
            <a:r>
              <a:rPr lang="en-US" sz="1800" dirty="0" err="1" smtClean="0"/>
              <a:t>me.html</a:t>
            </a:r>
            <a:endParaRPr lang="en-US" sz="1800" dirty="0" smtClean="0"/>
          </a:p>
          <a:p>
            <a:r>
              <a:rPr lang="en-US" sz="1800" dirty="0" smtClean="0"/>
              <a:t>http://</a:t>
            </a:r>
            <a:r>
              <a:rPr lang="en-US" sz="1800" dirty="0" err="1" smtClean="0"/>
              <a:t>www.gettingcirrius.com</a:t>
            </a:r>
            <a:r>
              <a:rPr lang="en-US" sz="1800" dirty="0" smtClean="0"/>
              <a:t>/2011/01/calculating-similarity-part-2-jaccard.html</a:t>
            </a:r>
          </a:p>
          <a:p>
            <a:r>
              <a:rPr lang="en-US" sz="1800" dirty="0" smtClean="0"/>
              <a:t>http://</a:t>
            </a:r>
            <a:r>
              <a:rPr lang="en-US" sz="1800" dirty="0" err="1" smtClean="0"/>
              <a:t>en.wikipedia.org</a:t>
            </a:r>
            <a:r>
              <a:rPr lang="en-US" sz="1800" dirty="0" smtClean="0"/>
              <a:t>/wiki/</a:t>
            </a:r>
            <a:r>
              <a:rPr lang="en-US" sz="1800" dirty="0" err="1" smtClean="0"/>
              <a:t>Sequence_alignment#Pairwise_alignment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26530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0709" y="1942023"/>
            <a:ext cx="368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Given 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and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sets of 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709" y="3071793"/>
            <a:ext cx="449624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Find pairs (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) </a:t>
            </a:r>
          </a:p>
          <a:p>
            <a:r>
              <a:rPr lang="en-US" dirty="0" smtClean="0">
                <a:latin typeface="+mn-lt"/>
              </a:rPr>
              <a:t>such that both </a:t>
            </a:r>
            <a:r>
              <a:rPr lang="en-US" dirty="0" smtClean="0">
                <a:solidFill>
                  <a:srgbClr val="4BACC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smtClean="0">
                <a:solidFill>
                  <a:srgbClr val="F7964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</a:t>
            </a:r>
          </a:p>
          <a:p>
            <a:r>
              <a:rPr lang="en-US" dirty="0" smtClean="0">
                <a:latin typeface="+mn-lt"/>
              </a:rPr>
              <a:t>refer to the same real world entity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5372" y="5763993"/>
            <a:ext cx="406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/>
                <a:cs typeface="Courier"/>
              </a:rPr>
              <a:t>"John Singer Sargent"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4156" y="5136342"/>
            <a:ext cx="332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BACC6"/>
                </a:solidFill>
                <a:latin typeface="Courier"/>
                <a:cs typeface="Courier"/>
              </a:rPr>
              <a:t>"John S. Sargent"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813" y="4838016"/>
            <a:ext cx="1100254" cy="151998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2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http://</a:t>
            </a:r>
            <a:r>
              <a:rPr lang="en-US" sz="2000" dirty="0" err="1"/>
              <a:t>code.google.com</a:t>
            </a:r>
            <a:r>
              <a:rPr lang="en-US" sz="2000" dirty="0"/>
              <a:t>/p/java-similarities/source/browse/trunk/</a:t>
            </a:r>
            <a:r>
              <a:rPr lang="en-US" sz="2000" dirty="0" err="1"/>
              <a:t>simmetrics</a:t>
            </a:r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/main/java/</a:t>
            </a:r>
            <a:r>
              <a:rPr lang="en-US" sz="2000" dirty="0" err="1"/>
              <a:t>uk</a:t>
            </a:r>
            <a:r>
              <a:rPr lang="en-US" sz="2000" dirty="0"/>
              <a:t>/ac/</a:t>
            </a:r>
            <a:r>
              <a:rPr lang="en-US" sz="2000" dirty="0" err="1"/>
              <a:t>shef</a:t>
            </a:r>
            <a:r>
              <a:rPr lang="en-US" sz="2000" dirty="0"/>
              <a:t>/wit/</a:t>
            </a:r>
            <a:r>
              <a:rPr lang="en-US" sz="2000" dirty="0" err="1"/>
              <a:t>simmetrics</a:t>
            </a:r>
            <a:r>
              <a:rPr lang="en-US" sz="2000" dirty="0" smtClean="0"/>
              <a:t>/</a:t>
            </a:r>
          </a:p>
          <a:p>
            <a:endParaRPr lang="en-US" sz="2000" dirty="0" smtClean="0"/>
          </a:p>
          <a:p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err="1"/>
              <a:t>sourceforge.net</a:t>
            </a:r>
            <a:r>
              <a:rPr lang="en-US" sz="2000" dirty="0"/>
              <a:t>/projects/</a:t>
            </a:r>
            <a:r>
              <a:rPr lang="en-US" sz="2000" dirty="0" err="1"/>
              <a:t>secondstring</a:t>
            </a:r>
            <a:r>
              <a:rPr lang="en-US" sz="2000" dirty="0" smtClean="0"/>
              <a:t>/</a:t>
            </a:r>
          </a:p>
          <a:p>
            <a:endParaRPr lang="en-US" sz="2000" dirty="0" smtClean="0"/>
          </a:p>
          <a:p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err="1"/>
              <a:t>planetcalc.com</a:t>
            </a:r>
            <a:r>
              <a:rPr lang="en-US" sz="2000" dirty="0"/>
              <a:t>/1721</a:t>
            </a:r>
            <a:r>
              <a:rPr lang="en-US" sz="2000" dirty="0" smtClean="0"/>
              <a:t>/ (</a:t>
            </a:r>
            <a:r>
              <a:rPr lang="en-US" sz="2000" dirty="0" err="1" smtClean="0"/>
              <a:t>Levenshtein</a:t>
            </a:r>
            <a:r>
              <a:rPr lang="en-US" sz="2000" dirty="0" smtClean="0"/>
              <a:t> calculator)</a:t>
            </a:r>
          </a:p>
          <a:p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09109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57918" y="6507251"/>
            <a:ext cx="2107524" cy="274638"/>
            <a:chOff x="6957918" y="6507251"/>
            <a:chExt cx="2107524" cy="2746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5824" y="6507251"/>
              <a:ext cx="779618" cy="2746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57918" y="6612612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15900"/>
            <a:ext cx="73152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6490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44971</TotalTime>
  <Words>4640</Words>
  <Application>Microsoft Macintosh PowerPoint</Application>
  <PresentationFormat>Overhead</PresentationFormat>
  <Paragraphs>876</Paragraphs>
  <Slides>91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Adjacency</vt:lpstr>
      <vt:lpstr>String Matching </vt:lpstr>
      <vt:lpstr>Isn’t the Problem Solved?</vt:lpstr>
      <vt:lpstr>How Many Publications?</vt:lpstr>
      <vt:lpstr>Why So Many?</vt:lpstr>
      <vt:lpstr>Multiple John Singer Sargents?</vt:lpstr>
      <vt:lpstr>Multiple John Singer Sargents?</vt:lpstr>
      <vt:lpstr>String Matching Problem</vt:lpstr>
      <vt:lpstr>PowerPoint Presentation</vt:lpstr>
      <vt:lpstr>Problem Definition</vt:lpstr>
      <vt:lpstr>Problem Definition</vt:lpstr>
      <vt:lpstr>Problem Definition</vt:lpstr>
      <vt:lpstr>Why Strings Don’t Match Perfectly?</vt:lpstr>
      <vt:lpstr>Similiarity Measure</vt:lpstr>
      <vt:lpstr>Types of Similarity Metrics</vt:lpstr>
      <vt:lpstr>Sequence Based Metrics</vt:lpstr>
      <vt:lpstr>Edit Distance</vt:lpstr>
      <vt:lpstr>Edit Distance</vt:lpstr>
      <vt:lpstr>Edit Distance</vt:lpstr>
      <vt:lpstr>Levenshtein Distance</vt:lpstr>
      <vt:lpstr>Computing Levenshtein Distance</vt:lpstr>
      <vt:lpstr>Computing Levenshtein Distance</vt:lpstr>
      <vt:lpstr>Computing Levenshtein Distance</vt:lpstr>
      <vt:lpstr>Computing Levenshtein Distance</vt:lpstr>
      <vt:lpstr>Computing Levenshtein Distance</vt:lpstr>
      <vt:lpstr>Computing Levenshtein Distance</vt:lpstr>
      <vt:lpstr>Computing Levenshtein Distance</vt:lpstr>
      <vt:lpstr>Computing Levenshtein Distance</vt:lpstr>
      <vt:lpstr>Computing Levenshtein Distance</vt:lpstr>
      <vt:lpstr>Computing Levenshtein Distance Using Dynamic Programming</vt:lpstr>
      <vt:lpstr>Levenshtein Distance Complexity</vt:lpstr>
      <vt:lpstr>Levenshtein Distance Examples</vt:lpstr>
      <vt:lpstr>Levenshtein Distance Examples</vt:lpstr>
      <vt:lpstr>Levenshtein Distance Examples</vt:lpstr>
      <vt:lpstr>Levenshtein Distance Examples</vt:lpstr>
      <vt:lpstr>Levenshtein Distance Examples</vt:lpstr>
      <vt:lpstr>Needleman-Wunch Measure</vt:lpstr>
      <vt:lpstr>Needleman-Wunch Measure</vt:lpstr>
      <vt:lpstr>Needleman-Wunch Measure</vt:lpstr>
      <vt:lpstr>Needleman-Wunch Measure</vt:lpstr>
      <vt:lpstr>Needleman-Wunch Measure</vt:lpstr>
      <vt:lpstr>Comparison</vt:lpstr>
      <vt:lpstr>Needleman-Wunch Example</vt:lpstr>
      <vt:lpstr>Needleman-Wunch Example</vt:lpstr>
      <vt:lpstr>Needleman-Wunch Example</vt:lpstr>
      <vt:lpstr>Affine Gap Measure</vt:lpstr>
      <vt:lpstr>Affine Gap Measure</vt:lpstr>
      <vt:lpstr>Smith-Waterman</vt:lpstr>
      <vt:lpstr>Smith-Waterman Example</vt:lpstr>
      <vt:lpstr>Smith-Waterman Example</vt:lpstr>
      <vt:lpstr>Smith-Waterman Example</vt:lpstr>
      <vt:lpstr>Jaro Similarity Measure</vt:lpstr>
      <vt:lpstr>Jaro Similarity Measure</vt:lpstr>
      <vt:lpstr>Jaro Similarity Measure</vt:lpstr>
      <vt:lpstr>Jaro Example</vt:lpstr>
      <vt:lpstr>Jaro Example</vt:lpstr>
      <vt:lpstr>Jaro Example</vt:lpstr>
      <vt:lpstr>Jaro Example</vt:lpstr>
      <vt:lpstr>Jaro Example</vt:lpstr>
      <vt:lpstr>Jaro-Winkler Measure</vt:lpstr>
      <vt:lpstr>Jaro-Winkler Measure</vt:lpstr>
      <vt:lpstr>Set-Based Metrics</vt:lpstr>
      <vt:lpstr>Set-Based Metrics</vt:lpstr>
      <vt:lpstr>Tokenizing a String</vt:lpstr>
      <vt:lpstr>Tokenizing a String</vt:lpstr>
      <vt:lpstr>Jaccard Measure</vt:lpstr>
      <vt:lpstr>TF/IDF Measure</vt:lpstr>
      <vt:lpstr>TF/IDF Measure</vt:lpstr>
      <vt:lpstr>TF/IDF Measure</vt:lpstr>
      <vt:lpstr>TF/IDF Measure</vt:lpstr>
      <vt:lpstr>Term Frequencies and  Inverse Document Frequencies</vt:lpstr>
      <vt:lpstr>Example</vt:lpstr>
      <vt:lpstr>Feature Vectors</vt:lpstr>
      <vt:lpstr>TF/IDF Similarity Score</vt:lpstr>
      <vt:lpstr>TF/IDF Similarity Score</vt:lpstr>
      <vt:lpstr>Hybrid Similarity Measures</vt:lpstr>
      <vt:lpstr>Hybrid Measures</vt:lpstr>
      <vt:lpstr>Generalized Jaccard Measure</vt:lpstr>
      <vt:lpstr>Generalized Jaccard Measure</vt:lpstr>
      <vt:lpstr>Generalized Jaccard Example</vt:lpstr>
      <vt:lpstr>The Soft TF/IDF Measure</vt:lpstr>
      <vt:lpstr>Soft TF/IDF Example</vt:lpstr>
      <vt:lpstr>Monge-Elkan Measure</vt:lpstr>
      <vt:lpstr>Monge-Elkan Measure</vt:lpstr>
      <vt:lpstr>Monge-Elkan Measure</vt:lpstr>
      <vt:lpstr>Phonetic Similarity Measures</vt:lpstr>
      <vt:lpstr>Phonetic Similarity Measures</vt:lpstr>
      <vt:lpstr>The Soundex Measure</vt:lpstr>
      <vt:lpstr>The Soundex Measure</vt:lpstr>
      <vt:lpstr>Other Readings</vt:lpstr>
      <vt:lpstr>Software</vt:lpstr>
      <vt:lpstr>PowerPoint Presentation</vt:lpstr>
    </vt:vector>
  </TitlesOfParts>
  <Company>Information Sciences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Craig Knoblock</cp:lastModifiedBy>
  <cp:revision>1493</cp:revision>
  <cp:lastPrinted>1998-11-17T18:56:32Z</cp:lastPrinted>
  <dcterms:created xsi:type="dcterms:W3CDTF">2010-01-11T19:28:08Z</dcterms:created>
  <dcterms:modified xsi:type="dcterms:W3CDTF">2015-03-11T22:20:22Z</dcterms:modified>
</cp:coreProperties>
</file>