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59"/>
  </p:notesMasterIdLst>
  <p:handoutMasterIdLst>
    <p:handoutMasterId r:id="rId60"/>
  </p:handoutMasterIdLst>
  <p:sldIdLst>
    <p:sldId id="287" r:id="rId2"/>
    <p:sldId id="326" r:id="rId3"/>
    <p:sldId id="322" r:id="rId4"/>
    <p:sldId id="323" r:id="rId5"/>
    <p:sldId id="324" r:id="rId6"/>
    <p:sldId id="325" r:id="rId7"/>
    <p:sldId id="289" r:id="rId8"/>
    <p:sldId id="290" r:id="rId9"/>
    <p:sldId id="291" r:id="rId10"/>
    <p:sldId id="327" r:id="rId11"/>
    <p:sldId id="293" r:id="rId12"/>
    <p:sldId id="294" r:id="rId13"/>
    <p:sldId id="295" r:id="rId14"/>
    <p:sldId id="333" r:id="rId15"/>
    <p:sldId id="296" r:id="rId16"/>
    <p:sldId id="300" r:id="rId17"/>
    <p:sldId id="301" r:id="rId18"/>
    <p:sldId id="302" r:id="rId19"/>
    <p:sldId id="303" r:id="rId20"/>
    <p:sldId id="328" r:id="rId21"/>
    <p:sldId id="304" r:id="rId22"/>
    <p:sldId id="305" r:id="rId23"/>
    <p:sldId id="306" r:id="rId24"/>
    <p:sldId id="307" r:id="rId25"/>
    <p:sldId id="308" r:id="rId26"/>
    <p:sldId id="309" r:id="rId27"/>
    <p:sldId id="310" r:id="rId28"/>
    <p:sldId id="311" r:id="rId29"/>
    <p:sldId id="312" r:id="rId30"/>
    <p:sldId id="329" r:id="rId31"/>
    <p:sldId id="317" r:id="rId32"/>
    <p:sldId id="318" r:id="rId33"/>
    <p:sldId id="319" r:id="rId34"/>
    <p:sldId id="321" r:id="rId35"/>
    <p:sldId id="330" r:id="rId36"/>
    <p:sldId id="265" r:id="rId37"/>
    <p:sldId id="266" r:id="rId38"/>
    <p:sldId id="267" r:id="rId39"/>
    <p:sldId id="268" r:id="rId40"/>
    <p:sldId id="269" r:id="rId41"/>
    <p:sldId id="270" r:id="rId42"/>
    <p:sldId id="271" r:id="rId43"/>
    <p:sldId id="272" r:id="rId44"/>
    <p:sldId id="331" r:id="rId45"/>
    <p:sldId id="274" r:id="rId46"/>
    <p:sldId id="275" r:id="rId47"/>
    <p:sldId id="276" r:id="rId48"/>
    <p:sldId id="277" r:id="rId49"/>
    <p:sldId id="278" r:id="rId50"/>
    <p:sldId id="279" r:id="rId51"/>
    <p:sldId id="280" r:id="rId52"/>
    <p:sldId id="332" r:id="rId53"/>
    <p:sldId id="282" r:id="rId54"/>
    <p:sldId id="283" r:id="rId55"/>
    <p:sldId id="284" r:id="rId56"/>
    <p:sldId id="285" r:id="rId57"/>
    <p:sldId id="286" r:id="rId5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003" autoAdjust="0"/>
  </p:normalViewPr>
  <p:slideViewPr>
    <p:cSldViewPr snapToGrid="0" snapToObjects="1">
      <p:cViewPr>
        <p:scale>
          <a:sx n="75" d="100"/>
          <a:sy n="75" d="100"/>
        </p:scale>
        <p:origin x="-1296" y="-4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68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viewProps" Target="viewProps.xml"/><Relationship Id="rId64" Type="http://schemas.openxmlformats.org/officeDocument/2006/relationships/theme" Target="theme/theme1.xml"/><Relationship Id="rId65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notesMaster" Target="notesMasters/notesMaster1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handoutMaster" Target="handoutMasters/handoutMaster1.xml"/><Relationship Id="rId61" Type="http://schemas.openxmlformats.org/officeDocument/2006/relationships/printerSettings" Target="printerSettings/printerSettings1.bin"/><Relationship Id="rId62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2945CF-C3AB-2D48-B43D-75D5B5319F8E}" type="datetimeFigureOut">
              <a:rPr lang="en-US" smtClean="0"/>
              <a:t>3/22/15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12494C-485D-7C4D-BA2E-B1DCDD732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3707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93AADD-A0CC-3047-B149-C2C3BAABC6FC}" type="datetimeFigureOut">
              <a:rPr lang="en-US" smtClean="0"/>
              <a:t>3/22/15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7B7F2C-3EEB-9F46-93E5-FB2419C42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28839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039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525856" indent="-37073548" defTabSz="914039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23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04616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5692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0923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A1DCB3D-2621-3B4F-B1FD-83441626101D}" type="slidenum">
              <a:rPr lang="en-US" sz="1200"/>
              <a:pPr eaLnBrk="1" hangingPunct="1"/>
              <a:t>1</a:t>
            </a:fld>
            <a:endParaRPr lang="en-US" sz="1200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039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525856" indent="-37073548" defTabSz="914039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23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04616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5692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0923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AEA6A6F-F28D-CB45-AF54-B99E634CC924}" type="slidenum">
              <a:rPr lang="en-US" sz="1200"/>
              <a:pPr eaLnBrk="1" hangingPunct="1"/>
              <a:t>30</a:t>
            </a:fld>
            <a:endParaRPr lang="en-US" sz="120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039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525856" indent="-37073548" defTabSz="914039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23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04616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5692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0923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AEA6A6F-F28D-CB45-AF54-B99E634CC924}" type="slidenum">
              <a:rPr lang="en-US" sz="1200"/>
              <a:pPr eaLnBrk="1" hangingPunct="1"/>
              <a:t>35</a:t>
            </a:fld>
            <a:endParaRPr lang="en-US" sz="120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039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525856" indent="-37073548" defTabSz="914039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23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04616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5692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0923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AEA6A6F-F28D-CB45-AF54-B99E634CC924}" type="slidenum">
              <a:rPr lang="en-US" sz="1200"/>
              <a:pPr eaLnBrk="1" hangingPunct="1"/>
              <a:t>44</a:t>
            </a:fld>
            <a:endParaRPr lang="en-US" sz="120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039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525856" indent="-37073548" defTabSz="914039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23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04616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5692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0923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AEA6A6F-F28D-CB45-AF54-B99E634CC924}" type="slidenum">
              <a:rPr lang="en-US" sz="1200"/>
              <a:pPr eaLnBrk="1" hangingPunct="1"/>
              <a:t>52</a:t>
            </a:fld>
            <a:endParaRPr lang="en-US" sz="120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039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525856" indent="-37073548" defTabSz="914039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23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04616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5692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0923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C3A306F-8E59-4540-AA15-EA6D08C500D9}" type="slidenum">
              <a:rPr lang="en-US" sz="1200"/>
              <a:pPr eaLnBrk="1" hangingPunct="1"/>
              <a:t>7</a:t>
            </a:fld>
            <a:endParaRPr lang="en-US" sz="120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039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525856" indent="-37073548" defTabSz="914039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23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04616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5692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0923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EBCD863-3A9B-B644-8FD8-82209C32DA84}" type="slidenum">
              <a:rPr lang="en-US" sz="1200"/>
              <a:pPr eaLnBrk="1" hangingPunct="1"/>
              <a:t>8</a:t>
            </a:fld>
            <a:endParaRPr lang="en-US" sz="1200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487" y="4344030"/>
            <a:ext cx="5487027" cy="411448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039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525856" indent="-37073548" defTabSz="914039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23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04616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5692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0923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AEA6A6F-F28D-CB45-AF54-B99E634CC924}" type="slidenum">
              <a:rPr lang="en-US" sz="1200"/>
              <a:pPr eaLnBrk="1" hangingPunct="1"/>
              <a:t>9</a:t>
            </a:fld>
            <a:endParaRPr lang="en-US" sz="120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039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525856" indent="-37073548" defTabSz="914039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23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04616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5692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0923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AEA6A6F-F28D-CB45-AF54-B99E634CC924}" type="slidenum">
              <a:rPr lang="en-US" sz="1200"/>
              <a:pPr eaLnBrk="1" hangingPunct="1"/>
              <a:t>10</a:t>
            </a:fld>
            <a:endParaRPr lang="en-US" sz="120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7B7F2C-3EEB-9F46-93E5-FB2419C422B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2388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039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525856" indent="-37073548" defTabSz="914039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23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04616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5692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0923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AEA6A6F-F28D-CB45-AF54-B99E634CC924}" type="slidenum">
              <a:rPr lang="en-US" sz="1200"/>
              <a:pPr eaLnBrk="1" hangingPunct="1"/>
              <a:t>20</a:t>
            </a:fld>
            <a:endParaRPr lang="en-US" sz="120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039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525856" indent="-37073548" defTabSz="914039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23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04616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5692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0923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2908707-E700-C042-9B66-F092088C3A04}" type="slidenum">
              <a:rPr lang="en-US" sz="1200"/>
              <a:pPr eaLnBrk="1" hangingPunct="1"/>
              <a:t>28</a:t>
            </a:fld>
            <a:endParaRPr 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Beam search – adds backtracking. Search s.t. keep maximizing RR, and cover min. PC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039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525856" indent="-37073548" defTabSz="914039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23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04616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5692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0923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71C6905-DA6F-2B49-8B1E-0986B79D72B8}" type="slidenum">
              <a:rPr lang="en-US" sz="1200"/>
              <a:pPr eaLnBrk="1" hangingPunct="1"/>
              <a:t>29</a:t>
            </a:fld>
            <a:endParaRPr lang="en-US" sz="120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1% of RR and PC mean different things. EG in Marlin dataset, 50% test ~50 matches, so 2% diff. With 90% data, our drop in PC represents ~ 6.5 matches on avg. FOR RR cars, going from RR: 98.346 to RR: 98.337 increases by 402 cands. Red box = not stat. sig with 2 tail t-test, alpha=0.05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E3492-E71C-3D4F-9F39-5C7AF2FF8D6B}" type="datetime1">
              <a:rPr lang="en-US" smtClean="0"/>
              <a:t>3/22/15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2F128-90D4-454D-8AD8-E1997C8D6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4B2CB-0702-824F-9A92-8D034DE627F0}" type="datetime1">
              <a:rPr lang="en-US" smtClean="0"/>
              <a:t>3/22/15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2F128-90D4-454D-8AD8-E1997C8D6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46789-8C70-8543-A9DB-95EF1C950D81}" type="datetime1">
              <a:rPr lang="en-US" smtClean="0"/>
              <a:t>3/22/15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2F128-90D4-454D-8AD8-E1997C8D6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0372-83D9-6443-8BD8-D93D268CBBE6}" type="datetime1">
              <a:rPr lang="en-US" smtClean="0"/>
              <a:t>3/22/15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2F128-90D4-454D-8AD8-E1997C8D6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FFCEF-B2EE-0449-9A86-939B8B8B061F}" type="datetime1">
              <a:rPr lang="en-US" smtClean="0"/>
              <a:t>3/22/15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2F128-90D4-454D-8AD8-E1997C8D6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200DA-F819-F44E-B8D1-A34C4404E456}" type="datetime1">
              <a:rPr lang="en-US" smtClean="0"/>
              <a:t>3/22/15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2F128-90D4-454D-8AD8-E1997C8D6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28A3B-CAC0-BD44-8426-B81216EE39EB}" type="datetime1">
              <a:rPr lang="en-US" smtClean="0"/>
              <a:t>3/22/15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2F128-90D4-454D-8AD8-E1997C8D6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77167-4261-414E-B993-92535A5E4735}" type="datetime1">
              <a:rPr lang="en-US" smtClean="0"/>
              <a:t>3/22/15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2F128-90D4-454D-8AD8-E1997C8D6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3724F-E74A-E540-B5BC-5DEEDD565114}" type="datetime1">
              <a:rPr lang="en-US" smtClean="0"/>
              <a:t>3/22/15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2F128-90D4-454D-8AD8-E1997C8D6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1CDA-D9CC-2E4C-A5B6-229F2AA28C4E}" type="datetime1">
              <a:rPr lang="en-US" smtClean="0"/>
              <a:t>3/22/15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2F128-90D4-454D-8AD8-E1997C8D6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D0627-049A-2E42-A3DE-B54A73757FBE}" type="datetime1">
              <a:rPr lang="en-US" smtClean="0"/>
              <a:t>3/22/15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2F128-90D4-454D-8AD8-E1997C8D6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1FAD4A-BB21-E847-91C5-E9FCF633F05A}" type="datetime1">
              <a:rPr lang="en-US" smtClean="0"/>
              <a:t>3/22/15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32F128-90D4-454D-8AD8-E1997C8D6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microsoft.com/office/2007/relationships/hdphoto" Target="../media/hdphoto1.wdp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microsoft.com/office/2007/relationships/hdphoto" Target="../media/hdphoto1.wdp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microsoft.com/office/2007/relationships/hdphoto" Target="../media/hdphoto1.wdp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microsoft.com/office/2007/relationships/hdphoto" Target="../media/hdphoto1.wdp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microsoft.com/office/2007/relationships/hdphoto" Target="../media/hdphoto1.wdp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microsoft.com/office/2007/relationships/hdphoto" Target="../media/hdphoto1.wdp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microsoft.com/office/2007/relationships/hdphoto" Target="../media/hdphoto1.wdp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microsoft.com/office/2007/relationships/hdphoto" Target="../media/hdphoto1.wdp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microsoft.com/office/2007/relationships/hdphoto" Target="../media/hdphoto1.wdp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microsoft.com/office/2007/relationships/hdphoto" Target="../media/hdphoto1.wdp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080" name="Rectangle 8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Record Linkage</a:t>
            </a:r>
          </a:p>
        </p:txBody>
      </p:sp>
      <p:sp>
        <p:nvSpPr>
          <p:cNvPr id="15366" name="Rectangle 9"/>
          <p:cNvSpPr>
            <a:spLocks noGrp="1" noChangeArrowheads="1"/>
          </p:cNvSpPr>
          <p:nvPr>
            <p:ph type="subTitle" idx="1"/>
          </p:nvPr>
        </p:nvSpPr>
        <p:spPr>
          <a:xfrm>
            <a:off x="960438" y="3876675"/>
            <a:ext cx="7151687" cy="1752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000" dirty="0" smtClean="0">
                <a:latin typeface="Arial" charset="0"/>
                <a:ea typeface="ＭＳ Ｐゴシック" charset="0"/>
                <a:cs typeface="ＭＳ Ｐゴシック" charset="0"/>
              </a:rPr>
              <a:t>Craig Knoblock &amp; Jose Luis Ambite</a:t>
            </a:r>
            <a:endParaRPr lang="en-US" sz="20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000" dirty="0">
                <a:latin typeface="Arial" charset="0"/>
                <a:ea typeface="ＭＳ Ｐゴシック" charset="0"/>
                <a:cs typeface="ＭＳ Ｐゴシック" charset="0"/>
              </a:rPr>
              <a:t>University of Southern California</a:t>
            </a:r>
          </a:p>
          <a:p>
            <a:pPr eaLnBrk="1" hangingPunct="1">
              <a:lnSpc>
                <a:spcPct val="80000"/>
              </a:lnSpc>
            </a:pPr>
            <a:endParaRPr lang="en-US" sz="2000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2F128-90D4-454D-8AD8-E1997C8D6B59}" type="slidenum">
              <a:rPr lang="en-US" smtClean="0">
                <a:solidFill>
                  <a:schemeClr val="tx1"/>
                </a:solidFill>
              </a:rPr>
              <a:t>1</a:t>
            </a:fld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845613" y="6507251"/>
            <a:ext cx="2219829" cy="274638"/>
            <a:chOff x="6845613" y="6507251"/>
            <a:chExt cx="2219829" cy="274638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>
              <a:alphaModFix amt="55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285824" y="6507251"/>
              <a:ext cx="779618" cy="274638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6845613" y="6612612"/>
              <a:ext cx="1372171" cy="1692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US" sz="1100" dirty="0" smtClean="0">
                  <a:latin typeface="+mn-lt"/>
                </a:rPr>
                <a:t>slides by </a:t>
              </a:r>
              <a:r>
                <a:rPr lang="en-US" sz="1100" dirty="0" smtClean="0"/>
                <a:t>Craig Knoblock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9841864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Palatino Linotype" charset="0"/>
                <a:ea typeface="ＭＳ Ｐゴシック" charset="0"/>
                <a:cs typeface="ＭＳ Ｐゴシック" charset="0"/>
              </a:rPr>
              <a:t>Outline</a:t>
            </a:r>
          </a:p>
        </p:txBody>
      </p:sp>
      <p:sp>
        <p:nvSpPr>
          <p:cNvPr id="2355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Blocking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</a:rPr>
              <a:t>Rule-based blocking</a:t>
            </a:r>
          </a:p>
          <a:p>
            <a:pPr lvl="1"/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Learning-based blocking</a:t>
            </a:r>
          </a:p>
          <a:p>
            <a:pPr lvl="1"/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Automatic blocking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Record Linkage</a:t>
            </a:r>
          </a:p>
          <a:p>
            <a:pPr lvl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Rule-based matching</a:t>
            </a:r>
          </a:p>
          <a:p>
            <a:pPr lvl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Learning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-based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matching</a:t>
            </a:r>
          </a:p>
          <a:p>
            <a:pPr lvl="1"/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Automatic matching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/>
            <a:endParaRPr lang="en-US" dirty="0" smtClean="0">
              <a:latin typeface="Arial" charset="0"/>
              <a:ea typeface="ＭＳ Ｐゴシック" charset="0"/>
              <a:cs typeface="ＭＳ Ｐゴシック" charset="0"/>
            </a:endParaRPr>
          </a:p>
          <a:p>
            <a:pPr lvl="1"/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>
              <a:buFontTx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lvl="1" eaLnBrk="1" hangingPunct="1">
              <a:buFontTx/>
              <a:buNone/>
            </a:pPr>
            <a:endParaRPr lang="en-US" dirty="0">
              <a:latin typeface="Arial" charset="0"/>
              <a:ea typeface="ＭＳ Ｐゴシック" charset="0"/>
            </a:endParaRPr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B1243F2F-E0B1-D44D-8FEB-A1C913CB8698}" type="slidenum">
              <a:rPr lang="en-US">
                <a:solidFill>
                  <a:srgbClr val="FFFFFF"/>
                </a:solidFill>
              </a:rPr>
              <a:pPr/>
              <a:t>10</a:t>
            </a:fld>
            <a:endParaRPr lang="en-US">
              <a:solidFill>
                <a:srgbClr val="FFFFFF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896910" y="6507251"/>
            <a:ext cx="2168532" cy="274638"/>
            <a:chOff x="6896910" y="6507251"/>
            <a:chExt cx="2168532" cy="274638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>
              <a:alphaModFix amt="55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285824" y="6507251"/>
              <a:ext cx="779618" cy="274638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6896910" y="6612612"/>
              <a:ext cx="1320874" cy="1692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US" sz="1100" dirty="0" smtClean="0">
                  <a:solidFill>
                    <a:srgbClr val="FFFFFF"/>
                  </a:solidFill>
                  <a:latin typeface="+mn-lt"/>
                </a:rPr>
                <a:t>slide by </a:t>
              </a:r>
              <a:r>
                <a:rPr lang="en-US" sz="1100" dirty="0" smtClean="0">
                  <a:solidFill>
                    <a:srgbClr val="FFFFFF"/>
                  </a:solidFill>
                </a:rPr>
                <a:t>Craig Knoblock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5809663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>
                <a:latin typeface="Palatino Linotype" charset="0"/>
                <a:ea typeface="ＭＳ Ｐゴシック" charset="0"/>
                <a:cs typeface="ＭＳ Ｐゴシック" charset="0"/>
              </a:rPr>
              <a:t>Record Linkage – Finding Matches</a:t>
            </a:r>
          </a:p>
        </p:txBody>
      </p:sp>
      <p:sp>
        <p:nvSpPr>
          <p:cNvPr id="17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6F80125A-02C3-AB4D-810F-275B04067A26}" type="slidenum">
              <a:rPr lang="en-US"/>
              <a:pPr/>
              <a:t>11</a:t>
            </a:fld>
            <a:endParaRPr lang="en-US"/>
          </a:p>
        </p:txBody>
      </p:sp>
      <p:graphicFrame>
        <p:nvGraphicFramePr>
          <p:cNvPr id="25603" name="Group 3"/>
          <p:cNvGraphicFramePr>
            <a:graphicFrameLocks noGrp="1"/>
          </p:cNvGraphicFramePr>
          <p:nvPr/>
        </p:nvGraphicFramePr>
        <p:xfrm>
          <a:off x="1219200" y="2057400"/>
          <a:ext cx="6719888" cy="2073276"/>
        </p:xfrm>
        <a:graphic>
          <a:graphicData uri="http://schemas.openxmlformats.org/drawingml/2006/table">
            <a:tbl>
              <a:tblPr/>
              <a:tblGrid>
                <a:gridCol w="1925638"/>
                <a:gridCol w="1925637"/>
                <a:gridCol w="1692275"/>
                <a:gridCol w="1176338"/>
              </a:tblGrid>
              <a:tr h="5183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-105" charset="2"/>
                        <a:buNone/>
                        <a:tabLst/>
                      </a:pPr>
                      <a:r>
                        <a:rPr kumimoji="0" lang="en-US" sz="2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-105" charset="0"/>
                        </a:rPr>
                        <a:t>First Name</a:t>
                      </a: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-105" charset="2"/>
                        <a:buNone/>
                        <a:tabLst/>
                      </a:pPr>
                      <a:r>
                        <a:rPr kumimoji="0" lang="en-US" sz="2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-105" charset="0"/>
                        </a:rPr>
                        <a:t>Last Name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-105" charset="2"/>
                        <a:buNone/>
                        <a:tabLst/>
                      </a:pPr>
                      <a:r>
                        <a:rPr kumimoji="0" lang="en-US" sz="2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-105" charset="0"/>
                        </a:rPr>
                        <a:t>Phone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-105" charset="2"/>
                        <a:buNone/>
                        <a:tabLst/>
                      </a:pPr>
                      <a:r>
                        <a:rPr kumimoji="0" lang="en-US" sz="2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-105" charset="0"/>
                        </a:rPr>
                        <a:t>Zip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3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-105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-105" charset="0"/>
                        </a:rPr>
                        <a:t>Matt</a:t>
                      </a: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-105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-105" charset="0"/>
                        </a:rPr>
                        <a:t>Michelson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-105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-105" charset="0"/>
                        </a:rPr>
                        <a:t>555-5555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-105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-105" charset="0"/>
                        </a:rPr>
                        <a:t>12345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3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-105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-105" charset="0"/>
                        </a:rPr>
                        <a:t>Jane</a:t>
                      </a: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-105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-105" charset="0"/>
                        </a:rPr>
                        <a:t>Jones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-105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-105" charset="0"/>
                        </a:rPr>
                        <a:t>555-1111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-105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-105" charset="0"/>
                        </a:rPr>
                        <a:t>12345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3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-105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-105" charset="0"/>
                        </a:rPr>
                        <a:t>Joe</a:t>
                      </a: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-105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-105" charset="0"/>
                        </a:rPr>
                        <a:t>Smith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-105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-105" charset="0"/>
                        </a:rPr>
                        <a:t>555-0011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-105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-105" charset="0"/>
                        </a:rPr>
                        <a:t>12345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5630" name="Group 30"/>
          <p:cNvGraphicFramePr>
            <a:graphicFrameLocks noGrp="1"/>
          </p:cNvGraphicFramePr>
          <p:nvPr/>
        </p:nvGraphicFramePr>
        <p:xfrm>
          <a:off x="1219200" y="4572000"/>
          <a:ext cx="6719888" cy="2073276"/>
        </p:xfrm>
        <a:graphic>
          <a:graphicData uri="http://schemas.openxmlformats.org/drawingml/2006/table">
            <a:tbl>
              <a:tblPr/>
              <a:tblGrid>
                <a:gridCol w="1925638"/>
                <a:gridCol w="1925637"/>
                <a:gridCol w="1692275"/>
                <a:gridCol w="1176338"/>
              </a:tblGrid>
              <a:tr h="5183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-105" charset="2"/>
                        <a:buNone/>
                        <a:tabLst/>
                      </a:pPr>
                      <a:r>
                        <a:rPr kumimoji="0" lang="en-US" sz="2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-105" charset="0"/>
                        </a:rPr>
                        <a:t>First Name</a:t>
                      </a: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-105" charset="2"/>
                        <a:buNone/>
                        <a:tabLst/>
                      </a:pPr>
                      <a:r>
                        <a:rPr kumimoji="0" lang="en-US" sz="2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-105" charset="0"/>
                        </a:rPr>
                        <a:t>Last Name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-105" charset="2"/>
                        <a:buNone/>
                        <a:tabLst/>
                      </a:pPr>
                      <a:r>
                        <a:rPr kumimoji="0" lang="en-US" sz="2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-105" charset="0"/>
                        </a:rPr>
                        <a:t>Phone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-105" charset="2"/>
                        <a:buNone/>
                        <a:tabLst/>
                      </a:pPr>
                      <a:r>
                        <a:rPr kumimoji="0" lang="en-US" sz="2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-105" charset="0"/>
                        </a:rPr>
                        <a:t>Zip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3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-105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-105" charset="0"/>
                        </a:rPr>
                        <a:t>Matthew</a:t>
                      </a: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-105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-105" charset="0"/>
                        </a:rPr>
                        <a:t>Michelson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-105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-105" charset="0"/>
                        </a:rPr>
                        <a:t>555-5555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-105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-105" charset="0"/>
                        </a:rPr>
                        <a:t>12345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3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-105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-105" charset="0"/>
                        </a:rPr>
                        <a:t>Jim</a:t>
                      </a: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-105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-105" charset="0"/>
                        </a:rPr>
                        <a:t>Jones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-105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-105" charset="0"/>
                        </a:rPr>
                        <a:t>555-1111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-105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-105" charset="0"/>
                        </a:rPr>
                        <a:t>12345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3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-105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-105" charset="0"/>
                        </a:rPr>
                        <a:t>Joe</a:t>
                      </a: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-105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-105" charset="0"/>
                        </a:rPr>
                        <a:t>Smeth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-105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-105" charset="0"/>
                        </a:rPr>
                        <a:t>555-0011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-105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-105" charset="0"/>
                        </a:rPr>
                        <a:t>12345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7705" name="Text Box 57"/>
          <p:cNvSpPr txBox="1">
            <a:spLocks noChangeArrowheads="1"/>
          </p:cNvSpPr>
          <p:nvPr/>
        </p:nvSpPr>
        <p:spPr bwMode="auto">
          <a:xfrm>
            <a:off x="3352800" y="1676400"/>
            <a:ext cx="3657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i="1"/>
              <a:t>Census Data</a:t>
            </a:r>
          </a:p>
        </p:txBody>
      </p:sp>
      <p:sp>
        <p:nvSpPr>
          <p:cNvPr id="27706" name="Text Box 58"/>
          <p:cNvSpPr txBox="1">
            <a:spLocks noChangeArrowheads="1"/>
          </p:cNvSpPr>
          <p:nvPr/>
        </p:nvSpPr>
        <p:spPr bwMode="auto">
          <a:xfrm>
            <a:off x="3276600" y="4191000"/>
            <a:ext cx="3657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i="1"/>
              <a:t>A.I. Researchers</a:t>
            </a:r>
          </a:p>
        </p:txBody>
      </p:sp>
      <p:sp>
        <p:nvSpPr>
          <p:cNvPr id="27707" name="Line 59"/>
          <p:cNvSpPr>
            <a:spLocks noChangeShapeType="1"/>
          </p:cNvSpPr>
          <p:nvPr/>
        </p:nvSpPr>
        <p:spPr bwMode="auto">
          <a:xfrm flipH="1">
            <a:off x="838200" y="38100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stealth" w="lg" len="lg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708" name="Line 60"/>
          <p:cNvSpPr>
            <a:spLocks noChangeShapeType="1"/>
          </p:cNvSpPr>
          <p:nvPr/>
        </p:nvSpPr>
        <p:spPr bwMode="auto">
          <a:xfrm>
            <a:off x="838200" y="3810000"/>
            <a:ext cx="0" cy="2667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709" name="Line 61"/>
          <p:cNvSpPr>
            <a:spLocks noChangeShapeType="1"/>
          </p:cNvSpPr>
          <p:nvPr/>
        </p:nvSpPr>
        <p:spPr bwMode="auto">
          <a:xfrm>
            <a:off x="838200" y="64770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710" name="Line 62"/>
          <p:cNvSpPr>
            <a:spLocks noChangeShapeType="1"/>
          </p:cNvSpPr>
          <p:nvPr/>
        </p:nvSpPr>
        <p:spPr bwMode="auto">
          <a:xfrm>
            <a:off x="8305800" y="2819400"/>
            <a:ext cx="0" cy="2590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711" name="Line 63"/>
          <p:cNvSpPr>
            <a:spLocks noChangeShapeType="1"/>
          </p:cNvSpPr>
          <p:nvPr/>
        </p:nvSpPr>
        <p:spPr bwMode="auto">
          <a:xfrm flipH="1">
            <a:off x="7924800" y="28194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712" name="Line 64"/>
          <p:cNvSpPr>
            <a:spLocks noChangeShapeType="1"/>
          </p:cNvSpPr>
          <p:nvPr/>
        </p:nvSpPr>
        <p:spPr bwMode="auto">
          <a:xfrm flipH="1">
            <a:off x="7924800" y="54102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713" name="Text Box 65"/>
          <p:cNvSpPr txBox="1">
            <a:spLocks noChangeArrowheads="1"/>
          </p:cNvSpPr>
          <p:nvPr/>
        </p:nvSpPr>
        <p:spPr bwMode="auto">
          <a:xfrm rot="-5400000">
            <a:off x="160338" y="4868862"/>
            <a:ext cx="990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b="1"/>
              <a:t>match</a:t>
            </a:r>
          </a:p>
        </p:txBody>
      </p:sp>
      <p:sp>
        <p:nvSpPr>
          <p:cNvPr id="27714" name="Text Box 66"/>
          <p:cNvSpPr txBox="1">
            <a:spLocks noChangeArrowheads="1"/>
          </p:cNvSpPr>
          <p:nvPr/>
        </p:nvSpPr>
        <p:spPr bwMode="auto">
          <a:xfrm rot="5400000">
            <a:off x="7818438" y="4221162"/>
            <a:ext cx="1371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b="1"/>
              <a:t>match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791201" y="6588259"/>
            <a:ext cx="335279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eaLnBrk="0" hangingPunct="0">
              <a:spcBef>
                <a:spcPct val="20000"/>
              </a:spcBef>
              <a:buClr>
                <a:srgbClr val="800000"/>
              </a:buClr>
              <a:defRPr/>
            </a:pPr>
            <a:r>
              <a:rPr kumimoji="1" lang="en-US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Gill Sans MT" pitchFamily="34" charset="0"/>
                <a:cs typeface="Arial" pitchFamily="34" charset="0"/>
              </a:rPr>
              <a:t>S</a:t>
            </a:r>
            <a:r>
              <a:rPr kumimoji="1" lang="en-US" sz="12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Gill Sans MT" pitchFamily="34" charset="0"/>
                <a:cs typeface="Arial" pitchFamily="34" charset="0"/>
              </a:rPr>
              <a:t>lide </a:t>
            </a:r>
            <a:r>
              <a:rPr kumimoji="1" lang="en-US" sz="12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Gill Sans MT" pitchFamily="34" charset="0"/>
                <a:cs typeface="Arial" pitchFamily="34" charset="0"/>
              </a:rPr>
              <a:t>by</a:t>
            </a:r>
            <a:r>
              <a:rPr kumimoji="1" lang="en-US" sz="12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Gill Sans MT" pitchFamily="34" charset="0"/>
                <a:cs typeface="Arial" pitchFamily="34" charset="0"/>
              </a:rPr>
              <a:t> </a:t>
            </a:r>
            <a:r>
              <a:rPr kumimoji="1" lang="en-US" sz="12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Gill Sans MT" pitchFamily="34" charset="0"/>
                <a:cs typeface="Arial" pitchFamily="34" charset="0"/>
              </a:rPr>
              <a:t>Matthew Michelson</a:t>
            </a:r>
            <a:endParaRPr kumimoji="1" lang="en-US" sz="800" dirty="0">
              <a:solidFill>
                <a:schemeClr val="accent1">
                  <a:lumMod val="60000"/>
                  <a:lumOff val="40000"/>
                </a:schemeClr>
              </a:solidFill>
              <a:latin typeface="Gill Sans MT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37353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>
                <a:latin typeface="Palatino Linotype" charset="0"/>
                <a:ea typeface="ＭＳ Ｐゴシック" charset="0"/>
                <a:cs typeface="ＭＳ Ｐゴシック" charset="0"/>
              </a:rPr>
              <a:t>Record Linkage – Finding Matches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Can’t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compare all records!</a:t>
            </a:r>
          </a:p>
          <a:p>
            <a:pPr lvl="1" eaLnBrk="1" hangingPunct="1"/>
            <a:r>
              <a:rPr lang="en-US" dirty="0">
                <a:latin typeface="Arial" charset="0"/>
                <a:ea typeface="ＭＳ Ｐゴシック" charset="0"/>
              </a:rPr>
              <a:t>Just 5,000 to 5,000 </a:t>
            </a:r>
            <a:r>
              <a:rPr lang="en-US" dirty="0">
                <a:latin typeface="Arial" charset="0"/>
                <a:ea typeface="ＭＳ Ｐゴシック" charset="0"/>
                <a:sym typeface="Wingdings" charset="0"/>
              </a:rPr>
              <a:t> 25,000,000 comparisons!</a:t>
            </a:r>
          </a:p>
          <a:p>
            <a:pPr lvl="1" eaLnBrk="1" hangingPunct="1"/>
            <a:r>
              <a:rPr lang="en-US" dirty="0">
                <a:latin typeface="Arial" charset="0"/>
                <a:ea typeface="ＭＳ Ｐゴシック" charset="0"/>
                <a:sym typeface="Wingdings" charset="0"/>
              </a:rPr>
              <a:t>At 0.01s/comparison  250,000 s  ~3 days!</a:t>
            </a:r>
          </a:p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Need to use a subset of comparisons</a:t>
            </a:r>
          </a:p>
          <a:p>
            <a:pPr lvl="1" eaLnBrk="1" hangingPunct="1"/>
            <a:r>
              <a:rPr lang="ja-JP" altLang="en-US" dirty="0">
                <a:latin typeface="Arial" charset="0"/>
                <a:ea typeface="ＭＳ Ｐゴシック" charset="0"/>
              </a:rPr>
              <a:t>“</a:t>
            </a:r>
            <a:r>
              <a:rPr lang="en-US" dirty="0">
                <a:latin typeface="Arial" charset="0"/>
                <a:ea typeface="ＭＳ Ｐゴシック" charset="0"/>
              </a:rPr>
              <a:t>Candidate matches</a:t>
            </a:r>
            <a:r>
              <a:rPr lang="ja-JP" altLang="en-US" dirty="0">
                <a:latin typeface="Arial" charset="0"/>
                <a:ea typeface="ＭＳ Ｐゴシック" charset="0"/>
              </a:rPr>
              <a:t>”</a:t>
            </a:r>
            <a:endParaRPr lang="en-US" dirty="0">
              <a:latin typeface="Arial" charset="0"/>
              <a:ea typeface="ＭＳ Ｐゴシック" charset="0"/>
            </a:endParaRPr>
          </a:p>
          <a:p>
            <a:pPr lvl="1" eaLnBrk="1" hangingPunct="1"/>
            <a:r>
              <a:rPr lang="en-US" dirty="0">
                <a:latin typeface="Arial" charset="0"/>
                <a:ea typeface="ＭＳ Ｐゴシック" charset="0"/>
              </a:rPr>
              <a:t>Want to cover true matches</a:t>
            </a:r>
          </a:p>
          <a:p>
            <a:pPr lvl="1" eaLnBrk="1" hangingPunct="1"/>
            <a:r>
              <a:rPr lang="en-US" dirty="0">
                <a:latin typeface="Arial" charset="0"/>
                <a:ea typeface="ＭＳ Ｐゴシック" charset="0"/>
              </a:rPr>
              <a:t>Want to throw away non-matches</a:t>
            </a:r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1161D860-EAC2-574E-BBFF-2CFECD9621B1}" type="slidenum">
              <a:rPr lang="en-US"/>
              <a:pPr/>
              <a:t>12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791201" y="6588259"/>
            <a:ext cx="335279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eaLnBrk="0" hangingPunct="0">
              <a:spcBef>
                <a:spcPct val="20000"/>
              </a:spcBef>
              <a:buClr>
                <a:srgbClr val="800000"/>
              </a:buClr>
              <a:defRPr/>
            </a:pPr>
            <a:r>
              <a:rPr kumimoji="1" lang="en-US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Gill Sans MT" pitchFamily="34" charset="0"/>
                <a:cs typeface="Arial" pitchFamily="34" charset="0"/>
              </a:rPr>
              <a:t>S</a:t>
            </a:r>
            <a:r>
              <a:rPr kumimoji="1" lang="en-US" sz="12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Gill Sans MT" pitchFamily="34" charset="0"/>
                <a:cs typeface="Arial" pitchFamily="34" charset="0"/>
              </a:rPr>
              <a:t>lide </a:t>
            </a:r>
            <a:r>
              <a:rPr kumimoji="1" lang="en-US" sz="12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Gill Sans MT" pitchFamily="34" charset="0"/>
                <a:cs typeface="Arial" pitchFamily="34" charset="0"/>
              </a:rPr>
              <a:t>by</a:t>
            </a:r>
            <a:r>
              <a:rPr kumimoji="1" lang="en-US" sz="12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Gill Sans MT" pitchFamily="34" charset="0"/>
                <a:cs typeface="Arial" pitchFamily="34" charset="0"/>
              </a:rPr>
              <a:t> </a:t>
            </a:r>
            <a:r>
              <a:rPr kumimoji="1" lang="en-US" sz="12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Gill Sans MT" pitchFamily="34" charset="0"/>
                <a:cs typeface="Arial" pitchFamily="34" charset="0"/>
              </a:rPr>
              <a:t>Matthew Michelson</a:t>
            </a:r>
            <a:endParaRPr kumimoji="1" lang="en-US" sz="800" dirty="0">
              <a:solidFill>
                <a:schemeClr val="accent1">
                  <a:lumMod val="60000"/>
                  <a:lumOff val="40000"/>
                </a:schemeClr>
              </a:solidFill>
              <a:latin typeface="Gill Sans MT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01668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>
                <a:latin typeface="Palatino Linotype" charset="0"/>
                <a:ea typeface="ＭＳ Ｐゴシック" charset="0"/>
                <a:cs typeface="ＭＳ Ｐゴシック" charset="0"/>
              </a:rPr>
              <a:t>Blocking – Generating Candidates</a:t>
            </a:r>
          </a:p>
        </p:txBody>
      </p:sp>
      <p:sp>
        <p:nvSpPr>
          <p:cNvPr id="29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D380355E-8AB3-DE4F-9494-DE3EF1534A58}" type="slidenum">
              <a:rPr lang="en-US"/>
              <a:pPr/>
              <a:t>13</a:t>
            </a:fld>
            <a:endParaRPr lang="en-US"/>
          </a:p>
        </p:txBody>
      </p:sp>
      <p:sp>
        <p:nvSpPr>
          <p:cNvPr id="29699" name="Text Box 3"/>
          <p:cNvSpPr txBox="1">
            <a:spLocks noChangeArrowheads="1"/>
          </p:cNvSpPr>
          <p:nvPr/>
        </p:nvSpPr>
        <p:spPr bwMode="auto">
          <a:xfrm>
            <a:off x="1219199" y="1889125"/>
            <a:ext cx="714203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b="1" dirty="0"/>
              <a:t>(token, last name) AND (1</a:t>
            </a:r>
            <a:r>
              <a:rPr lang="en-US" sz="2000" b="1" baseline="30000" dirty="0"/>
              <a:t>st</a:t>
            </a:r>
            <a:r>
              <a:rPr lang="en-US" sz="2000" b="1" dirty="0"/>
              <a:t> letter, first name) = block-key</a:t>
            </a:r>
            <a:r>
              <a:rPr lang="en-US" dirty="0"/>
              <a:t> </a:t>
            </a:r>
          </a:p>
        </p:txBody>
      </p:sp>
      <p:graphicFrame>
        <p:nvGraphicFramePr>
          <p:cNvPr id="26628" name="Group 4"/>
          <p:cNvGraphicFramePr>
            <a:graphicFrameLocks noGrp="1"/>
          </p:cNvGraphicFramePr>
          <p:nvPr/>
        </p:nvGraphicFramePr>
        <p:xfrm>
          <a:off x="685800" y="2438400"/>
          <a:ext cx="3084513" cy="1371600"/>
        </p:xfrm>
        <a:graphic>
          <a:graphicData uri="http://schemas.openxmlformats.org/drawingml/2006/table">
            <a:tbl>
              <a:tblPr/>
              <a:tblGrid>
                <a:gridCol w="1563688"/>
                <a:gridCol w="1520825"/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-105" charset="2"/>
                        <a:buNone/>
                        <a:tabLst/>
                      </a:pPr>
                      <a:r>
                        <a:rPr kumimoji="0" lang="en-US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-105" charset="0"/>
                        </a:rPr>
                        <a:t>First Name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-105" charset="2"/>
                        <a:buNone/>
                        <a:tabLst/>
                      </a:pPr>
                      <a:r>
                        <a:rPr kumimoji="0" lang="en-US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-105" charset="0"/>
                        </a:rPr>
                        <a:t>Last 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-105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-105" charset="0"/>
                        </a:rPr>
                        <a:t>Matt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-105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-105" charset="0"/>
                        </a:rPr>
                        <a:t>Michelson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-105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-105" charset="0"/>
                        </a:rPr>
                        <a:t>Jane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-105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-105" charset="0"/>
                        </a:rPr>
                        <a:t>Jones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6642" name="Group 18"/>
          <p:cNvGraphicFramePr>
            <a:graphicFrameLocks noGrp="1"/>
          </p:cNvGraphicFramePr>
          <p:nvPr/>
        </p:nvGraphicFramePr>
        <p:xfrm>
          <a:off x="5029200" y="2438400"/>
          <a:ext cx="3084513" cy="1371600"/>
        </p:xfrm>
        <a:graphic>
          <a:graphicData uri="http://schemas.openxmlformats.org/drawingml/2006/table">
            <a:tbl>
              <a:tblPr/>
              <a:tblGrid>
                <a:gridCol w="1563688"/>
                <a:gridCol w="1520825"/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-105" charset="2"/>
                        <a:buNone/>
                        <a:tabLst/>
                      </a:pPr>
                      <a:r>
                        <a:rPr kumimoji="0" lang="en-US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-105" charset="0"/>
                        </a:rPr>
                        <a:t>First Name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-105" charset="2"/>
                        <a:buNone/>
                        <a:tabLst/>
                      </a:pPr>
                      <a:r>
                        <a:rPr kumimoji="0" lang="en-US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-105" charset="0"/>
                        </a:rPr>
                        <a:t>Last 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-105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-105" charset="0"/>
                        </a:rPr>
                        <a:t>Matthew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-105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-105" charset="0"/>
                        </a:rPr>
                        <a:t>Michelson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-105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-105" charset="0"/>
                        </a:rPr>
                        <a:t>Jim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-105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-105" charset="0"/>
                        </a:rPr>
                        <a:t>Jones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9728" name="Line 32"/>
          <p:cNvSpPr>
            <a:spLocks noChangeShapeType="1"/>
          </p:cNvSpPr>
          <p:nvPr/>
        </p:nvSpPr>
        <p:spPr bwMode="auto">
          <a:xfrm flipH="1">
            <a:off x="3733800" y="3124200"/>
            <a:ext cx="1295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stealth" w="lg" len="lg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29" name="Line 33"/>
          <p:cNvSpPr>
            <a:spLocks noChangeShapeType="1"/>
          </p:cNvSpPr>
          <p:nvPr/>
        </p:nvSpPr>
        <p:spPr bwMode="auto">
          <a:xfrm flipH="1">
            <a:off x="3733800" y="3581400"/>
            <a:ext cx="1295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stealth" w="lg" len="lg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30" name="Line 34"/>
          <p:cNvSpPr>
            <a:spLocks noChangeShapeType="1"/>
          </p:cNvSpPr>
          <p:nvPr/>
        </p:nvSpPr>
        <p:spPr bwMode="auto">
          <a:xfrm>
            <a:off x="4267200" y="3429000"/>
            <a:ext cx="304800" cy="304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31" name="Line 35"/>
          <p:cNvSpPr>
            <a:spLocks noChangeShapeType="1"/>
          </p:cNvSpPr>
          <p:nvPr/>
        </p:nvSpPr>
        <p:spPr bwMode="auto">
          <a:xfrm flipH="1">
            <a:off x="4267200" y="3429000"/>
            <a:ext cx="304800" cy="304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32" name="Line 36"/>
          <p:cNvSpPr>
            <a:spLocks noChangeShapeType="1"/>
          </p:cNvSpPr>
          <p:nvPr/>
        </p:nvSpPr>
        <p:spPr bwMode="auto">
          <a:xfrm>
            <a:off x="4191000" y="2895600"/>
            <a:ext cx="152400" cy="152400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33" name="Line 37"/>
          <p:cNvSpPr>
            <a:spLocks noChangeShapeType="1"/>
          </p:cNvSpPr>
          <p:nvPr/>
        </p:nvSpPr>
        <p:spPr bwMode="auto">
          <a:xfrm flipV="1">
            <a:off x="4343400" y="2743200"/>
            <a:ext cx="381000" cy="304800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34" name="Text Box 38"/>
          <p:cNvSpPr txBox="1">
            <a:spLocks noChangeArrowheads="1"/>
          </p:cNvSpPr>
          <p:nvPr/>
        </p:nvSpPr>
        <p:spPr bwMode="auto">
          <a:xfrm>
            <a:off x="3733800" y="3962400"/>
            <a:ext cx="200581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b="1" dirty="0"/>
              <a:t>(token, zip)</a:t>
            </a:r>
          </a:p>
        </p:txBody>
      </p:sp>
      <p:sp>
        <p:nvSpPr>
          <p:cNvPr id="29735" name="Line 39"/>
          <p:cNvSpPr>
            <a:spLocks noChangeShapeType="1"/>
          </p:cNvSpPr>
          <p:nvPr/>
        </p:nvSpPr>
        <p:spPr bwMode="auto">
          <a:xfrm>
            <a:off x="381000" y="3962400"/>
            <a:ext cx="838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26664" name="Group 40"/>
          <p:cNvGraphicFramePr>
            <a:graphicFrameLocks noGrp="1"/>
          </p:cNvGraphicFramePr>
          <p:nvPr/>
        </p:nvGraphicFramePr>
        <p:xfrm>
          <a:off x="76200" y="4419600"/>
          <a:ext cx="4130675" cy="1828800"/>
        </p:xfrm>
        <a:graphic>
          <a:graphicData uri="http://schemas.openxmlformats.org/drawingml/2006/table">
            <a:tbl>
              <a:tblPr/>
              <a:tblGrid>
                <a:gridCol w="1546225"/>
                <a:gridCol w="1511300"/>
                <a:gridCol w="1073150"/>
              </a:tblGrid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-105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-105" charset="0"/>
                        </a:rPr>
                        <a:t>First Name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-105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-105" charset="0"/>
                        </a:rPr>
                        <a:t>Last 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-105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-105" charset="0"/>
                        </a:rPr>
                        <a:t>Zip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-105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-105" charset="0"/>
                        </a:rPr>
                        <a:t>Matt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-105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-105" charset="0"/>
                        </a:rPr>
                        <a:t>Michelson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-105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-105" charset="0"/>
                        </a:rPr>
                        <a:t>12345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-105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-105" charset="0"/>
                        </a:rPr>
                        <a:t>Matt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-105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-105" charset="0"/>
                        </a:rPr>
                        <a:t>Michelson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-105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-105" charset="0"/>
                        </a:rPr>
                        <a:t>12345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-105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-105" charset="0"/>
                        </a:rPr>
                        <a:t>Matt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-105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-105" charset="0"/>
                        </a:rPr>
                        <a:t>Michelson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-105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-105" charset="0"/>
                        </a:rPr>
                        <a:t>12345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6686" name="Group 62"/>
          <p:cNvGraphicFramePr>
            <a:graphicFrameLocks noGrp="1"/>
          </p:cNvGraphicFramePr>
          <p:nvPr/>
        </p:nvGraphicFramePr>
        <p:xfrm>
          <a:off x="4937125" y="4419600"/>
          <a:ext cx="4130675" cy="1828800"/>
        </p:xfrm>
        <a:graphic>
          <a:graphicData uri="http://schemas.openxmlformats.org/drawingml/2006/table">
            <a:tbl>
              <a:tblPr/>
              <a:tblGrid>
                <a:gridCol w="1546225"/>
                <a:gridCol w="1511300"/>
                <a:gridCol w="1073150"/>
              </a:tblGrid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-105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-105" charset="0"/>
                        </a:rPr>
                        <a:t>First Name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-105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-105" charset="0"/>
                        </a:rPr>
                        <a:t>Last 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-105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-105" charset="0"/>
                        </a:rPr>
                        <a:t>Zip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-105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-105" charset="0"/>
                        </a:rPr>
                        <a:t>Matthew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-105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-105" charset="0"/>
                        </a:rPr>
                        <a:t>Michelson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-105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-105" charset="0"/>
                        </a:rPr>
                        <a:t>12345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-105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-105" charset="0"/>
                        </a:rPr>
                        <a:t>Jim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-105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-105" charset="0"/>
                        </a:rPr>
                        <a:t>Jones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-105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-105" charset="0"/>
                        </a:rPr>
                        <a:t>12345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-105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-105" charset="0"/>
                        </a:rPr>
                        <a:t>Joe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-105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-105" charset="0"/>
                        </a:rPr>
                        <a:t>Smeth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-105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-105" charset="0"/>
                        </a:rPr>
                        <a:t>12345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9780" name="Line 84"/>
          <p:cNvSpPr>
            <a:spLocks noChangeShapeType="1"/>
          </p:cNvSpPr>
          <p:nvPr/>
        </p:nvSpPr>
        <p:spPr bwMode="auto">
          <a:xfrm flipH="1">
            <a:off x="4191000" y="5105400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stealth" w="lg" len="lg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81" name="Line 85"/>
          <p:cNvSpPr>
            <a:spLocks noChangeShapeType="1"/>
          </p:cNvSpPr>
          <p:nvPr/>
        </p:nvSpPr>
        <p:spPr bwMode="auto">
          <a:xfrm flipH="1">
            <a:off x="4191000" y="5562600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stealth" w="lg" len="lg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82" name="Line 86"/>
          <p:cNvSpPr>
            <a:spLocks noChangeShapeType="1"/>
          </p:cNvSpPr>
          <p:nvPr/>
        </p:nvSpPr>
        <p:spPr bwMode="auto">
          <a:xfrm>
            <a:off x="4419600" y="5410200"/>
            <a:ext cx="304800" cy="304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83" name="Line 87"/>
          <p:cNvSpPr>
            <a:spLocks noChangeShapeType="1"/>
          </p:cNvSpPr>
          <p:nvPr/>
        </p:nvSpPr>
        <p:spPr bwMode="auto">
          <a:xfrm flipH="1">
            <a:off x="4419600" y="5410200"/>
            <a:ext cx="304800" cy="304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84" name="Line 88"/>
          <p:cNvSpPr>
            <a:spLocks noChangeShapeType="1"/>
          </p:cNvSpPr>
          <p:nvPr/>
        </p:nvSpPr>
        <p:spPr bwMode="auto">
          <a:xfrm>
            <a:off x="4343400" y="4876800"/>
            <a:ext cx="152400" cy="152400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85" name="Line 89"/>
          <p:cNvSpPr>
            <a:spLocks noChangeShapeType="1"/>
          </p:cNvSpPr>
          <p:nvPr/>
        </p:nvSpPr>
        <p:spPr bwMode="auto">
          <a:xfrm flipV="1">
            <a:off x="4495800" y="4724400"/>
            <a:ext cx="381000" cy="304800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86" name="Line 90"/>
          <p:cNvSpPr>
            <a:spLocks noChangeShapeType="1"/>
          </p:cNvSpPr>
          <p:nvPr/>
        </p:nvSpPr>
        <p:spPr bwMode="auto">
          <a:xfrm flipH="1">
            <a:off x="4191000" y="6019800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stealth" w="lg" len="lg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87" name="Line 91"/>
          <p:cNvSpPr>
            <a:spLocks noChangeShapeType="1"/>
          </p:cNvSpPr>
          <p:nvPr/>
        </p:nvSpPr>
        <p:spPr bwMode="auto">
          <a:xfrm>
            <a:off x="4419600" y="5867400"/>
            <a:ext cx="304800" cy="304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88" name="Line 92"/>
          <p:cNvSpPr>
            <a:spLocks noChangeShapeType="1"/>
          </p:cNvSpPr>
          <p:nvPr/>
        </p:nvSpPr>
        <p:spPr bwMode="auto">
          <a:xfrm flipH="1">
            <a:off x="4419600" y="5867400"/>
            <a:ext cx="304800" cy="304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5791201" y="6588259"/>
            <a:ext cx="335279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eaLnBrk="0" hangingPunct="0">
              <a:spcBef>
                <a:spcPct val="20000"/>
              </a:spcBef>
              <a:buClr>
                <a:srgbClr val="800000"/>
              </a:buClr>
              <a:defRPr/>
            </a:pPr>
            <a:r>
              <a:rPr kumimoji="1" lang="en-US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Gill Sans MT" pitchFamily="34" charset="0"/>
                <a:cs typeface="Arial" pitchFamily="34" charset="0"/>
              </a:rPr>
              <a:t>S</a:t>
            </a:r>
            <a:r>
              <a:rPr kumimoji="1" lang="en-US" sz="12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Gill Sans MT" pitchFamily="34" charset="0"/>
                <a:cs typeface="Arial" pitchFamily="34" charset="0"/>
              </a:rPr>
              <a:t>lide </a:t>
            </a:r>
            <a:r>
              <a:rPr kumimoji="1" lang="en-US" sz="12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Gill Sans MT" pitchFamily="34" charset="0"/>
                <a:cs typeface="Arial" pitchFamily="34" charset="0"/>
              </a:rPr>
              <a:t>by</a:t>
            </a:r>
            <a:r>
              <a:rPr kumimoji="1" lang="en-US" sz="12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Gill Sans MT" pitchFamily="34" charset="0"/>
                <a:cs typeface="Arial" pitchFamily="34" charset="0"/>
              </a:rPr>
              <a:t> </a:t>
            </a:r>
            <a:r>
              <a:rPr kumimoji="1" lang="en-US" sz="12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Gill Sans MT" pitchFamily="34" charset="0"/>
                <a:cs typeface="Arial" pitchFamily="34" charset="0"/>
              </a:rPr>
              <a:t>Matthew Michelson</a:t>
            </a:r>
            <a:endParaRPr kumimoji="1" lang="en-US" sz="800" dirty="0">
              <a:solidFill>
                <a:schemeClr val="accent1">
                  <a:lumMod val="60000"/>
                  <a:lumOff val="40000"/>
                </a:schemeClr>
              </a:solidFill>
              <a:latin typeface="Gill Sans MT" pitchFamily="34" charset="0"/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19199" y="1343519"/>
            <a:ext cx="24500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1"/>
                </a:solidFill>
                <a:latin typeface="Arial"/>
                <a:cs typeface="Arial"/>
              </a:rPr>
              <a:t>(method, attribute)</a:t>
            </a:r>
            <a:endParaRPr lang="en-US" sz="2000" b="1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775795" y="1743629"/>
            <a:ext cx="0" cy="3011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2907570" y="1743629"/>
            <a:ext cx="0" cy="3011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98760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30" grpId="0" animBg="1"/>
      <p:bldP spid="29731" grpId="0" animBg="1"/>
      <p:bldP spid="29732" grpId="0" animBg="1"/>
      <p:bldP spid="29733" grpId="0" animBg="1"/>
      <p:bldP spid="29734" grpId="0"/>
      <p:bldP spid="29735" grpId="0" animBg="1"/>
      <p:bldP spid="29780" grpId="0" animBg="1"/>
      <p:bldP spid="29781" grpId="0" animBg="1"/>
      <p:bldP spid="29782" grpId="0" animBg="1"/>
      <p:bldP spid="29783" grpId="0" animBg="1"/>
      <p:bldP spid="29784" grpId="0" animBg="1"/>
      <p:bldP spid="29785" grpId="0" animBg="1"/>
      <p:bldP spid="29786" grpId="0" animBg="1"/>
      <p:bldP spid="29787" grpId="0" animBg="1"/>
      <p:bldP spid="2978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>
                <a:latin typeface="Palatino Linotype" charset="0"/>
                <a:ea typeface="ＭＳ Ｐゴシック" charset="0"/>
                <a:cs typeface="ＭＳ Ｐゴシック" charset="0"/>
              </a:rPr>
              <a:t>Blocking – Generating Candidates</a:t>
            </a:r>
          </a:p>
        </p:txBody>
      </p:sp>
      <p:sp>
        <p:nvSpPr>
          <p:cNvPr id="29699" name="Text Box 3"/>
          <p:cNvSpPr txBox="1">
            <a:spLocks noChangeArrowheads="1"/>
          </p:cNvSpPr>
          <p:nvPr/>
        </p:nvSpPr>
        <p:spPr bwMode="auto">
          <a:xfrm>
            <a:off x="1219199" y="1889125"/>
            <a:ext cx="714203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b="1" dirty="0"/>
              <a:t>(token, last name) AND (1</a:t>
            </a:r>
            <a:r>
              <a:rPr lang="en-US" sz="2000" b="1" baseline="30000" dirty="0"/>
              <a:t>st</a:t>
            </a:r>
            <a:r>
              <a:rPr lang="en-US" sz="2000" b="1" dirty="0"/>
              <a:t> letter, first name) = block-key</a:t>
            </a:r>
            <a:r>
              <a:rPr lang="en-US" dirty="0"/>
              <a:t> </a:t>
            </a:r>
          </a:p>
        </p:txBody>
      </p:sp>
      <p:graphicFrame>
        <p:nvGraphicFramePr>
          <p:cNvPr id="26628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505904"/>
              </p:ext>
            </p:extLst>
          </p:nvPr>
        </p:nvGraphicFramePr>
        <p:xfrm>
          <a:off x="685800" y="2848524"/>
          <a:ext cx="3084513" cy="2286000"/>
        </p:xfrm>
        <a:graphic>
          <a:graphicData uri="http://schemas.openxmlformats.org/drawingml/2006/table">
            <a:tbl>
              <a:tblPr/>
              <a:tblGrid>
                <a:gridCol w="1563688"/>
                <a:gridCol w="1520825"/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-105" charset="2"/>
                        <a:buNone/>
                        <a:tabLst/>
                      </a:pPr>
                      <a:r>
                        <a:rPr kumimoji="0" lang="en-US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-105" charset="0"/>
                        </a:rPr>
                        <a:t>First Name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-105" charset="2"/>
                        <a:buNone/>
                        <a:tabLst/>
                      </a:pPr>
                      <a:r>
                        <a:rPr kumimoji="0" lang="en-US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-105" charset="0"/>
                        </a:rPr>
                        <a:t>Last 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-105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-105" charset="0"/>
                        </a:rPr>
                        <a:t>Matt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-105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-105" charset="0"/>
                        </a:rPr>
                        <a:t>Michelson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-105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-105" charset="0"/>
                        </a:rPr>
                        <a:t>Jane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-105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-105" charset="0"/>
                        </a:rPr>
                        <a:t>Jones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-105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-105" charset="0"/>
                        </a:rPr>
                        <a:t>Matthew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-105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-105" charset="0"/>
                        </a:rPr>
                        <a:t>Michelson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-105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-105" charset="0"/>
                        </a:rPr>
                        <a:t>Jim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-105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-105" charset="0"/>
                        </a:rPr>
                        <a:t>Jones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0" name="Rectangle 29"/>
          <p:cNvSpPr/>
          <p:nvPr/>
        </p:nvSpPr>
        <p:spPr>
          <a:xfrm>
            <a:off x="5791201" y="6588259"/>
            <a:ext cx="335279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eaLnBrk="0" hangingPunct="0">
              <a:spcBef>
                <a:spcPct val="20000"/>
              </a:spcBef>
              <a:buClr>
                <a:srgbClr val="800000"/>
              </a:buClr>
              <a:defRPr/>
            </a:pPr>
            <a:r>
              <a:rPr kumimoji="1" lang="en-US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Gill Sans MT" pitchFamily="34" charset="0"/>
                <a:cs typeface="Arial" pitchFamily="34" charset="0"/>
              </a:rPr>
              <a:t>S</a:t>
            </a:r>
            <a:r>
              <a:rPr kumimoji="1" lang="en-US" sz="12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Gill Sans MT" pitchFamily="34" charset="0"/>
                <a:cs typeface="Arial" pitchFamily="34" charset="0"/>
              </a:rPr>
              <a:t>lide from Matthew Michelson</a:t>
            </a:r>
            <a:endParaRPr kumimoji="1" lang="en-US" sz="800" dirty="0">
              <a:solidFill>
                <a:schemeClr val="accent1">
                  <a:lumMod val="60000"/>
                  <a:lumOff val="40000"/>
                </a:schemeClr>
              </a:solidFill>
              <a:latin typeface="Gill Sans MT" pitchFamily="34" charset="0"/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19199" y="1343519"/>
            <a:ext cx="24500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1"/>
                </a:solidFill>
                <a:latin typeface="Arial"/>
                <a:cs typeface="Arial"/>
              </a:rPr>
              <a:t>(method, attribute)</a:t>
            </a:r>
            <a:endParaRPr lang="en-US" sz="2000" b="1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775795" y="1743629"/>
            <a:ext cx="0" cy="3011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2907570" y="1743629"/>
            <a:ext cx="0" cy="3011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7602909"/>
              </p:ext>
            </p:extLst>
          </p:nvPr>
        </p:nvGraphicFramePr>
        <p:xfrm>
          <a:off x="4356904" y="2498191"/>
          <a:ext cx="3084513" cy="1371600"/>
        </p:xfrm>
        <a:graphic>
          <a:graphicData uri="http://schemas.openxmlformats.org/drawingml/2006/table">
            <a:tbl>
              <a:tblPr/>
              <a:tblGrid>
                <a:gridCol w="1563688"/>
                <a:gridCol w="1520825"/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-105" charset="2"/>
                        <a:buNone/>
                        <a:tabLst/>
                      </a:pPr>
                      <a:r>
                        <a:rPr kumimoji="0" lang="en-US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-105" charset="0"/>
                        </a:rPr>
                        <a:t>First Name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-105" charset="2"/>
                        <a:buNone/>
                        <a:tabLst/>
                      </a:pPr>
                      <a:r>
                        <a:rPr kumimoji="0" lang="en-US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-105" charset="0"/>
                        </a:rPr>
                        <a:t>Last 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-105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-105" charset="0"/>
                        </a:rPr>
                        <a:t>Matt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-105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-105" charset="0"/>
                        </a:rPr>
                        <a:t>Michelson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-105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-105" charset="0"/>
                        </a:rPr>
                        <a:t>Matthew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-105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-105" charset="0"/>
                        </a:rPr>
                        <a:t>Michelson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3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734673"/>
              </p:ext>
            </p:extLst>
          </p:nvPr>
        </p:nvGraphicFramePr>
        <p:xfrm>
          <a:off x="4356904" y="4203201"/>
          <a:ext cx="3084513" cy="1371600"/>
        </p:xfrm>
        <a:graphic>
          <a:graphicData uri="http://schemas.openxmlformats.org/drawingml/2006/table">
            <a:tbl>
              <a:tblPr/>
              <a:tblGrid>
                <a:gridCol w="1563688"/>
                <a:gridCol w="1520825"/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-105" charset="2"/>
                        <a:buNone/>
                        <a:tabLst/>
                      </a:pPr>
                      <a:r>
                        <a:rPr kumimoji="0" lang="en-US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-105" charset="0"/>
                        </a:rPr>
                        <a:t>First Name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-105" charset="2"/>
                        <a:buNone/>
                        <a:tabLst/>
                      </a:pPr>
                      <a:r>
                        <a:rPr kumimoji="0" lang="en-US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-105" charset="0"/>
                        </a:rPr>
                        <a:t>Last 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-105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-105" charset="0"/>
                        </a:rPr>
                        <a:t>Jane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-105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-105" charset="0"/>
                        </a:rPr>
                        <a:t>Jones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-105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-105" charset="0"/>
                        </a:rPr>
                        <a:t>Jim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-105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-105" charset="0"/>
                        </a:rPr>
                        <a:t>Jones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37542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Palatino Linotype" charset="0"/>
                <a:ea typeface="ＭＳ Ｐゴシック" charset="0"/>
                <a:cs typeface="ＭＳ Ｐゴシック" charset="0"/>
              </a:rPr>
              <a:t>Blocking - Intuition</a:t>
            </a:r>
          </a:p>
        </p:txBody>
      </p:sp>
      <p:sp>
        <p:nvSpPr>
          <p:cNvPr id="11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08AC3EDC-01EE-9C48-A292-4AD8E68ECE14}" type="slidenum">
              <a:rPr lang="en-US"/>
              <a:pPr/>
              <a:t>15</a:t>
            </a:fld>
            <a:endParaRPr lang="en-US"/>
          </a:p>
        </p:txBody>
      </p:sp>
      <p:sp>
        <p:nvSpPr>
          <p:cNvPr id="30723" name="Text Box 76"/>
          <p:cNvSpPr txBox="1">
            <a:spLocks noChangeArrowheads="1"/>
          </p:cNvSpPr>
          <p:nvPr/>
        </p:nvSpPr>
        <p:spPr bwMode="auto">
          <a:xfrm>
            <a:off x="2133600" y="1621518"/>
            <a:ext cx="1676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i="1"/>
              <a:t>Census Data</a:t>
            </a:r>
          </a:p>
        </p:txBody>
      </p:sp>
      <p:sp>
        <p:nvSpPr>
          <p:cNvPr id="30724" name="AutoShape 81"/>
          <p:cNvSpPr>
            <a:spLocks/>
          </p:cNvSpPr>
          <p:nvPr/>
        </p:nvSpPr>
        <p:spPr bwMode="auto">
          <a:xfrm>
            <a:off x="5105400" y="1905000"/>
            <a:ext cx="457200" cy="2362200"/>
          </a:xfrm>
          <a:prstGeom prst="rightBrace">
            <a:avLst>
              <a:gd name="adj1" fmla="val 4305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3964" name="Group 172"/>
          <p:cNvGraphicFramePr>
            <a:graphicFrameLocks noGrp="1"/>
          </p:cNvGraphicFramePr>
          <p:nvPr/>
        </p:nvGraphicFramePr>
        <p:xfrm>
          <a:off x="573088" y="2057400"/>
          <a:ext cx="4608512" cy="2073276"/>
        </p:xfrm>
        <a:graphic>
          <a:graphicData uri="http://schemas.openxmlformats.org/drawingml/2006/table">
            <a:tbl>
              <a:tblPr/>
              <a:tblGrid>
                <a:gridCol w="1792287"/>
                <a:gridCol w="1743075"/>
                <a:gridCol w="1073150"/>
              </a:tblGrid>
              <a:tr h="5183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-105" charset="2"/>
                        <a:buNone/>
                        <a:tabLst/>
                      </a:pPr>
                      <a:r>
                        <a:rPr kumimoji="0" lang="en-US" sz="2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-105" charset="0"/>
                        </a:rPr>
                        <a:t>First Name</a:t>
                      </a: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-105" charset="2"/>
                        <a:buNone/>
                        <a:tabLst/>
                      </a:pPr>
                      <a:r>
                        <a:rPr kumimoji="0" lang="en-US" sz="2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-105" charset="0"/>
                        </a:rPr>
                        <a:t>Last Name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-105" charset="2"/>
                        <a:buNone/>
                        <a:tabLst/>
                      </a:pPr>
                      <a:r>
                        <a:rPr kumimoji="0" lang="en-US" sz="2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-105" charset="0"/>
                        </a:rPr>
                        <a:t>Zip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3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-105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-105" charset="0"/>
                        </a:rPr>
                        <a:t>Matt</a:t>
                      </a: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-105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-105" charset="0"/>
                        </a:rPr>
                        <a:t>Michelson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-105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-105" charset="0"/>
                        </a:rPr>
                        <a:t>12345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3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-105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-105" charset="0"/>
                        </a:rPr>
                        <a:t>Jane</a:t>
                      </a: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-105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-105" charset="0"/>
                        </a:rPr>
                        <a:t>Jones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-105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-105" charset="0"/>
                        </a:rPr>
                        <a:t>12345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3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-105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-105" charset="0"/>
                        </a:rPr>
                        <a:t>Joe</a:t>
                      </a: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-105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-105" charset="0"/>
                        </a:rPr>
                        <a:t>Smith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-105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-105" charset="0"/>
                        </a:rPr>
                        <a:t>12345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0747" name="Text Box 173"/>
          <p:cNvSpPr txBox="1">
            <a:spLocks noChangeArrowheads="1"/>
          </p:cNvSpPr>
          <p:nvPr/>
        </p:nvSpPr>
        <p:spPr bwMode="auto">
          <a:xfrm>
            <a:off x="5638800" y="2743200"/>
            <a:ext cx="2819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800" i="1"/>
              <a:t>Zip</a:t>
            </a:r>
            <a:r>
              <a:rPr lang="en-US" sz="2800"/>
              <a:t> = </a:t>
            </a:r>
            <a:r>
              <a:rPr lang="ja-JP" altLang="en-US" sz="2800"/>
              <a:t>‘</a:t>
            </a:r>
            <a:r>
              <a:rPr lang="en-US" sz="2800" b="1"/>
              <a:t>12345</a:t>
            </a:r>
            <a:r>
              <a:rPr lang="ja-JP" altLang="en-US" sz="2800"/>
              <a:t>’</a:t>
            </a:r>
            <a:endParaRPr lang="en-US" sz="2800"/>
          </a:p>
        </p:txBody>
      </p:sp>
      <p:sp>
        <p:nvSpPr>
          <p:cNvPr id="30748" name="AutoShape 175"/>
          <p:cNvSpPr>
            <a:spLocks noChangeArrowheads="1"/>
          </p:cNvSpPr>
          <p:nvPr/>
        </p:nvSpPr>
        <p:spPr bwMode="auto">
          <a:xfrm>
            <a:off x="6248400" y="3429000"/>
            <a:ext cx="381000" cy="990600"/>
          </a:xfrm>
          <a:prstGeom prst="downArrow">
            <a:avLst>
              <a:gd name="adj1" fmla="val 50000"/>
              <a:gd name="adj2" fmla="val 65000"/>
            </a:avLst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49" name="Text Box 176"/>
          <p:cNvSpPr txBox="1">
            <a:spLocks noChangeArrowheads="1"/>
          </p:cNvSpPr>
          <p:nvPr/>
        </p:nvSpPr>
        <p:spPr bwMode="auto">
          <a:xfrm>
            <a:off x="215249" y="4419600"/>
            <a:ext cx="9157352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charset="0"/>
              <a:buNone/>
            </a:pPr>
            <a:r>
              <a:rPr lang="en-US" sz="2800" dirty="0" smtClean="0"/>
              <a:t>Group by “Block-key” </a:t>
            </a:r>
          </a:p>
          <a:p>
            <a:pPr eaLnBrk="1" hangingPunct="1">
              <a:spcBef>
                <a:spcPct val="50000"/>
              </a:spcBef>
              <a:buFont typeface="Wingdings" charset="0"/>
              <a:buNone/>
            </a:pPr>
            <a:r>
              <a:rPr lang="en-US" sz="2800" dirty="0" smtClean="0">
                <a:sym typeface="Wingdings" charset="0"/>
              </a:rPr>
              <a:t>Compare entities </a:t>
            </a:r>
            <a:r>
              <a:rPr lang="en-US" sz="2800" dirty="0" smtClean="0"/>
              <a:t>within each block</a:t>
            </a:r>
          </a:p>
          <a:p>
            <a:pPr eaLnBrk="1" hangingPunct="1">
              <a:spcBef>
                <a:spcPct val="50000"/>
              </a:spcBef>
              <a:buFont typeface="Wingdings" charset="0"/>
              <a:buNone/>
            </a:pPr>
            <a:r>
              <a:rPr lang="en-US" sz="2800" dirty="0" smtClean="0">
                <a:sym typeface="Wingdings"/>
              </a:rPr>
              <a:t> Re</a:t>
            </a:r>
            <a:r>
              <a:rPr lang="en-US" sz="2800" dirty="0" smtClean="0"/>
              <a:t>duce number of checks!</a:t>
            </a:r>
            <a:endParaRPr lang="en-US" sz="2800" dirty="0"/>
          </a:p>
        </p:txBody>
      </p:sp>
      <p:sp>
        <p:nvSpPr>
          <p:cNvPr id="12" name="Rectangle 11"/>
          <p:cNvSpPr/>
          <p:nvPr/>
        </p:nvSpPr>
        <p:spPr>
          <a:xfrm>
            <a:off x="5305861" y="6588259"/>
            <a:ext cx="383813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eaLnBrk="0" hangingPunct="0">
              <a:spcBef>
                <a:spcPct val="20000"/>
              </a:spcBef>
              <a:buClr>
                <a:srgbClr val="800000"/>
              </a:buClr>
              <a:defRPr/>
            </a:pPr>
            <a:r>
              <a:rPr kumimoji="1" lang="en-US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Gill Sans MT" pitchFamily="34" charset="0"/>
                <a:cs typeface="Arial" pitchFamily="34" charset="0"/>
              </a:rPr>
              <a:t>S</a:t>
            </a:r>
            <a:r>
              <a:rPr kumimoji="1" lang="en-US" sz="12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Gill Sans MT" pitchFamily="34" charset="0"/>
                <a:cs typeface="Arial" pitchFamily="34" charset="0"/>
              </a:rPr>
              <a:t>lide </a:t>
            </a:r>
            <a:r>
              <a:rPr kumimoji="1" lang="en-US" sz="12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Gill Sans MT" pitchFamily="34" charset="0"/>
                <a:cs typeface="Arial" pitchFamily="34" charset="0"/>
              </a:rPr>
              <a:t>by</a:t>
            </a:r>
            <a:r>
              <a:rPr kumimoji="1" lang="en-US" sz="12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Gill Sans MT" pitchFamily="34" charset="0"/>
                <a:cs typeface="Arial" pitchFamily="34" charset="0"/>
              </a:rPr>
              <a:t> </a:t>
            </a:r>
            <a:r>
              <a:rPr kumimoji="1" lang="en-US" sz="12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Gill Sans MT" pitchFamily="34" charset="0"/>
                <a:cs typeface="Arial" pitchFamily="34" charset="0"/>
              </a:rPr>
              <a:t>Matthew Michelson and Jose Luis Ambite</a:t>
            </a:r>
            <a:endParaRPr kumimoji="1" lang="en-US" sz="800" dirty="0">
              <a:solidFill>
                <a:schemeClr val="accent1">
                  <a:lumMod val="60000"/>
                  <a:lumOff val="40000"/>
                </a:schemeClr>
              </a:solidFill>
              <a:latin typeface="Gill Sans MT" pitchFamily="34" charset="0"/>
              <a:cs typeface="Arial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653486" y="2373868"/>
            <a:ext cx="21629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1 Block of </a:t>
            </a:r>
            <a:r>
              <a:rPr lang="en-US" b="1" dirty="0"/>
              <a:t>12345</a:t>
            </a:r>
            <a:r>
              <a:rPr lang="en-US" dirty="0"/>
              <a:t> Zips </a:t>
            </a:r>
          </a:p>
        </p:txBody>
      </p:sp>
    </p:spTree>
    <p:extLst>
      <p:ext uri="{BB962C8B-B14F-4D97-AF65-F5344CB8AC3E}">
        <p14:creationId xmlns:p14="http://schemas.microsoft.com/office/powerpoint/2010/main" val="41848098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325562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Palatino Linotype" charset="0"/>
                <a:ea typeface="ＭＳ Ｐゴシック" charset="0"/>
                <a:cs typeface="ＭＳ Ｐゴシック" charset="0"/>
              </a:rPr>
              <a:t>Blocking – Multi-</a:t>
            </a:r>
            <a:r>
              <a:rPr lang="en-US" dirty="0" smtClean="0">
                <a:latin typeface="Palatino Linotype" charset="0"/>
                <a:ea typeface="ＭＳ Ｐゴシック" charset="0"/>
                <a:cs typeface="ＭＳ Ｐゴシック" charset="0"/>
              </a:rPr>
              <a:t>pass</a:t>
            </a:r>
            <a:br>
              <a:rPr lang="en-US" dirty="0" smtClean="0">
                <a:latin typeface="Palatino Linotype" charset="0"/>
                <a:ea typeface="ＭＳ Ｐゴシック" charset="0"/>
                <a:cs typeface="ＭＳ Ｐゴシック" charset="0"/>
              </a:rPr>
            </a:br>
            <a:r>
              <a:rPr lang="en-US" sz="2700" dirty="0">
                <a:latin typeface="Arial" charset="0"/>
                <a:ea typeface="ＭＳ Ｐゴシック" charset="0"/>
                <a:cs typeface="ＭＳ Ｐゴシック" charset="0"/>
              </a:rPr>
              <a:t>(Hernandez &amp; </a:t>
            </a:r>
            <a:r>
              <a:rPr lang="en-US" sz="2700" dirty="0" err="1">
                <a:latin typeface="Arial" charset="0"/>
                <a:ea typeface="ＭＳ Ｐゴシック" charset="0"/>
                <a:cs typeface="ＭＳ Ｐゴシック" charset="0"/>
              </a:rPr>
              <a:t>Stolfo</a:t>
            </a:r>
            <a:r>
              <a:rPr lang="en-US" sz="2700" dirty="0">
                <a:latin typeface="Arial" charset="0"/>
                <a:ea typeface="ＭＳ Ｐゴシック" charset="0"/>
                <a:cs typeface="ＭＳ Ｐゴシック" charset="0"/>
              </a:rPr>
              <a:t>, 1998)</a:t>
            </a:r>
            <a:br>
              <a:rPr lang="en-US" sz="2700" dirty="0">
                <a:latin typeface="Arial" charset="0"/>
                <a:ea typeface="ＭＳ Ｐゴシック" charset="0"/>
                <a:cs typeface="ＭＳ Ｐゴシック" charset="0"/>
              </a:rPr>
            </a:br>
            <a:endParaRPr lang="en-US" dirty="0">
              <a:latin typeface="Palatino Linotype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Sort neighborhoods on block keys</a:t>
            </a:r>
          </a:p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Multiple independent runs using keys</a:t>
            </a:r>
          </a:p>
          <a:p>
            <a:pPr lvl="1" eaLnBrk="1" hangingPunct="1"/>
            <a:r>
              <a:rPr lang="en-US" dirty="0">
                <a:latin typeface="Arial" charset="0"/>
                <a:ea typeface="ＭＳ Ｐゴシック" charset="0"/>
              </a:rPr>
              <a:t>runs capture different match candidates</a:t>
            </a:r>
          </a:p>
          <a:p>
            <a:pPr eaLnBrk="1" hangingPunct="1"/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Example:  </a:t>
            </a:r>
          </a:p>
          <a:p>
            <a:pPr lvl="2"/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1</a:t>
            </a:r>
            <a:r>
              <a:rPr lang="en-US" baseline="30000" dirty="0" smtClean="0">
                <a:latin typeface="Arial" charset="0"/>
                <a:ea typeface="ＭＳ Ｐゴシック" charset="0"/>
                <a:cs typeface="ＭＳ Ｐゴシック" charset="0"/>
              </a:rPr>
              <a:t>st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  <a:sym typeface="Wingdings" charset="0"/>
              </a:rPr>
              <a:t> (token, last name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  <a:sym typeface="Wingdings" charset="0"/>
              </a:rPr>
              <a:t>)</a:t>
            </a:r>
          </a:p>
          <a:p>
            <a:pPr lvl="2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2nd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  <a:sym typeface="Wingdings" charset="0"/>
              </a:rPr>
              <a:t> (token, first name) &amp; 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  <a:sym typeface="Wingdings" charset="0"/>
              </a:rPr>
              <a:t>(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  <a:sym typeface="Wingdings" charset="0"/>
              </a:rPr>
              <a:t>token, phone)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25AF7B50-4761-3E4A-A720-64A3926C2F91}" type="slidenum">
              <a:rPr lang="en-US"/>
              <a:pPr/>
              <a:t>16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791201" y="6588259"/>
            <a:ext cx="335279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eaLnBrk="0" hangingPunct="0">
              <a:spcBef>
                <a:spcPct val="20000"/>
              </a:spcBef>
              <a:buClr>
                <a:srgbClr val="800000"/>
              </a:buClr>
              <a:defRPr/>
            </a:pPr>
            <a:r>
              <a:rPr kumimoji="1" lang="en-US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Gill Sans MT" pitchFamily="34" charset="0"/>
                <a:cs typeface="Arial" pitchFamily="34" charset="0"/>
              </a:rPr>
              <a:t>S</a:t>
            </a:r>
            <a:r>
              <a:rPr kumimoji="1" lang="en-US" sz="12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Gill Sans MT" pitchFamily="34" charset="0"/>
                <a:cs typeface="Arial" pitchFamily="34" charset="0"/>
              </a:rPr>
              <a:t>lide </a:t>
            </a:r>
            <a:r>
              <a:rPr kumimoji="1" lang="en-US" sz="12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Gill Sans MT" pitchFamily="34" charset="0"/>
                <a:cs typeface="Arial" pitchFamily="34" charset="0"/>
              </a:rPr>
              <a:t>by</a:t>
            </a:r>
            <a:r>
              <a:rPr kumimoji="1" lang="en-US" sz="12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Gill Sans MT" pitchFamily="34" charset="0"/>
                <a:cs typeface="Arial" pitchFamily="34" charset="0"/>
              </a:rPr>
              <a:t> </a:t>
            </a:r>
            <a:r>
              <a:rPr kumimoji="1" lang="en-US" sz="12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Gill Sans MT" pitchFamily="34" charset="0"/>
                <a:cs typeface="Arial" pitchFamily="34" charset="0"/>
              </a:rPr>
              <a:t>Matthew Michelson</a:t>
            </a:r>
            <a:endParaRPr kumimoji="1" lang="en-US" sz="800" dirty="0">
              <a:solidFill>
                <a:schemeClr val="accent1">
                  <a:lumMod val="60000"/>
                  <a:lumOff val="40000"/>
                </a:schemeClr>
              </a:solidFill>
              <a:latin typeface="Gill Sans MT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65462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Palatino Linotype" charset="0"/>
                <a:ea typeface="ＭＳ Ｐゴシック" charset="0"/>
                <a:cs typeface="ＭＳ Ｐゴシック" charset="0"/>
              </a:rPr>
              <a:t>Blocking – Multi-pass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Terminology:</a:t>
            </a:r>
          </a:p>
          <a:p>
            <a:pPr lvl="1" eaLnBrk="1" hangingPunct="1"/>
            <a:r>
              <a:rPr lang="en-US" dirty="0">
                <a:latin typeface="Arial" charset="0"/>
                <a:ea typeface="ＭＳ Ｐゴシック" charset="0"/>
              </a:rPr>
              <a:t>Each pass is a </a:t>
            </a:r>
            <a:r>
              <a:rPr lang="ja-JP" altLang="en-US" dirty="0">
                <a:latin typeface="Arial" charset="0"/>
                <a:ea typeface="ＭＳ Ｐゴシック" charset="0"/>
              </a:rPr>
              <a:t>“</a:t>
            </a:r>
            <a:r>
              <a:rPr lang="en-US" dirty="0">
                <a:latin typeface="Arial" charset="0"/>
                <a:ea typeface="ＭＳ Ｐゴシック" charset="0"/>
              </a:rPr>
              <a:t>conjunction</a:t>
            </a:r>
            <a:r>
              <a:rPr lang="ja-JP" altLang="en-US" dirty="0">
                <a:latin typeface="Arial" charset="0"/>
                <a:ea typeface="ＭＳ Ｐゴシック" charset="0"/>
              </a:rPr>
              <a:t>”</a:t>
            </a:r>
            <a:endParaRPr lang="en-US" dirty="0">
              <a:latin typeface="Arial" charset="0"/>
              <a:ea typeface="ＭＳ Ｐゴシック" charset="0"/>
            </a:endParaRPr>
          </a:p>
          <a:p>
            <a:pPr lvl="2" eaLnBrk="1" hangingPunct="1"/>
            <a:r>
              <a:rPr lang="en-US" dirty="0">
                <a:latin typeface="Arial" charset="0"/>
                <a:ea typeface="ＭＳ Ｐゴシック" charset="0"/>
              </a:rPr>
              <a:t>(token, first) AND (token, phone)</a:t>
            </a:r>
          </a:p>
          <a:p>
            <a:pPr lvl="1" eaLnBrk="1" hangingPunct="1"/>
            <a:r>
              <a:rPr lang="en-US" dirty="0">
                <a:latin typeface="Arial" charset="0"/>
                <a:ea typeface="ＭＳ Ｐゴシック" charset="0"/>
              </a:rPr>
              <a:t>Combine passes to form </a:t>
            </a:r>
            <a:r>
              <a:rPr lang="ja-JP" altLang="en-US" dirty="0">
                <a:latin typeface="Arial" charset="0"/>
                <a:ea typeface="ＭＳ Ｐゴシック" charset="0"/>
              </a:rPr>
              <a:t>“</a:t>
            </a:r>
            <a:r>
              <a:rPr lang="en-US" dirty="0">
                <a:latin typeface="Arial" charset="0"/>
                <a:ea typeface="ＭＳ Ｐゴシック" charset="0"/>
              </a:rPr>
              <a:t>disjunction</a:t>
            </a:r>
            <a:r>
              <a:rPr lang="ja-JP" altLang="en-US" dirty="0">
                <a:latin typeface="Arial" charset="0"/>
                <a:ea typeface="ＭＳ Ｐゴシック" charset="0"/>
              </a:rPr>
              <a:t>”</a:t>
            </a:r>
            <a:endParaRPr lang="en-US" dirty="0">
              <a:latin typeface="Arial" charset="0"/>
              <a:ea typeface="ＭＳ Ｐゴシック" charset="0"/>
            </a:endParaRPr>
          </a:p>
          <a:p>
            <a:pPr lvl="2" eaLnBrk="1" hangingPunct="1"/>
            <a:r>
              <a:rPr lang="en-US" dirty="0">
                <a:latin typeface="Arial" charset="0"/>
                <a:ea typeface="ＭＳ Ｐゴシック" charset="0"/>
              </a:rPr>
              <a:t>[(token, last)] OR </a:t>
            </a:r>
            <a:r>
              <a:rPr lang="en-US" dirty="0" smtClean="0">
                <a:latin typeface="Arial" charset="0"/>
                <a:ea typeface="ＭＳ Ｐゴシック" charset="0"/>
              </a:rPr>
              <a:t/>
            </a:r>
            <a:br>
              <a:rPr lang="en-US" dirty="0" smtClean="0">
                <a:latin typeface="Arial" charset="0"/>
                <a:ea typeface="ＭＳ Ｐゴシック" charset="0"/>
              </a:rPr>
            </a:br>
            <a:r>
              <a:rPr lang="en-US" dirty="0" smtClean="0">
                <a:latin typeface="Arial" charset="0"/>
                <a:ea typeface="ＭＳ Ｐゴシック" charset="0"/>
              </a:rPr>
              <a:t>[</a:t>
            </a:r>
            <a:r>
              <a:rPr lang="en-US" dirty="0">
                <a:latin typeface="Arial" charset="0"/>
                <a:ea typeface="ＭＳ Ｐゴシック" charset="0"/>
              </a:rPr>
              <a:t>(token, first) AND (token, phone)]</a:t>
            </a:r>
          </a:p>
          <a:p>
            <a:pPr lvl="1" eaLnBrk="1" hangingPunct="1"/>
            <a:r>
              <a:rPr lang="en-US" dirty="0">
                <a:latin typeface="Arial" charset="0"/>
                <a:ea typeface="ＭＳ Ｐゴシック" charset="0"/>
              </a:rPr>
              <a:t>Disjunctive Normal Form rules</a:t>
            </a:r>
          </a:p>
          <a:p>
            <a:pPr lvl="2" eaLnBrk="1" hangingPunct="1"/>
            <a:r>
              <a:rPr lang="en-US" dirty="0">
                <a:latin typeface="Arial" charset="0"/>
                <a:ea typeface="ＭＳ Ｐゴシック" charset="0"/>
              </a:rPr>
              <a:t>form </a:t>
            </a:r>
            <a:r>
              <a:rPr lang="ja-JP" altLang="en-US" dirty="0">
                <a:latin typeface="Arial" charset="0"/>
                <a:ea typeface="ＭＳ Ｐゴシック" charset="0"/>
              </a:rPr>
              <a:t>“</a:t>
            </a:r>
            <a:r>
              <a:rPr lang="en-US" dirty="0">
                <a:latin typeface="Arial" charset="0"/>
                <a:ea typeface="ＭＳ Ｐゴシック" charset="0"/>
              </a:rPr>
              <a:t>Blocking Schemes</a:t>
            </a:r>
            <a:r>
              <a:rPr lang="ja-JP" altLang="en-US" dirty="0">
                <a:latin typeface="Arial" charset="0"/>
                <a:ea typeface="ＭＳ Ｐゴシック" charset="0"/>
              </a:rPr>
              <a:t>”</a:t>
            </a:r>
            <a:endParaRPr lang="en-US" dirty="0">
              <a:latin typeface="Arial" charset="0"/>
              <a:ea typeface="ＭＳ Ｐゴシック" charset="0"/>
            </a:endParaRPr>
          </a:p>
          <a:p>
            <a:pPr lvl="2" eaLnBrk="1" hangingPunct="1"/>
            <a:endParaRPr lang="en-US" dirty="0">
              <a:latin typeface="Arial" charset="0"/>
              <a:ea typeface="ＭＳ Ｐゴシック" charset="0"/>
            </a:endParaRPr>
          </a:p>
          <a:p>
            <a:pPr eaLnBrk="1" hangingPunct="1"/>
            <a:endParaRPr lang="en-US" sz="4000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D0DD229A-8453-B447-82A7-6759F229A3A1}" type="slidenum">
              <a:rPr lang="en-US"/>
              <a:pPr/>
              <a:t>17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791201" y="6588259"/>
            <a:ext cx="335279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eaLnBrk="0" hangingPunct="0">
              <a:spcBef>
                <a:spcPct val="20000"/>
              </a:spcBef>
              <a:buClr>
                <a:srgbClr val="800000"/>
              </a:buClr>
              <a:defRPr/>
            </a:pPr>
            <a:r>
              <a:rPr kumimoji="1" lang="en-US" sz="12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Gill Sans MT" pitchFamily="34" charset="0"/>
                <a:cs typeface="Arial" pitchFamily="34" charset="0"/>
              </a:rPr>
              <a:t>Slide by </a:t>
            </a:r>
            <a:r>
              <a:rPr kumimoji="1" lang="en-US" sz="12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Gill Sans MT" pitchFamily="34" charset="0"/>
                <a:cs typeface="Arial" pitchFamily="34" charset="0"/>
              </a:rPr>
              <a:t>Matthew Michelson</a:t>
            </a:r>
            <a:endParaRPr kumimoji="1" lang="en-US" sz="800" dirty="0">
              <a:solidFill>
                <a:schemeClr val="accent1">
                  <a:lumMod val="60000"/>
                  <a:lumOff val="40000"/>
                </a:schemeClr>
              </a:solidFill>
              <a:latin typeface="Gill Sans MT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72891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Palatino Linotype" charset="0"/>
                <a:ea typeface="ＭＳ Ｐゴシック" charset="0"/>
                <a:cs typeface="ＭＳ Ｐゴシック" charset="0"/>
              </a:rPr>
              <a:t>Blocking Effectiveness</a:t>
            </a:r>
          </a:p>
        </p:txBody>
      </p:sp>
      <p:sp>
        <p:nvSpPr>
          <p:cNvPr id="36867" name="Rectangle 8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Determined by rules</a:t>
            </a:r>
          </a:p>
          <a:p>
            <a:pPr lvl="1" eaLnBrk="1" hangingPunct="1"/>
            <a:r>
              <a:rPr lang="en-US">
                <a:latin typeface="Arial" charset="0"/>
                <a:ea typeface="ＭＳ Ｐゴシック" charset="0"/>
              </a:rPr>
              <a:t>Determined by choices for attributes and methods</a:t>
            </a:r>
          </a:p>
          <a:p>
            <a:pPr lvl="2" eaLnBrk="1" hangingPunct="1"/>
            <a:r>
              <a:rPr lang="en-US">
                <a:latin typeface="Arial" charset="0"/>
                <a:ea typeface="ＭＳ Ｐゴシック" charset="0"/>
              </a:rPr>
              <a:t>(token, zip) captures all matches, but all pairs too</a:t>
            </a:r>
          </a:p>
          <a:p>
            <a:pPr lvl="2" eaLnBrk="1" hangingPunct="1"/>
            <a:r>
              <a:rPr lang="en-US">
                <a:latin typeface="Arial" charset="0"/>
                <a:ea typeface="ＭＳ Ｐゴシック" charset="0"/>
              </a:rPr>
              <a:t>(token, first) AND (token, phone) gets half the matches, and only 1 candidate generated</a:t>
            </a:r>
          </a:p>
          <a:p>
            <a:pPr lvl="2" eaLnBrk="1" hangingPunct="1"/>
            <a:r>
              <a:rPr lang="en-US">
                <a:latin typeface="Arial" charset="0"/>
                <a:ea typeface="ＭＳ Ｐゴシック" charset="0"/>
              </a:rPr>
              <a:t>Which is better? Why?</a:t>
            </a:r>
          </a:p>
          <a:p>
            <a:pPr lvl="1" eaLnBrk="1" hangingPunct="1"/>
            <a:r>
              <a:rPr lang="en-US">
                <a:latin typeface="Arial" charset="0"/>
                <a:ea typeface="ＭＳ Ｐゴシック" charset="0"/>
              </a:rPr>
              <a:t>How to quantify??</a:t>
            </a:r>
          </a:p>
          <a:p>
            <a:pPr eaLnBrk="1" hangingPunct="1"/>
            <a:endParaRPr lang="en-US" sz="400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B7893064-B9CB-1543-9E3F-7EE723E2BF60}" type="slidenum">
              <a:rPr lang="en-US"/>
              <a:pPr/>
              <a:t>18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791201" y="6588259"/>
            <a:ext cx="335279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eaLnBrk="0" hangingPunct="0">
              <a:spcBef>
                <a:spcPct val="20000"/>
              </a:spcBef>
              <a:buClr>
                <a:srgbClr val="800000"/>
              </a:buClr>
              <a:defRPr/>
            </a:pPr>
            <a:r>
              <a:rPr kumimoji="1" lang="en-US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Gill Sans MT" pitchFamily="34" charset="0"/>
                <a:cs typeface="Arial" pitchFamily="34" charset="0"/>
              </a:rPr>
              <a:t>S</a:t>
            </a:r>
            <a:r>
              <a:rPr kumimoji="1" lang="en-US" sz="12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Gill Sans MT" pitchFamily="34" charset="0"/>
                <a:cs typeface="Arial" pitchFamily="34" charset="0"/>
              </a:rPr>
              <a:t>lide </a:t>
            </a:r>
            <a:r>
              <a:rPr kumimoji="1" lang="en-US" sz="12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Gill Sans MT" pitchFamily="34" charset="0"/>
                <a:cs typeface="Arial" pitchFamily="34" charset="0"/>
              </a:rPr>
              <a:t>by</a:t>
            </a:r>
            <a:r>
              <a:rPr kumimoji="1" lang="en-US" sz="12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Gill Sans MT" pitchFamily="34" charset="0"/>
                <a:cs typeface="Arial" pitchFamily="34" charset="0"/>
              </a:rPr>
              <a:t> </a:t>
            </a:r>
            <a:r>
              <a:rPr kumimoji="1" lang="en-US" sz="12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Gill Sans MT" pitchFamily="34" charset="0"/>
                <a:cs typeface="Arial" pitchFamily="34" charset="0"/>
              </a:rPr>
              <a:t>Matthew Michelson</a:t>
            </a:r>
            <a:endParaRPr kumimoji="1" lang="en-US" sz="800" dirty="0">
              <a:solidFill>
                <a:schemeClr val="accent1">
                  <a:lumMod val="60000"/>
                  <a:lumOff val="40000"/>
                </a:schemeClr>
              </a:solidFill>
              <a:latin typeface="Gill Sans MT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76904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Palatino Linotype" charset="0"/>
                <a:ea typeface="ＭＳ Ｐゴシック" charset="0"/>
                <a:cs typeface="ＭＳ Ｐゴシック" charset="0"/>
              </a:rPr>
              <a:t>Blocking Effectiveness</a:t>
            </a:r>
          </a:p>
        </p:txBody>
      </p:sp>
      <p:sp>
        <p:nvSpPr>
          <p:cNvPr id="9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E63FA2B7-A8AC-CF43-8649-2E2A4622AB10}" type="slidenum">
              <a:rPr lang="en-US"/>
              <a:pPr/>
              <a:t>19</a:t>
            </a:fld>
            <a:endParaRPr lang="en-US"/>
          </a:p>
        </p:txBody>
      </p:sp>
      <p:sp>
        <p:nvSpPr>
          <p:cNvPr id="37891" name="Text Box 3"/>
          <p:cNvSpPr txBox="1">
            <a:spLocks noChangeArrowheads="1"/>
          </p:cNvSpPr>
          <p:nvPr/>
        </p:nvSpPr>
        <p:spPr bwMode="auto">
          <a:xfrm>
            <a:off x="533400" y="1752600"/>
            <a:ext cx="7391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Reduction Ratio</a:t>
            </a:r>
            <a:r>
              <a:rPr lang="en-US"/>
              <a:t> (</a:t>
            </a:r>
            <a:r>
              <a:rPr lang="en-US">
                <a:solidFill>
                  <a:srgbClr val="FF0000"/>
                </a:solidFill>
              </a:rPr>
              <a:t>RR</a:t>
            </a:r>
            <a:r>
              <a:rPr lang="en-US"/>
              <a:t>) = 1 – ||C|| / (||S|| *|| T||)</a:t>
            </a:r>
          </a:p>
          <a:p>
            <a:pPr algn="l" eaLnBrk="1" hangingPunct="1">
              <a:spcBef>
                <a:spcPct val="50000"/>
              </a:spcBef>
            </a:pPr>
            <a:r>
              <a:rPr lang="en-US" sz="2000"/>
              <a:t>S,T are data sets; C is the set of candidates</a:t>
            </a:r>
          </a:p>
        </p:txBody>
      </p:sp>
      <p:sp>
        <p:nvSpPr>
          <p:cNvPr id="37892" name="Text Box 4"/>
          <p:cNvSpPr txBox="1">
            <a:spLocks noChangeArrowheads="1"/>
          </p:cNvSpPr>
          <p:nvPr/>
        </p:nvSpPr>
        <p:spPr bwMode="auto">
          <a:xfrm>
            <a:off x="533400" y="2774950"/>
            <a:ext cx="62484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>
                <a:solidFill>
                  <a:srgbClr val="0099FF"/>
                </a:solidFill>
              </a:rPr>
              <a:t>Pairs Completeness</a:t>
            </a:r>
            <a:r>
              <a:rPr lang="en-US"/>
              <a:t> (</a:t>
            </a:r>
            <a:r>
              <a:rPr lang="en-US">
                <a:solidFill>
                  <a:srgbClr val="0099FF"/>
                </a:solidFill>
              </a:rPr>
              <a:t>PC</a:t>
            </a:r>
            <a:r>
              <a:rPr lang="en-US"/>
              <a:t>)</a:t>
            </a:r>
            <a:r>
              <a:rPr lang="en-US">
                <a:solidFill>
                  <a:srgbClr val="0099FF"/>
                </a:solidFill>
              </a:rPr>
              <a:t> </a:t>
            </a:r>
            <a:r>
              <a:rPr lang="en-US"/>
              <a:t>[</a:t>
            </a:r>
            <a:r>
              <a:rPr lang="en-US">
                <a:solidFill>
                  <a:srgbClr val="0099FF"/>
                </a:solidFill>
              </a:rPr>
              <a:t>Recall</a:t>
            </a:r>
            <a:r>
              <a:rPr lang="en-US"/>
              <a:t>] = S</a:t>
            </a:r>
            <a:r>
              <a:rPr lang="en-US" baseline="-25000"/>
              <a:t>m</a:t>
            </a:r>
            <a:r>
              <a:rPr lang="en-US"/>
              <a:t> / N</a:t>
            </a:r>
            <a:r>
              <a:rPr lang="en-US" baseline="-25000"/>
              <a:t>m</a:t>
            </a:r>
          </a:p>
          <a:p>
            <a:pPr algn="l" eaLnBrk="1" hangingPunct="1"/>
            <a:r>
              <a:rPr lang="en-US" sz="2000"/>
              <a:t>S</a:t>
            </a:r>
            <a:r>
              <a:rPr lang="en-US" sz="2000" baseline="-25000"/>
              <a:t>m </a:t>
            </a:r>
            <a:r>
              <a:rPr lang="en-US" sz="2000"/>
              <a:t>= # true matches in candidates,</a:t>
            </a:r>
          </a:p>
          <a:p>
            <a:pPr algn="l" eaLnBrk="1" hangingPunct="1"/>
            <a:r>
              <a:rPr lang="en-US" sz="2000"/>
              <a:t>N</a:t>
            </a:r>
            <a:r>
              <a:rPr lang="en-US" sz="2000" baseline="-25000"/>
              <a:t>m</a:t>
            </a:r>
            <a:r>
              <a:rPr lang="en-US" sz="2000"/>
              <a:t> = # true matches between S and T</a:t>
            </a:r>
          </a:p>
        </p:txBody>
      </p:sp>
      <p:sp>
        <p:nvSpPr>
          <p:cNvPr id="37893" name="Text Box 5"/>
          <p:cNvSpPr txBox="1">
            <a:spLocks noChangeArrowheads="1"/>
          </p:cNvSpPr>
          <p:nvPr/>
        </p:nvSpPr>
        <p:spPr bwMode="auto">
          <a:xfrm>
            <a:off x="647700" y="4448175"/>
            <a:ext cx="5181600" cy="220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1600" b="1"/>
              <a:t>(token, last name) AND (1</a:t>
            </a:r>
            <a:r>
              <a:rPr lang="en-US" sz="1600" b="1" baseline="30000"/>
              <a:t>st</a:t>
            </a:r>
            <a:r>
              <a:rPr lang="en-US" sz="1600" b="1"/>
              <a:t> letter, first name)</a:t>
            </a:r>
            <a:r>
              <a:rPr lang="en-US" sz="1800"/>
              <a:t> </a:t>
            </a:r>
          </a:p>
          <a:p>
            <a:pPr algn="l" eaLnBrk="1" hangingPunct="1">
              <a:spcBef>
                <a:spcPct val="50000"/>
              </a:spcBef>
            </a:pPr>
            <a:r>
              <a:rPr lang="en-US" sz="1600">
                <a:solidFill>
                  <a:srgbClr val="FF0000"/>
                </a:solidFill>
              </a:rPr>
              <a:t>RR</a:t>
            </a:r>
            <a:r>
              <a:rPr lang="en-US" sz="1600"/>
              <a:t> = 1 – 2/9  </a:t>
            </a:r>
            <a:r>
              <a:rPr lang="en-US" sz="1600">
                <a:cs typeface="Times New Roman" charset="0"/>
              </a:rPr>
              <a:t>≈ 0.78</a:t>
            </a:r>
          </a:p>
          <a:p>
            <a:pPr algn="l" eaLnBrk="1" hangingPunct="1">
              <a:spcBef>
                <a:spcPct val="50000"/>
              </a:spcBef>
            </a:pPr>
            <a:r>
              <a:rPr lang="en-US" sz="1600">
                <a:solidFill>
                  <a:srgbClr val="0099FF"/>
                </a:solidFill>
              </a:rPr>
              <a:t>PC</a:t>
            </a:r>
            <a:r>
              <a:rPr lang="en-US" sz="1600"/>
              <a:t> = 1 / 2  =  0.50</a:t>
            </a:r>
          </a:p>
          <a:p>
            <a:pPr algn="l" eaLnBrk="1" hangingPunct="1">
              <a:spcBef>
                <a:spcPct val="50000"/>
              </a:spcBef>
            </a:pPr>
            <a:r>
              <a:rPr lang="en-US" sz="1600" b="1"/>
              <a:t>(token, zip)</a:t>
            </a:r>
          </a:p>
          <a:p>
            <a:pPr algn="l" eaLnBrk="1" hangingPunct="1">
              <a:spcBef>
                <a:spcPct val="50000"/>
              </a:spcBef>
            </a:pPr>
            <a:r>
              <a:rPr lang="en-US" sz="1600">
                <a:solidFill>
                  <a:srgbClr val="FF0000"/>
                </a:solidFill>
              </a:rPr>
              <a:t>RR</a:t>
            </a:r>
            <a:r>
              <a:rPr lang="en-US" sz="1600"/>
              <a:t> =  1 – 9/9 = 0.0</a:t>
            </a:r>
          </a:p>
          <a:p>
            <a:pPr algn="l" eaLnBrk="1" hangingPunct="1">
              <a:spcBef>
                <a:spcPct val="50000"/>
              </a:spcBef>
            </a:pPr>
            <a:r>
              <a:rPr lang="en-US" sz="1600">
                <a:solidFill>
                  <a:srgbClr val="0099FF"/>
                </a:solidFill>
              </a:rPr>
              <a:t>PC</a:t>
            </a:r>
            <a:r>
              <a:rPr lang="en-US" sz="1600"/>
              <a:t> = 2 / 2 = 1.0</a:t>
            </a:r>
          </a:p>
        </p:txBody>
      </p:sp>
      <p:sp>
        <p:nvSpPr>
          <p:cNvPr id="37894" name="Text Box 6"/>
          <p:cNvSpPr txBox="1">
            <a:spLocks noChangeArrowheads="1"/>
          </p:cNvSpPr>
          <p:nvPr/>
        </p:nvSpPr>
        <p:spPr bwMode="auto">
          <a:xfrm>
            <a:off x="681038" y="4038600"/>
            <a:ext cx="16081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i="1"/>
              <a:t>Examples:</a:t>
            </a:r>
          </a:p>
        </p:txBody>
      </p:sp>
      <p:sp>
        <p:nvSpPr>
          <p:cNvPr id="10" name="Rectangle 9"/>
          <p:cNvSpPr/>
          <p:nvPr/>
        </p:nvSpPr>
        <p:spPr>
          <a:xfrm>
            <a:off x="5791201" y="6588259"/>
            <a:ext cx="335279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eaLnBrk="0" hangingPunct="0">
              <a:spcBef>
                <a:spcPct val="20000"/>
              </a:spcBef>
              <a:buClr>
                <a:srgbClr val="800000"/>
              </a:buClr>
              <a:defRPr/>
            </a:pPr>
            <a:r>
              <a:rPr kumimoji="1" lang="en-US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Gill Sans MT" pitchFamily="34" charset="0"/>
                <a:cs typeface="Arial" pitchFamily="34" charset="0"/>
              </a:rPr>
              <a:t>S</a:t>
            </a:r>
            <a:r>
              <a:rPr kumimoji="1" lang="en-US" sz="12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Gill Sans MT" pitchFamily="34" charset="0"/>
                <a:cs typeface="Arial" pitchFamily="34" charset="0"/>
              </a:rPr>
              <a:t>lide </a:t>
            </a:r>
            <a:r>
              <a:rPr kumimoji="1" lang="en-US" sz="12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Gill Sans MT" pitchFamily="34" charset="0"/>
                <a:cs typeface="Arial" pitchFamily="34" charset="0"/>
              </a:rPr>
              <a:t>by</a:t>
            </a:r>
            <a:r>
              <a:rPr kumimoji="1" lang="en-US" sz="12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Gill Sans MT" pitchFamily="34" charset="0"/>
                <a:cs typeface="Arial" pitchFamily="34" charset="0"/>
              </a:rPr>
              <a:t> </a:t>
            </a:r>
            <a:r>
              <a:rPr kumimoji="1" lang="en-US" sz="12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Gill Sans MT" pitchFamily="34" charset="0"/>
                <a:cs typeface="Arial" pitchFamily="34" charset="0"/>
              </a:rPr>
              <a:t>Matthew Michelson</a:t>
            </a:r>
            <a:endParaRPr kumimoji="1" lang="en-US" sz="800" dirty="0">
              <a:solidFill>
                <a:schemeClr val="accent1">
                  <a:lumMod val="60000"/>
                  <a:lumOff val="40000"/>
                </a:schemeClr>
              </a:solidFill>
              <a:latin typeface="Gill Sans MT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50036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" y="63500"/>
            <a:ext cx="8902700" cy="1044575"/>
          </a:xfrm>
        </p:spPr>
        <p:txBody>
          <a:bodyPr/>
          <a:lstStyle/>
          <a:p>
            <a:pPr>
              <a:defRPr/>
            </a:pPr>
            <a:r>
              <a:rPr lang="en-US" smtClean="0">
                <a:ea typeface="+mj-ea"/>
              </a:rPr>
              <a:t>Introduction</a:t>
            </a:r>
            <a:endParaRPr lang="en-US">
              <a:ea typeface="+mj-ea"/>
            </a:endParaRPr>
          </a:p>
        </p:txBody>
      </p:sp>
      <p:sp>
        <p:nvSpPr>
          <p:cNvPr id="18434" name="Content Placeholder 2"/>
          <p:cNvSpPr>
            <a:spLocks noGrp="1"/>
          </p:cNvSpPr>
          <p:nvPr>
            <p:ph idx="1"/>
          </p:nvPr>
        </p:nvSpPr>
        <p:spPr>
          <a:xfrm>
            <a:off x="165100" y="1281113"/>
            <a:ext cx="8813800" cy="4660900"/>
          </a:xfrm>
        </p:spPr>
        <p:txBody>
          <a:bodyPr>
            <a:normAutofit fontScale="85000" lnSpcReduction="10000"/>
          </a:bodyPr>
          <a:lstStyle/>
          <a:p>
            <a:r>
              <a:rPr lang="en-US">
                <a:latin typeface="Calibri" charset="0"/>
              </a:rPr>
              <a:t>Data matching: find structured data items that refer to the same real-world entity</a:t>
            </a:r>
          </a:p>
          <a:p>
            <a:pPr lvl="1"/>
            <a:r>
              <a:rPr lang="en-US">
                <a:latin typeface="Calibri" charset="0"/>
              </a:rPr>
              <a:t>entities may be represented by tuples, XML elements, or RDF triples, not by strings as in string matching</a:t>
            </a:r>
          </a:p>
          <a:p>
            <a:pPr lvl="1"/>
            <a:r>
              <a:rPr lang="en-US">
                <a:latin typeface="Calibri" charset="0"/>
              </a:rPr>
              <a:t>e.g., (David Smith, 608-245-4367, Madison WI) </a:t>
            </a:r>
            <a:br>
              <a:rPr lang="en-US">
                <a:latin typeface="Calibri" charset="0"/>
              </a:rPr>
            </a:br>
            <a:r>
              <a:rPr lang="en-US">
                <a:latin typeface="Calibri" charset="0"/>
              </a:rPr>
              <a:t>    vs (D. M. Smith, 245-4367, Madison WI)</a:t>
            </a:r>
          </a:p>
          <a:p>
            <a:r>
              <a:rPr lang="en-US">
                <a:latin typeface="Calibri" charset="0"/>
              </a:rPr>
              <a:t>Data matching arises in many integration scenarios</a:t>
            </a:r>
          </a:p>
          <a:p>
            <a:pPr lvl="1"/>
            <a:r>
              <a:rPr lang="en-US">
                <a:latin typeface="Calibri" charset="0"/>
              </a:rPr>
              <a:t>merging multiple databases with the same schema</a:t>
            </a:r>
          </a:p>
          <a:p>
            <a:pPr lvl="1"/>
            <a:r>
              <a:rPr lang="en-US">
                <a:latin typeface="Calibri" charset="0"/>
              </a:rPr>
              <a:t>joining rows from sources with different schemas</a:t>
            </a:r>
          </a:p>
          <a:p>
            <a:pPr lvl="1"/>
            <a:r>
              <a:rPr lang="en-US">
                <a:latin typeface="Calibri" charset="0"/>
              </a:rPr>
              <a:t>matching a user query to a data item</a:t>
            </a:r>
          </a:p>
          <a:p>
            <a:r>
              <a:rPr lang="en-US">
                <a:latin typeface="Calibri" charset="0"/>
              </a:rPr>
              <a:t>One of the most fundamental problems in data integration</a:t>
            </a: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927490CE-BD54-0146-AC30-1D9024C1927F}" type="slidenum">
              <a:rPr lang="en-US" sz="1000">
                <a:solidFill>
                  <a:srgbClr val="969696"/>
                </a:solidFill>
                <a:latin typeface="Arial" charset="0"/>
              </a:rPr>
              <a:pPr/>
              <a:t>2</a:t>
            </a:fld>
            <a:endParaRPr lang="en-US" sz="1000">
              <a:solidFill>
                <a:srgbClr val="969696"/>
              </a:solidFill>
              <a:latin typeface="Arial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791201" y="6588259"/>
            <a:ext cx="335279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eaLnBrk="0" hangingPunct="0">
              <a:spcBef>
                <a:spcPct val="20000"/>
              </a:spcBef>
              <a:buClr>
                <a:srgbClr val="800000"/>
              </a:buClr>
              <a:defRPr/>
            </a:pPr>
            <a:r>
              <a:rPr kumimoji="1" lang="en-US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Gill Sans MT" pitchFamily="34" charset="0"/>
                <a:cs typeface="Arial" pitchFamily="34" charset="0"/>
              </a:rPr>
              <a:t>S</a:t>
            </a:r>
            <a:r>
              <a:rPr kumimoji="1" lang="en-US" sz="12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Gill Sans MT" pitchFamily="34" charset="0"/>
                <a:cs typeface="Arial" pitchFamily="34" charset="0"/>
              </a:rPr>
              <a:t>lide from </a:t>
            </a:r>
            <a:r>
              <a:rPr kumimoji="1" lang="en-US" sz="1200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Gill Sans MT" pitchFamily="34" charset="0"/>
                <a:cs typeface="Arial" pitchFamily="34" charset="0"/>
              </a:rPr>
              <a:t>Anhai</a:t>
            </a:r>
            <a:r>
              <a:rPr kumimoji="1" lang="en-US" sz="12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Gill Sans MT" pitchFamily="34" charset="0"/>
                <a:cs typeface="Arial" pitchFamily="34" charset="0"/>
              </a:rPr>
              <a:t> Doan, </a:t>
            </a:r>
            <a:r>
              <a:rPr kumimoji="1" lang="en-US" sz="1200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Gill Sans MT" pitchFamily="34" charset="0"/>
                <a:cs typeface="Arial" pitchFamily="34" charset="0"/>
              </a:rPr>
              <a:t>Alon</a:t>
            </a:r>
            <a:r>
              <a:rPr kumimoji="1" lang="en-US" sz="12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Gill Sans MT" pitchFamily="34" charset="0"/>
                <a:cs typeface="Arial" pitchFamily="34" charset="0"/>
              </a:rPr>
              <a:t> Halevy, Zachary Ives</a:t>
            </a:r>
            <a:endParaRPr kumimoji="1" lang="en-US" sz="800" dirty="0">
              <a:solidFill>
                <a:schemeClr val="accent1">
                  <a:lumMod val="60000"/>
                  <a:lumOff val="40000"/>
                </a:schemeClr>
              </a:solidFill>
              <a:latin typeface="Gill Sans MT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70589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Palatino Linotype" charset="0"/>
                <a:ea typeface="ＭＳ Ｐゴシック" charset="0"/>
                <a:cs typeface="ＭＳ Ｐゴシック" charset="0"/>
              </a:rPr>
              <a:t>Outline</a:t>
            </a:r>
          </a:p>
        </p:txBody>
      </p:sp>
      <p:sp>
        <p:nvSpPr>
          <p:cNvPr id="2355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Blocking</a:t>
            </a:r>
          </a:p>
          <a:p>
            <a:pPr lvl="1"/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Rule-based blocking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</a:rPr>
              <a:t>Learning-based blocking</a:t>
            </a:r>
          </a:p>
          <a:p>
            <a:pPr lvl="1"/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Automatic blocking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Record Linkage</a:t>
            </a:r>
          </a:p>
          <a:p>
            <a:pPr lvl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Rule-based matching</a:t>
            </a:r>
          </a:p>
          <a:p>
            <a:pPr lvl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Learning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-based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matching</a:t>
            </a:r>
          </a:p>
          <a:p>
            <a:pPr lvl="1"/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Automatic matching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/>
            <a:endParaRPr lang="en-US" dirty="0" smtClean="0">
              <a:latin typeface="Arial" charset="0"/>
              <a:ea typeface="ＭＳ Ｐゴシック" charset="0"/>
              <a:cs typeface="ＭＳ Ｐゴシック" charset="0"/>
            </a:endParaRPr>
          </a:p>
          <a:p>
            <a:pPr lvl="1"/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>
              <a:buFontTx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lvl="1" eaLnBrk="1" hangingPunct="1">
              <a:buFontTx/>
              <a:buNone/>
            </a:pPr>
            <a:endParaRPr lang="en-US" dirty="0">
              <a:latin typeface="Arial" charset="0"/>
              <a:ea typeface="ＭＳ Ｐゴシック" charset="0"/>
            </a:endParaRPr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B1243F2F-E0B1-D44D-8FEB-A1C913CB8698}" type="slidenum">
              <a:rPr lang="en-US">
                <a:solidFill>
                  <a:srgbClr val="FFFFFF"/>
                </a:solidFill>
              </a:rPr>
              <a:pPr/>
              <a:t>20</a:t>
            </a:fld>
            <a:endParaRPr lang="en-US">
              <a:solidFill>
                <a:srgbClr val="FFFFFF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896910" y="6507251"/>
            <a:ext cx="2168532" cy="274638"/>
            <a:chOff x="6896910" y="6507251"/>
            <a:chExt cx="2168532" cy="274638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>
              <a:alphaModFix amt="55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285824" y="6507251"/>
              <a:ext cx="779618" cy="274638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6896910" y="6612612"/>
              <a:ext cx="1320874" cy="1692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US" sz="1100" dirty="0" smtClean="0">
                  <a:solidFill>
                    <a:srgbClr val="FFFFFF"/>
                  </a:solidFill>
                  <a:latin typeface="+mn-lt"/>
                </a:rPr>
                <a:t>slide by </a:t>
              </a:r>
              <a:r>
                <a:rPr lang="en-US" sz="1100" dirty="0" smtClean="0">
                  <a:solidFill>
                    <a:srgbClr val="FFFFFF"/>
                  </a:solidFill>
                </a:rPr>
                <a:t>Craig Knoblock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5809663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Palatino Linotype" charset="0"/>
                <a:ea typeface="ＭＳ Ｐゴシック" charset="0"/>
                <a:cs typeface="ＭＳ Ｐゴシック" charset="0"/>
              </a:rPr>
              <a:t>Multi-Pass Blocking Schemes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09600" indent="-609600" eaLnBrk="1" hangingPunct="1">
              <a:buFont typeface="Wingdings" charset="0"/>
              <a:buNone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Old Techniques: Ad-hoc rules</a:t>
            </a:r>
          </a:p>
          <a:p>
            <a:pPr marL="609600" indent="-609600" eaLnBrk="1" hangingPunct="1">
              <a:buFont typeface="Wingdings" charset="0"/>
              <a:buNone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New Techniques: Learn rules! </a:t>
            </a:r>
          </a:p>
          <a:p>
            <a:pPr marL="609600" indent="-609600" eaLnBrk="1" hangingPunct="1">
              <a:buFont typeface="Wingdings" charset="0"/>
              <a:buNone/>
            </a:pPr>
            <a:r>
              <a:rPr lang="en-US" i="1" dirty="0">
                <a:latin typeface="Arial" charset="0"/>
                <a:ea typeface="ＭＳ Ｐゴシック" charset="0"/>
                <a:cs typeface="ＭＳ Ｐゴシック" charset="0"/>
              </a:rPr>
              <a:t>Learned rules justified by quantitative </a:t>
            </a:r>
            <a:r>
              <a:rPr lang="en-US" i="1" dirty="0" smtClean="0">
                <a:latin typeface="Arial" charset="0"/>
                <a:ea typeface="ＭＳ Ｐゴシック" charset="0"/>
                <a:cs typeface="ＭＳ Ｐゴシック" charset="0"/>
              </a:rPr>
              <a:t>effectiveness</a:t>
            </a:r>
          </a:p>
          <a:p>
            <a:pPr marL="609600" indent="-609600">
              <a:buNone/>
            </a:pPr>
            <a:endParaRPr lang="en-US" i="1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marL="609600" indent="-609600">
              <a:buNone/>
            </a:pPr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  <a:t>Michelson &amp; </a:t>
            </a:r>
            <a:r>
              <a:rPr lang="en-US" sz="2800" dirty="0" err="1">
                <a:latin typeface="Arial" charset="0"/>
                <a:ea typeface="ＭＳ Ｐゴシック" charset="0"/>
                <a:cs typeface="ＭＳ Ｐゴシック" charset="0"/>
              </a:rPr>
              <a:t>Knoblock</a:t>
            </a:r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  <a:t>, </a:t>
            </a:r>
            <a:r>
              <a:rPr lang="en-US" sz="2800" b="1" dirty="0">
                <a:latin typeface="Arial" charset="0"/>
                <a:ea typeface="ＭＳ Ｐゴシック" charset="0"/>
                <a:cs typeface="ＭＳ Ｐゴシック" charset="0"/>
              </a:rPr>
              <a:t>Learning </a:t>
            </a:r>
            <a:r>
              <a:rPr lang="en-US" sz="2800" b="1" dirty="0" smtClean="0">
                <a:latin typeface="Arial" charset="0"/>
                <a:ea typeface="ＭＳ Ｐゴシック" charset="0"/>
                <a:cs typeface="ＭＳ Ｐゴシック" charset="0"/>
              </a:rPr>
              <a:t>Blocking Schemes </a:t>
            </a:r>
            <a:r>
              <a:rPr lang="en-US" sz="2800" b="1" dirty="0">
                <a:latin typeface="Arial" charset="0"/>
                <a:ea typeface="ＭＳ Ｐゴシック" charset="0"/>
                <a:cs typeface="ＭＳ Ｐゴシック" charset="0"/>
              </a:rPr>
              <a:t>for Record Linkage</a:t>
            </a:r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  <a:t>, AAAI 2006</a:t>
            </a:r>
          </a:p>
          <a:p>
            <a:pPr marL="1004888" lvl="1" indent="-533400">
              <a:buNone/>
            </a:pPr>
            <a:endParaRPr lang="en-US" dirty="0">
              <a:latin typeface="Arial" charset="0"/>
              <a:ea typeface="ＭＳ Ｐゴシック" charset="0"/>
            </a:endParaRPr>
          </a:p>
          <a:p>
            <a:pPr marL="609600" indent="-609600" eaLnBrk="1" hangingPunct="1">
              <a:buFont typeface="Wingding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6921FB90-EE1A-7D4A-84EF-F9993687154E}" type="slidenum">
              <a:rPr lang="en-US"/>
              <a:pPr/>
              <a:t>21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791201" y="6588259"/>
            <a:ext cx="335279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eaLnBrk="0" hangingPunct="0">
              <a:spcBef>
                <a:spcPct val="20000"/>
              </a:spcBef>
              <a:buClr>
                <a:srgbClr val="800000"/>
              </a:buClr>
              <a:defRPr/>
            </a:pPr>
            <a:r>
              <a:rPr kumimoji="1" lang="en-US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Gill Sans MT" pitchFamily="34" charset="0"/>
                <a:cs typeface="Arial" pitchFamily="34" charset="0"/>
              </a:rPr>
              <a:t>S</a:t>
            </a:r>
            <a:r>
              <a:rPr kumimoji="1" lang="en-US" sz="12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Gill Sans MT" pitchFamily="34" charset="0"/>
                <a:cs typeface="Arial" pitchFamily="34" charset="0"/>
              </a:rPr>
              <a:t>lide </a:t>
            </a:r>
            <a:r>
              <a:rPr kumimoji="1" lang="en-US" sz="12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Gill Sans MT" pitchFamily="34" charset="0"/>
                <a:cs typeface="Arial" pitchFamily="34" charset="0"/>
              </a:rPr>
              <a:t>by</a:t>
            </a:r>
            <a:r>
              <a:rPr kumimoji="1" lang="en-US" sz="12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Gill Sans MT" pitchFamily="34" charset="0"/>
                <a:cs typeface="Arial" pitchFamily="34" charset="0"/>
              </a:rPr>
              <a:t> </a:t>
            </a:r>
            <a:r>
              <a:rPr kumimoji="1" lang="en-US" sz="12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Gill Sans MT" pitchFamily="34" charset="0"/>
                <a:cs typeface="Arial" pitchFamily="34" charset="0"/>
              </a:rPr>
              <a:t>Matthew Michelson</a:t>
            </a:r>
            <a:endParaRPr kumimoji="1" lang="en-US" sz="800" dirty="0">
              <a:solidFill>
                <a:schemeClr val="accent1">
                  <a:lumMod val="60000"/>
                  <a:lumOff val="40000"/>
                </a:schemeClr>
              </a:solidFill>
              <a:latin typeface="Gill Sans MT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63356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z="4000">
                <a:latin typeface="Palatino Linotype" charset="0"/>
                <a:ea typeface="ＭＳ Ｐゴシック" charset="0"/>
                <a:cs typeface="ＭＳ Ｐゴシック" charset="0"/>
              </a:rPr>
              <a:t>How to choose methods and attributes?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Blocking Goals:</a:t>
            </a:r>
          </a:p>
          <a:p>
            <a:pPr lvl="1" eaLnBrk="1" hangingPunct="1"/>
            <a:r>
              <a:rPr lang="en-US" dirty="0">
                <a:latin typeface="Arial" charset="0"/>
                <a:ea typeface="ＭＳ Ｐゴシック" charset="0"/>
              </a:rPr>
              <a:t>Small number of candidates (High </a:t>
            </a:r>
            <a:r>
              <a:rPr lang="en-US" dirty="0">
                <a:solidFill>
                  <a:srgbClr val="FF0000"/>
                </a:solidFill>
                <a:latin typeface="Arial" charset="0"/>
                <a:ea typeface="ＭＳ Ｐゴシック" charset="0"/>
              </a:rPr>
              <a:t>RR</a:t>
            </a:r>
            <a:r>
              <a:rPr lang="en-US" dirty="0">
                <a:latin typeface="Arial" charset="0"/>
                <a:ea typeface="ＭＳ Ｐゴシック" charset="0"/>
              </a:rPr>
              <a:t>)</a:t>
            </a:r>
          </a:p>
          <a:p>
            <a:pPr lvl="1" eaLnBrk="1" hangingPunct="1"/>
            <a:r>
              <a:rPr lang="en-US" dirty="0">
                <a:latin typeface="Arial" charset="0"/>
                <a:ea typeface="ＭＳ Ｐゴシック" charset="0"/>
              </a:rPr>
              <a:t>Don</a:t>
            </a:r>
            <a:r>
              <a:rPr lang="ja-JP" altLang="en-US" dirty="0">
                <a:latin typeface="Arial" charset="0"/>
                <a:ea typeface="ＭＳ Ｐゴシック" charset="0"/>
              </a:rPr>
              <a:t>’</a:t>
            </a:r>
            <a:r>
              <a:rPr lang="en-US" dirty="0">
                <a:latin typeface="Arial" charset="0"/>
                <a:ea typeface="ＭＳ Ｐゴシック" charset="0"/>
              </a:rPr>
              <a:t>t leave any true matches behind! (</a:t>
            </a:r>
            <a:r>
              <a:rPr lang="en-US" dirty="0" smtClean="0">
                <a:latin typeface="Arial" charset="0"/>
                <a:ea typeface="ＭＳ Ｐゴシック" charset="0"/>
              </a:rPr>
              <a:t>High </a:t>
            </a:r>
            <a:r>
              <a:rPr lang="en-US" dirty="0" smtClean="0">
                <a:solidFill>
                  <a:srgbClr val="0099FF"/>
                </a:solidFill>
                <a:latin typeface="Arial" charset="0"/>
                <a:ea typeface="ＭＳ Ｐゴシック" charset="0"/>
              </a:rPr>
              <a:t>PC</a:t>
            </a:r>
            <a:r>
              <a:rPr lang="en-US" dirty="0">
                <a:latin typeface="Arial" charset="0"/>
                <a:ea typeface="ＭＳ Ｐゴシック" charset="0"/>
              </a:rPr>
              <a:t>)</a:t>
            </a:r>
          </a:p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Previous approaches:</a:t>
            </a:r>
          </a:p>
          <a:p>
            <a:pPr lvl="1" eaLnBrk="1" hangingPunct="1"/>
            <a:r>
              <a:rPr lang="en-US" dirty="0">
                <a:latin typeface="Arial" charset="0"/>
                <a:ea typeface="ＭＳ Ｐゴシック" charset="0"/>
              </a:rPr>
              <a:t>Ad-hoc by researchers or domain experts</a:t>
            </a:r>
          </a:p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New Approach:</a:t>
            </a:r>
          </a:p>
          <a:p>
            <a:pPr lvl="1" eaLnBrk="1" hangingPunct="1"/>
            <a:r>
              <a:rPr lang="en-US" u="sng" dirty="0">
                <a:latin typeface="Arial" charset="0"/>
                <a:ea typeface="ＭＳ Ｐゴシック" charset="0"/>
              </a:rPr>
              <a:t>B</a:t>
            </a:r>
            <a:r>
              <a:rPr lang="en-US" dirty="0">
                <a:latin typeface="Arial" charset="0"/>
                <a:ea typeface="ＭＳ Ｐゴシック" charset="0"/>
              </a:rPr>
              <a:t>locking </a:t>
            </a:r>
            <a:r>
              <a:rPr lang="en-US" u="sng" dirty="0">
                <a:latin typeface="Arial" charset="0"/>
                <a:ea typeface="ＭＳ Ｐゴシック" charset="0"/>
              </a:rPr>
              <a:t>S</a:t>
            </a:r>
            <a:r>
              <a:rPr lang="en-US" dirty="0">
                <a:latin typeface="Arial" charset="0"/>
                <a:ea typeface="ＭＳ Ｐゴシック" charset="0"/>
              </a:rPr>
              <a:t>cheme </a:t>
            </a:r>
            <a:r>
              <a:rPr lang="en-US" u="sng" dirty="0">
                <a:latin typeface="Arial" charset="0"/>
                <a:ea typeface="ＭＳ Ｐゴシック" charset="0"/>
              </a:rPr>
              <a:t>L</a:t>
            </a:r>
            <a:r>
              <a:rPr lang="en-US" dirty="0">
                <a:latin typeface="Arial" charset="0"/>
                <a:ea typeface="ＭＳ Ｐゴシック" charset="0"/>
              </a:rPr>
              <a:t>earner (BSL) – modified Sequential Covering Algorithm</a:t>
            </a:r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C308EBF9-C6C5-D34F-B6BD-B8E9E927387B}" type="slidenum">
              <a:rPr lang="en-US"/>
              <a:pPr/>
              <a:t>22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791201" y="6588259"/>
            <a:ext cx="335279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eaLnBrk="0" hangingPunct="0">
              <a:spcBef>
                <a:spcPct val="20000"/>
              </a:spcBef>
              <a:buClr>
                <a:srgbClr val="800000"/>
              </a:buClr>
              <a:defRPr/>
            </a:pPr>
            <a:r>
              <a:rPr kumimoji="1" lang="en-US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Gill Sans MT" pitchFamily="34" charset="0"/>
                <a:cs typeface="Arial" pitchFamily="34" charset="0"/>
              </a:rPr>
              <a:t>S</a:t>
            </a:r>
            <a:r>
              <a:rPr kumimoji="1" lang="en-US" sz="12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Gill Sans MT" pitchFamily="34" charset="0"/>
                <a:cs typeface="Arial" pitchFamily="34" charset="0"/>
              </a:rPr>
              <a:t>lide </a:t>
            </a:r>
            <a:r>
              <a:rPr kumimoji="1" lang="en-US" sz="12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Gill Sans MT" pitchFamily="34" charset="0"/>
                <a:cs typeface="Arial" pitchFamily="34" charset="0"/>
              </a:rPr>
              <a:t>by</a:t>
            </a:r>
            <a:r>
              <a:rPr kumimoji="1" lang="en-US" sz="12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Gill Sans MT" pitchFamily="34" charset="0"/>
                <a:cs typeface="Arial" pitchFamily="34" charset="0"/>
              </a:rPr>
              <a:t> </a:t>
            </a:r>
            <a:r>
              <a:rPr kumimoji="1" lang="en-US" sz="12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Gill Sans MT" pitchFamily="34" charset="0"/>
                <a:cs typeface="Arial" pitchFamily="34" charset="0"/>
              </a:rPr>
              <a:t>Matthew Michelson</a:t>
            </a:r>
            <a:endParaRPr kumimoji="1" lang="en-US" sz="800" dirty="0">
              <a:solidFill>
                <a:schemeClr val="accent1">
                  <a:lumMod val="60000"/>
                  <a:lumOff val="40000"/>
                </a:schemeClr>
              </a:solidFill>
              <a:latin typeface="Gill Sans MT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16405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Palatino Linotype" charset="0"/>
                <a:ea typeface="ＭＳ Ｐゴシック" charset="0"/>
                <a:cs typeface="ＭＳ Ｐゴシック" charset="0"/>
              </a:rPr>
              <a:t>Learning Schemes – Intuition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Learn restrictive conjunctions </a:t>
            </a:r>
          </a:p>
          <a:p>
            <a:pPr lvl="1" eaLnBrk="1" hangingPunct="1"/>
            <a:r>
              <a:rPr lang="en-US">
                <a:latin typeface="Arial" charset="0"/>
                <a:ea typeface="ＭＳ Ｐゴシック" charset="0"/>
              </a:rPr>
              <a:t>partition the space </a:t>
            </a:r>
            <a:r>
              <a:rPr lang="en-US">
                <a:latin typeface="Arial" charset="0"/>
                <a:ea typeface="ＭＳ Ｐゴシック" charset="0"/>
                <a:sym typeface="Wingdings" charset="0"/>
              </a:rPr>
              <a:t> minimize False Positives</a:t>
            </a:r>
          </a:p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Union restrictive conjunctions</a:t>
            </a:r>
          </a:p>
          <a:p>
            <a:pPr lvl="1" eaLnBrk="1" hangingPunct="1"/>
            <a:r>
              <a:rPr lang="en-US">
                <a:latin typeface="Arial" charset="0"/>
                <a:ea typeface="ＭＳ Ｐゴシック" charset="0"/>
              </a:rPr>
              <a:t>Cover all training matches</a:t>
            </a:r>
          </a:p>
          <a:p>
            <a:pPr lvl="1" eaLnBrk="1" hangingPunct="1"/>
            <a:r>
              <a:rPr lang="en-US">
                <a:latin typeface="Arial" charset="0"/>
                <a:ea typeface="ＭＳ Ｐゴシック" charset="0"/>
              </a:rPr>
              <a:t>Since minimized FPs, conjunctions should not contribute many FPs to the disjunction</a:t>
            </a:r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D9A197B4-4EA5-604F-BF29-A3C18B508F51}" type="slidenum">
              <a:rPr lang="en-US"/>
              <a:pPr/>
              <a:t>23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791201" y="6588259"/>
            <a:ext cx="335279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eaLnBrk="0" hangingPunct="0">
              <a:spcBef>
                <a:spcPct val="20000"/>
              </a:spcBef>
              <a:buClr>
                <a:srgbClr val="800000"/>
              </a:buClr>
              <a:defRPr/>
            </a:pPr>
            <a:r>
              <a:rPr kumimoji="1" lang="en-US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Gill Sans MT" pitchFamily="34" charset="0"/>
                <a:cs typeface="Arial" pitchFamily="34" charset="0"/>
              </a:rPr>
              <a:t>S</a:t>
            </a:r>
            <a:r>
              <a:rPr kumimoji="1" lang="en-US" sz="12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Gill Sans MT" pitchFamily="34" charset="0"/>
                <a:cs typeface="Arial" pitchFamily="34" charset="0"/>
              </a:rPr>
              <a:t>lide </a:t>
            </a:r>
            <a:r>
              <a:rPr kumimoji="1" lang="en-US" sz="12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Gill Sans MT" pitchFamily="34" charset="0"/>
                <a:cs typeface="Arial" pitchFamily="34" charset="0"/>
              </a:rPr>
              <a:t>by</a:t>
            </a:r>
            <a:r>
              <a:rPr kumimoji="1" lang="en-US" sz="12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Gill Sans MT" pitchFamily="34" charset="0"/>
                <a:cs typeface="Arial" pitchFamily="34" charset="0"/>
              </a:rPr>
              <a:t> </a:t>
            </a:r>
            <a:r>
              <a:rPr kumimoji="1" lang="en-US" sz="12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Gill Sans MT" pitchFamily="34" charset="0"/>
                <a:cs typeface="Arial" pitchFamily="34" charset="0"/>
              </a:rPr>
              <a:t>Matthew Michelson</a:t>
            </a:r>
            <a:endParaRPr kumimoji="1" lang="en-US" sz="800" dirty="0">
              <a:solidFill>
                <a:schemeClr val="accent1">
                  <a:lumMod val="60000"/>
                  <a:lumOff val="40000"/>
                </a:schemeClr>
              </a:solidFill>
              <a:latin typeface="Gill Sans MT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77599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Palatino Linotype" charset="0"/>
                <a:ea typeface="ＭＳ Ｐゴシック" charset="0"/>
                <a:cs typeface="ＭＳ Ｐゴシック" charset="0"/>
              </a:rPr>
              <a:t>Example to clear things up!</a:t>
            </a:r>
          </a:p>
        </p:txBody>
      </p:sp>
      <p:sp>
        <p:nvSpPr>
          <p:cNvPr id="51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E91B0B91-37D3-2E41-8345-E554B21F2A0D}" type="slidenum">
              <a:rPr lang="en-US"/>
              <a:pPr/>
              <a:t>24</a:t>
            </a:fld>
            <a:endParaRPr lang="en-US"/>
          </a:p>
        </p:txBody>
      </p:sp>
      <p:sp>
        <p:nvSpPr>
          <p:cNvPr id="41987" name="Text Box 4"/>
          <p:cNvSpPr txBox="1">
            <a:spLocks noChangeArrowheads="1"/>
          </p:cNvSpPr>
          <p:nvPr/>
        </p:nvSpPr>
        <p:spPr bwMode="auto">
          <a:xfrm>
            <a:off x="2514600" y="1828800"/>
            <a:ext cx="3657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/>
              <a:t>Space of training examples</a:t>
            </a:r>
          </a:p>
        </p:txBody>
      </p:sp>
      <p:sp>
        <p:nvSpPr>
          <p:cNvPr id="41988" name="Oval 59"/>
          <p:cNvSpPr>
            <a:spLocks noChangeArrowheads="1"/>
          </p:cNvSpPr>
          <p:nvPr/>
        </p:nvSpPr>
        <p:spPr bwMode="auto">
          <a:xfrm>
            <a:off x="1371600" y="2362200"/>
            <a:ext cx="5867400" cy="3124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9" name="Oval 60"/>
          <p:cNvSpPr>
            <a:spLocks noChangeArrowheads="1"/>
          </p:cNvSpPr>
          <p:nvPr/>
        </p:nvSpPr>
        <p:spPr bwMode="auto">
          <a:xfrm>
            <a:off x="7162800" y="2514600"/>
            <a:ext cx="228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990" name="Text Box 61"/>
          <p:cNvSpPr txBox="1">
            <a:spLocks noChangeArrowheads="1"/>
          </p:cNvSpPr>
          <p:nvPr/>
        </p:nvSpPr>
        <p:spPr bwMode="auto">
          <a:xfrm>
            <a:off x="7391400" y="2362200"/>
            <a:ext cx="1752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= </a:t>
            </a:r>
            <a:r>
              <a:rPr lang="en-US" sz="2000"/>
              <a:t>Not match</a:t>
            </a:r>
          </a:p>
        </p:txBody>
      </p:sp>
      <p:sp>
        <p:nvSpPr>
          <p:cNvPr id="44094" name="Oval 62"/>
          <p:cNvSpPr>
            <a:spLocks noChangeArrowheads="1"/>
          </p:cNvSpPr>
          <p:nvPr/>
        </p:nvSpPr>
        <p:spPr bwMode="auto">
          <a:xfrm>
            <a:off x="5562600" y="4572000"/>
            <a:ext cx="228600" cy="2286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992" name="Text Box 63"/>
          <p:cNvSpPr txBox="1">
            <a:spLocks noChangeArrowheads="1"/>
          </p:cNvSpPr>
          <p:nvPr/>
        </p:nvSpPr>
        <p:spPr bwMode="auto">
          <a:xfrm>
            <a:off x="7391400" y="2819400"/>
            <a:ext cx="1752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= </a:t>
            </a:r>
            <a:r>
              <a:rPr lang="en-US" sz="2000"/>
              <a:t>Match</a:t>
            </a:r>
          </a:p>
        </p:txBody>
      </p:sp>
      <p:sp>
        <p:nvSpPr>
          <p:cNvPr id="44096" name="Oval 64"/>
          <p:cNvSpPr>
            <a:spLocks noChangeArrowheads="1"/>
          </p:cNvSpPr>
          <p:nvPr/>
        </p:nvSpPr>
        <p:spPr bwMode="auto">
          <a:xfrm>
            <a:off x="2895600" y="3886200"/>
            <a:ext cx="228600" cy="2286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97" name="Oval 65"/>
          <p:cNvSpPr>
            <a:spLocks noChangeArrowheads="1"/>
          </p:cNvSpPr>
          <p:nvPr/>
        </p:nvSpPr>
        <p:spPr bwMode="auto">
          <a:xfrm>
            <a:off x="2743200" y="4800600"/>
            <a:ext cx="228600" cy="2286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98" name="Oval 66"/>
          <p:cNvSpPr>
            <a:spLocks noChangeArrowheads="1"/>
          </p:cNvSpPr>
          <p:nvPr/>
        </p:nvSpPr>
        <p:spPr bwMode="auto">
          <a:xfrm>
            <a:off x="5486400" y="3657600"/>
            <a:ext cx="228600" cy="2286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99" name="Oval 67"/>
          <p:cNvSpPr>
            <a:spLocks noChangeArrowheads="1"/>
          </p:cNvSpPr>
          <p:nvPr/>
        </p:nvSpPr>
        <p:spPr bwMode="auto">
          <a:xfrm>
            <a:off x="5943600" y="3276600"/>
            <a:ext cx="228600" cy="2286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100" name="Oval 68"/>
          <p:cNvSpPr>
            <a:spLocks noChangeArrowheads="1"/>
          </p:cNvSpPr>
          <p:nvPr/>
        </p:nvSpPr>
        <p:spPr bwMode="auto">
          <a:xfrm>
            <a:off x="5105400" y="2819400"/>
            <a:ext cx="228600" cy="2286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101" name="Oval 69"/>
          <p:cNvSpPr>
            <a:spLocks noChangeArrowheads="1"/>
          </p:cNvSpPr>
          <p:nvPr/>
        </p:nvSpPr>
        <p:spPr bwMode="auto">
          <a:xfrm>
            <a:off x="2133600" y="3581400"/>
            <a:ext cx="228600" cy="2286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102" name="Oval 70"/>
          <p:cNvSpPr>
            <a:spLocks noChangeArrowheads="1"/>
          </p:cNvSpPr>
          <p:nvPr/>
        </p:nvSpPr>
        <p:spPr bwMode="auto">
          <a:xfrm>
            <a:off x="2209800" y="4267200"/>
            <a:ext cx="228600" cy="2286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103" name="Oval 71"/>
          <p:cNvSpPr>
            <a:spLocks noChangeArrowheads="1"/>
          </p:cNvSpPr>
          <p:nvPr/>
        </p:nvSpPr>
        <p:spPr bwMode="auto">
          <a:xfrm>
            <a:off x="5029200" y="5029200"/>
            <a:ext cx="228600" cy="2286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01" name="Oval 72"/>
          <p:cNvSpPr>
            <a:spLocks noChangeArrowheads="1"/>
          </p:cNvSpPr>
          <p:nvPr/>
        </p:nvSpPr>
        <p:spPr bwMode="auto">
          <a:xfrm>
            <a:off x="7162800" y="2895600"/>
            <a:ext cx="228600" cy="2286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106" name="Oval 74"/>
          <p:cNvSpPr>
            <a:spLocks noChangeArrowheads="1"/>
          </p:cNvSpPr>
          <p:nvPr/>
        </p:nvSpPr>
        <p:spPr bwMode="auto">
          <a:xfrm>
            <a:off x="3962400" y="2667000"/>
            <a:ext cx="228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107" name="Oval 75"/>
          <p:cNvSpPr>
            <a:spLocks noChangeArrowheads="1"/>
          </p:cNvSpPr>
          <p:nvPr/>
        </p:nvSpPr>
        <p:spPr bwMode="auto">
          <a:xfrm>
            <a:off x="3352800" y="2667000"/>
            <a:ext cx="228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108" name="Oval 76"/>
          <p:cNvSpPr>
            <a:spLocks noChangeArrowheads="1"/>
          </p:cNvSpPr>
          <p:nvPr/>
        </p:nvSpPr>
        <p:spPr bwMode="auto">
          <a:xfrm>
            <a:off x="2895600" y="2895600"/>
            <a:ext cx="228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109" name="Oval 77"/>
          <p:cNvSpPr>
            <a:spLocks noChangeArrowheads="1"/>
          </p:cNvSpPr>
          <p:nvPr/>
        </p:nvSpPr>
        <p:spPr bwMode="auto">
          <a:xfrm>
            <a:off x="2362200" y="3200400"/>
            <a:ext cx="228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110" name="Oval 78"/>
          <p:cNvSpPr>
            <a:spLocks noChangeArrowheads="1"/>
          </p:cNvSpPr>
          <p:nvPr/>
        </p:nvSpPr>
        <p:spPr bwMode="auto">
          <a:xfrm>
            <a:off x="1752600" y="3505200"/>
            <a:ext cx="228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112" name="Oval 80"/>
          <p:cNvSpPr>
            <a:spLocks noChangeArrowheads="1"/>
          </p:cNvSpPr>
          <p:nvPr/>
        </p:nvSpPr>
        <p:spPr bwMode="auto">
          <a:xfrm>
            <a:off x="3733800" y="3200400"/>
            <a:ext cx="228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113" name="Oval 81"/>
          <p:cNvSpPr>
            <a:spLocks noChangeArrowheads="1"/>
          </p:cNvSpPr>
          <p:nvPr/>
        </p:nvSpPr>
        <p:spPr bwMode="auto">
          <a:xfrm>
            <a:off x="2971800" y="3200400"/>
            <a:ext cx="228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114" name="Oval 82"/>
          <p:cNvSpPr>
            <a:spLocks noChangeArrowheads="1"/>
          </p:cNvSpPr>
          <p:nvPr/>
        </p:nvSpPr>
        <p:spPr bwMode="auto">
          <a:xfrm>
            <a:off x="2438400" y="3733800"/>
            <a:ext cx="228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115" name="Oval 83"/>
          <p:cNvSpPr>
            <a:spLocks noChangeArrowheads="1"/>
          </p:cNvSpPr>
          <p:nvPr/>
        </p:nvSpPr>
        <p:spPr bwMode="auto">
          <a:xfrm>
            <a:off x="1905000" y="3962400"/>
            <a:ext cx="228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116" name="Oval 84"/>
          <p:cNvSpPr>
            <a:spLocks noChangeArrowheads="1"/>
          </p:cNvSpPr>
          <p:nvPr/>
        </p:nvSpPr>
        <p:spPr bwMode="auto">
          <a:xfrm>
            <a:off x="1828800" y="4343400"/>
            <a:ext cx="228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117" name="Oval 85"/>
          <p:cNvSpPr>
            <a:spLocks noChangeArrowheads="1"/>
          </p:cNvSpPr>
          <p:nvPr/>
        </p:nvSpPr>
        <p:spPr bwMode="auto">
          <a:xfrm>
            <a:off x="2743200" y="4191000"/>
            <a:ext cx="228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118" name="Oval 86"/>
          <p:cNvSpPr>
            <a:spLocks noChangeArrowheads="1"/>
          </p:cNvSpPr>
          <p:nvPr/>
        </p:nvSpPr>
        <p:spPr bwMode="auto">
          <a:xfrm>
            <a:off x="2362200" y="4724400"/>
            <a:ext cx="228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119" name="Oval 87"/>
          <p:cNvSpPr>
            <a:spLocks noChangeArrowheads="1"/>
          </p:cNvSpPr>
          <p:nvPr/>
        </p:nvSpPr>
        <p:spPr bwMode="auto">
          <a:xfrm>
            <a:off x="3733800" y="4038600"/>
            <a:ext cx="228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122" name="Oval 90"/>
          <p:cNvSpPr>
            <a:spLocks noChangeArrowheads="1"/>
          </p:cNvSpPr>
          <p:nvPr/>
        </p:nvSpPr>
        <p:spPr bwMode="auto">
          <a:xfrm>
            <a:off x="3276600" y="4572000"/>
            <a:ext cx="228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123" name="Oval 91"/>
          <p:cNvSpPr>
            <a:spLocks noChangeArrowheads="1"/>
          </p:cNvSpPr>
          <p:nvPr/>
        </p:nvSpPr>
        <p:spPr bwMode="auto">
          <a:xfrm>
            <a:off x="3124200" y="4876800"/>
            <a:ext cx="228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124" name="Oval 92"/>
          <p:cNvSpPr>
            <a:spLocks noChangeArrowheads="1"/>
          </p:cNvSpPr>
          <p:nvPr/>
        </p:nvSpPr>
        <p:spPr bwMode="auto">
          <a:xfrm>
            <a:off x="3276600" y="3733800"/>
            <a:ext cx="228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128" name="Oval 96"/>
          <p:cNvSpPr>
            <a:spLocks noChangeArrowheads="1"/>
          </p:cNvSpPr>
          <p:nvPr/>
        </p:nvSpPr>
        <p:spPr bwMode="auto">
          <a:xfrm>
            <a:off x="3810000" y="4648200"/>
            <a:ext cx="228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134" name="Oval 102"/>
          <p:cNvSpPr>
            <a:spLocks noChangeArrowheads="1"/>
          </p:cNvSpPr>
          <p:nvPr/>
        </p:nvSpPr>
        <p:spPr bwMode="auto">
          <a:xfrm>
            <a:off x="4572000" y="2743200"/>
            <a:ext cx="228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135" name="Oval 103"/>
          <p:cNvSpPr>
            <a:spLocks noChangeArrowheads="1"/>
          </p:cNvSpPr>
          <p:nvPr/>
        </p:nvSpPr>
        <p:spPr bwMode="auto">
          <a:xfrm>
            <a:off x="5562600" y="3124200"/>
            <a:ext cx="228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136" name="Oval 104"/>
          <p:cNvSpPr>
            <a:spLocks noChangeArrowheads="1"/>
          </p:cNvSpPr>
          <p:nvPr/>
        </p:nvSpPr>
        <p:spPr bwMode="auto">
          <a:xfrm>
            <a:off x="4572000" y="3276600"/>
            <a:ext cx="228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137" name="Oval 105"/>
          <p:cNvSpPr>
            <a:spLocks noChangeArrowheads="1"/>
          </p:cNvSpPr>
          <p:nvPr/>
        </p:nvSpPr>
        <p:spPr bwMode="auto">
          <a:xfrm>
            <a:off x="5257800" y="4343400"/>
            <a:ext cx="228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138" name="Oval 106"/>
          <p:cNvSpPr>
            <a:spLocks noChangeArrowheads="1"/>
          </p:cNvSpPr>
          <p:nvPr/>
        </p:nvSpPr>
        <p:spPr bwMode="auto">
          <a:xfrm>
            <a:off x="4267200" y="4495800"/>
            <a:ext cx="228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139" name="Oval 107"/>
          <p:cNvSpPr>
            <a:spLocks noChangeArrowheads="1"/>
          </p:cNvSpPr>
          <p:nvPr/>
        </p:nvSpPr>
        <p:spPr bwMode="auto">
          <a:xfrm>
            <a:off x="4267200" y="3733800"/>
            <a:ext cx="228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140" name="Oval 108"/>
          <p:cNvSpPr>
            <a:spLocks noChangeArrowheads="1"/>
          </p:cNvSpPr>
          <p:nvPr/>
        </p:nvSpPr>
        <p:spPr bwMode="auto">
          <a:xfrm>
            <a:off x="5029200" y="3733800"/>
            <a:ext cx="228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141" name="Oval 109"/>
          <p:cNvSpPr>
            <a:spLocks noChangeArrowheads="1"/>
          </p:cNvSpPr>
          <p:nvPr/>
        </p:nvSpPr>
        <p:spPr bwMode="auto">
          <a:xfrm>
            <a:off x="5867400" y="3810000"/>
            <a:ext cx="228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142" name="Oval 110"/>
          <p:cNvSpPr>
            <a:spLocks noChangeArrowheads="1"/>
          </p:cNvSpPr>
          <p:nvPr/>
        </p:nvSpPr>
        <p:spPr bwMode="auto">
          <a:xfrm>
            <a:off x="5715000" y="4876800"/>
            <a:ext cx="228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143" name="Oval 111"/>
          <p:cNvSpPr>
            <a:spLocks noChangeArrowheads="1"/>
          </p:cNvSpPr>
          <p:nvPr/>
        </p:nvSpPr>
        <p:spPr bwMode="auto">
          <a:xfrm>
            <a:off x="4724400" y="4953000"/>
            <a:ext cx="228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144" name="Oval 112"/>
          <p:cNvSpPr>
            <a:spLocks noChangeArrowheads="1"/>
          </p:cNvSpPr>
          <p:nvPr/>
        </p:nvSpPr>
        <p:spPr bwMode="auto">
          <a:xfrm>
            <a:off x="4267200" y="4876800"/>
            <a:ext cx="228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145" name="Oval 113"/>
          <p:cNvSpPr>
            <a:spLocks noChangeArrowheads="1"/>
          </p:cNvSpPr>
          <p:nvPr/>
        </p:nvSpPr>
        <p:spPr bwMode="auto">
          <a:xfrm>
            <a:off x="6477000" y="3733800"/>
            <a:ext cx="228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146" name="Oval 114"/>
          <p:cNvSpPr>
            <a:spLocks noChangeArrowheads="1"/>
          </p:cNvSpPr>
          <p:nvPr/>
        </p:nvSpPr>
        <p:spPr bwMode="auto">
          <a:xfrm>
            <a:off x="6172200" y="4343400"/>
            <a:ext cx="228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147" name="Oval 115"/>
          <p:cNvSpPr>
            <a:spLocks noChangeArrowheads="1"/>
          </p:cNvSpPr>
          <p:nvPr/>
        </p:nvSpPr>
        <p:spPr bwMode="auto">
          <a:xfrm>
            <a:off x="4724400" y="4648200"/>
            <a:ext cx="228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5791201" y="6588259"/>
            <a:ext cx="335279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eaLnBrk="0" hangingPunct="0">
              <a:spcBef>
                <a:spcPct val="20000"/>
              </a:spcBef>
              <a:buClr>
                <a:srgbClr val="800000"/>
              </a:buClr>
              <a:defRPr/>
            </a:pPr>
            <a:r>
              <a:rPr kumimoji="1" lang="en-US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Gill Sans MT" pitchFamily="34" charset="0"/>
                <a:cs typeface="Arial" pitchFamily="34" charset="0"/>
              </a:rPr>
              <a:t>S</a:t>
            </a:r>
            <a:r>
              <a:rPr kumimoji="1" lang="en-US" sz="12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Gill Sans MT" pitchFamily="34" charset="0"/>
                <a:cs typeface="Arial" pitchFamily="34" charset="0"/>
              </a:rPr>
              <a:t>lide </a:t>
            </a:r>
            <a:r>
              <a:rPr kumimoji="1" lang="en-US" sz="12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Gill Sans MT" pitchFamily="34" charset="0"/>
                <a:cs typeface="Arial" pitchFamily="34" charset="0"/>
              </a:rPr>
              <a:t>by</a:t>
            </a:r>
            <a:r>
              <a:rPr kumimoji="1" lang="en-US" sz="12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Gill Sans MT" pitchFamily="34" charset="0"/>
                <a:cs typeface="Arial" pitchFamily="34" charset="0"/>
              </a:rPr>
              <a:t> </a:t>
            </a:r>
            <a:r>
              <a:rPr kumimoji="1" lang="en-US" sz="12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Gill Sans MT" pitchFamily="34" charset="0"/>
                <a:cs typeface="Arial" pitchFamily="34" charset="0"/>
              </a:rPr>
              <a:t>Matthew Michelson</a:t>
            </a:r>
            <a:endParaRPr kumimoji="1" lang="en-US" sz="800" dirty="0">
              <a:solidFill>
                <a:schemeClr val="accent1">
                  <a:lumMod val="60000"/>
                  <a:lumOff val="40000"/>
                </a:schemeClr>
              </a:solidFill>
              <a:latin typeface="Gill Sans MT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18401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0E1B5394-A2BD-EC4D-8D58-BB47C54DBE6C}" type="slidenum">
              <a:rPr lang="en-US"/>
              <a:pPr/>
              <a:t>25</a:t>
            </a:fld>
            <a:endParaRPr lang="en-US"/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pPr eaLnBrk="1" hangingPunct="1"/>
            <a:r>
              <a:rPr lang="en-US">
                <a:latin typeface="Palatino Linotype" charset="0"/>
                <a:ea typeface="ＭＳ Ｐゴシック" charset="0"/>
                <a:cs typeface="ＭＳ Ｐゴシック" charset="0"/>
              </a:rPr>
              <a:t>Example to clear things up!</a:t>
            </a:r>
          </a:p>
        </p:txBody>
      </p:sp>
      <p:sp>
        <p:nvSpPr>
          <p:cNvPr id="154627" name="Text Box 4"/>
          <p:cNvSpPr txBox="1">
            <a:spLocks noChangeArrowheads="1"/>
          </p:cNvSpPr>
          <p:nvPr/>
        </p:nvSpPr>
        <p:spPr bwMode="auto">
          <a:xfrm>
            <a:off x="2514600" y="1828800"/>
            <a:ext cx="3657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/>
              <a:t>Space of training examples</a:t>
            </a:r>
          </a:p>
        </p:txBody>
      </p:sp>
      <p:sp>
        <p:nvSpPr>
          <p:cNvPr id="154628" name="Oval 59"/>
          <p:cNvSpPr>
            <a:spLocks noChangeArrowheads="1"/>
          </p:cNvSpPr>
          <p:nvPr/>
        </p:nvSpPr>
        <p:spPr bwMode="auto">
          <a:xfrm>
            <a:off x="1371600" y="2362200"/>
            <a:ext cx="5867400" cy="3124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4629" name="Oval 60"/>
          <p:cNvSpPr>
            <a:spLocks noChangeArrowheads="1"/>
          </p:cNvSpPr>
          <p:nvPr/>
        </p:nvSpPr>
        <p:spPr bwMode="auto">
          <a:xfrm>
            <a:off x="7162800" y="2514600"/>
            <a:ext cx="228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4630" name="Text Box 61"/>
          <p:cNvSpPr txBox="1">
            <a:spLocks noChangeArrowheads="1"/>
          </p:cNvSpPr>
          <p:nvPr/>
        </p:nvSpPr>
        <p:spPr bwMode="auto">
          <a:xfrm>
            <a:off x="7391400" y="2362200"/>
            <a:ext cx="1752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= </a:t>
            </a:r>
            <a:r>
              <a:rPr lang="en-US" sz="2000"/>
              <a:t>Not match</a:t>
            </a:r>
          </a:p>
        </p:txBody>
      </p:sp>
      <p:sp>
        <p:nvSpPr>
          <p:cNvPr id="44094" name="Oval 62"/>
          <p:cNvSpPr>
            <a:spLocks noChangeArrowheads="1"/>
          </p:cNvSpPr>
          <p:nvPr/>
        </p:nvSpPr>
        <p:spPr bwMode="auto">
          <a:xfrm>
            <a:off x="5562600" y="4572000"/>
            <a:ext cx="228600" cy="2286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4632" name="Text Box 63"/>
          <p:cNvSpPr txBox="1">
            <a:spLocks noChangeArrowheads="1"/>
          </p:cNvSpPr>
          <p:nvPr/>
        </p:nvSpPr>
        <p:spPr bwMode="auto">
          <a:xfrm>
            <a:off x="7391400" y="2819400"/>
            <a:ext cx="1752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= </a:t>
            </a:r>
            <a:r>
              <a:rPr lang="en-US" sz="2000"/>
              <a:t>Match</a:t>
            </a:r>
          </a:p>
        </p:txBody>
      </p:sp>
      <p:sp>
        <p:nvSpPr>
          <p:cNvPr id="44096" name="Oval 64"/>
          <p:cNvSpPr>
            <a:spLocks noChangeArrowheads="1"/>
          </p:cNvSpPr>
          <p:nvPr/>
        </p:nvSpPr>
        <p:spPr bwMode="auto">
          <a:xfrm>
            <a:off x="2895600" y="3886200"/>
            <a:ext cx="228600" cy="2286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97" name="Oval 65"/>
          <p:cNvSpPr>
            <a:spLocks noChangeArrowheads="1"/>
          </p:cNvSpPr>
          <p:nvPr/>
        </p:nvSpPr>
        <p:spPr bwMode="auto">
          <a:xfrm>
            <a:off x="2743200" y="4800600"/>
            <a:ext cx="228600" cy="2286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98" name="Oval 66"/>
          <p:cNvSpPr>
            <a:spLocks noChangeArrowheads="1"/>
          </p:cNvSpPr>
          <p:nvPr/>
        </p:nvSpPr>
        <p:spPr bwMode="auto">
          <a:xfrm>
            <a:off x="5486400" y="3657600"/>
            <a:ext cx="228600" cy="2286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99" name="Oval 67"/>
          <p:cNvSpPr>
            <a:spLocks noChangeArrowheads="1"/>
          </p:cNvSpPr>
          <p:nvPr/>
        </p:nvSpPr>
        <p:spPr bwMode="auto">
          <a:xfrm>
            <a:off x="5943600" y="3276600"/>
            <a:ext cx="228600" cy="2286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100" name="Oval 68"/>
          <p:cNvSpPr>
            <a:spLocks noChangeArrowheads="1"/>
          </p:cNvSpPr>
          <p:nvPr/>
        </p:nvSpPr>
        <p:spPr bwMode="auto">
          <a:xfrm>
            <a:off x="5105400" y="2819400"/>
            <a:ext cx="228600" cy="2286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101" name="Oval 69"/>
          <p:cNvSpPr>
            <a:spLocks noChangeArrowheads="1"/>
          </p:cNvSpPr>
          <p:nvPr/>
        </p:nvSpPr>
        <p:spPr bwMode="auto">
          <a:xfrm>
            <a:off x="2133600" y="3581400"/>
            <a:ext cx="228600" cy="2286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102" name="Oval 70"/>
          <p:cNvSpPr>
            <a:spLocks noChangeArrowheads="1"/>
          </p:cNvSpPr>
          <p:nvPr/>
        </p:nvSpPr>
        <p:spPr bwMode="auto">
          <a:xfrm>
            <a:off x="2209800" y="4267200"/>
            <a:ext cx="228600" cy="2286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103" name="Oval 71"/>
          <p:cNvSpPr>
            <a:spLocks noChangeArrowheads="1"/>
          </p:cNvSpPr>
          <p:nvPr/>
        </p:nvSpPr>
        <p:spPr bwMode="auto">
          <a:xfrm>
            <a:off x="5029200" y="5029200"/>
            <a:ext cx="228600" cy="2286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4641" name="Oval 72"/>
          <p:cNvSpPr>
            <a:spLocks noChangeArrowheads="1"/>
          </p:cNvSpPr>
          <p:nvPr/>
        </p:nvSpPr>
        <p:spPr bwMode="auto">
          <a:xfrm>
            <a:off x="7162800" y="2895600"/>
            <a:ext cx="228600" cy="2286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106" name="Oval 74"/>
          <p:cNvSpPr>
            <a:spLocks noChangeArrowheads="1"/>
          </p:cNvSpPr>
          <p:nvPr/>
        </p:nvSpPr>
        <p:spPr bwMode="auto">
          <a:xfrm>
            <a:off x="3962400" y="2667000"/>
            <a:ext cx="228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107" name="Oval 75"/>
          <p:cNvSpPr>
            <a:spLocks noChangeArrowheads="1"/>
          </p:cNvSpPr>
          <p:nvPr/>
        </p:nvSpPr>
        <p:spPr bwMode="auto">
          <a:xfrm>
            <a:off x="3352800" y="2667000"/>
            <a:ext cx="228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108" name="Oval 76"/>
          <p:cNvSpPr>
            <a:spLocks noChangeArrowheads="1"/>
          </p:cNvSpPr>
          <p:nvPr/>
        </p:nvSpPr>
        <p:spPr bwMode="auto">
          <a:xfrm>
            <a:off x="2895600" y="2895600"/>
            <a:ext cx="228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109" name="Oval 77"/>
          <p:cNvSpPr>
            <a:spLocks noChangeArrowheads="1"/>
          </p:cNvSpPr>
          <p:nvPr/>
        </p:nvSpPr>
        <p:spPr bwMode="auto">
          <a:xfrm>
            <a:off x="2362200" y="3200400"/>
            <a:ext cx="228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110" name="Oval 78"/>
          <p:cNvSpPr>
            <a:spLocks noChangeArrowheads="1"/>
          </p:cNvSpPr>
          <p:nvPr/>
        </p:nvSpPr>
        <p:spPr bwMode="auto">
          <a:xfrm>
            <a:off x="1752600" y="3505200"/>
            <a:ext cx="228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112" name="Oval 80"/>
          <p:cNvSpPr>
            <a:spLocks noChangeArrowheads="1"/>
          </p:cNvSpPr>
          <p:nvPr/>
        </p:nvSpPr>
        <p:spPr bwMode="auto">
          <a:xfrm>
            <a:off x="3733800" y="3200400"/>
            <a:ext cx="228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113" name="Oval 81"/>
          <p:cNvSpPr>
            <a:spLocks noChangeArrowheads="1"/>
          </p:cNvSpPr>
          <p:nvPr/>
        </p:nvSpPr>
        <p:spPr bwMode="auto">
          <a:xfrm>
            <a:off x="2971800" y="3200400"/>
            <a:ext cx="228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114" name="Oval 82"/>
          <p:cNvSpPr>
            <a:spLocks noChangeArrowheads="1"/>
          </p:cNvSpPr>
          <p:nvPr/>
        </p:nvSpPr>
        <p:spPr bwMode="auto">
          <a:xfrm>
            <a:off x="2438400" y="3733800"/>
            <a:ext cx="228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115" name="Oval 83"/>
          <p:cNvSpPr>
            <a:spLocks noChangeArrowheads="1"/>
          </p:cNvSpPr>
          <p:nvPr/>
        </p:nvSpPr>
        <p:spPr bwMode="auto">
          <a:xfrm>
            <a:off x="1905000" y="3962400"/>
            <a:ext cx="228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116" name="Oval 84"/>
          <p:cNvSpPr>
            <a:spLocks noChangeArrowheads="1"/>
          </p:cNvSpPr>
          <p:nvPr/>
        </p:nvSpPr>
        <p:spPr bwMode="auto">
          <a:xfrm>
            <a:off x="1828800" y="4343400"/>
            <a:ext cx="228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117" name="Oval 85"/>
          <p:cNvSpPr>
            <a:spLocks noChangeArrowheads="1"/>
          </p:cNvSpPr>
          <p:nvPr/>
        </p:nvSpPr>
        <p:spPr bwMode="auto">
          <a:xfrm>
            <a:off x="2743200" y="4191000"/>
            <a:ext cx="228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118" name="Oval 86"/>
          <p:cNvSpPr>
            <a:spLocks noChangeArrowheads="1"/>
          </p:cNvSpPr>
          <p:nvPr/>
        </p:nvSpPr>
        <p:spPr bwMode="auto">
          <a:xfrm>
            <a:off x="2362200" y="4724400"/>
            <a:ext cx="228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119" name="Oval 87"/>
          <p:cNvSpPr>
            <a:spLocks noChangeArrowheads="1"/>
          </p:cNvSpPr>
          <p:nvPr/>
        </p:nvSpPr>
        <p:spPr bwMode="auto">
          <a:xfrm>
            <a:off x="3733800" y="4038600"/>
            <a:ext cx="228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121" name="Oval 89"/>
          <p:cNvSpPr>
            <a:spLocks noChangeArrowheads="1"/>
          </p:cNvSpPr>
          <p:nvPr/>
        </p:nvSpPr>
        <p:spPr bwMode="auto">
          <a:xfrm>
            <a:off x="3657600" y="5181600"/>
            <a:ext cx="228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122" name="Oval 90"/>
          <p:cNvSpPr>
            <a:spLocks noChangeArrowheads="1"/>
          </p:cNvSpPr>
          <p:nvPr/>
        </p:nvSpPr>
        <p:spPr bwMode="auto">
          <a:xfrm>
            <a:off x="3276600" y="4572000"/>
            <a:ext cx="228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123" name="Oval 91"/>
          <p:cNvSpPr>
            <a:spLocks noChangeArrowheads="1"/>
          </p:cNvSpPr>
          <p:nvPr/>
        </p:nvSpPr>
        <p:spPr bwMode="auto">
          <a:xfrm>
            <a:off x="3124200" y="4876800"/>
            <a:ext cx="228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124" name="Oval 92"/>
          <p:cNvSpPr>
            <a:spLocks noChangeArrowheads="1"/>
          </p:cNvSpPr>
          <p:nvPr/>
        </p:nvSpPr>
        <p:spPr bwMode="auto">
          <a:xfrm>
            <a:off x="3276600" y="3733800"/>
            <a:ext cx="228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128" name="Oval 96"/>
          <p:cNvSpPr>
            <a:spLocks noChangeArrowheads="1"/>
          </p:cNvSpPr>
          <p:nvPr/>
        </p:nvSpPr>
        <p:spPr bwMode="auto">
          <a:xfrm>
            <a:off x="3810000" y="4648200"/>
            <a:ext cx="228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130" name="Text Box 98"/>
          <p:cNvSpPr txBox="1">
            <a:spLocks noChangeArrowheads="1"/>
          </p:cNvSpPr>
          <p:nvPr/>
        </p:nvSpPr>
        <p:spPr bwMode="auto">
          <a:xfrm>
            <a:off x="838200" y="5486400"/>
            <a:ext cx="6781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/>
              <a:t>Rule 1 :- (</a:t>
            </a:r>
            <a:r>
              <a:rPr lang="en-US" sz="1800">
                <a:solidFill>
                  <a:srgbClr val="0000FF"/>
                </a:solidFill>
              </a:rPr>
              <a:t>zip|token</a:t>
            </a:r>
            <a:r>
              <a:rPr lang="en-US" sz="1800"/>
              <a:t>)</a:t>
            </a:r>
          </a:p>
        </p:txBody>
      </p:sp>
      <p:sp>
        <p:nvSpPr>
          <p:cNvPr id="44131" name="Rectangle 99"/>
          <p:cNvSpPr>
            <a:spLocks noChangeArrowheads="1"/>
          </p:cNvSpPr>
          <p:nvPr/>
        </p:nvSpPr>
        <p:spPr bwMode="auto">
          <a:xfrm>
            <a:off x="1295400" y="2667000"/>
            <a:ext cx="2895600" cy="2743200"/>
          </a:xfrm>
          <a:prstGeom prst="rect">
            <a:avLst/>
          </a:prstGeom>
          <a:noFill/>
          <a:ln w="381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132" name="Text Box 100"/>
          <p:cNvSpPr txBox="1">
            <a:spLocks noChangeArrowheads="1"/>
          </p:cNvSpPr>
          <p:nvPr/>
        </p:nvSpPr>
        <p:spPr bwMode="auto">
          <a:xfrm>
            <a:off x="5157788" y="5483225"/>
            <a:ext cx="1552575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/>
              <a:t>&amp; (</a:t>
            </a:r>
            <a:r>
              <a:rPr lang="en-US" sz="1800">
                <a:solidFill>
                  <a:srgbClr val="FF9900"/>
                </a:solidFill>
              </a:rPr>
              <a:t>first|token</a:t>
            </a:r>
            <a:r>
              <a:rPr lang="en-US" sz="1800"/>
              <a:t>)</a:t>
            </a:r>
          </a:p>
          <a:p>
            <a:pPr eaLnBrk="1" hangingPunct="1"/>
            <a:endParaRPr lang="en-US"/>
          </a:p>
        </p:txBody>
      </p:sp>
      <p:sp>
        <p:nvSpPr>
          <p:cNvPr id="44133" name="Rectangle 101"/>
          <p:cNvSpPr>
            <a:spLocks noChangeArrowheads="1"/>
          </p:cNvSpPr>
          <p:nvPr/>
        </p:nvSpPr>
        <p:spPr bwMode="auto">
          <a:xfrm>
            <a:off x="1676400" y="3505200"/>
            <a:ext cx="1447800" cy="1676400"/>
          </a:xfrm>
          <a:prstGeom prst="rect">
            <a:avLst/>
          </a:prstGeom>
          <a:noFill/>
          <a:ln w="38100">
            <a:solidFill>
              <a:srgbClr val="FF99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134" name="Oval 102"/>
          <p:cNvSpPr>
            <a:spLocks noChangeArrowheads="1"/>
          </p:cNvSpPr>
          <p:nvPr/>
        </p:nvSpPr>
        <p:spPr bwMode="auto">
          <a:xfrm>
            <a:off x="4572000" y="2743200"/>
            <a:ext cx="228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135" name="Oval 103"/>
          <p:cNvSpPr>
            <a:spLocks noChangeArrowheads="1"/>
          </p:cNvSpPr>
          <p:nvPr/>
        </p:nvSpPr>
        <p:spPr bwMode="auto">
          <a:xfrm>
            <a:off x="5562600" y="3124200"/>
            <a:ext cx="228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136" name="Oval 104"/>
          <p:cNvSpPr>
            <a:spLocks noChangeArrowheads="1"/>
          </p:cNvSpPr>
          <p:nvPr/>
        </p:nvSpPr>
        <p:spPr bwMode="auto">
          <a:xfrm>
            <a:off x="4572000" y="3276600"/>
            <a:ext cx="228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137" name="Oval 105"/>
          <p:cNvSpPr>
            <a:spLocks noChangeArrowheads="1"/>
          </p:cNvSpPr>
          <p:nvPr/>
        </p:nvSpPr>
        <p:spPr bwMode="auto">
          <a:xfrm>
            <a:off x="5257800" y="4343400"/>
            <a:ext cx="228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138" name="Oval 106"/>
          <p:cNvSpPr>
            <a:spLocks noChangeArrowheads="1"/>
          </p:cNvSpPr>
          <p:nvPr/>
        </p:nvSpPr>
        <p:spPr bwMode="auto">
          <a:xfrm>
            <a:off x="4267200" y="4495800"/>
            <a:ext cx="228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139" name="Oval 107"/>
          <p:cNvSpPr>
            <a:spLocks noChangeArrowheads="1"/>
          </p:cNvSpPr>
          <p:nvPr/>
        </p:nvSpPr>
        <p:spPr bwMode="auto">
          <a:xfrm>
            <a:off x="4267200" y="3733800"/>
            <a:ext cx="228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140" name="Oval 108"/>
          <p:cNvSpPr>
            <a:spLocks noChangeArrowheads="1"/>
          </p:cNvSpPr>
          <p:nvPr/>
        </p:nvSpPr>
        <p:spPr bwMode="auto">
          <a:xfrm>
            <a:off x="5029200" y="3733800"/>
            <a:ext cx="228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141" name="Oval 109"/>
          <p:cNvSpPr>
            <a:spLocks noChangeArrowheads="1"/>
          </p:cNvSpPr>
          <p:nvPr/>
        </p:nvSpPr>
        <p:spPr bwMode="auto">
          <a:xfrm>
            <a:off x="5867400" y="3810000"/>
            <a:ext cx="228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142" name="Oval 110"/>
          <p:cNvSpPr>
            <a:spLocks noChangeArrowheads="1"/>
          </p:cNvSpPr>
          <p:nvPr/>
        </p:nvSpPr>
        <p:spPr bwMode="auto">
          <a:xfrm>
            <a:off x="5715000" y="4876800"/>
            <a:ext cx="228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143" name="Oval 111"/>
          <p:cNvSpPr>
            <a:spLocks noChangeArrowheads="1"/>
          </p:cNvSpPr>
          <p:nvPr/>
        </p:nvSpPr>
        <p:spPr bwMode="auto">
          <a:xfrm>
            <a:off x="4724400" y="4953000"/>
            <a:ext cx="228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144" name="Oval 112"/>
          <p:cNvSpPr>
            <a:spLocks noChangeArrowheads="1"/>
          </p:cNvSpPr>
          <p:nvPr/>
        </p:nvSpPr>
        <p:spPr bwMode="auto">
          <a:xfrm>
            <a:off x="4267200" y="4876800"/>
            <a:ext cx="228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145" name="Oval 113"/>
          <p:cNvSpPr>
            <a:spLocks noChangeArrowheads="1"/>
          </p:cNvSpPr>
          <p:nvPr/>
        </p:nvSpPr>
        <p:spPr bwMode="auto">
          <a:xfrm>
            <a:off x="6477000" y="3733800"/>
            <a:ext cx="228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146" name="Oval 114"/>
          <p:cNvSpPr>
            <a:spLocks noChangeArrowheads="1"/>
          </p:cNvSpPr>
          <p:nvPr/>
        </p:nvSpPr>
        <p:spPr bwMode="auto">
          <a:xfrm>
            <a:off x="6172200" y="4343400"/>
            <a:ext cx="228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147" name="Oval 115"/>
          <p:cNvSpPr>
            <a:spLocks noChangeArrowheads="1"/>
          </p:cNvSpPr>
          <p:nvPr/>
        </p:nvSpPr>
        <p:spPr bwMode="auto">
          <a:xfrm>
            <a:off x="4724400" y="4648200"/>
            <a:ext cx="228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148" name="Text Box 116"/>
          <p:cNvSpPr txBox="1">
            <a:spLocks noChangeArrowheads="1"/>
          </p:cNvSpPr>
          <p:nvPr/>
        </p:nvSpPr>
        <p:spPr bwMode="auto">
          <a:xfrm>
            <a:off x="-209550" y="6119813"/>
            <a:ext cx="58674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/>
              <a:t>Rule 2 :- (</a:t>
            </a:r>
            <a:r>
              <a:rPr lang="en-US" sz="1800">
                <a:solidFill>
                  <a:srgbClr val="0000FF"/>
                </a:solidFill>
              </a:rPr>
              <a:t>last|1</a:t>
            </a:r>
            <a:r>
              <a:rPr lang="en-US" sz="1800" baseline="30000">
                <a:solidFill>
                  <a:srgbClr val="0000FF"/>
                </a:solidFill>
              </a:rPr>
              <a:t>st</a:t>
            </a:r>
            <a:r>
              <a:rPr lang="en-US" sz="1800">
                <a:solidFill>
                  <a:srgbClr val="0000FF"/>
                </a:solidFill>
              </a:rPr>
              <a:t> Letter</a:t>
            </a:r>
            <a:r>
              <a:rPr lang="en-US" sz="1800"/>
              <a:t>)</a:t>
            </a:r>
          </a:p>
        </p:txBody>
      </p:sp>
      <p:sp>
        <p:nvSpPr>
          <p:cNvPr id="44149" name="Rectangle 117"/>
          <p:cNvSpPr>
            <a:spLocks noChangeArrowheads="1"/>
          </p:cNvSpPr>
          <p:nvPr/>
        </p:nvSpPr>
        <p:spPr bwMode="auto">
          <a:xfrm>
            <a:off x="3733800" y="2514600"/>
            <a:ext cx="3124200" cy="2895600"/>
          </a:xfrm>
          <a:prstGeom prst="rect">
            <a:avLst/>
          </a:prstGeom>
          <a:noFill/>
          <a:ln w="381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150" name="Rectangle 118"/>
          <p:cNvSpPr>
            <a:spLocks noChangeArrowheads="1"/>
          </p:cNvSpPr>
          <p:nvPr/>
        </p:nvSpPr>
        <p:spPr bwMode="auto">
          <a:xfrm>
            <a:off x="4953000" y="2362200"/>
            <a:ext cx="1219200" cy="3124200"/>
          </a:xfrm>
          <a:prstGeom prst="rect">
            <a:avLst/>
          </a:prstGeom>
          <a:noFill/>
          <a:ln w="38100">
            <a:solidFill>
              <a:srgbClr val="FF99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151" name="Text Box 119"/>
          <p:cNvSpPr txBox="1">
            <a:spLocks noChangeArrowheads="1"/>
          </p:cNvSpPr>
          <p:nvPr/>
        </p:nvSpPr>
        <p:spPr bwMode="auto">
          <a:xfrm>
            <a:off x="3886200" y="6126163"/>
            <a:ext cx="1890713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/>
              <a:t>&amp; (</a:t>
            </a:r>
            <a:r>
              <a:rPr lang="en-US" sz="1800">
                <a:solidFill>
                  <a:srgbClr val="FF9900"/>
                </a:solidFill>
              </a:rPr>
              <a:t>first|1</a:t>
            </a:r>
            <a:r>
              <a:rPr lang="en-US" sz="1800" baseline="30000">
                <a:solidFill>
                  <a:srgbClr val="FF9900"/>
                </a:solidFill>
              </a:rPr>
              <a:t>st</a:t>
            </a:r>
            <a:r>
              <a:rPr lang="en-US" sz="1800">
                <a:solidFill>
                  <a:srgbClr val="FF9900"/>
                </a:solidFill>
              </a:rPr>
              <a:t> Letter</a:t>
            </a:r>
            <a:r>
              <a:rPr lang="en-US" sz="1800"/>
              <a:t>)</a:t>
            </a:r>
          </a:p>
          <a:p>
            <a:pPr eaLnBrk="1" hangingPunct="1"/>
            <a:endParaRPr lang="en-US"/>
          </a:p>
        </p:txBody>
      </p:sp>
      <p:sp>
        <p:nvSpPr>
          <p:cNvPr id="44152" name="Text Box 120"/>
          <p:cNvSpPr txBox="1">
            <a:spLocks noChangeArrowheads="1"/>
          </p:cNvSpPr>
          <p:nvPr/>
        </p:nvSpPr>
        <p:spPr bwMode="auto">
          <a:xfrm>
            <a:off x="228600" y="5780088"/>
            <a:ext cx="86868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600" b="1"/>
              <a:t>Final Rule :- [(zip|token) &amp; (first|token)] UNION [(last|1</a:t>
            </a:r>
            <a:r>
              <a:rPr lang="en-US" sz="1600" b="1" baseline="30000"/>
              <a:t>st</a:t>
            </a:r>
            <a:r>
              <a:rPr lang="en-US" sz="1600" b="1"/>
              <a:t> Letter) &amp; (first|1</a:t>
            </a:r>
            <a:r>
              <a:rPr lang="en-US" sz="1600" b="1" baseline="30000"/>
              <a:t>st</a:t>
            </a:r>
            <a:r>
              <a:rPr lang="en-US" sz="1600" b="1"/>
              <a:t> letter)]</a:t>
            </a:r>
          </a:p>
        </p:txBody>
      </p:sp>
      <p:sp>
        <p:nvSpPr>
          <p:cNvPr id="44153" name="Rectangle 121"/>
          <p:cNvSpPr>
            <a:spLocks noChangeArrowheads="1"/>
          </p:cNvSpPr>
          <p:nvPr/>
        </p:nvSpPr>
        <p:spPr bwMode="auto">
          <a:xfrm>
            <a:off x="1676400" y="3505200"/>
            <a:ext cx="1447800" cy="1676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154" name="Rectangle 122"/>
          <p:cNvSpPr>
            <a:spLocks noChangeArrowheads="1"/>
          </p:cNvSpPr>
          <p:nvPr/>
        </p:nvSpPr>
        <p:spPr bwMode="auto">
          <a:xfrm>
            <a:off x="4953000" y="2362200"/>
            <a:ext cx="1219200" cy="31242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5791201" y="6588259"/>
            <a:ext cx="335279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eaLnBrk="0" hangingPunct="0">
              <a:spcBef>
                <a:spcPct val="20000"/>
              </a:spcBef>
              <a:buClr>
                <a:srgbClr val="800000"/>
              </a:buClr>
              <a:defRPr/>
            </a:pPr>
            <a:r>
              <a:rPr kumimoji="1" lang="en-US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Gill Sans MT" pitchFamily="34" charset="0"/>
                <a:cs typeface="Arial" pitchFamily="34" charset="0"/>
              </a:rPr>
              <a:t>S</a:t>
            </a:r>
            <a:r>
              <a:rPr kumimoji="1" lang="en-US" sz="12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Gill Sans MT" pitchFamily="34" charset="0"/>
                <a:cs typeface="Arial" pitchFamily="34" charset="0"/>
              </a:rPr>
              <a:t>lide </a:t>
            </a:r>
            <a:r>
              <a:rPr kumimoji="1" lang="en-US" sz="12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Gill Sans MT" pitchFamily="34" charset="0"/>
                <a:cs typeface="Arial" pitchFamily="34" charset="0"/>
              </a:rPr>
              <a:t>by</a:t>
            </a:r>
            <a:r>
              <a:rPr kumimoji="1" lang="en-US" sz="12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Gill Sans MT" pitchFamily="34" charset="0"/>
                <a:cs typeface="Arial" pitchFamily="34" charset="0"/>
              </a:rPr>
              <a:t> </a:t>
            </a:r>
            <a:r>
              <a:rPr kumimoji="1" lang="en-US" sz="12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Gill Sans MT" pitchFamily="34" charset="0"/>
                <a:cs typeface="Arial" pitchFamily="34" charset="0"/>
              </a:rPr>
              <a:t>Matthew Michelson</a:t>
            </a:r>
            <a:endParaRPr kumimoji="1" lang="en-US" sz="800" dirty="0">
              <a:solidFill>
                <a:schemeClr val="accent1">
                  <a:lumMod val="60000"/>
                  <a:lumOff val="40000"/>
                </a:schemeClr>
              </a:solidFill>
              <a:latin typeface="Gill Sans MT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57070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4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4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4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4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4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4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4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4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4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4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4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4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4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4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4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4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4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4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4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4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4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4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4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4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4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4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4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4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4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4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4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4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4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4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4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4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4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44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44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44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44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44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8" dur="500"/>
                                        <p:tgtEl>
                                          <p:spTgt spid="440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/>
                                        <p:tgtEl>
                                          <p:spTgt spid="440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2" dur="500"/>
                                        <p:tgtEl>
                                          <p:spTgt spid="440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/>
                                        <p:tgtEl>
                                          <p:spTgt spid="440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6" dur="500"/>
                                        <p:tgtEl>
                                          <p:spTgt spid="44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/>
                                        <p:tgtEl>
                                          <p:spTgt spid="44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0" dur="500"/>
                                        <p:tgtEl>
                                          <p:spTgt spid="44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/>
                                        <p:tgtEl>
                                          <p:spTgt spid="44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4" dur="500"/>
                                        <p:tgtEl>
                                          <p:spTgt spid="44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/>
                                        <p:tgtEl>
                                          <p:spTgt spid="44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8" dur="500"/>
                                        <p:tgtEl>
                                          <p:spTgt spid="44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/>
                                        <p:tgtEl>
                                          <p:spTgt spid="44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2" dur="500"/>
                                        <p:tgtEl>
                                          <p:spTgt spid="44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/>
                                        <p:tgtEl>
                                          <p:spTgt spid="44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6" dur="500"/>
                                        <p:tgtEl>
                                          <p:spTgt spid="44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/>
                                        <p:tgtEl>
                                          <p:spTgt spid="44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0" dur="500"/>
                                        <p:tgtEl>
                                          <p:spTgt spid="44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/>
                                        <p:tgtEl>
                                          <p:spTgt spid="44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4" dur="500"/>
                                        <p:tgtEl>
                                          <p:spTgt spid="44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5" dur="500"/>
                                        <p:tgtEl>
                                          <p:spTgt spid="44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8" dur="500"/>
                                        <p:tgtEl>
                                          <p:spTgt spid="44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9" dur="500"/>
                                        <p:tgtEl>
                                          <p:spTgt spid="44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2" dur="500"/>
                                        <p:tgtEl>
                                          <p:spTgt spid="44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3" dur="500"/>
                                        <p:tgtEl>
                                          <p:spTgt spid="44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6" dur="500"/>
                                        <p:tgtEl>
                                          <p:spTgt spid="44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7" dur="500"/>
                                        <p:tgtEl>
                                          <p:spTgt spid="44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0" dur="500"/>
                                        <p:tgtEl>
                                          <p:spTgt spid="44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1" dur="500"/>
                                        <p:tgtEl>
                                          <p:spTgt spid="44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4" dur="500"/>
                                        <p:tgtEl>
                                          <p:spTgt spid="44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5" dur="500"/>
                                        <p:tgtEl>
                                          <p:spTgt spid="44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8" dur="500"/>
                                        <p:tgtEl>
                                          <p:spTgt spid="44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9" dur="500"/>
                                        <p:tgtEl>
                                          <p:spTgt spid="44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2" dur="500"/>
                                        <p:tgtEl>
                                          <p:spTgt spid="44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3" dur="500"/>
                                        <p:tgtEl>
                                          <p:spTgt spid="44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6" dur="500"/>
                                        <p:tgtEl>
                                          <p:spTgt spid="44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7" dur="500"/>
                                        <p:tgtEl>
                                          <p:spTgt spid="44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0" dur="500"/>
                                        <p:tgtEl>
                                          <p:spTgt spid="44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1" dur="500"/>
                                        <p:tgtEl>
                                          <p:spTgt spid="44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4" dur="500"/>
                                        <p:tgtEl>
                                          <p:spTgt spid="44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5" dur="500"/>
                                        <p:tgtEl>
                                          <p:spTgt spid="44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8" dur="500"/>
                                        <p:tgtEl>
                                          <p:spTgt spid="44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9" dur="500"/>
                                        <p:tgtEl>
                                          <p:spTgt spid="44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2" dur="500"/>
                                        <p:tgtEl>
                                          <p:spTgt spid="44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3" dur="500"/>
                                        <p:tgtEl>
                                          <p:spTgt spid="44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6" dur="500"/>
                                        <p:tgtEl>
                                          <p:spTgt spid="44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7" dur="500"/>
                                        <p:tgtEl>
                                          <p:spTgt spid="44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90" dur="500"/>
                                        <p:tgtEl>
                                          <p:spTgt spid="44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1" dur="500"/>
                                        <p:tgtEl>
                                          <p:spTgt spid="44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94" dur="500"/>
                                        <p:tgtEl>
                                          <p:spTgt spid="44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5" dur="500"/>
                                        <p:tgtEl>
                                          <p:spTgt spid="44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98" dur="500"/>
                                        <p:tgtEl>
                                          <p:spTgt spid="44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9" dur="500"/>
                                        <p:tgtEl>
                                          <p:spTgt spid="44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 nodeType="clickPar">
                      <p:stCondLst>
                        <p:cond delay="indefinite"/>
                      </p:stCondLst>
                      <p:childTnLst>
                        <p:par>
                          <p:cTn id="2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5" dur="500" fill="hold"/>
                                        <p:tgtEl>
                                          <p:spTgt spid="44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6" dur="500" fill="hold"/>
                                        <p:tgtEl>
                                          <p:spTgt spid="44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9" dur="500" fill="hold"/>
                                        <p:tgtEl>
                                          <p:spTgt spid="44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0" dur="500" fill="hold"/>
                                        <p:tgtEl>
                                          <p:spTgt spid="44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3" dur="500" fill="hold"/>
                                        <p:tgtEl>
                                          <p:spTgt spid="44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4" dur="500" fill="hold"/>
                                        <p:tgtEl>
                                          <p:spTgt spid="44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7" dur="500" fill="hold"/>
                                        <p:tgtEl>
                                          <p:spTgt spid="44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8" dur="500" fill="hold"/>
                                        <p:tgtEl>
                                          <p:spTgt spid="44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1" dur="500" fill="hold"/>
                                        <p:tgtEl>
                                          <p:spTgt spid="44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2" dur="500" fill="hold"/>
                                        <p:tgtEl>
                                          <p:spTgt spid="44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5" dur="500" fill="hold"/>
                                        <p:tgtEl>
                                          <p:spTgt spid="44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6" dur="500" fill="hold"/>
                                        <p:tgtEl>
                                          <p:spTgt spid="44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9" dur="500" fill="hold"/>
                                        <p:tgtEl>
                                          <p:spTgt spid="44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0" dur="500" fill="hold"/>
                                        <p:tgtEl>
                                          <p:spTgt spid="44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3" dur="500" fill="hold"/>
                                        <p:tgtEl>
                                          <p:spTgt spid="44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4" dur="500" fill="hold"/>
                                        <p:tgtEl>
                                          <p:spTgt spid="44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7" dur="500" fill="hold"/>
                                        <p:tgtEl>
                                          <p:spTgt spid="44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8" dur="500" fill="hold"/>
                                        <p:tgtEl>
                                          <p:spTgt spid="44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1" dur="500" fill="hold"/>
                                        <p:tgtEl>
                                          <p:spTgt spid="44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2" dur="500" fill="hold"/>
                                        <p:tgtEl>
                                          <p:spTgt spid="44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5" dur="500" fill="hold"/>
                                        <p:tgtEl>
                                          <p:spTgt spid="44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6" dur="500" fill="hold"/>
                                        <p:tgtEl>
                                          <p:spTgt spid="44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9" dur="500" fill="hold"/>
                                        <p:tgtEl>
                                          <p:spTgt spid="44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0" dur="500" fill="hold"/>
                                        <p:tgtEl>
                                          <p:spTgt spid="44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3" dur="500" fill="hold"/>
                                        <p:tgtEl>
                                          <p:spTgt spid="44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4" dur="500" fill="hold"/>
                                        <p:tgtEl>
                                          <p:spTgt spid="44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7" dur="500" fill="hold"/>
                                        <p:tgtEl>
                                          <p:spTgt spid="44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8" dur="500" fill="hold"/>
                                        <p:tgtEl>
                                          <p:spTgt spid="44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1" dur="500" fill="hold"/>
                                        <p:tgtEl>
                                          <p:spTgt spid="44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2" dur="500" fill="hold"/>
                                        <p:tgtEl>
                                          <p:spTgt spid="44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5" dur="500" fill="hold"/>
                                        <p:tgtEl>
                                          <p:spTgt spid="44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6" dur="500" fill="hold"/>
                                        <p:tgtEl>
                                          <p:spTgt spid="44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 nodeType="clickPar">
                      <p:stCondLst>
                        <p:cond delay="indefinite"/>
                      </p:stCondLst>
                      <p:childTnLst>
                        <p:par>
                          <p:cTn id="2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1" dur="500" fill="hold"/>
                                        <p:tgtEl>
                                          <p:spTgt spid="44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2" dur="500" fill="hold"/>
                                        <p:tgtEl>
                                          <p:spTgt spid="44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5" dur="500" fill="hold"/>
                                        <p:tgtEl>
                                          <p:spTgt spid="44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6" dur="500" fill="hold"/>
                                        <p:tgtEl>
                                          <p:spTgt spid="44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 nodeType="clickPar">
                      <p:stCondLst>
                        <p:cond delay="indefinite"/>
                      </p:stCondLst>
                      <p:childTnLst>
                        <p:par>
                          <p:cTn id="2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9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0" dur="500"/>
                                        <p:tgtEl>
                                          <p:spTgt spid="44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1" dur="500"/>
                                        <p:tgtEl>
                                          <p:spTgt spid="44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3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4" dur="500"/>
                                        <p:tgtEl>
                                          <p:spTgt spid="44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5" dur="500"/>
                                        <p:tgtEl>
                                          <p:spTgt spid="44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7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8" dur="500"/>
                                        <p:tgtEl>
                                          <p:spTgt spid="44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9" dur="500"/>
                                        <p:tgtEl>
                                          <p:spTgt spid="44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1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92" dur="500"/>
                                        <p:tgtEl>
                                          <p:spTgt spid="44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3" dur="500"/>
                                        <p:tgtEl>
                                          <p:spTgt spid="44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5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96" dur="500"/>
                                        <p:tgtEl>
                                          <p:spTgt spid="44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7" dur="500"/>
                                        <p:tgtEl>
                                          <p:spTgt spid="44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9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0" dur="500"/>
                                        <p:tgtEl>
                                          <p:spTgt spid="44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1" dur="500"/>
                                        <p:tgtEl>
                                          <p:spTgt spid="44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3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4" dur="500"/>
                                        <p:tgtEl>
                                          <p:spTgt spid="44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5" dur="500"/>
                                        <p:tgtEl>
                                          <p:spTgt spid="44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7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8" dur="500"/>
                                        <p:tgtEl>
                                          <p:spTgt spid="44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9" dur="500"/>
                                        <p:tgtEl>
                                          <p:spTgt spid="44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1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12" dur="500"/>
                                        <p:tgtEl>
                                          <p:spTgt spid="44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3" dur="500"/>
                                        <p:tgtEl>
                                          <p:spTgt spid="44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5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16" dur="500"/>
                                        <p:tgtEl>
                                          <p:spTgt spid="44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7" dur="500"/>
                                        <p:tgtEl>
                                          <p:spTgt spid="44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9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0" dur="500"/>
                                        <p:tgtEl>
                                          <p:spTgt spid="44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1" dur="500"/>
                                        <p:tgtEl>
                                          <p:spTgt spid="44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3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4" dur="500"/>
                                        <p:tgtEl>
                                          <p:spTgt spid="44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5" dur="500"/>
                                        <p:tgtEl>
                                          <p:spTgt spid="44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7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8" dur="500"/>
                                        <p:tgtEl>
                                          <p:spTgt spid="44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9" dur="500"/>
                                        <p:tgtEl>
                                          <p:spTgt spid="44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1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32" dur="500"/>
                                        <p:tgtEl>
                                          <p:spTgt spid="44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3" dur="500"/>
                                        <p:tgtEl>
                                          <p:spTgt spid="44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5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36" dur="500"/>
                                        <p:tgtEl>
                                          <p:spTgt spid="44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7" dur="500"/>
                                        <p:tgtEl>
                                          <p:spTgt spid="44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9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0" dur="500"/>
                                        <p:tgtEl>
                                          <p:spTgt spid="44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1" dur="500"/>
                                        <p:tgtEl>
                                          <p:spTgt spid="44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3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4" dur="500"/>
                                        <p:tgtEl>
                                          <p:spTgt spid="44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5" dur="500"/>
                                        <p:tgtEl>
                                          <p:spTgt spid="44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7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8" dur="500"/>
                                        <p:tgtEl>
                                          <p:spTgt spid="44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9" dur="500"/>
                                        <p:tgtEl>
                                          <p:spTgt spid="44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1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52" dur="500"/>
                                        <p:tgtEl>
                                          <p:spTgt spid="4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3" dur="500"/>
                                        <p:tgtEl>
                                          <p:spTgt spid="4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5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56" dur="500"/>
                                        <p:tgtEl>
                                          <p:spTgt spid="44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7" dur="500"/>
                                        <p:tgtEl>
                                          <p:spTgt spid="44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9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0" dur="500"/>
                                        <p:tgtEl>
                                          <p:spTgt spid="44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1" dur="500"/>
                                        <p:tgtEl>
                                          <p:spTgt spid="44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3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4" dur="500"/>
                                        <p:tgtEl>
                                          <p:spTgt spid="4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5" dur="500"/>
                                        <p:tgtEl>
                                          <p:spTgt spid="4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7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8" dur="500"/>
                                        <p:tgtEl>
                                          <p:spTgt spid="440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9" dur="500"/>
                                        <p:tgtEl>
                                          <p:spTgt spid="440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1" fill="hold" nodeType="clickPar">
                      <p:stCondLst>
                        <p:cond delay="indefinite"/>
                      </p:stCondLst>
                      <p:childTnLst>
                        <p:par>
                          <p:cTn id="3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5" dur="500" fill="hold"/>
                                        <p:tgtEl>
                                          <p:spTgt spid="44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6" dur="500" fill="hold"/>
                                        <p:tgtEl>
                                          <p:spTgt spid="44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7" presetID="2" presetClass="entr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9" dur="500" fill="hold"/>
                                        <p:tgtEl>
                                          <p:spTgt spid="44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0" dur="500" fill="hold"/>
                                        <p:tgtEl>
                                          <p:spTgt spid="44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1" presetID="2" presetClass="entr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3" dur="500" fill="hold"/>
                                        <p:tgtEl>
                                          <p:spTgt spid="44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4" dur="500" fill="hold"/>
                                        <p:tgtEl>
                                          <p:spTgt spid="44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5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7" dur="500" fill="hold"/>
                                        <p:tgtEl>
                                          <p:spTgt spid="44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8" dur="500" fill="hold"/>
                                        <p:tgtEl>
                                          <p:spTgt spid="44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9" presetID="2" presetClass="entr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1" dur="500" fill="hold"/>
                                        <p:tgtEl>
                                          <p:spTgt spid="44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2" dur="500" fill="hold"/>
                                        <p:tgtEl>
                                          <p:spTgt spid="44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3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5" dur="500" fill="hold"/>
                                        <p:tgtEl>
                                          <p:spTgt spid="440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6" dur="500" fill="hold"/>
                                        <p:tgtEl>
                                          <p:spTgt spid="440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7" presetID="2" presetClass="entr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9" dur="500" fill="hold"/>
                                        <p:tgtEl>
                                          <p:spTgt spid="44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0" dur="500" fill="hold"/>
                                        <p:tgtEl>
                                          <p:spTgt spid="44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1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3" dur="500" fill="hold"/>
                                        <p:tgtEl>
                                          <p:spTgt spid="440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4" dur="500" fill="hold"/>
                                        <p:tgtEl>
                                          <p:spTgt spid="440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5" presetID="2" presetClass="entr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7" dur="500" fill="hold"/>
                                        <p:tgtEl>
                                          <p:spTgt spid="44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8" dur="500" fill="hold"/>
                                        <p:tgtEl>
                                          <p:spTgt spid="44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9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1" dur="500" fill="hold"/>
                                        <p:tgtEl>
                                          <p:spTgt spid="44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2" dur="500" fill="hold"/>
                                        <p:tgtEl>
                                          <p:spTgt spid="44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3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5" dur="500" fill="hold"/>
                                        <p:tgtEl>
                                          <p:spTgt spid="44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6" dur="500" fill="hold"/>
                                        <p:tgtEl>
                                          <p:spTgt spid="44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7" presetID="2" presetClass="entr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9" dur="500" fill="hold"/>
                                        <p:tgtEl>
                                          <p:spTgt spid="44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0" dur="500" fill="hold"/>
                                        <p:tgtEl>
                                          <p:spTgt spid="44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1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3" dur="500" fill="hold"/>
                                        <p:tgtEl>
                                          <p:spTgt spid="440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4" dur="500" fill="hold"/>
                                        <p:tgtEl>
                                          <p:spTgt spid="440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5" presetID="2" presetClass="entr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7" dur="500" fill="hold"/>
                                        <p:tgtEl>
                                          <p:spTgt spid="44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8" dur="500" fill="hold"/>
                                        <p:tgtEl>
                                          <p:spTgt spid="44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9" presetID="2" presetClass="entr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1" dur="500" fill="hold"/>
                                        <p:tgtEl>
                                          <p:spTgt spid="44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2" dur="500" fill="hold"/>
                                        <p:tgtEl>
                                          <p:spTgt spid="44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3" presetID="2" presetClass="entr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5" dur="500" fill="hold"/>
                                        <p:tgtEl>
                                          <p:spTgt spid="44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6" dur="500" fill="hold"/>
                                        <p:tgtEl>
                                          <p:spTgt spid="44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7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9" dur="500" fill="hold"/>
                                        <p:tgtEl>
                                          <p:spTgt spid="4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0" dur="500" fill="hold"/>
                                        <p:tgtEl>
                                          <p:spTgt spid="4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1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3" dur="500" fill="hold"/>
                                        <p:tgtEl>
                                          <p:spTgt spid="44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4" dur="500" fill="hold"/>
                                        <p:tgtEl>
                                          <p:spTgt spid="44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5" presetID="2" presetClass="entr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7" dur="500" fill="hold"/>
                                        <p:tgtEl>
                                          <p:spTgt spid="44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8" dur="500" fill="hold"/>
                                        <p:tgtEl>
                                          <p:spTgt spid="44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9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1" dur="500" fill="hold"/>
                                        <p:tgtEl>
                                          <p:spTgt spid="4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2" dur="500" fill="hold"/>
                                        <p:tgtEl>
                                          <p:spTgt spid="4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5" dur="500" fill="hold"/>
                                        <p:tgtEl>
                                          <p:spTgt spid="44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6" dur="500" fill="hold"/>
                                        <p:tgtEl>
                                          <p:spTgt spid="44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9" dur="500" fill="hold"/>
                                        <p:tgtEl>
                                          <p:spTgt spid="44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0" dur="500" fill="hold"/>
                                        <p:tgtEl>
                                          <p:spTgt spid="44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94" grpId="0" animBg="1"/>
      <p:bldP spid="44094" grpId="1" animBg="1"/>
      <p:bldP spid="44096" grpId="0" animBg="1"/>
      <p:bldP spid="44096" grpId="1" animBg="1"/>
      <p:bldP spid="44097" grpId="0" animBg="1"/>
      <p:bldP spid="44097" grpId="1" animBg="1"/>
      <p:bldP spid="44098" grpId="0" animBg="1"/>
      <p:bldP spid="44098" grpId="1" animBg="1"/>
      <p:bldP spid="44099" grpId="0" animBg="1"/>
      <p:bldP spid="44099" grpId="1" animBg="1"/>
      <p:bldP spid="44100" grpId="0" animBg="1"/>
      <p:bldP spid="44100" grpId="1" animBg="1"/>
      <p:bldP spid="44101" grpId="0" animBg="1"/>
      <p:bldP spid="44101" grpId="1" animBg="1"/>
      <p:bldP spid="44102" grpId="0" animBg="1"/>
      <p:bldP spid="44102" grpId="1" animBg="1"/>
      <p:bldP spid="44103" grpId="0" animBg="1"/>
      <p:bldP spid="44103" grpId="1" animBg="1"/>
      <p:bldP spid="44106" grpId="0" animBg="1"/>
      <p:bldP spid="44106" grpId="1" animBg="1"/>
      <p:bldP spid="44107" grpId="0" animBg="1"/>
      <p:bldP spid="44107" grpId="1" animBg="1"/>
      <p:bldP spid="44108" grpId="0" animBg="1"/>
      <p:bldP spid="44108" grpId="1" animBg="1"/>
      <p:bldP spid="44109" grpId="0" animBg="1"/>
      <p:bldP spid="44109" grpId="1" animBg="1"/>
      <p:bldP spid="44110" grpId="0" animBg="1"/>
      <p:bldP spid="44110" grpId="1" animBg="1"/>
      <p:bldP spid="44112" grpId="0" animBg="1"/>
      <p:bldP spid="44112" grpId="1" animBg="1"/>
      <p:bldP spid="44113" grpId="0" animBg="1"/>
      <p:bldP spid="44113" grpId="1" animBg="1"/>
      <p:bldP spid="44114" grpId="0" animBg="1"/>
      <p:bldP spid="44114" grpId="1" animBg="1"/>
      <p:bldP spid="44114" grpId="2" animBg="1"/>
      <p:bldP spid="44115" grpId="0" animBg="1"/>
      <p:bldP spid="44115" grpId="1" animBg="1"/>
      <p:bldP spid="44115" grpId="2" animBg="1"/>
      <p:bldP spid="44116" grpId="0" animBg="1"/>
      <p:bldP spid="44116" grpId="1" animBg="1"/>
      <p:bldP spid="44116" grpId="2" animBg="1"/>
      <p:bldP spid="44117" grpId="0" animBg="1"/>
      <p:bldP spid="44117" grpId="1" animBg="1"/>
      <p:bldP spid="44117" grpId="2" animBg="1"/>
      <p:bldP spid="44118" grpId="0" animBg="1"/>
      <p:bldP spid="44118" grpId="1" animBg="1"/>
      <p:bldP spid="44118" grpId="2" animBg="1"/>
      <p:bldP spid="44119" grpId="0" animBg="1"/>
      <p:bldP spid="44119" grpId="1" animBg="1"/>
      <p:bldP spid="44121" grpId="0" animBg="1"/>
      <p:bldP spid="44121" grpId="1" animBg="1"/>
      <p:bldP spid="44122" grpId="0" animBg="1"/>
      <p:bldP spid="44122" grpId="1" animBg="1"/>
      <p:bldP spid="44123" grpId="0" animBg="1"/>
      <p:bldP spid="44123" grpId="1" animBg="1"/>
      <p:bldP spid="44124" grpId="0" animBg="1"/>
      <p:bldP spid="44124" grpId="1" animBg="1"/>
      <p:bldP spid="44128" grpId="0" animBg="1"/>
      <p:bldP spid="44128" grpId="1" animBg="1"/>
      <p:bldP spid="44130" grpId="0"/>
      <p:bldP spid="44130" grpId="1"/>
      <p:bldP spid="44131" grpId="0" animBg="1"/>
      <p:bldP spid="44131" grpId="1" animBg="1"/>
      <p:bldP spid="44132" grpId="0"/>
      <p:bldP spid="44132" grpId="1"/>
      <p:bldP spid="44133" grpId="0" animBg="1"/>
      <p:bldP spid="44133" grpId="1" animBg="1"/>
      <p:bldP spid="44134" grpId="0" animBg="1"/>
      <p:bldP spid="44134" grpId="1" animBg="1"/>
      <p:bldP spid="44135" grpId="0" animBg="1"/>
      <p:bldP spid="44135" grpId="1" animBg="1"/>
      <p:bldP spid="44135" grpId="2" animBg="1"/>
      <p:bldP spid="44136" grpId="0" animBg="1"/>
      <p:bldP spid="44136" grpId="1" animBg="1"/>
      <p:bldP spid="44137" grpId="0" animBg="1"/>
      <p:bldP spid="44137" grpId="1" animBg="1"/>
      <p:bldP spid="44137" grpId="2" animBg="1"/>
      <p:bldP spid="44138" grpId="0" animBg="1"/>
      <p:bldP spid="44138" grpId="1" animBg="1"/>
      <p:bldP spid="44139" grpId="0" animBg="1"/>
      <p:bldP spid="44139" grpId="1" animBg="1"/>
      <p:bldP spid="44140" grpId="0" animBg="1"/>
      <p:bldP spid="44140" grpId="1" animBg="1"/>
      <p:bldP spid="44140" grpId="2" animBg="1"/>
      <p:bldP spid="44141" grpId="0" animBg="1"/>
      <p:bldP spid="44141" grpId="1" animBg="1"/>
      <p:bldP spid="44141" grpId="2" animBg="1"/>
      <p:bldP spid="44142" grpId="0" animBg="1"/>
      <p:bldP spid="44142" grpId="1" animBg="1"/>
      <p:bldP spid="44142" grpId="2" animBg="1"/>
      <p:bldP spid="44143" grpId="0" animBg="1"/>
      <p:bldP spid="44143" grpId="1" animBg="1"/>
      <p:bldP spid="44144" grpId="0" animBg="1"/>
      <p:bldP spid="44144" grpId="1" animBg="1"/>
      <p:bldP spid="44145" grpId="0" animBg="1"/>
      <p:bldP spid="44145" grpId="1" animBg="1"/>
      <p:bldP spid="44146" grpId="0" animBg="1"/>
      <p:bldP spid="44146" grpId="1" animBg="1"/>
      <p:bldP spid="44147" grpId="0" animBg="1"/>
      <p:bldP spid="44147" grpId="1" animBg="1"/>
      <p:bldP spid="44148" grpId="0"/>
      <p:bldP spid="44148" grpId="1"/>
      <p:bldP spid="44149" grpId="0" animBg="1"/>
      <p:bldP spid="44149" grpId="1" animBg="1"/>
      <p:bldP spid="44150" grpId="0" animBg="1"/>
      <p:bldP spid="44150" grpId="1" animBg="1"/>
      <p:bldP spid="44151" grpId="0"/>
      <p:bldP spid="44151" grpId="1"/>
      <p:bldP spid="44152" grpId="0"/>
      <p:bldP spid="44153" grpId="0" animBg="1"/>
      <p:bldP spid="4415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Palatino Linotype" charset="0"/>
                <a:ea typeface="ＭＳ Ｐゴシック" charset="0"/>
                <a:cs typeface="ＭＳ Ｐゴシック" charset="0"/>
              </a:rPr>
              <a:t>SCA: propositional rules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828800"/>
            <a:ext cx="8229600" cy="1752600"/>
          </a:xfrm>
        </p:spPr>
        <p:txBody>
          <a:bodyPr>
            <a:normAutofit fontScale="92500" lnSpcReduction="20000"/>
          </a:bodyPr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Multi-pass blocking = disjunction of conjunctions</a:t>
            </a:r>
          </a:p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Learn conjunctions and union them together!</a:t>
            </a:r>
          </a:p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Cover all training matches to maximize </a:t>
            </a:r>
            <a:r>
              <a:rPr lang="en-US">
                <a:solidFill>
                  <a:srgbClr val="0099FF"/>
                </a:solidFill>
                <a:latin typeface="Arial" charset="0"/>
                <a:ea typeface="ＭＳ Ｐゴシック" charset="0"/>
                <a:cs typeface="ＭＳ Ｐゴシック" charset="0"/>
              </a:rPr>
              <a:t>PC</a:t>
            </a:r>
          </a:p>
        </p:txBody>
      </p:sp>
      <p:sp>
        <p:nvSpPr>
          <p:cNvPr id="9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5A35A1A1-5F6E-574D-BDFC-E21405A3A4A7}" type="slidenum">
              <a:rPr lang="en-US"/>
              <a:pPr/>
              <a:t>26</a:t>
            </a:fld>
            <a:endParaRPr lang="en-US"/>
          </a:p>
        </p:txBody>
      </p:sp>
      <p:sp>
        <p:nvSpPr>
          <p:cNvPr id="43012" name="Text Box 4"/>
          <p:cNvSpPr txBox="1">
            <a:spLocks noChangeArrowheads="1"/>
          </p:cNvSpPr>
          <p:nvPr/>
        </p:nvSpPr>
        <p:spPr bwMode="auto">
          <a:xfrm>
            <a:off x="681038" y="3822700"/>
            <a:ext cx="7772400" cy="2554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 eaLnBrk="1" hangingPunct="1">
              <a:lnSpc>
                <a:spcPct val="55000"/>
              </a:lnSpc>
              <a:spcBef>
                <a:spcPct val="50000"/>
              </a:spcBef>
            </a:pPr>
            <a:r>
              <a:rPr lang="en-US" sz="1800"/>
              <a:t>SEQUENTIAL-COVERING( class, attributes, examples, threshold)</a:t>
            </a:r>
          </a:p>
          <a:p>
            <a:pPr algn="l" eaLnBrk="1" hangingPunct="1">
              <a:lnSpc>
                <a:spcPct val="55000"/>
              </a:lnSpc>
              <a:spcBef>
                <a:spcPct val="50000"/>
              </a:spcBef>
            </a:pPr>
            <a:r>
              <a:rPr lang="en-US" sz="1800"/>
              <a:t>LearnedRules </a:t>
            </a:r>
            <a:r>
              <a:rPr lang="en-US" sz="1800">
                <a:sym typeface="Wingdings" charset="0"/>
              </a:rPr>
              <a:t>← {}</a:t>
            </a:r>
          </a:p>
          <a:p>
            <a:pPr algn="l" eaLnBrk="1" hangingPunct="1">
              <a:lnSpc>
                <a:spcPct val="55000"/>
              </a:lnSpc>
              <a:spcBef>
                <a:spcPct val="50000"/>
              </a:spcBef>
            </a:pPr>
            <a:r>
              <a:rPr lang="en-US" sz="1800"/>
              <a:t>Rule </a:t>
            </a:r>
            <a:r>
              <a:rPr lang="en-US" sz="1800">
                <a:sym typeface="Wingdings" charset="0"/>
              </a:rPr>
              <a:t>← LEARN-ONE-RULE(class, attributes, examples)</a:t>
            </a:r>
          </a:p>
          <a:p>
            <a:pPr algn="l" eaLnBrk="1" hangingPunct="1">
              <a:lnSpc>
                <a:spcPct val="55000"/>
              </a:lnSpc>
              <a:spcBef>
                <a:spcPct val="50000"/>
              </a:spcBef>
            </a:pPr>
            <a:r>
              <a:rPr lang="en-US" sz="1800">
                <a:sym typeface="Wingdings" charset="0"/>
              </a:rPr>
              <a:t>While examples left to cover, do</a:t>
            </a:r>
          </a:p>
          <a:p>
            <a:pPr algn="l" eaLnBrk="1" hangingPunct="1">
              <a:lnSpc>
                <a:spcPct val="55000"/>
              </a:lnSpc>
              <a:spcBef>
                <a:spcPct val="50000"/>
              </a:spcBef>
            </a:pPr>
            <a:r>
              <a:rPr lang="en-US" sz="1800">
                <a:sym typeface="Wingdings" charset="0"/>
              </a:rPr>
              <a:t>	LearnedRules ← LearnedRules </a:t>
            </a:r>
            <a:r>
              <a:rPr lang="en-US" sz="1800">
                <a:cs typeface="Times New Roman" charset="0"/>
                <a:sym typeface="Wingdings" charset="0"/>
              </a:rPr>
              <a:t>U Rule</a:t>
            </a:r>
          </a:p>
          <a:p>
            <a:pPr algn="l" eaLnBrk="1" hangingPunct="1">
              <a:lnSpc>
                <a:spcPct val="55000"/>
              </a:lnSpc>
              <a:spcBef>
                <a:spcPct val="50000"/>
              </a:spcBef>
            </a:pPr>
            <a:r>
              <a:rPr lang="en-US" sz="1800">
                <a:cs typeface="Times New Roman" charset="0"/>
                <a:sym typeface="Wingdings" charset="0"/>
              </a:rPr>
              <a:t>	Examples </a:t>
            </a:r>
            <a:r>
              <a:rPr lang="en-US" sz="1800">
                <a:sym typeface="Wingdings" charset="0"/>
              </a:rPr>
              <a:t>← Examples – {Examples covered by Rule}</a:t>
            </a:r>
          </a:p>
          <a:p>
            <a:pPr algn="l" eaLnBrk="1" hangingPunct="1">
              <a:lnSpc>
                <a:spcPct val="55000"/>
              </a:lnSpc>
              <a:spcBef>
                <a:spcPct val="50000"/>
              </a:spcBef>
            </a:pPr>
            <a:r>
              <a:rPr lang="en-US" sz="1800">
                <a:sym typeface="Wingdings" charset="0"/>
              </a:rPr>
              <a:t>	Rule ← LEARN-ONE-RULE(class, attributes, examples)</a:t>
            </a:r>
          </a:p>
          <a:p>
            <a:pPr algn="l" eaLnBrk="1" hangingPunct="1">
              <a:lnSpc>
                <a:spcPct val="55000"/>
              </a:lnSpc>
              <a:spcBef>
                <a:spcPct val="50000"/>
              </a:spcBef>
            </a:pPr>
            <a:r>
              <a:rPr lang="en-US" sz="1800">
                <a:sym typeface="Wingdings" charset="0"/>
              </a:rPr>
              <a:t>	If Rule contains any previously learned rules, remove them</a:t>
            </a:r>
          </a:p>
          <a:p>
            <a:pPr algn="l" eaLnBrk="1" hangingPunct="1">
              <a:lnSpc>
                <a:spcPct val="55000"/>
              </a:lnSpc>
              <a:spcBef>
                <a:spcPct val="50000"/>
              </a:spcBef>
            </a:pPr>
            <a:r>
              <a:rPr lang="en-US" sz="1800">
                <a:sym typeface="Wingdings" charset="0"/>
              </a:rPr>
              <a:t>Return LearnedRules</a:t>
            </a:r>
          </a:p>
        </p:txBody>
      </p:sp>
      <p:sp>
        <p:nvSpPr>
          <p:cNvPr id="43013" name="Rectangle 5"/>
          <p:cNvSpPr>
            <a:spLocks noChangeArrowheads="1"/>
          </p:cNvSpPr>
          <p:nvPr/>
        </p:nvSpPr>
        <p:spPr bwMode="auto">
          <a:xfrm>
            <a:off x="685800" y="3657600"/>
            <a:ext cx="7543800" cy="2895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4" name="Line 6"/>
          <p:cNvSpPr>
            <a:spLocks noChangeShapeType="1"/>
          </p:cNvSpPr>
          <p:nvPr/>
        </p:nvSpPr>
        <p:spPr bwMode="auto">
          <a:xfrm>
            <a:off x="685800" y="4038600"/>
            <a:ext cx="7543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791201" y="6588259"/>
            <a:ext cx="335279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eaLnBrk="0" hangingPunct="0">
              <a:spcBef>
                <a:spcPct val="20000"/>
              </a:spcBef>
              <a:buClr>
                <a:srgbClr val="800000"/>
              </a:buClr>
              <a:defRPr/>
            </a:pPr>
            <a:r>
              <a:rPr kumimoji="1" lang="en-US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Gill Sans MT" pitchFamily="34" charset="0"/>
                <a:cs typeface="Arial" pitchFamily="34" charset="0"/>
              </a:rPr>
              <a:t>S</a:t>
            </a:r>
            <a:r>
              <a:rPr kumimoji="1" lang="en-US" sz="12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Gill Sans MT" pitchFamily="34" charset="0"/>
                <a:cs typeface="Arial" pitchFamily="34" charset="0"/>
              </a:rPr>
              <a:t>lide </a:t>
            </a:r>
            <a:r>
              <a:rPr kumimoji="1" lang="en-US" sz="12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Gill Sans MT" pitchFamily="34" charset="0"/>
                <a:cs typeface="Arial" pitchFamily="34" charset="0"/>
              </a:rPr>
              <a:t>by</a:t>
            </a:r>
            <a:r>
              <a:rPr kumimoji="1" lang="en-US" sz="12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Gill Sans MT" pitchFamily="34" charset="0"/>
                <a:cs typeface="Arial" pitchFamily="34" charset="0"/>
              </a:rPr>
              <a:t> </a:t>
            </a:r>
            <a:r>
              <a:rPr kumimoji="1" lang="en-US" sz="12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Gill Sans MT" pitchFamily="34" charset="0"/>
                <a:cs typeface="Arial" pitchFamily="34" charset="0"/>
              </a:rPr>
              <a:t>Matthew Michelson</a:t>
            </a:r>
            <a:endParaRPr kumimoji="1" lang="en-US" sz="800" dirty="0">
              <a:solidFill>
                <a:schemeClr val="accent1">
                  <a:lumMod val="60000"/>
                  <a:lumOff val="40000"/>
                </a:schemeClr>
              </a:solidFill>
              <a:latin typeface="Gill Sans MT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21686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Palatino Linotype" charset="0"/>
                <a:ea typeface="ＭＳ Ｐゴシック" charset="0"/>
                <a:cs typeface="ＭＳ Ｐゴシック" charset="0"/>
              </a:rPr>
              <a:t>SCA: propositional rules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LEARN-ONE-RULE is greedy</a:t>
            </a:r>
          </a:p>
          <a:p>
            <a:pPr lvl="1" eaLnBrk="1" hangingPunct="1"/>
            <a:r>
              <a:rPr lang="en-US" dirty="0">
                <a:latin typeface="Arial" charset="0"/>
                <a:ea typeface="ＭＳ Ｐゴシック" charset="0"/>
              </a:rPr>
              <a:t>rule containment as you go, instead of comparison afterward</a:t>
            </a:r>
          </a:p>
          <a:p>
            <a:pPr lvl="1" eaLnBrk="1" hangingPunct="1"/>
            <a:r>
              <a:rPr lang="en-US" dirty="0" smtClean="0">
                <a:latin typeface="Arial" charset="0"/>
                <a:ea typeface="ＭＳ Ｐゴシック" charset="0"/>
              </a:rPr>
              <a:t>Ex </a:t>
            </a:r>
            <a:r>
              <a:rPr lang="en-US" dirty="0">
                <a:latin typeface="Arial" charset="0"/>
                <a:ea typeface="ＭＳ Ｐゴシック" charset="0"/>
              </a:rPr>
              <a:t>rule: </a:t>
            </a:r>
            <a:r>
              <a:rPr lang="en-US" dirty="0" smtClean="0">
                <a:latin typeface="Arial" charset="0"/>
                <a:ea typeface="ＭＳ Ｐゴシック" charset="0"/>
              </a:rPr>
              <a:t>(</a:t>
            </a:r>
            <a:r>
              <a:rPr lang="en-US" dirty="0" err="1">
                <a:latin typeface="Arial" charset="0"/>
                <a:ea typeface="ＭＳ Ｐゴシック" charset="0"/>
              </a:rPr>
              <a:t>token|zip</a:t>
            </a:r>
            <a:r>
              <a:rPr lang="en-US" dirty="0">
                <a:latin typeface="Arial" charset="0"/>
                <a:ea typeface="ＭＳ Ｐゴシック" charset="0"/>
              </a:rPr>
              <a:t>) &amp; (</a:t>
            </a:r>
            <a:r>
              <a:rPr lang="en-US" dirty="0" err="1">
                <a:latin typeface="Arial" charset="0"/>
                <a:ea typeface="ＭＳ Ｐゴシック" charset="0"/>
              </a:rPr>
              <a:t>token|first</a:t>
            </a:r>
            <a:r>
              <a:rPr lang="en-US" dirty="0">
                <a:latin typeface="Arial" charset="0"/>
                <a:ea typeface="ＭＳ Ｐゴシック" charset="0"/>
              </a:rPr>
              <a:t>)</a:t>
            </a:r>
          </a:p>
          <a:p>
            <a:pPr lvl="1" eaLnBrk="1" hangingPunct="1">
              <a:buFont typeface="Wingdings" charset="0"/>
              <a:buNone/>
            </a:pPr>
            <a:r>
              <a:rPr lang="en-US" dirty="0" smtClean="0">
                <a:latin typeface="Arial" charset="0"/>
                <a:ea typeface="ＭＳ Ｐゴシック" charset="0"/>
              </a:rPr>
              <a:t>(</a:t>
            </a:r>
            <a:r>
              <a:rPr lang="en-US" dirty="0" err="1" smtClean="0">
                <a:latin typeface="Arial" charset="0"/>
                <a:ea typeface="ＭＳ Ｐゴシック" charset="0"/>
              </a:rPr>
              <a:t>token|zip</a:t>
            </a:r>
            <a:r>
              <a:rPr lang="en-US" dirty="0" smtClean="0">
                <a:latin typeface="Arial" charset="0"/>
                <a:ea typeface="ＭＳ Ｐゴシック" charset="0"/>
              </a:rPr>
              <a:t>) CONTAINS (</a:t>
            </a:r>
            <a:r>
              <a:rPr lang="en-US" dirty="0" err="1" smtClean="0">
                <a:latin typeface="Arial" charset="0"/>
                <a:ea typeface="ＭＳ Ｐゴシック" charset="0"/>
              </a:rPr>
              <a:t>token|zip</a:t>
            </a:r>
            <a:r>
              <a:rPr lang="en-US" dirty="0" smtClean="0">
                <a:latin typeface="Arial" charset="0"/>
                <a:ea typeface="ＭＳ Ｐゴシック" charset="0"/>
              </a:rPr>
              <a:t>) &amp; (</a:t>
            </a:r>
            <a:r>
              <a:rPr lang="en-US" dirty="0" err="1" smtClean="0">
                <a:latin typeface="Arial" charset="0"/>
                <a:ea typeface="ＭＳ Ｐゴシック" charset="0"/>
              </a:rPr>
              <a:t>token|first</a:t>
            </a:r>
            <a:r>
              <a:rPr lang="en-US" dirty="0" smtClean="0">
                <a:latin typeface="Arial" charset="0"/>
                <a:ea typeface="ＭＳ Ｐゴシック" charset="0"/>
              </a:rPr>
              <a:t>)</a:t>
            </a:r>
          </a:p>
          <a:p>
            <a:pPr lvl="1" eaLnBrk="1" hangingPunct="1"/>
            <a:r>
              <a:rPr lang="en-US" dirty="0" smtClean="0">
                <a:latin typeface="Arial" charset="0"/>
                <a:ea typeface="ＭＳ Ｐゴシック" charset="0"/>
                <a:sym typeface="Wingdings" charset="0"/>
              </a:rPr>
              <a:t>Guarantee </a:t>
            </a:r>
            <a:r>
              <a:rPr lang="en-US" dirty="0">
                <a:latin typeface="Arial" charset="0"/>
                <a:ea typeface="ＭＳ Ｐゴシック" charset="0"/>
                <a:sym typeface="Wingdings" charset="0"/>
              </a:rPr>
              <a:t>later rule is less restrictive – If not how are there examples left to cover?</a:t>
            </a:r>
            <a:endParaRPr lang="en-US" dirty="0">
              <a:latin typeface="Arial" charset="0"/>
              <a:ea typeface="ＭＳ Ｐゴシック" charset="0"/>
            </a:endParaRPr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E4907540-F59F-624B-BFA1-EE39F729F68B}" type="slidenum">
              <a:rPr lang="en-US"/>
              <a:pPr/>
              <a:t>27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791201" y="6588259"/>
            <a:ext cx="335279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eaLnBrk="0" hangingPunct="0">
              <a:spcBef>
                <a:spcPct val="20000"/>
              </a:spcBef>
              <a:buClr>
                <a:srgbClr val="800000"/>
              </a:buClr>
              <a:defRPr/>
            </a:pPr>
            <a:r>
              <a:rPr kumimoji="1" lang="en-US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Gill Sans MT" pitchFamily="34" charset="0"/>
                <a:cs typeface="Arial" pitchFamily="34" charset="0"/>
              </a:rPr>
              <a:t>S</a:t>
            </a:r>
            <a:r>
              <a:rPr kumimoji="1" lang="en-US" sz="12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Gill Sans MT" pitchFamily="34" charset="0"/>
                <a:cs typeface="Arial" pitchFamily="34" charset="0"/>
              </a:rPr>
              <a:t>lide </a:t>
            </a:r>
            <a:r>
              <a:rPr kumimoji="1" lang="en-US" sz="12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Gill Sans MT" pitchFamily="34" charset="0"/>
                <a:cs typeface="Arial" pitchFamily="34" charset="0"/>
              </a:rPr>
              <a:t>by</a:t>
            </a:r>
            <a:r>
              <a:rPr kumimoji="1" lang="en-US" sz="12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Gill Sans MT" pitchFamily="34" charset="0"/>
                <a:cs typeface="Arial" pitchFamily="34" charset="0"/>
              </a:rPr>
              <a:t> </a:t>
            </a:r>
            <a:r>
              <a:rPr kumimoji="1" lang="en-US" sz="12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Gill Sans MT" pitchFamily="34" charset="0"/>
                <a:cs typeface="Arial" pitchFamily="34" charset="0"/>
              </a:rPr>
              <a:t>Matthew Michelson</a:t>
            </a:r>
            <a:endParaRPr kumimoji="1" lang="en-US" sz="800" dirty="0">
              <a:solidFill>
                <a:schemeClr val="accent1">
                  <a:lumMod val="60000"/>
                  <a:lumOff val="40000"/>
                </a:schemeClr>
              </a:solidFill>
              <a:latin typeface="Gill Sans MT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2764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Palatino Linotype" charset="0"/>
                <a:ea typeface="ＭＳ Ｐゴシック" charset="0"/>
                <a:cs typeface="ＭＳ Ｐゴシック" charset="0"/>
              </a:rPr>
              <a:t>Learn-One-Rule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529400" cy="4525963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Learn conjunction that maximizes </a:t>
            </a:r>
            <a:r>
              <a:rPr lang="en-US" dirty="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</a:rPr>
              <a:t>RR</a:t>
            </a:r>
          </a:p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General-to-specific beam search</a:t>
            </a:r>
          </a:p>
          <a:p>
            <a:pPr lvl="1" eaLnBrk="1" hangingPunct="1"/>
            <a:r>
              <a:rPr lang="en-US" dirty="0">
                <a:latin typeface="Arial" charset="0"/>
                <a:ea typeface="ＭＳ Ｐゴシック" charset="0"/>
              </a:rPr>
              <a:t>Keep adding/intersecting (attribute, method) pairs</a:t>
            </a:r>
          </a:p>
          <a:p>
            <a:pPr lvl="2" eaLnBrk="1" hangingPunct="1"/>
            <a:r>
              <a:rPr lang="en-US" dirty="0">
                <a:latin typeface="Arial" charset="0"/>
                <a:ea typeface="ＭＳ Ｐゴシック" charset="0"/>
              </a:rPr>
              <a:t>Until </a:t>
            </a:r>
            <a:r>
              <a:rPr lang="en-US" dirty="0" smtClean="0">
                <a:latin typeface="Arial" charset="0"/>
                <a:ea typeface="ＭＳ Ｐゴシック" charset="0"/>
              </a:rPr>
              <a:t>can’t </a:t>
            </a:r>
            <a:r>
              <a:rPr lang="en-US" dirty="0">
                <a:latin typeface="Arial" charset="0"/>
                <a:ea typeface="ＭＳ Ｐゴシック" charset="0"/>
              </a:rPr>
              <a:t>improve </a:t>
            </a:r>
            <a:r>
              <a:rPr lang="en-US" dirty="0">
                <a:solidFill>
                  <a:srgbClr val="FF0000"/>
                </a:solidFill>
                <a:latin typeface="Arial" charset="0"/>
                <a:ea typeface="ＭＳ Ｐゴシック" charset="0"/>
              </a:rPr>
              <a:t>RR</a:t>
            </a:r>
          </a:p>
          <a:p>
            <a:pPr lvl="2" eaLnBrk="1" hangingPunct="1"/>
            <a:r>
              <a:rPr lang="en-US" dirty="0">
                <a:latin typeface="Arial" charset="0"/>
                <a:ea typeface="ＭＳ Ｐゴシック" charset="0"/>
              </a:rPr>
              <a:t>Must satisfy minimum </a:t>
            </a:r>
            <a:r>
              <a:rPr lang="en-US" dirty="0">
                <a:solidFill>
                  <a:srgbClr val="0099FF"/>
                </a:solidFill>
                <a:latin typeface="Arial" charset="0"/>
                <a:ea typeface="ＭＳ Ｐゴシック" charset="0"/>
              </a:rPr>
              <a:t>PC</a:t>
            </a:r>
          </a:p>
        </p:txBody>
      </p:sp>
      <p:sp>
        <p:nvSpPr>
          <p:cNvPr id="20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DBAD3D12-7758-344F-B5D4-3AD84325691B}" type="slidenum">
              <a:rPr lang="en-US"/>
              <a:pPr/>
              <a:t>28</a:t>
            </a:fld>
            <a:endParaRPr lang="en-US"/>
          </a:p>
        </p:txBody>
      </p:sp>
      <p:sp>
        <p:nvSpPr>
          <p:cNvPr id="45060" name="Text Box 4"/>
          <p:cNvSpPr txBox="1">
            <a:spLocks noChangeArrowheads="1"/>
          </p:cNvSpPr>
          <p:nvPr/>
        </p:nvSpPr>
        <p:spPr bwMode="auto">
          <a:xfrm>
            <a:off x="3505200" y="4594225"/>
            <a:ext cx="1600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/>
              <a:t>(token, zip)</a:t>
            </a:r>
          </a:p>
        </p:txBody>
      </p:sp>
      <p:sp>
        <p:nvSpPr>
          <p:cNvPr id="45061" name="Text Box 5"/>
          <p:cNvSpPr txBox="1">
            <a:spLocks noChangeArrowheads="1"/>
          </p:cNvSpPr>
          <p:nvPr/>
        </p:nvSpPr>
        <p:spPr bwMode="auto">
          <a:xfrm>
            <a:off x="838200" y="5189538"/>
            <a:ext cx="7696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/>
              <a:t>(token, last name)     (1</a:t>
            </a:r>
            <a:r>
              <a:rPr lang="en-US" sz="2000" baseline="30000"/>
              <a:t>st</a:t>
            </a:r>
            <a:r>
              <a:rPr lang="en-US" sz="2000"/>
              <a:t> letter, last name)     (token, first name)      …</a:t>
            </a:r>
          </a:p>
        </p:txBody>
      </p:sp>
      <p:sp>
        <p:nvSpPr>
          <p:cNvPr id="45062" name="Rectangle 6"/>
          <p:cNvSpPr>
            <a:spLocks noChangeArrowheads="1"/>
          </p:cNvSpPr>
          <p:nvPr/>
        </p:nvSpPr>
        <p:spPr bwMode="auto">
          <a:xfrm>
            <a:off x="457200" y="6003925"/>
            <a:ext cx="5151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(1st letter, last name)     (token, first name)      …</a:t>
            </a:r>
          </a:p>
        </p:txBody>
      </p:sp>
      <p:sp>
        <p:nvSpPr>
          <p:cNvPr id="45063" name="Line 7"/>
          <p:cNvSpPr>
            <a:spLocks noChangeShapeType="1"/>
          </p:cNvSpPr>
          <p:nvPr/>
        </p:nvSpPr>
        <p:spPr bwMode="auto">
          <a:xfrm>
            <a:off x="304800" y="4572000"/>
            <a:ext cx="845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4" name="Line 8"/>
          <p:cNvSpPr>
            <a:spLocks noChangeShapeType="1"/>
          </p:cNvSpPr>
          <p:nvPr/>
        </p:nvSpPr>
        <p:spPr bwMode="auto">
          <a:xfrm flipH="1">
            <a:off x="2209800" y="4953000"/>
            <a:ext cx="19050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5" name="Line 9"/>
          <p:cNvSpPr>
            <a:spLocks noChangeShapeType="1"/>
          </p:cNvSpPr>
          <p:nvPr/>
        </p:nvSpPr>
        <p:spPr bwMode="auto">
          <a:xfrm flipH="1">
            <a:off x="4114800" y="4953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6" name="Line 10"/>
          <p:cNvSpPr>
            <a:spLocks noChangeShapeType="1"/>
          </p:cNvSpPr>
          <p:nvPr/>
        </p:nvSpPr>
        <p:spPr bwMode="auto">
          <a:xfrm>
            <a:off x="4114800" y="4953000"/>
            <a:ext cx="228600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7" name="Line 11"/>
          <p:cNvSpPr>
            <a:spLocks noChangeShapeType="1"/>
          </p:cNvSpPr>
          <p:nvPr/>
        </p:nvSpPr>
        <p:spPr bwMode="auto">
          <a:xfrm>
            <a:off x="1676400" y="5562600"/>
            <a:ext cx="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8" name="Line 12"/>
          <p:cNvSpPr>
            <a:spLocks noChangeShapeType="1"/>
          </p:cNvSpPr>
          <p:nvPr/>
        </p:nvSpPr>
        <p:spPr bwMode="auto">
          <a:xfrm>
            <a:off x="1752600" y="5562600"/>
            <a:ext cx="17526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9" name="Line 13"/>
          <p:cNvSpPr>
            <a:spLocks noChangeShapeType="1"/>
          </p:cNvSpPr>
          <p:nvPr/>
        </p:nvSpPr>
        <p:spPr bwMode="auto">
          <a:xfrm>
            <a:off x="1676400" y="5562600"/>
            <a:ext cx="373380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70" name="Line 14"/>
          <p:cNvSpPr>
            <a:spLocks noChangeShapeType="1"/>
          </p:cNvSpPr>
          <p:nvPr/>
        </p:nvSpPr>
        <p:spPr bwMode="auto">
          <a:xfrm>
            <a:off x="5715000" y="5257800"/>
            <a:ext cx="1143000" cy="3048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71" name="Line 15"/>
          <p:cNvSpPr>
            <a:spLocks noChangeShapeType="1"/>
          </p:cNvSpPr>
          <p:nvPr/>
        </p:nvSpPr>
        <p:spPr bwMode="auto">
          <a:xfrm>
            <a:off x="3581400" y="5257800"/>
            <a:ext cx="1143000" cy="3048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72" name="Line 16"/>
          <p:cNvSpPr>
            <a:spLocks noChangeShapeType="1"/>
          </p:cNvSpPr>
          <p:nvPr/>
        </p:nvSpPr>
        <p:spPr bwMode="auto">
          <a:xfrm>
            <a:off x="3505200" y="6096000"/>
            <a:ext cx="1143000" cy="3048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73" name="Line 17"/>
          <p:cNvSpPr>
            <a:spLocks noChangeShapeType="1"/>
          </p:cNvSpPr>
          <p:nvPr/>
        </p:nvSpPr>
        <p:spPr bwMode="auto">
          <a:xfrm>
            <a:off x="1066800" y="6096000"/>
            <a:ext cx="1143000" cy="3048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5791201" y="6588259"/>
            <a:ext cx="335279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eaLnBrk="0" hangingPunct="0">
              <a:spcBef>
                <a:spcPct val="20000"/>
              </a:spcBef>
              <a:buClr>
                <a:srgbClr val="800000"/>
              </a:buClr>
              <a:defRPr/>
            </a:pPr>
            <a:r>
              <a:rPr kumimoji="1" lang="en-US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Gill Sans MT" pitchFamily="34" charset="0"/>
                <a:cs typeface="Arial" pitchFamily="34" charset="0"/>
              </a:rPr>
              <a:t>S</a:t>
            </a:r>
            <a:r>
              <a:rPr kumimoji="1" lang="en-US" sz="12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Gill Sans MT" pitchFamily="34" charset="0"/>
                <a:cs typeface="Arial" pitchFamily="34" charset="0"/>
              </a:rPr>
              <a:t>lide </a:t>
            </a:r>
            <a:r>
              <a:rPr kumimoji="1" lang="en-US" sz="12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Gill Sans MT" pitchFamily="34" charset="0"/>
                <a:cs typeface="Arial" pitchFamily="34" charset="0"/>
              </a:rPr>
              <a:t>by</a:t>
            </a:r>
            <a:r>
              <a:rPr kumimoji="1" lang="en-US" sz="12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Gill Sans MT" pitchFamily="34" charset="0"/>
                <a:cs typeface="Arial" pitchFamily="34" charset="0"/>
              </a:rPr>
              <a:t> </a:t>
            </a:r>
            <a:r>
              <a:rPr kumimoji="1" lang="en-US" sz="12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Gill Sans MT" pitchFamily="34" charset="0"/>
                <a:cs typeface="Arial" pitchFamily="34" charset="0"/>
              </a:rPr>
              <a:t>Matthew Michelson</a:t>
            </a:r>
            <a:endParaRPr kumimoji="1" lang="en-US" sz="800" dirty="0">
              <a:solidFill>
                <a:schemeClr val="accent1">
                  <a:lumMod val="60000"/>
                  <a:lumOff val="40000"/>
                </a:schemeClr>
              </a:solidFill>
              <a:latin typeface="Gill Sans MT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63463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Palatino Linotype" charset="0"/>
                <a:ea typeface="ＭＳ Ｐゴシック" charset="0"/>
                <a:cs typeface="ＭＳ Ｐゴシック" charset="0"/>
              </a:rPr>
              <a:t>Experiments</a:t>
            </a:r>
          </a:p>
        </p:txBody>
      </p:sp>
      <p:sp>
        <p:nvSpPr>
          <p:cNvPr id="11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8371F00E-5F61-604D-B2A8-3EB4BB738E00}" type="slidenum">
              <a:rPr lang="en-US"/>
              <a:pPr/>
              <a:t>29</a:t>
            </a:fld>
            <a:endParaRPr lang="en-US"/>
          </a:p>
        </p:txBody>
      </p:sp>
      <p:graphicFrame>
        <p:nvGraphicFramePr>
          <p:cNvPr id="31747" name="Group 3"/>
          <p:cNvGraphicFramePr>
            <a:graphicFrameLocks noGrp="1"/>
          </p:cNvGraphicFramePr>
          <p:nvPr/>
        </p:nvGraphicFramePr>
        <p:xfrm>
          <a:off x="4800600" y="4362450"/>
          <a:ext cx="3095625" cy="1584816"/>
        </p:xfrm>
        <a:graphic>
          <a:graphicData uri="http://schemas.openxmlformats.org/drawingml/2006/table">
            <a:tbl>
              <a:tblPr/>
              <a:tblGrid>
                <a:gridCol w="1457325"/>
                <a:gridCol w="755650"/>
                <a:gridCol w="882650"/>
              </a:tblGrid>
              <a:tr h="396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-10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-105" charset="0"/>
                        </a:rPr>
                        <a:t>Restaurants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-10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-105" charset="0"/>
                        </a:rPr>
                        <a:t>RR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-10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-105" charset="0"/>
                        </a:rPr>
                        <a:t>PC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-10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-105" charset="0"/>
                        </a:rPr>
                        <a:t>Marlin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-10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-105" charset="0"/>
                        </a:rPr>
                        <a:t>55.35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-10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-105" charset="0"/>
                        </a:rPr>
                        <a:t>100.00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-10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-105" charset="0"/>
                        </a:rPr>
                        <a:t>BSL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-10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-105" charset="0"/>
                        </a:rPr>
                        <a:t>99.26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-10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-105" charset="0"/>
                        </a:rPr>
                        <a:t>98.16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-10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-105" charset="0"/>
                        </a:rPr>
                        <a:t>BSL (10%)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-10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-105" charset="0"/>
                        </a:rPr>
                        <a:t>99.57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-10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-105" charset="0"/>
                        </a:rPr>
                        <a:t>93.48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1769" name="Group 25"/>
          <p:cNvGraphicFramePr>
            <a:graphicFrameLocks noGrp="1"/>
          </p:cNvGraphicFramePr>
          <p:nvPr/>
        </p:nvGraphicFramePr>
        <p:xfrm>
          <a:off x="152400" y="2152650"/>
          <a:ext cx="3095625" cy="1584816"/>
        </p:xfrm>
        <a:graphic>
          <a:graphicData uri="http://schemas.openxmlformats.org/drawingml/2006/table">
            <a:tbl>
              <a:tblPr/>
              <a:tblGrid>
                <a:gridCol w="1457325"/>
                <a:gridCol w="755650"/>
                <a:gridCol w="882650"/>
              </a:tblGrid>
              <a:tr h="396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-10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-105" charset="0"/>
                        </a:rPr>
                        <a:t>Cars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-10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-105" charset="0"/>
                        </a:rPr>
                        <a:t>RR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-10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-105" charset="0"/>
                        </a:rPr>
                        <a:t>PC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-10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-105" charset="0"/>
                        </a:rPr>
                        <a:t>HFM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-10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-105" charset="0"/>
                        </a:rPr>
                        <a:t>47.92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-10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-105" charset="0"/>
                        </a:rPr>
                        <a:t>99.97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-10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-105" charset="0"/>
                        </a:rPr>
                        <a:t>BSL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-10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-105" charset="0"/>
                        </a:rPr>
                        <a:t>99.86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-10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-105" charset="0"/>
                        </a:rPr>
                        <a:t>99.92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-10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-105" charset="0"/>
                        </a:rPr>
                        <a:t>BSL (10%)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-10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-105" charset="0"/>
                        </a:rPr>
                        <a:t>99.87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-10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-105" charset="0"/>
                        </a:rPr>
                        <a:t>99.88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7180" name="Group 76"/>
          <p:cNvGraphicFramePr>
            <a:graphicFrameLocks noGrp="1"/>
          </p:cNvGraphicFramePr>
          <p:nvPr/>
        </p:nvGraphicFramePr>
        <p:xfrm>
          <a:off x="122238" y="4343400"/>
          <a:ext cx="3687762" cy="1981200"/>
        </p:xfrm>
        <a:graphic>
          <a:graphicData uri="http://schemas.openxmlformats.org/drawingml/2006/table">
            <a:tbl>
              <a:tblPr/>
              <a:tblGrid>
                <a:gridCol w="2049462"/>
                <a:gridCol w="755650"/>
                <a:gridCol w="882650"/>
              </a:tblGrid>
              <a:tr h="260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Census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RR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PC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0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Best 5 Winkler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99.52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99.16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0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Adaptive Filtering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99.9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92.7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0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BSL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98.12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99.85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0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BSL (10%)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99.50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99.13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7177" name="Text Box 73"/>
          <p:cNvSpPr txBox="1">
            <a:spLocks noChangeArrowheads="1"/>
          </p:cNvSpPr>
          <p:nvPr/>
        </p:nvSpPr>
        <p:spPr bwMode="auto">
          <a:xfrm>
            <a:off x="3211513" y="1828800"/>
            <a:ext cx="62484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 b="1">
                <a:latin typeface="Albertus MT" charset="0"/>
              </a:rPr>
              <a:t>HFM </a:t>
            </a:r>
            <a:r>
              <a:rPr lang="en-US" sz="1800">
                <a:latin typeface="Albertus MT" charset="0"/>
              </a:rPr>
              <a:t>= ({token, make} </a:t>
            </a:r>
            <a:r>
              <a:rPr lang="en-US" sz="1800">
                <a:latin typeface="Albertus MT" charset="0"/>
                <a:cs typeface="Times New Roman" charset="0"/>
              </a:rPr>
              <a:t>∩ {token, year} </a:t>
            </a:r>
            <a:r>
              <a:rPr lang="en-US" sz="1800">
                <a:latin typeface="Albertus MT" charset="0"/>
              </a:rPr>
              <a:t>∩ {token, trim}</a:t>
            </a:r>
            <a:r>
              <a:rPr lang="en-US" sz="1800">
                <a:latin typeface="Albertus MT" charset="0"/>
                <a:cs typeface="Times New Roman" charset="0"/>
              </a:rPr>
              <a:t>)</a:t>
            </a:r>
          </a:p>
          <a:p>
            <a:pPr eaLnBrk="1" hangingPunct="1">
              <a:spcBef>
                <a:spcPct val="50000"/>
              </a:spcBef>
            </a:pPr>
            <a:r>
              <a:rPr lang="en-US" sz="1800">
                <a:latin typeface="Albertus MT" charset="0"/>
                <a:cs typeface="Times New Roman" charset="0"/>
              </a:rPr>
              <a:t>U </a:t>
            </a:r>
            <a:r>
              <a:rPr lang="en-US" sz="1800"/>
              <a:t>({1</a:t>
            </a:r>
            <a:r>
              <a:rPr lang="en-US" sz="1800" baseline="30000"/>
              <a:t>st</a:t>
            </a:r>
            <a:r>
              <a:rPr lang="en-US" sz="1800"/>
              <a:t> letter, make} ∩ {1</a:t>
            </a:r>
            <a:r>
              <a:rPr lang="en-US" sz="1800" baseline="30000"/>
              <a:t>st</a:t>
            </a:r>
            <a:r>
              <a:rPr lang="en-US" sz="1800"/>
              <a:t> letter, year} ∩ {1</a:t>
            </a:r>
            <a:r>
              <a:rPr lang="en-US" sz="1800" baseline="30000"/>
              <a:t>st</a:t>
            </a:r>
            <a:r>
              <a:rPr lang="en-US" sz="1800"/>
              <a:t> letter, trim}) </a:t>
            </a:r>
          </a:p>
          <a:p>
            <a:pPr eaLnBrk="1" hangingPunct="1">
              <a:spcBef>
                <a:spcPct val="50000"/>
              </a:spcBef>
            </a:pPr>
            <a:r>
              <a:rPr lang="en-US" sz="1800"/>
              <a:t>U ({synonym, trim})</a:t>
            </a:r>
            <a:endParaRPr lang="en-US" sz="2000"/>
          </a:p>
        </p:txBody>
      </p:sp>
      <p:sp>
        <p:nvSpPr>
          <p:cNvPr id="47178" name="Text Box 74"/>
          <p:cNvSpPr txBox="1">
            <a:spLocks noChangeArrowheads="1"/>
          </p:cNvSpPr>
          <p:nvPr/>
        </p:nvSpPr>
        <p:spPr bwMode="auto">
          <a:xfrm>
            <a:off x="3276600" y="3259138"/>
            <a:ext cx="6248400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 b="1">
                <a:latin typeface="Albertus MT" charset="0"/>
              </a:rPr>
              <a:t>BSL</a:t>
            </a:r>
            <a:r>
              <a:rPr lang="en-US" sz="1800">
                <a:latin typeface="Albertus MT" charset="0"/>
              </a:rPr>
              <a:t> = ({token, model} </a:t>
            </a:r>
            <a:r>
              <a:rPr lang="en-US" sz="1800">
                <a:latin typeface="Albertus MT" charset="0"/>
                <a:cs typeface="Times New Roman" charset="0"/>
              </a:rPr>
              <a:t>∩ {token, year} </a:t>
            </a:r>
            <a:r>
              <a:rPr lang="en-US" sz="1800">
                <a:latin typeface="Albertus MT" charset="0"/>
              </a:rPr>
              <a:t>∩ {token, trim}</a:t>
            </a:r>
            <a:r>
              <a:rPr lang="en-US" sz="1800">
                <a:latin typeface="Albertus MT" charset="0"/>
                <a:cs typeface="Times New Roman" charset="0"/>
              </a:rPr>
              <a:t>)</a:t>
            </a:r>
          </a:p>
          <a:p>
            <a:pPr eaLnBrk="1" hangingPunct="1">
              <a:spcBef>
                <a:spcPct val="50000"/>
              </a:spcBef>
            </a:pPr>
            <a:r>
              <a:rPr lang="en-US" sz="1800">
                <a:latin typeface="Albertus MT" charset="0"/>
                <a:cs typeface="Times New Roman" charset="0"/>
              </a:rPr>
              <a:t>U </a:t>
            </a:r>
            <a:r>
              <a:rPr lang="en-US" sz="1800"/>
              <a:t>({token, model} ∩ {token, year} ∩ {synonym, trim})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791201" y="6588259"/>
            <a:ext cx="335279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eaLnBrk="0" hangingPunct="0">
              <a:spcBef>
                <a:spcPct val="20000"/>
              </a:spcBef>
              <a:buClr>
                <a:srgbClr val="800000"/>
              </a:buClr>
              <a:defRPr/>
            </a:pPr>
            <a:r>
              <a:rPr kumimoji="1" lang="en-US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Gill Sans MT" pitchFamily="34" charset="0"/>
                <a:cs typeface="Arial" pitchFamily="34" charset="0"/>
              </a:rPr>
              <a:t>S</a:t>
            </a:r>
            <a:r>
              <a:rPr kumimoji="1" lang="en-US" sz="12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Gill Sans MT" pitchFamily="34" charset="0"/>
                <a:cs typeface="Arial" pitchFamily="34" charset="0"/>
              </a:rPr>
              <a:t>lide </a:t>
            </a:r>
            <a:r>
              <a:rPr kumimoji="1" lang="en-US" sz="12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Gill Sans MT" pitchFamily="34" charset="0"/>
                <a:cs typeface="Arial" pitchFamily="34" charset="0"/>
              </a:rPr>
              <a:t>by</a:t>
            </a:r>
            <a:r>
              <a:rPr kumimoji="1" lang="en-US" sz="12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Gill Sans MT" pitchFamily="34" charset="0"/>
                <a:cs typeface="Arial" pitchFamily="34" charset="0"/>
              </a:rPr>
              <a:t> </a:t>
            </a:r>
            <a:r>
              <a:rPr kumimoji="1" lang="en-US" sz="12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Gill Sans MT" pitchFamily="34" charset="0"/>
                <a:cs typeface="Arial" pitchFamily="34" charset="0"/>
              </a:rPr>
              <a:t>Matthew Michelson</a:t>
            </a:r>
            <a:endParaRPr kumimoji="1" lang="en-US" sz="800" dirty="0">
              <a:solidFill>
                <a:schemeClr val="accent1">
                  <a:lumMod val="60000"/>
                  <a:lumOff val="40000"/>
                </a:schemeClr>
              </a:solidFill>
              <a:latin typeface="Gill Sans MT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49317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" y="63500"/>
            <a:ext cx="8902700" cy="1044575"/>
          </a:xfrm>
        </p:spPr>
        <p:txBody>
          <a:bodyPr/>
          <a:lstStyle/>
          <a:p>
            <a:pPr>
              <a:defRPr/>
            </a:pPr>
            <a:r>
              <a:rPr lang="en-US" smtClean="0">
                <a:ea typeface="+mj-ea"/>
              </a:rPr>
              <a:t>Problem Definition</a:t>
            </a:r>
            <a:endParaRPr lang="en-US">
              <a:ea typeface="+mj-ea"/>
            </a:endParaRPr>
          </a:p>
        </p:txBody>
      </p:sp>
      <p:sp>
        <p:nvSpPr>
          <p:cNvPr id="2048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libri" charset="0"/>
              </a:rPr>
              <a:t>Given two relational tables X and Y with identical schemas</a:t>
            </a:r>
          </a:p>
          <a:p>
            <a:pPr lvl="1"/>
            <a:r>
              <a:rPr lang="en-US" dirty="0">
                <a:latin typeface="Calibri" charset="0"/>
              </a:rPr>
              <a:t>assume each tuple in X and Y describes an entity (e.g., person)</a:t>
            </a:r>
          </a:p>
          <a:p>
            <a:r>
              <a:rPr lang="en-US" dirty="0" smtClean="0">
                <a:latin typeface="Calibri" charset="0"/>
              </a:rPr>
              <a:t>We say tuple x </a:t>
            </a:r>
            <a:r>
              <a:rPr lang="en-US" i="1" dirty="0"/>
              <a:t>∈</a:t>
            </a:r>
            <a:r>
              <a:rPr lang="en-US" dirty="0" smtClean="0">
                <a:effectLst/>
              </a:rPr>
              <a:t> </a:t>
            </a:r>
            <a:r>
              <a:rPr lang="en-US" dirty="0" smtClean="0">
                <a:latin typeface="Calibri" charset="0"/>
              </a:rPr>
              <a:t> X matches tuple y </a:t>
            </a:r>
            <a:r>
              <a:rPr lang="en-US" i="1" dirty="0"/>
              <a:t>∈</a:t>
            </a:r>
            <a:r>
              <a:rPr lang="en-US" dirty="0" smtClean="0">
                <a:effectLst/>
              </a:rPr>
              <a:t> </a:t>
            </a:r>
            <a:r>
              <a:rPr lang="en-US" dirty="0" smtClean="0">
                <a:latin typeface="Calibri" charset="0"/>
              </a:rPr>
              <a:t> Y if they refer to the same real-world entity</a:t>
            </a:r>
          </a:p>
          <a:p>
            <a:pPr lvl="1"/>
            <a:r>
              <a:rPr lang="en-US" dirty="0" smtClean="0">
                <a:latin typeface="Calibri" charset="0"/>
              </a:rPr>
              <a:t>(</a:t>
            </a:r>
            <a:r>
              <a:rPr lang="en-US" dirty="0" err="1">
                <a:latin typeface="Calibri" charset="0"/>
              </a:rPr>
              <a:t>x,y</a:t>
            </a:r>
            <a:r>
              <a:rPr lang="en-US" dirty="0">
                <a:latin typeface="Calibri" charset="0"/>
              </a:rPr>
              <a:t>) is called a match</a:t>
            </a:r>
          </a:p>
          <a:p>
            <a:r>
              <a:rPr lang="en-US" dirty="0">
                <a:latin typeface="Calibri" charset="0"/>
              </a:rPr>
              <a:t>Goal: find all matches between X and Y</a:t>
            </a:r>
          </a:p>
        </p:txBody>
      </p:sp>
      <p:sp>
        <p:nvSpPr>
          <p:cNvPr id="2048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0BB6B40A-F923-E842-B683-40ECF23AABE0}" type="slidenum">
              <a:rPr lang="en-US" sz="1000">
                <a:solidFill>
                  <a:srgbClr val="969696"/>
                </a:solidFill>
                <a:latin typeface="Arial" charset="0"/>
              </a:rPr>
              <a:pPr/>
              <a:t>3</a:t>
            </a:fld>
            <a:endParaRPr lang="en-US" sz="1000">
              <a:solidFill>
                <a:srgbClr val="969696"/>
              </a:solidFill>
              <a:latin typeface="Arial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791201" y="6588259"/>
            <a:ext cx="335279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eaLnBrk="0" hangingPunct="0">
              <a:spcBef>
                <a:spcPct val="20000"/>
              </a:spcBef>
              <a:buClr>
                <a:srgbClr val="800000"/>
              </a:buClr>
              <a:defRPr/>
            </a:pPr>
            <a:r>
              <a:rPr kumimoji="1" lang="en-US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Gill Sans MT" pitchFamily="34" charset="0"/>
                <a:cs typeface="Arial" pitchFamily="34" charset="0"/>
              </a:rPr>
              <a:t>S</a:t>
            </a:r>
            <a:r>
              <a:rPr kumimoji="1" lang="en-US" sz="12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Gill Sans MT" pitchFamily="34" charset="0"/>
                <a:cs typeface="Arial" pitchFamily="34" charset="0"/>
              </a:rPr>
              <a:t>lide from </a:t>
            </a:r>
            <a:r>
              <a:rPr kumimoji="1" lang="en-US" sz="1200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Gill Sans MT" pitchFamily="34" charset="0"/>
                <a:cs typeface="Arial" pitchFamily="34" charset="0"/>
              </a:rPr>
              <a:t>Anhai</a:t>
            </a:r>
            <a:r>
              <a:rPr kumimoji="1" lang="en-US" sz="12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Gill Sans MT" pitchFamily="34" charset="0"/>
                <a:cs typeface="Arial" pitchFamily="34" charset="0"/>
              </a:rPr>
              <a:t> Doan, </a:t>
            </a:r>
            <a:r>
              <a:rPr kumimoji="1" lang="en-US" sz="1200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Gill Sans MT" pitchFamily="34" charset="0"/>
                <a:cs typeface="Arial" pitchFamily="34" charset="0"/>
              </a:rPr>
              <a:t>Alon</a:t>
            </a:r>
            <a:r>
              <a:rPr kumimoji="1" lang="en-US" sz="12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Gill Sans MT" pitchFamily="34" charset="0"/>
                <a:cs typeface="Arial" pitchFamily="34" charset="0"/>
              </a:rPr>
              <a:t> Halevy, Zachary Ives</a:t>
            </a:r>
            <a:endParaRPr kumimoji="1" lang="en-US" sz="800" dirty="0">
              <a:solidFill>
                <a:schemeClr val="accent1">
                  <a:lumMod val="60000"/>
                  <a:lumOff val="40000"/>
                </a:schemeClr>
              </a:solidFill>
              <a:latin typeface="Gill Sans MT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35529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Palatino Linotype" charset="0"/>
                <a:ea typeface="ＭＳ Ｐゴシック" charset="0"/>
                <a:cs typeface="ＭＳ Ｐゴシック" charset="0"/>
              </a:rPr>
              <a:t>Outline</a:t>
            </a:r>
          </a:p>
        </p:txBody>
      </p:sp>
      <p:sp>
        <p:nvSpPr>
          <p:cNvPr id="2355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Blocking</a:t>
            </a:r>
          </a:p>
          <a:p>
            <a:pPr lvl="1"/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Rule-based blocking</a:t>
            </a:r>
          </a:p>
          <a:p>
            <a:pPr lvl="1"/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Learning-based blocking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</a:rPr>
              <a:t>Automatic blocking</a:t>
            </a:r>
            <a:endParaRPr lang="en-US" dirty="0">
              <a:solidFill>
                <a:srgbClr val="FF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Record Linkage</a:t>
            </a:r>
          </a:p>
          <a:p>
            <a:pPr lvl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Rule-based matching</a:t>
            </a:r>
          </a:p>
          <a:p>
            <a:pPr lvl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Learning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-based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matching</a:t>
            </a:r>
          </a:p>
          <a:p>
            <a:pPr lvl="1"/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Automatic matching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/>
            <a:endParaRPr lang="en-US" dirty="0" smtClean="0">
              <a:latin typeface="Arial" charset="0"/>
              <a:ea typeface="ＭＳ Ｐゴシック" charset="0"/>
              <a:cs typeface="ＭＳ Ｐゴシック" charset="0"/>
            </a:endParaRPr>
          </a:p>
          <a:p>
            <a:pPr lvl="1"/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>
              <a:buFontTx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lvl="1" eaLnBrk="1" hangingPunct="1">
              <a:buFontTx/>
              <a:buNone/>
            </a:pPr>
            <a:endParaRPr lang="en-US" dirty="0">
              <a:latin typeface="Arial" charset="0"/>
              <a:ea typeface="ＭＳ Ｐゴシック" charset="0"/>
            </a:endParaRPr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B1243F2F-E0B1-D44D-8FEB-A1C913CB8698}" type="slidenum">
              <a:rPr lang="en-US">
                <a:solidFill>
                  <a:srgbClr val="000000"/>
                </a:solidFill>
              </a:rPr>
              <a:pPr/>
              <a:t>30</a:t>
            </a:fld>
            <a:endParaRPr lang="en-US" dirty="0">
              <a:solidFill>
                <a:srgbClr val="000000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896910" y="6507251"/>
            <a:ext cx="2168532" cy="274638"/>
            <a:chOff x="6896910" y="6507251"/>
            <a:chExt cx="2168532" cy="274638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>
              <a:alphaModFix amt="55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285824" y="6507251"/>
              <a:ext cx="779618" cy="274638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6896910" y="6612612"/>
              <a:ext cx="1320874" cy="1692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US" sz="1100" dirty="0" smtClean="0">
                  <a:solidFill>
                    <a:srgbClr val="000000"/>
                  </a:solidFill>
                  <a:latin typeface="+mn-lt"/>
                </a:rPr>
                <a:t>slide by </a:t>
              </a:r>
              <a:r>
                <a:rPr lang="en-US" sz="1100" dirty="0" smtClean="0">
                  <a:solidFill>
                    <a:srgbClr val="000000"/>
                  </a:solidFill>
                </a:rPr>
                <a:t>Craig Knoblock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5809663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Palatino Linotype" charset="0"/>
                <a:ea typeface="ＭＳ Ｐゴシック" charset="0"/>
                <a:cs typeface="ＭＳ Ｐゴシック" charset="0"/>
              </a:rPr>
              <a:t>Bi-Gram Indexing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Can we use a better blocking key than tokens?</a:t>
            </a:r>
          </a:p>
          <a:p>
            <a:pPr lvl="1" eaLnBrk="1" hangingPunct="1"/>
            <a:r>
              <a:rPr lang="en-US" dirty="0">
                <a:latin typeface="Arial" charset="0"/>
                <a:ea typeface="ＭＳ Ｐゴシック" charset="0"/>
              </a:rPr>
              <a:t>What about </a:t>
            </a:r>
            <a:r>
              <a:rPr lang="ja-JP" altLang="en-US" dirty="0">
                <a:latin typeface="Arial" charset="0"/>
                <a:ea typeface="ＭＳ Ｐゴシック" charset="0"/>
              </a:rPr>
              <a:t>“</a:t>
            </a:r>
            <a:r>
              <a:rPr lang="en-US" dirty="0">
                <a:latin typeface="Arial" charset="0"/>
                <a:ea typeface="ＭＳ Ｐゴシック" charset="0"/>
              </a:rPr>
              <a:t>fuzzy</a:t>
            </a:r>
            <a:r>
              <a:rPr lang="ja-JP" altLang="en-US" dirty="0">
                <a:latin typeface="Arial" charset="0"/>
                <a:ea typeface="ＭＳ Ｐゴシック" charset="0"/>
              </a:rPr>
              <a:t>”</a:t>
            </a:r>
            <a:r>
              <a:rPr lang="en-US" dirty="0">
                <a:latin typeface="Arial" charset="0"/>
                <a:ea typeface="ＭＳ Ｐゴシック" charset="0"/>
              </a:rPr>
              <a:t> tokens?</a:t>
            </a:r>
          </a:p>
          <a:p>
            <a:pPr lvl="2" eaLnBrk="1" hangingPunct="1"/>
            <a:r>
              <a:rPr lang="en-US" dirty="0">
                <a:latin typeface="Arial" charset="0"/>
                <a:ea typeface="ＭＳ Ｐゴシック" charset="0"/>
              </a:rPr>
              <a:t>Matt </a:t>
            </a:r>
            <a:r>
              <a:rPr lang="en-US" dirty="0">
                <a:latin typeface="Arial" charset="0"/>
                <a:ea typeface="ＭＳ Ｐゴシック" charset="0"/>
                <a:sym typeface="Wingdings" charset="0"/>
              </a:rPr>
              <a:t> Matthew, William  Bill? (similarity)</a:t>
            </a:r>
          </a:p>
          <a:p>
            <a:pPr lvl="2" eaLnBrk="1" hangingPunct="1"/>
            <a:r>
              <a:rPr lang="en-US" dirty="0">
                <a:latin typeface="Arial" charset="0"/>
                <a:ea typeface="ＭＳ Ｐゴシック" charset="0"/>
                <a:sym typeface="Wingdings" charset="0"/>
              </a:rPr>
              <a:t>Michael  </a:t>
            </a:r>
            <a:r>
              <a:rPr lang="en-US" dirty="0" err="1">
                <a:latin typeface="Arial" charset="0"/>
                <a:ea typeface="ＭＳ Ｐゴシック" charset="0"/>
                <a:sym typeface="Wingdings" charset="0"/>
              </a:rPr>
              <a:t>Mychael</a:t>
            </a:r>
            <a:r>
              <a:rPr lang="en-US" dirty="0">
                <a:latin typeface="Arial" charset="0"/>
                <a:ea typeface="ＭＳ Ｐゴシック" charset="0"/>
                <a:sym typeface="Wingdings" charset="0"/>
              </a:rPr>
              <a:t> (spelling)</a:t>
            </a:r>
            <a:endParaRPr lang="en-US" dirty="0">
              <a:latin typeface="Arial" charset="0"/>
              <a:ea typeface="ＭＳ Ｐゴシック" charset="0"/>
            </a:endParaRPr>
          </a:p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Bi-Gram Indexing</a:t>
            </a:r>
          </a:p>
          <a:p>
            <a:pPr lvl="1" eaLnBrk="1" hangingPunct="1"/>
            <a:r>
              <a:rPr lang="en-US" dirty="0">
                <a:latin typeface="Arial" charset="0"/>
                <a:ea typeface="ＭＳ Ｐゴシック" charset="0"/>
              </a:rPr>
              <a:t>Baxter, Christen, Churches, </a:t>
            </a:r>
            <a:r>
              <a:rPr lang="en-US" b="1" dirty="0">
                <a:latin typeface="Arial" charset="0"/>
                <a:ea typeface="ＭＳ Ｐゴシック" charset="0"/>
              </a:rPr>
              <a:t>A Comparison of Fast Blocking Methods for Record Linkage</a:t>
            </a:r>
            <a:r>
              <a:rPr lang="en-US" dirty="0">
                <a:latin typeface="Arial" charset="0"/>
                <a:ea typeface="ＭＳ Ｐゴシック" charset="0"/>
              </a:rPr>
              <a:t>, ACM SIGKDD, 2003 </a:t>
            </a:r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A833D2C9-374B-E44C-AAEA-2CD621EB0E16}" type="slidenum">
              <a:rPr lang="en-US"/>
              <a:pPr/>
              <a:t>31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791201" y="6588259"/>
            <a:ext cx="335279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eaLnBrk="0" hangingPunct="0">
              <a:spcBef>
                <a:spcPct val="20000"/>
              </a:spcBef>
              <a:buClr>
                <a:srgbClr val="800000"/>
              </a:buClr>
              <a:defRPr/>
            </a:pPr>
            <a:r>
              <a:rPr kumimoji="1" lang="en-US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Gill Sans MT" pitchFamily="34" charset="0"/>
                <a:cs typeface="Arial" pitchFamily="34" charset="0"/>
              </a:rPr>
              <a:t>S</a:t>
            </a:r>
            <a:r>
              <a:rPr kumimoji="1" lang="en-US" sz="12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Gill Sans MT" pitchFamily="34" charset="0"/>
                <a:cs typeface="Arial" pitchFamily="34" charset="0"/>
              </a:rPr>
              <a:t>lide </a:t>
            </a:r>
            <a:r>
              <a:rPr kumimoji="1" lang="en-US" sz="12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Gill Sans MT" pitchFamily="34" charset="0"/>
                <a:cs typeface="Arial" pitchFamily="34" charset="0"/>
              </a:rPr>
              <a:t>by</a:t>
            </a:r>
            <a:r>
              <a:rPr kumimoji="1" lang="en-US" sz="12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Gill Sans MT" pitchFamily="34" charset="0"/>
                <a:cs typeface="Arial" pitchFamily="34" charset="0"/>
              </a:rPr>
              <a:t> </a:t>
            </a:r>
            <a:r>
              <a:rPr kumimoji="1" lang="en-US" sz="12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Gill Sans MT" pitchFamily="34" charset="0"/>
                <a:cs typeface="Arial" pitchFamily="34" charset="0"/>
              </a:rPr>
              <a:t>Matthew Michelson</a:t>
            </a:r>
            <a:endParaRPr kumimoji="1" lang="en-US" sz="800" dirty="0">
              <a:solidFill>
                <a:schemeClr val="accent1">
                  <a:lumMod val="60000"/>
                  <a:lumOff val="40000"/>
                </a:schemeClr>
              </a:solidFill>
              <a:latin typeface="Gill Sans MT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49458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Palatino Linotype" charset="0"/>
                <a:ea typeface="ＭＳ Ｐゴシック" charset="0"/>
                <a:cs typeface="ＭＳ Ｐゴシック" charset="0"/>
              </a:rPr>
              <a:t>Bi-Gram indexing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r>
              <a:rPr lang="en-US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</a:rPr>
              <a:t>Step 1</a:t>
            </a: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: Take token and break it into bigrams</a:t>
            </a:r>
          </a:p>
          <a:p>
            <a:pPr lvl="1" eaLnBrk="1" hangingPunct="1"/>
            <a:r>
              <a:rPr lang="en-US">
                <a:latin typeface="Arial" charset="0"/>
                <a:ea typeface="ＭＳ Ｐゴシック" charset="0"/>
              </a:rPr>
              <a:t>Token: </a:t>
            </a:r>
            <a:r>
              <a:rPr lang="en-US">
                <a:solidFill>
                  <a:srgbClr val="0000FF"/>
                </a:solidFill>
                <a:latin typeface="Arial" charset="0"/>
                <a:ea typeface="ＭＳ Ｐゴシック" charset="0"/>
              </a:rPr>
              <a:t>matt	</a:t>
            </a:r>
            <a:endParaRPr lang="en-US">
              <a:latin typeface="Arial" charset="0"/>
              <a:ea typeface="ＭＳ Ｐゴシック" charset="0"/>
            </a:endParaRPr>
          </a:p>
          <a:p>
            <a:pPr lvl="1" eaLnBrk="1" hangingPunct="1"/>
            <a:r>
              <a:rPr lang="en-US">
                <a:latin typeface="Arial" charset="0"/>
                <a:ea typeface="ＭＳ Ｐゴシック" charset="0"/>
              </a:rPr>
              <a:t>(</a:t>
            </a:r>
            <a:r>
              <a:rPr lang="ja-JP" altLang="en-US">
                <a:latin typeface="Arial" charset="0"/>
                <a:ea typeface="ＭＳ Ｐゴシック" charset="0"/>
              </a:rPr>
              <a:t>‘</a:t>
            </a:r>
            <a:r>
              <a:rPr lang="en-US">
                <a:solidFill>
                  <a:srgbClr val="0000FF"/>
                </a:solidFill>
                <a:latin typeface="Arial" charset="0"/>
                <a:ea typeface="ＭＳ Ｐゴシック" charset="0"/>
              </a:rPr>
              <a:t>ma</a:t>
            </a:r>
            <a:r>
              <a:rPr lang="en-US">
                <a:latin typeface="Arial" charset="0"/>
                <a:ea typeface="ＭＳ Ｐゴシック" charset="0"/>
              </a:rPr>
              <a:t>,</a:t>
            </a:r>
            <a:r>
              <a:rPr lang="ja-JP" altLang="en-US">
                <a:latin typeface="Arial" charset="0"/>
                <a:ea typeface="ＭＳ Ｐゴシック" charset="0"/>
              </a:rPr>
              <a:t>’</a:t>
            </a:r>
            <a:r>
              <a:rPr lang="en-US">
                <a:latin typeface="Arial" charset="0"/>
                <a:ea typeface="ＭＳ Ｐゴシック" charset="0"/>
              </a:rPr>
              <a:t> </a:t>
            </a:r>
            <a:r>
              <a:rPr lang="ja-JP" altLang="en-US">
                <a:latin typeface="Arial" charset="0"/>
                <a:ea typeface="ＭＳ Ｐゴシック" charset="0"/>
              </a:rPr>
              <a:t>‘</a:t>
            </a:r>
            <a:r>
              <a:rPr lang="en-US">
                <a:solidFill>
                  <a:srgbClr val="0000FF"/>
                </a:solidFill>
                <a:latin typeface="Arial" charset="0"/>
                <a:ea typeface="ＭＳ Ｐゴシック" charset="0"/>
              </a:rPr>
              <a:t>at</a:t>
            </a:r>
            <a:r>
              <a:rPr lang="en-US">
                <a:latin typeface="Arial" charset="0"/>
                <a:ea typeface="ＭＳ Ｐゴシック" charset="0"/>
              </a:rPr>
              <a:t>,</a:t>
            </a:r>
            <a:r>
              <a:rPr lang="ja-JP" altLang="en-US">
                <a:latin typeface="Arial" charset="0"/>
                <a:ea typeface="ＭＳ Ｐゴシック" charset="0"/>
              </a:rPr>
              <a:t>’</a:t>
            </a:r>
            <a:r>
              <a:rPr lang="en-US">
                <a:latin typeface="Arial" charset="0"/>
                <a:ea typeface="ＭＳ Ｐゴシック" charset="0"/>
              </a:rPr>
              <a:t> </a:t>
            </a:r>
            <a:r>
              <a:rPr lang="ja-JP" altLang="en-US">
                <a:latin typeface="Arial" charset="0"/>
                <a:ea typeface="ＭＳ Ｐゴシック" charset="0"/>
              </a:rPr>
              <a:t>‘</a:t>
            </a:r>
            <a:r>
              <a:rPr lang="en-US">
                <a:solidFill>
                  <a:srgbClr val="0000FF"/>
                </a:solidFill>
                <a:latin typeface="Arial" charset="0"/>
                <a:ea typeface="ＭＳ Ｐゴシック" charset="0"/>
              </a:rPr>
              <a:t>tt</a:t>
            </a:r>
            <a:r>
              <a:rPr lang="en-US">
                <a:latin typeface="Arial" charset="0"/>
                <a:ea typeface="ＭＳ Ｐゴシック" charset="0"/>
              </a:rPr>
              <a:t>,</a:t>
            </a:r>
            <a:r>
              <a:rPr lang="ja-JP" altLang="en-US">
                <a:latin typeface="Arial" charset="0"/>
                <a:ea typeface="ＭＳ Ｐゴシック" charset="0"/>
              </a:rPr>
              <a:t>’</a:t>
            </a:r>
            <a:r>
              <a:rPr lang="en-US">
                <a:latin typeface="Arial" charset="0"/>
                <a:ea typeface="ＭＳ Ｐゴシック" charset="0"/>
              </a:rPr>
              <a:t>) </a:t>
            </a:r>
          </a:p>
          <a:p>
            <a:pPr eaLnBrk="1" hangingPunct="1"/>
            <a:r>
              <a:rPr lang="en-US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</a:rPr>
              <a:t>Step 2</a:t>
            </a: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: Generate all sub-lists</a:t>
            </a:r>
          </a:p>
          <a:p>
            <a:pPr lvl="1" eaLnBrk="1" hangingPunct="1"/>
            <a:r>
              <a:rPr lang="en-US">
                <a:latin typeface="Arial" charset="0"/>
                <a:ea typeface="ＭＳ Ｐゴシック" charset="0"/>
              </a:rPr>
              <a:t>(# bigrams) x (threshold) = sub-list length</a:t>
            </a:r>
          </a:p>
          <a:p>
            <a:pPr lvl="2" eaLnBrk="1" hangingPunct="1"/>
            <a:r>
              <a:rPr lang="en-US">
                <a:solidFill>
                  <a:srgbClr val="0000FF"/>
                </a:solidFill>
                <a:latin typeface="Arial" charset="0"/>
                <a:ea typeface="ＭＳ Ｐゴシック" charset="0"/>
              </a:rPr>
              <a:t>3</a:t>
            </a:r>
            <a:r>
              <a:rPr lang="en-US">
                <a:latin typeface="Arial" charset="0"/>
                <a:ea typeface="ＭＳ Ｐゴシック" charset="0"/>
              </a:rPr>
              <a:t> x </a:t>
            </a:r>
            <a:r>
              <a:rPr lang="en-US">
                <a:solidFill>
                  <a:srgbClr val="FF0000"/>
                </a:solidFill>
                <a:latin typeface="Arial" charset="0"/>
                <a:ea typeface="ＭＳ Ｐゴシック" charset="0"/>
              </a:rPr>
              <a:t>.7</a:t>
            </a:r>
            <a:r>
              <a:rPr lang="en-US">
                <a:latin typeface="Arial" charset="0"/>
                <a:ea typeface="ＭＳ Ｐゴシック" charset="0"/>
              </a:rPr>
              <a:t> = 2</a:t>
            </a:r>
          </a:p>
          <a:p>
            <a:pPr eaLnBrk="1" hangingPunct="1"/>
            <a:r>
              <a:rPr lang="en-US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</a:rPr>
              <a:t>Step 3</a:t>
            </a: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: Sort sub-lists and put them into inverted index</a:t>
            </a:r>
          </a:p>
          <a:p>
            <a:pPr lvl="1" eaLnBrk="1" hangingPunct="1"/>
            <a:r>
              <a:rPr lang="en-US">
                <a:latin typeface="Arial" charset="0"/>
                <a:ea typeface="ＭＳ Ｐゴシック" charset="0"/>
              </a:rPr>
              <a:t>(</a:t>
            </a:r>
            <a:r>
              <a:rPr lang="ja-JP" altLang="en-US">
                <a:latin typeface="Arial" charset="0"/>
                <a:ea typeface="ＭＳ Ｐゴシック" charset="0"/>
              </a:rPr>
              <a:t>‘</a:t>
            </a:r>
            <a:r>
              <a:rPr lang="en-US">
                <a:solidFill>
                  <a:srgbClr val="0000FF"/>
                </a:solidFill>
                <a:latin typeface="Arial" charset="0"/>
                <a:ea typeface="ＭＳ Ｐゴシック" charset="0"/>
              </a:rPr>
              <a:t>at</a:t>
            </a:r>
            <a:r>
              <a:rPr lang="ja-JP" altLang="en-US">
                <a:latin typeface="Arial" charset="0"/>
                <a:ea typeface="ＭＳ Ｐゴシック" charset="0"/>
              </a:rPr>
              <a:t>’</a:t>
            </a:r>
            <a:r>
              <a:rPr lang="en-US">
                <a:latin typeface="Arial" charset="0"/>
                <a:ea typeface="ＭＳ Ｐゴシック" charset="0"/>
              </a:rPr>
              <a:t> </a:t>
            </a:r>
            <a:r>
              <a:rPr lang="ja-JP" altLang="en-US">
                <a:latin typeface="Arial" charset="0"/>
                <a:ea typeface="ＭＳ Ｐゴシック" charset="0"/>
              </a:rPr>
              <a:t>‘</a:t>
            </a:r>
            <a:r>
              <a:rPr lang="en-US">
                <a:solidFill>
                  <a:srgbClr val="0000FF"/>
                </a:solidFill>
                <a:latin typeface="Arial" charset="0"/>
                <a:ea typeface="ＭＳ Ｐゴシック" charset="0"/>
              </a:rPr>
              <a:t>ma</a:t>
            </a:r>
            <a:r>
              <a:rPr lang="ja-JP" altLang="en-US">
                <a:latin typeface="Arial" charset="0"/>
                <a:ea typeface="ＭＳ Ｐゴシック" charset="0"/>
              </a:rPr>
              <a:t>’</a:t>
            </a:r>
            <a:r>
              <a:rPr lang="en-US">
                <a:latin typeface="Arial" charset="0"/>
                <a:ea typeface="ＭＳ Ｐゴシック" charset="0"/>
              </a:rPr>
              <a:t>) (</a:t>
            </a:r>
            <a:r>
              <a:rPr lang="ja-JP" altLang="en-US">
                <a:latin typeface="Arial" charset="0"/>
                <a:ea typeface="ＭＳ Ｐゴシック" charset="0"/>
              </a:rPr>
              <a:t>‘</a:t>
            </a:r>
            <a:r>
              <a:rPr lang="en-US">
                <a:solidFill>
                  <a:srgbClr val="0000FF"/>
                </a:solidFill>
                <a:latin typeface="Arial" charset="0"/>
                <a:ea typeface="ＭＳ Ｐゴシック" charset="0"/>
              </a:rPr>
              <a:t>at</a:t>
            </a:r>
            <a:r>
              <a:rPr lang="ja-JP" altLang="en-US">
                <a:latin typeface="Arial" charset="0"/>
                <a:ea typeface="ＭＳ Ｐゴシック" charset="0"/>
              </a:rPr>
              <a:t>’</a:t>
            </a:r>
            <a:r>
              <a:rPr lang="en-US">
                <a:latin typeface="Arial" charset="0"/>
                <a:ea typeface="ＭＳ Ｐゴシック" charset="0"/>
              </a:rPr>
              <a:t> </a:t>
            </a:r>
            <a:r>
              <a:rPr lang="ja-JP" altLang="en-US">
                <a:latin typeface="Arial" charset="0"/>
                <a:ea typeface="ＭＳ Ｐゴシック" charset="0"/>
              </a:rPr>
              <a:t>‘</a:t>
            </a:r>
            <a:r>
              <a:rPr lang="en-US">
                <a:solidFill>
                  <a:srgbClr val="0000FF"/>
                </a:solidFill>
                <a:latin typeface="Arial" charset="0"/>
                <a:ea typeface="ＭＳ Ｐゴシック" charset="0"/>
              </a:rPr>
              <a:t>tt</a:t>
            </a:r>
            <a:r>
              <a:rPr lang="ja-JP" altLang="en-US">
                <a:latin typeface="Arial" charset="0"/>
                <a:ea typeface="ＭＳ Ｐゴシック" charset="0"/>
              </a:rPr>
              <a:t>’</a:t>
            </a:r>
            <a:r>
              <a:rPr lang="en-US">
                <a:latin typeface="Arial" charset="0"/>
                <a:ea typeface="ＭＳ Ｐゴシック" charset="0"/>
              </a:rPr>
              <a:t>) (</a:t>
            </a:r>
            <a:r>
              <a:rPr lang="ja-JP" altLang="en-US">
                <a:latin typeface="Arial" charset="0"/>
                <a:ea typeface="ＭＳ Ｐゴシック" charset="0"/>
              </a:rPr>
              <a:t>‘</a:t>
            </a:r>
            <a:r>
              <a:rPr lang="en-US">
                <a:solidFill>
                  <a:srgbClr val="0000FF"/>
                </a:solidFill>
                <a:latin typeface="Arial" charset="0"/>
                <a:ea typeface="ＭＳ Ｐゴシック" charset="0"/>
              </a:rPr>
              <a:t>ma</a:t>
            </a:r>
            <a:r>
              <a:rPr lang="ja-JP" altLang="en-US">
                <a:latin typeface="Arial" charset="0"/>
                <a:ea typeface="ＭＳ Ｐゴシック" charset="0"/>
              </a:rPr>
              <a:t>’</a:t>
            </a:r>
            <a:r>
              <a:rPr lang="en-US">
                <a:latin typeface="Arial" charset="0"/>
                <a:ea typeface="ＭＳ Ｐゴシック" charset="0"/>
              </a:rPr>
              <a:t> </a:t>
            </a:r>
            <a:r>
              <a:rPr lang="ja-JP" altLang="en-US">
                <a:latin typeface="Arial" charset="0"/>
                <a:ea typeface="ＭＳ Ｐゴシック" charset="0"/>
              </a:rPr>
              <a:t>‘</a:t>
            </a:r>
            <a:r>
              <a:rPr lang="en-US">
                <a:solidFill>
                  <a:srgbClr val="0000FF"/>
                </a:solidFill>
                <a:latin typeface="Arial" charset="0"/>
                <a:ea typeface="ＭＳ Ｐゴシック" charset="0"/>
              </a:rPr>
              <a:t>tt</a:t>
            </a:r>
            <a:r>
              <a:rPr lang="ja-JP" altLang="en-US">
                <a:latin typeface="Arial" charset="0"/>
                <a:ea typeface="ＭＳ Ｐゴシック" charset="0"/>
              </a:rPr>
              <a:t>’</a:t>
            </a:r>
            <a:r>
              <a:rPr lang="en-US">
                <a:latin typeface="Arial" charset="0"/>
                <a:ea typeface="ＭＳ Ｐゴシック" charset="0"/>
              </a:rPr>
              <a:t>) </a:t>
            </a:r>
            <a:r>
              <a:rPr lang="en-US">
                <a:latin typeface="Arial" charset="0"/>
                <a:ea typeface="ＭＳ Ｐゴシック" charset="0"/>
                <a:sym typeface="Wingdings" charset="0"/>
              </a:rPr>
              <a:t> record with </a:t>
            </a:r>
            <a:r>
              <a:rPr lang="en-US">
                <a:solidFill>
                  <a:srgbClr val="0000FF"/>
                </a:solidFill>
                <a:latin typeface="Arial" charset="0"/>
                <a:ea typeface="ＭＳ Ｐゴシック" charset="0"/>
                <a:sym typeface="Wingdings" charset="0"/>
              </a:rPr>
              <a:t>matt</a:t>
            </a:r>
            <a:endParaRPr lang="en-US">
              <a:solidFill>
                <a:srgbClr val="0000FF"/>
              </a:solidFill>
              <a:latin typeface="Arial" charset="0"/>
              <a:ea typeface="ＭＳ Ｐゴシック" charset="0"/>
            </a:endParaRPr>
          </a:p>
          <a:p>
            <a:pPr lvl="1" eaLnBrk="1" hangingPunct="1"/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9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C9A0444B-8665-F64A-BE3A-6285ABA3A6F1}" type="slidenum">
              <a:rPr lang="en-US"/>
              <a:pPr/>
              <a:t>32</a:t>
            </a:fld>
            <a:endParaRPr lang="en-US"/>
          </a:p>
        </p:txBody>
      </p:sp>
      <p:sp>
        <p:nvSpPr>
          <p:cNvPr id="54276" name="Line 4"/>
          <p:cNvSpPr>
            <a:spLocks noChangeShapeType="1"/>
          </p:cNvSpPr>
          <p:nvPr/>
        </p:nvSpPr>
        <p:spPr bwMode="auto">
          <a:xfrm>
            <a:off x="1371600" y="59436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277" name="Line 5"/>
          <p:cNvSpPr>
            <a:spLocks noChangeShapeType="1"/>
          </p:cNvSpPr>
          <p:nvPr/>
        </p:nvSpPr>
        <p:spPr bwMode="auto">
          <a:xfrm>
            <a:off x="2057400" y="5943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278" name="Text Box 6"/>
          <p:cNvSpPr txBox="1">
            <a:spLocks noChangeArrowheads="1"/>
          </p:cNvSpPr>
          <p:nvPr/>
        </p:nvSpPr>
        <p:spPr bwMode="auto">
          <a:xfrm>
            <a:off x="1371600" y="6324600"/>
            <a:ext cx="2590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/>
              <a:t>Block key</a:t>
            </a:r>
          </a:p>
        </p:txBody>
      </p:sp>
      <p:sp>
        <p:nvSpPr>
          <p:cNvPr id="10" name="Rectangle 9"/>
          <p:cNvSpPr/>
          <p:nvPr/>
        </p:nvSpPr>
        <p:spPr>
          <a:xfrm>
            <a:off x="5791201" y="6588259"/>
            <a:ext cx="335279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eaLnBrk="0" hangingPunct="0">
              <a:spcBef>
                <a:spcPct val="20000"/>
              </a:spcBef>
              <a:buClr>
                <a:srgbClr val="800000"/>
              </a:buClr>
              <a:defRPr/>
            </a:pPr>
            <a:r>
              <a:rPr kumimoji="1" lang="en-US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Gill Sans MT" pitchFamily="34" charset="0"/>
                <a:cs typeface="Arial" pitchFamily="34" charset="0"/>
              </a:rPr>
              <a:t>S</a:t>
            </a:r>
            <a:r>
              <a:rPr kumimoji="1" lang="en-US" sz="12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Gill Sans MT" pitchFamily="34" charset="0"/>
                <a:cs typeface="Arial" pitchFamily="34" charset="0"/>
              </a:rPr>
              <a:t>lide </a:t>
            </a:r>
            <a:r>
              <a:rPr kumimoji="1" lang="en-US" sz="12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Gill Sans MT" pitchFamily="34" charset="0"/>
                <a:cs typeface="Arial" pitchFamily="34" charset="0"/>
              </a:rPr>
              <a:t>by</a:t>
            </a:r>
            <a:r>
              <a:rPr kumimoji="1" lang="en-US" sz="12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Gill Sans MT" pitchFamily="34" charset="0"/>
                <a:cs typeface="Arial" pitchFamily="34" charset="0"/>
              </a:rPr>
              <a:t> </a:t>
            </a:r>
            <a:r>
              <a:rPr kumimoji="1" lang="en-US" sz="12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Gill Sans MT" pitchFamily="34" charset="0"/>
                <a:cs typeface="Arial" pitchFamily="34" charset="0"/>
              </a:rPr>
              <a:t>Matthew Michelson</a:t>
            </a:r>
            <a:endParaRPr kumimoji="1" lang="en-US" sz="800" dirty="0">
              <a:solidFill>
                <a:schemeClr val="accent1">
                  <a:lumMod val="60000"/>
                  <a:lumOff val="40000"/>
                </a:schemeClr>
              </a:solidFill>
              <a:latin typeface="Gill Sans MT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10376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Palatino Linotype" charset="0"/>
                <a:ea typeface="ＭＳ Ｐゴシック" charset="0"/>
                <a:cs typeface="ＭＳ Ｐゴシック" charset="0"/>
              </a:rPr>
              <a:t>BiGram Indexing: Properties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Threshold properties</a:t>
            </a:r>
          </a:p>
          <a:p>
            <a:pPr lvl="1" eaLnBrk="1" hangingPunct="1"/>
            <a:r>
              <a:rPr lang="en-US">
                <a:latin typeface="Arial" charset="0"/>
                <a:ea typeface="ＭＳ Ｐゴシック" charset="0"/>
              </a:rPr>
              <a:t>lower = shorter sub-lists </a:t>
            </a:r>
            <a:r>
              <a:rPr lang="en-US">
                <a:latin typeface="Arial" charset="0"/>
                <a:ea typeface="ＭＳ Ｐゴシック" charset="0"/>
                <a:sym typeface="Wingdings" charset="0"/>
              </a:rPr>
              <a:t> more lists</a:t>
            </a:r>
          </a:p>
          <a:p>
            <a:pPr lvl="1" eaLnBrk="1" hangingPunct="1"/>
            <a:r>
              <a:rPr lang="en-US">
                <a:latin typeface="Arial" charset="0"/>
                <a:ea typeface="ＭＳ Ｐゴシック" charset="0"/>
                <a:sym typeface="Wingdings" charset="0"/>
              </a:rPr>
              <a:t>higher = longer sub-lists  less lists, less matches</a:t>
            </a:r>
          </a:p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Now we can find spelling mistakes, close matches, etc…</a:t>
            </a:r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DFFA14A3-B27B-D040-8528-FAC18E384793}" type="slidenum">
              <a:rPr lang="en-US"/>
              <a:pPr/>
              <a:t>33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791201" y="6588259"/>
            <a:ext cx="335279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eaLnBrk="0" hangingPunct="0">
              <a:spcBef>
                <a:spcPct val="20000"/>
              </a:spcBef>
              <a:buClr>
                <a:srgbClr val="800000"/>
              </a:buClr>
              <a:defRPr/>
            </a:pPr>
            <a:r>
              <a:rPr kumimoji="1" lang="en-US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Gill Sans MT" pitchFamily="34" charset="0"/>
                <a:cs typeface="Arial" pitchFamily="34" charset="0"/>
              </a:rPr>
              <a:t>S</a:t>
            </a:r>
            <a:r>
              <a:rPr kumimoji="1" lang="en-US" sz="12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Gill Sans MT" pitchFamily="34" charset="0"/>
                <a:cs typeface="Arial" pitchFamily="34" charset="0"/>
              </a:rPr>
              <a:t>lide </a:t>
            </a:r>
            <a:r>
              <a:rPr kumimoji="1" lang="en-US" sz="12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Gill Sans MT" pitchFamily="34" charset="0"/>
                <a:cs typeface="Arial" pitchFamily="34" charset="0"/>
              </a:rPr>
              <a:t>by</a:t>
            </a:r>
            <a:r>
              <a:rPr kumimoji="1" lang="en-US" sz="12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Gill Sans MT" pitchFamily="34" charset="0"/>
                <a:cs typeface="Arial" pitchFamily="34" charset="0"/>
              </a:rPr>
              <a:t> </a:t>
            </a:r>
            <a:r>
              <a:rPr kumimoji="1" lang="en-US" sz="12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Gill Sans MT" pitchFamily="34" charset="0"/>
                <a:cs typeface="Arial" pitchFamily="34" charset="0"/>
              </a:rPr>
              <a:t>Matthew Michelson</a:t>
            </a:r>
            <a:endParaRPr kumimoji="1" lang="en-US" sz="800" dirty="0">
              <a:solidFill>
                <a:schemeClr val="accent1">
                  <a:lumMod val="60000"/>
                  <a:lumOff val="40000"/>
                </a:schemeClr>
              </a:solidFill>
              <a:latin typeface="Gill Sans MT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72765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Palatino Linotype" charset="0"/>
                <a:ea typeface="ＭＳ Ｐゴシック" charset="0"/>
                <a:cs typeface="ＭＳ Ｐゴシック" charset="0"/>
              </a:rPr>
              <a:t>Conclusions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Automatic Blocking Schemes using Machine Learning </a:t>
            </a:r>
          </a:p>
          <a:p>
            <a:pPr lvl="1" eaLnBrk="1" hangingPunct="1"/>
            <a:r>
              <a:rPr lang="en-US" dirty="0">
                <a:latin typeface="Arial" charset="0"/>
                <a:ea typeface="ＭＳ Ｐゴシック" charset="0"/>
              </a:rPr>
              <a:t>Not created by hand</a:t>
            </a:r>
          </a:p>
          <a:p>
            <a:pPr lvl="2" eaLnBrk="1" hangingPunct="1"/>
            <a:r>
              <a:rPr lang="en-US" dirty="0">
                <a:latin typeface="Arial" charset="0"/>
                <a:ea typeface="ＭＳ Ｐゴシック" charset="0"/>
              </a:rPr>
              <a:t>cheaper</a:t>
            </a:r>
          </a:p>
          <a:p>
            <a:pPr lvl="2" eaLnBrk="1" hangingPunct="1"/>
            <a:r>
              <a:rPr lang="en-US" dirty="0">
                <a:latin typeface="Arial" charset="0"/>
                <a:ea typeface="ＭＳ Ｐゴシック" charset="0"/>
              </a:rPr>
              <a:t>easily justified</a:t>
            </a:r>
          </a:p>
          <a:p>
            <a:pPr lvl="1" eaLnBrk="1" hangingPunct="1"/>
            <a:r>
              <a:rPr lang="en-US" dirty="0">
                <a:latin typeface="Arial" charset="0"/>
                <a:ea typeface="ＭＳ Ｐゴシック" charset="0"/>
              </a:rPr>
              <a:t>Better than non-experts ad-hoc and comparable to domain expert</a:t>
            </a:r>
            <a:r>
              <a:rPr lang="ja-JP" altLang="en-US" dirty="0">
                <a:latin typeface="Arial" charset="0"/>
                <a:ea typeface="ＭＳ Ｐゴシック" charset="0"/>
              </a:rPr>
              <a:t>’</a:t>
            </a:r>
            <a:r>
              <a:rPr lang="en-US" dirty="0">
                <a:latin typeface="Arial" charset="0"/>
                <a:ea typeface="ＭＳ Ｐゴシック" charset="0"/>
              </a:rPr>
              <a:t>s rules</a:t>
            </a:r>
          </a:p>
          <a:p>
            <a:pPr lvl="2" eaLnBrk="1" hangingPunct="1"/>
            <a:r>
              <a:rPr lang="en-US" dirty="0">
                <a:latin typeface="Arial" charset="0"/>
                <a:ea typeface="ＭＳ Ｐゴシック" charset="0"/>
              </a:rPr>
              <a:t>Nice reductions – scalable record linkage</a:t>
            </a:r>
          </a:p>
          <a:p>
            <a:pPr lvl="2" eaLnBrk="1" hangingPunct="1"/>
            <a:r>
              <a:rPr lang="en-US" dirty="0">
                <a:latin typeface="Arial" charset="0"/>
                <a:ea typeface="ＭＳ Ｐゴシック" charset="0"/>
              </a:rPr>
              <a:t>High coverage – </a:t>
            </a:r>
            <a:r>
              <a:rPr lang="en-US" dirty="0" smtClean="0">
                <a:latin typeface="Arial" charset="0"/>
                <a:ea typeface="ＭＳ Ｐゴシック" charset="0"/>
              </a:rPr>
              <a:t>don’t </a:t>
            </a:r>
            <a:r>
              <a:rPr lang="en-US" dirty="0">
                <a:latin typeface="Arial" charset="0"/>
                <a:ea typeface="ＭＳ Ｐゴシック" charset="0"/>
              </a:rPr>
              <a:t>hinder record linkage</a:t>
            </a:r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56BB2689-0C22-E044-AB21-9CF3ED716E5D}" type="slidenum">
              <a:rPr lang="en-US"/>
              <a:pPr/>
              <a:t>34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791201" y="6588259"/>
            <a:ext cx="335279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eaLnBrk="0" hangingPunct="0">
              <a:spcBef>
                <a:spcPct val="20000"/>
              </a:spcBef>
              <a:buClr>
                <a:srgbClr val="800000"/>
              </a:buClr>
              <a:defRPr/>
            </a:pPr>
            <a:r>
              <a:rPr kumimoji="1" lang="en-US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Gill Sans MT" pitchFamily="34" charset="0"/>
                <a:cs typeface="Arial" pitchFamily="34" charset="0"/>
              </a:rPr>
              <a:t>S</a:t>
            </a:r>
            <a:r>
              <a:rPr kumimoji="1" lang="en-US" sz="12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Gill Sans MT" pitchFamily="34" charset="0"/>
                <a:cs typeface="Arial" pitchFamily="34" charset="0"/>
              </a:rPr>
              <a:t>lide </a:t>
            </a:r>
            <a:r>
              <a:rPr kumimoji="1" lang="en-US" sz="12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Gill Sans MT" pitchFamily="34" charset="0"/>
                <a:cs typeface="Arial" pitchFamily="34" charset="0"/>
              </a:rPr>
              <a:t>by</a:t>
            </a:r>
            <a:r>
              <a:rPr kumimoji="1" lang="en-US" sz="12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Gill Sans MT" pitchFamily="34" charset="0"/>
                <a:cs typeface="Arial" pitchFamily="34" charset="0"/>
              </a:rPr>
              <a:t> </a:t>
            </a:r>
            <a:r>
              <a:rPr kumimoji="1" lang="en-US" sz="12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Gill Sans MT" pitchFamily="34" charset="0"/>
                <a:cs typeface="Arial" pitchFamily="34" charset="0"/>
              </a:rPr>
              <a:t>Matthew Michelson</a:t>
            </a:r>
            <a:endParaRPr kumimoji="1" lang="en-US" sz="800" dirty="0">
              <a:solidFill>
                <a:schemeClr val="accent1">
                  <a:lumMod val="60000"/>
                  <a:lumOff val="40000"/>
                </a:schemeClr>
              </a:solidFill>
              <a:latin typeface="Gill Sans MT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38477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Palatino Linotype" charset="0"/>
                <a:ea typeface="ＭＳ Ｐゴシック" charset="0"/>
                <a:cs typeface="ＭＳ Ｐゴシック" charset="0"/>
              </a:rPr>
              <a:t>Outline</a:t>
            </a:r>
          </a:p>
        </p:txBody>
      </p:sp>
      <p:sp>
        <p:nvSpPr>
          <p:cNvPr id="2355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Blocking</a:t>
            </a:r>
          </a:p>
          <a:p>
            <a:pPr lvl="1"/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Rule-based blocking</a:t>
            </a:r>
          </a:p>
          <a:p>
            <a:pPr lvl="1"/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Learning-based blocking</a:t>
            </a:r>
          </a:p>
          <a:p>
            <a:pPr lvl="1"/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Automatic blocking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Record Linkage</a:t>
            </a:r>
          </a:p>
          <a:p>
            <a:pPr lvl="1"/>
            <a:r>
              <a:rPr lang="en-US" dirty="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</a:rPr>
              <a:t>Rule-based matching</a:t>
            </a:r>
          </a:p>
          <a:p>
            <a:pPr lvl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Learning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-based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matching</a:t>
            </a:r>
          </a:p>
          <a:p>
            <a:pPr lvl="1"/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Automatic matching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/>
            <a:endParaRPr lang="en-US" dirty="0" smtClean="0">
              <a:latin typeface="Arial" charset="0"/>
              <a:ea typeface="ＭＳ Ｐゴシック" charset="0"/>
              <a:cs typeface="ＭＳ Ｐゴシック" charset="0"/>
            </a:endParaRPr>
          </a:p>
          <a:p>
            <a:pPr lvl="1"/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>
              <a:buFontTx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lvl="1" eaLnBrk="1" hangingPunct="1">
              <a:buFontTx/>
              <a:buNone/>
            </a:pPr>
            <a:endParaRPr lang="en-US" dirty="0">
              <a:latin typeface="Arial" charset="0"/>
              <a:ea typeface="ＭＳ Ｐゴシック" charset="0"/>
            </a:endParaRPr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B1243F2F-E0B1-D44D-8FEB-A1C913CB8698}" type="slidenum">
              <a:rPr lang="en-US"/>
              <a:pPr/>
              <a:t>35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6896910" y="6507251"/>
            <a:ext cx="2168532" cy="274638"/>
            <a:chOff x="6896910" y="6507251"/>
            <a:chExt cx="2168532" cy="274638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>
              <a:alphaModFix amt="55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285824" y="6507251"/>
              <a:ext cx="779618" cy="274638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6896910" y="6612612"/>
              <a:ext cx="1320874" cy="1692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US" sz="1100" dirty="0" smtClean="0">
                  <a:solidFill>
                    <a:srgbClr val="000000"/>
                  </a:solidFill>
                  <a:latin typeface="+mn-lt"/>
                </a:rPr>
                <a:t>slide by </a:t>
              </a:r>
              <a:r>
                <a:rPr lang="en-US" sz="1100" dirty="0" smtClean="0">
                  <a:solidFill>
                    <a:srgbClr val="000000"/>
                  </a:solidFill>
                </a:rPr>
                <a:t>Craig Knoblock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5809663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" y="63500"/>
            <a:ext cx="8902700" cy="1044575"/>
          </a:xfrm>
        </p:spPr>
        <p:txBody>
          <a:bodyPr/>
          <a:lstStyle/>
          <a:p>
            <a:pPr>
              <a:defRPr/>
            </a:pPr>
            <a:r>
              <a:rPr lang="en-US" smtClean="0">
                <a:ea typeface="+mj-ea"/>
              </a:rPr>
              <a:t>Rule-based Matching</a:t>
            </a:r>
            <a:endParaRPr lang="en-US">
              <a:ea typeface="+mj-ea"/>
            </a:endParaRPr>
          </a:p>
        </p:txBody>
      </p:sp>
      <p:sp>
        <p:nvSpPr>
          <p:cNvPr id="25602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latin typeface="Calibri" charset="0"/>
              </a:rPr>
              <a:t>The developer writes rules that specify when two tuples match</a:t>
            </a:r>
          </a:p>
          <a:p>
            <a:pPr lvl="1"/>
            <a:r>
              <a:rPr lang="en-US" dirty="0">
                <a:latin typeface="Calibri" charset="0"/>
              </a:rPr>
              <a:t>typically after examining many matching and non-matching tuple pairs, using </a:t>
            </a:r>
            <a:r>
              <a:rPr lang="en-US" dirty="0" smtClean="0">
                <a:latin typeface="Calibri" charset="0"/>
              </a:rPr>
              <a:t>training set</a:t>
            </a:r>
            <a:endParaRPr lang="en-US" dirty="0">
              <a:latin typeface="Calibri" charset="0"/>
            </a:endParaRPr>
          </a:p>
          <a:p>
            <a:pPr lvl="1"/>
            <a:r>
              <a:rPr lang="en-US" dirty="0">
                <a:latin typeface="Calibri" charset="0"/>
              </a:rPr>
              <a:t>rules are then tested and refined, using the same </a:t>
            </a:r>
            <a:r>
              <a:rPr lang="en-US" dirty="0" smtClean="0">
                <a:latin typeface="Calibri" charset="0"/>
              </a:rPr>
              <a:t>training </a:t>
            </a:r>
            <a:r>
              <a:rPr lang="en-US" dirty="0">
                <a:latin typeface="Calibri" charset="0"/>
              </a:rPr>
              <a:t>set or a test set</a:t>
            </a:r>
          </a:p>
          <a:p>
            <a:r>
              <a:rPr lang="en-US" dirty="0">
                <a:latin typeface="Calibri" charset="0"/>
              </a:rPr>
              <a:t>Many types of rules exist, we will consider</a:t>
            </a:r>
          </a:p>
          <a:p>
            <a:pPr lvl="1"/>
            <a:r>
              <a:rPr lang="en-US" dirty="0">
                <a:latin typeface="Calibri" charset="0"/>
              </a:rPr>
              <a:t>linearly weighted combination of individual similarity scores</a:t>
            </a:r>
          </a:p>
          <a:p>
            <a:pPr lvl="1"/>
            <a:r>
              <a:rPr lang="en-US" dirty="0">
                <a:latin typeface="Calibri" charset="0"/>
              </a:rPr>
              <a:t>logistic regression combination</a:t>
            </a:r>
          </a:p>
          <a:p>
            <a:pPr lvl="1"/>
            <a:r>
              <a:rPr lang="en-US" dirty="0">
                <a:latin typeface="Calibri" charset="0"/>
              </a:rPr>
              <a:t>more complex rules</a:t>
            </a:r>
          </a:p>
        </p:txBody>
      </p:sp>
      <p:sp>
        <p:nvSpPr>
          <p:cNvPr id="2560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097E03C9-5AB9-F446-BF3C-EB877647A841}" type="slidenum">
              <a:rPr lang="en-US" sz="1000">
                <a:solidFill>
                  <a:srgbClr val="969696"/>
                </a:solidFill>
                <a:latin typeface="Arial" charset="0"/>
              </a:rPr>
              <a:pPr/>
              <a:t>36</a:t>
            </a:fld>
            <a:endParaRPr lang="en-US" sz="1000">
              <a:solidFill>
                <a:srgbClr val="969696"/>
              </a:solidFill>
              <a:latin typeface="Arial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791201" y="6588259"/>
            <a:ext cx="335279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eaLnBrk="0" hangingPunct="0">
              <a:spcBef>
                <a:spcPct val="20000"/>
              </a:spcBef>
              <a:buClr>
                <a:srgbClr val="800000"/>
              </a:buClr>
              <a:defRPr/>
            </a:pPr>
            <a:r>
              <a:rPr kumimoji="1" lang="en-US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Gill Sans MT" pitchFamily="34" charset="0"/>
                <a:cs typeface="Arial" pitchFamily="34" charset="0"/>
              </a:rPr>
              <a:t>S</a:t>
            </a:r>
            <a:r>
              <a:rPr kumimoji="1" lang="en-US" sz="12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Gill Sans MT" pitchFamily="34" charset="0"/>
                <a:cs typeface="Arial" pitchFamily="34" charset="0"/>
              </a:rPr>
              <a:t>lide </a:t>
            </a:r>
            <a:r>
              <a:rPr kumimoji="1" lang="en-US" sz="12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Gill Sans MT" pitchFamily="34" charset="0"/>
                <a:cs typeface="Arial" pitchFamily="34" charset="0"/>
              </a:rPr>
              <a:t>by</a:t>
            </a:r>
            <a:r>
              <a:rPr kumimoji="1" lang="en-US" sz="12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Gill Sans MT" pitchFamily="34" charset="0"/>
                <a:cs typeface="Arial" pitchFamily="34" charset="0"/>
              </a:rPr>
              <a:t> </a:t>
            </a:r>
            <a:r>
              <a:rPr kumimoji="1" lang="en-US" sz="1200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Gill Sans MT" pitchFamily="34" charset="0"/>
                <a:cs typeface="Arial" pitchFamily="34" charset="0"/>
              </a:rPr>
              <a:t>Anhai</a:t>
            </a:r>
            <a:r>
              <a:rPr kumimoji="1" lang="en-US" sz="12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Gill Sans MT" pitchFamily="34" charset="0"/>
                <a:cs typeface="Arial" pitchFamily="34" charset="0"/>
              </a:rPr>
              <a:t> Doan, </a:t>
            </a:r>
            <a:r>
              <a:rPr kumimoji="1" lang="en-US" sz="1200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Gill Sans MT" pitchFamily="34" charset="0"/>
                <a:cs typeface="Arial" pitchFamily="34" charset="0"/>
              </a:rPr>
              <a:t>Alon</a:t>
            </a:r>
            <a:r>
              <a:rPr kumimoji="1" lang="en-US" sz="12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Gill Sans MT" pitchFamily="34" charset="0"/>
                <a:cs typeface="Arial" pitchFamily="34" charset="0"/>
              </a:rPr>
              <a:t> Halevy, Zachary Ives</a:t>
            </a:r>
            <a:endParaRPr kumimoji="1" lang="en-US" sz="800" dirty="0">
              <a:solidFill>
                <a:schemeClr val="accent1">
                  <a:lumMod val="60000"/>
                  <a:lumOff val="40000"/>
                </a:schemeClr>
              </a:solidFill>
              <a:latin typeface="Gill Sans MT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92644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" y="63500"/>
            <a:ext cx="8902700" cy="1044575"/>
          </a:xfrm>
        </p:spPr>
        <p:txBody>
          <a:bodyPr/>
          <a:lstStyle/>
          <a:p>
            <a:pPr>
              <a:defRPr/>
            </a:pPr>
            <a:r>
              <a:rPr lang="en-US" smtClean="0">
                <a:ea typeface="+mj-ea"/>
              </a:rPr>
              <a:t>Linearly Weighted Combination Rules</a:t>
            </a:r>
            <a:endParaRPr lang="en-US">
              <a:ea typeface="+mj-ea"/>
            </a:endParaRPr>
          </a:p>
        </p:txBody>
      </p:sp>
      <p:sp>
        <p:nvSpPr>
          <p:cNvPr id="3" name="Content Placeholder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xfrm>
            <a:off x="165100" y="1267494"/>
            <a:ext cx="8813800" cy="4853988"/>
          </a:xfrm>
          <a:blipFill rotWithShape="1">
            <a:blip r:embed="rId2" cstate="print"/>
            <a:srcRect/>
            <a:stretch>
              <a:fillRect l="-1178" t="-1127" r="-1105" b="-9455"/>
            </a:stretch>
          </a:blipFill>
          <a:ln>
            <a:miter lim="800000"/>
            <a:headEnd/>
            <a:tailEnd/>
          </a:ln>
        </p:spPr>
        <p:txBody>
          <a:bodyPr/>
          <a:lstStyle/>
          <a:p>
            <a:pPr>
              <a:buFont typeface="Wingdings" pitchFamily="2" charset="2"/>
              <a:buChar char="§"/>
              <a:defRPr/>
            </a:pPr>
            <a:r>
              <a:rPr lang="en-US">
                <a:solidFill>
                  <a:srgbClr val="FFFFFF"/>
                </a:solidFill>
                <a:ea typeface="+mn-ea"/>
              </a:rPr>
              <a:t> </a:t>
            </a:r>
          </a:p>
        </p:txBody>
      </p:sp>
      <p:sp>
        <p:nvSpPr>
          <p:cNvPr id="2662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3C1EF62D-0AC8-AA44-9198-D2C168A6ACD3}" type="slidenum">
              <a:rPr lang="en-US" sz="1000">
                <a:solidFill>
                  <a:srgbClr val="969696"/>
                </a:solidFill>
                <a:latin typeface="Arial" charset="0"/>
              </a:rPr>
              <a:pPr/>
              <a:t>37</a:t>
            </a:fld>
            <a:endParaRPr lang="en-US" sz="1000">
              <a:solidFill>
                <a:srgbClr val="969696"/>
              </a:solidFill>
              <a:latin typeface="Arial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791201" y="6588259"/>
            <a:ext cx="335279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eaLnBrk="0" hangingPunct="0">
              <a:spcBef>
                <a:spcPct val="20000"/>
              </a:spcBef>
              <a:buClr>
                <a:srgbClr val="800000"/>
              </a:buClr>
              <a:defRPr/>
            </a:pPr>
            <a:r>
              <a:rPr kumimoji="1" lang="en-US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Gill Sans MT" pitchFamily="34" charset="0"/>
                <a:cs typeface="Arial" pitchFamily="34" charset="0"/>
              </a:rPr>
              <a:t>S</a:t>
            </a:r>
            <a:r>
              <a:rPr kumimoji="1" lang="en-US" sz="12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Gill Sans MT" pitchFamily="34" charset="0"/>
                <a:cs typeface="Arial" pitchFamily="34" charset="0"/>
              </a:rPr>
              <a:t>lide </a:t>
            </a:r>
            <a:r>
              <a:rPr kumimoji="1" lang="en-US" sz="12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Gill Sans MT" pitchFamily="34" charset="0"/>
                <a:cs typeface="Arial" pitchFamily="34" charset="0"/>
              </a:rPr>
              <a:t>by</a:t>
            </a:r>
            <a:r>
              <a:rPr kumimoji="1" lang="en-US" sz="12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Gill Sans MT" pitchFamily="34" charset="0"/>
                <a:cs typeface="Arial" pitchFamily="34" charset="0"/>
              </a:rPr>
              <a:t> </a:t>
            </a:r>
            <a:r>
              <a:rPr kumimoji="1" lang="en-US" sz="1200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Gill Sans MT" pitchFamily="34" charset="0"/>
                <a:cs typeface="Arial" pitchFamily="34" charset="0"/>
              </a:rPr>
              <a:t>Anhai</a:t>
            </a:r>
            <a:r>
              <a:rPr kumimoji="1" lang="en-US" sz="12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Gill Sans MT" pitchFamily="34" charset="0"/>
                <a:cs typeface="Arial" pitchFamily="34" charset="0"/>
              </a:rPr>
              <a:t> Doan, </a:t>
            </a:r>
            <a:r>
              <a:rPr kumimoji="1" lang="en-US" sz="1200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Gill Sans MT" pitchFamily="34" charset="0"/>
                <a:cs typeface="Arial" pitchFamily="34" charset="0"/>
              </a:rPr>
              <a:t>Alon</a:t>
            </a:r>
            <a:r>
              <a:rPr kumimoji="1" lang="en-US" sz="12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Gill Sans MT" pitchFamily="34" charset="0"/>
                <a:cs typeface="Arial" pitchFamily="34" charset="0"/>
              </a:rPr>
              <a:t> Halevy, Zachary Ives</a:t>
            </a:r>
            <a:endParaRPr kumimoji="1" lang="en-US" sz="800" dirty="0">
              <a:solidFill>
                <a:schemeClr val="accent1">
                  <a:lumMod val="60000"/>
                  <a:lumOff val="40000"/>
                </a:schemeClr>
              </a:solidFill>
              <a:latin typeface="Gill Sans MT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24723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" y="63500"/>
            <a:ext cx="8902700" cy="1044575"/>
          </a:xfrm>
        </p:spPr>
        <p:txBody>
          <a:bodyPr/>
          <a:lstStyle/>
          <a:p>
            <a:pPr>
              <a:defRPr/>
            </a:pPr>
            <a:r>
              <a:rPr lang="en-US" smtClean="0">
                <a:ea typeface="+mj-ea"/>
              </a:rPr>
              <a:t>Example</a:t>
            </a:r>
            <a:endParaRPr lang="en-US">
              <a:ea typeface="+mj-ea"/>
            </a:endParaRPr>
          </a:p>
        </p:txBody>
      </p:sp>
      <p:sp>
        <p:nvSpPr>
          <p:cNvPr id="27650" name="Content Placeholder 2"/>
          <p:cNvSpPr>
            <a:spLocks noGrp="1"/>
          </p:cNvSpPr>
          <p:nvPr>
            <p:ph idx="1"/>
          </p:nvPr>
        </p:nvSpPr>
        <p:spPr>
          <a:xfrm>
            <a:off x="165100" y="3260725"/>
            <a:ext cx="8813800" cy="3165475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>
                <a:latin typeface="Calibri" charset="0"/>
              </a:rPr>
              <a:t>sim</a:t>
            </a:r>
            <a:r>
              <a:rPr lang="en-US" dirty="0">
                <a:latin typeface="Calibri" charset="0"/>
              </a:rPr>
              <a:t>(</a:t>
            </a:r>
            <a:r>
              <a:rPr lang="en-US" dirty="0" err="1">
                <a:latin typeface="Calibri" charset="0"/>
              </a:rPr>
              <a:t>x,y</a:t>
            </a:r>
            <a:r>
              <a:rPr lang="en-US" dirty="0">
                <a:latin typeface="Calibri" charset="0"/>
              </a:rPr>
              <a:t>) = </a:t>
            </a:r>
            <a:br>
              <a:rPr lang="en-US" dirty="0">
                <a:latin typeface="Calibri" charset="0"/>
              </a:rPr>
            </a:br>
            <a:r>
              <a:rPr lang="en-US" dirty="0">
                <a:latin typeface="Calibri" charset="0"/>
              </a:rPr>
              <a:t>  </a:t>
            </a:r>
            <a:r>
              <a:rPr lang="en-US" sz="3000" dirty="0">
                <a:latin typeface="Franklin Gothic Medium" charset="0"/>
              </a:rPr>
              <a:t>0.3s</a:t>
            </a:r>
            <a:r>
              <a:rPr lang="en-US" sz="3000" baseline="-25000" dirty="0">
                <a:latin typeface="Calibri" charset="0"/>
              </a:rPr>
              <a:t>name</a:t>
            </a:r>
            <a:r>
              <a:rPr lang="en-US" sz="3000" dirty="0">
                <a:latin typeface="Franklin Gothic Medium" charset="0"/>
              </a:rPr>
              <a:t>(</a:t>
            </a:r>
            <a:r>
              <a:rPr lang="en-US" sz="3000" dirty="0" err="1">
                <a:latin typeface="Franklin Gothic Medium" charset="0"/>
              </a:rPr>
              <a:t>x,y</a:t>
            </a:r>
            <a:r>
              <a:rPr lang="en-US" sz="3000" dirty="0">
                <a:latin typeface="Calibri" charset="0"/>
              </a:rPr>
              <a:t>) + </a:t>
            </a:r>
            <a:r>
              <a:rPr lang="en-US" sz="3000" dirty="0">
                <a:latin typeface="Franklin Gothic Medium" charset="0"/>
              </a:rPr>
              <a:t>0.3s</a:t>
            </a:r>
            <a:r>
              <a:rPr lang="en-US" sz="3000" baseline="-25000" dirty="0">
                <a:latin typeface="Calibri" charset="0"/>
              </a:rPr>
              <a:t>phone</a:t>
            </a:r>
            <a:r>
              <a:rPr lang="en-US" sz="3000" dirty="0">
                <a:latin typeface="Franklin Gothic Medium" charset="0"/>
              </a:rPr>
              <a:t>(</a:t>
            </a:r>
            <a:r>
              <a:rPr lang="en-US" sz="3000" dirty="0" err="1">
                <a:latin typeface="Franklin Gothic Medium" charset="0"/>
              </a:rPr>
              <a:t>x,y</a:t>
            </a:r>
            <a:r>
              <a:rPr lang="en-US" sz="3000" dirty="0">
                <a:latin typeface="Calibri" charset="0"/>
              </a:rPr>
              <a:t>) + </a:t>
            </a:r>
            <a:r>
              <a:rPr lang="en-US" sz="3000" dirty="0">
                <a:latin typeface="Franklin Gothic Medium" charset="0"/>
              </a:rPr>
              <a:t>0.1s</a:t>
            </a:r>
            <a:r>
              <a:rPr lang="en-US" sz="3000" baseline="-25000" dirty="0">
                <a:latin typeface="Calibri" charset="0"/>
              </a:rPr>
              <a:t>city</a:t>
            </a:r>
            <a:r>
              <a:rPr lang="en-US" sz="3000" dirty="0">
                <a:latin typeface="Franklin Gothic Medium" charset="0"/>
              </a:rPr>
              <a:t>(</a:t>
            </a:r>
            <a:r>
              <a:rPr lang="en-US" sz="3000" dirty="0" err="1">
                <a:latin typeface="Franklin Gothic Medium" charset="0"/>
              </a:rPr>
              <a:t>x,y</a:t>
            </a:r>
            <a:r>
              <a:rPr lang="en-US" sz="3000" dirty="0">
                <a:latin typeface="Calibri" charset="0"/>
              </a:rPr>
              <a:t>) + </a:t>
            </a:r>
            <a:r>
              <a:rPr lang="en-US" sz="3000" dirty="0">
                <a:latin typeface="Franklin Gothic Medium" charset="0"/>
              </a:rPr>
              <a:t>0.3s</a:t>
            </a:r>
            <a:r>
              <a:rPr lang="en-US" sz="3000" baseline="-25000" dirty="0">
                <a:latin typeface="Calibri" charset="0"/>
              </a:rPr>
              <a:t>state</a:t>
            </a:r>
            <a:r>
              <a:rPr lang="en-US" sz="3000" dirty="0">
                <a:latin typeface="Franklin Gothic Medium" charset="0"/>
              </a:rPr>
              <a:t>(</a:t>
            </a:r>
            <a:r>
              <a:rPr lang="en-US" sz="3000" dirty="0" err="1">
                <a:latin typeface="Franklin Gothic Medium" charset="0"/>
              </a:rPr>
              <a:t>x,y</a:t>
            </a:r>
            <a:r>
              <a:rPr lang="en-US" sz="3000" dirty="0">
                <a:latin typeface="Calibri" charset="0"/>
              </a:rPr>
              <a:t>)</a:t>
            </a:r>
          </a:p>
          <a:p>
            <a:pPr lvl="1"/>
            <a:r>
              <a:rPr lang="en-US" dirty="0" err="1">
                <a:latin typeface="Franklin Gothic Medium" charset="0"/>
              </a:rPr>
              <a:t>s</a:t>
            </a:r>
            <a:r>
              <a:rPr lang="en-US" baseline="-25000" dirty="0" err="1">
                <a:latin typeface="Calibri" charset="0"/>
              </a:rPr>
              <a:t>name</a:t>
            </a:r>
            <a:r>
              <a:rPr lang="en-US" dirty="0">
                <a:latin typeface="Franklin Gothic Medium" charset="0"/>
              </a:rPr>
              <a:t>(</a:t>
            </a:r>
            <a:r>
              <a:rPr lang="en-US" dirty="0" err="1">
                <a:latin typeface="Franklin Gothic Medium" charset="0"/>
              </a:rPr>
              <a:t>x,y</a:t>
            </a:r>
            <a:r>
              <a:rPr lang="en-US" dirty="0">
                <a:latin typeface="Calibri" charset="0"/>
              </a:rPr>
              <a:t>): based on </a:t>
            </a:r>
            <a:r>
              <a:rPr lang="en-US" dirty="0" err="1">
                <a:latin typeface="Calibri" charset="0"/>
              </a:rPr>
              <a:t>Jaro</a:t>
            </a:r>
            <a:r>
              <a:rPr lang="en-US" dirty="0">
                <a:latin typeface="Calibri" charset="0"/>
              </a:rPr>
              <a:t>-Winkler</a:t>
            </a:r>
          </a:p>
          <a:p>
            <a:pPr lvl="1"/>
            <a:r>
              <a:rPr lang="en-US" dirty="0" err="1">
                <a:latin typeface="Franklin Gothic Medium" charset="0"/>
              </a:rPr>
              <a:t>s</a:t>
            </a:r>
            <a:r>
              <a:rPr lang="en-US" baseline="-25000" dirty="0" err="1">
                <a:latin typeface="Calibri" charset="0"/>
              </a:rPr>
              <a:t>phone</a:t>
            </a:r>
            <a:r>
              <a:rPr lang="en-US" dirty="0">
                <a:latin typeface="Franklin Gothic Medium" charset="0"/>
              </a:rPr>
              <a:t>(</a:t>
            </a:r>
            <a:r>
              <a:rPr lang="en-US" dirty="0" err="1">
                <a:latin typeface="Franklin Gothic Medium" charset="0"/>
              </a:rPr>
              <a:t>x,y</a:t>
            </a:r>
            <a:r>
              <a:rPr lang="en-US" dirty="0">
                <a:latin typeface="Calibri" charset="0"/>
              </a:rPr>
              <a:t>): based on edit distance between </a:t>
            </a:r>
            <a:r>
              <a:rPr lang="en-US" dirty="0" smtClean="0">
                <a:latin typeface="Calibri" charset="0"/>
              </a:rPr>
              <a:t>x’s </a:t>
            </a:r>
            <a:r>
              <a:rPr lang="en-US" dirty="0">
                <a:latin typeface="Calibri" charset="0"/>
              </a:rPr>
              <a:t>phone (after removing area code) and </a:t>
            </a:r>
            <a:r>
              <a:rPr lang="en-US" dirty="0" smtClean="0">
                <a:latin typeface="Calibri" charset="0"/>
              </a:rPr>
              <a:t>y’s </a:t>
            </a:r>
            <a:r>
              <a:rPr lang="en-US" dirty="0">
                <a:latin typeface="Calibri" charset="0"/>
              </a:rPr>
              <a:t>phone</a:t>
            </a:r>
          </a:p>
          <a:p>
            <a:pPr lvl="1"/>
            <a:r>
              <a:rPr lang="en-US" dirty="0" err="1">
                <a:latin typeface="Franklin Gothic Medium" charset="0"/>
              </a:rPr>
              <a:t>s</a:t>
            </a:r>
            <a:r>
              <a:rPr lang="en-US" baseline="-25000" dirty="0" err="1">
                <a:latin typeface="Calibri" charset="0"/>
              </a:rPr>
              <a:t>city</a:t>
            </a:r>
            <a:r>
              <a:rPr lang="en-US" dirty="0">
                <a:latin typeface="Franklin Gothic Medium" charset="0"/>
              </a:rPr>
              <a:t>(</a:t>
            </a:r>
            <a:r>
              <a:rPr lang="en-US" dirty="0" err="1">
                <a:latin typeface="Franklin Gothic Medium" charset="0"/>
              </a:rPr>
              <a:t>x,y</a:t>
            </a:r>
            <a:r>
              <a:rPr lang="en-US" dirty="0">
                <a:latin typeface="Calibri" charset="0"/>
              </a:rPr>
              <a:t>): based on edit distance</a:t>
            </a:r>
          </a:p>
          <a:p>
            <a:pPr lvl="1"/>
            <a:r>
              <a:rPr lang="en-US" dirty="0" err="1">
                <a:latin typeface="Franklin Gothic Medium" charset="0"/>
              </a:rPr>
              <a:t>s</a:t>
            </a:r>
            <a:r>
              <a:rPr lang="en-US" baseline="-25000" dirty="0" err="1">
                <a:latin typeface="Calibri" charset="0"/>
              </a:rPr>
              <a:t>state</a:t>
            </a:r>
            <a:r>
              <a:rPr lang="en-US" dirty="0">
                <a:latin typeface="Franklin Gothic Medium" charset="0"/>
              </a:rPr>
              <a:t>(</a:t>
            </a:r>
            <a:r>
              <a:rPr lang="en-US" dirty="0" err="1">
                <a:latin typeface="Franklin Gothic Medium" charset="0"/>
              </a:rPr>
              <a:t>x,y</a:t>
            </a:r>
            <a:r>
              <a:rPr lang="en-US" dirty="0">
                <a:latin typeface="Calibri" charset="0"/>
              </a:rPr>
              <a:t>): based on exact match; yes </a:t>
            </a:r>
            <a:r>
              <a:rPr lang="en-US" dirty="0">
                <a:latin typeface="Calibri" charset="0"/>
                <a:sym typeface="Wingdings" charset="0"/>
              </a:rPr>
              <a:t> 1, no  0</a:t>
            </a:r>
            <a:endParaRPr lang="en-US" dirty="0">
              <a:latin typeface="Calibri" charset="0"/>
            </a:endParaRPr>
          </a:p>
        </p:txBody>
      </p:sp>
      <p:sp>
        <p:nvSpPr>
          <p:cNvPr id="2765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8555FE3E-0075-2D4D-95C3-2557C6B48F19}" type="slidenum">
              <a:rPr lang="en-US" sz="1000">
                <a:solidFill>
                  <a:srgbClr val="969696"/>
                </a:solidFill>
                <a:latin typeface="Arial" charset="0"/>
              </a:rPr>
              <a:pPr/>
              <a:t>38</a:t>
            </a:fld>
            <a:endParaRPr lang="en-US" sz="1000">
              <a:solidFill>
                <a:srgbClr val="969696"/>
              </a:solidFill>
              <a:latin typeface="Arial" charset="0"/>
            </a:endParaRPr>
          </a:p>
        </p:txBody>
      </p:sp>
      <p:pic>
        <p:nvPicPr>
          <p:cNvPr id="27652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52538"/>
            <a:ext cx="9144000" cy="200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5791201" y="6588259"/>
            <a:ext cx="335279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eaLnBrk="0" hangingPunct="0">
              <a:spcBef>
                <a:spcPct val="20000"/>
              </a:spcBef>
              <a:buClr>
                <a:srgbClr val="800000"/>
              </a:buClr>
              <a:defRPr/>
            </a:pPr>
            <a:r>
              <a:rPr kumimoji="1" lang="en-US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Gill Sans MT" pitchFamily="34" charset="0"/>
                <a:cs typeface="Arial" pitchFamily="34" charset="0"/>
              </a:rPr>
              <a:t>S</a:t>
            </a:r>
            <a:r>
              <a:rPr kumimoji="1" lang="en-US" sz="12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Gill Sans MT" pitchFamily="34" charset="0"/>
                <a:cs typeface="Arial" pitchFamily="34" charset="0"/>
              </a:rPr>
              <a:t>lide </a:t>
            </a:r>
            <a:r>
              <a:rPr kumimoji="1" lang="en-US" sz="12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Gill Sans MT" pitchFamily="34" charset="0"/>
                <a:cs typeface="Arial" pitchFamily="34" charset="0"/>
              </a:rPr>
              <a:t>by</a:t>
            </a:r>
            <a:r>
              <a:rPr kumimoji="1" lang="en-US" sz="12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Gill Sans MT" pitchFamily="34" charset="0"/>
                <a:cs typeface="Arial" pitchFamily="34" charset="0"/>
              </a:rPr>
              <a:t> </a:t>
            </a:r>
            <a:r>
              <a:rPr kumimoji="1" lang="en-US" sz="1200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Gill Sans MT" pitchFamily="34" charset="0"/>
                <a:cs typeface="Arial" pitchFamily="34" charset="0"/>
              </a:rPr>
              <a:t>Anhai</a:t>
            </a:r>
            <a:r>
              <a:rPr kumimoji="1" lang="en-US" sz="12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Gill Sans MT" pitchFamily="34" charset="0"/>
                <a:cs typeface="Arial" pitchFamily="34" charset="0"/>
              </a:rPr>
              <a:t> Doan, </a:t>
            </a:r>
            <a:r>
              <a:rPr kumimoji="1" lang="en-US" sz="1200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Gill Sans MT" pitchFamily="34" charset="0"/>
                <a:cs typeface="Arial" pitchFamily="34" charset="0"/>
              </a:rPr>
              <a:t>Alon</a:t>
            </a:r>
            <a:r>
              <a:rPr kumimoji="1" lang="en-US" sz="12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Gill Sans MT" pitchFamily="34" charset="0"/>
                <a:cs typeface="Arial" pitchFamily="34" charset="0"/>
              </a:rPr>
              <a:t> Halevy, Zachary Ives</a:t>
            </a:r>
            <a:endParaRPr kumimoji="1" lang="en-US" sz="800" dirty="0">
              <a:solidFill>
                <a:schemeClr val="accent1">
                  <a:lumMod val="60000"/>
                  <a:lumOff val="40000"/>
                </a:schemeClr>
              </a:solidFill>
              <a:latin typeface="Gill Sans MT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91705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" y="63500"/>
            <a:ext cx="8902700" cy="1044575"/>
          </a:xfrm>
        </p:spPr>
        <p:txBody>
          <a:bodyPr/>
          <a:lstStyle/>
          <a:p>
            <a:pPr>
              <a:defRPr/>
            </a:pPr>
            <a:r>
              <a:rPr lang="en-US" smtClean="0">
                <a:ea typeface="+mj-ea"/>
              </a:rPr>
              <a:t>Pros and Cons</a:t>
            </a:r>
            <a:endParaRPr lang="en-US">
              <a:ea typeface="+mj-ea"/>
            </a:endParaRPr>
          </a:p>
        </p:txBody>
      </p:sp>
      <p:sp>
        <p:nvSpPr>
          <p:cNvPr id="28674" name="Content Placeholder 2"/>
          <p:cNvSpPr>
            <a:spLocks noGrp="1"/>
          </p:cNvSpPr>
          <p:nvPr>
            <p:ph idx="1"/>
          </p:nvPr>
        </p:nvSpPr>
        <p:spPr>
          <a:xfrm>
            <a:off x="165100" y="1228725"/>
            <a:ext cx="8813800" cy="4660900"/>
          </a:xfrm>
        </p:spPr>
        <p:txBody>
          <a:bodyPr>
            <a:normAutofit fontScale="85000" lnSpcReduction="10000"/>
          </a:bodyPr>
          <a:lstStyle/>
          <a:p>
            <a:r>
              <a:rPr lang="en-US" dirty="0">
                <a:latin typeface="Calibri" charset="0"/>
              </a:rPr>
              <a:t>Pros</a:t>
            </a:r>
          </a:p>
          <a:p>
            <a:pPr lvl="1"/>
            <a:r>
              <a:rPr lang="en-US" dirty="0">
                <a:latin typeface="Calibri" charset="0"/>
              </a:rPr>
              <a:t>conceptually simple, easy to implement</a:t>
            </a:r>
          </a:p>
          <a:p>
            <a:pPr lvl="1"/>
            <a:r>
              <a:rPr lang="en-US" dirty="0">
                <a:latin typeface="Calibri" charset="0"/>
              </a:rPr>
              <a:t>can learn weights </a:t>
            </a:r>
            <a:r>
              <a:rPr lang="en-US" i="1" dirty="0" smtClean="0"/>
              <a:t>∝</a:t>
            </a:r>
            <a:r>
              <a:rPr lang="en-US" baseline="-25000" dirty="0" err="1" smtClean="0">
                <a:latin typeface="Calibri" charset="0"/>
              </a:rPr>
              <a:t>i</a:t>
            </a:r>
            <a:r>
              <a:rPr lang="en-US" dirty="0" smtClean="0">
                <a:latin typeface="Calibri" charset="0"/>
              </a:rPr>
              <a:t> </a:t>
            </a:r>
            <a:r>
              <a:rPr lang="en-US" dirty="0">
                <a:latin typeface="Calibri" charset="0"/>
              </a:rPr>
              <a:t>from training data</a:t>
            </a:r>
          </a:p>
          <a:p>
            <a:r>
              <a:rPr lang="en-US" dirty="0">
                <a:latin typeface="Calibri" charset="0"/>
              </a:rPr>
              <a:t>Cons</a:t>
            </a:r>
          </a:p>
          <a:p>
            <a:pPr lvl="1"/>
            <a:r>
              <a:rPr lang="en-US" dirty="0">
                <a:latin typeface="Calibri" charset="0"/>
              </a:rPr>
              <a:t>an increase </a:t>
            </a:r>
            <a:r>
              <a:rPr lang="en-US" dirty="0">
                <a:latin typeface="cmmi10" charset="0"/>
              </a:rPr>
              <a:t>±</a:t>
            </a:r>
            <a:r>
              <a:rPr lang="en-US" dirty="0">
                <a:latin typeface="Calibri" charset="0"/>
              </a:rPr>
              <a:t> in the value of any </a:t>
            </a:r>
            <a:r>
              <a:rPr lang="en-US" dirty="0" err="1">
                <a:latin typeface="Franklin Gothic Medium" charset="0"/>
              </a:rPr>
              <a:t>s</a:t>
            </a:r>
            <a:r>
              <a:rPr lang="en-US" baseline="-25000" dirty="0" err="1">
                <a:latin typeface="Calibri" charset="0"/>
              </a:rPr>
              <a:t>i</a:t>
            </a:r>
            <a:r>
              <a:rPr lang="en-US" dirty="0">
                <a:latin typeface="Calibri" charset="0"/>
              </a:rPr>
              <a:t> will cause a linear increase </a:t>
            </a:r>
            <a:br>
              <a:rPr lang="en-US" dirty="0">
                <a:latin typeface="Calibri" charset="0"/>
              </a:rPr>
            </a:br>
            <a:r>
              <a:rPr lang="en-US" i="1" dirty="0" smtClean="0"/>
              <a:t>∝</a:t>
            </a:r>
            <a:r>
              <a:rPr lang="en-US" baseline="-25000" dirty="0" err="1" smtClean="0">
                <a:latin typeface="Calibri" charset="0"/>
              </a:rPr>
              <a:t>i</a:t>
            </a:r>
            <a:r>
              <a:rPr lang="en-US" dirty="0" smtClean="0">
                <a:latin typeface="Calibri" charset="0"/>
              </a:rPr>
              <a:t> </a:t>
            </a:r>
            <a:r>
              <a:rPr lang="en-US" dirty="0">
                <a:latin typeface="Calibri" charset="0"/>
              </a:rPr>
              <a:t>* </a:t>
            </a:r>
            <a:r>
              <a:rPr lang="en-US" dirty="0">
                <a:latin typeface="cmmi10" charset="0"/>
              </a:rPr>
              <a:t>±</a:t>
            </a:r>
            <a:r>
              <a:rPr lang="en-US" dirty="0">
                <a:latin typeface="Calibri" charset="0"/>
              </a:rPr>
              <a:t> in the value of s</a:t>
            </a:r>
          </a:p>
          <a:p>
            <a:pPr lvl="1"/>
            <a:r>
              <a:rPr lang="en-US" dirty="0">
                <a:latin typeface="Calibri" charset="0"/>
              </a:rPr>
              <a:t>in certain scenarios this is not desirable, </a:t>
            </a:r>
            <a:r>
              <a:rPr lang="en-US" dirty="0" smtClean="0">
                <a:latin typeface="Calibri" charset="0"/>
              </a:rPr>
              <a:t>after </a:t>
            </a:r>
            <a:r>
              <a:rPr lang="en-US" dirty="0">
                <a:latin typeface="Calibri" charset="0"/>
              </a:rPr>
              <a:t>a certain threshold an increase in </a:t>
            </a:r>
            <a:r>
              <a:rPr lang="en-US" dirty="0" err="1">
                <a:latin typeface="Franklin Gothic Medium" charset="0"/>
              </a:rPr>
              <a:t>s</a:t>
            </a:r>
            <a:r>
              <a:rPr lang="en-US" baseline="-25000" dirty="0" err="1">
                <a:latin typeface="Calibri" charset="0"/>
              </a:rPr>
              <a:t>i</a:t>
            </a:r>
            <a:r>
              <a:rPr lang="en-US" dirty="0">
                <a:latin typeface="Calibri" charset="0"/>
              </a:rPr>
              <a:t> should count less (i.e., </a:t>
            </a:r>
            <a:r>
              <a:rPr lang="ja-JP" altLang="en-US" dirty="0">
                <a:latin typeface="Calibri" charset="0"/>
              </a:rPr>
              <a:t>“</a:t>
            </a:r>
            <a:r>
              <a:rPr lang="en-US" dirty="0">
                <a:latin typeface="Calibri" charset="0"/>
              </a:rPr>
              <a:t>diminishing returns</a:t>
            </a:r>
            <a:r>
              <a:rPr lang="ja-JP" altLang="en-US" dirty="0">
                <a:latin typeface="Calibri" charset="0"/>
              </a:rPr>
              <a:t>”</a:t>
            </a:r>
            <a:r>
              <a:rPr lang="en-US" dirty="0">
                <a:latin typeface="Calibri" charset="0"/>
              </a:rPr>
              <a:t> should kick in)</a:t>
            </a:r>
          </a:p>
          <a:p>
            <a:pPr lvl="1"/>
            <a:r>
              <a:rPr lang="en-US" dirty="0">
                <a:latin typeface="Calibri" charset="0"/>
              </a:rPr>
              <a:t>e.g., if </a:t>
            </a:r>
            <a:r>
              <a:rPr lang="en-US" dirty="0" err="1">
                <a:latin typeface="Franklin Gothic Medium" charset="0"/>
              </a:rPr>
              <a:t>s</a:t>
            </a:r>
            <a:r>
              <a:rPr lang="en-US" baseline="-25000" dirty="0" err="1">
                <a:latin typeface="Calibri" charset="0"/>
              </a:rPr>
              <a:t>name</a:t>
            </a:r>
            <a:r>
              <a:rPr lang="en-US" dirty="0">
                <a:latin typeface="Franklin Gothic Medium" charset="0"/>
              </a:rPr>
              <a:t>(</a:t>
            </a:r>
            <a:r>
              <a:rPr lang="en-US" dirty="0" err="1">
                <a:latin typeface="Franklin Gothic Medium" charset="0"/>
              </a:rPr>
              <a:t>x,y</a:t>
            </a:r>
            <a:r>
              <a:rPr lang="en-US" dirty="0">
                <a:latin typeface="Calibri" charset="0"/>
              </a:rPr>
              <a:t>) is already 0.95 then the two names </a:t>
            </a:r>
            <a:r>
              <a:rPr lang="en-US" dirty="0" smtClean="0">
                <a:latin typeface="Calibri" charset="0"/>
              </a:rPr>
              <a:t>are already </a:t>
            </a:r>
            <a:r>
              <a:rPr lang="en-US" dirty="0">
                <a:latin typeface="Calibri" charset="0"/>
              </a:rPr>
              <a:t>very closely match</a:t>
            </a:r>
          </a:p>
          <a:p>
            <a:pPr lvl="2"/>
            <a:r>
              <a:rPr lang="en-US" dirty="0">
                <a:latin typeface="Calibri" charset="0"/>
              </a:rPr>
              <a:t>so any increase in </a:t>
            </a:r>
            <a:r>
              <a:rPr lang="en-US" dirty="0" err="1">
                <a:latin typeface="Franklin Gothic Medium" charset="0"/>
              </a:rPr>
              <a:t>s</a:t>
            </a:r>
            <a:r>
              <a:rPr lang="en-US" baseline="-25000" dirty="0" err="1">
                <a:latin typeface="Calibri" charset="0"/>
              </a:rPr>
              <a:t>name</a:t>
            </a:r>
            <a:r>
              <a:rPr lang="en-US" dirty="0">
                <a:latin typeface="Franklin Gothic Medium" charset="0"/>
              </a:rPr>
              <a:t>(</a:t>
            </a:r>
            <a:r>
              <a:rPr lang="en-US" dirty="0" err="1">
                <a:latin typeface="Franklin Gothic Medium" charset="0"/>
              </a:rPr>
              <a:t>x,y</a:t>
            </a:r>
            <a:r>
              <a:rPr lang="en-US" dirty="0">
                <a:latin typeface="Calibri" charset="0"/>
              </a:rPr>
              <a:t>) should contribute only minimally</a:t>
            </a:r>
          </a:p>
        </p:txBody>
      </p:sp>
      <p:sp>
        <p:nvSpPr>
          <p:cNvPr id="2867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8F3BD10E-57C2-8245-BE11-35918F2DA64D}" type="slidenum">
              <a:rPr lang="en-US" sz="1000">
                <a:solidFill>
                  <a:srgbClr val="969696"/>
                </a:solidFill>
                <a:latin typeface="Arial" charset="0"/>
              </a:rPr>
              <a:pPr/>
              <a:t>39</a:t>
            </a:fld>
            <a:endParaRPr lang="en-US" sz="1000">
              <a:solidFill>
                <a:srgbClr val="969696"/>
              </a:solidFill>
              <a:latin typeface="Arial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791201" y="6588259"/>
            <a:ext cx="335279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eaLnBrk="0" hangingPunct="0">
              <a:spcBef>
                <a:spcPct val="20000"/>
              </a:spcBef>
              <a:buClr>
                <a:srgbClr val="800000"/>
              </a:buClr>
              <a:defRPr/>
            </a:pPr>
            <a:r>
              <a:rPr kumimoji="1" lang="en-US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Gill Sans MT" pitchFamily="34" charset="0"/>
                <a:cs typeface="Arial" pitchFamily="34" charset="0"/>
              </a:rPr>
              <a:t>S</a:t>
            </a:r>
            <a:r>
              <a:rPr kumimoji="1" lang="en-US" sz="12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Gill Sans MT" pitchFamily="34" charset="0"/>
                <a:cs typeface="Arial" pitchFamily="34" charset="0"/>
              </a:rPr>
              <a:t>lide </a:t>
            </a:r>
            <a:r>
              <a:rPr kumimoji="1" lang="en-US" sz="12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Gill Sans MT" pitchFamily="34" charset="0"/>
                <a:cs typeface="Arial" pitchFamily="34" charset="0"/>
              </a:rPr>
              <a:t>by</a:t>
            </a:r>
            <a:r>
              <a:rPr kumimoji="1" lang="en-US" sz="12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Gill Sans MT" pitchFamily="34" charset="0"/>
                <a:cs typeface="Arial" pitchFamily="34" charset="0"/>
              </a:rPr>
              <a:t> </a:t>
            </a:r>
            <a:r>
              <a:rPr kumimoji="1" lang="en-US" sz="1200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Gill Sans MT" pitchFamily="34" charset="0"/>
                <a:cs typeface="Arial" pitchFamily="34" charset="0"/>
              </a:rPr>
              <a:t>Anhai</a:t>
            </a:r>
            <a:r>
              <a:rPr kumimoji="1" lang="en-US" sz="12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Gill Sans MT" pitchFamily="34" charset="0"/>
                <a:cs typeface="Arial" pitchFamily="34" charset="0"/>
              </a:rPr>
              <a:t> Doan, </a:t>
            </a:r>
            <a:r>
              <a:rPr kumimoji="1" lang="en-US" sz="1200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Gill Sans MT" pitchFamily="34" charset="0"/>
                <a:cs typeface="Arial" pitchFamily="34" charset="0"/>
              </a:rPr>
              <a:t>Alon</a:t>
            </a:r>
            <a:r>
              <a:rPr kumimoji="1" lang="en-US" sz="12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Gill Sans MT" pitchFamily="34" charset="0"/>
                <a:cs typeface="Arial" pitchFamily="34" charset="0"/>
              </a:rPr>
              <a:t> Halevy, Zachary Ives</a:t>
            </a:r>
            <a:endParaRPr kumimoji="1" lang="en-US" sz="800" dirty="0">
              <a:solidFill>
                <a:schemeClr val="accent1">
                  <a:lumMod val="60000"/>
                  <a:lumOff val="40000"/>
                </a:schemeClr>
              </a:solidFill>
              <a:latin typeface="Gill Sans MT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96163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ea typeface="+mj-ea"/>
              </a:rPr>
              <a:t>Example</a:t>
            </a:r>
            <a:endParaRPr lang="en-US">
              <a:ea typeface="+mj-ea"/>
            </a:endParaRPr>
          </a:p>
        </p:txBody>
      </p:sp>
      <p:sp>
        <p:nvSpPr>
          <p:cNvPr id="21506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71DB9DEC-9F9E-5A45-BDD1-AA4A3EF36049}" type="slidenum">
              <a:rPr lang="en-US" sz="1000">
                <a:solidFill>
                  <a:srgbClr val="969696"/>
                </a:solidFill>
                <a:latin typeface="Arial" charset="0"/>
              </a:rPr>
              <a:pPr/>
              <a:t>4</a:t>
            </a:fld>
            <a:endParaRPr lang="en-US" sz="1000">
              <a:solidFill>
                <a:srgbClr val="969696"/>
              </a:solidFill>
              <a:latin typeface="Arial" charset="0"/>
            </a:endParaRPr>
          </a:p>
        </p:txBody>
      </p:sp>
      <p:pic>
        <p:nvPicPr>
          <p:cNvPr id="21507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00200"/>
            <a:ext cx="9144000" cy="200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8" name="Content Placeholder 2"/>
          <p:cNvSpPr txBox="1">
            <a:spLocks/>
          </p:cNvSpPr>
          <p:nvPr/>
        </p:nvSpPr>
        <p:spPr bwMode="auto">
          <a:xfrm>
            <a:off x="165100" y="3971925"/>
            <a:ext cx="8813800" cy="193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l" eaLnBrk="1" hangingPunct="1">
              <a:spcBef>
                <a:spcPct val="20000"/>
              </a:spcBef>
              <a:buClr>
                <a:srgbClr val="800000"/>
              </a:buClr>
              <a:buFont typeface="Wingdings" charset="0"/>
              <a:buChar char="§"/>
            </a:pPr>
            <a:r>
              <a:rPr kumimoji="1" lang="en-US" sz="2800" dirty="0">
                <a:solidFill>
                  <a:schemeClr val="tx2"/>
                </a:solidFill>
                <a:latin typeface="Calibri" charset="0"/>
              </a:rPr>
              <a:t>Other variations</a:t>
            </a:r>
          </a:p>
          <a:p>
            <a:pPr lvl="1" algn="l" eaLnBrk="1" hangingPunct="1">
              <a:spcBef>
                <a:spcPct val="20000"/>
              </a:spcBef>
              <a:buClr>
                <a:srgbClr val="800000"/>
              </a:buClr>
              <a:buFont typeface="Wingdings" charset="0"/>
              <a:buChar char="§"/>
            </a:pPr>
            <a:r>
              <a:rPr kumimoji="1" lang="en-US" dirty="0">
                <a:solidFill>
                  <a:schemeClr val="tx2"/>
                </a:solidFill>
                <a:latin typeface="Calibri" charset="0"/>
              </a:rPr>
              <a:t>Tables X and Y have different schemas</a:t>
            </a:r>
          </a:p>
          <a:p>
            <a:pPr lvl="1" algn="l" eaLnBrk="1" hangingPunct="1">
              <a:spcBef>
                <a:spcPct val="20000"/>
              </a:spcBef>
              <a:buClr>
                <a:srgbClr val="800000"/>
              </a:buClr>
              <a:buFont typeface="Wingdings" charset="0"/>
              <a:buChar char="§"/>
            </a:pPr>
            <a:r>
              <a:rPr kumimoji="1" lang="en-US" dirty="0">
                <a:solidFill>
                  <a:schemeClr val="tx2"/>
                </a:solidFill>
                <a:latin typeface="Calibri" charset="0"/>
              </a:rPr>
              <a:t>Match tuples within a single table X</a:t>
            </a:r>
          </a:p>
          <a:p>
            <a:pPr lvl="1" algn="l" eaLnBrk="1" hangingPunct="1">
              <a:spcBef>
                <a:spcPct val="20000"/>
              </a:spcBef>
              <a:buClr>
                <a:srgbClr val="800000"/>
              </a:buClr>
              <a:buFont typeface="Wingdings" charset="0"/>
              <a:buChar char="§"/>
            </a:pPr>
            <a:r>
              <a:rPr kumimoji="1" lang="en-US" dirty="0">
                <a:solidFill>
                  <a:schemeClr val="tx2"/>
                </a:solidFill>
                <a:latin typeface="Calibri" charset="0"/>
              </a:rPr>
              <a:t>The data is not relational, but XML or RDF</a:t>
            </a:r>
          </a:p>
          <a:p>
            <a:pPr algn="l" eaLnBrk="1" hangingPunct="1">
              <a:spcBef>
                <a:spcPct val="20000"/>
              </a:spcBef>
              <a:buClr>
                <a:srgbClr val="800000"/>
              </a:buClr>
              <a:buFont typeface="Wingdings" charset="0"/>
              <a:buChar char="§"/>
            </a:pPr>
            <a:r>
              <a:rPr kumimoji="1" lang="en-US" sz="2800" dirty="0">
                <a:solidFill>
                  <a:schemeClr val="tx2"/>
                </a:solidFill>
                <a:latin typeface="Calibri" charset="0"/>
              </a:rPr>
              <a:t>These are not considered </a:t>
            </a:r>
            <a:r>
              <a:rPr kumimoji="1" lang="en-US" sz="2800" dirty="0" smtClean="0">
                <a:solidFill>
                  <a:schemeClr val="tx2"/>
                </a:solidFill>
                <a:latin typeface="Calibri" charset="0"/>
              </a:rPr>
              <a:t>here</a:t>
            </a:r>
            <a:endParaRPr kumimoji="1" lang="en-US" sz="2800" dirty="0">
              <a:solidFill>
                <a:schemeClr val="tx2"/>
              </a:solidFill>
              <a:latin typeface="Calibri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791201" y="6588259"/>
            <a:ext cx="335279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eaLnBrk="0" hangingPunct="0">
              <a:spcBef>
                <a:spcPct val="20000"/>
              </a:spcBef>
              <a:buClr>
                <a:srgbClr val="800000"/>
              </a:buClr>
              <a:defRPr/>
            </a:pPr>
            <a:r>
              <a:rPr kumimoji="1" lang="en-US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Gill Sans MT" pitchFamily="34" charset="0"/>
                <a:cs typeface="Arial" pitchFamily="34" charset="0"/>
              </a:rPr>
              <a:t>S</a:t>
            </a:r>
            <a:r>
              <a:rPr kumimoji="1" lang="en-US" sz="12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Gill Sans MT" pitchFamily="34" charset="0"/>
                <a:cs typeface="Arial" pitchFamily="34" charset="0"/>
              </a:rPr>
              <a:t>lide from </a:t>
            </a:r>
            <a:r>
              <a:rPr kumimoji="1" lang="en-US" sz="1200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Gill Sans MT" pitchFamily="34" charset="0"/>
                <a:cs typeface="Arial" pitchFamily="34" charset="0"/>
              </a:rPr>
              <a:t>Anhai</a:t>
            </a:r>
            <a:r>
              <a:rPr kumimoji="1" lang="en-US" sz="12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Gill Sans MT" pitchFamily="34" charset="0"/>
                <a:cs typeface="Arial" pitchFamily="34" charset="0"/>
              </a:rPr>
              <a:t> Doan, </a:t>
            </a:r>
            <a:r>
              <a:rPr kumimoji="1" lang="en-US" sz="1200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Gill Sans MT" pitchFamily="34" charset="0"/>
                <a:cs typeface="Arial" pitchFamily="34" charset="0"/>
              </a:rPr>
              <a:t>Alon</a:t>
            </a:r>
            <a:r>
              <a:rPr kumimoji="1" lang="en-US" sz="12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Gill Sans MT" pitchFamily="34" charset="0"/>
                <a:cs typeface="Arial" pitchFamily="34" charset="0"/>
              </a:rPr>
              <a:t> Halevy, Zachary Ives</a:t>
            </a:r>
            <a:endParaRPr kumimoji="1" lang="en-US" sz="800" dirty="0">
              <a:solidFill>
                <a:schemeClr val="accent1">
                  <a:lumMod val="60000"/>
                  <a:lumOff val="40000"/>
                </a:schemeClr>
              </a:solidFill>
              <a:latin typeface="Gill Sans MT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75425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" y="63500"/>
            <a:ext cx="8902700" cy="1044575"/>
          </a:xfrm>
        </p:spPr>
        <p:txBody>
          <a:bodyPr/>
          <a:lstStyle/>
          <a:p>
            <a:pPr>
              <a:defRPr/>
            </a:pPr>
            <a:r>
              <a:rPr lang="en-US" smtClean="0">
                <a:ea typeface="+mj-ea"/>
              </a:rPr>
              <a:t>Logistic Regression Rules</a:t>
            </a:r>
            <a:endParaRPr lang="en-US">
              <a:ea typeface="+mj-ea"/>
            </a:endParaRPr>
          </a:p>
        </p:txBody>
      </p:sp>
      <p:sp>
        <p:nvSpPr>
          <p:cNvPr id="3" name="Content Placeholder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xfrm>
            <a:off x="165100" y="1319010"/>
            <a:ext cx="8813800" cy="2737834"/>
          </a:xfrm>
          <a:blipFill rotWithShape="1">
            <a:blip r:embed="rId2" cstate="print"/>
            <a:stretch>
              <a:fillRect l="-1176" t="-2004" r="-968" b="-1559"/>
            </a:stretch>
          </a:blipFill>
          <a:ln>
            <a:miter lim="800000"/>
            <a:headEnd/>
            <a:tailEnd/>
          </a:ln>
        </p:spPr>
        <p:txBody>
          <a:bodyPr/>
          <a:lstStyle/>
          <a:p>
            <a:pPr>
              <a:buFont typeface="Wingdings" pitchFamily="2" charset="2"/>
              <a:buChar char="§"/>
              <a:defRPr/>
            </a:pPr>
            <a:r>
              <a:rPr lang="en-US">
                <a:noFill/>
                <a:ea typeface="+mn-ea"/>
              </a:rPr>
              <a:t> </a:t>
            </a:r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D7EA93D6-A44A-364F-98BD-D2AC28D211BE}" type="slidenum">
              <a:rPr lang="en-US" sz="1000">
                <a:solidFill>
                  <a:srgbClr val="969696"/>
                </a:solidFill>
                <a:latin typeface="Arial" charset="0"/>
              </a:rPr>
              <a:pPr/>
              <a:t>40</a:t>
            </a:fld>
            <a:endParaRPr lang="en-US" sz="1000">
              <a:solidFill>
                <a:srgbClr val="969696"/>
              </a:solidFill>
              <a:latin typeface="Arial" charset="0"/>
            </a:endParaRPr>
          </a:p>
        </p:txBody>
      </p:sp>
      <p:pic>
        <p:nvPicPr>
          <p:cNvPr id="29700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475" y="4127500"/>
            <a:ext cx="5292725" cy="2382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5791201" y="6588259"/>
            <a:ext cx="335279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eaLnBrk="0" hangingPunct="0">
              <a:spcBef>
                <a:spcPct val="20000"/>
              </a:spcBef>
              <a:buClr>
                <a:srgbClr val="800000"/>
              </a:buClr>
              <a:defRPr/>
            </a:pPr>
            <a:r>
              <a:rPr kumimoji="1" lang="en-US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Gill Sans MT" pitchFamily="34" charset="0"/>
                <a:cs typeface="Arial" pitchFamily="34" charset="0"/>
              </a:rPr>
              <a:t>S</a:t>
            </a:r>
            <a:r>
              <a:rPr kumimoji="1" lang="en-US" sz="12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Gill Sans MT" pitchFamily="34" charset="0"/>
                <a:cs typeface="Arial" pitchFamily="34" charset="0"/>
              </a:rPr>
              <a:t>lide </a:t>
            </a:r>
            <a:r>
              <a:rPr kumimoji="1" lang="en-US" sz="12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Gill Sans MT" pitchFamily="34" charset="0"/>
                <a:cs typeface="Arial" pitchFamily="34" charset="0"/>
              </a:rPr>
              <a:t>by</a:t>
            </a:r>
            <a:r>
              <a:rPr kumimoji="1" lang="en-US" sz="12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Gill Sans MT" pitchFamily="34" charset="0"/>
                <a:cs typeface="Arial" pitchFamily="34" charset="0"/>
              </a:rPr>
              <a:t> </a:t>
            </a:r>
            <a:r>
              <a:rPr kumimoji="1" lang="en-US" sz="1200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Gill Sans MT" pitchFamily="34" charset="0"/>
                <a:cs typeface="Arial" pitchFamily="34" charset="0"/>
              </a:rPr>
              <a:t>Anhai</a:t>
            </a:r>
            <a:r>
              <a:rPr kumimoji="1" lang="en-US" sz="12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Gill Sans MT" pitchFamily="34" charset="0"/>
                <a:cs typeface="Arial" pitchFamily="34" charset="0"/>
              </a:rPr>
              <a:t> Doan, </a:t>
            </a:r>
            <a:r>
              <a:rPr kumimoji="1" lang="en-US" sz="1200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Gill Sans MT" pitchFamily="34" charset="0"/>
                <a:cs typeface="Arial" pitchFamily="34" charset="0"/>
              </a:rPr>
              <a:t>Alon</a:t>
            </a:r>
            <a:r>
              <a:rPr kumimoji="1" lang="en-US" sz="12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Gill Sans MT" pitchFamily="34" charset="0"/>
                <a:cs typeface="Arial" pitchFamily="34" charset="0"/>
              </a:rPr>
              <a:t> Halevy, Zachary Ives</a:t>
            </a:r>
            <a:endParaRPr kumimoji="1" lang="en-US" sz="800" dirty="0">
              <a:solidFill>
                <a:schemeClr val="accent1">
                  <a:lumMod val="60000"/>
                  <a:lumOff val="40000"/>
                </a:schemeClr>
              </a:solidFill>
              <a:latin typeface="Gill Sans MT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06315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" y="63500"/>
            <a:ext cx="8902700" cy="1044575"/>
          </a:xfrm>
        </p:spPr>
        <p:txBody>
          <a:bodyPr/>
          <a:lstStyle/>
          <a:p>
            <a:pPr>
              <a:defRPr/>
            </a:pPr>
            <a:r>
              <a:rPr lang="en-US" smtClean="0">
                <a:ea typeface="+mj-ea"/>
              </a:rPr>
              <a:t>Logistic Regression Rules</a:t>
            </a:r>
            <a:endParaRPr lang="en-US">
              <a:ea typeface="+mj-ea"/>
            </a:endParaRPr>
          </a:p>
        </p:txBody>
      </p:sp>
      <p:sp>
        <p:nvSpPr>
          <p:cNvPr id="30722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>
                <a:latin typeface="Calibri" charset="0"/>
              </a:rPr>
              <a:t>Are also very useful in situations where</a:t>
            </a:r>
          </a:p>
          <a:p>
            <a:pPr lvl="1"/>
            <a:r>
              <a:rPr lang="en-US">
                <a:latin typeface="Calibri" charset="0"/>
              </a:rPr>
              <a:t>there are many  </a:t>
            </a:r>
            <a:r>
              <a:rPr lang="ja-JP" altLang="en-US">
                <a:latin typeface="Calibri" charset="0"/>
              </a:rPr>
              <a:t>“</a:t>
            </a:r>
            <a:r>
              <a:rPr lang="en-US">
                <a:latin typeface="Calibri" charset="0"/>
              </a:rPr>
              <a:t>signals</a:t>
            </a:r>
            <a:r>
              <a:rPr lang="ja-JP" altLang="en-US">
                <a:latin typeface="Calibri" charset="0"/>
              </a:rPr>
              <a:t>”</a:t>
            </a:r>
            <a:r>
              <a:rPr lang="en-US">
                <a:latin typeface="Calibri" charset="0"/>
              </a:rPr>
              <a:t> (e.g., 10-20) that can contribute to whether two tuples match</a:t>
            </a:r>
          </a:p>
          <a:p>
            <a:pPr lvl="1"/>
            <a:r>
              <a:rPr lang="en-US">
                <a:latin typeface="Calibri" charset="0"/>
              </a:rPr>
              <a:t>we don</a:t>
            </a:r>
            <a:r>
              <a:rPr lang="ja-JP" altLang="en-US">
                <a:latin typeface="Calibri" charset="0"/>
              </a:rPr>
              <a:t>’</a:t>
            </a:r>
            <a:r>
              <a:rPr lang="en-US">
                <a:latin typeface="Calibri" charset="0"/>
              </a:rPr>
              <a:t>t need all of these signals to </a:t>
            </a:r>
            <a:r>
              <a:rPr lang="ja-JP" altLang="en-US">
                <a:latin typeface="Calibri" charset="0"/>
              </a:rPr>
              <a:t>“</a:t>
            </a:r>
            <a:r>
              <a:rPr lang="en-US">
                <a:latin typeface="Calibri" charset="0"/>
              </a:rPr>
              <a:t>fire</a:t>
            </a:r>
            <a:r>
              <a:rPr lang="ja-JP" altLang="en-US">
                <a:latin typeface="Calibri" charset="0"/>
              </a:rPr>
              <a:t>”</a:t>
            </a:r>
            <a:r>
              <a:rPr lang="en-US">
                <a:latin typeface="Calibri" charset="0"/>
              </a:rPr>
              <a:t> in order to conclude that the tuples match</a:t>
            </a:r>
          </a:p>
          <a:p>
            <a:pPr lvl="1"/>
            <a:r>
              <a:rPr lang="en-US">
                <a:latin typeface="Calibri" charset="0"/>
              </a:rPr>
              <a:t>as long as a reasonable number of them fire, we have sufficient confidence</a:t>
            </a:r>
          </a:p>
          <a:p>
            <a:r>
              <a:rPr lang="en-US">
                <a:latin typeface="Calibri" charset="0"/>
              </a:rPr>
              <a:t>Logistic regression is a natural fit for such cases</a:t>
            </a:r>
          </a:p>
          <a:p>
            <a:r>
              <a:rPr lang="en-US">
                <a:latin typeface="Calibri" charset="0"/>
              </a:rPr>
              <a:t>Hence is quite popular as a first matching method to try</a:t>
            </a:r>
          </a:p>
        </p:txBody>
      </p:sp>
      <p:sp>
        <p:nvSpPr>
          <p:cNvPr id="3072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F61564EB-05BC-A244-BF36-CD314AB49A2E}" type="slidenum">
              <a:rPr lang="en-US" sz="1000">
                <a:solidFill>
                  <a:srgbClr val="969696"/>
                </a:solidFill>
                <a:latin typeface="Arial" charset="0"/>
              </a:rPr>
              <a:pPr/>
              <a:t>41</a:t>
            </a:fld>
            <a:endParaRPr lang="en-US" sz="1000">
              <a:solidFill>
                <a:srgbClr val="969696"/>
              </a:solidFill>
              <a:latin typeface="Arial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791201" y="6588259"/>
            <a:ext cx="335279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eaLnBrk="0" hangingPunct="0">
              <a:spcBef>
                <a:spcPct val="20000"/>
              </a:spcBef>
              <a:buClr>
                <a:srgbClr val="800000"/>
              </a:buClr>
              <a:defRPr/>
            </a:pPr>
            <a:r>
              <a:rPr kumimoji="1" lang="en-US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Gill Sans MT" pitchFamily="34" charset="0"/>
                <a:cs typeface="Arial" pitchFamily="34" charset="0"/>
              </a:rPr>
              <a:t>S</a:t>
            </a:r>
            <a:r>
              <a:rPr kumimoji="1" lang="en-US" sz="12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Gill Sans MT" pitchFamily="34" charset="0"/>
                <a:cs typeface="Arial" pitchFamily="34" charset="0"/>
              </a:rPr>
              <a:t>lide </a:t>
            </a:r>
            <a:r>
              <a:rPr kumimoji="1" lang="en-US" sz="12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Gill Sans MT" pitchFamily="34" charset="0"/>
                <a:cs typeface="Arial" pitchFamily="34" charset="0"/>
              </a:rPr>
              <a:t>by</a:t>
            </a:r>
            <a:r>
              <a:rPr kumimoji="1" lang="en-US" sz="12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Gill Sans MT" pitchFamily="34" charset="0"/>
                <a:cs typeface="Arial" pitchFamily="34" charset="0"/>
              </a:rPr>
              <a:t> </a:t>
            </a:r>
            <a:r>
              <a:rPr kumimoji="1" lang="en-US" sz="1200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Gill Sans MT" pitchFamily="34" charset="0"/>
                <a:cs typeface="Arial" pitchFamily="34" charset="0"/>
              </a:rPr>
              <a:t>Anhai</a:t>
            </a:r>
            <a:r>
              <a:rPr kumimoji="1" lang="en-US" sz="12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Gill Sans MT" pitchFamily="34" charset="0"/>
                <a:cs typeface="Arial" pitchFamily="34" charset="0"/>
              </a:rPr>
              <a:t> Doan, </a:t>
            </a:r>
            <a:r>
              <a:rPr kumimoji="1" lang="en-US" sz="1200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Gill Sans MT" pitchFamily="34" charset="0"/>
                <a:cs typeface="Arial" pitchFamily="34" charset="0"/>
              </a:rPr>
              <a:t>Alon</a:t>
            </a:r>
            <a:r>
              <a:rPr kumimoji="1" lang="en-US" sz="12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Gill Sans MT" pitchFamily="34" charset="0"/>
                <a:cs typeface="Arial" pitchFamily="34" charset="0"/>
              </a:rPr>
              <a:t> Halevy, Zachary Ives</a:t>
            </a:r>
            <a:endParaRPr kumimoji="1" lang="en-US" sz="800" dirty="0">
              <a:solidFill>
                <a:schemeClr val="accent1">
                  <a:lumMod val="60000"/>
                  <a:lumOff val="40000"/>
                </a:schemeClr>
              </a:solidFill>
              <a:latin typeface="Gill Sans MT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48007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" y="63500"/>
            <a:ext cx="8902700" cy="1044575"/>
          </a:xfrm>
        </p:spPr>
        <p:txBody>
          <a:bodyPr/>
          <a:lstStyle/>
          <a:p>
            <a:pPr>
              <a:defRPr/>
            </a:pPr>
            <a:r>
              <a:rPr lang="en-US" smtClean="0">
                <a:ea typeface="+mj-ea"/>
              </a:rPr>
              <a:t>More Complex Rules</a:t>
            </a:r>
            <a:endParaRPr lang="en-US">
              <a:ea typeface="+mj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latin typeface="Calibri" charset="0"/>
              </a:rPr>
              <a:t>Appropriate when we want to encode more complex matching knowledge</a:t>
            </a:r>
          </a:p>
          <a:p>
            <a:pPr lvl="1"/>
            <a:r>
              <a:rPr lang="en-US" dirty="0">
                <a:latin typeface="Calibri" charset="0"/>
              </a:rPr>
              <a:t>e.g., two persons match if names match approximately and either phones match exactly or addresses match exactly</a:t>
            </a:r>
          </a:p>
          <a:p>
            <a:pPr marL="457200" lvl="1" indent="0">
              <a:buNone/>
            </a:pPr>
            <a:r>
              <a:rPr lang="en-US" b="1" dirty="0">
                <a:latin typeface="Calibri" charset="0"/>
              </a:rPr>
              <a:t>If</a:t>
            </a:r>
            <a:r>
              <a:rPr lang="en-US" dirty="0">
                <a:latin typeface="Calibri" charset="0"/>
              </a:rPr>
              <a:t> </a:t>
            </a:r>
            <a:r>
              <a:rPr lang="en-US" dirty="0" err="1">
                <a:latin typeface="Franklin Gothic Medium" charset="0"/>
              </a:rPr>
              <a:t>s</a:t>
            </a:r>
            <a:r>
              <a:rPr lang="en-US" baseline="-25000" dirty="0" err="1">
                <a:latin typeface="Calibri" charset="0"/>
              </a:rPr>
              <a:t>name</a:t>
            </a:r>
            <a:r>
              <a:rPr lang="en-US" dirty="0">
                <a:latin typeface="Franklin Gothic Medium" charset="0"/>
              </a:rPr>
              <a:t>(</a:t>
            </a:r>
            <a:r>
              <a:rPr lang="en-US" dirty="0" err="1">
                <a:latin typeface="Franklin Gothic Medium" charset="0"/>
              </a:rPr>
              <a:t>x,y</a:t>
            </a:r>
            <a:r>
              <a:rPr lang="en-US" dirty="0">
                <a:latin typeface="Calibri" charset="0"/>
              </a:rPr>
              <a:t>) &lt; 0.8 </a:t>
            </a:r>
            <a:r>
              <a:rPr lang="en-US" b="1" dirty="0">
                <a:latin typeface="Calibri" charset="0"/>
              </a:rPr>
              <a:t>then</a:t>
            </a:r>
            <a:r>
              <a:rPr lang="en-US" dirty="0">
                <a:latin typeface="Calibri" charset="0"/>
              </a:rPr>
              <a:t> return </a:t>
            </a:r>
            <a:r>
              <a:rPr lang="ja-JP" altLang="en-US" dirty="0">
                <a:latin typeface="Calibri" charset="0"/>
              </a:rPr>
              <a:t>“</a:t>
            </a:r>
            <a:r>
              <a:rPr lang="en-US" dirty="0">
                <a:latin typeface="Calibri" charset="0"/>
              </a:rPr>
              <a:t>not matched</a:t>
            </a:r>
            <a:r>
              <a:rPr lang="ja-JP" altLang="en-US" dirty="0">
                <a:latin typeface="Calibri" charset="0"/>
              </a:rPr>
              <a:t>”</a:t>
            </a:r>
            <a:endParaRPr lang="en-US" dirty="0">
              <a:latin typeface="Calibri" charset="0"/>
            </a:endParaRPr>
          </a:p>
          <a:p>
            <a:pPr marL="457200" lvl="1" indent="0">
              <a:buNone/>
            </a:pPr>
            <a:r>
              <a:rPr lang="en-US" b="1" dirty="0" smtClean="0">
                <a:latin typeface="Calibri" charset="0"/>
              </a:rPr>
              <a:t>Else if </a:t>
            </a:r>
            <a:r>
              <a:rPr lang="en-US" dirty="0" err="1">
                <a:latin typeface="Franklin Gothic Medium" charset="0"/>
              </a:rPr>
              <a:t>e</a:t>
            </a:r>
            <a:r>
              <a:rPr lang="en-US" baseline="-25000" dirty="0" err="1">
                <a:latin typeface="Calibri" charset="0"/>
              </a:rPr>
              <a:t>phone</a:t>
            </a:r>
            <a:r>
              <a:rPr lang="en-US" dirty="0">
                <a:latin typeface="Franklin Gothic Medium" charset="0"/>
              </a:rPr>
              <a:t>(</a:t>
            </a:r>
            <a:r>
              <a:rPr lang="en-US" dirty="0" err="1">
                <a:latin typeface="Franklin Gothic Medium" charset="0"/>
              </a:rPr>
              <a:t>x,y</a:t>
            </a:r>
            <a:r>
              <a:rPr lang="en-US" dirty="0">
                <a:latin typeface="Calibri" charset="0"/>
              </a:rPr>
              <a:t>) = true </a:t>
            </a:r>
            <a:r>
              <a:rPr lang="en-US" b="1" dirty="0">
                <a:latin typeface="Calibri" charset="0"/>
              </a:rPr>
              <a:t>then</a:t>
            </a:r>
            <a:r>
              <a:rPr lang="en-US" dirty="0">
                <a:latin typeface="Calibri" charset="0"/>
              </a:rPr>
              <a:t> return </a:t>
            </a:r>
            <a:r>
              <a:rPr lang="ja-JP" altLang="en-US" dirty="0">
                <a:latin typeface="Calibri" charset="0"/>
              </a:rPr>
              <a:t>“</a:t>
            </a:r>
            <a:r>
              <a:rPr lang="en-US" dirty="0">
                <a:latin typeface="Calibri" charset="0"/>
              </a:rPr>
              <a:t>matched</a:t>
            </a:r>
            <a:r>
              <a:rPr lang="ja-JP" altLang="en-US" dirty="0">
                <a:latin typeface="Calibri" charset="0"/>
              </a:rPr>
              <a:t>”</a:t>
            </a:r>
            <a:endParaRPr lang="en-US" dirty="0">
              <a:latin typeface="Calibri" charset="0"/>
            </a:endParaRPr>
          </a:p>
          <a:p>
            <a:pPr marL="457200" lvl="1" indent="0">
              <a:buNone/>
            </a:pPr>
            <a:r>
              <a:rPr lang="en-US" b="1" dirty="0" smtClean="0">
                <a:latin typeface="Calibri" charset="0"/>
              </a:rPr>
              <a:t>Else if </a:t>
            </a:r>
            <a:r>
              <a:rPr lang="en-US" dirty="0" err="1">
                <a:latin typeface="Franklin Gothic Medium" charset="0"/>
              </a:rPr>
              <a:t>e</a:t>
            </a:r>
            <a:r>
              <a:rPr lang="en-US" baseline="-25000" dirty="0" err="1">
                <a:latin typeface="Calibri" charset="0"/>
              </a:rPr>
              <a:t>city</a:t>
            </a:r>
            <a:r>
              <a:rPr lang="en-US" dirty="0">
                <a:latin typeface="Franklin Gothic Medium" charset="0"/>
              </a:rPr>
              <a:t>(</a:t>
            </a:r>
            <a:r>
              <a:rPr lang="en-US" dirty="0" err="1">
                <a:latin typeface="Franklin Gothic Medium" charset="0"/>
              </a:rPr>
              <a:t>x,y</a:t>
            </a:r>
            <a:r>
              <a:rPr lang="en-US" dirty="0">
                <a:latin typeface="Calibri" charset="0"/>
              </a:rPr>
              <a:t>) = true and </a:t>
            </a:r>
            <a:r>
              <a:rPr lang="en-US" dirty="0">
                <a:latin typeface="Franklin Gothic Medium" charset="0"/>
              </a:rPr>
              <a:t>e</a:t>
            </a:r>
            <a:r>
              <a:rPr lang="en-US" baseline="-25000" dirty="0">
                <a:latin typeface="Calibri" charset="0"/>
              </a:rPr>
              <a:t>state</a:t>
            </a:r>
            <a:r>
              <a:rPr lang="en-US" dirty="0">
                <a:latin typeface="Franklin Gothic Medium" charset="0"/>
              </a:rPr>
              <a:t>(</a:t>
            </a:r>
            <a:r>
              <a:rPr lang="en-US" dirty="0" err="1">
                <a:latin typeface="Franklin Gothic Medium" charset="0"/>
              </a:rPr>
              <a:t>x,y</a:t>
            </a:r>
            <a:r>
              <a:rPr lang="en-US" dirty="0">
                <a:latin typeface="Calibri" charset="0"/>
              </a:rPr>
              <a:t>) = true </a:t>
            </a:r>
            <a:r>
              <a:rPr lang="en-US" b="1" dirty="0">
                <a:latin typeface="Calibri" charset="0"/>
              </a:rPr>
              <a:t>then</a:t>
            </a:r>
            <a:r>
              <a:rPr lang="en-US" dirty="0">
                <a:latin typeface="Calibri" charset="0"/>
              </a:rPr>
              <a:t> return </a:t>
            </a:r>
            <a:r>
              <a:rPr lang="ja-JP" altLang="en-US" dirty="0">
                <a:latin typeface="Calibri" charset="0"/>
              </a:rPr>
              <a:t>“</a:t>
            </a:r>
            <a:r>
              <a:rPr lang="en-US" dirty="0">
                <a:latin typeface="Calibri" charset="0"/>
              </a:rPr>
              <a:t>matched</a:t>
            </a:r>
            <a:r>
              <a:rPr lang="ja-JP" altLang="en-US" dirty="0">
                <a:latin typeface="Calibri" charset="0"/>
              </a:rPr>
              <a:t>”</a:t>
            </a:r>
            <a:endParaRPr lang="en-US" dirty="0">
              <a:latin typeface="Calibri" charset="0"/>
            </a:endParaRPr>
          </a:p>
          <a:p>
            <a:pPr marL="457200" lvl="1" indent="0">
              <a:buNone/>
            </a:pPr>
            <a:r>
              <a:rPr lang="en-US" b="1" dirty="0" smtClean="0">
                <a:latin typeface="Calibri" charset="0"/>
              </a:rPr>
              <a:t>Else</a:t>
            </a:r>
            <a:r>
              <a:rPr lang="en-US" dirty="0" smtClean="0">
                <a:latin typeface="Calibri" charset="0"/>
              </a:rPr>
              <a:t> return </a:t>
            </a:r>
            <a:r>
              <a:rPr lang="ja-JP" altLang="en-US" dirty="0">
                <a:latin typeface="Calibri" charset="0"/>
              </a:rPr>
              <a:t>“</a:t>
            </a:r>
            <a:r>
              <a:rPr lang="en-US" dirty="0">
                <a:latin typeface="Calibri" charset="0"/>
              </a:rPr>
              <a:t>not matched</a:t>
            </a:r>
            <a:r>
              <a:rPr lang="ja-JP" altLang="en-US" dirty="0">
                <a:latin typeface="Calibri" charset="0"/>
              </a:rPr>
              <a:t>”</a:t>
            </a:r>
            <a:endParaRPr lang="en-US" dirty="0">
              <a:latin typeface="Calibri" charset="0"/>
            </a:endParaRPr>
          </a:p>
        </p:txBody>
      </p:sp>
      <p:sp>
        <p:nvSpPr>
          <p:cNvPr id="3174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00825F90-82EE-FE42-B0C1-74AA47BB9949}" type="slidenum">
              <a:rPr lang="en-US" sz="1000">
                <a:solidFill>
                  <a:srgbClr val="969696"/>
                </a:solidFill>
                <a:latin typeface="Arial" charset="0"/>
              </a:rPr>
              <a:pPr/>
              <a:t>42</a:t>
            </a:fld>
            <a:endParaRPr lang="en-US" sz="1000">
              <a:solidFill>
                <a:srgbClr val="969696"/>
              </a:solidFill>
              <a:latin typeface="Arial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791201" y="6588259"/>
            <a:ext cx="335279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eaLnBrk="0" hangingPunct="0">
              <a:spcBef>
                <a:spcPct val="20000"/>
              </a:spcBef>
              <a:buClr>
                <a:srgbClr val="800000"/>
              </a:buClr>
              <a:defRPr/>
            </a:pPr>
            <a:r>
              <a:rPr kumimoji="1" lang="en-US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Gill Sans MT" pitchFamily="34" charset="0"/>
                <a:cs typeface="Arial" pitchFamily="34" charset="0"/>
              </a:rPr>
              <a:t>S</a:t>
            </a:r>
            <a:r>
              <a:rPr kumimoji="1" lang="en-US" sz="12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Gill Sans MT" pitchFamily="34" charset="0"/>
                <a:cs typeface="Arial" pitchFamily="34" charset="0"/>
              </a:rPr>
              <a:t>lide </a:t>
            </a:r>
            <a:r>
              <a:rPr kumimoji="1" lang="en-US" sz="12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Gill Sans MT" pitchFamily="34" charset="0"/>
                <a:cs typeface="Arial" pitchFamily="34" charset="0"/>
              </a:rPr>
              <a:t>by</a:t>
            </a:r>
            <a:r>
              <a:rPr kumimoji="1" lang="en-US" sz="12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Gill Sans MT" pitchFamily="34" charset="0"/>
                <a:cs typeface="Arial" pitchFamily="34" charset="0"/>
              </a:rPr>
              <a:t> </a:t>
            </a:r>
            <a:r>
              <a:rPr kumimoji="1" lang="en-US" sz="1200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Gill Sans MT" pitchFamily="34" charset="0"/>
                <a:cs typeface="Arial" pitchFamily="34" charset="0"/>
              </a:rPr>
              <a:t>Anhai</a:t>
            </a:r>
            <a:r>
              <a:rPr kumimoji="1" lang="en-US" sz="12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Gill Sans MT" pitchFamily="34" charset="0"/>
                <a:cs typeface="Arial" pitchFamily="34" charset="0"/>
              </a:rPr>
              <a:t> Doan, </a:t>
            </a:r>
            <a:r>
              <a:rPr kumimoji="1" lang="en-US" sz="1200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Gill Sans MT" pitchFamily="34" charset="0"/>
                <a:cs typeface="Arial" pitchFamily="34" charset="0"/>
              </a:rPr>
              <a:t>Alon</a:t>
            </a:r>
            <a:r>
              <a:rPr kumimoji="1" lang="en-US" sz="12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Gill Sans MT" pitchFamily="34" charset="0"/>
                <a:cs typeface="Arial" pitchFamily="34" charset="0"/>
              </a:rPr>
              <a:t> Halevy, Zachary Ives</a:t>
            </a:r>
            <a:endParaRPr kumimoji="1" lang="en-US" sz="800" dirty="0">
              <a:solidFill>
                <a:schemeClr val="accent1">
                  <a:lumMod val="60000"/>
                  <a:lumOff val="40000"/>
                </a:schemeClr>
              </a:solidFill>
              <a:latin typeface="Gill Sans MT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89991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" y="63500"/>
            <a:ext cx="8902700" cy="104457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mtClean="0">
                <a:ea typeface="+mj-ea"/>
              </a:rPr>
              <a:t>Pros and Cons of </a:t>
            </a:r>
            <a:br>
              <a:rPr lang="en-US" smtClean="0">
                <a:ea typeface="+mj-ea"/>
              </a:rPr>
            </a:br>
            <a:r>
              <a:rPr lang="en-US" smtClean="0">
                <a:ea typeface="+mj-ea"/>
              </a:rPr>
              <a:t>Rule-Based Approaches</a:t>
            </a:r>
            <a:endParaRPr lang="en-US">
              <a:ea typeface="+mj-ea"/>
            </a:endParaRPr>
          </a:p>
        </p:txBody>
      </p:sp>
      <p:sp>
        <p:nvSpPr>
          <p:cNvPr id="32770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>
                <a:latin typeface="Calibri" charset="0"/>
              </a:rPr>
              <a:t>Pros</a:t>
            </a:r>
          </a:p>
          <a:p>
            <a:pPr lvl="1"/>
            <a:r>
              <a:rPr lang="en-US">
                <a:latin typeface="Calibri" charset="0"/>
              </a:rPr>
              <a:t>easy to start, conceptually relatively easy to understand, implement, debug</a:t>
            </a:r>
          </a:p>
          <a:p>
            <a:pPr lvl="1"/>
            <a:r>
              <a:rPr lang="en-US">
                <a:latin typeface="Calibri" charset="0"/>
              </a:rPr>
              <a:t>typically run fast</a:t>
            </a:r>
          </a:p>
          <a:p>
            <a:pPr lvl="1"/>
            <a:r>
              <a:rPr lang="en-US">
                <a:latin typeface="Calibri" charset="0"/>
              </a:rPr>
              <a:t>can encode complex matching knowledge</a:t>
            </a:r>
          </a:p>
          <a:p>
            <a:r>
              <a:rPr lang="en-US">
                <a:latin typeface="Calibri" charset="0"/>
              </a:rPr>
              <a:t>Cons</a:t>
            </a:r>
          </a:p>
          <a:p>
            <a:pPr lvl="1"/>
            <a:r>
              <a:rPr lang="en-US">
                <a:latin typeface="Calibri" charset="0"/>
              </a:rPr>
              <a:t>can be labor intensive, it takes a lot of time to write good rules</a:t>
            </a:r>
          </a:p>
          <a:p>
            <a:pPr lvl="1"/>
            <a:r>
              <a:rPr lang="en-US">
                <a:latin typeface="Calibri" charset="0"/>
              </a:rPr>
              <a:t>can be difficult to set appropriate weights</a:t>
            </a:r>
          </a:p>
          <a:p>
            <a:pPr lvl="1"/>
            <a:r>
              <a:rPr lang="en-US">
                <a:latin typeface="Calibri" charset="0"/>
              </a:rPr>
              <a:t>in certain cases it is not even clear how to write rules</a:t>
            </a:r>
          </a:p>
          <a:p>
            <a:pPr lvl="1"/>
            <a:r>
              <a:rPr lang="en-US">
                <a:latin typeface="Calibri" charset="0"/>
              </a:rPr>
              <a:t>learning-based approaches address these issues</a:t>
            </a:r>
          </a:p>
        </p:txBody>
      </p:sp>
      <p:sp>
        <p:nvSpPr>
          <p:cNvPr id="3277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940A1F13-B62B-F246-96C6-52C8EB338EC0}" type="slidenum">
              <a:rPr lang="en-US" sz="1000">
                <a:solidFill>
                  <a:srgbClr val="969696"/>
                </a:solidFill>
                <a:latin typeface="Arial" charset="0"/>
              </a:rPr>
              <a:pPr/>
              <a:t>43</a:t>
            </a:fld>
            <a:endParaRPr lang="en-US" sz="1000">
              <a:solidFill>
                <a:srgbClr val="969696"/>
              </a:solidFill>
              <a:latin typeface="Arial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791201" y="6588259"/>
            <a:ext cx="335279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eaLnBrk="0" hangingPunct="0">
              <a:spcBef>
                <a:spcPct val="20000"/>
              </a:spcBef>
              <a:buClr>
                <a:srgbClr val="800000"/>
              </a:buClr>
              <a:defRPr/>
            </a:pPr>
            <a:r>
              <a:rPr kumimoji="1" lang="en-US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Gill Sans MT" pitchFamily="34" charset="0"/>
                <a:cs typeface="Arial" pitchFamily="34" charset="0"/>
              </a:rPr>
              <a:t>S</a:t>
            </a:r>
            <a:r>
              <a:rPr kumimoji="1" lang="en-US" sz="12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Gill Sans MT" pitchFamily="34" charset="0"/>
                <a:cs typeface="Arial" pitchFamily="34" charset="0"/>
              </a:rPr>
              <a:t>lide </a:t>
            </a:r>
            <a:r>
              <a:rPr kumimoji="1" lang="en-US" sz="12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Gill Sans MT" pitchFamily="34" charset="0"/>
                <a:cs typeface="Arial" pitchFamily="34" charset="0"/>
              </a:rPr>
              <a:t>by</a:t>
            </a:r>
            <a:r>
              <a:rPr kumimoji="1" lang="en-US" sz="12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Gill Sans MT" pitchFamily="34" charset="0"/>
                <a:cs typeface="Arial" pitchFamily="34" charset="0"/>
              </a:rPr>
              <a:t> </a:t>
            </a:r>
            <a:r>
              <a:rPr kumimoji="1" lang="en-US" sz="1200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Gill Sans MT" pitchFamily="34" charset="0"/>
                <a:cs typeface="Arial" pitchFamily="34" charset="0"/>
              </a:rPr>
              <a:t>Anhai</a:t>
            </a:r>
            <a:r>
              <a:rPr kumimoji="1" lang="en-US" sz="12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Gill Sans MT" pitchFamily="34" charset="0"/>
                <a:cs typeface="Arial" pitchFamily="34" charset="0"/>
              </a:rPr>
              <a:t> Doan, </a:t>
            </a:r>
            <a:r>
              <a:rPr kumimoji="1" lang="en-US" sz="1200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Gill Sans MT" pitchFamily="34" charset="0"/>
                <a:cs typeface="Arial" pitchFamily="34" charset="0"/>
              </a:rPr>
              <a:t>Alon</a:t>
            </a:r>
            <a:r>
              <a:rPr kumimoji="1" lang="en-US" sz="12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Gill Sans MT" pitchFamily="34" charset="0"/>
                <a:cs typeface="Arial" pitchFamily="34" charset="0"/>
              </a:rPr>
              <a:t> Halevy, Zachary Ives</a:t>
            </a:r>
            <a:endParaRPr kumimoji="1" lang="en-US" sz="800" dirty="0">
              <a:solidFill>
                <a:schemeClr val="accent1">
                  <a:lumMod val="60000"/>
                  <a:lumOff val="40000"/>
                </a:schemeClr>
              </a:solidFill>
              <a:latin typeface="Gill Sans MT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72628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Palatino Linotype" charset="0"/>
                <a:ea typeface="ＭＳ Ｐゴシック" charset="0"/>
                <a:cs typeface="ＭＳ Ｐゴシック" charset="0"/>
              </a:rPr>
              <a:t>Outline</a:t>
            </a:r>
          </a:p>
        </p:txBody>
      </p:sp>
      <p:sp>
        <p:nvSpPr>
          <p:cNvPr id="2355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Blocking</a:t>
            </a:r>
          </a:p>
          <a:p>
            <a:pPr lvl="1"/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Rule-based blocking</a:t>
            </a:r>
          </a:p>
          <a:p>
            <a:pPr lvl="1"/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Learning-based blocking</a:t>
            </a:r>
          </a:p>
          <a:p>
            <a:pPr lvl="1"/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Automatic blocking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Record Linkage</a:t>
            </a:r>
          </a:p>
          <a:p>
            <a:pPr lvl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Rule-based matching</a:t>
            </a:r>
          </a:p>
          <a:p>
            <a:pPr lvl="1"/>
            <a:r>
              <a:rPr lang="en-US" dirty="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</a:rPr>
              <a:t>Learning</a:t>
            </a:r>
            <a:r>
              <a:rPr lang="en-US" dirty="0" smtClean="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</a:rPr>
              <a:t>-based </a:t>
            </a:r>
            <a:r>
              <a:rPr lang="en-US" dirty="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</a:rPr>
              <a:t>matching</a:t>
            </a:r>
          </a:p>
          <a:p>
            <a:pPr lvl="1"/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Automatic matching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/>
            <a:endParaRPr lang="en-US" dirty="0" smtClean="0">
              <a:latin typeface="Arial" charset="0"/>
              <a:ea typeface="ＭＳ Ｐゴシック" charset="0"/>
              <a:cs typeface="ＭＳ Ｐゴシック" charset="0"/>
            </a:endParaRPr>
          </a:p>
          <a:p>
            <a:pPr lvl="1"/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>
              <a:buFontTx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lvl="1" eaLnBrk="1" hangingPunct="1">
              <a:buFontTx/>
              <a:buNone/>
            </a:pPr>
            <a:endParaRPr lang="en-US" dirty="0">
              <a:latin typeface="Arial" charset="0"/>
              <a:ea typeface="ＭＳ Ｐゴシック" charset="0"/>
            </a:endParaRPr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B1243F2F-E0B1-D44D-8FEB-A1C913CB8698}" type="slidenum">
              <a:rPr lang="en-US"/>
              <a:pPr/>
              <a:t>44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6896910" y="6507251"/>
            <a:ext cx="2168532" cy="274638"/>
            <a:chOff x="6896910" y="6507251"/>
            <a:chExt cx="2168532" cy="274638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>
              <a:alphaModFix amt="55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285824" y="6507251"/>
              <a:ext cx="779618" cy="274638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6896910" y="6612612"/>
              <a:ext cx="1320874" cy="1692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US" sz="1100" dirty="0" smtClean="0">
                  <a:solidFill>
                    <a:srgbClr val="000000"/>
                  </a:solidFill>
                  <a:latin typeface="+mn-lt"/>
                </a:rPr>
                <a:t>slide by </a:t>
              </a:r>
              <a:r>
                <a:rPr lang="en-US" sz="1100" dirty="0" smtClean="0">
                  <a:solidFill>
                    <a:srgbClr val="000000"/>
                  </a:solidFill>
                </a:rPr>
                <a:t>Craig Knoblock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5809663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" y="63500"/>
            <a:ext cx="8902700" cy="1044575"/>
          </a:xfrm>
        </p:spPr>
        <p:txBody>
          <a:bodyPr/>
          <a:lstStyle/>
          <a:p>
            <a:pPr>
              <a:defRPr/>
            </a:pPr>
            <a:r>
              <a:rPr lang="en-US" smtClean="0">
                <a:ea typeface="+mj-ea"/>
              </a:rPr>
              <a:t>Learning-based Matching</a:t>
            </a:r>
            <a:endParaRPr lang="en-US">
              <a:ea typeface="+mj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latin typeface="Calibri" charset="0"/>
              </a:rPr>
              <a:t>Here we consider supervised learning</a:t>
            </a:r>
          </a:p>
          <a:p>
            <a:pPr lvl="1"/>
            <a:r>
              <a:rPr lang="en-US" dirty="0">
                <a:latin typeface="Calibri" charset="0"/>
              </a:rPr>
              <a:t>learn a matching model M from training data, then apply M to match new tuple pairs</a:t>
            </a:r>
          </a:p>
          <a:p>
            <a:pPr lvl="1"/>
            <a:r>
              <a:rPr lang="en-US" dirty="0">
                <a:latin typeface="Calibri" charset="0"/>
              </a:rPr>
              <a:t>will consider unsupervised learning later</a:t>
            </a:r>
          </a:p>
          <a:p>
            <a:r>
              <a:rPr lang="en-US" dirty="0">
                <a:latin typeface="Calibri" charset="0"/>
              </a:rPr>
              <a:t>Learning a matching model M (the training phase)</a:t>
            </a:r>
          </a:p>
          <a:p>
            <a:pPr lvl="1"/>
            <a:r>
              <a:rPr lang="en-US" dirty="0">
                <a:latin typeface="Calibri" charset="0"/>
              </a:rPr>
              <a:t>start with training data:  T = {(</a:t>
            </a:r>
            <a:r>
              <a:rPr lang="en-US" dirty="0">
                <a:latin typeface="Franklin Gothic Medium" charset="0"/>
              </a:rPr>
              <a:t>x</a:t>
            </a:r>
            <a:r>
              <a:rPr lang="en-US" baseline="-25000" dirty="0">
                <a:latin typeface="Franklin Gothic Medium" charset="0"/>
              </a:rPr>
              <a:t>1</a:t>
            </a:r>
            <a:r>
              <a:rPr lang="en-US" dirty="0">
                <a:latin typeface="Franklin Gothic Medium" charset="0"/>
              </a:rPr>
              <a:t>,y</a:t>
            </a:r>
            <a:r>
              <a:rPr lang="en-US" baseline="-25000" dirty="0">
                <a:latin typeface="Franklin Gothic Medium" charset="0"/>
              </a:rPr>
              <a:t>1</a:t>
            </a:r>
            <a:r>
              <a:rPr lang="en-US" dirty="0">
                <a:latin typeface="Franklin Gothic Medium" charset="0"/>
              </a:rPr>
              <a:t>,l</a:t>
            </a:r>
            <a:r>
              <a:rPr lang="en-US" baseline="-25000" dirty="0">
                <a:latin typeface="Calibri" charset="0"/>
              </a:rPr>
              <a:t>1</a:t>
            </a:r>
            <a:r>
              <a:rPr lang="en-US" dirty="0">
                <a:latin typeface="Calibri" charset="0"/>
              </a:rPr>
              <a:t>), … (</a:t>
            </a:r>
            <a:r>
              <a:rPr lang="en-US" dirty="0" err="1">
                <a:latin typeface="Franklin Gothic Medium" charset="0"/>
              </a:rPr>
              <a:t>x</a:t>
            </a:r>
            <a:r>
              <a:rPr lang="en-US" baseline="-25000" dirty="0" err="1">
                <a:latin typeface="Franklin Gothic Medium" charset="0"/>
              </a:rPr>
              <a:t>n</a:t>
            </a:r>
            <a:r>
              <a:rPr lang="en-US" dirty="0" err="1">
                <a:latin typeface="Franklin Gothic Medium" charset="0"/>
              </a:rPr>
              <a:t>,y</a:t>
            </a:r>
            <a:r>
              <a:rPr lang="en-US" baseline="-25000" dirty="0" err="1">
                <a:latin typeface="Franklin Gothic Medium" charset="0"/>
              </a:rPr>
              <a:t>n</a:t>
            </a:r>
            <a:r>
              <a:rPr lang="en-US" dirty="0" err="1">
                <a:latin typeface="Franklin Gothic Medium" charset="0"/>
              </a:rPr>
              <a:t>,l</a:t>
            </a:r>
            <a:r>
              <a:rPr lang="en-US" baseline="-25000" dirty="0" err="1">
                <a:latin typeface="Calibri" charset="0"/>
              </a:rPr>
              <a:t>n</a:t>
            </a:r>
            <a:r>
              <a:rPr lang="en-US" dirty="0">
                <a:latin typeface="Calibri" charset="0"/>
              </a:rPr>
              <a:t>)}, where each (</a:t>
            </a:r>
            <a:r>
              <a:rPr lang="en-US" dirty="0" err="1">
                <a:latin typeface="Franklin Gothic Medium" charset="0"/>
              </a:rPr>
              <a:t>x</a:t>
            </a:r>
            <a:r>
              <a:rPr lang="en-US" baseline="-25000" dirty="0" err="1">
                <a:latin typeface="Franklin Gothic Medium" charset="0"/>
              </a:rPr>
              <a:t>i</a:t>
            </a:r>
            <a:r>
              <a:rPr lang="en-US" dirty="0" err="1">
                <a:latin typeface="Franklin Gothic Medium" charset="0"/>
              </a:rPr>
              <a:t>,y</a:t>
            </a:r>
            <a:r>
              <a:rPr lang="en-US" baseline="-25000" dirty="0" err="1">
                <a:latin typeface="Calibri" charset="0"/>
              </a:rPr>
              <a:t>i</a:t>
            </a:r>
            <a:r>
              <a:rPr lang="en-US" dirty="0">
                <a:latin typeface="Calibri" charset="0"/>
              </a:rPr>
              <a:t>) is a tuple pair and </a:t>
            </a:r>
            <a:r>
              <a:rPr lang="en-US" dirty="0">
                <a:latin typeface="Franklin Gothic Medium" charset="0"/>
              </a:rPr>
              <a:t>l</a:t>
            </a:r>
            <a:r>
              <a:rPr lang="en-US" baseline="-25000" dirty="0">
                <a:latin typeface="Calibri" charset="0"/>
              </a:rPr>
              <a:t>i</a:t>
            </a:r>
            <a:r>
              <a:rPr lang="en-US" dirty="0">
                <a:latin typeface="Calibri" charset="0"/>
              </a:rPr>
              <a:t> is a label: </a:t>
            </a:r>
            <a:r>
              <a:rPr lang="ja-JP" altLang="en-US" dirty="0">
                <a:latin typeface="Calibri" charset="0"/>
              </a:rPr>
              <a:t>“</a:t>
            </a:r>
            <a:r>
              <a:rPr lang="en-US" dirty="0">
                <a:latin typeface="Calibri" charset="0"/>
              </a:rPr>
              <a:t>yes</a:t>
            </a:r>
            <a:r>
              <a:rPr lang="ja-JP" altLang="en-US" dirty="0">
                <a:latin typeface="Calibri" charset="0"/>
              </a:rPr>
              <a:t>”</a:t>
            </a:r>
            <a:r>
              <a:rPr lang="en-US" dirty="0">
                <a:latin typeface="Calibri" charset="0"/>
              </a:rPr>
              <a:t> if </a:t>
            </a:r>
            <a:r>
              <a:rPr lang="en-US" dirty="0">
                <a:latin typeface="Franklin Gothic Medium" charset="0"/>
              </a:rPr>
              <a:t>x</a:t>
            </a:r>
            <a:r>
              <a:rPr lang="en-US" baseline="-25000" dirty="0">
                <a:latin typeface="Calibri" charset="0"/>
              </a:rPr>
              <a:t>i</a:t>
            </a:r>
            <a:r>
              <a:rPr lang="en-US" dirty="0">
                <a:latin typeface="Calibri" charset="0"/>
              </a:rPr>
              <a:t> matches </a:t>
            </a:r>
            <a:r>
              <a:rPr lang="en-US" dirty="0" err="1">
                <a:latin typeface="Franklin Gothic Medium" charset="0"/>
              </a:rPr>
              <a:t>y</a:t>
            </a:r>
            <a:r>
              <a:rPr lang="en-US" baseline="-25000" dirty="0" err="1">
                <a:latin typeface="Calibri" charset="0"/>
              </a:rPr>
              <a:t>i</a:t>
            </a:r>
            <a:r>
              <a:rPr lang="en-US" dirty="0">
                <a:latin typeface="Calibri" charset="0"/>
              </a:rPr>
              <a:t> and </a:t>
            </a:r>
            <a:r>
              <a:rPr lang="ja-JP" altLang="en-US" dirty="0">
                <a:latin typeface="Calibri" charset="0"/>
              </a:rPr>
              <a:t>“</a:t>
            </a:r>
            <a:r>
              <a:rPr lang="en-US" dirty="0">
                <a:latin typeface="Calibri" charset="0"/>
              </a:rPr>
              <a:t>no</a:t>
            </a:r>
            <a:r>
              <a:rPr lang="ja-JP" altLang="en-US" dirty="0">
                <a:latin typeface="Calibri" charset="0"/>
              </a:rPr>
              <a:t>”</a:t>
            </a:r>
            <a:r>
              <a:rPr lang="en-US" dirty="0">
                <a:latin typeface="Calibri" charset="0"/>
              </a:rPr>
              <a:t> otherwise</a:t>
            </a:r>
          </a:p>
          <a:p>
            <a:pPr lvl="1"/>
            <a:r>
              <a:rPr lang="en-US" dirty="0">
                <a:latin typeface="Calibri" charset="0"/>
              </a:rPr>
              <a:t>define a set of features </a:t>
            </a:r>
            <a:r>
              <a:rPr lang="en-US" dirty="0">
                <a:latin typeface="Franklin Gothic Medium" charset="0"/>
              </a:rPr>
              <a:t>f</a:t>
            </a:r>
            <a:r>
              <a:rPr lang="en-US" baseline="-25000" dirty="0">
                <a:latin typeface="Calibri" charset="0"/>
              </a:rPr>
              <a:t>1</a:t>
            </a:r>
            <a:r>
              <a:rPr lang="en-US" dirty="0">
                <a:latin typeface="Calibri" charset="0"/>
              </a:rPr>
              <a:t>, …, </a:t>
            </a:r>
            <a:r>
              <a:rPr lang="en-US" dirty="0" err="1">
                <a:latin typeface="Franklin Gothic Medium" charset="0"/>
              </a:rPr>
              <a:t>f</a:t>
            </a:r>
            <a:r>
              <a:rPr lang="en-US" baseline="-25000" dirty="0" err="1">
                <a:latin typeface="Calibri" charset="0"/>
              </a:rPr>
              <a:t>m</a:t>
            </a:r>
            <a:r>
              <a:rPr lang="en-US" dirty="0">
                <a:latin typeface="Calibri" charset="0"/>
              </a:rPr>
              <a:t>, each quantifying one aspect of the domain judged possibly relevant to matching the tuples</a:t>
            </a:r>
          </a:p>
          <a:p>
            <a:pPr lvl="1">
              <a:buFont typeface="Wingdings" charset="0"/>
              <a:buNone/>
            </a:pPr>
            <a:endParaRPr lang="en-US" dirty="0">
              <a:latin typeface="Calibri" charset="0"/>
            </a:endParaRPr>
          </a:p>
          <a:p>
            <a:pPr lvl="1"/>
            <a:endParaRPr lang="en-US" dirty="0">
              <a:latin typeface="Calibri" charset="0"/>
            </a:endParaRPr>
          </a:p>
        </p:txBody>
      </p:sp>
      <p:sp>
        <p:nvSpPr>
          <p:cNvPr id="3481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C1B1B429-17A9-1443-98CD-469AEC09C40E}" type="slidenum">
              <a:rPr lang="en-US" sz="1000">
                <a:solidFill>
                  <a:srgbClr val="969696"/>
                </a:solidFill>
                <a:latin typeface="Arial" charset="0"/>
              </a:rPr>
              <a:pPr/>
              <a:t>45</a:t>
            </a:fld>
            <a:endParaRPr lang="en-US" sz="1000">
              <a:solidFill>
                <a:srgbClr val="969696"/>
              </a:solidFill>
              <a:latin typeface="Arial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791201" y="6588259"/>
            <a:ext cx="335279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eaLnBrk="0" hangingPunct="0">
              <a:spcBef>
                <a:spcPct val="20000"/>
              </a:spcBef>
              <a:buClr>
                <a:srgbClr val="800000"/>
              </a:buClr>
              <a:defRPr/>
            </a:pPr>
            <a:r>
              <a:rPr kumimoji="1" lang="en-US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Gill Sans MT" pitchFamily="34" charset="0"/>
                <a:cs typeface="Arial" pitchFamily="34" charset="0"/>
              </a:rPr>
              <a:t>S</a:t>
            </a:r>
            <a:r>
              <a:rPr kumimoji="1" lang="en-US" sz="12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Gill Sans MT" pitchFamily="34" charset="0"/>
                <a:cs typeface="Arial" pitchFamily="34" charset="0"/>
              </a:rPr>
              <a:t>lide </a:t>
            </a:r>
            <a:r>
              <a:rPr kumimoji="1" lang="en-US" sz="12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Gill Sans MT" pitchFamily="34" charset="0"/>
                <a:cs typeface="Arial" pitchFamily="34" charset="0"/>
              </a:rPr>
              <a:t>by</a:t>
            </a:r>
            <a:r>
              <a:rPr kumimoji="1" lang="en-US" sz="12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Gill Sans MT" pitchFamily="34" charset="0"/>
                <a:cs typeface="Arial" pitchFamily="34" charset="0"/>
              </a:rPr>
              <a:t> </a:t>
            </a:r>
            <a:r>
              <a:rPr kumimoji="1" lang="en-US" sz="1200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Gill Sans MT" pitchFamily="34" charset="0"/>
                <a:cs typeface="Arial" pitchFamily="34" charset="0"/>
              </a:rPr>
              <a:t>Anhai</a:t>
            </a:r>
            <a:r>
              <a:rPr kumimoji="1" lang="en-US" sz="12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Gill Sans MT" pitchFamily="34" charset="0"/>
                <a:cs typeface="Arial" pitchFamily="34" charset="0"/>
              </a:rPr>
              <a:t> Doan, </a:t>
            </a:r>
            <a:r>
              <a:rPr kumimoji="1" lang="en-US" sz="1200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Gill Sans MT" pitchFamily="34" charset="0"/>
                <a:cs typeface="Arial" pitchFamily="34" charset="0"/>
              </a:rPr>
              <a:t>Alon</a:t>
            </a:r>
            <a:r>
              <a:rPr kumimoji="1" lang="en-US" sz="12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Gill Sans MT" pitchFamily="34" charset="0"/>
                <a:cs typeface="Arial" pitchFamily="34" charset="0"/>
              </a:rPr>
              <a:t> Halevy, Zachary Ives</a:t>
            </a:r>
            <a:endParaRPr kumimoji="1" lang="en-US" sz="800" dirty="0">
              <a:solidFill>
                <a:schemeClr val="accent1">
                  <a:lumMod val="60000"/>
                  <a:lumOff val="40000"/>
                </a:schemeClr>
              </a:solidFill>
              <a:latin typeface="Gill Sans MT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32350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" y="63500"/>
            <a:ext cx="8902700" cy="1044575"/>
          </a:xfrm>
        </p:spPr>
        <p:txBody>
          <a:bodyPr/>
          <a:lstStyle/>
          <a:p>
            <a:pPr>
              <a:defRPr/>
            </a:pPr>
            <a:r>
              <a:rPr lang="en-US" smtClean="0">
                <a:ea typeface="+mj-ea"/>
              </a:rPr>
              <a:t>Learning-based Matching</a:t>
            </a:r>
            <a:endParaRPr lang="en-US">
              <a:ea typeface="+mj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Calibri" charset="0"/>
              </a:rPr>
              <a:t> Learning a matching model M (continued)</a:t>
            </a:r>
          </a:p>
          <a:p>
            <a:pPr lvl="1"/>
            <a:r>
              <a:rPr lang="en-US" dirty="0">
                <a:latin typeface="Calibri" charset="0"/>
              </a:rPr>
              <a:t>convert each training example (</a:t>
            </a:r>
            <a:r>
              <a:rPr lang="en-US" dirty="0" err="1">
                <a:latin typeface="Franklin Gothic Medium" charset="0"/>
              </a:rPr>
              <a:t>x</a:t>
            </a:r>
            <a:r>
              <a:rPr lang="en-US" baseline="-25000" dirty="0" err="1">
                <a:latin typeface="Franklin Gothic Medium" charset="0"/>
              </a:rPr>
              <a:t>i</a:t>
            </a:r>
            <a:r>
              <a:rPr lang="en-US" dirty="0" err="1">
                <a:latin typeface="Franklin Gothic Medium" charset="0"/>
              </a:rPr>
              <a:t>,y</a:t>
            </a:r>
            <a:r>
              <a:rPr lang="en-US" baseline="-25000" dirty="0" err="1">
                <a:latin typeface="Franklin Gothic Medium" charset="0"/>
              </a:rPr>
              <a:t>i</a:t>
            </a:r>
            <a:r>
              <a:rPr lang="en-US" dirty="0" err="1">
                <a:latin typeface="Franklin Gothic Medium" charset="0"/>
              </a:rPr>
              <a:t>,l</a:t>
            </a:r>
            <a:r>
              <a:rPr lang="en-US" baseline="-25000" dirty="0" err="1">
                <a:latin typeface="Calibri" charset="0"/>
              </a:rPr>
              <a:t>i</a:t>
            </a:r>
            <a:r>
              <a:rPr lang="en-US" dirty="0">
                <a:latin typeface="Calibri" charset="0"/>
              </a:rPr>
              <a:t>) in T to a pair </a:t>
            </a:r>
            <a:br>
              <a:rPr lang="en-US" dirty="0">
                <a:latin typeface="Calibri" charset="0"/>
              </a:rPr>
            </a:br>
            <a:r>
              <a:rPr lang="en-US" dirty="0">
                <a:latin typeface="Calibri" charset="0"/>
              </a:rPr>
              <a:t>(&lt;</a:t>
            </a:r>
            <a:r>
              <a:rPr lang="en-US" dirty="0">
                <a:latin typeface="Franklin Gothic Medium" charset="0"/>
              </a:rPr>
              <a:t>f</a:t>
            </a:r>
            <a:r>
              <a:rPr lang="en-US" baseline="-25000" dirty="0">
                <a:latin typeface="Franklin Gothic Medium" charset="0"/>
              </a:rPr>
              <a:t>1</a:t>
            </a:r>
            <a:r>
              <a:rPr lang="en-US" dirty="0">
                <a:latin typeface="Franklin Gothic Medium" charset="0"/>
              </a:rPr>
              <a:t>(</a:t>
            </a:r>
            <a:r>
              <a:rPr lang="en-US" dirty="0" err="1">
                <a:latin typeface="Franklin Gothic Medium" charset="0"/>
              </a:rPr>
              <a:t>x</a:t>
            </a:r>
            <a:r>
              <a:rPr lang="en-US" baseline="-25000" dirty="0" err="1">
                <a:latin typeface="Franklin Gothic Medium" charset="0"/>
              </a:rPr>
              <a:t>i</a:t>
            </a:r>
            <a:r>
              <a:rPr lang="en-US" dirty="0" err="1">
                <a:latin typeface="Franklin Gothic Medium" charset="0"/>
              </a:rPr>
              <a:t>,y</a:t>
            </a:r>
            <a:r>
              <a:rPr lang="en-US" baseline="-25000" dirty="0" err="1">
                <a:latin typeface="Calibri" charset="0"/>
              </a:rPr>
              <a:t>i</a:t>
            </a:r>
            <a:r>
              <a:rPr lang="en-US" dirty="0">
                <a:latin typeface="Calibri" charset="0"/>
              </a:rPr>
              <a:t>), …, </a:t>
            </a:r>
            <a:r>
              <a:rPr lang="en-US" dirty="0" err="1">
                <a:latin typeface="Franklin Gothic Medium" charset="0"/>
              </a:rPr>
              <a:t>f</a:t>
            </a:r>
            <a:r>
              <a:rPr lang="en-US" baseline="-25000" dirty="0" err="1">
                <a:latin typeface="Franklin Gothic Medium" charset="0"/>
              </a:rPr>
              <a:t>m</a:t>
            </a:r>
            <a:r>
              <a:rPr lang="en-US" dirty="0">
                <a:latin typeface="Franklin Gothic Medium" charset="0"/>
              </a:rPr>
              <a:t>(</a:t>
            </a:r>
            <a:r>
              <a:rPr lang="en-US" dirty="0" err="1">
                <a:latin typeface="Franklin Gothic Medium" charset="0"/>
              </a:rPr>
              <a:t>x</a:t>
            </a:r>
            <a:r>
              <a:rPr lang="en-US" baseline="-25000" dirty="0" err="1">
                <a:latin typeface="Franklin Gothic Medium" charset="0"/>
              </a:rPr>
              <a:t>i</a:t>
            </a:r>
            <a:r>
              <a:rPr lang="en-US" dirty="0" err="1">
                <a:latin typeface="Franklin Gothic Medium" charset="0"/>
              </a:rPr>
              <a:t>,y</a:t>
            </a:r>
            <a:r>
              <a:rPr lang="en-US" baseline="-25000" dirty="0" err="1">
                <a:latin typeface="Calibri" charset="0"/>
              </a:rPr>
              <a:t>i</a:t>
            </a:r>
            <a:r>
              <a:rPr lang="en-US" dirty="0">
                <a:latin typeface="Calibri" charset="0"/>
              </a:rPr>
              <a:t>)&gt;, </a:t>
            </a:r>
            <a:r>
              <a:rPr lang="en-US" dirty="0">
                <a:latin typeface="Franklin Gothic Medium" charset="0"/>
              </a:rPr>
              <a:t>c</a:t>
            </a:r>
            <a:r>
              <a:rPr lang="en-US" baseline="-25000" dirty="0">
                <a:latin typeface="Calibri" charset="0"/>
              </a:rPr>
              <a:t>i</a:t>
            </a:r>
            <a:r>
              <a:rPr lang="en-US" dirty="0">
                <a:latin typeface="Calibri" charset="0"/>
              </a:rPr>
              <a:t>)</a:t>
            </a:r>
          </a:p>
          <a:p>
            <a:pPr lvl="2"/>
            <a:r>
              <a:rPr lang="en-US" dirty="0">
                <a:latin typeface="Franklin Gothic Medium" charset="0"/>
              </a:rPr>
              <a:t>v</a:t>
            </a:r>
            <a:r>
              <a:rPr lang="en-US" baseline="-25000" dirty="0">
                <a:latin typeface="Calibri" charset="0"/>
              </a:rPr>
              <a:t>i</a:t>
            </a:r>
            <a:r>
              <a:rPr lang="en-US" dirty="0">
                <a:latin typeface="Calibri" charset="0"/>
              </a:rPr>
              <a:t> = &lt;</a:t>
            </a:r>
            <a:r>
              <a:rPr lang="en-US" dirty="0">
                <a:latin typeface="Franklin Gothic Medium" charset="0"/>
              </a:rPr>
              <a:t>f</a:t>
            </a:r>
            <a:r>
              <a:rPr lang="en-US" baseline="-25000" dirty="0">
                <a:latin typeface="Franklin Gothic Medium" charset="0"/>
              </a:rPr>
              <a:t>1</a:t>
            </a:r>
            <a:r>
              <a:rPr lang="en-US" dirty="0">
                <a:latin typeface="Franklin Gothic Medium" charset="0"/>
              </a:rPr>
              <a:t>(</a:t>
            </a:r>
            <a:r>
              <a:rPr lang="en-US" dirty="0" err="1">
                <a:latin typeface="Franklin Gothic Medium" charset="0"/>
              </a:rPr>
              <a:t>x</a:t>
            </a:r>
            <a:r>
              <a:rPr lang="en-US" baseline="-25000" dirty="0" err="1">
                <a:latin typeface="Franklin Gothic Medium" charset="0"/>
              </a:rPr>
              <a:t>i</a:t>
            </a:r>
            <a:r>
              <a:rPr lang="en-US" dirty="0" err="1">
                <a:latin typeface="Franklin Gothic Medium" charset="0"/>
              </a:rPr>
              <a:t>,y</a:t>
            </a:r>
            <a:r>
              <a:rPr lang="en-US" baseline="-25000" dirty="0" err="1">
                <a:latin typeface="Calibri" charset="0"/>
              </a:rPr>
              <a:t>i</a:t>
            </a:r>
            <a:r>
              <a:rPr lang="en-US" dirty="0">
                <a:latin typeface="Calibri" charset="0"/>
              </a:rPr>
              <a:t>), …, </a:t>
            </a:r>
            <a:r>
              <a:rPr lang="en-US" dirty="0" err="1">
                <a:latin typeface="Franklin Gothic Medium" charset="0"/>
              </a:rPr>
              <a:t>f</a:t>
            </a:r>
            <a:r>
              <a:rPr lang="en-US" baseline="-25000" dirty="0" err="1">
                <a:latin typeface="Franklin Gothic Medium" charset="0"/>
              </a:rPr>
              <a:t>m</a:t>
            </a:r>
            <a:r>
              <a:rPr lang="en-US" dirty="0">
                <a:latin typeface="Franklin Gothic Medium" charset="0"/>
              </a:rPr>
              <a:t>(</a:t>
            </a:r>
            <a:r>
              <a:rPr lang="en-US" dirty="0" err="1">
                <a:latin typeface="Franklin Gothic Medium" charset="0"/>
              </a:rPr>
              <a:t>x</a:t>
            </a:r>
            <a:r>
              <a:rPr lang="en-US" baseline="-25000" dirty="0" err="1">
                <a:latin typeface="Franklin Gothic Medium" charset="0"/>
              </a:rPr>
              <a:t>i</a:t>
            </a:r>
            <a:r>
              <a:rPr lang="en-US" dirty="0" err="1">
                <a:latin typeface="Franklin Gothic Medium" charset="0"/>
              </a:rPr>
              <a:t>,y</a:t>
            </a:r>
            <a:r>
              <a:rPr lang="en-US" baseline="-25000" dirty="0" err="1">
                <a:latin typeface="Calibri" charset="0"/>
              </a:rPr>
              <a:t>i</a:t>
            </a:r>
            <a:r>
              <a:rPr lang="en-US" dirty="0">
                <a:latin typeface="Calibri" charset="0"/>
              </a:rPr>
              <a:t>)&gt; is a feature vector that encodes (</a:t>
            </a:r>
            <a:r>
              <a:rPr lang="en-US" dirty="0" err="1">
                <a:latin typeface="Franklin Gothic Medium" charset="0"/>
              </a:rPr>
              <a:t>x</a:t>
            </a:r>
            <a:r>
              <a:rPr lang="en-US" baseline="-25000" dirty="0" err="1">
                <a:latin typeface="Franklin Gothic Medium" charset="0"/>
              </a:rPr>
              <a:t>i</a:t>
            </a:r>
            <a:r>
              <a:rPr lang="en-US" dirty="0" err="1">
                <a:latin typeface="Franklin Gothic Medium" charset="0"/>
              </a:rPr>
              <a:t>,y</a:t>
            </a:r>
            <a:r>
              <a:rPr lang="en-US" baseline="-25000" dirty="0" err="1">
                <a:latin typeface="Calibri" charset="0"/>
              </a:rPr>
              <a:t>i</a:t>
            </a:r>
            <a:r>
              <a:rPr lang="en-US" dirty="0">
                <a:latin typeface="Calibri" charset="0"/>
              </a:rPr>
              <a:t>) in terms of the features</a:t>
            </a:r>
          </a:p>
          <a:p>
            <a:pPr lvl="2"/>
            <a:r>
              <a:rPr lang="en-US" dirty="0">
                <a:latin typeface="Franklin Gothic Medium" charset="0"/>
              </a:rPr>
              <a:t>c</a:t>
            </a:r>
            <a:r>
              <a:rPr lang="en-US" baseline="-25000" dirty="0">
                <a:latin typeface="Calibri" charset="0"/>
              </a:rPr>
              <a:t>i</a:t>
            </a:r>
            <a:r>
              <a:rPr lang="en-US" dirty="0">
                <a:latin typeface="Calibri" charset="0"/>
              </a:rPr>
              <a:t> is an appropriately transformed version of label </a:t>
            </a:r>
            <a:r>
              <a:rPr lang="en-US" dirty="0" err="1">
                <a:latin typeface="Calibri" charset="0"/>
              </a:rPr>
              <a:t>l_i</a:t>
            </a:r>
            <a:r>
              <a:rPr lang="en-US" dirty="0">
                <a:latin typeface="Calibri" charset="0"/>
              </a:rPr>
              <a:t> (e.g., yes/no or 1/0, depending on what matching model we want to learn)</a:t>
            </a:r>
          </a:p>
          <a:p>
            <a:pPr lvl="1"/>
            <a:r>
              <a:rPr lang="en-US" dirty="0">
                <a:latin typeface="Calibri" charset="0"/>
              </a:rPr>
              <a:t>thus T is transformed into T</a:t>
            </a:r>
            <a:r>
              <a:rPr lang="ja-JP" altLang="en-US" dirty="0">
                <a:latin typeface="Calibri" charset="0"/>
              </a:rPr>
              <a:t>’</a:t>
            </a:r>
            <a:r>
              <a:rPr lang="en-US" dirty="0">
                <a:latin typeface="Calibri" charset="0"/>
              </a:rPr>
              <a:t> = {(</a:t>
            </a:r>
            <a:r>
              <a:rPr lang="en-US" dirty="0">
                <a:latin typeface="Franklin Gothic Medium" charset="0"/>
              </a:rPr>
              <a:t>v</a:t>
            </a:r>
            <a:r>
              <a:rPr lang="en-US" baseline="-25000" dirty="0">
                <a:latin typeface="Franklin Gothic Medium" charset="0"/>
              </a:rPr>
              <a:t>1</a:t>
            </a:r>
            <a:r>
              <a:rPr lang="en-US" dirty="0">
                <a:latin typeface="Franklin Gothic Medium" charset="0"/>
              </a:rPr>
              <a:t>,c</a:t>
            </a:r>
            <a:r>
              <a:rPr lang="en-US" baseline="-25000" dirty="0">
                <a:latin typeface="Calibri" charset="0"/>
              </a:rPr>
              <a:t>1</a:t>
            </a:r>
            <a:r>
              <a:rPr lang="en-US" dirty="0">
                <a:latin typeface="Calibri" charset="0"/>
              </a:rPr>
              <a:t>), …, (</a:t>
            </a:r>
            <a:r>
              <a:rPr lang="en-US" dirty="0" err="1">
                <a:latin typeface="Franklin Gothic Medium" charset="0"/>
              </a:rPr>
              <a:t>v</a:t>
            </a:r>
            <a:r>
              <a:rPr lang="en-US" baseline="-25000" dirty="0" err="1">
                <a:latin typeface="Franklin Gothic Medium" charset="0"/>
              </a:rPr>
              <a:t>n</a:t>
            </a:r>
            <a:r>
              <a:rPr lang="en-US" dirty="0" err="1">
                <a:latin typeface="Franklin Gothic Medium" charset="0"/>
              </a:rPr>
              <a:t>,c</a:t>
            </a:r>
            <a:r>
              <a:rPr lang="en-US" baseline="-25000" dirty="0" err="1">
                <a:latin typeface="Calibri" charset="0"/>
              </a:rPr>
              <a:t>n</a:t>
            </a:r>
            <a:r>
              <a:rPr lang="en-US" dirty="0">
                <a:latin typeface="Calibri" charset="0"/>
              </a:rPr>
              <a:t>)}</a:t>
            </a:r>
          </a:p>
          <a:p>
            <a:pPr lvl="1"/>
            <a:r>
              <a:rPr lang="en-US" dirty="0">
                <a:latin typeface="Calibri" charset="0"/>
              </a:rPr>
              <a:t>apply a learning algorithm (e.g. decision trees, SVMs) to T</a:t>
            </a:r>
            <a:r>
              <a:rPr lang="ja-JP" altLang="en-US" dirty="0">
                <a:latin typeface="Calibri" charset="0"/>
              </a:rPr>
              <a:t>’</a:t>
            </a:r>
            <a:r>
              <a:rPr lang="en-US" dirty="0">
                <a:latin typeface="Calibri" charset="0"/>
              </a:rPr>
              <a:t> to learn a matching model M</a:t>
            </a:r>
          </a:p>
          <a:p>
            <a:pPr lvl="1">
              <a:buFont typeface="Wingdings" charset="0"/>
              <a:buNone/>
            </a:pPr>
            <a:endParaRPr lang="en-US" dirty="0">
              <a:latin typeface="Calibri" charset="0"/>
            </a:endParaRPr>
          </a:p>
        </p:txBody>
      </p:sp>
      <p:sp>
        <p:nvSpPr>
          <p:cNvPr id="3584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F001D1CF-7D0D-BE47-856F-1491A30944E6}" type="slidenum">
              <a:rPr lang="en-US" sz="1000">
                <a:solidFill>
                  <a:srgbClr val="969696"/>
                </a:solidFill>
                <a:latin typeface="Arial" charset="0"/>
              </a:rPr>
              <a:pPr/>
              <a:t>46</a:t>
            </a:fld>
            <a:endParaRPr lang="en-US" sz="1000">
              <a:solidFill>
                <a:srgbClr val="969696"/>
              </a:solidFill>
              <a:latin typeface="Arial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791201" y="6588259"/>
            <a:ext cx="335279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eaLnBrk="0" hangingPunct="0">
              <a:spcBef>
                <a:spcPct val="20000"/>
              </a:spcBef>
              <a:buClr>
                <a:srgbClr val="800000"/>
              </a:buClr>
              <a:defRPr/>
            </a:pPr>
            <a:r>
              <a:rPr kumimoji="1" lang="en-US" sz="12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Gill Sans MT" pitchFamily="34" charset="0"/>
                <a:cs typeface="Arial" pitchFamily="34" charset="0"/>
              </a:rPr>
              <a:t>Slide by </a:t>
            </a:r>
            <a:r>
              <a:rPr kumimoji="1" lang="en-US" sz="1200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Gill Sans MT" pitchFamily="34" charset="0"/>
                <a:cs typeface="Arial" pitchFamily="34" charset="0"/>
              </a:rPr>
              <a:t>Anhai</a:t>
            </a:r>
            <a:r>
              <a:rPr kumimoji="1" lang="en-US" sz="12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Gill Sans MT" pitchFamily="34" charset="0"/>
                <a:cs typeface="Arial" pitchFamily="34" charset="0"/>
              </a:rPr>
              <a:t> Doan, </a:t>
            </a:r>
            <a:r>
              <a:rPr kumimoji="1" lang="en-US" sz="1200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Gill Sans MT" pitchFamily="34" charset="0"/>
                <a:cs typeface="Arial" pitchFamily="34" charset="0"/>
              </a:rPr>
              <a:t>Alon</a:t>
            </a:r>
            <a:r>
              <a:rPr kumimoji="1" lang="en-US" sz="12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Gill Sans MT" pitchFamily="34" charset="0"/>
                <a:cs typeface="Arial" pitchFamily="34" charset="0"/>
              </a:rPr>
              <a:t> Halevy, Zachary Ives</a:t>
            </a:r>
            <a:endParaRPr kumimoji="1" lang="en-US" sz="800" dirty="0">
              <a:solidFill>
                <a:schemeClr val="accent1">
                  <a:lumMod val="60000"/>
                  <a:lumOff val="40000"/>
                </a:schemeClr>
              </a:solidFill>
              <a:latin typeface="Gill Sans MT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23673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" y="63500"/>
            <a:ext cx="8902700" cy="1044575"/>
          </a:xfrm>
        </p:spPr>
        <p:txBody>
          <a:bodyPr/>
          <a:lstStyle/>
          <a:p>
            <a:pPr>
              <a:defRPr/>
            </a:pPr>
            <a:r>
              <a:rPr lang="en-US" smtClean="0">
                <a:ea typeface="+mj-ea"/>
              </a:rPr>
              <a:t>Learning-based Matching</a:t>
            </a:r>
            <a:endParaRPr lang="en-US">
              <a:ea typeface="+mj-ea"/>
            </a:endParaRPr>
          </a:p>
        </p:txBody>
      </p:sp>
      <p:sp>
        <p:nvSpPr>
          <p:cNvPr id="3686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libri" charset="0"/>
              </a:rPr>
              <a:t>Applying model M to match new tuple pairs</a:t>
            </a:r>
          </a:p>
          <a:p>
            <a:pPr lvl="1"/>
            <a:r>
              <a:rPr lang="en-US" dirty="0">
                <a:latin typeface="Calibri" charset="0"/>
              </a:rPr>
              <a:t>given pair (</a:t>
            </a:r>
            <a:r>
              <a:rPr lang="en-US" dirty="0" err="1">
                <a:latin typeface="Calibri" charset="0"/>
              </a:rPr>
              <a:t>x,y</a:t>
            </a:r>
            <a:r>
              <a:rPr lang="en-US" dirty="0">
                <a:latin typeface="Calibri" charset="0"/>
              </a:rPr>
              <a:t>), transform it into a feature vector</a:t>
            </a:r>
          </a:p>
          <a:p>
            <a:pPr lvl="2"/>
            <a:r>
              <a:rPr lang="en-US" dirty="0">
                <a:latin typeface="Calibri" charset="0"/>
              </a:rPr>
              <a:t>v = &lt;</a:t>
            </a:r>
            <a:r>
              <a:rPr lang="en-US" dirty="0">
                <a:latin typeface="Franklin Gothic Medium" charset="0"/>
              </a:rPr>
              <a:t>f</a:t>
            </a:r>
            <a:r>
              <a:rPr lang="en-US" baseline="-25000" dirty="0">
                <a:latin typeface="Calibri" charset="0"/>
              </a:rPr>
              <a:t>1</a:t>
            </a:r>
            <a:r>
              <a:rPr lang="en-US" dirty="0">
                <a:latin typeface="Franklin Gothic Medium" charset="0"/>
              </a:rPr>
              <a:t>(</a:t>
            </a:r>
            <a:r>
              <a:rPr lang="en-US" dirty="0" err="1">
                <a:latin typeface="Franklin Gothic Medium" charset="0"/>
              </a:rPr>
              <a:t>x,y</a:t>
            </a:r>
            <a:r>
              <a:rPr lang="en-US" dirty="0">
                <a:latin typeface="Calibri" charset="0"/>
              </a:rPr>
              <a:t>), …, </a:t>
            </a:r>
            <a:r>
              <a:rPr lang="en-US" dirty="0" err="1">
                <a:latin typeface="Franklin Gothic Medium" charset="0"/>
              </a:rPr>
              <a:t>f</a:t>
            </a:r>
            <a:r>
              <a:rPr lang="en-US" baseline="-25000" dirty="0" err="1">
                <a:latin typeface="Calibri" charset="0"/>
              </a:rPr>
              <a:t>m</a:t>
            </a:r>
            <a:r>
              <a:rPr lang="en-US" dirty="0">
                <a:latin typeface="Franklin Gothic Medium" charset="0"/>
              </a:rPr>
              <a:t>(</a:t>
            </a:r>
            <a:r>
              <a:rPr lang="en-US" dirty="0" err="1">
                <a:latin typeface="Franklin Gothic Medium" charset="0"/>
              </a:rPr>
              <a:t>x,y</a:t>
            </a:r>
            <a:r>
              <a:rPr lang="en-US" dirty="0">
                <a:latin typeface="Calibri" charset="0"/>
              </a:rPr>
              <a:t>)&gt;</a:t>
            </a:r>
          </a:p>
          <a:p>
            <a:pPr lvl="1"/>
            <a:r>
              <a:rPr lang="en-US" dirty="0">
                <a:latin typeface="Calibri" charset="0"/>
              </a:rPr>
              <a:t>apply M to v to predict whether x matches y</a:t>
            </a:r>
          </a:p>
        </p:txBody>
      </p:sp>
      <p:sp>
        <p:nvSpPr>
          <p:cNvPr id="3686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49AD2549-6D7B-FB4C-B05A-5F6EFB1BE82C}" type="slidenum">
              <a:rPr lang="en-US" sz="1000">
                <a:solidFill>
                  <a:srgbClr val="969696"/>
                </a:solidFill>
                <a:latin typeface="Arial" charset="0"/>
              </a:rPr>
              <a:pPr/>
              <a:t>47</a:t>
            </a:fld>
            <a:endParaRPr lang="en-US" sz="1000">
              <a:solidFill>
                <a:srgbClr val="969696"/>
              </a:solidFill>
              <a:latin typeface="Arial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791201" y="6588259"/>
            <a:ext cx="335279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eaLnBrk="0" hangingPunct="0">
              <a:spcBef>
                <a:spcPct val="20000"/>
              </a:spcBef>
              <a:buClr>
                <a:srgbClr val="800000"/>
              </a:buClr>
              <a:defRPr/>
            </a:pPr>
            <a:r>
              <a:rPr kumimoji="1" lang="en-US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Gill Sans MT" pitchFamily="34" charset="0"/>
                <a:cs typeface="Arial" pitchFamily="34" charset="0"/>
              </a:rPr>
              <a:t>S</a:t>
            </a:r>
            <a:r>
              <a:rPr kumimoji="1" lang="en-US" sz="12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Gill Sans MT" pitchFamily="34" charset="0"/>
                <a:cs typeface="Arial" pitchFamily="34" charset="0"/>
              </a:rPr>
              <a:t>lide </a:t>
            </a:r>
            <a:r>
              <a:rPr kumimoji="1" lang="en-US" sz="12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Gill Sans MT" pitchFamily="34" charset="0"/>
                <a:cs typeface="Arial" pitchFamily="34" charset="0"/>
              </a:rPr>
              <a:t>by</a:t>
            </a:r>
            <a:r>
              <a:rPr kumimoji="1" lang="en-US" sz="12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Gill Sans MT" pitchFamily="34" charset="0"/>
                <a:cs typeface="Arial" pitchFamily="34" charset="0"/>
              </a:rPr>
              <a:t> </a:t>
            </a:r>
            <a:r>
              <a:rPr kumimoji="1" lang="en-US" sz="1200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Gill Sans MT" pitchFamily="34" charset="0"/>
                <a:cs typeface="Arial" pitchFamily="34" charset="0"/>
              </a:rPr>
              <a:t>Anhai</a:t>
            </a:r>
            <a:r>
              <a:rPr kumimoji="1" lang="en-US" sz="12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Gill Sans MT" pitchFamily="34" charset="0"/>
                <a:cs typeface="Arial" pitchFamily="34" charset="0"/>
              </a:rPr>
              <a:t> Doan, </a:t>
            </a:r>
            <a:r>
              <a:rPr kumimoji="1" lang="en-US" sz="1200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Gill Sans MT" pitchFamily="34" charset="0"/>
                <a:cs typeface="Arial" pitchFamily="34" charset="0"/>
              </a:rPr>
              <a:t>Alon</a:t>
            </a:r>
            <a:r>
              <a:rPr kumimoji="1" lang="en-US" sz="12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Gill Sans MT" pitchFamily="34" charset="0"/>
                <a:cs typeface="Arial" pitchFamily="34" charset="0"/>
              </a:rPr>
              <a:t> Halevy, Zachary Ives</a:t>
            </a:r>
            <a:endParaRPr kumimoji="1" lang="en-US" sz="800" dirty="0">
              <a:solidFill>
                <a:schemeClr val="accent1">
                  <a:lumMod val="60000"/>
                  <a:lumOff val="40000"/>
                </a:schemeClr>
              </a:solidFill>
              <a:latin typeface="Gill Sans MT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06382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" y="63500"/>
            <a:ext cx="8902700" cy="104457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>
                <a:ea typeface="+mj-ea"/>
              </a:rPr>
              <a:t>Example: </a:t>
            </a:r>
            <a:br>
              <a:rPr lang="en-US" dirty="0" smtClean="0">
                <a:ea typeface="+mj-ea"/>
              </a:rPr>
            </a:br>
            <a:r>
              <a:rPr lang="en-US" dirty="0" smtClean="0">
                <a:ea typeface="+mj-ea"/>
              </a:rPr>
              <a:t>Learning a Linearly Weighted Rule</a:t>
            </a:r>
            <a:endParaRPr lang="en-US" dirty="0">
              <a:ea typeface="+mj-ea"/>
            </a:endParaRPr>
          </a:p>
        </p:txBody>
      </p:sp>
      <p:sp>
        <p:nvSpPr>
          <p:cNvPr id="37890" name="Content Placeholder 2"/>
          <p:cNvSpPr>
            <a:spLocks noGrp="1"/>
          </p:cNvSpPr>
          <p:nvPr>
            <p:ph idx="1"/>
          </p:nvPr>
        </p:nvSpPr>
        <p:spPr>
          <a:xfrm>
            <a:off x="165100" y="4570413"/>
            <a:ext cx="8813800" cy="1847850"/>
          </a:xfrm>
        </p:spPr>
        <p:txBody>
          <a:bodyPr>
            <a:normAutofit fontScale="92500" lnSpcReduction="20000"/>
          </a:bodyPr>
          <a:lstStyle/>
          <a:p>
            <a:r>
              <a:rPr lang="en-US">
                <a:latin typeface="Franklin Gothic Medium" charset="0"/>
              </a:rPr>
              <a:t>s</a:t>
            </a:r>
            <a:r>
              <a:rPr lang="en-US" baseline="-25000">
                <a:latin typeface="Calibri" charset="0"/>
              </a:rPr>
              <a:t>1</a:t>
            </a:r>
            <a:r>
              <a:rPr lang="en-US">
                <a:latin typeface="Calibri" charset="0"/>
              </a:rPr>
              <a:t> and </a:t>
            </a:r>
            <a:r>
              <a:rPr lang="en-US">
                <a:latin typeface="Franklin Gothic Medium" charset="0"/>
              </a:rPr>
              <a:t>s</a:t>
            </a:r>
            <a:r>
              <a:rPr lang="en-US" baseline="-25000">
                <a:latin typeface="Calibri" charset="0"/>
              </a:rPr>
              <a:t>2</a:t>
            </a:r>
            <a:r>
              <a:rPr lang="en-US">
                <a:latin typeface="Calibri" charset="0"/>
              </a:rPr>
              <a:t> use Jaro-Winkler and edit distance</a:t>
            </a:r>
          </a:p>
          <a:p>
            <a:r>
              <a:rPr lang="en-US">
                <a:latin typeface="Franklin Gothic Medium" charset="0"/>
              </a:rPr>
              <a:t>s</a:t>
            </a:r>
            <a:r>
              <a:rPr lang="en-US" baseline="-25000">
                <a:latin typeface="Calibri" charset="0"/>
              </a:rPr>
              <a:t>3</a:t>
            </a:r>
            <a:r>
              <a:rPr lang="en-US">
                <a:latin typeface="Calibri" charset="0"/>
              </a:rPr>
              <a:t> uses edit distance (ignoring area code of a)</a:t>
            </a:r>
          </a:p>
          <a:p>
            <a:r>
              <a:rPr lang="en-US">
                <a:latin typeface="Franklin Gothic Medium" charset="0"/>
              </a:rPr>
              <a:t>s</a:t>
            </a:r>
            <a:r>
              <a:rPr lang="en-US" baseline="-25000">
                <a:latin typeface="Calibri" charset="0"/>
              </a:rPr>
              <a:t>4</a:t>
            </a:r>
            <a:r>
              <a:rPr lang="en-US">
                <a:latin typeface="Calibri" charset="0"/>
              </a:rPr>
              <a:t> and </a:t>
            </a:r>
            <a:r>
              <a:rPr lang="en-US">
                <a:latin typeface="Franklin Gothic Medium" charset="0"/>
              </a:rPr>
              <a:t>s</a:t>
            </a:r>
            <a:r>
              <a:rPr lang="en-US" baseline="-25000">
                <a:latin typeface="Calibri" charset="0"/>
              </a:rPr>
              <a:t>5</a:t>
            </a:r>
            <a:r>
              <a:rPr lang="en-US">
                <a:latin typeface="Calibri" charset="0"/>
              </a:rPr>
              <a:t> return 1 if exact match, 0 otherwise</a:t>
            </a:r>
          </a:p>
          <a:p>
            <a:r>
              <a:rPr lang="en-US">
                <a:latin typeface="Franklin Gothic Medium" charset="0"/>
              </a:rPr>
              <a:t>s</a:t>
            </a:r>
            <a:r>
              <a:rPr lang="en-US" baseline="-25000">
                <a:latin typeface="Calibri" charset="0"/>
              </a:rPr>
              <a:t>6</a:t>
            </a:r>
            <a:r>
              <a:rPr lang="en-US">
                <a:latin typeface="Calibri" charset="0"/>
              </a:rPr>
              <a:t> encodes a heuristic constraint </a:t>
            </a:r>
          </a:p>
        </p:txBody>
      </p:sp>
      <p:sp>
        <p:nvSpPr>
          <p:cNvPr id="3789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AB329373-027E-E841-A733-C21FAE4655EF}" type="slidenum">
              <a:rPr lang="en-US" sz="1000">
                <a:solidFill>
                  <a:srgbClr val="969696"/>
                </a:solidFill>
                <a:latin typeface="Arial" charset="0"/>
              </a:rPr>
              <a:pPr/>
              <a:t>48</a:t>
            </a:fld>
            <a:endParaRPr lang="en-US" sz="1000">
              <a:solidFill>
                <a:srgbClr val="969696"/>
              </a:solidFill>
              <a:latin typeface="Arial" charset="0"/>
            </a:endParaRPr>
          </a:p>
        </p:txBody>
      </p:sp>
      <p:pic>
        <p:nvPicPr>
          <p:cNvPr id="3789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75" y="1443038"/>
            <a:ext cx="9147175" cy="982662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</p:pic>
      <p:pic>
        <p:nvPicPr>
          <p:cNvPr id="3789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3" y="2506663"/>
            <a:ext cx="9226550" cy="1911350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</p:pic>
      <p:sp>
        <p:nvSpPr>
          <p:cNvPr id="7" name="Rectangle 6"/>
          <p:cNvSpPr/>
          <p:nvPr/>
        </p:nvSpPr>
        <p:spPr>
          <a:xfrm>
            <a:off x="5791201" y="6588259"/>
            <a:ext cx="335279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eaLnBrk="0" hangingPunct="0">
              <a:spcBef>
                <a:spcPct val="20000"/>
              </a:spcBef>
              <a:buClr>
                <a:srgbClr val="800000"/>
              </a:buClr>
              <a:defRPr/>
            </a:pPr>
            <a:r>
              <a:rPr kumimoji="1" lang="en-US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Gill Sans MT" pitchFamily="34" charset="0"/>
                <a:cs typeface="Arial" pitchFamily="34" charset="0"/>
              </a:rPr>
              <a:t>S</a:t>
            </a:r>
            <a:r>
              <a:rPr kumimoji="1" lang="en-US" sz="12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Gill Sans MT" pitchFamily="34" charset="0"/>
                <a:cs typeface="Arial" pitchFamily="34" charset="0"/>
              </a:rPr>
              <a:t>lide </a:t>
            </a:r>
            <a:r>
              <a:rPr kumimoji="1" lang="en-US" sz="12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Gill Sans MT" pitchFamily="34" charset="0"/>
                <a:cs typeface="Arial" pitchFamily="34" charset="0"/>
              </a:rPr>
              <a:t>by</a:t>
            </a:r>
            <a:r>
              <a:rPr kumimoji="1" lang="en-US" sz="12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Gill Sans MT" pitchFamily="34" charset="0"/>
                <a:cs typeface="Arial" pitchFamily="34" charset="0"/>
              </a:rPr>
              <a:t> </a:t>
            </a:r>
            <a:r>
              <a:rPr kumimoji="1" lang="en-US" sz="1200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Gill Sans MT" pitchFamily="34" charset="0"/>
                <a:cs typeface="Arial" pitchFamily="34" charset="0"/>
              </a:rPr>
              <a:t>Anhai</a:t>
            </a:r>
            <a:r>
              <a:rPr kumimoji="1" lang="en-US" sz="12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Gill Sans MT" pitchFamily="34" charset="0"/>
                <a:cs typeface="Arial" pitchFamily="34" charset="0"/>
              </a:rPr>
              <a:t> Doan, </a:t>
            </a:r>
            <a:r>
              <a:rPr kumimoji="1" lang="en-US" sz="1200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Gill Sans MT" pitchFamily="34" charset="0"/>
                <a:cs typeface="Arial" pitchFamily="34" charset="0"/>
              </a:rPr>
              <a:t>Alon</a:t>
            </a:r>
            <a:r>
              <a:rPr kumimoji="1" lang="en-US" sz="12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Gill Sans MT" pitchFamily="34" charset="0"/>
                <a:cs typeface="Arial" pitchFamily="34" charset="0"/>
              </a:rPr>
              <a:t> Halevy, Zachary Ives</a:t>
            </a:r>
            <a:endParaRPr kumimoji="1" lang="en-US" sz="800" dirty="0">
              <a:solidFill>
                <a:schemeClr val="accent1">
                  <a:lumMod val="60000"/>
                  <a:lumOff val="40000"/>
                </a:schemeClr>
              </a:solidFill>
              <a:latin typeface="Gill Sans MT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78965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" y="63500"/>
            <a:ext cx="8902700" cy="104457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>
                <a:ea typeface="+mj-ea"/>
              </a:rPr>
              <a:t>Example: </a:t>
            </a:r>
            <a:br>
              <a:rPr lang="en-US" dirty="0" smtClean="0">
                <a:ea typeface="+mj-ea"/>
              </a:rPr>
            </a:br>
            <a:r>
              <a:rPr lang="en-US" dirty="0" smtClean="0">
                <a:ea typeface="+mj-ea"/>
              </a:rPr>
              <a:t>Learning a Linearly Weighted Rule</a:t>
            </a:r>
            <a:endParaRPr lang="en-US" dirty="0">
              <a:ea typeface="+mj-ea"/>
            </a:endParaRPr>
          </a:p>
        </p:txBody>
      </p:sp>
      <p:sp>
        <p:nvSpPr>
          <p:cNvPr id="3" name="Content Placeholder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xfrm>
            <a:off x="165100" y="1357647"/>
            <a:ext cx="8813800" cy="5500353"/>
          </a:xfrm>
          <a:blipFill rotWithShape="1">
            <a:blip r:embed="rId2"/>
            <a:srcRect/>
            <a:stretch>
              <a:fillRect l="-1175" t="-554" r="-899" b="732"/>
            </a:stretch>
          </a:blipFill>
          <a:ln>
            <a:miter lim="800000"/>
            <a:headEnd/>
            <a:tailEnd/>
          </a:ln>
        </p:spPr>
        <p:txBody>
          <a:bodyPr/>
          <a:lstStyle/>
          <a:p>
            <a:pPr>
              <a:buFont typeface="Wingdings" pitchFamily="2" charset="2"/>
              <a:buChar char="§"/>
              <a:defRPr/>
            </a:pPr>
            <a:r>
              <a:rPr lang="en-US" dirty="0">
                <a:noFill/>
                <a:ea typeface="+mn-ea"/>
              </a:rPr>
              <a:t> </a:t>
            </a:r>
          </a:p>
        </p:txBody>
      </p:sp>
      <p:sp>
        <p:nvSpPr>
          <p:cNvPr id="3891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D3F581EE-3BB2-0B4E-894A-4DCB7851FF1F}" type="slidenum">
              <a:rPr lang="en-US" sz="1000">
                <a:solidFill>
                  <a:srgbClr val="969696"/>
                </a:solidFill>
                <a:latin typeface="Arial" charset="0"/>
              </a:rPr>
              <a:pPr/>
              <a:t>49</a:t>
            </a:fld>
            <a:endParaRPr lang="en-US" sz="1000">
              <a:solidFill>
                <a:srgbClr val="969696"/>
              </a:solidFill>
              <a:latin typeface="Arial" charset="0"/>
            </a:endParaRPr>
          </a:p>
        </p:txBody>
      </p:sp>
      <p:pic>
        <p:nvPicPr>
          <p:cNvPr id="3891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463" y="2463800"/>
            <a:ext cx="7008812" cy="1296988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</p:pic>
      <p:sp>
        <p:nvSpPr>
          <p:cNvPr id="6" name="Rectangle 5"/>
          <p:cNvSpPr/>
          <p:nvPr/>
        </p:nvSpPr>
        <p:spPr>
          <a:xfrm>
            <a:off x="5791201" y="6588259"/>
            <a:ext cx="335279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eaLnBrk="0" hangingPunct="0">
              <a:spcBef>
                <a:spcPct val="20000"/>
              </a:spcBef>
              <a:buClr>
                <a:srgbClr val="800000"/>
              </a:buClr>
              <a:defRPr/>
            </a:pPr>
            <a:r>
              <a:rPr kumimoji="1" lang="en-US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Gill Sans MT" pitchFamily="34" charset="0"/>
                <a:cs typeface="Arial" pitchFamily="34" charset="0"/>
              </a:rPr>
              <a:t>S</a:t>
            </a:r>
            <a:r>
              <a:rPr kumimoji="1" lang="en-US" sz="12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Gill Sans MT" pitchFamily="34" charset="0"/>
                <a:cs typeface="Arial" pitchFamily="34" charset="0"/>
              </a:rPr>
              <a:t>lide </a:t>
            </a:r>
            <a:r>
              <a:rPr kumimoji="1" lang="en-US" sz="12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Gill Sans MT" pitchFamily="34" charset="0"/>
                <a:cs typeface="Arial" pitchFamily="34" charset="0"/>
              </a:rPr>
              <a:t>by</a:t>
            </a:r>
            <a:r>
              <a:rPr kumimoji="1" lang="en-US" sz="12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Gill Sans MT" pitchFamily="34" charset="0"/>
                <a:cs typeface="Arial" pitchFamily="34" charset="0"/>
              </a:rPr>
              <a:t> </a:t>
            </a:r>
            <a:r>
              <a:rPr kumimoji="1" lang="en-US" sz="1200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Gill Sans MT" pitchFamily="34" charset="0"/>
                <a:cs typeface="Arial" pitchFamily="34" charset="0"/>
              </a:rPr>
              <a:t>Anhai</a:t>
            </a:r>
            <a:r>
              <a:rPr kumimoji="1" lang="en-US" sz="12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Gill Sans MT" pitchFamily="34" charset="0"/>
                <a:cs typeface="Arial" pitchFamily="34" charset="0"/>
              </a:rPr>
              <a:t> Doan, </a:t>
            </a:r>
            <a:r>
              <a:rPr kumimoji="1" lang="en-US" sz="1200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Gill Sans MT" pitchFamily="34" charset="0"/>
                <a:cs typeface="Arial" pitchFamily="34" charset="0"/>
              </a:rPr>
              <a:t>Alon</a:t>
            </a:r>
            <a:r>
              <a:rPr kumimoji="1" lang="en-US" sz="12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Gill Sans MT" pitchFamily="34" charset="0"/>
                <a:cs typeface="Arial" pitchFamily="34" charset="0"/>
              </a:rPr>
              <a:t> Halevy, Zachary Ives</a:t>
            </a:r>
            <a:endParaRPr kumimoji="1" lang="en-US" sz="800" dirty="0">
              <a:solidFill>
                <a:schemeClr val="accent1">
                  <a:lumMod val="60000"/>
                  <a:lumOff val="40000"/>
                </a:schemeClr>
              </a:solidFill>
              <a:latin typeface="Gill Sans MT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70684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" y="63500"/>
            <a:ext cx="8902700" cy="1044575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4000" dirty="0" smtClean="0">
                <a:ea typeface="+mj-ea"/>
              </a:rPr>
              <a:t>Why is This Different than </a:t>
            </a:r>
            <a:br>
              <a:rPr lang="en-US" sz="4000" dirty="0" smtClean="0">
                <a:ea typeface="+mj-ea"/>
              </a:rPr>
            </a:br>
            <a:r>
              <a:rPr lang="en-US" sz="4000" dirty="0" smtClean="0">
                <a:ea typeface="+mj-ea"/>
              </a:rPr>
              <a:t>String Matching? </a:t>
            </a:r>
            <a:endParaRPr lang="en-US" sz="4000" dirty="0">
              <a:ea typeface="+mj-ea"/>
            </a:endParaRPr>
          </a:p>
        </p:txBody>
      </p:sp>
      <p:sp>
        <p:nvSpPr>
          <p:cNvPr id="22530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>
                <a:latin typeface="Calibri" charset="0"/>
              </a:rPr>
              <a:t>We could treat </a:t>
            </a:r>
            <a:r>
              <a:rPr lang="en-US" dirty="0">
                <a:latin typeface="Calibri" charset="0"/>
              </a:rPr>
              <a:t>each tuple as a string by concatenating the fields, then apply string matching techniques</a:t>
            </a:r>
          </a:p>
          <a:p>
            <a:r>
              <a:rPr lang="en-US" dirty="0">
                <a:latin typeface="Calibri" charset="0"/>
              </a:rPr>
              <a:t>But doing so makes it hard to apply sophisticated techniques and domain-specific knowledge</a:t>
            </a:r>
          </a:p>
          <a:p>
            <a:r>
              <a:rPr lang="en-US" dirty="0">
                <a:latin typeface="Calibri" charset="0"/>
              </a:rPr>
              <a:t>E.g., consider matching tuples that describe persons</a:t>
            </a:r>
          </a:p>
          <a:p>
            <a:pPr lvl="1"/>
            <a:r>
              <a:rPr lang="en-US" dirty="0">
                <a:latin typeface="Calibri" charset="0"/>
              </a:rPr>
              <a:t>suppose we know that in this domain two tuples match if the names and phone match exactly</a:t>
            </a:r>
          </a:p>
          <a:p>
            <a:pPr lvl="1"/>
            <a:r>
              <a:rPr lang="en-US" dirty="0">
                <a:latin typeface="Calibri" charset="0"/>
              </a:rPr>
              <a:t>this knowledge is hard to encode if we use string matching</a:t>
            </a:r>
          </a:p>
          <a:p>
            <a:pPr lvl="1"/>
            <a:r>
              <a:rPr lang="en-US" dirty="0">
                <a:latin typeface="Calibri" charset="0"/>
              </a:rPr>
              <a:t>so it is better to keep the fields apart</a:t>
            </a:r>
          </a:p>
        </p:txBody>
      </p:sp>
      <p:sp>
        <p:nvSpPr>
          <p:cNvPr id="2253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6758FD8D-8FDA-9A4E-A9F0-836DB0C2C21F}" type="slidenum">
              <a:rPr lang="en-US" sz="1000">
                <a:solidFill>
                  <a:srgbClr val="969696"/>
                </a:solidFill>
                <a:latin typeface="Arial" charset="0"/>
              </a:rPr>
              <a:pPr/>
              <a:t>5</a:t>
            </a:fld>
            <a:endParaRPr lang="en-US" sz="1000">
              <a:solidFill>
                <a:srgbClr val="969696"/>
              </a:solidFill>
              <a:latin typeface="Arial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791201" y="6588259"/>
            <a:ext cx="335279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eaLnBrk="0" hangingPunct="0">
              <a:spcBef>
                <a:spcPct val="20000"/>
              </a:spcBef>
              <a:buClr>
                <a:srgbClr val="800000"/>
              </a:buClr>
              <a:defRPr/>
            </a:pPr>
            <a:r>
              <a:rPr kumimoji="1" lang="en-US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Gill Sans MT" pitchFamily="34" charset="0"/>
                <a:cs typeface="Arial" pitchFamily="34" charset="0"/>
              </a:rPr>
              <a:t>S</a:t>
            </a:r>
            <a:r>
              <a:rPr kumimoji="1" lang="en-US" sz="12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Gill Sans MT" pitchFamily="34" charset="0"/>
                <a:cs typeface="Arial" pitchFamily="34" charset="0"/>
              </a:rPr>
              <a:t>lide from </a:t>
            </a:r>
            <a:r>
              <a:rPr kumimoji="1" lang="en-US" sz="1200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Gill Sans MT" pitchFamily="34" charset="0"/>
                <a:cs typeface="Arial" pitchFamily="34" charset="0"/>
              </a:rPr>
              <a:t>Anhai</a:t>
            </a:r>
            <a:r>
              <a:rPr kumimoji="1" lang="en-US" sz="12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Gill Sans MT" pitchFamily="34" charset="0"/>
                <a:cs typeface="Arial" pitchFamily="34" charset="0"/>
              </a:rPr>
              <a:t> Doan, </a:t>
            </a:r>
            <a:r>
              <a:rPr kumimoji="1" lang="en-US" sz="1200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Gill Sans MT" pitchFamily="34" charset="0"/>
                <a:cs typeface="Arial" pitchFamily="34" charset="0"/>
              </a:rPr>
              <a:t>Alon</a:t>
            </a:r>
            <a:r>
              <a:rPr kumimoji="1" lang="en-US" sz="12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Gill Sans MT" pitchFamily="34" charset="0"/>
                <a:cs typeface="Arial" pitchFamily="34" charset="0"/>
              </a:rPr>
              <a:t> Halevy, Zachary Ives</a:t>
            </a:r>
            <a:endParaRPr kumimoji="1" lang="en-US" sz="800" dirty="0">
              <a:solidFill>
                <a:schemeClr val="accent1">
                  <a:lumMod val="60000"/>
                  <a:lumOff val="40000"/>
                </a:schemeClr>
              </a:solidFill>
              <a:latin typeface="Gill Sans MT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03135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" y="63500"/>
            <a:ext cx="8902700" cy="1044575"/>
          </a:xfrm>
        </p:spPr>
        <p:txBody>
          <a:bodyPr/>
          <a:lstStyle/>
          <a:p>
            <a:pPr>
              <a:defRPr/>
            </a:pPr>
            <a:r>
              <a:rPr lang="en-US" smtClean="0">
                <a:ea typeface="+mj-ea"/>
              </a:rPr>
              <a:t>Example: Learning a Decision Tree</a:t>
            </a:r>
            <a:endParaRPr lang="en-US">
              <a:ea typeface="+mj-ea"/>
            </a:endParaRPr>
          </a:p>
        </p:txBody>
      </p:sp>
      <p:sp>
        <p:nvSpPr>
          <p:cNvPr id="3993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BC9D0ADE-0F70-D041-8C90-A8B2E6237CCA}" type="slidenum">
              <a:rPr lang="en-US" sz="1000">
                <a:solidFill>
                  <a:srgbClr val="969696"/>
                </a:solidFill>
                <a:latin typeface="Arial" charset="0"/>
              </a:rPr>
              <a:pPr/>
              <a:t>50</a:t>
            </a:fld>
            <a:endParaRPr lang="en-US" sz="1000">
              <a:solidFill>
                <a:srgbClr val="969696"/>
              </a:solidFill>
              <a:latin typeface="Arial" charset="0"/>
            </a:endParaRPr>
          </a:p>
        </p:txBody>
      </p:sp>
      <p:pic>
        <p:nvPicPr>
          <p:cNvPr id="3993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875" y="1422400"/>
            <a:ext cx="8020050" cy="1668463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</p:pic>
      <p:pic>
        <p:nvPicPr>
          <p:cNvPr id="3994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927" y="3170961"/>
            <a:ext cx="2844800" cy="3616325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</p:pic>
      <p:sp>
        <p:nvSpPr>
          <p:cNvPr id="6" name="Rounded Rectangular Callout 5"/>
          <p:cNvSpPr/>
          <p:nvPr/>
        </p:nvSpPr>
        <p:spPr bwMode="auto">
          <a:xfrm>
            <a:off x="5899150" y="3540125"/>
            <a:ext cx="2871788" cy="981075"/>
          </a:xfrm>
          <a:prstGeom prst="wedgeRoundRectCallout">
            <a:avLst>
              <a:gd name="adj1" fmla="val -46958"/>
              <a:gd name="adj2" fmla="val -145225"/>
              <a:gd name="adj3" fmla="val 16667"/>
            </a:avLst>
          </a:prstGeom>
          <a:solidFill>
            <a:schemeClr val="accent4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0" hangingPunct="0">
              <a:defRPr/>
            </a:pPr>
            <a:r>
              <a:rPr lang="en-US">
                <a:latin typeface="Times New Roman" pitchFamily="18" charset="0"/>
                <a:ea typeface="+mn-ea"/>
              </a:rPr>
              <a:t>Now the labels are yes/no, not 1/0</a:t>
            </a:r>
          </a:p>
        </p:txBody>
      </p:sp>
      <p:sp>
        <p:nvSpPr>
          <p:cNvPr id="7" name="Rectangle 6"/>
          <p:cNvSpPr/>
          <p:nvPr/>
        </p:nvSpPr>
        <p:spPr>
          <a:xfrm>
            <a:off x="5791201" y="6588259"/>
            <a:ext cx="335279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eaLnBrk="0" hangingPunct="0">
              <a:spcBef>
                <a:spcPct val="20000"/>
              </a:spcBef>
              <a:buClr>
                <a:srgbClr val="800000"/>
              </a:buClr>
              <a:defRPr/>
            </a:pPr>
            <a:r>
              <a:rPr kumimoji="1" lang="en-US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Gill Sans MT" pitchFamily="34" charset="0"/>
                <a:cs typeface="Arial" pitchFamily="34" charset="0"/>
              </a:rPr>
              <a:t>S</a:t>
            </a:r>
            <a:r>
              <a:rPr kumimoji="1" lang="en-US" sz="12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Gill Sans MT" pitchFamily="34" charset="0"/>
                <a:cs typeface="Arial" pitchFamily="34" charset="0"/>
              </a:rPr>
              <a:t>lide </a:t>
            </a:r>
            <a:r>
              <a:rPr kumimoji="1" lang="en-US" sz="12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Gill Sans MT" pitchFamily="34" charset="0"/>
                <a:cs typeface="Arial" pitchFamily="34" charset="0"/>
              </a:rPr>
              <a:t>by</a:t>
            </a:r>
            <a:r>
              <a:rPr kumimoji="1" lang="en-US" sz="12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Gill Sans MT" pitchFamily="34" charset="0"/>
                <a:cs typeface="Arial" pitchFamily="34" charset="0"/>
              </a:rPr>
              <a:t> </a:t>
            </a:r>
            <a:r>
              <a:rPr kumimoji="1" lang="en-US" sz="1200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Gill Sans MT" pitchFamily="34" charset="0"/>
                <a:cs typeface="Arial" pitchFamily="34" charset="0"/>
              </a:rPr>
              <a:t>Anhai</a:t>
            </a:r>
            <a:r>
              <a:rPr kumimoji="1" lang="en-US" sz="12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Gill Sans MT" pitchFamily="34" charset="0"/>
                <a:cs typeface="Arial" pitchFamily="34" charset="0"/>
              </a:rPr>
              <a:t> Doan, </a:t>
            </a:r>
            <a:r>
              <a:rPr kumimoji="1" lang="en-US" sz="1200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Gill Sans MT" pitchFamily="34" charset="0"/>
                <a:cs typeface="Arial" pitchFamily="34" charset="0"/>
              </a:rPr>
              <a:t>Alon</a:t>
            </a:r>
            <a:r>
              <a:rPr kumimoji="1" lang="en-US" sz="12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Gill Sans MT" pitchFamily="34" charset="0"/>
                <a:cs typeface="Arial" pitchFamily="34" charset="0"/>
              </a:rPr>
              <a:t> Halevy, Zachary Ives</a:t>
            </a:r>
            <a:endParaRPr kumimoji="1" lang="en-US" sz="800" dirty="0">
              <a:solidFill>
                <a:schemeClr val="accent1">
                  <a:lumMod val="60000"/>
                  <a:lumOff val="40000"/>
                </a:schemeClr>
              </a:solidFill>
              <a:latin typeface="Gill Sans MT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97505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" y="63500"/>
            <a:ext cx="8902700" cy="104457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mtClean="0">
                <a:ea typeface="+mj-ea"/>
              </a:rPr>
              <a:t>The Pros and Cons of </a:t>
            </a:r>
            <a:br>
              <a:rPr lang="en-US" smtClean="0">
                <a:ea typeface="+mj-ea"/>
              </a:rPr>
            </a:br>
            <a:r>
              <a:rPr lang="en-US" smtClean="0">
                <a:ea typeface="+mj-ea"/>
              </a:rPr>
              <a:t>Learning-based Approach</a:t>
            </a:r>
            <a:endParaRPr lang="en-US">
              <a:ea typeface="+mj-ea"/>
            </a:endParaRPr>
          </a:p>
        </p:txBody>
      </p:sp>
      <p:sp>
        <p:nvSpPr>
          <p:cNvPr id="40962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>
                <a:latin typeface="Calibri" charset="0"/>
              </a:rPr>
              <a:t>Pros compared to rule-based approaches</a:t>
            </a:r>
          </a:p>
          <a:p>
            <a:pPr lvl="1"/>
            <a:r>
              <a:rPr lang="en-US">
                <a:latin typeface="Calibri" charset="0"/>
              </a:rPr>
              <a:t>in rule-based approaches must manually decide if a particular feature is useful </a:t>
            </a:r>
            <a:r>
              <a:rPr lang="en-US">
                <a:latin typeface="Calibri" charset="0"/>
                <a:sym typeface="Wingdings" charset="0"/>
              </a:rPr>
              <a:t> labor intensive and limit the number of features we can consider</a:t>
            </a:r>
          </a:p>
          <a:p>
            <a:pPr lvl="1"/>
            <a:r>
              <a:rPr lang="en-US">
                <a:latin typeface="Calibri" charset="0"/>
                <a:sym typeface="Wingdings" charset="0"/>
              </a:rPr>
              <a:t>learning-based ones can automatically examine a large number of features</a:t>
            </a:r>
          </a:p>
          <a:p>
            <a:pPr lvl="1"/>
            <a:r>
              <a:rPr lang="en-US">
                <a:latin typeface="Calibri" charset="0"/>
                <a:sym typeface="Wingdings" charset="0"/>
              </a:rPr>
              <a:t>learning-based approaches can construct very complex </a:t>
            </a:r>
            <a:r>
              <a:rPr lang="ja-JP" altLang="en-US">
                <a:latin typeface="Calibri" charset="0"/>
                <a:sym typeface="Wingdings" charset="0"/>
              </a:rPr>
              <a:t>“</a:t>
            </a:r>
            <a:r>
              <a:rPr lang="en-US">
                <a:latin typeface="Calibri" charset="0"/>
                <a:sym typeface="Wingdings" charset="0"/>
              </a:rPr>
              <a:t>rules</a:t>
            </a:r>
            <a:r>
              <a:rPr lang="ja-JP" altLang="en-US">
                <a:latin typeface="Calibri" charset="0"/>
                <a:sym typeface="Wingdings" charset="0"/>
              </a:rPr>
              <a:t>”</a:t>
            </a:r>
            <a:endParaRPr lang="en-US">
              <a:latin typeface="Calibri" charset="0"/>
            </a:endParaRPr>
          </a:p>
          <a:p>
            <a:r>
              <a:rPr lang="en-US">
                <a:latin typeface="Calibri" charset="0"/>
              </a:rPr>
              <a:t>Cons</a:t>
            </a:r>
          </a:p>
          <a:p>
            <a:pPr lvl="1"/>
            <a:r>
              <a:rPr lang="en-US">
                <a:latin typeface="Calibri" charset="0"/>
              </a:rPr>
              <a:t>still require training examples, in many cases a large number of them, which can be hard to obtain</a:t>
            </a:r>
          </a:p>
          <a:p>
            <a:pPr lvl="1"/>
            <a:r>
              <a:rPr lang="en-US">
                <a:latin typeface="Calibri" charset="0"/>
              </a:rPr>
              <a:t>clustering addresses this problem</a:t>
            </a:r>
          </a:p>
        </p:txBody>
      </p:sp>
      <p:sp>
        <p:nvSpPr>
          <p:cNvPr id="4096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756CD2DE-F863-4549-B590-26E1D1F260D4}" type="slidenum">
              <a:rPr lang="en-US" sz="1000">
                <a:solidFill>
                  <a:srgbClr val="969696"/>
                </a:solidFill>
                <a:latin typeface="Arial" charset="0"/>
              </a:rPr>
              <a:pPr/>
              <a:t>51</a:t>
            </a:fld>
            <a:endParaRPr lang="en-US" sz="1000">
              <a:solidFill>
                <a:srgbClr val="969696"/>
              </a:solidFill>
              <a:latin typeface="Arial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791201" y="6588259"/>
            <a:ext cx="335279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eaLnBrk="0" hangingPunct="0">
              <a:spcBef>
                <a:spcPct val="20000"/>
              </a:spcBef>
              <a:buClr>
                <a:srgbClr val="800000"/>
              </a:buClr>
              <a:defRPr/>
            </a:pPr>
            <a:r>
              <a:rPr kumimoji="1" lang="en-US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Gill Sans MT" pitchFamily="34" charset="0"/>
                <a:cs typeface="Arial" pitchFamily="34" charset="0"/>
              </a:rPr>
              <a:t>S</a:t>
            </a:r>
            <a:r>
              <a:rPr kumimoji="1" lang="en-US" sz="12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Gill Sans MT" pitchFamily="34" charset="0"/>
                <a:cs typeface="Arial" pitchFamily="34" charset="0"/>
              </a:rPr>
              <a:t>lide </a:t>
            </a:r>
            <a:r>
              <a:rPr kumimoji="1" lang="en-US" sz="12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Gill Sans MT" pitchFamily="34" charset="0"/>
                <a:cs typeface="Arial" pitchFamily="34" charset="0"/>
              </a:rPr>
              <a:t>by</a:t>
            </a:r>
            <a:r>
              <a:rPr kumimoji="1" lang="en-US" sz="12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Gill Sans MT" pitchFamily="34" charset="0"/>
                <a:cs typeface="Arial" pitchFamily="34" charset="0"/>
              </a:rPr>
              <a:t> </a:t>
            </a:r>
            <a:r>
              <a:rPr kumimoji="1" lang="en-US" sz="1200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Gill Sans MT" pitchFamily="34" charset="0"/>
                <a:cs typeface="Arial" pitchFamily="34" charset="0"/>
              </a:rPr>
              <a:t>Anhai</a:t>
            </a:r>
            <a:r>
              <a:rPr kumimoji="1" lang="en-US" sz="12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Gill Sans MT" pitchFamily="34" charset="0"/>
                <a:cs typeface="Arial" pitchFamily="34" charset="0"/>
              </a:rPr>
              <a:t> Doan, </a:t>
            </a:r>
            <a:r>
              <a:rPr kumimoji="1" lang="en-US" sz="1200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Gill Sans MT" pitchFamily="34" charset="0"/>
                <a:cs typeface="Arial" pitchFamily="34" charset="0"/>
              </a:rPr>
              <a:t>Alon</a:t>
            </a:r>
            <a:r>
              <a:rPr kumimoji="1" lang="en-US" sz="12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Gill Sans MT" pitchFamily="34" charset="0"/>
                <a:cs typeface="Arial" pitchFamily="34" charset="0"/>
              </a:rPr>
              <a:t> Halevy, Zachary Ives</a:t>
            </a:r>
            <a:endParaRPr kumimoji="1" lang="en-US" sz="800" dirty="0">
              <a:solidFill>
                <a:schemeClr val="accent1">
                  <a:lumMod val="60000"/>
                  <a:lumOff val="40000"/>
                </a:schemeClr>
              </a:solidFill>
              <a:latin typeface="Gill Sans MT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88910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Palatino Linotype" charset="0"/>
                <a:ea typeface="ＭＳ Ｐゴシック" charset="0"/>
                <a:cs typeface="ＭＳ Ｐゴシック" charset="0"/>
              </a:rPr>
              <a:t>Outline</a:t>
            </a:r>
          </a:p>
        </p:txBody>
      </p:sp>
      <p:sp>
        <p:nvSpPr>
          <p:cNvPr id="2355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Blocking</a:t>
            </a:r>
          </a:p>
          <a:p>
            <a:pPr lvl="1"/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Rule-based blocking</a:t>
            </a:r>
          </a:p>
          <a:p>
            <a:pPr lvl="1"/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Learning-based blocking</a:t>
            </a:r>
          </a:p>
          <a:p>
            <a:pPr lvl="1"/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Automatic blocking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Record Linkage</a:t>
            </a:r>
          </a:p>
          <a:p>
            <a:pPr lvl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Rule-based matching</a:t>
            </a:r>
          </a:p>
          <a:p>
            <a:pPr lvl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Learning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-based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matching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</a:rPr>
              <a:t>Automatic matching</a:t>
            </a:r>
            <a:endParaRPr lang="en-US" dirty="0">
              <a:solidFill>
                <a:srgbClr val="FF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/>
            <a:endParaRPr lang="en-US" dirty="0" smtClean="0">
              <a:latin typeface="Arial" charset="0"/>
              <a:ea typeface="ＭＳ Ｐゴシック" charset="0"/>
              <a:cs typeface="ＭＳ Ｐゴシック" charset="0"/>
            </a:endParaRPr>
          </a:p>
          <a:p>
            <a:pPr lvl="1"/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>
              <a:buFontTx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lvl="1" eaLnBrk="1" hangingPunct="1">
              <a:buFontTx/>
              <a:buNone/>
            </a:pPr>
            <a:endParaRPr lang="en-US" dirty="0">
              <a:latin typeface="Arial" charset="0"/>
              <a:ea typeface="ＭＳ Ｐゴシック" charset="0"/>
            </a:endParaRPr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B1243F2F-E0B1-D44D-8FEB-A1C913CB8698}" type="slidenum">
              <a:rPr lang="en-US">
                <a:solidFill>
                  <a:srgbClr val="000000"/>
                </a:solidFill>
              </a:rPr>
              <a:pPr/>
              <a:t>52</a:t>
            </a:fld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896910" y="6507251"/>
            <a:ext cx="2168532" cy="274638"/>
            <a:chOff x="6896910" y="6507251"/>
            <a:chExt cx="2168532" cy="274638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>
              <a:alphaModFix amt="55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285824" y="6507251"/>
              <a:ext cx="779618" cy="274638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6896910" y="6612612"/>
              <a:ext cx="1320874" cy="1692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US" sz="1100" dirty="0" smtClean="0">
                  <a:solidFill>
                    <a:srgbClr val="000000"/>
                  </a:solidFill>
                  <a:latin typeface="+mn-lt"/>
                </a:rPr>
                <a:t>slide by </a:t>
              </a:r>
              <a:r>
                <a:rPr lang="en-US" sz="1100" dirty="0" smtClean="0">
                  <a:solidFill>
                    <a:srgbClr val="000000"/>
                  </a:solidFill>
                </a:rPr>
                <a:t>Craig Knoblock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5809663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" y="63500"/>
            <a:ext cx="8902700" cy="1044575"/>
          </a:xfrm>
        </p:spPr>
        <p:txBody>
          <a:bodyPr/>
          <a:lstStyle/>
          <a:p>
            <a:pPr>
              <a:defRPr/>
            </a:pPr>
            <a:r>
              <a:rPr lang="en-US" smtClean="0">
                <a:ea typeface="+mj-ea"/>
              </a:rPr>
              <a:t>Matching by Clustering</a:t>
            </a:r>
            <a:endParaRPr lang="en-US">
              <a:ea typeface="+mj-ea"/>
            </a:endParaRPr>
          </a:p>
        </p:txBody>
      </p:sp>
      <p:sp>
        <p:nvSpPr>
          <p:cNvPr id="43010" name="Content Placeholder 2"/>
          <p:cNvSpPr>
            <a:spLocks noGrp="1"/>
          </p:cNvSpPr>
          <p:nvPr>
            <p:ph idx="1"/>
          </p:nvPr>
        </p:nvSpPr>
        <p:spPr>
          <a:xfrm>
            <a:off x="165100" y="1241425"/>
            <a:ext cx="8813800" cy="4660900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latin typeface="Calibri" charset="0"/>
              </a:rPr>
              <a:t>Many common clustering techniques have been used</a:t>
            </a:r>
          </a:p>
          <a:p>
            <a:pPr lvl="1"/>
            <a:r>
              <a:rPr lang="en-US" dirty="0">
                <a:latin typeface="Calibri" charset="0"/>
              </a:rPr>
              <a:t>agglomerative hierarchical clustering (AHC), k-means, graph-theoretic, … </a:t>
            </a:r>
          </a:p>
          <a:p>
            <a:pPr lvl="1"/>
            <a:r>
              <a:rPr lang="en-US" dirty="0">
                <a:latin typeface="Calibri" charset="0"/>
              </a:rPr>
              <a:t>here we focus on AHC, a simple yet very commonly used one</a:t>
            </a:r>
          </a:p>
          <a:p>
            <a:r>
              <a:rPr lang="en-US" dirty="0">
                <a:latin typeface="Calibri" charset="0"/>
              </a:rPr>
              <a:t>AHC</a:t>
            </a:r>
          </a:p>
          <a:p>
            <a:pPr lvl="1"/>
            <a:r>
              <a:rPr lang="en-US" dirty="0">
                <a:latin typeface="Calibri" charset="0"/>
              </a:rPr>
              <a:t>partitions a given set of tuples D into a set of clusters</a:t>
            </a:r>
          </a:p>
          <a:p>
            <a:pPr lvl="2"/>
            <a:r>
              <a:rPr lang="en-US" dirty="0">
                <a:latin typeface="Calibri" charset="0"/>
              </a:rPr>
              <a:t>all tuples in a cluster refer to the same real-world entity, tuples in different clusters refer to different entities</a:t>
            </a:r>
          </a:p>
          <a:p>
            <a:pPr lvl="1"/>
            <a:r>
              <a:rPr lang="en-US" dirty="0">
                <a:latin typeface="Calibri" charset="0"/>
              </a:rPr>
              <a:t>begins by putting each tuple in D into a single cluster</a:t>
            </a:r>
          </a:p>
          <a:p>
            <a:pPr lvl="1"/>
            <a:r>
              <a:rPr lang="en-US" dirty="0">
                <a:latin typeface="Calibri" charset="0"/>
              </a:rPr>
              <a:t>iteratively merges the two most similar clusters</a:t>
            </a:r>
          </a:p>
          <a:p>
            <a:pPr lvl="1"/>
            <a:r>
              <a:rPr lang="en-US" dirty="0">
                <a:latin typeface="Calibri" charset="0"/>
              </a:rPr>
              <a:t>stops when a desired number of clusters has been reached, or until the similarity between two closest clusters falls below a pre-specified threshold</a:t>
            </a:r>
          </a:p>
        </p:txBody>
      </p:sp>
      <p:sp>
        <p:nvSpPr>
          <p:cNvPr id="4301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153C6915-C7E1-914E-994C-F81A37FB7605}" type="slidenum">
              <a:rPr lang="en-US" sz="1000">
                <a:solidFill>
                  <a:srgbClr val="969696"/>
                </a:solidFill>
                <a:latin typeface="Arial" charset="0"/>
              </a:rPr>
              <a:pPr/>
              <a:t>53</a:t>
            </a:fld>
            <a:endParaRPr lang="en-US" sz="1000">
              <a:solidFill>
                <a:srgbClr val="969696"/>
              </a:solidFill>
              <a:latin typeface="Arial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791201" y="6588259"/>
            <a:ext cx="335279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eaLnBrk="0" hangingPunct="0">
              <a:spcBef>
                <a:spcPct val="20000"/>
              </a:spcBef>
              <a:buClr>
                <a:srgbClr val="800000"/>
              </a:buClr>
              <a:defRPr/>
            </a:pPr>
            <a:r>
              <a:rPr kumimoji="1" lang="en-US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Gill Sans MT" pitchFamily="34" charset="0"/>
                <a:cs typeface="Arial" pitchFamily="34" charset="0"/>
              </a:rPr>
              <a:t>S</a:t>
            </a:r>
            <a:r>
              <a:rPr kumimoji="1" lang="en-US" sz="12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Gill Sans MT" pitchFamily="34" charset="0"/>
                <a:cs typeface="Arial" pitchFamily="34" charset="0"/>
              </a:rPr>
              <a:t>lide </a:t>
            </a:r>
            <a:r>
              <a:rPr kumimoji="1" lang="en-US" sz="12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Gill Sans MT" pitchFamily="34" charset="0"/>
                <a:cs typeface="Arial" pitchFamily="34" charset="0"/>
              </a:rPr>
              <a:t>by</a:t>
            </a:r>
            <a:r>
              <a:rPr kumimoji="1" lang="en-US" sz="12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Gill Sans MT" pitchFamily="34" charset="0"/>
                <a:cs typeface="Arial" pitchFamily="34" charset="0"/>
              </a:rPr>
              <a:t> </a:t>
            </a:r>
            <a:r>
              <a:rPr kumimoji="1" lang="en-US" sz="1200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Gill Sans MT" pitchFamily="34" charset="0"/>
                <a:cs typeface="Arial" pitchFamily="34" charset="0"/>
              </a:rPr>
              <a:t>Anhai</a:t>
            </a:r>
            <a:r>
              <a:rPr kumimoji="1" lang="en-US" sz="12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Gill Sans MT" pitchFamily="34" charset="0"/>
                <a:cs typeface="Arial" pitchFamily="34" charset="0"/>
              </a:rPr>
              <a:t> Doan, </a:t>
            </a:r>
            <a:r>
              <a:rPr kumimoji="1" lang="en-US" sz="1200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Gill Sans MT" pitchFamily="34" charset="0"/>
                <a:cs typeface="Arial" pitchFamily="34" charset="0"/>
              </a:rPr>
              <a:t>Alon</a:t>
            </a:r>
            <a:r>
              <a:rPr kumimoji="1" lang="en-US" sz="12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Gill Sans MT" pitchFamily="34" charset="0"/>
                <a:cs typeface="Arial" pitchFamily="34" charset="0"/>
              </a:rPr>
              <a:t> Halevy, Zachary Ives</a:t>
            </a:r>
            <a:endParaRPr kumimoji="1" lang="en-US" sz="800" dirty="0">
              <a:solidFill>
                <a:schemeClr val="accent1">
                  <a:lumMod val="60000"/>
                  <a:lumOff val="40000"/>
                </a:schemeClr>
              </a:solidFill>
              <a:latin typeface="Gill Sans MT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79524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" y="63500"/>
            <a:ext cx="8902700" cy="1044575"/>
          </a:xfrm>
        </p:spPr>
        <p:txBody>
          <a:bodyPr/>
          <a:lstStyle/>
          <a:p>
            <a:pPr>
              <a:defRPr/>
            </a:pPr>
            <a:r>
              <a:rPr lang="en-US" smtClean="0">
                <a:ea typeface="+mj-ea"/>
              </a:rPr>
              <a:t>Example</a:t>
            </a:r>
            <a:endParaRPr lang="en-US">
              <a:ea typeface="+mj-ea"/>
            </a:endParaRPr>
          </a:p>
        </p:txBody>
      </p:sp>
      <p:sp>
        <p:nvSpPr>
          <p:cNvPr id="44034" name="Content Placeholder 2"/>
          <p:cNvSpPr>
            <a:spLocks noGrp="1"/>
          </p:cNvSpPr>
          <p:nvPr>
            <p:ph idx="1"/>
          </p:nvPr>
        </p:nvSpPr>
        <p:spPr>
          <a:xfrm>
            <a:off x="165100" y="5164138"/>
            <a:ext cx="8813800" cy="927100"/>
          </a:xfrm>
        </p:spPr>
        <p:txBody>
          <a:bodyPr>
            <a:normAutofit fontScale="85000" lnSpcReduction="10000"/>
          </a:bodyPr>
          <a:lstStyle/>
          <a:p>
            <a:r>
              <a:rPr lang="en-US">
                <a:latin typeface="Calibri" charset="0"/>
              </a:rPr>
              <a:t>sim(x,y) = </a:t>
            </a:r>
            <a:br>
              <a:rPr lang="en-US">
                <a:latin typeface="Calibri" charset="0"/>
              </a:rPr>
            </a:br>
            <a:r>
              <a:rPr lang="en-US">
                <a:latin typeface="Franklin Gothic Medium" charset="0"/>
              </a:rPr>
              <a:t>0.3s</a:t>
            </a:r>
            <a:r>
              <a:rPr lang="en-US" baseline="-25000">
                <a:latin typeface="Calibri" charset="0"/>
              </a:rPr>
              <a:t>name</a:t>
            </a:r>
            <a:r>
              <a:rPr lang="en-US">
                <a:latin typeface="Franklin Gothic Medium" charset="0"/>
              </a:rPr>
              <a:t>(x,y</a:t>
            </a:r>
            <a:r>
              <a:rPr lang="en-US">
                <a:latin typeface="Calibri" charset="0"/>
              </a:rPr>
              <a:t>) + </a:t>
            </a:r>
            <a:r>
              <a:rPr lang="en-US">
                <a:latin typeface="Franklin Gothic Medium" charset="0"/>
              </a:rPr>
              <a:t>0.3s</a:t>
            </a:r>
            <a:r>
              <a:rPr lang="en-US" baseline="-25000">
                <a:latin typeface="Calibri" charset="0"/>
              </a:rPr>
              <a:t>phone</a:t>
            </a:r>
            <a:r>
              <a:rPr lang="en-US">
                <a:latin typeface="Franklin Gothic Medium" charset="0"/>
              </a:rPr>
              <a:t>(x,y</a:t>
            </a:r>
            <a:r>
              <a:rPr lang="en-US">
                <a:latin typeface="Calibri" charset="0"/>
              </a:rPr>
              <a:t>) + </a:t>
            </a:r>
            <a:r>
              <a:rPr lang="en-US">
                <a:latin typeface="Franklin Gothic Medium" charset="0"/>
              </a:rPr>
              <a:t>0.1s</a:t>
            </a:r>
            <a:r>
              <a:rPr lang="en-US" baseline="-25000">
                <a:latin typeface="Calibri" charset="0"/>
              </a:rPr>
              <a:t>city</a:t>
            </a:r>
            <a:r>
              <a:rPr lang="en-US">
                <a:latin typeface="Franklin Gothic Medium" charset="0"/>
              </a:rPr>
              <a:t>(x,y</a:t>
            </a:r>
            <a:r>
              <a:rPr lang="en-US">
                <a:latin typeface="Calibri" charset="0"/>
              </a:rPr>
              <a:t>) + </a:t>
            </a:r>
            <a:r>
              <a:rPr lang="en-US">
                <a:latin typeface="Franklin Gothic Medium" charset="0"/>
              </a:rPr>
              <a:t>0.3s</a:t>
            </a:r>
            <a:r>
              <a:rPr lang="en-US" baseline="-25000">
                <a:latin typeface="Calibri" charset="0"/>
              </a:rPr>
              <a:t>state</a:t>
            </a:r>
            <a:r>
              <a:rPr lang="en-US">
                <a:latin typeface="Franklin Gothic Medium" charset="0"/>
              </a:rPr>
              <a:t>(x,y</a:t>
            </a:r>
            <a:r>
              <a:rPr lang="en-US">
                <a:latin typeface="Calibri" charset="0"/>
              </a:rPr>
              <a:t>)</a:t>
            </a:r>
          </a:p>
        </p:txBody>
      </p:sp>
      <p:sp>
        <p:nvSpPr>
          <p:cNvPr id="4403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83FF9DFD-EE8A-D74C-AD5D-EF3622B1DFB4}" type="slidenum">
              <a:rPr lang="en-US" sz="1000">
                <a:solidFill>
                  <a:srgbClr val="969696"/>
                </a:solidFill>
                <a:latin typeface="Arial" charset="0"/>
              </a:rPr>
              <a:pPr/>
              <a:t>54</a:t>
            </a:fld>
            <a:endParaRPr lang="en-US" sz="1000">
              <a:solidFill>
                <a:srgbClr val="969696"/>
              </a:solidFill>
              <a:latin typeface="Arial" charset="0"/>
            </a:endParaRPr>
          </a:p>
        </p:txBody>
      </p:sp>
      <p:pic>
        <p:nvPicPr>
          <p:cNvPr id="4403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17625"/>
            <a:ext cx="3959225" cy="3313113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</p:pic>
      <p:pic>
        <p:nvPicPr>
          <p:cNvPr id="4403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9675" y="2092325"/>
            <a:ext cx="3403600" cy="1763713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</p:pic>
      <p:sp>
        <p:nvSpPr>
          <p:cNvPr id="7" name="Rectangle 6"/>
          <p:cNvSpPr/>
          <p:nvPr/>
        </p:nvSpPr>
        <p:spPr>
          <a:xfrm>
            <a:off x="5791201" y="6588259"/>
            <a:ext cx="335279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eaLnBrk="0" hangingPunct="0">
              <a:spcBef>
                <a:spcPct val="20000"/>
              </a:spcBef>
              <a:buClr>
                <a:srgbClr val="800000"/>
              </a:buClr>
              <a:defRPr/>
            </a:pPr>
            <a:r>
              <a:rPr kumimoji="1" lang="en-US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Gill Sans MT" pitchFamily="34" charset="0"/>
                <a:cs typeface="Arial" pitchFamily="34" charset="0"/>
              </a:rPr>
              <a:t>S</a:t>
            </a:r>
            <a:r>
              <a:rPr kumimoji="1" lang="en-US" sz="12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Gill Sans MT" pitchFamily="34" charset="0"/>
                <a:cs typeface="Arial" pitchFamily="34" charset="0"/>
              </a:rPr>
              <a:t>lide </a:t>
            </a:r>
            <a:r>
              <a:rPr kumimoji="1" lang="en-US" sz="12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Gill Sans MT" pitchFamily="34" charset="0"/>
                <a:cs typeface="Arial" pitchFamily="34" charset="0"/>
              </a:rPr>
              <a:t>by</a:t>
            </a:r>
            <a:r>
              <a:rPr kumimoji="1" lang="en-US" sz="12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Gill Sans MT" pitchFamily="34" charset="0"/>
                <a:cs typeface="Arial" pitchFamily="34" charset="0"/>
              </a:rPr>
              <a:t> </a:t>
            </a:r>
            <a:r>
              <a:rPr kumimoji="1" lang="en-US" sz="1200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Gill Sans MT" pitchFamily="34" charset="0"/>
                <a:cs typeface="Arial" pitchFamily="34" charset="0"/>
              </a:rPr>
              <a:t>Anhai</a:t>
            </a:r>
            <a:r>
              <a:rPr kumimoji="1" lang="en-US" sz="12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Gill Sans MT" pitchFamily="34" charset="0"/>
                <a:cs typeface="Arial" pitchFamily="34" charset="0"/>
              </a:rPr>
              <a:t> Doan, </a:t>
            </a:r>
            <a:r>
              <a:rPr kumimoji="1" lang="en-US" sz="1200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Gill Sans MT" pitchFamily="34" charset="0"/>
                <a:cs typeface="Arial" pitchFamily="34" charset="0"/>
              </a:rPr>
              <a:t>Alon</a:t>
            </a:r>
            <a:r>
              <a:rPr kumimoji="1" lang="en-US" sz="12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Gill Sans MT" pitchFamily="34" charset="0"/>
                <a:cs typeface="Arial" pitchFamily="34" charset="0"/>
              </a:rPr>
              <a:t> Halevy, Zachary Ives</a:t>
            </a:r>
            <a:endParaRPr kumimoji="1" lang="en-US" sz="800" dirty="0">
              <a:solidFill>
                <a:schemeClr val="accent1">
                  <a:lumMod val="60000"/>
                  <a:lumOff val="40000"/>
                </a:schemeClr>
              </a:solidFill>
              <a:latin typeface="Gill Sans MT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52293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" y="63500"/>
            <a:ext cx="8902700" cy="104457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mtClean="0">
                <a:ea typeface="+mj-ea"/>
              </a:rPr>
              <a:t>Computing a Similarity Score </a:t>
            </a:r>
            <a:br>
              <a:rPr lang="en-US" smtClean="0">
                <a:ea typeface="+mj-ea"/>
              </a:rPr>
            </a:br>
            <a:r>
              <a:rPr lang="en-US" smtClean="0">
                <a:ea typeface="+mj-ea"/>
              </a:rPr>
              <a:t>between Two Clusters</a:t>
            </a:r>
            <a:endParaRPr lang="en-US">
              <a:ea typeface="+mj-ea"/>
            </a:endParaRPr>
          </a:p>
        </p:txBody>
      </p:sp>
      <p:sp>
        <p:nvSpPr>
          <p:cNvPr id="45058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latin typeface="Calibri" charset="0"/>
              </a:rPr>
              <a:t>Let c and d be two </a:t>
            </a:r>
            <a:r>
              <a:rPr lang="en-US" dirty="0" smtClean="0">
                <a:latin typeface="Calibri" charset="0"/>
              </a:rPr>
              <a:t>clusters  (with elements: x</a:t>
            </a:r>
            <a:r>
              <a:rPr lang="en-US" baseline="-25000" dirty="0" smtClean="0">
                <a:latin typeface="Calibri" charset="0"/>
              </a:rPr>
              <a:t>i</a:t>
            </a:r>
            <a:r>
              <a:rPr lang="en-US" dirty="0" smtClean="0">
                <a:latin typeface="Calibri" charset="0"/>
              </a:rPr>
              <a:t>∊ c,  </a:t>
            </a:r>
            <a:r>
              <a:rPr lang="en-US" baseline="-25000" dirty="0" smtClean="0">
                <a:latin typeface="Calibri" charset="0"/>
              </a:rPr>
              <a:t>  </a:t>
            </a:r>
            <a:r>
              <a:rPr lang="en-US" dirty="0" err="1" smtClean="0">
                <a:latin typeface="Calibri" charset="0"/>
              </a:rPr>
              <a:t>y</a:t>
            </a:r>
            <a:r>
              <a:rPr lang="en-US" baseline="-25000" dirty="0" err="1" smtClean="0">
                <a:latin typeface="Calibri" charset="0"/>
              </a:rPr>
              <a:t>j</a:t>
            </a:r>
            <a:r>
              <a:rPr lang="en-US" dirty="0">
                <a:latin typeface="Calibri" charset="0"/>
              </a:rPr>
              <a:t>∊ </a:t>
            </a:r>
            <a:r>
              <a:rPr lang="en-US" dirty="0" smtClean="0">
                <a:latin typeface="Calibri" charset="0"/>
              </a:rPr>
              <a:t>d)</a:t>
            </a:r>
            <a:endParaRPr lang="en-US" dirty="0">
              <a:latin typeface="Calibri" charset="0"/>
            </a:endParaRPr>
          </a:p>
          <a:p>
            <a:endParaRPr lang="en-US" dirty="0">
              <a:latin typeface="Calibri" charset="0"/>
            </a:endParaRPr>
          </a:p>
          <a:p>
            <a:r>
              <a:rPr lang="en-US" dirty="0">
                <a:latin typeface="Calibri" charset="0"/>
              </a:rPr>
              <a:t>Single link:        s(</a:t>
            </a:r>
            <a:r>
              <a:rPr lang="en-US" dirty="0" err="1">
                <a:latin typeface="Calibri" charset="0"/>
              </a:rPr>
              <a:t>c,d</a:t>
            </a:r>
            <a:r>
              <a:rPr lang="en-US" dirty="0">
                <a:latin typeface="Calibri" charset="0"/>
              </a:rPr>
              <a:t>) = </a:t>
            </a:r>
            <a:r>
              <a:rPr lang="en-US" dirty="0" err="1" smtClean="0">
                <a:latin typeface="Franklin Gothic Medium" charset="0"/>
              </a:rPr>
              <a:t>min</a:t>
            </a:r>
            <a:r>
              <a:rPr lang="en-US" baseline="-25000" dirty="0" err="1" smtClean="0">
                <a:latin typeface="Franklin Gothic Medium" charset="0"/>
              </a:rPr>
              <a:t>x</a:t>
            </a:r>
            <a:r>
              <a:rPr lang="en-US" baseline="-25000" dirty="0" err="1" smtClean="0">
                <a:latin typeface="Calibri" charset="0"/>
              </a:rPr>
              <a:t>i,</a:t>
            </a:r>
            <a:r>
              <a:rPr lang="en-US" baseline="-25000" dirty="0" err="1" smtClean="0">
                <a:latin typeface="Franklin Gothic Medium" charset="0"/>
              </a:rPr>
              <a:t>y</a:t>
            </a:r>
            <a:r>
              <a:rPr lang="en-US" baseline="-25000" dirty="0" err="1" smtClean="0">
                <a:latin typeface="Calibri" charset="0"/>
              </a:rPr>
              <a:t>j</a:t>
            </a:r>
            <a:r>
              <a:rPr lang="en-US" baseline="-25000" dirty="0" smtClean="0">
                <a:latin typeface="Calibri" charset="0"/>
              </a:rPr>
              <a:t>  </a:t>
            </a:r>
            <a:r>
              <a:rPr lang="en-US" dirty="0" err="1">
                <a:latin typeface="Franklin Gothic Medium" charset="0"/>
              </a:rPr>
              <a:t>sim</a:t>
            </a:r>
            <a:r>
              <a:rPr lang="en-US" dirty="0">
                <a:latin typeface="Franklin Gothic Medium" charset="0"/>
              </a:rPr>
              <a:t>(x</a:t>
            </a:r>
            <a:r>
              <a:rPr lang="en-US" baseline="-25000" dirty="0">
                <a:latin typeface="Calibri" charset="0"/>
              </a:rPr>
              <a:t>i</a:t>
            </a:r>
            <a:r>
              <a:rPr lang="en-US" dirty="0">
                <a:latin typeface="Calibri" charset="0"/>
              </a:rPr>
              <a:t>, </a:t>
            </a:r>
            <a:r>
              <a:rPr lang="en-US" dirty="0" err="1">
                <a:latin typeface="Franklin Gothic Medium" charset="0"/>
              </a:rPr>
              <a:t>y</a:t>
            </a:r>
            <a:r>
              <a:rPr lang="en-US" baseline="-25000" dirty="0" err="1">
                <a:latin typeface="Calibri" charset="0"/>
              </a:rPr>
              <a:t>j</a:t>
            </a:r>
            <a:r>
              <a:rPr lang="en-US" dirty="0">
                <a:latin typeface="Calibri" charset="0"/>
              </a:rPr>
              <a:t>)</a:t>
            </a:r>
          </a:p>
          <a:p>
            <a:r>
              <a:rPr lang="en-US" dirty="0">
                <a:latin typeface="Calibri" charset="0"/>
              </a:rPr>
              <a:t>Complete link:  s(</a:t>
            </a:r>
            <a:r>
              <a:rPr lang="en-US" dirty="0" err="1">
                <a:latin typeface="Calibri" charset="0"/>
              </a:rPr>
              <a:t>c,d</a:t>
            </a:r>
            <a:r>
              <a:rPr lang="en-US" dirty="0">
                <a:latin typeface="Calibri" charset="0"/>
              </a:rPr>
              <a:t>) = </a:t>
            </a:r>
            <a:r>
              <a:rPr lang="en-US" dirty="0" err="1" smtClean="0">
                <a:latin typeface="Franklin Gothic Medium" charset="0"/>
              </a:rPr>
              <a:t>max</a:t>
            </a:r>
            <a:r>
              <a:rPr lang="en-US" baseline="-25000" dirty="0" err="1" smtClean="0">
                <a:latin typeface="Franklin Gothic Medium" charset="0"/>
              </a:rPr>
              <a:t>x</a:t>
            </a:r>
            <a:r>
              <a:rPr lang="en-US" baseline="-25000" dirty="0" err="1" smtClean="0">
                <a:latin typeface="Calibri" charset="0"/>
              </a:rPr>
              <a:t>i,</a:t>
            </a:r>
            <a:r>
              <a:rPr lang="en-US" baseline="-25000" dirty="0" err="1" smtClean="0">
                <a:latin typeface="Franklin Gothic Medium" charset="0"/>
              </a:rPr>
              <a:t>y</a:t>
            </a:r>
            <a:r>
              <a:rPr lang="en-US" baseline="-25000" dirty="0" err="1" smtClean="0">
                <a:latin typeface="Calibri" charset="0"/>
              </a:rPr>
              <a:t>j</a:t>
            </a:r>
            <a:r>
              <a:rPr lang="en-US" baseline="-25000" dirty="0" smtClean="0">
                <a:latin typeface="Calibri" charset="0"/>
              </a:rPr>
              <a:t>  </a:t>
            </a:r>
            <a:r>
              <a:rPr lang="en-US" dirty="0" err="1">
                <a:latin typeface="Franklin Gothic Medium" charset="0"/>
              </a:rPr>
              <a:t>sim</a:t>
            </a:r>
            <a:r>
              <a:rPr lang="en-US" dirty="0">
                <a:latin typeface="Franklin Gothic Medium" charset="0"/>
              </a:rPr>
              <a:t>(x</a:t>
            </a:r>
            <a:r>
              <a:rPr lang="en-US" baseline="-25000" dirty="0">
                <a:latin typeface="Calibri" charset="0"/>
              </a:rPr>
              <a:t>i</a:t>
            </a:r>
            <a:r>
              <a:rPr lang="en-US" dirty="0">
                <a:latin typeface="Calibri" charset="0"/>
              </a:rPr>
              <a:t>, </a:t>
            </a:r>
            <a:r>
              <a:rPr lang="en-US" dirty="0" err="1">
                <a:latin typeface="Franklin Gothic Medium" charset="0"/>
              </a:rPr>
              <a:t>y</a:t>
            </a:r>
            <a:r>
              <a:rPr lang="en-US" baseline="-25000" dirty="0" err="1">
                <a:latin typeface="Calibri" charset="0"/>
              </a:rPr>
              <a:t>j</a:t>
            </a:r>
            <a:r>
              <a:rPr lang="en-US" dirty="0">
                <a:latin typeface="Calibri" charset="0"/>
              </a:rPr>
              <a:t>)</a:t>
            </a:r>
          </a:p>
          <a:p>
            <a:r>
              <a:rPr lang="en-US" dirty="0">
                <a:latin typeface="Calibri" charset="0"/>
              </a:rPr>
              <a:t>Average link:     s(</a:t>
            </a:r>
            <a:r>
              <a:rPr lang="en-US" dirty="0" err="1">
                <a:latin typeface="Calibri" charset="0"/>
              </a:rPr>
              <a:t>c,d</a:t>
            </a:r>
            <a:r>
              <a:rPr lang="en-US" dirty="0">
                <a:latin typeface="Calibri" charset="0"/>
              </a:rPr>
              <a:t>) = [</a:t>
            </a:r>
            <a:r>
              <a:rPr lang="en-US" dirty="0">
                <a:latin typeface="Symbol" charset="0"/>
                <a:sym typeface="Symbol" charset="0"/>
              </a:rPr>
              <a:t></a:t>
            </a:r>
            <a:r>
              <a:rPr lang="en-US" baseline="-25000" dirty="0" err="1" smtClean="0">
                <a:latin typeface="Franklin Gothic Medium" charset="0"/>
              </a:rPr>
              <a:t>x</a:t>
            </a:r>
            <a:r>
              <a:rPr lang="en-US" baseline="-25000" dirty="0" err="1" smtClean="0">
                <a:latin typeface="Calibri" charset="0"/>
              </a:rPr>
              <a:t>i,</a:t>
            </a:r>
            <a:r>
              <a:rPr lang="en-US" baseline="-25000" dirty="0" err="1" smtClean="0">
                <a:latin typeface="Franklin Gothic Medium" charset="0"/>
              </a:rPr>
              <a:t>y</a:t>
            </a:r>
            <a:r>
              <a:rPr lang="en-US" baseline="-25000" dirty="0" err="1" smtClean="0">
                <a:latin typeface="Calibri" charset="0"/>
              </a:rPr>
              <a:t>j</a:t>
            </a:r>
            <a:r>
              <a:rPr lang="en-US" baseline="-25000" dirty="0" smtClean="0">
                <a:latin typeface="Calibri" charset="0"/>
              </a:rPr>
              <a:t> </a:t>
            </a:r>
            <a:r>
              <a:rPr lang="en-US" dirty="0" err="1" smtClean="0">
                <a:latin typeface="Franklin Gothic Medium" charset="0"/>
              </a:rPr>
              <a:t>sim</a:t>
            </a:r>
            <a:r>
              <a:rPr lang="en-US" dirty="0">
                <a:latin typeface="Franklin Gothic Medium" charset="0"/>
              </a:rPr>
              <a:t>(x</a:t>
            </a:r>
            <a:r>
              <a:rPr lang="en-US" baseline="-25000" dirty="0">
                <a:latin typeface="Calibri" charset="0"/>
              </a:rPr>
              <a:t>i</a:t>
            </a:r>
            <a:r>
              <a:rPr lang="en-US" dirty="0">
                <a:latin typeface="Calibri" charset="0"/>
              </a:rPr>
              <a:t>, </a:t>
            </a:r>
            <a:r>
              <a:rPr lang="en-US" dirty="0" err="1">
                <a:latin typeface="Franklin Gothic Medium" charset="0"/>
              </a:rPr>
              <a:t>y</a:t>
            </a:r>
            <a:r>
              <a:rPr lang="en-US" baseline="-25000" dirty="0" err="1">
                <a:latin typeface="Calibri" charset="0"/>
              </a:rPr>
              <a:t>j</a:t>
            </a:r>
            <a:r>
              <a:rPr lang="en-US" dirty="0">
                <a:latin typeface="Calibri" charset="0"/>
              </a:rPr>
              <a:t>)] </a:t>
            </a:r>
            <a:r>
              <a:rPr lang="en-US" dirty="0" smtClean="0">
                <a:latin typeface="Calibri" charset="0"/>
              </a:rPr>
              <a:t>/ [</a:t>
            </a:r>
            <a:r>
              <a:rPr lang="en-US" dirty="0">
                <a:latin typeface="Calibri" charset="0"/>
              </a:rPr>
              <a:t># of (</a:t>
            </a:r>
            <a:r>
              <a:rPr lang="en-US" dirty="0" err="1">
                <a:latin typeface="Franklin Gothic Medium" charset="0"/>
              </a:rPr>
              <a:t>x</a:t>
            </a:r>
            <a:r>
              <a:rPr lang="en-US" baseline="-25000" dirty="0" err="1">
                <a:latin typeface="Franklin Gothic Medium" charset="0"/>
              </a:rPr>
              <a:t>i</a:t>
            </a:r>
            <a:r>
              <a:rPr lang="en-US" dirty="0" err="1">
                <a:latin typeface="Franklin Gothic Medium" charset="0"/>
              </a:rPr>
              <a:t>,y</a:t>
            </a:r>
            <a:r>
              <a:rPr lang="en-US" baseline="-25000" dirty="0" err="1">
                <a:latin typeface="Calibri" charset="0"/>
              </a:rPr>
              <a:t>j</a:t>
            </a:r>
            <a:r>
              <a:rPr lang="en-US" dirty="0">
                <a:latin typeface="Calibri" charset="0"/>
              </a:rPr>
              <a:t>) pairs]</a:t>
            </a:r>
          </a:p>
          <a:p>
            <a:r>
              <a:rPr lang="en-US" dirty="0" smtClean="0">
                <a:latin typeface="Calibri" charset="0"/>
              </a:rPr>
              <a:t>Canonical </a:t>
            </a:r>
            <a:r>
              <a:rPr lang="en-US" dirty="0">
                <a:latin typeface="Calibri" charset="0"/>
              </a:rPr>
              <a:t>tuple</a:t>
            </a:r>
          </a:p>
          <a:p>
            <a:pPr lvl="1"/>
            <a:r>
              <a:rPr lang="en-US" dirty="0">
                <a:latin typeface="Calibri" charset="0"/>
              </a:rPr>
              <a:t>create a canonical tuple that represents each cluster</a:t>
            </a:r>
          </a:p>
          <a:p>
            <a:pPr lvl="1"/>
            <a:r>
              <a:rPr lang="en-US" dirty="0" err="1">
                <a:latin typeface="Calibri" charset="0"/>
              </a:rPr>
              <a:t>sim</a:t>
            </a:r>
            <a:r>
              <a:rPr lang="en-US" dirty="0">
                <a:latin typeface="Calibri" charset="0"/>
              </a:rPr>
              <a:t> between c and d is the </a:t>
            </a:r>
            <a:r>
              <a:rPr lang="en-US" dirty="0" err="1">
                <a:latin typeface="Calibri" charset="0"/>
              </a:rPr>
              <a:t>sim</a:t>
            </a:r>
            <a:r>
              <a:rPr lang="en-US" dirty="0">
                <a:latin typeface="Calibri" charset="0"/>
              </a:rPr>
              <a:t> between their canonical tuples</a:t>
            </a:r>
          </a:p>
          <a:p>
            <a:pPr lvl="1"/>
            <a:r>
              <a:rPr lang="en-US" dirty="0">
                <a:latin typeface="Calibri" charset="0"/>
              </a:rPr>
              <a:t>canonical tuple is created from attribute values of the tuples</a:t>
            </a:r>
          </a:p>
          <a:p>
            <a:pPr lvl="2"/>
            <a:r>
              <a:rPr lang="en-US" dirty="0">
                <a:latin typeface="Calibri" charset="0"/>
              </a:rPr>
              <a:t>e.g., </a:t>
            </a:r>
            <a:r>
              <a:rPr lang="ja-JP" altLang="en-US" dirty="0">
                <a:latin typeface="Calibri" charset="0"/>
              </a:rPr>
              <a:t>“</a:t>
            </a:r>
            <a:r>
              <a:rPr lang="en-US" dirty="0">
                <a:latin typeface="Calibri" charset="0"/>
              </a:rPr>
              <a:t>Mike Williams</a:t>
            </a:r>
            <a:r>
              <a:rPr lang="ja-JP" altLang="en-US" dirty="0">
                <a:latin typeface="Calibri" charset="0"/>
              </a:rPr>
              <a:t>”</a:t>
            </a:r>
            <a:r>
              <a:rPr lang="en-US" dirty="0">
                <a:latin typeface="Calibri" charset="0"/>
              </a:rPr>
              <a:t> and </a:t>
            </a:r>
            <a:r>
              <a:rPr lang="ja-JP" altLang="en-US" dirty="0">
                <a:latin typeface="Calibri" charset="0"/>
              </a:rPr>
              <a:t>“</a:t>
            </a:r>
            <a:r>
              <a:rPr lang="en-US" dirty="0">
                <a:latin typeface="Calibri" charset="0"/>
              </a:rPr>
              <a:t>M. J. Williams</a:t>
            </a:r>
            <a:r>
              <a:rPr lang="ja-JP" altLang="en-US" dirty="0">
                <a:latin typeface="Calibri" charset="0"/>
              </a:rPr>
              <a:t>”</a:t>
            </a:r>
            <a:r>
              <a:rPr lang="en-US" dirty="0">
                <a:latin typeface="Calibri" charset="0"/>
              </a:rPr>
              <a:t> </a:t>
            </a:r>
            <a:r>
              <a:rPr lang="en-US" dirty="0">
                <a:latin typeface="Calibri" charset="0"/>
                <a:sym typeface="Wingdings" charset="0"/>
              </a:rPr>
              <a:t> </a:t>
            </a:r>
            <a:r>
              <a:rPr lang="ja-JP" altLang="en-US" dirty="0">
                <a:latin typeface="Calibri" charset="0"/>
                <a:sym typeface="Wingdings" charset="0"/>
              </a:rPr>
              <a:t>“</a:t>
            </a:r>
            <a:r>
              <a:rPr lang="en-US" dirty="0">
                <a:latin typeface="Calibri" charset="0"/>
                <a:sym typeface="Wingdings" charset="0"/>
              </a:rPr>
              <a:t>Mike J. Williams</a:t>
            </a:r>
            <a:r>
              <a:rPr lang="ja-JP" altLang="en-US" dirty="0">
                <a:latin typeface="Calibri" charset="0"/>
                <a:sym typeface="Wingdings" charset="0"/>
              </a:rPr>
              <a:t>”</a:t>
            </a:r>
            <a:endParaRPr lang="en-US" dirty="0">
              <a:latin typeface="Calibri" charset="0"/>
              <a:sym typeface="Wingdings" charset="0"/>
            </a:endParaRPr>
          </a:p>
          <a:p>
            <a:pPr lvl="2"/>
            <a:r>
              <a:rPr lang="en-US" dirty="0">
                <a:latin typeface="Calibri" charset="0"/>
                <a:sym typeface="Wingdings" charset="0"/>
              </a:rPr>
              <a:t>(425) 247 4893 and 247 4893  (425) 247 4893</a:t>
            </a:r>
            <a:endParaRPr lang="en-US" dirty="0">
              <a:latin typeface="Calibri" charset="0"/>
            </a:endParaRPr>
          </a:p>
          <a:p>
            <a:endParaRPr lang="en-US" dirty="0">
              <a:latin typeface="Calibri" charset="0"/>
            </a:endParaRPr>
          </a:p>
          <a:p>
            <a:endParaRPr lang="en-US" dirty="0">
              <a:latin typeface="Calibri" charset="0"/>
            </a:endParaRPr>
          </a:p>
        </p:txBody>
      </p:sp>
      <p:sp>
        <p:nvSpPr>
          <p:cNvPr id="4505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4B018AB1-78DE-8C4A-8D70-98BA1EFC596C}" type="slidenum">
              <a:rPr lang="en-US" sz="1000">
                <a:solidFill>
                  <a:srgbClr val="969696"/>
                </a:solidFill>
                <a:latin typeface="Arial" charset="0"/>
              </a:rPr>
              <a:pPr/>
              <a:t>55</a:t>
            </a:fld>
            <a:endParaRPr lang="en-US" sz="1000">
              <a:solidFill>
                <a:srgbClr val="969696"/>
              </a:solidFill>
              <a:latin typeface="Arial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791201" y="6588259"/>
            <a:ext cx="335279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eaLnBrk="0" hangingPunct="0">
              <a:spcBef>
                <a:spcPct val="20000"/>
              </a:spcBef>
              <a:buClr>
                <a:srgbClr val="800000"/>
              </a:buClr>
              <a:defRPr/>
            </a:pPr>
            <a:r>
              <a:rPr kumimoji="1" lang="en-US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Gill Sans MT" pitchFamily="34" charset="0"/>
                <a:cs typeface="Arial" pitchFamily="34" charset="0"/>
              </a:rPr>
              <a:t>S</a:t>
            </a:r>
            <a:r>
              <a:rPr kumimoji="1" lang="en-US" sz="12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Gill Sans MT" pitchFamily="34" charset="0"/>
                <a:cs typeface="Arial" pitchFamily="34" charset="0"/>
              </a:rPr>
              <a:t>lide from </a:t>
            </a:r>
            <a:r>
              <a:rPr kumimoji="1" lang="en-US" sz="1200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Gill Sans MT" pitchFamily="34" charset="0"/>
                <a:cs typeface="Arial" pitchFamily="34" charset="0"/>
              </a:rPr>
              <a:t>Anhai</a:t>
            </a:r>
            <a:r>
              <a:rPr kumimoji="1" lang="en-US" sz="12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Gill Sans MT" pitchFamily="34" charset="0"/>
                <a:cs typeface="Arial" pitchFamily="34" charset="0"/>
              </a:rPr>
              <a:t> Doan, </a:t>
            </a:r>
            <a:r>
              <a:rPr kumimoji="1" lang="en-US" sz="1200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Gill Sans MT" pitchFamily="34" charset="0"/>
                <a:cs typeface="Arial" pitchFamily="34" charset="0"/>
              </a:rPr>
              <a:t>Alon</a:t>
            </a:r>
            <a:r>
              <a:rPr kumimoji="1" lang="en-US" sz="12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Gill Sans MT" pitchFamily="34" charset="0"/>
                <a:cs typeface="Arial" pitchFamily="34" charset="0"/>
              </a:rPr>
              <a:t> Halevy, Zachary Ives</a:t>
            </a:r>
            <a:endParaRPr kumimoji="1" lang="en-US" sz="800" dirty="0">
              <a:solidFill>
                <a:schemeClr val="accent1">
                  <a:lumMod val="60000"/>
                  <a:lumOff val="40000"/>
                </a:schemeClr>
              </a:solidFill>
              <a:latin typeface="Gill Sans MT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18500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" y="63500"/>
            <a:ext cx="8902700" cy="104457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mtClean="0">
                <a:ea typeface="+mj-ea"/>
              </a:rPr>
              <a:t>Key Ideas underlying </a:t>
            </a:r>
            <a:br>
              <a:rPr lang="en-US" smtClean="0">
                <a:ea typeface="+mj-ea"/>
              </a:rPr>
            </a:br>
            <a:r>
              <a:rPr lang="en-US" smtClean="0">
                <a:ea typeface="+mj-ea"/>
              </a:rPr>
              <a:t>the Clustering Approach</a:t>
            </a:r>
            <a:endParaRPr lang="en-US">
              <a:ea typeface="+mj-ea"/>
            </a:endParaRPr>
          </a:p>
        </p:txBody>
      </p:sp>
      <p:sp>
        <p:nvSpPr>
          <p:cNvPr id="46082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latin typeface="Calibri" charset="0"/>
              </a:rPr>
              <a:t>View matching tuples as the problem of constructing entities (i.e., clusters)</a:t>
            </a:r>
          </a:p>
          <a:p>
            <a:r>
              <a:rPr lang="en-US" dirty="0">
                <a:latin typeface="Calibri" charset="0"/>
              </a:rPr>
              <a:t>The process is iterative</a:t>
            </a:r>
          </a:p>
          <a:p>
            <a:pPr lvl="1"/>
            <a:r>
              <a:rPr lang="en-US" dirty="0">
                <a:latin typeface="Calibri" charset="0"/>
              </a:rPr>
              <a:t>leverage what we have known so far to build </a:t>
            </a:r>
            <a:r>
              <a:rPr lang="ja-JP" altLang="en-US" dirty="0">
                <a:latin typeface="Calibri" charset="0"/>
              </a:rPr>
              <a:t>“</a:t>
            </a:r>
            <a:r>
              <a:rPr lang="en-US" dirty="0">
                <a:latin typeface="Calibri" charset="0"/>
              </a:rPr>
              <a:t>better</a:t>
            </a:r>
            <a:r>
              <a:rPr lang="ja-JP" altLang="en-US" dirty="0">
                <a:latin typeface="Calibri" charset="0"/>
              </a:rPr>
              <a:t>”</a:t>
            </a:r>
            <a:r>
              <a:rPr lang="en-US" dirty="0">
                <a:latin typeface="Calibri" charset="0"/>
              </a:rPr>
              <a:t> entities</a:t>
            </a:r>
          </a:p>
          <a:p>
            <a:r>
              <a:rPr lang="en-US" dirty="0">
                <a:latin typeface="Calibri" charset="0"/>
              </a:rPr>
              <a:t>In each iteration merge all matching tuples within a cluster to build an </a:t>
            </a:r>
            <a:r>
              <a:rPr lang="ja-JP" altLang="en-US" dirty="0">
                <a:latin typeface="Calibri" charset="0"/>
              </a:rPr>
              <a:t>“</a:t>
            </a:r>
            <a:r>
              <a:rPr lang="en-US" dirty="0">
                <a:latin typeface="Calibri" charset="0"/>
              </a:rPr>
              <a:t>entity profile</a:t>
            </a:r>
            <a:r>
              <a:rPr lang="ja-JP" altLang="en-US" dirty="0">
                <a:latin typeface="Calibri" charset="0"/>
              </a:rPr>
              <a:t>”</a:t>
            </a:r>
            <a:r>
              <a:rPr lang="en-US" dirty="0">
                <a:latin typeface="Calibri" charset="0"/>
              </a:rPr>
              <a:t>, then use it to match other </a:t>
            </a:r>
            <a:r>
              <a:rPr lang="en-US" dirty="0" smtClean="0">
                <a:latin typeface="Calibri" charset="0"/>
              </a:rPr>
              <a:t>tuples</a:t>
            </a:r>
          </a:p>
          <a:p>
            <a:pPr lvl="1"/>
            <a:r>
              <a:rPr lang="en-US" dirty="0" smtClean="0">
                <a:latin typeface="Calibri" charset="0"/>
                <a:sym typeface="Wingdings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alibri" charset="0"/>
                <a:sym typeface="Wingdings" charset="0"/>
              </a:rPr>
              <a:t>merging then exploiting the merged information to help </a:t>
            </a:r>
            <a:r>
              <a:rPr lang="en-US" dirty="0" smtClean="0">
                <a:solidFill>
                  <a:srgbClr val="FF0000"/>
                </a:solidFill>
                <a:latin typeface="Calibri" charset="0"/>
                <a:sym typeface="Wingdings" charset="0"/>
              </a:rPr>
              <a:t>matching</a:t>
            </a:r>
            <a:endParaRPr lang="en-US" dirty="0">
              <a:solidFill>
                <a:srgbClr val="FF0000"/>
              </a:solidFill>
              <a:latin typeface="Calibri" charset="0"/>
              <a:sym typeface="Wingdings" charset="0"/>
            </a:endParaRPr>
          </a:p>
        </p:txBody>
      </p:sp>
      <p:sp>
        <p:nvSpPr>
          <p:cNvPr id="4608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D18D585A-7A8B-F940-BEF1-761DE978A1A3}" type="slidenum">
              <a:rPr lang="en-US" sz="1000">
                <a:solidFill>
                  <a:srgbClr val="969696"/>
                </a:solidFill>
                <a:latin typeface="Arial" charset="0"/>
              </a:rPr>
              <a:pPr/>
              <a:t>56</a:t>
            </a:fld>
            <a:endParaRPr lang="en-US" sz="1000">
              <a:solidFill>
                <a:srgbClr val="969696"/>
              </a:solidFill>
              <a:latin typeface="Arial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791201" y="6588259"/>
            <a:ext cx="335279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eaLnBrk="0" hangingPunct="0">
              <a:spcBef>
                <a:spcPct val="20000"/>
              </a:spcBef>
              <a:buClr>
                <a:srgbClr val="800000"/>
              </a:buClr>
              <a:defRPr/>
            </a:pPr>
            <a:r>
              <a:rPr kumimoji="1" lang="en-US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Gill Sans MT" pitchFamily="34" charset="0"/>
                <a:cs typeface="Arial" pitchFamily="34" charset="0"/>
              </a:rPr>
              <a:t>S</a:t>
            </a:r>
            <a:r>
              <a:rPr kumimoji="1" lang="en-US" sz="12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Gill Sans MT" pitchFamily="34" charset="0"/>
                <a:cs typeface="Arial" pitchFamily="34" charset="0"/>
              </a:rPr>
              <a:t>lide </a:t>
            </a:r>
            <a:r>
              <a:rPr kumimoji="1" lang="en-US" sz="12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Gill Sans MT" pitchFamily="34" charset="0"/>
                <a:cs typeface="Arial" pitchFamily="34" charset="0"/>
              </a:rPr>
              <a:t>by</a:t>
            </a:r>
            <a:r>
              <a:rPr kumimoji="1" lang="en-US" sz="12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Gill Sans MT" pitchFamily="34" charset="0"/>
                <a:cs typeface="Arial" pitchFamily="34" charset="0"/>
              </a:rPr>
              <a:t> </a:t>
            </a:r>
            <a:r>
              <a:rPr kumimoji="1" lang="en-US" sz="1200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Gill Sans MT" pitchFamily="34" charset="0"/>
                <a:cs typeface="Arial" pitchFamily="34" charset="0"/>
              </a:rPr>
              <a:t>Anhai</a:t>
            </a:r>
            <a:r>
              <a:rPr kumimoji="1" lang="en-US" sz="12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Gill Sans MT" pitchFamily="34" charset="0"/>
                <a:cs typeface="Arial" pitchFamily="34" charset="0"/>
              </a:rPr>
              <a:t> Doan, </a:t>
            </a:r>
            <a:r>
              <a:rPr kumimoji="1" lang="en-US" sz="1200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Gill Sans MT" pitchFamily="34" charset="0"/>
                <a:cs typeface="Arial" pitchFamily="34" charset="0"/>
              </a:rPr>
              <a:t>Alon</a:t>
            </a:r>
            <a:r>
              <a:rPr kumimoji="1" lang="en-US" sz="12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Gill Sans MT" pitchFamily="34" charset="0"/>
                <a:cs typeface="Arial" pitchFamily="34" charset="0"/>
              </a:rPr>
              <a:t> Halevy, Zachary Ives</a:t>
            </a:r>
            <a:endParaRPr kumimoji="1" lang="en-US" sz="800" dirty="0">
              <a:solidFill>
                <a:schemeClr val="accent1">
                  <a:lumMod val="60000"/>
                  <a:lumOff val="40000"/>
                </a:schemeClr>
              </a:solidFill>
              <a:latin typeface="Gill Sans MT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77266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" y="63500"/>
            <a:ext cx="8902700" cy="1044575"/>
          </a:xfrm>
        </p:spPr>
        <p:txBody>
          <a:bodyPr/>
          <a:lstStyle/>
          <a:p>
            <a:pPr>
              <a:defRPr/>
            </a:pPr>
            <a:r>
              <a:rPr lang="en-US" smtClean="0">
                <a:ea typeface="+mj-ea"/>
              </a:rPr>
              <a:t>Summary</a:t>
            </a:r>
            <a:endParaRPr lang="en-US">
              <a:ea typeface="+mj-ea"/>
            </a:endParaRPr>
          </a:p>
        </p:txBody>
      </p:sp>
      <p:sp>
        <p:nvSpPr>
          <p:cNvPr id="92162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Blocking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Schemes </a:t>
            </a:r>
            <a:endParaRPr lang="en-US" dirty="0" smtClean="0">
              <a:latin typeface="Arial" charset="0"/>
              <a:ea typeface="ＭＳ Ｐゴシック" charset="0"/>
              <a:cs typeface="ＭＳ Ｐゴシック" charset="0"/>
            </a:endParaRPr>
          </a:p>
          <a:p>
            <a:pPr lvl="1"/>
            <a:r>
              <a:rPr lang="en-US" dirty="0" smtClean="0">
                <a:latin typeface="Arial" charset="0"/>
                <a:ea typeface="ＭＳ Ｐゴシック" charset="0"/>
              </a:rPr>
              <a:t>Need to scale to large datasets</a:t>
            </a:r>
            <a:endParaRPr lang="en-US" dirty="0">
              <a:latin typeface="Arial" charset="0"/>
              <a:ea typeface="ＭＳ Ｐゴシック" charset="0"/>
            </a:endParaRPr>
          </a:p>
          <a:p>
            <a:pPr lvl="1"/>
            <a:r>
              <a:rPr lang="en-US" dirty="0" smtClean="0">
                <a:latin typeface="Arial" charset="0"/>
                <a:ea typeface="ＭＳ Ｐゴシック" charset="0"/>
              </a:rPr>
              <a:t>Learning approaches better </a:t>
            </a:r>
            <a:r>
              <a:rPr lang="en-US" dirty="0">
                <a:latin typeface="Arial" charset="0"/>
                <a:ea typeface="ＭＳ Ｐゴシック" charset="0"/>
              </a:rPr>
              <a:t>than non-experts ad-hoc </a:t>
            </a:r>
            <a:r>
              <a:rPr lang="en-US" dirty="0" smtClean="0">
                <a:latin typeface="Arial" charset="0"/>
                <a:ea typeface="ＭＳ Ｐゴシック" charset="0"/>
              </a:rPr>
              <a:t>rules and </a:t>
            </a:r>
            <a:r>
              <a:rPr lang="en-US" dirty="0">
                <a:latin typeface="Arial" charset="0"/>
                <a:ea typeface="ＭＳ Ｐゴシック" charset="0"/>
              </a:rPr>
              <a:t>comparable to domain expert</a:t>
            </a:r>
            <a:r>
              <a:rPr lang="ja-JP" altLang="en-US" dirty="0">
                <a:latin typeface="Arial" charset="0"/>
                <a:ea typeface="ＭＳ Ｐゴシック" charset="0"/>
              </a:rPr>
              <a:t>’</a:t>
            </a:r>
            <a:r>
              <a:rPr lang="en-US" dirty="0">
                <a:latin typeface="Arial" charset="0"/>
                <a:ea typeface="ＭＳ Ｐゴシック" charset="0"/>
              </a:rPr>
              <a:t>s rules</a:t>
            </a:r>
          </a:p>
          <a:p>
            <a:r>
              <a:rPr lang="en-US" dirty="0" smtClean="0">
                <a:latin typeface="Calibri" charset="0"/>
              </a:rPr>
              <a:t>Record linkage is a critical </a:t>
            </a:r>
            <a:r>
              <a:rPr lang="en-US" dirty="0">
                <a:latin typeface="Calibri" charset="0"/>
              </a:rPr>
              <a:t>problem in data integration</a:t>
            </a:r>
          </a:p>
          <a:p>
            <a:r>
              <a:rPr lang="en-US" dirty="0">
                <a:latin typeface="Calibri" charset="0"/>
              </a:rPr>
              <a:t>Huge amount of work in academia and industry</a:t>
            </a:r>
          </a:p>
          <a:p>
            <a:pPr lvl="1"/>
            <a:r>
              <a:rPr lang="en-US" dirty="0">
                <a:latin typeface="Calibri" charset="0"/>
              </a:rPr>
              <a:t>Rule-based matching</a:t>
            </a:r>
          </a:p>
          <a:p>
            <a:pPr lvl="1"/>
            <a:r>
              <a:rPr lang="en-US" dirty="0">
                <a:latin typeface="Calibri" charset="0"/>
              </a:rPr>
              <a:t>Learning- based matching</a:t>
            </a:r>
          </a:p>
          <a:p>
            <a:pPr lvl="1"/>
            <a:r>
              <a:rPr lang="en-US" dirty="0">
                <a:latin typeface="Calibri" charset="0"/>
              </a:rPr>
              <a:t>Matching by clustering</a:t>
            </a:r>
          </a:p>
          <a:p>
            <a:endParaRPr lang="en-US" dirty="0">
              <a:latin typeface="Calibri" charset="0"/>
            </a:endParaRPr>
          </a:p>
        </p:txBody>
      </p:sp>
      <p:sp>
        <p:nvSpPr>
          <p:cNvPr id="9216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3E27C668-CC93-FD40-AF10-95109CDCB00D}" type="slidenum">
              <a:rPr lang="en-US" sz="1000">
                <a:solidFill>
                  <a:srgbClr val="969696"/>
                </a:solidFill>
                <a:latin typeface="Arial" charset="0"/>
              </a:rPr>
              <a:pPr/>
              <a:t>57</a:t>
            </a:fld>
            <a:endParaRPr lang="en-US" sz="1000">
              <a:solidFill>
                <a:srgbClr val="969696"/>
              </a:solidFill>
              <a:latin typeface="Arial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896910" y="6507251"/>
            <a:ext cx="2168532" cy="274638"/>
            <a:chOff x="6896910" y="6507251"/>
            <a:chExt cx="2168532" cy="274638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>
              <a:alphaModFix amt="55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285824" y="6507251"/>
              <a:ext cx="779618" cy="274638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6896910" y="6612612"/>
              <a:ext cx="1320874" cy="1692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US" sz="1100" dirty="0" smtClean="0">
                  <a:solidFill>
                    <a:srgbClr val="000000"/>
                  </a:solidFill>
                  <a:latin typeface="+mn-lt"/>
                </a:rPr>
                <a:t>slide by </a:t>
              </a:r>
              <a:r>
                <a:rPr lang="en-US" sz="1100" dirty="0" smtClean="0">
                  <a:solidFill>
                    <a:srgbClr val="000000"/>
                  </a:solidFill>
                </a:rPr>
                <a:t>Craig Knoblock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237470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" y="63500"/>
            <a:ext cx="8902700" cy="104457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Challenges</a:t>
            </a:r>
          </a:p>
        </p:txBody>
      </p:sp>
      <p:sp>
        <p:nvSpPr>
          <p:cNvPr id="2355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alibri" charset="0"/>
              </a:rPr>
              <a:t>How to scale up to large data sets</a:t>
            </a:r>
          </a:p>
          <a:p>
            <a:pPr lvl="1"/>
            <a:r>
              <a:rPr lang="en-US" dirty="0" smtClean="0">
                <a:latin typeface="Calibri" charset="0"/>
              </a:rPr>
              <a:t>Cannot compare every possible pair of records</a:t>
            </a:r>
            <a:endParaRPr lang="en-US" dirty="0">
              <a:latin typeface="Calibri" charset="0"/>
            </a:endParaRPr>
          </a:p>
          <a:p>
            <a:r>
              <a:rPr lang="en-US" dirty="0" smtClean="0">
                <a:latin typeface="Calibri" charset="0"/>
              </a:rPr>
              <a:t>How </a:t>
            </a:r>
            <a:r>
              <a:rPr lang="en-US" dirty="0">
                <a:latin typeface="Calibri" charset="0"/>
              </a:rPr>
              <a:t>to match accurately? </a:t>
            </a:r>
          </a:p>
          <a:p>
            <a:pPr lvl="1"/>
            <a:r>
              <a:rPr lang="en-US" dirty="0">
                <a:latin typeface="Calibri" charset="0"/>
              </a:rPr>
              <a:t>D</a:t>
            </a:r>
            <a:r>
              <a:rPr lang="en-US" dirty="0" smtClean="0">
                <a:latin typeface="Calibri" charset="0"/>
              </a:rPr>
              <a:t>ifficult </a:t>
            </a:r>
            <a:r>
              <a:rPr lang="en-US" dirty="0">
                <a:latin typeface="Calibri" charset="0"/>
              </a:rPr>
              <a:t>due to variations in formatting conventions, use of abbreviations, </a:t>
            </a:r>
            <a:r>
              <a:rPr lang="en-US" dirty="0" smtClean="0">
                <a:latin typeface="Calibri" charset="0"/>
              </a:rPr>
              <a:t>different </a:t>
            </a:r>
            <a:r>
              <a:rPr lang="en-US" dirty="0">
                <a:latin typeface="Calibri" charset="0"/>
              </a:rPr>
              <a:t>naming conventions, omissions, nicknames, and errors </a:t>
            </a:r>
            <a:endParaRPr lang="en-US" dirty="0" smtClean="0">
              <a:latin typeface="Calibri" charset="0"/>
            </a:endParaRPr>
          </a:p>
          <a:p>
            <a:pPr lvl="1"/>
            <a:r>
              <a:rPr lang="en-US" dirty="0">
                <a:latin typeface="Calibri" charset="0"/>
              </a:rPr>
              <a:t>S</a:t>
            </a:r>
            <a:r>
              <a:rPr lang="en-US" dirty="0" smtClean="0">
                <a:latin typeface="Calibri" charset="0"/>
              </a:rPr>
              <a:t>everal commonly used </a:t>
            </a:r>
            <a:r>
              <a:rPr lang="en-US" dirty="0">
                <a:latin typeface="Calibri" charset="0"/>
              </a:rPr>
              <a:t>approaches: rule-based, learning-based, </a:t>
            </a:r>
            <a:r>
              <a:rPr lang="en-US" dirty="0" smtClean="0">
                <a:latin typeface="Calibri" charset="0"/>
              </a:rPr>
              <a:t>clustering</a:t>
            </a:r>
            <a:endParaRPr lang="en-US" dirty="0">
              <a:latin typeface="Calibri" charset="0"/>
            </a:endParaRPr>
          </a:p>
        </p:txBody>
      </p:sp>
      <p:sp>
        <p:nvSpPr>
          <p:cNvPr id="2355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93EA2C49-8CB9-124F-B9D1-229BCE8EE2C3}" type="slidenum">
              <a:rPr lang="en-US" sz="1000">
                <a:solidFill>
                  <a:srgbClr val="FFFFFF"/>
                </a:solidFill>
                <a:latin typeface="Arial" charset="0"/>
              </a:rPr>
              <a:pPr/>
              <a:t>6</a:t>
            </a:fld>
            <a:endParaRPr lang="en-US" sz="1000">
              <a:solidFill>
                <a:srgbClr val="FFFFFF"/>
              </a:solidFill>
              <a:latin typeface="Arial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896910" y="6507251"/>
            <a:ext cx="2168532" cy="274638"/>
            <a:chOff x="6896910" y="6507251"/>
            <a:chExt cx="2168532" cy="274638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>
              <a:alphaModFix amt="55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285824" y="6507251"/>
              <a:ext cx="779618" cy="274638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6896910" y="6612612"/>
              <a:ext cx="1320874" cy="1692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US" sz="1100" dirty="0" smtClean="0">
                  <a:solidFill>
                    <a:srgbClr val="FFFFFF"/>
                  </a:solidFill>
                  <a:latin typeface="+mn-lt"/>
                </a:rPr>
                <a:t>slide by </a:t>
              </a:r>
              <a:r>
                <a:rPr lang="en-US" sz="1100" dirty="0" smtClean="0">
                  <a:solidFill>
                    <a:srgbClr val="FFFFFF"/>
                  </a:solidFill>
                </a:rPr>
                <a:t>Craig Knoblock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668108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60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General Approach to Record Linkage</a:t>
            </a:r>
          </a:p>
        </p:txBody>
      </p:sp>
      <p:sp>
        <p:nvSpPr>
          <p:cNvPr id="19462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33400" indent="-533400" eaLnBrk="1" hangingPunct="1">
              <a:buFontTx/>
              <a:buAutoNum type="arabicPeriod"/>
            </a:pPr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  <a:t>Identification of  candidate pairs (blocking)</a:t>
            </a:r>
          </a:p>
          <a:p>
            <a:pPr marL="914400" lvl="1" indent="-457200" eaLnBrk="1" hangingPunct="1"/>
            <a:r>
              <a:rPr lang="en-US" sz="2400" dirty="0">
                <a:latin typeface="Arial" charset="0"/>
                <a:ea typeface="ＭＳ Ｐゴシック" charset="0"/>
              </a:rPr>
              <a:t>Comparing all possible record pairs would be computationally wasteful</a:t>
            </a:r>
          </a:p>
          <a:p>
            <a:pPr marL="533400" indent="-533400" eaLnBrk="1" hangingPunct="1">
              <a:buFontTx/>
              <a:buAutoNum type="arabicPeriod"/>
            </a:pPr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  <a:t>Compute Field Similarity</a:t>
            </a:r>
          </a:p>
          <a:p>
            <a:pPr marL="914400" lvl="1" indent="-457200" eaLnBrk="1" hangingPunct="1"/>
            <a:r>
              <a:rPr lang="en-US" sz="2400" dirty="0">
                <a:latin typeface="Arial" charset="0"/>
                <a:ea typeface="ＭＳ Ｐゴシック" charset="0"/>
              </a:rPr>
              <a:t>String similarity between individual fields is computed</a:t>
            </a:r>
          </a:p>
          <a:p>
            <a:pPr marL="533400" indent="-533400" eaLnBrk="1" hangingPunct="1">
              <a:buFontTx/>
              <a:buAutoNum type="arabicPeriod"/>
            </a:pPr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  <a:t>Compute Record Similarity</a:t>
            </a:r>
          </a:p>
          <a:p>
            <a:pPr marL="914400" lvl="1" indent="-457200" eaLnBrk="1" hangingPunct="1"/>
            <a:r>
              <a:rPr lang="en-US" sz="2400" dirty="0">
                <a:latin typeface="Arial" charset="0"/>
                <a:ea typeface="ＭＳ Ｐゴシック" charset="0"/>
              </a:rPr>
              <a:t>Field similarities are combined into a total record similarity estimate</a:t>
            </a:r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0F91C960-7814-2F4C-9473-3009340E796B}" type="slidenum">
              <a:rPr lang="en-US">
                <a:solidFill>
                  <a:srgbClr val="FFFFFF"/>
                </a:solidFill>
              </a:rPr>
              <a:pPr/>
              <a:t>7</a:t>
            </a:fld>
            <a:endParaRPr lang="en-US">
              <a:solidFill>
                <a:srgbClr val="FFFFFF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896910" y="6507251"/>
            <a:ext cx="2168532" cy="274638"/>
            <a:chOff x="6896910" y="6507251"/>
            <a:chExt cx="2168532" cy="274638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>
              <a:alphaModFix amt="55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285824" y="6507251"/>
              <a:ext cx="779618" cy="274638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6896910" y="6612612"/>
              <a:ext cx="1320874" cy="1692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US" sz="1100" dirty="0" smtClean="0">
                  <a:solidFill>
                    <a:srgbClr val="FFFFFF"/>
                  </a:solidFill>
                  <a:latin typeface="+mn-lt"/>
                </a:rPr>
                <a:t>slide by </a:t>
              </a:r>
              <a:r>
                <a:rPr lang="en-US" sz="1100" dirty="0" smtClean="0">
                  <a:solidFill>
                    <a:srgbClr val="FFFFFF"/>
                  </a:solidFill>
                </a:rPr>
                <a:t>Craig Knoblock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3494666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727075" y="269875"/>
            <a:ext cx="7242175" cy="49212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>
                <a:latin typeface="Palatino Linotype" charset="0"/>
                <a:ea typeface="ＭＳ Ｐゴシック" charset="0"/>
                <a:cs typeface="ＭＳ Ｐゴシック" charset="0"/>
              </a:rPr>
              <a:t>Overview</a:t>
            </a:r>
          </a:p>
        </p:txBody>
      </p:sp>
      <p:sp>
        <p:nvSpPr>
          <p:cNvPr id="47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C05F5A45-4DA8-BB42-B3B1-0592DF8412FB}" type="slidenum">
              <a:rPr lang="en-US"/>
              <a:pPr/>
              <a:t>8</a:t>
            </a:fld>
            <a:endParaRPr lang="en-US"/>
          </a:p>
        </p:txBody>
      </p:sp>
      <p:sp>
        <p:nvSpPr>
          <p:cNvPr id="21507" name="Rectangle 3"/>
          <p:cNvSpPr>
            <a:spLocks noChangeArrowheads="1"/>
          </p:cNvSpPr>
          <p:nvPr/>
        </p:nvSpPr>
        <p:spPr bwMode="auto">
          <a:xfrm>
            <a:off x="2787650" y="1143000"/>
            <a:ext cx="2667000" cy="685800"/>
          </a:xfrm>
          <a:prstGeom prst="rect">
            <a:avLst/>
          </a:prstGeom>
          <a:solidFill>
            <a:schemeClr val="bg1"/>
          </a:solidFill>
          <a:ln w="3175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08" name="Line 4"/>
          <p:cNvSpPr>
            <a:spLocks noChangeShapeType="1"/>
          </p:cNvSpPr>
          <p:nvPr/>
        </p:nvSpPr>
        <p:spPr bwMode="auto">
          <a:xfrm>
            <a:off x="2787650" y="1371600"/>
            <a:ext cx="2667000" cy="0"/>
          </a:xfrm>
          <a:prstGeom prst="line">
            <a:avLst/>
          </a:prstGeom>
          <a:noFill/>
          <a:ln w="317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09" name="Line 5"/>
          <p:cNvSpPr>
            <a:spLocks noChangeShapeType="1"/>
          </p:cNvSpPr>
          <p:nvPr/>
        </p:nvSpPr>
        <p:spPr bwMode="auto">
          <a:xfrm>
            <a:off x="2787650" y="1600200"/>
            <a:ext cx="2667000" cy="0"/>
          </a:xfrm>
          <a:prstGeom prst="line">
            <a:avLst/>
          </a:prstGeom>
          <a:noFill/>
          <a:ln w="317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0" name="Text Box 6"/>
          <p:cNvSpPr txBox="1">
            <a:spLocks noChangeArrowheads="1"/>
          </p:cNvSpPr>
          <p:nvPr/>
        </p:nvSpPr>
        <p:spPr bwMode="auto">
          <a:xfrm>
            <a:off x="3473450" y="762000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sz="2000">
                <a:solidFill>
                  <a:schemeClr val="tx2"/>
                </a:solidFill>
              </a:rPr>
              <a:t> table A</a:t>
            </a:r>
          </a:p>
        </p:txBody>
      </p:sp>
      <p:sp>
        <p:nvSpPr>
          <p:cNvPr id="21511" name="Text Box 7"/>
          <p:cNvSpPr txBox="1">
            <a:spLocks noChangeArrowheads="1"/>
          </p:cNvSpPr>
          <p:nvPr/>
        </p:nvSpPr>
        <p:spPr bwMode="auto">
          <a:xfrm>
            <a:off x="2254250" y="990600"/>
            <a:ext cx="533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sz="2000">
                <a:solidFill>
                  <a:schemeClr val="tx2"/>
                </a:solidFill>
              </a:rPr>
              <a:t>A </a:t>
            </a:r>
            <a:r>
              <a:rPr lang="en-US" sz="2000" baseline="-25000">
                <a:solidFill>
                  <a:schemeClr val="tx2"/>
                </a:solidFill>
              </a:rPr>
              <a:t>1</a:t>
            </a:r>
            <a:endParaRPr lang="en-US" sz="1800">
              <a:solidFill>
                <a:schemeClr val="tx2"/>
              </a:solidFill>
            </a:endParaRPr>
          </a:p>
        </p:txBody>
      </p:sp>
      <p:sp>
        <p:nvSpPr>
          <p:cNvPr id="21512" name="Text Box 8"/>
          <p:cNvSpPr txBox="1">
            <a:spLocks noChangeArrowheads="1"/>
          </p:cNvSpPr>
          <p:nvPr/>
        </p:nvSpPr>
        <p:spPr bwMode="auto">
          <a:xfrm>
            <a:off x="2254250" y="1524000"/>
            <a:ext cx="533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sz="2000">
                <a:solidFill>
                  <a:schemeClr val="tx2"/>
                </a:solidFill>
              </a:rPr>
              <a:t>A </a:t>
            </a:r>
            <a:r>
              <a:rPr lang="en-US" sz="2000" baseline="-25000">
                <a:solidFill>
                  <a:schemeClr val="tx2"/>
                </a:solidFill>
              </a:rPr>
              <a:t>n</a:t>
            </a:r>
            <a:endParaRPr lang="en-US" sz="1800">
              <a:solidFill>
                <a:schemeClr val="tx2"/>
              </a:solidFill>
            </a:endParaRPr>
          </a:p>
        </p:txBody>
      </p:sp>
      <p:sp>
        <p:nvSpPr>
          <p:cNvPr id="21513" name="Text Box 9"/>
          <p:cNvSpPr txBox="1">
            <a:spLocks noChangeArrowheads="1"/>
          </p:cNvSpPr>
          <p:nvPr/>
        </p:nvSpPr>
        <p:spPr bwMode="auto">
          <a:xfrm rot="5400000">
            <a:off x="2284413" y="1249362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sz="2000">
                <a:solidFill>
                  <a:schemeClr val="tx2"/>
                </a:solidFill>
              </a:rPr>
              <a:t>…</a:t>
            </a:r>
          </a:p>
        </p:txBody>
      </p:sp>
      <p:sp>
        <p:nvSpPr>
          <p:cNvPr id="21514" name="Rectangle 10"/>
          <p:cNvSpPr>
            <a:spLocks noChangeArrowheads="1"/>
          </p:cNvSpPr>
          <p:nvPr/>
        </p:nvSpPr>
        <p:spPr bwMode="auto">
          <a:xfrm>
            <a:off x="6369050" y="1143000"/>
            <a:ext cx="2667000" cy="685800"/>
          </a:xfrm>
          <a:prstGeom prst="rect">
            <a:avLst/>
          </a:prstGeom>
          <a:noFill/>
          <a:ln w="3175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15" name="Line 11"/>
          <p:cNvSpPr>
            <a:spLocks noChangeShapeType="1"/>
          </p:cNvSpPr>
          <p:nvPr/>
        </p:nvSpPr>
        <p:spPr bwMode="auto">
          <a:xfrm>
            <a:off x="6369050" y="1371600"/>
            <a:ext cx="2667000" cy="0"/>
          </a:xfrm>
          <a:prstGeom prst="line">
            <a:avLst/>
          </a:prstGeom>
          <a:noFill/>
          <a:ln w="317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6" name="Line 12"/>
          <p:cNvSpPr>
            <a:spLocks noChangeShapeType="1"/>
          </p:cNvSpPr>
          <p:nvPr/>
        </p:nvSpPr>
        <p:spPr bwMode="auto">
          <a:xfrm>
            <a:off x="6369050" y="1600200"/>
            <a:ext cx="2667000" cy="0"/>
          </a:xfrm>
          <a:prstGeom prst="line">
            <a:avLst/>
          </a:prstGeom>
          <a:noFill/>
          <a:ln w="317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7" name="Text Box 13"/>
          <p:cNvSpPr txBox="1">
            <a:spLocks noChangeArrowheads="1"/>
          </p:cNvSpPr>
          <p:nvPr/>
        </p:nvSpPr>
        <p:spPr bwMode="auto">
          <a:xfrm>
            <a:off x="7054850" y="762000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sz="2000">
                <a:solidFill>
                  <a:schemeClr val="tx2"/>
                </a:solidFill>
              </a:rPr>
              <a:t> table B</a:t>
            </a:r>
          </a:p>
        </p:txBody>
      </p:sp>
      <p:sp>
        <p:nvSpPr>
          <p:cNvPr id="21518" name="Text Box 14"/>
          <p:cNvSpPr txBox="1">
            <a:spLocks noChangeArrowheads="1"/>
          </p:cNvSpPr>
          <p:nvPr/>
        </p:nvSpPr>
        <p:spPr bwMode="auto">
          <a:xfrm>
            <a:off x="5835650" y="1066800"/>
            <a:ext cx="533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sz="2000">
                <a:solidFill>
                  <a:schemeClr val="tx2"/>
                </a:solidFill>
              </a:rPr>
              <a:t>B </a:t>
            </a:r>
            <a:r>
              <a:rPr lang="en-US" sz="2000" baseline="-25000">
                <a:solidFill>
                  <a:schemeClr val="tx2"/>
                </a:solidFill>
              </a:rPr>
              <a:t>1</a:t>
            </a:r>
            <a:endParaRPr lang="en-US" sz="1800">
              <a:solidFill>
                <a:schemeClr val="tx2"/>
              </a:solidFill>
            </a:endParaRPr>
          </a:p>
        </p:txBody>
      </p:sp>
      <p:sp>
        <p:nvSpPr>
          <p:cNvPr id="21519" name="Text Box 15"/>
          <p:cNvSpPr txBox="1">
            <a:spLocks noChangeArrowheads="1"/>
          </p:cNvSpPr>
          <p:nvPr/>
        </p:nvSpPr>
        <p:spPr bwMode="auto">
          <a:xfrm>
            <a:off x="5835650" y="1600200"/>
            <a:ext cx="533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sz="2000">
                <a:solidFill>
                  <a:schemeClr val="tx2"/>
                </a:solidFill>
              </a:rPr>
              <a:t>B </a:t>
            </a:r>
            <a:r>
              <a:rPr lang="en-US" sz="2000" baseline="-25000">
                <a:solidFill>
                  <a:schemeClr val="tx2"/>
                </a:solidFill>
              </a:rPr>
              <a:t>n</a:t>
            </a:r>
            <a:endParaRPr lang="en-US" sz="1800">
              <a:solidFill>
                <a:schemeClr val="tx2"/>
              </a:solidFill>
            </a:endParaRPr>
          </a:p>
        </p:txBody>
      </p:sp>
      <p:sp>
        <p:nvSpPr>
          <p:cNvPr id="21520" name="Text Box 16"/>
          <p:cNvSpPr txBox="1">
            <a:spLocks noChangeArrowheads="1"/>
          </p:cNvSpPr>
          <p:nvPr/>
        </p:nvSpPr>
        <p:spPr bwMode="auto">
          <a:xfrm rot="5400000">
            <a:off x="5865813" y="1325562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sz="2000">
                <a:solidFill>
                  <a:schemeClr val="tx2"/>
                </a:solidFill>
              </a:rPr>
              <a:t>…</a:t>
            </a:r>
          </a:p>
        </p:txBody>
      </p:sp>
      <p:sp>
        <p:nvSpPr>
          <p:cNvPr id="21521" name="Line 17"/>
          <p:cNvSpPr>
            <a:spLocks noChangeShapeType="1"/>
          </p:cNvSpPr>
          <p:nvPr/>
        </p:nvSpPr>
        <p:spPr bwMode="auto">
          <a:xfrm>
            <a:off x="3702050" y="1143000"/>
            <a:ext cx="0" cy="68580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22" name="Line 18"/>
          <p:cNvSpPr>
            <a:spLocks noChangeShapeType="1"/>
          </p:cNvSpPr>
          <p:nvPr/>
        </p:nvSpPr>
        <p:spPr bwMode="auto">
          <a:xfrm>
            <a:off x="4616450" y="1143000"/>
            <a:ext cx="0" cy="68580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23" name="Line 19"/>
          <p:cNvSpPr>
            <a:spLocks noChangeShapeType="1"/>
          </p:cNvSpPr>
          <p:nvPr/>
        </p:nvSpPr>
        <p:spPr bwMode="auto">
          <a:xfrm>
            <a:off x="7283450" y="1143000"/>
            <a:ext cx="0" cy="68580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24" name="Line 20"/>
          <p:cNvSpPr>
            <a:spLocks noChangeShapeType="1"/>
          </p:cNvSpPr>
          <p:nvPr/>
        </p:nvSpPr>
        <p:spPr bwMode="auto">
          <a:xfrm>
            <a:off x="8197850" y="1143000"/>
            <a:ext cx="0" cy="68580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25" name="Oval 23"/>
          <p:cNvSpPr>
            <a:spLocks noChangeArrowheads="1"/>
          </p:cNvSpPr>
          <p:nvPr/>
        </p:nvSpPr>
        <p:spPr bwMode="auto">
          <a:xfrm>
            <a:off x="4159250" y="3463925"/>
            <a:ext cx="3276600" cy="457200"/>
          </a:xfrm>
          <a:prstGeom prst="ellips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26" name="Text Box 24"/>
          <p:cNvSpPr txBox="1">
            <a:spLocks noChangeArrowheads="1"/>
          </p:cNvSpPr>
          <p:nvPr/>
        </p:nvSpPr>
        <p:spPr bwMode="auto">
          <a:xfrm>
            <a:off x="5149850" y="3463925"/>
            <a:ext cx="1219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sz="2000">
                <a:solidFill>
                  <a:schemeClr val="tx2"/>
                </a:solidFill>
              </a:rPr>
              <a:t>Blocking</a:t>
            </a:r>
          </a:p>
        </p:txBody>
      </p:sp>
      <p:sp>
        <p:nvSpPr>
          <p:cNvPr id="21527" name="Oval 25"/>
          <p:cNvSpPr>
            <a:spLocks noChangeArrowheads="1"/>
          </p:cNvSpPr>
          <p:nvPr/>
        </p:nvSpPr>
        <p:spPr bwMode="auto">
          <a:xfrm>
            <a:off x="4083050" y="4378325"/>
            <a:ext cx="3886200" cy="533400"/>
          </a:xfrm>
          <a:prstGeom prst="ellipse">
            <a:avLst/>
          </a:prstGeom>
          <a:noFill/>
          <a:ln w="317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28" name="Text Box 26"/>
          <p:cNvSpPr txBox="1">
            <a:spLocks noChangeArrowheads="1"/>
          </p:cNvSpPr>
          <p:nvPr/>
        </p:nvSpPr>
        <p:spPr bwMode="auto">
          <a:xfrm>
            <a:off x="4540250" y="4454525"/>
            <a:ext cx="297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2000" dirty="0">
                <a:solidFill>
                  <a:schemeClr val="tx2"/>
                </a:solidFill>
              </a:rPr>
              <a:t>Field </a:t>
            </a:r>
            <a:r>
              <a:rPr lang="en-US" sz="2000" dirty="0" smtClean="0">
                <a:solidFill>
                  <a:schemeClr val="tx2"/>
                </a:solidFill>
              </a:rPr>
              <a:t>Similarity </a:t>
            </a:r>
            <a:endParaRPr lang="en-US" sz="2000" dirty="0">
              <a:solidFill>
                <a:schemeClr val="tx2"/>
              </a:solidFill>
            </a:endParaRPr>
          </a:p>
        </p:txBody>
      </p:sp>
      <p:sp>
        <p:nvSpPr>
          <p:cNvPr id="21529" name="Oval 27"/>
          <p:cNvSpPr>
            <a:spLocks noChangeArrowheads="1"/>
          </p:cNvSpPr>
          <p:nvPr/>
        </p:nvSpPr>
        <p:spPr bwMode="auto">
          <a:xfrm>
            <a:off x="4083050" y="5216525"/>
            <a:ext cx="3657600" cy="685800"/>
          </a:xfrm>
          <a:prstGeom prst="ellipse">
            <a:avLst/>
          </a:prstGeom>
          <a:noFill/>
          <a:ln w="317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30" name="Text Box 28"/>
          <p:cNvSpPr txBox="1">
            <a:spLocks noChangeArrowheads="1"/>
          </p:cNvSpPr>
          <p:nvPr/>
        </p:nvSpPr>
        <p:spPr bwMode="auto">
          <a:xfrm>
            <a:off x="4387850" y="5368925"/>
            <a:ext cx="3200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2000" dirty="0">
                <a:solidFill>
                  <a:schemeClr val="tx2"/>
                </a:solidFill>
              </a:rPr>
              <a:t>Record Similarity</a:t>
            </a:r>
          </a:p>
        </p:txBody>
      </p:sp>
      <p:sp>
        <p:nvSpPr>
          <p:cNvPr id="21531" name="Line 29"/>
          <p:cNvSpPr>
            <a:spLocks noChangeShapeType="1"/>
          </p:cNvSpPr>
          <p:nvPr/>
        </p:nvSpPr>
        <p:spPr bwMode="auto">
          <a:xfrm>
            <a:off x="4159250" y="1828800"/>
            <a:ext cx="685800" cy="533400"/>
          </a:xfrm>
          <a:prstGeom prst="line">
            <a:avLst/>
          </a:prstGeom>
          <a:noFill/>
          <a:ln w="31750">
            <a:solidFill>
              <a:schemeClr val="tx2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32" name="Line 30"/>
          <p:cNvSpPr>
            <a:spLocks noChangeShapeType="1"/>
          </p:cNvSpPr>
          <p:nvPr/>
        </p:nvSpPr>
        <p:spPr bwMode="auto">
          <a:xfrm flipH="1">
            <a:off x="6826250" y="1828800"/>
            <a:ext cx="838200" cy="533400"/>
          </a:xfrm>
          <a:prstGeom prst="line">
            <a:avLst/>
          </a:prstGeom>
          <a:noFill/>
          <a:ln w="31750">
            <a:solidFill>
              <a:schemeClr val="tx2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33" name="Line 31"/>
          <p:cNvSpPr>
            <a:spLocks noChangeShapeType="1"/>
          </p:cNvSpPr>
          <p:nvPr/>
        </p:nvSpPr>
        <p:spPr bwMode="auto">
          <a:xfrm flipH="1">
            <a:off x="5835650" y="3082925"/>
            <a:ext cx="0" cy="381000"/>
          </a:xfrm>
          <a:prstGeom prst="line">
            <a:avLst/>
          </a:prstGeom>
          <a:noFill/>
          <a:ln w="31750">
            <a:solidFill>
              <a:schemeClr val="tx2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34" name="Line 32"/>
          <p:cNvSpPr>
            <a:spLocks noChangeShapeType="1"/>
          </p:cNvSpPr>
          <p:nvPr/>
        </p:nvSpPr>
        <p:spPr bwMode="auto">
          <a:xfrm flipH="1">
            <a:off x="5835650" y="3921125"/>
            <a:ext cx="0" cy="457200"/>
          </a:xfrm>
          <a:prstGeom prst="line">
            <a:avLst/>
          </a:prstGeom>
          <a:noFill/>
          <a:ln w="31750">
            <a:solidFill>
              <a:schemeClr val="tx2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35" name="Line 33"/>
          <p:cNvSpPr>
            <a:spLocks noChangeShapeType="1"/>
          </p:cNvSpPr>
          <p:nvPr/>
        </p:nvSpPr>
        <p:spPr bwMode="auto">
          <a:xfrm flipH="1">
            <a:off x="5835650" y="4911725"/>
            <a:ext cx="0" cy="304800"/>
          </a:xfrm>
          <a:prstGeom prst="line">
            <a:avLst/>
          </a:prstGeom>
          <a:noFill/>
          <a:ln w="31750">
            <a:solidFill>
              <a:schemeClr val="tx2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" name="Group 34"/>
          <p:cNvGrpSpPr>
            <a:grpSpLocks/>
          </p:cNvGrpSpPr>
          <p:nvPr/>
        </p:nvGrpSpPr>
        <p:grpSpPr bwMode="auto">
          <a:xfrm>
            <a:off x="603250" y="4179888"/>
            <a:ext cx="3057525" cy="827087"/>
            <a:chOff x="380" y="3235"/>
            <a:chExt cx="1926" cy="521"/>
          </a:xfrm>
        </p:grpSpPr>
        <p:sp>
          <p:nvSpPr>
            <p:cNvPr id="21547" name="Line 35"/>
            <p:cNvSpPr>
              <a:spLocks noChangeShapeType="1"/>
            </p:cNvSpPr>
            <p:nvPr/>
          </p:nvSpPr>
          <p:spPr bwMode="auto">
            <a:xfrm>
              <a:off x="2306" y="3324"/>
              <a:ext cx="0" cy="432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48" name="Text Box 36"/>
            <p:cNvSpPr txBox="1">
              <a:spLocks noChangeArrowheads="1"/>
            </p:cNvSpPr>
            <p:nvPr/>
          </p:nvSpPr>
          <p:spPr bwMode="auto">
            <a:xfrm>
              <a:off x="380" y="3235"/>
              <a:ext cx="1919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sz="1600" i="1" dirty="0" smtClean="0">
                  <a:solidFill>
                    <a:schemeClr val="tx2"/>
                  </a:solidFill>
                </a:rPr>
                <a:t>Using one of the various string matching algorithms</a:t>
              </a:r>
              <a:endParaRPr lang="en-US" sz="1600" i="1" dirty="0">
                <a:solidFill>
                  <a:schemeClr val="tx2"/>
                </a:solidFill>
              </a:endParaRPr>
            </a:p>
          </p:txBody>
        </p:sp>
      </p:grpSp>
      <p:sp>
        <p:nvSpPr>
          <p:cNvPr id="21537" name="Oval 37"/>
          <p:cNvSpPr>
            <a:spLocks noChangeArrowheads="1"/>
          </p:cNvSpPr>
          <p:nvPr/>
        </p:nvSpPr>
        <p:spPr bwMode="auto">
          <a:xfrm>
            <a:off x="4006850" y="2362200"/>
            <a:ext cx="3657600" cy="685800"/>
          </a:xfrm>
          <a:prstGeom prst="ellipse">
            <a:avLst/>
          </a:prstGeom>
          <a:noFill/>
          <a:ln w="317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38" name="Text Box 38"/>
          <p:cNvSpPr txBox="1">
            <a:spLocks noChangeArrowheads="1"/>
          </p:cNvSpPr>
          <p:nvPr/>
        </p:nvSpPr>
        <p:spPr bwMode="auto">
          <a:xfrm>
            <a:off x="4311650" y="2514600"/>
            <a:ext cx="3200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sz="2000">
                <a:solidFill>
                  <a:schemeClr val="tx2"/>
                </a:solidFill>
              </a:rPr>
              <a:t>define schema alignment</a:t>
            </a:r>
          </a:p>
        </p:txBody>
      </p:sp>
      <p:sp>
        <p:nvSpPr>
          <p:cNvPr id="1349672" name="Line 40"/>
          <p:cNvSpPr>
            <a:spLocks noChangeShapeType="1"/>
          </p:cNvSpPr>
          <p:nvPr/>
        </p:nvSpPr>
        <p:spPr bwMode="auto">
          <a:xfrm>
            <a:off x="3654425" y="5216525"/>
            <a:ext cx="0" cy="68580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" name="Group 41"/>
          <p:cNvGrpSpPr>
            <a:grpSpLocks/>
          </p:cNvGrpSpPr>
          <p:nvPr/>
        </p:nvGrpSpPr>
        <p:grpSpPr bwMode="auto">
          <a:xfrm>
            <a:off x="558800" y="2262188"/>
            <a:ext cx="3094038" cy="825500"/>
            <a:chOff x="352" y="1425"/>
            <a:chExt cx="1949" cy="520"/>
          </a:xfrm>
        </p:grpSpPr>
        <p:sp>
          <p:nvSpPr>
            <p:cNvPr id="21545" name="Line 42"/>
            <p:cNvSpPr>
              <a:spLocks noChangeShapeType="1"/>
            </p:cNvSpPr>
            <p:nvPr/>
          </p:nvSpPr>
          <p:spPr bwMode="auto">
            <a:xfrm>
              <a:off x="2301" y="1467"/>
              <a:ext cx="0" cy="432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46" name="Rectangle 43"/>
            <p:cNvSpPr>
              <a:spLocks noChangeArrowheads="1"/>
            </p:cNvSpPr>
            <p:nvPr/>
          </p:nvSpPr>
          <p:spPr bwMode="auto">
            <a:xfrm>
              <a:off x="352" y="1425"/>
              <a:ext cx="1934" cy="5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l" eaLnBrk="0" hangingPunct="0"/>
              <a:r>
                <a:rPr lang="en-US" sz="1600" i="1">
                  <a:solidFill>
                    <a:schemeClr val="tx2"/>
                  </a:solidFill>
                </a:rPr>
                <a:t>Map attribute(s) from one datasource to attribute(s) from the other datasource.</a:t>
              </a:r>
            </a:p>
          </p:txBody>
        </p:sp>
      </p:grpSp>
      <p:grpSp>
        <p:nvGrpSpPr>
          <p:cNvPr id="4" name="Group 47"/>
          <p:cNvGrpSpPr>
            <a:grpSpLocks/>
          </p:cNvGrpSpPr>
          <p:nvPr/>
        </p:nvGrpSpPr>
        <p:grpSpPr bwMode="auto">
          <a:xfrm>
            <a:off x="574675" y="3322638"/>
            <a:ext cx="3078163" cy="717550"/>
            <a:chOff x="362" y="2695"/>
            <a:chExt cx="1939" cy="452"/>
          </a:xfrm>
        </p:grpSpPr>
        <p:sp>
          <p:nvSpPr>
            <p:cNvPr id="21543" name="Line 48"/>
            <p:cNvSpPr>
              <a:spLocks noChangeShapeType="1"/>
            </p:cNvSpPr>
            <p:nvPr/>
          </p:nvSpPr>
          <p:spPr bwMode="auto">
            <a:xfrm>
              <a:off x="2301" y="2715"/>
              <a:ext cx="0" cy="432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44" name="Rectangle 49"/>
            <p:cNvSpPr>
              <a:spLocks noChangeArrowheads="1"/>
            </p:cNvSpPr>
            <p:nvPr/>
          </p:nvSpPr>
          <p:spPr bwMode="auto">
            <a:xfrm>
              <a:off x="362" y="2695"/>
              <a:ext cx="1932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l" eaLnBrk="0" hangingPunct="0"/>
              <a:r>
                <a:rPr lang="en-US" sz="1600" i="1" dirty="0" smtClean="0">
                  <a:solidFill>
                    <a:schemeClr val="tx2"/>
                  </a:solidFill>
                </a:rPr>
                <a:t>Find the most likely candidate pairs</a:t>
              </a:r>
              <a:endParaRPr lang="en-US" sz="1600" i="1" dirty="0">
                <a:solidFill>
                  <a:schemeClr val="tx2"/>
                </a:solidFill>
              </a:endParaRPr>
            </a:p>
          </p:txBody>
        </p:sp>
      </p:grpSp>
      <p:sp>
        <p:nvSpPr>
          <p:cNvPr id="1349682" name="Text Box 50"/>
          <p:cNvSpPr txBox="1">
            <a:spLocks noChangeArrowheads="1"/>
          </p:cNvSpPr>
          <p:nvPr/>
        </p:nvSpPr>
        <p:spPr bwMode="auto">
          <a:xfrm>
            <a:off x="608013" y="5076825"/>
            <a:ext cx="3046412" cy="584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sz="1600" i="1" dirty="0" smtClean="0">
                <a:solidFill>
                  <a:schemeClr val="tx2"/>
                </a:solidFill>
              </a:rPr>
              <a:t>Using one of the approaches to data matching</a:t>
            </a:r>
            <a:endParaRPr lang="en-US" sz="1600" i="1" dirty="0">
              <a:solidFill>
                <a:schemeClr val="tx2"/>
              </a:solidFill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6896910" y="6507251"/>
            <a:ext cx="2168532" cy="274638"/>
            <a:chOff x="6896910" y="6507251"/>
            <a:chExt cx="2168532" cy="274638"/>
          </a:xfrm>
        </p:grpSpPr>
        <p:pic>
          <p:nvPicPr>
            <p:cNvPr id="49" name="Picture 48"/>
            <p:cNvPicPr>
              <a:picLocks noChangeAspect="1"/>
            </p:cNvPicPr>
            <p:nvPr/>
          </p:nvPicPr>
          <p:blipFill>
            <a:blip r:embed="rId3">
              <a:alphaModFix amt="55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285824" y="6507251"/>
              <a:ext cx="779618" cy="274638"/>
            </a:xfrm>
            <a:prstGeom prst="rect">
              <a:avLst/>
            </a:prstGeom>
          </p:spPr>
        </p:pic>
        <p:sp>
          <p:nvSpPr>
            <p:cNvPr id="50" name="TextBox 49"/>
            <p:cNvSpPr txBox="1"/>
            <p:nvPr/>
          </p:nvSpPr>
          <p:spPr>
            <a:xfrm>
              <a:off x="6896910" y="6612612"/>
              <a:ext cx="1320874" cy="1692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US" sz="1100" dirty="0" smtClean="0">
                  <a:latin typeface="+mn-lt"/>
                </a:rPr>
                <a:t>slide by </a:t>
              </a:r>
              <a:r>
                <a:rPr lang="en-US" sz="1100" dirty="0" smtClean="0"/>
                <a:t>Craig Knoblock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851638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Palatino Linotype" charset="0"/>
                <a:ea typeface="ＭＳ Ｐゴシック" charset="0"/>
                <a:cs typeface="ＭＳ Ｐゴシック" charset="0"/>
              </a:rPr>
              <a:t>Outline</a:t>
            </a:r>
          </a:p>
        </p:txBody>
      </p:sp>
      <p:sp>
        <p:nvSpPr>
          <p:cNvPr id="2355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Blocking</a:t>
            </a:r>
          </a:p>
          <a:p>
            <a:pPr lvl="1"/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Rule-based blocking</a:t>
            </a:r>
          </a:p>
          <a:p>
            <a:pPr lvl="1"/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Learning-based blocking</a:t>
            </a:r>
          </a:p>
          <a:p>
            <a:pPr lvl="1"/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Automatic blocking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Record Linkage</a:t>
            </a:r>
          </a:p>
          <a:p>
            <a:pPr lvl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Rule-based matching</a:t>
            </a:r>
          </a:p>
          <a:p>
            <a:pPr lvl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Learning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-based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matching</a:t>
            </a:r>
          </a:p>
          <a:p>
            <a:pPr lvl="1"/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Automatic matching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/>
            <a:endParaRPr lang="en-US" dirty="0" smtClean="0">
              <a:latin typeface="Arial" charset="0"/>
              <a:ea typeface="ＭＳ Ｐゴシック" charset="0"/>
              <a:cs typeface="ＭＳ Ｐゴシック" charset="0"/>
            </a:endParaRPr>
          </a:p>
          <a:p>
            <a:pPr lvl="1"/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>
              <a:buFontTx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lvl="1" eaLnBrk="1" hangingPunct="1">
              <a:buFontTx/>
              <a:buNone/>
            </a:pPr>
            <a:endParaRPr lang="en-US" dirty="0">
              <a:latin typeface="Arial" charset="0"/>
              <a:ea typeface="ＭＳ Ｐゴシック" charset="0"/>
            </a:endParaRPr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B1243F2F-E0B1-D44D-8FEB-A1C913CB8698}" type="slidenum">
              <a:rPr lang="en-US">
                <a:solidFill>
                  <a:srgbClr val="FFFFFF"/>
                </a:solidFill>
              </a:rPr>
              <a:pPr/>
              <a:t>9</a:t>
            </a:fld>
            <a:endParaRPr lang="en-US">
              <a:solidFill>
                <a:srgbClr val="FFFFFF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896910" y="6507251"/>
            <a:ext cx="2168532" cy="274638"/>
            <a:chOff x="6896910" y="6507251"/>
            <a:chExt cx="2168532" cy="274638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>
              <a:alphaModFix amt="55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285824" y="6507251"/>
              <a:ext cx="779618" cy="274638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6896910" y="6612612"/>
              <a:ext cx="1320874" cy="1692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US" sz="1100" dirty="0" smtClean="0">
                  <a:solidFill>
                    <a:srgbClr val="FFFFFF"/>
                  </a:solidFill>
                  <a:latin typeface="+mn-lt"/>
                </a:rPr>
                <a:t>slide by </a:t>
              </a:r>
              <a:r>
                <a:rPr lang="en-US" sz="1100" dirty="0" smtClean="0">
                  <a:solidFill>
                    <a:srgbClr val="FFFFFF"/>
                  </a:solidFill>
                </a:rPr>
                <a:t>Craig Knoblock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2760537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Blac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4671</TotalTime>
  <Words>3531</Words>
  <Application>Microsoft Macintosh PowerPoint</Application>
  <PresentationFormat>On-screen Show (4:3)</PresentationFormat>
  <Paragraphs>692</Paragraphs>
  <Slides>57</Slides>
  <Notes>13</Notes>
  <HiddenSlides>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58" baseType="lpstr">
      <vt:lpstr>Black</vt:lpstr>
      <vt:lpstr>Record Linkage</vt:lpstr>
      <vt:lpstr>Introduction</vt:lpstr>
      <vt:lpstr>Problem Definition</vt:lpstr>
      <vt:lpstr>Example</vt:lpstr>
      <vt:lpstr>Why is This Different than  String Matching? </vt:lpstr>
      <vt:lpstr>Challenges</vt:lpstr>
      <vt:lpstr>General Approach to Record Linkage</vt:lpstr>
      <vt:lpstr>Overview</vt:lpstr>
      <vt:lpstr>Outline</vt:lpstr>
      <vt:lpstr>Outline</vt:lpstr>
      <vt:lpstr>Record Linkage – Finding Matches</vt:lpstr>
      <vt:lpstr>Record Linkage – Finding Matches</vt:lpstr>
      <vt:lpstr>Blocking – Generating Candidates</vt:lpstr>
      <vt:lpstr>Blocking – Generating Candidates</vt:lpstr>
      <vt:lpstr>Blocking - Intuition</vt:lpstr>
      <vt:lpstr>Blocking – Multi-pass (Hernandez &amp; Stolfo, 1998) </vt:lpstr>
      <vt:lpstr>Blocking – Multi-pass</vt:lpstr>
      <vt:lpstr>Blocking Effectiveness</vt:lpstr>
      <vt:lpstr>Blocking Effectiveness</vt:lpstr>
      <vt:lpstr>Outline</vt:lpstr>
      <vt:lpstr>Multi-Pass Blocking Schemes</vt:lpstr>
      <vt:lpstr>How to choose methods and attributes?</vt:lpstr>
      <vt:lpstr>Learning Schemes – Intuition</vt:lpstr>
      <vt:lpstr>Example to clear things up!</vt:lpstr>
      <vt:lpstr>Example to clear things up!</vt:lpstr>
      <vt:lpstr>SCA: propositional rules</vt:lpstr>
      <vt:lpstr>SCA: propositional rules</vt:lpstr>
      <vt:lpstr>Learn-One-Rule</vt:lpstr>
      <vt:lpstr>Experiments</vt:lpstr>
      <vt:lpstr>Outline</vt:lpstr>
      <vt:lpstr>Bi-Gram Indexing</vt:lpstr>
      <vt:lpstr>Bi-Gram indexing</vt:lpstr>
      <vt:lpstr>BiGram Indexing: Properties</vt:lpstr>
      <vt:lpstr>Conclusions</vt:lpstr>
      <vt:lpstr>Outline</vt:lpstr>
      <vt:lpstr>Rule-based Matching</vt:lpstr>
      <vt:lpstr>Linearly Weighted Combination Rules</vt:lpstr>
      <vt:lpstr>Example</vt:lpstr>
      <vt:lpstr>Pros and Cons</vt:lpstr>
      <vt:lpstr>Logistic Regression Rules</vt:lpstr>
      <vt:lpstr>Logistic Regression Rules</vt:lpstr>
      <vt:lpstr>More Complex Rules</vt:lpstr>
      <vt:lpstr>Pros and Cons of  Rule-Based Approaches</vt:lpstr>
      <vt:lpstr>Outline</vt:lpstr>
      <vt:lpstr>Learning-based Matching</vt:lpstr>
      <vt:lpstr>Learning-based Matching</vt:lpstr>
      <vt:lpstr>Learning-based Matching</vt:lpstr>
      <vt:lpstr>Example:  Learning a Linearly Weighted Rule</vt:lpstr>
      <vt:lpstr>Example:  Learning a Linearly Weighted Rule</vt:lpstr>
      <vt:lpstr>Example: Learning a Decision Tree</vt:lpstr>
      <vt:lpstr>The Pros and Cons of  Learning-based Approach</vt:lpstr>
      <vt:lpstr>Outline</vt:lpstr>
      <vt:lpstr>Matching by Clustering</vt:lpstr>
      <vt:lpstr>Example</vt:lpstr>
      <vt:lpstr>Computing a Similarity Score  between Two Clusters</vt:lpstr>
      <vt:lpstr>Key Ideas underlying  the Clustering Approach</vt:lpstr>
      <vt:lpstr>Summary</vt:lpstr>
    </vt:vector>
  </TitlesOfParts>
  <Company>USC/ISI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Record Linkage</dc:title>
  <dc:creator>Craig Knoblock</dc:creator>
  <cp:lastModifiedBy>Craig Knoblock</cp:lastModifiedBy>
  <cp:revision>36</cp:revision>
  <dcterms:created xsi:type="dcterms:W3CDTF">2013-10-02T04:18:28Z</dcterms:created>
  <dcterms:modified xsi:type="dcterms:W3CDTF">2015-03-23T02:25:35Z</dcterms:modified>
</cp:coreProperties>
</file>