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7.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78"/>
  </p:notesMasterIdLst>
  <p:handoutMasterIdLst>
    <p:handoutMasterId r:id="rId79"/>
  </p:handoutMasterIdLst>
  <p:sldIdLst>
    <p:sldId id="460" r:id="rId2"/>
    <p:sldId id="418" r:id="rId3"/>
    <p:sldId id="540" r:id="rId4"/>
    <p:sldId id="541" r:id="rId5"/>
    <p:sldId id="542" r:id="rId6"/>
    <p:sldId id="461" r:id="rId7"/>
    <p:sldId id="462" r:id="rId8"/>
    <p:sldId id="457" r:id="rId9"/>
    <p:sldId id="494" r:id="rId10"/>
    <p:sldId id="538" r:id="rId11"/>
    <p:sldId id="495" r:id="rId12"/>
    <p:sldId id="496" r:id="rId13"/>
    <p:sldId id="497" r:id="rId14"/>
    <p:sldId id="498" r:id="rId15"/>
    <p:sldId id="499" r:id="rId16"/>
    <p:sldId id="500" r:id="rId17"/>
    <p:sldId id="501" r:id="rId18"/>
    <p:sldId id="537" r:id="rId19"/>
    <p:sldId id="502" r:id="rId20"/>
    <p:sldId id="458" r:id="rId21"/>
    <p:sldId id="466" r:id="rId22"/>
    <p:sldId id="467" r:id="rId23"/>
    <p:sldId id="468" r:id="rId24"/>
    <p:sldId id="469" r:id="rId25"/>
    <p:sldId id="470" r:id="rId26"/>
    <p:sldId id="471" r:id="rId27"/>
    <p:sldId id="472" r:id="rId28"/>
    <p:sldId id="473" r:id="rId29"/>
    <p:sldId id="474" r:id="rId30"/>
    <p:sldId id="475" r:id="rId31"/>
    <p:sldId id="481" r:id="rId32"/>
    <p:sldId id="482" r:id="rId33"/>
    <p:sldId id="483" r:id="rId34"/>
    <p:sldId id="484" r:id="rId35"/>
    <p:sldId id="485" r:id="rId36"/>
    <p:sldId id="486" r:id="rId37"/>
    <p:sldId id="487" r:id="rId38"/>
    <p:sldId id="488" r:id="rId39"/>
    <p:sldId id="489" r:id="rId40"/>
    <p:sldId id="490" r:id="rId41"/>
    <p:sldId id="491" r:id="rId42"/>
    <p:sldId id="492" r:id="rId43"/>
    <p:sldId id="512" r:id="rId44"/>
    <p:sldId id="493" r:id="rId45"/>
    <p:sldId id="539" r:id="rId46"/>
    <p:sldId id="514" r:id="rId47"/>
    <p:sldId id="515" r:id="rId48"/>
    <p:sldId id="544" r:id="rId49"/>
    <p:sldId id="545" r:id="rId50"/>
    <p:sldId id="546" r:id="rId51"/>
    <p:sldId id="547" r:id="rId52"/>
    <p:sldId id="548" r:id="rId53"/>
    <p:sldId id="549" r:id="rId54"/>
    <p:sldId id="550" r:id="rId55"/>
    <p:sldId id="551" r:id="rId56"/>
    <p:sldId id="518" r:id="rId57"/>
    <p:sldId id="519" r:id="rId58"/>
    <p:sldId id="520" r:id="rId59"/>
    <p:sldId id="521" r:id="rId60"/>
    <p:sldId id="522" r:id="rId61"/>
    <p:sldId id="523" r:id="rId62"/>
    <p:sldId id="552" r:id="rId63"/>
    <p:sldId id="524" r:id="rId64"/>
    <p:sldId id="525" r:id="rId65"/>
    <p:sldId id="526" r:id="rId66"/>
    <p:sldId id="527" r:id="rId67"/>
    <p:sldId id="543" r:id="rId68"/>
    <p:sldId id="528" r:id="rId69"/>
    <p:sldId id="529" r:id="rId70"/>
    <p:sldId id="530" r:id="rId71"/>
    <p:sldId id="531" r:id="rId72"/>
    <p:sldId id="532" r:id="rId73"/>
    <p:sldId id="533" r:id="rId74"/>
    <p:sldId id="534" r:id="rId75"/>
    <p:sldId id="535" r:id="rId76"/>
    <p:sldId id="536" r:id="rId77"/>
  </p:sldIdLst>
  <p:sldSz cx="9144000" cy="6858000" type="screen4x3"/>
  <p:notesSz cx="6934200" cy="92329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777777"/>
    <a:srgbClr val="6666FF"/>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p:scale>
          <a:sx n="75" d="100"/>
          <a:sy n="75" d="100"/>
        </p:scale>
        <p:origin x="-1784" y="-1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63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1" Type="http://schemas.openxmlformats.org/officeDocument/2006/relationships/slide" Target="slides/slide34.xml"/><Relationship Id="rId12" Type="http://schemas.openxmlformats.org/officeDocument/2006/relationships/slide" Target="slides/slide36.xml"/><Relationship Id="rId13" Type="http://schemas.openxmlformats.org/officeDocument/2006/relationships/slide" Target="slides/slide39.xml"/><Relationship Id="rId14" Type="http://schemas.openxmlformats.org/officeDocument/2006/relationships/slide" Target="slides/slide47.xml"/><Relationship Id="rId15" Type="http://schemas.openxmlformats.org/officeDocument/2006/relationships/slide" Target="slides/slide48.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7.xml"/><Relationship Id="rId4" Type="http://schemas.openxmlformats.org/officeDocument/2006/relationships/slide" Target="slides/slide12.xml"/><Relationship Id="rId5" Type="http://schemas.openxmlformats.org/officeDocument/2006/relationships/slide" Target="slides/slide23.xml"/><Relationship Id="rId6" Type="http://schemas.openxmlformats.org/officeDocument/2006/relationships/slide" Target="slides/slide24.xml"/><Relationship Id="rId7" Type="http://schemas.openxmlformats.org/officeDocument/2006/relationships/slide" Target="slides/slide26.xml"/><Relationship Id="rId8" Type="http://schemas.openxmlformats.org/officeDocument/2006/relationships/slide" Target="slides/slide27.xml"/><Relationship Id="rId9" Type="http://schemas.openxmlformats.org/officeDocument/2006/relationships/slide" Target="slides/slide29.xml"/><Relationship Id="rId10"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t" anchorCtr="0" compatLnSpc="1">
            <a:prstTxWarp prst="textNoShape">
              <a:avLst/>
            </a:prstTxWarp>
          </a:bodyPr>
          <a:lstStyle>
            <a:lvl1pPr algn="l" defTabSz="923925">
              <a:defRPr sz="1200" smtClean="0">
                <a:cs typeface="+mn-cs"/>
              </a:defRPr>
            </a:lvl1pPr>
          </a:lstStyle>
          <a:p>
            <a:pPr>
              <a:defRPr/>
            </a:pPr>
            <a:endParaRPr lang="en-US"/>
          </a:p>
        </p:txBody>
      </p:sp>
      <p:sp>
        <p:nvSpPr>
          <p:cNvPr id="40963" name="Rectangle 3"/>
          <p:cNvSpPr>
            <a:spLocks noGrp="1" noChangeArrowheads="1"/>
          </p:cNvSpPr>
          <p:nvPr>
            <p:ph type="dt" sz="quarter" idx="1"/>
          </p:nvPr>
        </p:nvSpPr>
        <p:spPr bwMode="auto">
          <a:xfrm>
            <a:off x="3929063" y="0"/>
            <a:ext cx="30051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t" anchorCtr="0" compatLnSpc="1">
            <a:prstTxWarp prst="textNoShape">
              <a:avLst/>
            </a:prstTxWarp>
          </a:bodyPr>
          <a:lstStyle>
            <a:lvl1pPr algn="r" defTabSz="923925">
              <a:defRPr sz="1200" smtClean="0">
                <a:cs typeface="+mn-cs"/>
              </a:defRPr>
            </a:lvl1pPr>
          </a:lstStyle>
          <a:p>
            <a:pPr>
              <a:defRPr/>
            </a:pPr>
            <a:endParaRPr lang="en-US"/>
          </a:p>
        </p:txBody>
      </p:sp>
      <p:sp>
        <p:nvSpPr>
          <p:cNvPr id="40964" name="Rectangle 4"/>
          <p:cNvSpPr>
            <a:spLocks noGrp="1" noChangeArrowheads="1"/>
          </p:cNvSpPr>
          <p:nvPr>
            <p:ph type="ftr" sz="quarter" idx="2"/>
          </p:nvPr>
        </p:nvSpPr>
        <p:spPr bwMode="auto">
          <a:xfrm>
            <a:off x="0"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b" anchorCtr="0" compatLnSpc="1">
            <a:prstTxWarp prst="textNoShape">
              <a:avLst/>
            </a:prstTxWarp>
          </a:bodyPr>
          <a:lstStyle>
            <a:lvl1pPr algn="l" defTabSz="923925">
              <a:defRPr sz="1200" smtClean="0">
                <a:cs typeface="+mn-cs"/>
              </a:defRPr>
            </a:lvl1pPr>
          </a:lstStyle>
          <a:p>
            <a:pPr>
              <a:defRPr/>
            </a:pPr>
            <a:endParaRPr lang="en-US"/>
          </a:p>
        </p:txBody>
      </p:sp>
      <p:sp>
        <p:nvSpPr>
          <p:cNvPr id="40965" name="Rectangle 5"/>
          <p:cNvSpPr>
            <a:spLocks noGrp="1" noChangeArrowheads="1"/>
          </p:cNvSpPr>
          <p:nvPr>
            <p:ph type="sldNum" sz="quarter" idx="3"/>
          </p:nvPr>
        </p:nvSpPr>
        <p:spPr bwMode="auto">
          <a:xfrm>
            <a:off x="3929063" y="8770938"/>
            <a:ext cx="30051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b" anchorCtr="0" compatLnSpc="1">
            <a:prstTxWarp prst="textNoShape">
              <a:avLst/>
            </a:prstTxWarp>
          </a:bodyPr>
          <a:lstStyle>
            <a:lvl1pPr algn="r" defTabSz="923925">
              <a:defRPr sz="1200" smtClean="0">
                <a:cs typeface="+mn-cs"/>
              </a:defRPr>
            </a:lvl1pPr>
          </a:lstStyle>
          <a:p>
            <a:pPr>
              <a:defRPr/>
            </a:pPr>
            <a:fld id="{CA73E5A3-41D3-EA4F-B063-23A3C8D87E3C}" type="slidenum">
              <a:rPr lang="en-US"/>
              <a:pPr>
                <a:defRPr/>
              </a:pPr>
              <a:t>‹#›</a:t>
            </a:fld>
            <a:endParaRPr lang="en-US"/>
          </a:p>
        </p:txBody>
      </p:sp>
    </p:spTree>
    <p:extLst>
      <p:ext uri="{BB962C8B-B14F-4D97-AF65-F5344CB8AC3E}">
        <p14:creationId xmlns:p14="http://schemas.microsoft.com/office/powerpoint/2010/main" val="391009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t" anchorCtr="0" compatLnSpc="1">
            <a:prstTxWarp prst="textNoShape">
              <a:avLst/>
            </a:prstTxWarp>
          </a:bodyPr>
          <a:lstStyle>
            <a:lvl1pPr algn="l" defTabSz="923925">
              <a:defRPr sz="1200" smtClean="0">
                <a:cs typeface="+mn-cs"/>
              </a:defRPr>
            </a:lvl1pPr>
          </a:lstStyle>
          <a:p>
            <a:pPr>
              <a:defRPr/>
            </a:pPr>
            <a:endParaRPr lang="en-US"/>
          </a:p>
        </p:txBody>
      </p:sp>
      <p:sp>
        <p:nvSpPr>
          <p:cNvPr id="20483" name="Rectangle 3"/>
          <p:cNvSpPr>
            <a:spLocks noGrp="1" noChangeArrowheads="1"/>
          </p:cNvSpPr>
          <p:nvPr>
            <p:ph type="dt" idx="1"/>
          </p:nvPr>
        </p:nvSpPr>
        <p:spPr bwMode="auto">
          <a:xfrm>
            <a:off x="3929063" y="0"/>
            <a:ext cx="30051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t" anchorCtr="0" compatLnSpc="1">
            <a:prstTxWarp prst="textNoShape">
              <a:avLst/>
            </a:prstTxWarp>
          </a:bodyPr>
          <a:lstStyle>
            <a:lvl1pPr algn="r" defTabSz="923925">
              <a:defRPr sz="1200" smtClean="0">
                <a:cs typeface="+mn-cs"/>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923925" y="4386263"/>
            <a:ext cx="508635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b" anchorCtr="0" compatLnSpc="1">
            <a:prstTxWarp prst="textNoShape">
              <a:avLst/>
            </a:prstTxWarp>
          </a:bodyPr>
          <a:lstStyle>
            <a:lvl1pPr algn="l" defTabSz="923925">
              <a:defRPr sz="1200" smtClean="0">
                <a:cs typeface="+mn-cs"/>
              </a:defRPr>
            </a:lvl1pPr>
          </a:lstStyle>
          <a:p>
            <a:pPr>
              <a:defRPr/>
            </a:pPr>
            <a:endParaRPr lang="en-US"/>
          </a:p>
        </p:txBody>
      </p:sp>
      <p:sp>
        <p:nvSpPr>
          <p:cNvPr id="20487" name="Rectangle 7"/>
          <p:cNvSpPr>
            <a:spLocks noGrp="1" noChangeArrowheads="1"/>
          </p:cNvSpPr>
          <p:nvPr>
            <p:ph type="sldNum" sz="quarter" idx="5"/>
          </p:nvPr>
        </p:nvSpPr>
        <p:spPr bwMode="auto">
          <a:xfrm>
            <a:off x="3929063" y="8770938"/>
            <a:ext cx="30051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369" tIns="46184" rIns="92369" bIns="46184" numCol="1" anchor="b" anchorCtr="0" compatLnSpc="1">
            <a:prstTxWarp prst="textNoShape">
              <a:avLst/>
            </a:prstTxWarp>
          </a:bodyPr>
          <a:lstStyle>
            <a:lvl1pPr algn="r" defTabSz="923925">
              <a:defRPr sz="1200" smtClean="0">
                <a:cs typeface="+mn-cs"/>
              </a:defRPr>
            </a:lvl1pPr>
          </a:lstStyle>
          <a:p>
            <a:pPr>
              <a:defRPr/>
            </a:pPr>
            <a:fld id="{B61E2F5F-3C91-3846-A54A-C0AF20C20335}" type="slidenum">
              <a:rPr lang="en-US"/>
              <a:pPr>
                <a:defRPr/>
              </a:pPr>
              <a:t>‹#›</a:t>
            </a:fld>
            <a:endParaRPr lang="en-US"/>
          </a:p>
        </p:txBody>
      </p:sp>
    </p:spTree>
    <p:extLst>
      <p:ext uri="{BB962C8B-B14F-4D97-AF65-F5344CB8AC3E}">
        <p14:creationId xmlns:p14="http://schemas.microsoft.com/office/powerpoint/2010/main" val="2974234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FB483E-C94C-8D4B-AEFC-0861D289D3FF}" type="slidenum">
              <a:rPr lang="en-US"/>
              <a:pPr>
                <a:defRPr/>
              </a:pPr>
              <a:t>7</a:t>
            </a:fld>
            <a:endParaRPr lang="en-US"/>
          </a:p>
        </p:txBody>
      </p:sp>
      <p:sp>
        <p:nvSpPr>
          <p:cNvPr id="345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45091" name="Rectangle 3"/>
          <p:cNvSpPr>
            <a:spLocks noGrp="1" noChangeArrowheads="1"/>
          </p:cNvSpPr>
          <p:nvPr>
            <p:ph type="body" idx="1"/>
          </p:nvPr>
        </p:nvSpPr>
        <p:spPr/>
        <p:txBody>
          <a:bodyPr/>
          <a:lstStyle/>
          <a:p>
            <a:pPr eaLnBrk="1" hangingPunct="1">
              <a:defRPr/>
            </a:pPr>
            <a:r>
              <a:rPr lang="en-US" smtClean="0">
                <a:cs typeface="+mn-cs"/>
              </a:rPr>
              <a:t>As the quantity and diversity of the information available online increases, more of the common information access tasks are done by program such as web wrappers. Wrappers faciliate access to Web-based information sources by providing a uniform querying and data extraction capability. For example, a Web wrapper for the yellow pages source can take a query for a Mexican restaurant near Marina del Rey, CA, and extract the restaurant</a:t>
            </a:r>
            <a:r>
              <a:rPr lang="ja-JP" altLang="en-US" smtClean="0">
                <a:latin typeface="Arial"/>
                <a:cs typeface="+mn-cs"/>
              </a:rPr>
              <a:t>’</a:t>
            </a:r>
            <a:r>
              <a:rPr lang="en-US" smtClean="0">
                <a:cs typeface="+mn-cs"/>
              </a:rPr>
              <a:t>s name, its address and the phone number, in the same way as the information is extracted from a database.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57F281-2692-8A44-85D8-72CDB777DB1C}" type="slidenum">
              <a:rPr lang="en-US"/>
              <a:pPr>
                <a:defRPr/>
              </a:pPr>
              <a:t>28</a:t>
            </a:fld>
            <a:endParaRPr lang="en-US"/>
          </a:p>
        </p:txBody>
      </p:sp>
      <p:sp>
        <p:nvSpPr>
          <p:cNvPr id="367618"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val="1"/>
            </a:ext>
          </a:extLst>
        </p:spPr>
      </p:sp>
      <p:sp>
        <p:nvSpPr>
          <p:cNvPr id="367619"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2C034A-B971-0F4E-A9F3-E27A4E1BC935}" type="slidenum">
              <a:rPr lang="en-US"/>
              <a:pPr>
                <a:defRPr/>
              </a:pPr>
              <a:t>29</a:t>
            </a:fld>
            <a:endParaRPr lang="en-US"/>
          </a:p>
        </p:txBody>
      </p:sp>
      <p:sp>
        <p:nvSpPr>
          <p:cNvPr id="369666"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A473BB4-7DE0-7E49-BA9E-1ECE2F893614}" type="slidenum">
              <a:rPr lang="en-US"/>
              <a:pPr>
                <a:defRPr/>
              </a:pPr>
              <a:t>30</a:t>
            </a:fld>
            <a:endParaRPr lang="en-US"/>
          </a:p>
        </p:txBody>
      </p:sp>
      <p:sp>
        <p:nvSpPr>
          <p:cNvPr id="371714"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val="1"/>
            </a:ext>
          </a:extLst>
        </p:spPr>
      </p:sp>
      <p:sp>
        <p:nvSpPr>
          <p:cNvPr id="371715"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D7E95BB-8F5B-A841-91AE-DC916E64B768}" type="slidenum">
              <a:rPr lang="en-US"/>
              <a:pPr>
                <a:defRPr/>
              </a:pPr>
              <a:t>32</a:t>
            </a:fld>
            <a:endParaRPr lang="en-US"/>
          </a:p>
        </p:txBody>
      </p:sp>
      <p:sp>
        <p:nvSpPr>
          <p:cNvPr id="379906"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val="1"/>
            </a:ext>
          </a:extLst>
        </p:spPr>
      </p:sp>
      <p:sp>
        <p:nvSpPr>
          <p:cNvPr id="379907"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BB849CC-2E26-2840-9656-54B3BAFC80AE}" type="slidenum">
              <a:rPr lang="en-US"/>
              <a:pPr>
                <a:defRPr/>
              </a:pPr>
              <a:t>33</a:t>
            </a:fld>
            <a:endParaRPr lang="en-US"/>
          </a:p>
        </p:txBody>
      </p:sp>
      <p:sp>
        <p:nvSpPr>
          <p:cNvPr id="381954"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val="1"/>
            </a:ext>
          </a:extLst>
        </p:spPr>
      </p:sp>
      <p:sp>
        <p:nvSpPr>
          <p:cNvPr id="381955"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3E0438-7E93-094C-AEC1-A45C95F34293}" type="slidenum">
              <a:rPr lang="en-US"/>
              <a:pPr>
                <a:defRPr/>
              </a:pPr>
              <a:t>34</a:t>
            </a:fld>
            <a:endParaRPr lang="en-US"/>
          </a:p>
        </p:txBody>
      </p:sp>
      <p:sp>
        <p:nvSpPr>
          <p:cNvPr id="384002"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val="1"/>
            </a:ext>
          </a:extLst>
        </p:spPr>
      </p:sp>
      <p:sp>
        <p:nvSpPr>
          <p:cNvPr id="384003"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B50783-CAD4-CF44-B14C-069A68A7F34B}" type="slidenum">
              <a:rPr lang="en-US"/>
              <a:pPr>
                <a:defRPr/>
              </a:pPr>
              <a:t>35</a:t>
            </a:fld>
            <a:endParaRPr lang="en-US"/>
          </a:p>
        </p:txBody>
      </p:sp>
      <p:sp>
        <p:nvSpPr>
          <p:cNvPr id="386050"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val="1"/>
            </a:ext>
          </a:extLst>
        </p:spPr>
      </p:sp>
      <p:sp>
        <p:nvSpPr>
          <p:cNvPr id="386051"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714AF9-AAE4-A840-9D31-A9DF6327FA1C}" type="slidenum">
              <a:rPr lang="en-US"/>
              <a:pPr>
                <a:defRPr/>
              </a:pPr>
              <a:t>47</a:t>
            </a:fld>
            <a:endParaRPr lang="en-US"/>
          </a:p>
        </p:txBody>
      </p:sp>
      <p:sp>
        <p:nvSpPr>
          <p:cNvPr id="422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22915" name="Rectangle 3"/>
          <p:cNvSpPr>
            <a:spLocks noGrp="1" noChangeArrowheads="1"/>
          </p:cNvSpPr>
          <p:nvPr>
            <p:ph type="body" idx="1"/>
          </p:nvPr>
        </p:nvSpPr>
        <p:spPr/>
        <p:txBody>
          <a:bodyPr/>
          <a:lstStyle/>
          <a:p>
            <a:pPr eaLnBrk="1" hangingPunct="1">
              <a:defRPr/>
            </a:pPr>
            <a:r>
              <a:rPr lang="en-US" smtClean="0">
                <a:latin typeface="New York" charset="0"/>
                <a:cs typeface="Times New Roman" charset="0"/>
              </a:rPr>
              <a:t>Our objective is to learn the structure of common data fields, such as street addresses. One way to represent information is as a sequence of characters, such as a regular expression. This description is very powerful; however, many common data types don</a:t>
            </a:r>
            <a:r>
              <a:rPr lang="ja-JP" altLang="en-US" smtClean="0">
                <a:latin typeface="Arial"/>
                <a:cs typeface="Times New Roman" charset="0"/>
              </a:rPr>
              <a:t>’</a:t>
            </a:r>
            <a:r>
              <a:rPr lang="en-US" smtClean="0">
                <a:latin typeface="New York" charset="0"/>
                <a:cs typeface="Times New Roman" charset="0"/>
              </a:rPr>
              <a:t>t have a well defined grammar, or it may be computationally expensive to learn it. </a:t>
            </a:r>
          </a:p>
          <a:p>
            <a:pPr eaLnBrk="1" hangingPunct="1">
              <a:defRPr/>
            </a:pPr>
            <a:r>
              <a:rPr lang="en-US" smtClean="0">
                <a:latin typeface="New York" charset="0"/>
                <a:cs typeface="Times New Roman" charset="0"/>
              </a:rPr>
              <a:t>Another way to represent information is as a collection of global features, such as the number of words and the density of numeric characters. These descriptions can be learned very quickly, but we believe that representation level is too coarse for some information management tasks.</a:t>
            </a:r>
          </a:p>
          <a:p>
            <a:pPr eaLnBrk="1" hangingPunct="1">
              <a:defRPr/>
            </a:pPr>
            <a:r>
              <a:rPr lang="en-US" smtClean="0">
                <a:latin typeface="New York" charset="0"/>
                <a:cs typeface="Times New Roman" charset="0"/>
              </a:rPr>
              <a:t>We propose an intermediate token-level representation that balances the descriptive power and specificity of the character-level representation with the compactness and computational efficiency of the global representation.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11CC8E-D01B-7547-91E5-8E871BE92F5F}" type="slidenum">
              <a:rPr lang="en-US"/>
              <a:pPr/>
              <a:t>48</a:t>
            </a:fld>
            <a:endParaRPr lang="en-US"/>
          </a:p>
        </p:txBody>
      </p:sp>
      <p:sp>
        <p:nvSpPr>
          <p:cNvPr id="424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24963" name="Rectangle 3"/>
          <p:cNvSpPr>
            <a:spLocks noGrp="1" noChangeArrowheads="1"/>
          </p:cNvSpPr>
          <p:nvPr>
            <p:ph type="body" idx="1"/>
          </p:nvPr>
        </p:nvSpPr>
        <p:spPr/>
        <p:txBody>
          <a:bodyPr/>
          <a:lstStyle/>
          <a:p>
            <a:r>
              <a:rPr lang="en-US">
                <a:latin typeface="New York" charset="0"/>
                <a:cs typeface="Times New Roman" charset="0"/>
              </a:rPr>
              <a:t>Our objective is to learn the structure of common data fields, such as street addresses. One way to represent information is as a sequence of characters, such as a regular expression. This description is very powerful; however, many common data types don</a:t>
            </a:r>
            <a:r>
              <a:rPr lang="ja-JP" altLang="en-US">
                <a:latin typeface="Arial"/>
                <a:cs typeface="Times New Roman" charset="0"/>
              </a:rPr>
              <a:t>’</a:t>
            </a:r>
            <a:r>
              <a:rPr lang="en-US">
                <a:latin typeface="New York" charset="0"/>
                <a:cs typeface="Times New Roman" charset="0"/>
              </a:rPr>
              <a:t>t have a well defined grammar, or it may be computationally expensive to learn it. </a:t>
            </a:r>
          </a:p>
          <a:p>
            <a:r>
              <a:rPr lang="en-US">
                <a:latin typeface="New York" charset="0"/>
                <a:cs typeface="Times New Roman" charset="0"/>
              </a:rPr>
              <a:t>Another way to represent information is as a collection of global features, such as the number of words and the density of numeric characters. These descriptions can be learned very quickly, but we believe that representation level is too coarse for some information management tasks.</a:t>
            </a:r>
          </a:p>
          <a:p>
            <a:r>
              <a:rPr lang="en-US">
                <a:latin typeface="New York" charset="0"/>
                <a:cs typeface="Times New Roman" charset="0"/>
              </a:rPr>
              <a:t>We propose an intermediate token-level representation that balances the descriptive power and specificity of the character-level representation with the compactness and computational efficiency of the global representation.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35457-0E76-1448-B7CB-B5700184DC38}" type="slidenum">
              <a:rPr lang="en-US"/>
              <a:pPr/>
              <a:t>49</a:t>
            </a:fld>
            <a:endParaRPr lang="en-US"/>
          </a:p>
        </p:txBody>
      </p:sp>
      <p:sp>
        <p:nvSpPr>
          <p:cNvPr id="529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5817D39-11FC-904C-BD5B-825F1737BBE3}" type="slidenum">
              <a:rPr lang="en-US"/>
              <a:pPr>
                <a:defRPr/>
              </a:pPr>
              <a:t>9</a:t>
            </a:fld>
            <a:endParaRPr lang="en-US"/>
          </a:p>
        </p:txBody>
      </p:sp>
      <p:sp>
        <p:nvSpPr>
          <p:cNvPr id="396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96291" name="Rectangle 3"/>
          <p:cNvSpPr>
            <a:spLocks noGrp="1" noChangeArrowheads="1"/>
          </p:cNvSpPr>
          <p:nvPr>
            <p:ph type="body" idx="1"/>
          </p:nvPr>
        </p:nvSpPr>
        <p:spPr/>
        <p:txBody>
          <a:bodyPr/>
          <a:lstStyle/>
          <a:p>
            <a:pPr eaLnBrk="1" hangingPunct="1">
              <a:defRPr/>
            </a:pPr>
            <a:r>
              <a:rPr lang="en-US" smtClean="0">
                <a:latin typeface="New York" charset="0"/>
                <a:cs typeface="Times New Roman" charset="0"/>
              </a:rPr>
              <a:t>Our objective is to learn the structure of common data fields, such as street addresses. One way to represent information is as a sequence of characters, such as a regular expression. This description is very powerful; however, many common data types don</a:t>
            </a:r>
            <a:r>
              <a:rPr lang="ja-JP" altLang="en-US" smtClean="0">
                <a:latin typeface="Arial"/>
                <a:cs typeface="Times New Roman" charset="0"/>
              </a:rPr>
              <a:t>’</a:t>
            </a:r>
            <a:r>
              <a:rPr lang="en-US" smtClean="0">
                <a:latin typeface="New York" charset="0"/>
                <a:cs typeface="Times New Roman" charset="0"/>
              </a:rPr>
              <a:t>t have a well defined grammar, or it may be computationally expensive to learn it. </a:t>
            </a:r>
          </a:p>
          <a:p>
            <a:pPr eaLnBrk="1" hangingPunct="1">
              <a:defRPr/>
            </a:pPr>
            <a:r>
              <a:rPr lang="en-US" smtClean="0">
                <a:latin typeface="New York" charset="0"/>
                <a:cs typeface="Times New Roman" charset="0"/>
              </a:rPr>
              <a:t>Another way to represent information is as a collection of global features, such as the number of words and the density of numeric characters. These descriptions can be learned very quickly, but we believe that representation level is too coarse for some information management tasks.</a:t>
            </a:r>
          </a:p>
          <a:p>
            <a:pPr eaLnBrk="1" hangingPunct="1">
              <a:defRPr/>
            </a:pPr>
            <a:r>
              <a:rPr lang="en-US" smtClean="0">
                <a:latin typeface="New York" charset="0"/>
                <a:cs typeface="Times New Roman" charset="0"/>
              </a:rPr>
              <a:t>We propose an intermediate token-level representation that balances the descriptive power and specificity of the character-level representation with the compactness and computational efficiency of the global representation.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0F59B-4C3D-6944-BE26-76C44E00D3DC}" type="slidenum">
              <a:rPr lang="en-US"/>
              <a:pPr/>
              <a:t>50</a:t>
            </a:fld>
            <a:endParaRPr lang="en-US"/>
          </a:p>
        </p:txBody>
      </p:sp>
      <p:sp>
        <p:nvSpPr>
          <p:cNvPr id="527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51019-C44E-4A4B-A278-CC16E360248F}" type="slidenum">
              <a:rPr lang="en-US"/>
              <a:pPr/>
              <a:t>51</a:t>
            </a:fld>
            <a:endParaRPr lang="en-US"/>
          </a:p>
        </p:txBody>
      </p:sp>
      <p:sp>
        <p:nvSpPr>
          <p:cNvPr id="531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5DBD5-306E-CE46-92ED-ED57AD43AC15}" type="slidenum">
              <a:rPr lang="en-US"/>
              <a:pPr/>
              <a:t>52</a:t>
            </a:fld>
            <a:endParaRPr lang="en-US"/>
          </a:p>
        </p:txBody>
      </p:sp>
      <p:sp>
        <p:nvSpPr>
          <p:cNvPr id="537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19284-306A-2C4C-84D3-F668683FD994}" type="slidenum">
              <a:rPr lang="en-US"/>
              <a:pPr/>
              <a:t>53</a:t>
            </a:fld>
            <a:endParaRPr lang="en-US"/>
          </a:p>
        </p:txBody>
      </p:sp>
      <p:sp>
        <p:nvSpPr>
          <p:cNvPr id="533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6D7B77-CDC2-7743-A412-1064E74594E2}" type="slidenum">
              <a:rPr lang="en-US"/>
              <a:pPr/>
              <a:t>54</a:t>
            </a:fld>
            <a:endParaRPr lang="en-US"/>
          </a:p>
        </p:txBody>
      </p:sp>
      <p:sp>
        <p:nvSpPr>
          <p:cNvPr id="539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9651" name="Rectangle 3"/>
          <p:cNvSpPr>
            <a:spLocks noGrp="1" noChangeArrowheads="1"/>
          </p:cNvSpPr>
          <p:nvPr>
            <p:ph type="body" idx="1"/>
          </p:nvPr>
        </p:nvSpPr>
        <p:spPr/>
        <p:txBody>
          <a:bodyPr/>
          <a:lstStyle/>
          <a:p>
            <a:r>
              <a:rPr lang="en-US">
                <a:latin typeface="New York" charset="0"/>
                <a:cs typeface="Times New Roman" charset="0"/>
              </a:rPr>
              <a:t>We claim that the structure of many common data types can be described by a sequence of specific and general tokens, or a pattern. For complex data fields it is sufficient to use only the starting and ending patterns as the description of the data field. </a:t>
            </a:r>
          </a:p>
          <a:p>
            <a:r>
              <a:rPr lang="en-US">
                <a:latin typeface="New York" charset="0"/>
                <a:cs typeface="Times New Roman" charset="0"/>
              </a:rPr>
              <a:t>The collection of starting and ending patterns is data prototype.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3E50C-7217-DD4B-81C5-15171E690B16}" type="slidenum">
              <a:rPr lang="en-US"/>
              <a:pPr/>
              <a:t>55</a:t>
            </a:fld>
            <a:endParaRPr lang="en-US"/>
          </a:p>
        </p:txBody>
      </p:sp>
      <p:sp>
        <p:nvSpPr>
          <p:cNvPr id="427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27011" name="Rectangle 3"/>
          <p:cNvSpPr>
            <a:spLocks noGrp="1" noChangeArrowheads="1"/>
          </p:cNvSpPr>
          <p:nvPr>
            <p:ph type="body" idx="1"/>
          </p:nvPr>
        </p:nvSpPr>
        <p:spPr/>
        <p:txBody>
          <a:bodyPr/>
          <a:lstStyle/>
          <a:p>
            <a:r>
              <a:rPr lang="en-US">
                <a:latin typeface="New York" charset="0"/>
                <a:cs typeface="Times New Roman" charset="0"/>
              </a:rPr>
              <a:t>We claim that the structure of many common data types can be described by a sequence of specific and general tokens, or a pattern. For complex data fields it is sufficient to use only the starting and ending patterns as the description of the data field. </a:t>
            </a:r>
          </a:p>
          <a:p>
            <a:r>
              <a:rPr lang="en-US">
                <a:latin typeface="New York" charset="0"/>
                <a:cs typeface="Times New Roman" charset="0"/>
              </a:rPr>
              <a:t>The collection of starting and ending patterns is data prototype.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4D5C2DF-5229-C049-9B67-0FB4135A27AD}" type="slidenum">
              <a:rPr lang="en-US"/>
              <a:pPr>
                <a:defRPr/>
              </a:pPr>
              <a:t>56</a:t>
            </a:fld>
            <a:endParaRPr lang="en-US"/>
          </a:p>
        </p:txBody>
      </p:sp>
      <p:sp>
        <p:nvSpPr>
          <p:cNvPr id="429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29059" name="Rectangle 3"/>
          <p:cNvSpPr>
            <a:spLocks noGrp="1" noChangeArrowheads="1"/>
          </p:cNvSpPr>
          <p:nvPr>
            <p:ph type="body" idx="1"/>
          </p:nvPr>
        </p:nvSpPr>
        <p:spPr/>
        <p:txBody>
          <a:bodyPr/>
          <a:lstStyle/>
          <a:p>
            <a:pPr eaLnBrk="1" hangingPunct="1">
              <a:defRPr/>
            </a:pPr>
            <a:r>
              <a:rPr lang="en-US" smtClean="0">
                <a:cs typeface="+mn-cs"/>
              </a:rPr>
              <a:t>Tokens are words that contain different types of characters. </a:t>
            </a:r>
            <a:r>
              <a:rPr lang="en-US" smtClean="0">
                <a:latin typeface="New York" charset="0"/>
                <a:cs typeface="Times New Roman" charset="0"/>
              </a:rPr>
              <a:t>We use the token's character types to assign it to one or more general syntactic types: numeric, alphabetic, etc. These types form a hierarchy depicted in the Figure, where the arrows point from more general to more specific types. This  allows for multi-level generalization. Thus, the token </a:t>
            </a:r>
            <a:r>
              <a:rPr lang="ja-JP" altLang="en-US" smtClean="0">
                <a:latin typeface="Arial"/>
                <a:cs typeface="Times New Roman" charset="0"/>
              </a:rPr>
              <a:t>“</a:t>
            </a:r>
            <a:r>
              <a:rPr lang="en-US" smtClean="0">
                <a:latin typeface="New York" charset="0"/>
                <a:cs typeface="Times New Roman" charset="0"/>
              </a:rPr>
              <a:t>apple</a:t>
            </a:r>
            <a:r>
              <a:rPr lang="ja-JP" altLang="en-US" smtClean="0">
                <a:latin typeface="Arial"/>
                <a:cs typeface="Times New Roman" charset="0"/>
              </a:rPr>
              <a:t>”</a:t>
            </a:r>
            <a:r>
              <a:rPr lang="en-US" smtClean="0">
                <a:latin typeface="New York" charset="0"/>
                <a:cs typeface="Times New Roman" charset="0"/>
              </a:rPr>
              <a:t> belongs to the specific type representing the word </a:t>
            </a:r>
            <a:r>
              <a:rPr lang="ja-JP" altLang="en-US" smtClean="0">
                <a:latin typeface="Arial"/>
                <a:cs typeface="Times New Roman" charset="0"/>
              </a:rPr>
              <a:t>“</a:t>
            </a:r>
            <a:r>
              <a:rPr lang="en-US" smtClean="0">
                <a:latin typeface="New York" charset="0"/>
                <a:cs typeface="Times New Roman" charset="0"/>
              </a:rPr>
              <a:t>apple</a:t>
            </a:r>
            <a:r>
              <a:rPr lang="ja-JP" altLang="en-US" smtClean="0">
                <a:latin typeface="Arial"/>
                <a:cs typeface="Times New Roman" charset="0"/>
              </a:rPr>
              <a:t>”</a:t>
            </a:r>
            <a:r>
              <a:rPr lang="en-US" smtClean="0">
                <a:latin typeface="New York" charset="0"/>
                <a:cs typeface="Times New Roman" charset="0"/>
              </a:rPr>
              <a:t>, as well as to general types of lowercased words, alphabetic as well as alphanumeric strings. </a:t>
            </a:r>
          </a:p>
          <a:p>
            <a:pPr eaLnBrk="1" hangingPunct="1">
              <a:defRPr/>
            </a:pPr>
            <a:r>
              <a:rPr lang="en-US" smtClean="0">
                <a:latin typeface="New York" charset="0"/>
                <a:cs typeface="Times New Roman" charset="0"/>
              </a:rPr>
              <a:t>This representation is flexible and may be extended to include new types and domain specific information.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D3AA56-C400-F242-A439-DBF53633A5F8}" type="slidenum">
              <a:rPr lang="en-US"/>
              <a:pPr>
                <a:defRPr/>
              </a:pPr>
              <a:t>57</a:t>
            </a:fld>
            <a:endParaRPr lang="en-US"/>
          </a:p>
        </p:txBody>
      </p:sp>
      <p:sp>
        <p:nvSpPr>
          <p:cNvPr id="431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1107" name="Rectangle 3"/>
          <p:cNvSpPr>
            <a:spLocks noGrp="1" noChangeArrowheads="1"/>
          </p:cNvSpPr>
          <p:nvPr>
            <p:ph type="body" idx="1"/>
          </p:nvPr>
        </p:nvSpPr>
        <p:spPr/>
        <p:txBody>
          <a:bodyPr/>
          <a:lstStyle/>
          <a:p>
            <a:pPr eaLnBrk="1" hangingPunct="1">
              <a:defRPr/>
            </a:pPr>
            <a:r>
              <a:rPr lang="en-US" smtClean="0">
                <a:latin typeface="New York" charset="0"/>
                <a:cs typeface="Times New Roman" charset="0"/>
              </a:rPr>
              <a:t>We do not have a source of explicit negative examples for each data field; therefore, we chose to frame the learning problem as learning from positive examples alone. The learning problem is to find the patterns that describe many of the positive examples of data but are highly unlikely to describe a random sequence of tokens. In this statement, all possible randomly generated sequences of tokens are treated as implicit negative examples.</a:t>
            </a:r>
          </a:p>
          <a:p>
            <a:pPr eaLnBrk="1" hangingPunct="1">
              <a:defRPr/>
            </a:pPr>
            <a:r>
              <a:rPr lang="en-US" smtClean="0">
                <a:latin typeface="New York" charset="0"/>
                <a:cs typeface="Times New Roman" charset="0"/>
              </a:rPr>
              <a:t>Stated this way, the learning problem is to find statistically significant patterns, I.e. those that describe a significant number of positive examples and are unlikely to have been generated by chance. We use hypothesis testing at 5% significance level to determine whether a sequence of tokens is significant.</a:t>
            </a:r>
          </a:p>
          <a:p>
            <a:pPr eaLnBrk="1" hangingPunct="1">
              <a:defRPr/>
            </a:pPr>
            <a:r>
              <a:rPr lang="en-US" smtClean="0">
                <a:latin typeface="New York" charset="0"/>
                <a:cs typeface="Times New Roman" charset="0"/>
              </a:rPr>
              <a:t>In the next slide, we introduce DataPro – a greedy algorithm that finds significant patterns in a set of token sequences.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8E7A4B6-D05D-7E49-A61F-BC45E6D553D8}" type="slidenum">
              <a:rPr lang="en-US"/>
              <a:pPr>
                <a:defRPr/>
              </a:pPr>
              <a:t>58</a:t>
            </a:fld>
            <a:endParaRPr lang="en-US"/>
          </a:p>
        </p:txBody>
      </p:sp>
      <p:sp>
        <p:nvSpPr>
          <p:cNvPr id="433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3155" name="Rectangle 3"/>
          <p:cNvSpPr>
            <a:spLocks noGrp="1" noChangeArrowheads="1"/>
          </p:cNvSpPr>
          <p:nvPr>
            <p:ph type="body" idx="1"/>
          </p:nvPr>
        </p:nvSpPr>
        <p:spPr/>
        <p:txBody>
          <a:bodyPr/>
          <a:lstStyle/>
          <a:p>
            <a:pPr eaLnBrk="1" hangingPunct="1">
              <a:defRPr/>
            </a:pPr>
            <a:r>
              <a:rPr lang="en-US" smtClean="0">
                <a:cs typeface="+mn-cs"/>
              </a:rPr>
              <a:t>During the preprocessing step, the examples are tokenized, or broken into separate words. Each token is assigned to one or more general types and a specific type. Each token</a:t>
            </a:r>
            <a:r>
              <a:rPr lang="ja-JP" altLang="en-US" smtClean="0">
                <a:latin typeface="Arial"/>
                <a:cs typeface="+mn-cs"/>
              </a:rPr>
              <a:t>’</a:t>
            </a:r>
            <a:r>
              <a:rPr lang="en-US" smtClean="0">
                <a:cs typeface="+mn-cs"/>
              </a:rPr>
              <a:t>s baseline probability is calculated from the proportion of tokens in the examples that are of that type.</a:t>
            </a:r>
          </a:p>
          <a:p>
            <a:pPr eaLnBrk="1" hangingPunct="1">
              <a:defRPr/>
            </a:pPr>
            <a:r>
              <a:rPr lang="en-US" smtClean="0">
                <a:cs typeface="+mn-cs"/>
              </a:rPr>
              <a:t>The algorithm starts by seeding the starting patterns, or finding a token with which a significant number of the examples start. Consider the examples of address I used earlier. Each example starts with a different number token; therefore, general type _NUMBER is a good seed. </a:t>
            </a:r>
          </a:p>
          <a:p>
            <a:pPr eaLnBrk="1" hangingPunct="1">
              <a:defRPr/>
            </a:pPr>
            <a:r>
              <a:rPr lang="en-US" smtClean="0">
                <a:cs typeface="+mn-cs"/>
              </a:rPr>
              <a:t>Next, the algorithm tries to specialize the pattern by alternately extending the pattern and pruning nonsignificant generalizations. In the examples given here, the number token is followed by an ALPHABETIC token and by CAPITALIZED token. It can also be followed by the token </a:t>
            </a:r>
            <a:r>
              <a:rPr lang="ja-JP" altLang="en-US" smtClean="0">
                <a:latin typeface="Arial"/>
                <a:cs typeface="+mn-cs"/>
              </a:rPr>
              <a:t>“</a:t>
            </a:r>
            <a:r>
              <a:rPr lang="en-US" smtClean="0">
                <a:cs typeface="+mn-cs"/>
              </a:rPr>
              <a:t>Lincoln</a:t>
            </a:r>
            <a:r>
              <a:rPr lang="ja-JP" altLang="en-US" smtClean="0">
                <a:latin typeface="Arial"/>
                <a:cs typeface="+mn-cs"/>
              </a:rPr>
              <a:t>”</a:t>
            </a:r>
            <a:r>
              <a:rPr lang="en-US" smtClean="0">
                <a:cs typeface="+mn-cs"/>
              </a:rPr>
              <a:t>, </a:t>
            </a:r>
            <a:r>
              <a:rPr lang="ja-JP" altLang="en-US" smtClean="0">
                <a:latin typeface="Arial"/>
                <a:cs typeface="+mn-cs"/>
              </a:rPr>
              <a:t>“</a:t>
            </a:r>
            <a:r>
              <a:rPr lang="en-US" smtClean="0">
                <a:cs typeface="+mn-cs"/>
              </a:rPr>
              <a:t>S</a:t>
            </a:r>
            <a:r>
              <a:rPr lang="ja-JP" altLang="en-US" smtClean="0">
                <a:latin typeface="Arial"/>
                <a:cs typeface="+mn-cs"/>
              </a:rPr>
              <a:t>”</a:t>
            </a:r>
            <a:r>
              <a:rPr lang="en-US" smtClean="0">
                <a:cs typeface="+mn-cs"/>
              </a:rPr>
              <a:t> and </a:t>
            </a:r>
            <a:r>
              <a:rPr lang="ja-JP" altLang="en-US" smtClean="0">
                <a:latin typeface="Arial"/>
                <a:cs typeface="+mn-cs"/>
              </a:rPr>
              <a:t>“</a:t>
            </a:r>
            <a:r>
              <a:rPr lang="en-US" smtClean="0">
                <a:cs typeface="+mn-cs"/>
              </a:rPr>
              <a:t>Sawtelle</a:t>
            </a:r>
            <a:r>
              <a:rPr lang="ja-JP" altLang="en-US" smtClean="0">
                <a:latin typeface="Arial"/>
                <a:cs typeface="+mn-cs"/>
              </a:rPr>
              <a:t>”</a:t>
            </a:r>
            <a:r>
              <a:rPr lang="en-US" smtClean="0">
                <a:cs typeface="+mn-cs"/>
              </a:rPr>
              <a:t>, but since each of these tokens appears only once, it cannot be significant.</a:t>
            </a:r>
          </a:p>
          <a:p>
            <a:pPr eaLnBrk="1" hangingPunct="1">
              <a:defRPr/>
            </a:pPr>
            <a:r>
              <a:rPr lang="en-US" smtClean="0">
                <a:cs typeface="+mn-cs"/>
              </a:rPr>
              <a:t>Next, we prune generalizations. The pattern NUMBER followed by ALPHABETIC token is a generalization of the pattern NUMBER followed by a CAPITALIZED word. Because the more general pattern does not describe significantly more examples than the specific pattern, we delete this token from the tree.</a:t>
            </a:r>
          </a:p>
          <a:p>
            <a:pPr eaLnBrk="1" hangingPunct="1">
              <a:defRPr/>
            </a:pPr>
            <a:r>
              <a:rPr lang="en-US" smtClean="0">
                <a:cs typeface="+mn-cs"/>
              </a:rPr>
              <a:t>We can extend the remaining pattern further. The tokens that follow the sequence NUMBER CAPS are ALPHA, CAPS, and a specific token </a:t>
            </a:r>
            <a:r>
              <a:rPr lang="ja-JP" altLang="en-US" smtClean="0">
                <a:latin typeface="Arial"/>
                <a:cs typeface="+mn-cs"/>
              </a:rPr>
              <a:t>“</a:t>
            </a:r>
            <a:r>
              <a:rPr lang="en-US" smtClean="0">
                <a:cs typeface="+mn-cs"/>
              </a:rPr>
              <a:t>Blvd</a:t>
            </a:r>
            <a:r>
              <a:rPr lang="ja-JP" altLang="en-US" smtClean="0">
                <a:latin typeface="Arial"/>
                <a:cs typeface="+mn-cs"/>
              </a:rPr>
              <a:t>”</a:t>
            </a:r>
            <a:r>
              <a:rPr lang="en-US" smtClean="0">
                <a:cs typeface="+mn-cs"/>
              </a:rPr>
              <a:t>. We can prune ALPHA again because it does not describe any extra examples. However, we chose to keep the pattern NUM CAPS CAPS because it describes 3 examples and the pattern NUM CAPS Blvd because it describes 2 of the examples.</a:t>
            </a:r>
          </a:p>
          <a:p>
            <a:pPr eaLnBrk="1" hangingPunct="1">
              <a:defRPr/>
            </a:pPr>
            <a:r>
              <a:rPr lang="en-US" smtClean="0">
                <a:cs typeface="+mn-cs"/>
              </a:rPr>
              <a:t>Pruning introduces a bias for the specific patterns into the algorithm, but it also makes the algorithm efficient by preventing the tree from growing too wide.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11A7E1-01DC-4746-9CEE-33BFE00CBA2B}" type="slidenum">
              <a:rPr lang="en-US"/>
              <a:pPr>
                <a:defRPr/>
              </a:pPr>
              <a:t>59</a:t>
            </a:fld>
            <a:endParaRPr lang="en-US"/>
          </a:p>
        </p:txBody>
      </p:sp>
      <p:sp>
        <p:nvSpPr>
          <p:cNvPr id="435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5203" name="Rectangle 3"/>
          <p:cNvSpPr>
            <a:spLocks noGrp="1" noChangeArrowheads="1"/>
          </p:cNvSpPr>
          <p:nvPr>
            <p:ph type="body" idx="1"/>
          </p:nvPr>
        </p:nvSpPr>
        <p:spPr/>
        <p:txBody>
          <a:bodyPr/>
          <a:lstStyle/>
          <a:p>
            <a:pPr eaLnBrk="1" hangingPunct="1">
              <a:defRPr/>
            </a:pPr>
            <a:r>
              <a:rPr lang="en-US" smtClean="0">
                <a:cs typeface="+mn-cs"/>
              </a:rPr>
              <a:t>A simpler example with lots of structure. The learned patterns resemble regular expressions.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5B82F1-0A0D-2F4F-874A-D466B425D243}" type="slidenum">
              <a:rPr lang="en-US"/>
              <a:pPr>
                <a:defRPr/>
              </a:pPr>
              <a:t>21</a:t>
            </a:fld>
            <a:endParaRPr lang="en-US"/>
          </a:p>
        </p:txBody>
      </p:sp>
      <p:sp>
        <p:nvSpPr>
          <p:cNvPr id="353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53283" name="Rectangle 3"/>
          <p:cNvSpPr>
            <a:spLocks noGrp="1" noChangeArrowheads="1"/>
          </p:cNvSpPr>
          <p:nvPr>
            <p:ph type="body" idx="1"/>
          </p:nvPr>
        </p:nvSpPr>
        <p:spPr/>
        <p:txBody>
          <a:bodyPr/>
          <a:lstStyle/>
          <a:p>
            <a:pPr eaLnBrk="1" hangingPunct="1">
              <a:defRPr/>
            </a:pPr>
            <a:r>
              <a:rPr lang="en-US" smtClean="0">
                <a:latin typeface="New York" charset="0"/>
                <a:cs typeface="Times New Roman" charset="0"/>
              </a:rPr>
              <a:t>Our objective is to learn the structure of common data fields, such as street addresses. One way to represent information is as a sequence of characters, such as a regular expression. This description is very powerful; however, many common data types don</a:t>
            </a:r>
            <a:r>
              <a:rPr lang="ja-JP" altLang="en-US" smtClean="0">
                <a:latin typeface="Arial"/>
                <a:cs typeface="Times New Roman" charset="0"/>
              </a:rPr>
              <a:t>’</a:t>
            </a:r>
            <a:r>
              <a:rPr lang="en-US" smtClean="0">
                <a:latin typeface="New York" charset="0"/>
                <a:cs typeface="Times New Roman" charset="0"/>
              </a:rPr>
              <a:t>t have a well defined grammar, or it may be computationally expensive to learn it. </a:t>
            </a:r>
          </a:p>
          <a:p>
            <a:pPr eaLnBrk="1" hangingPunct="1">
              <a:defRPr/>
            </a:pPr>
            <a:r>
              <a:rPr lang="en-US" smtClean="0">
                <a:latin typeface="New York" charset="0"/>
                <a:cs typeface="Times New Roman" charset="0"/>
              </a:rPr>
              <a:t>Another way to represent information is as a collection of global features, such as the number of words and the density of numeric characters. These descriptions can be learned very quickly, but we believe that representation level is too coarse for some information management tasks.</a:t>
            </a:r>
          </a:p>
          <a:p>
            <a:pPr eaLnBrk="1" hangingPunct="1">
              <a:defRPr/>
            </a:pPr>
            <a:r>
              <a:rPr lang="en-US" smtClean="0">
                <a:latin typeface="New York" charset="0"/>
                <a:cs typeface="Times New Roman" charset="0"/>
              </a:rPr>
              <a:t>We propose an intermediate token-level representation that balances the descriptive power and specificity of the character-level representation with the compactness and computational efficiency of the global representation.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238B1BB-2DB4-0141-9B71-95DFE2CA023B}" type="slidenum">
              <a:rPr lang="en-US"/>
              <a:pPr>
                <a:defRPr/>
              </a:pPr>
              <a:t>61</a:t>
            </a:fld>
            <a:endParaRPr lang="en-US"/>
          </a:p>
        </p:txBody>
      </p:sp>
      <p:sp>
        <p:nvSpPr>
          <p:cNvPr id="438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8275" name="Rectangle 3"/>
          <p:cNvSpPr>
            <a:spLocks noGrp="1" noChangeArrowheads="1"/>
          </p:cNvSpPr>
          <p:nvPr>
            <p:ph type="body" idx="1"/>
          </p:nvPr>
        </p:nvSpPr>
        <p:spPr/>
        <p:txBody>
          <a:bodyPr/>
          <a:lstStyle/>
          <a:p>
            <a:pPr algn="just" eaLnBrk="1" hangingPunct="1">
              <a:defRPr/>
            </a:pPr>
            <a:r>
              <a:rPr lang="en-US" smtClean="0">
                <a:latin typeface="Times" charset="0"/>
                <a:cs typeface="Times New Roman" charset="0"/>
              </a:rPr>
              <a:t>For the remainder of the talk I will show how data prototypes can be used for wrapper maintenance applications.</a:t>
            </a:r>
          </a:p>
          <a:p>
            <a:pPr algn="just" eaLnBrk="1" hangingPunct="1">
              <a:defRPr/>
            </a:pPr>
            <a:r>
              <a:rPr lang="en-US" smtClean="0">
                <a:latin typeface="Times" charset="0"/>
                <a:cs typeface="Times New Roman" charset="0"/>
              </a:rPr>
              <a:t>As I described earlier, Web wrappers use the layout of HTML pages in order to extract data, so if the layout of the page changes, the wrapper may stop extracting correctly. The wrapper verification task is to determine whether the wrapper is correctly extracting data from an information source.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54C0C-3A20-4946-89AB-7C58775D0EEF}" type="slidenum">
              <a:rPr lang="en-US"/>
              <a:pPr/>
              <a:t>62</a:t>
            </a:fld>
            <a:endParaRPr lang="en-US"/>
          </a:p>
        </p:txBody>
      </p:sp>
      <p:sp>
        <p:nvSpPr>
          <p:cNvPr id="541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4AB277-0419-8F43-BFD3-33CB65BBCEF7}" type="slidenum">
              <a:rPr lang="en-US"/>
              <a:pPr>
                <a:defRPr/>
              </a:pPr>
              <a:t>63</a:t>
            </a:fld>
            <a:endParaRPr lang="en-US"/>
          </a:p>
        </p:txBody>
      </p:sp>
      <p:sp>
        <p:nvSpPr>
          <p:cNvPr id="440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40323" name="Rectangle 3"/>
          <p:cNvSpPr>
            <a:spLocks noGrp="1" noChangeArrowheads="1"/>
          </p:cNvSpPr>
          <p:nvPr>
            <p:ph type="body" idx="1"/>
          </p:nvPr>
        </p:nvSpPr>
        <p:spPr/>
        <p:txBody>
          <a:bodyPr/>
          <a:lstStyle/>
          <a:p>
            <a:pPr eaLnBrk="1" hangingPunct="1">
              <a:defRPr/>
            </a:pPr>
            <a:r>
              <a:rPr lang="en-US" smtClean="0">
                <a:cs typeface="+mn-cs"/>
              </a:rPr>
              <a:t>The verification task can be stated in the following way. Given a set of old examples that are known to be correct, and a set of test examples extracted by the wrapper from the new pages. Do the patterns learned from the old examples describe the same number of the new examples? If yes, the wrapper is extracting correctly, otherwise, the source may have changed.</a:t>
            </a:r>
          </a:p>
          <a:p>
            <a:pPr lvl="1" eaLnBrk="1" hangingPunct="1">
              <a:buFontTx/>
              <a:buChar char="•"/>
              <a:defRPr/>
            </a:pPr>
            <a:r>
              <a:rPr lang="en-US" smtClean="0"/>
              <a:t>Learn data prototypes for the old examples.  Each tickmark on the horizontal axis corresponds to a different pattern.</a:t>
            </a:r>
          </a:p>
          <a:p>
            <a:pPr lvl="1" eaLnBrk="1" hangingPunct="1">
              <a:buFontTx/>
              <a:buChar char="•"/>
              <a:defRPr/>
            </a:pPr>
            <a:r>
              <a:rPr lang="en-US" smtClean="0"/>
              <a:t>Compute the proportion of the old examples described by each pattern.</a:t>
            </a:r>
          </a:p>
          <a:p>
            <a:pPr lvl="1" eaLnBrk="1" hangingPunct="1">
              <a:buFontTx/>
              <a:buChar char="•"/>
              <a:defRPr/>
            </a:pPr>
            <a:r>
              <a:rPr lang="en-US" smtClean="0"/>
              <a:t>Compute the distribution of new examples over the patterns </a:t>
            </a:r>
          </a:p>
          <a:p>
            <a:pPr lvl="1" eaLnBrk="1" hangingPunct="1">
              <a:buFontTx/>
              <a:buChar char="•"/>
              <a:defRPr/>
            </a:pPr>
            <a:r>
              <a:rPr lang="en-US" smtClean="0"/>
              <a:t>If two distributions are statistically diferent, the wrapper is not extracting correctly.</a:t>
            </a:r>
          </a:p>
          <a:p>
            <a:pPr eaLnBrk="1" hangingPunct="1">
              <a:defRPr/>
            </a:pPr>
            <a:r>
              <a:rPr lang="en-US" smtClean="0">
                <a:cs typeface="+mn-cs"/>
              </a:rPr>
              <a:t>Goodness of fit method to decide whether the two distributions are the same.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09736CD-6B1B-CF40-A632-32C1164C94D1}" type="slidenum">
              <a:rPr lang="en-US"/>
              <a:pPr>
                <a:defRPr/>
              </a:pPr>
              <a:t>64</a:t>
            </a:fld>
            <a:endParaRPr lang="en-US"/>
          </a:p>
        </p:txBody>
      </p:sp>
      <p:sp>
        <p:nvSpPr>
          <p:cNvPr id="442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42371" name="Rectangle 3"/>
          <p:cNvSpPr>
            <a:spLocks noGrp="1" noChangeArrowheads="1"/>
          </p:cNvSpPr>
          <p:nvPr>
            <p:ph type="body" idx="1"/>
          </p:nvPr>
        </p:nvSpPr>
        <p:spPr/>
        <p:txBody>
          <a:bodyPr/>
          <a:lstStyle/>
          <a:p>
            <a:pPr eaLnBrk="1" hangingPunct="1">
              <a:defRPr/>
            </a:pPr>
            <a:r>
              <a:rPr lang="en-US" smtClean="0">
                <a:cs typeface="+mn-cs"/>
              </a:rPr>
              <a:t>Though the precision was low, the recall and overall accuracy are high.</a:t>
            </a:r>
          </a:p>
          <a:p>
            <a:pPr eaLnBrk="1" hangingPunct="1">
              <a:defRPr/>
            </a:pPr>
            <a:r>
              <a:rPr lang="en-US" smtClean="0">
                <a:cs typeface="+mn-cs"/>
              </a:rPr>
              <a:t>Several factors were responsible for the high number of false positives. The main reason the distributions differed was because of changes in the experimental setup. These included changes in the query set, either because new queries were added or for dated queries, they were modified. Another experimental factor was Web site performance, if the web site was too slow, the wrapper did not get results for every single query.</a:t>
            </a:r>
          </a:p>
          <a:p>
            <a:pPr eaLnBrk="1" hangingPunct="1">
              <a:defRPr/>
            </a:pPr>
            <a:r>
              <a:rPr lang="en-US" smtClean="0">
                <a:cs typeface="+mn-cs"/>
              </a:rPr>
              <a:t>A more interesting reason for false positive was a few cases in which the data on the web site has actually changed. For example, we were extracting company names with one wrapper, and when the name of one of the companies changed, we detected this as a wrapper change. In another case, on amazon site, the availability of several books changed from </a:t>
            </a:r>
            <a:r>
              <a:rPr lang="ja-JP" altLang="en-US" smtClean="0">
                <a:latin typeface="Arial"/>
                <a:cs typeface="+mn-cs"/>
              </a:rPr>
              <a:t>“</a:t>
            </a:r>
            <a:r>
              <a:rPr lang="en-US" smtClean="0">
                <a:cs typeface="+mn-cs"/>
              </a:rPr>
              <a:t>Ships in 24 hours</a:t>
            </a:r>
            <a:r>
              <a:rPr lang="ja-JP" altLang="en-US" smtClean="0">
                <a:latin typeface="Arial"/>
                <a:cs typeface="+mn-cs"/>
              </a:rPr>
              <a:t>”</a:t>
            </a:r>
            <a:r>
              <a:rPr lang="en-US" smtClean="0">
                <a:cs typeface="+mn-cs"/>
              </a:rPr>
              <a:t> to </a:t>
            </a:r>
            <a:r>
              <a:rPr lang="ja-JP" altLang="en-US" smtClean="0">
                <a:latin typeface="Arial"/>
                <a:cs typeface="+mn-cs"/>
              </a:rPr>
              <a:t>“</a:t>
            </a:r>
            <a:r>
              <a:rPr lang="en-US" smtClean="0">
                <a:cs typeface="+mn-cs"/>
              </a:rPr>
              <a:t>Ships in 2-3 days</a:t>
            </a:r>
            <a:r>
              <a:rPr lang="ja-JP" altLang="en-US" smtClean="0">
                <a:latin typeface="Arial"/>
                <a:cs typeface="+mn-cs"/>
              </a:rPr>
              <a:t>”</a:t>
            </a:r>
            <a:r>
              <a:rPr lang="en-US" smtClean="0">
                <a:cs typeface="+mn-cs"/>
              </a:rPr>
              <a:t>. This was also detected as a wrapper change. We are investigating methods that will decrease the rate of false positives in wrapper verification.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853049-FA7A-8841-AB0C-FD799BA1EA73}" type="slidenum">
              <a:rPr lang="en-US"/>
              <a:pPr>
                <a:defRPr/>
              </a:pPr>
              <a:t>65</a:t>
            </a:fld>
            <a:endParaRPr lang="en-US"/>
          </a:p>
        </p:txBody>
      </p:sp>
      <p:sp>
        <p:nvSpPr>
          <p:cNvPr id="4444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44419" name="Rectangle 3"/>
          <p:cNvSpPr>
            <a:spLocks noGrp="1" noChangeArrowheads="1"/>
          </p:cNvSpPr>
          <p:nvPr>
            <p:ph type="body" idx="1"/>
          </p:nvPr>
        </p:nvSpPr>
        <p:spPr/>
        <p:txBody>
          <a:bodyPr/>
          <a:lstStyle/>
          <a:p>
            <a:pPr eaLnBrk="1" hangingPunct="1">
              <a:defRPr/>
            </a:pPr>
            <a:r>
              <a:rPr lang="en-US" smtClean="0">
                <a:cs typeface="+mn-cs"/>
              </a:rPr>
              <a:t>Once we have determined that the wrapper is not working correctly, the next task is to rebuild it automatically. This task involves identifying correct examples of data on the new changed pages and feeding these examples, along with the new pages to the wrapper induction algorithm, which will learn the new extraction rules.</a:t>
            </a:r>
          </a:p>
          <a:p>
            <a:pPr eaLnBrk="1" hangingPunct="1">
              <a:defRPr/>
            </a:pPr>
            <a:endParaRPr lang="en-US" smtClean="0">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8B18C-8140-2942-BDE1-462BE7CAFF0A}" type="slidenum">
              <a:rPr lang="en-US"/>
              <a:pPr/>
              <a:t>67</a:t>
            </a:fld>
            <a:endParaRPr lang="en-US"/>
          </a:p>
        </p:txBody>
      </p:sp>
      <p:sp>
        <p:nvSpPr>
          <p:cNvPr id="543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A75467-84B2-BC4E-A4C5-5D84B10B2269}" type="slidenum">
              <a:rPr lang="en-US"/>
              <a:pPr>
                <a:defRPr/>
              </a:pPr>
              <a:t>75</a:t>
            </a:fld>
            <a:endParaRPr lang="en-US"/>
          </a:p>
        </p:txBody>
      </p:sp>
      <p:sp>
        <p:nvSpPr>
          <p:cNvPr id="454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54659" name="Rectangle 3"/>
          <p:cNvSpPr>
            <a:spLocks noGrp="1" noChangeArrowheads="1"/>
          </p:cNvSpPr>
          <p:nvPr>
            <p:ph type="body" idx="1"/>
          </p:nvPr>
        </p:nvSpPr>
        <p:spPr/>
        <p:txBody>
          <a:bodyPr/>
          <a:lstStyle/>
          <a:p>
            <a:pPr eaLnBrk="1" hangingPunct="1">
              <a:defRPr/>
            </a:pPr>
            <a:r>
              <a:rPr lang="en-US" smtClean="0">
                <a:cs typeface="+mn-cs"/>
              </a:rPr>
              <a:t>Though the precision was low, the recall and overall accuracy are high.</a:t>
            </a:r>
          </a:p>
          <a:p>
            <a:pPr eaLnBrk="1" hangingPunct="1">
              <a:defRPr/>
            </a:pPr>
            <a:r>
              <a:rPr lang="en-US" smtClean="0">
                <a:cs typeface="+mn-cs"/>
              </a:rPr>
              <a:t>Several factors were responsible for the high number of false positives. The main reason the distributions differed was because of changes in the experimental setup. These included changes in the query set, either because new queries were added or for dated queries, they were modified. Another experimental factor was Web site performance, if the web site was too slow, the wrapper did not get results for every single query.</a:t>
            </a:r>
          </a:p>
          <a:p>
            <a:pPr eaLnBrk="1" hangingPunct="1">
              <a:defRPr/>
            </a:pPr>
            <a:r>
              <a:rPr lang="en-US" smtClean="0">
                <a:cs typeface="+mn-cs"/>
              </a:rPr>
              <a:t>A more interesting reason for false positive was a few cases in which the data on the web site has actually changed. For example, we were extracting company names with one wrapper, and when the name of one of the companies changed, we detected this as a wrapper change. In another case, on amazon site, the availability of several books changed from </a:t>
            </a:r>
            <a:r>
              <a:rPr lang="ja-JP" altLang="en-US" smtClean="0">
                <a:latin typeface="Arial"/>
                <a:cs typeface="+mn-cs"/>
              </a:rPr>
              <a:t>“</a:t>
            </a:r>
            <a:r>
              <a:rPr lang="en-US" smtClean="0">
                <a:cs typeface="+mn-cs"/>
              </a:rPr>
              <a:t>Ships in 24 hours</a:t>
            </a:r>
            <a:r>
              <a:rPr lang="ja-JP" altLang="en-US" smtClean="0">
                <a:latin typeface="Arial"/>
                <a:cs typeface="+mn-cs"/>
              </a:rPr>
              <a:t>”</a:t>
            </a:r>
            <a:r>
              <a:rPr lang="en-US" smtClean="0">
                <a:cs typeface="+mn-cs"/>
              </a:rPr>
              <a:t> to </a:t>
            </a:r>
            <a:r>
              <a:rPr lang="ja-JP" altLang="en-US" smtClean="0">
                <a:latin typeface="Arial"/>
                <a:cs typeface="+mn-cs"/>
              </a:rPr>
              <a:t>“</a:t>
            </a:r>
            <a:r>
              <a:rPr lang="en-US" smtClean="0">
                <a:cs typeface="+mn-cs"/>
              </a:rPr>
              <a:t>Ships in 2-3 days</a:t>
            </a:r>
            <a:r>
              <a:rPr lang="ja-JP" altLang="en-US" smtClean="0">
                <a:latin typeface="Arial"/>
                <a:cs typeface="+mn-cs"/>
              </a:rPr>
              <a:t>”</a:t>
            </a:r>
            <a:r>
              <a:rPr lang="en-US" smtClean="0">
                <a:cs typeface="+mn-cs"/>
              </a:rPr>
              <a:t>. This was also detected as a wrapper change. We are investigating methods that will decrease the rate of false positives in wrapper verification.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48685E8-DD03-AB48-8578-C72B2714C697}" type="slidenum">
              <a:rPr lang="en-US"/>
              <a:pPr>
                <a:defRPr/>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9D66A480-03BF-1C45-A427-D2C3FC415794}" type="slidenum">
              <a:rPr lang="en-US"/>
              <a:pPr>
                <a:defRPr/>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17BF5F56-C6ED-F449-AEC4-769ED05E1A84}" type="slidenum">
              <a:rPr lang="en-US"/>
              <a:pPr>
                <a:defRPr/>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A19F09C-1F79-E14D-8E66-D10DE47A110D}" type="slidenum">
              <a:rPr lang="en-US"/>
              <a:pPr>
                <a:defRPr/>
              </a:pPr>
              <a:t>25</a:t>
            </a:fld>
            <a:endParaRPr lang="en-US"/>
          </a:p>
        </p:txBody>
      </p:sp>
      <p:sp>
        <p:nvSpPr>
          <p:cNvPr id="361474" name="Rectangle 2"/>
          <p:cNvSpPr>
            <a:spLocks noGrp="1" noChangeArrowheads="1"/>
          </p:cNvSpPr>
          <p:nvPr>
            <p:ph type="body" idx="1"/>
          </p:nvPr>
        </p:nvSpPr>
        <p:spPr>
          <a:xfrm>
            <a:off x="919163" y="4397375"/>
            <a:ext cx="5114925" cy="4102100"/>
          </a:xfrm>
          <a:ln/>
        </p:spPr>
        <p:txBody>
          <a:bodyPr lIns="93381" tIns="46693" rIns="93381" bIns="46693"/>
          <a:lstStyle/>
          <a:p>
            <a:pPr eaLnBrk="1" hangingPunct="1">
              <a:defRPr/>
            </a:pPr>
            <a:endParaRPr lang="en-US" smtClean="0">
              <a:cs typeface="+mn-cs"/>
            </a:endParaRPr>
          </a:p>
        </p:txBody>
      </p:sp>
      <p:sp>
        <p:nvSpPr>
          <p:cNvPr id="361475" name="Rectangle 3"/>
          <p:cNvSpPr>
            <a:spLocks noGrp="1" noRot="1" noChangeAspect="1" noChangeArrowheads="1" noTextEdit="1"/>
          </p:cNvSpPr>
          <p:nvPr>
            <p:ph type="sldImg"/>
          </p:nvPr>
        </p:nvSpPr>
        <p:spPr>
          <a:xfrm>
            <a:off x="1147763" y="698500"/>
            <a:ext cx="4668837" cy="3502025"/>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944C4F9-91D2-964C-8E2E-3B043359521A}" type="slidenum">
              <a:rPr lang="en-US"/>
              <a:pPr>
                <a:defRPr/>
              </a:pPr>
              <a:t>26</a:t>
            </a:fld>
            <a:endParaRPr lang="en-US"/>
          </a:p>
        </p:txBody>
      </p:sp>
      <p:sp>
        <p:nvSpPr>
          <p:cNvPr id="363522"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val="1"/>
            </a:ext>
          </a:extLst>
        </p:spPr>
      </p:sp>
      <p:sp>
        <p:nvSpPr>
          <p:cNvPr id="363523" name="Rectangle 3"/>
          <p:cNvSpPr>
            <a:spLocks noGrp="1" noChangeArrowheads="1"/>
          </p:cNvSpPr>
          <p:nvPr>
            <p:ph type="body" idx="1"/>
          </p:nvPr>
        </p:nvSpPr>
        <p:spPr>
          <a:xfrm>
            <a:off x="919163" y="4398963"/>
            <a:ext cx="5114925" cy="4102100"/>
          </a:xfrm>
        </p:spPr>
        <p:txBody>
          <a:bodyPr lIns="92382" tIns="46191" rIns="92382" bIns="46191"/>
          <a:lstStyle/>
          <a:p>
            <a:pPr eaLnBrk="1" hangingPunct="1">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D2EB9D9-EE55-F34B-8DE8-58DA2B0F462D}" type="slidenum">
              <a:rPr lang="en-US"/>
              <a:pPr>
                <a:defRPr/>
              </a:pPr>
              <a:t>27</a:t>
            </a:fld>
            <a:endParaRPr lang="en-US"/>
          </a:p>
        </p:txBody>
      </p:sp>
      <p:sp>
        <p:nvSpPr>
          <p:cNvPr id="365570"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val="1"/>
            </a:ext>
          </a:extLst>
        </p:spPr>
      </p:sp>
      <p:sp>
        <p:nvSpPr>
          <p:cNvPr id="365571"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0513" y="2546350"/>
            <a:ext cx="711200" cy="474663"/>
            <a:chOff x="720" y="336"/>
            <a:chExt cx="624" cy="432"/>
          </a:xfrm>
        </p:grpSpPr>
        <p:sp>
          <p:nvSpPr>
            <p:cNvPr id="5" name="Rectangle 3"/>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 name="Rectangle 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7" name="Group 5"/>
          <p:cNvGrpSpPr>
            <a:grpSpLocks/>
          </p:cNvGrpSpPr>
          <p:nvPr/>
        </p:nvGrpSpPr>
        <p:grpSpPr bwMode="auto">
          <a:xfrm>
            <a:off x="414338" y="2968625"/>
            <a:ext cx="738187" cy="474663"/>
            <a:chOff x="912" y="2640"/>
            <a:chExt cx="672" cy="432"/>
          </a:xfrm>
        </p:grpSpPr>
        <p:sp>
          <p:nvSpPr>
            <p:cNvPr id="8" name="Rectangle 6"/>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 name="Rectangle 7"/>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0" name="Rectangle 8"/>
          <p:cNvSpPr>
            <a:spLocks noChangeArrowheads="1"/>
          </p:cNvSpPr>
          <p:nvPr/>
        </p:nvSpPr>
        <p:spPr bwMode="auto">
          <a:xfrm>
            <a:off x="0" y="2895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 name="Rectangle 9"/>
          <p:cNvSpPr>
            <a:spLocks noChangeArrowheads="1"/>
          </p:cNvSpPr>
          <p:nvPr/>
        </p:nvSpPr>
        <p:spPr bwMode="auto">
          <a:xfrm>
            <a:off x="635000" y="2438400"/>
            <a:ext cx="31750" cy="1052513"/>
          </a:xfrm>
          <a:prstGeom prst="rect">
            <a:avLst/>
          </a:prstGeom>
          <a:solidFill>
            <a:schemeClr val="hlink"/>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 name="Rectangle 10"/>
          <p:cNvSpPr>
            <a:spLocks noChangeArrowheads="1"/>
          </p:cNvSpPr>
          <p:nvPr/>
        </p:nvSpPr>
        <p:spPr bwMode="auto">
          <a:xfrm flipV="1">
            <a:off x="315913" y="3260725"/>
            <a:ext cx="8693150" cy="55563"/>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7" name="Rectangle 11"/>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13" name="Rectangle 13"/>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4" name="Rectangle 14"/>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B7AB9E2-D80E-0D47-823B-6FB9EA2B81F7}" type="slidenum">
              <a:rPr lang="en-US"/>
              <a:pPr>
                <a:defRPr/>
              </a:pPr>
              <a:t>‹#›</a:t>
            </a:fld>
            <a:endParaRPr lang="en-US"/>
          </a:p>
        </p:txBody>
      </p:sp>
    </p:spTree>
    <p:extLst>
      <p:ext uri="{BB962C8B-B14F-4D97-AF65-F5344CB8AC3E}">
        <p14:creationId xmlns:p14="http://schemas.microsoft.com/office/powerpoint/2010/main" val="2615269699"/>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1736418"/>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7213" y="457200"/>
            <a:ext cx="2047875" cy="5675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457200"/>
            <a:ext cx="5992813" cy="5675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0277959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457200"/>
            <a:ext cx="7793037" cy="762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762000" y="1600200"/>
            <a:ext cx="8193088" cy="4532313"/>
          </a:xfrm>
        </p:spPr>
        <p:txBody>
          <a:bodyPr/>
          <a:lstStyle/>
          <a:p>
            <a:pPr lvl="0"/>
            <a:endParaRPr lang="en-US" noProof="0" smtClean="0"/>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2012827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457200"/>
            <a:ext cx="7793037" cy="762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8193088" cy="4532313"/>
          </a:xfrm>
        </p:spPr>
        <p:txBody>
          <a:bodyPr/>
          <a:lstStyle/>
          <a:p>
            <a:pPr lvl="0"/>
            <a:endParaRPr lang="en-US" noProof="0" smtClean="0"/>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1024774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457200"/>
            <a:ext cx="7793037"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600200"/>
            <a:ext cx="401955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33950" y="1600200"/>
            <a:ext cx="4021138" cy="4532313"/>
          </a:xfrm>
        </p:spPr>
        <p:txBody>
          <a:bodyPr/>
          <a:lstStyle/>
          <a:p>
            <a:pPr lvl="0"/>
            <a:endParaRPr lang="en-US" noProof="0" smtClean="0"/>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6361469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72268164"/>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9957400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401955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3950" y="1600200"/>
            <a:ext cx="4021138"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27454440"/>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64274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354618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86937779"/>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311133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5783423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7000" y="533400"/>
            <a:ext cx="8542338" cy="1052513"/>
            <a:chOff x="80" y="336"/>
            <a:chExt cx="5381" cy="663"/>
          </a:xfrm>
        </p:grpSpPr>
        <p:sp>
          <p:nvSpPr>
            <p:cNvPr id="3075" name="Rectangle 3"/>
            <p:cNvSpPr>
              <a:spLocks noChangeArrowheads="1"/>
            </p:cNvSpPr>
            <p:nvPr/>
          </p:nvSpPr>
          <p:spPr bwMode="ltGray">
            <a:xfrm>
              <a:off x="263" y="404"/>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6" name="Rectangle 4"/>
            <p:cNvSpPr>
              <a:spLocks noChangeArrowheads="1"/>
            </p:cNvSpPr>
            <p:nvPr/>
          </p:nvSpPr>
          <p:spPr bwMode="ltGray">
            <a:xfrm>
              <a:off x="504" y="404"/>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7" name="Rectangle 5"/>
            <p:cNvSpPr>
              <a:spLocks noChangeArrowheads="1"/>
            </p:cNvSpPr>
            <p:nvPr/>
          </p:nvSpPr>
          <p:spPr bwMode="ltGray">
            <a:xfrm>
              <a:off x="341" y="670"/>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8" name="Rectangle 6"/>
            <p:cNvSpPr>
              <a:spLocks noChangeArrowheads="1"/>
            </p:cNvSpPr>
            <p:nvPr/>
          </p:nvSpPr>
          <p:spPr bwMode="ltGray">
            <a:xfrm>
              <a:off x="574" y="670"/>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9" name="Rectangle 7"/>
            <p:cNvSpPr>
              <a:spLocks noChangeArrowheads="1"/>
            </p:cNvSpPr>
            <p:nvPr/>
          </p:nvSpPr>
          <p:spPr bwMode="ltGray">
            <a:xfrm>
              <a:off x="80" y="6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80" name="Rectangle 8"/>
            <p:cNvSpPr>
              <a:spLocks noChangeArrowheads="1"/>
            </p:cNvSpPr>
            <p:nvPr/>
          </p:nvSpPr>
          <p:spPr bwMode="gray">
            <a:xfrm>
              <a:off x="480" y="336"/>
              <a:ext cx="29" cy="66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81" name="Rectangle 9"/>
            <p:cNvSpPr>
              <a:spLocks noChangeArrowheads="1"/>
            </p:cNvSpPr>
            <p:nvPr/>
          </p:nvSpPr>
          <p:spPr bwMode="gray">
            <a:xfrm>
              <a:off x="279" y="834"/>
              <a:ext cx="5182" cy="29"/>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grpSp>
      <p:sp>
        <p:nvSpPr>
          <p:cNvPr id="3082" name="Rectangle 10"/>
          <p:cNvSpPr>
            <a:spLocks noGrp="1" noChangeArrowheads="1"/>
          </p:cNvSpPr>
          <p:nvPr>
            <p:ph type="title"/>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3" name="Rectangle 11"/>
          <p:cNvSpPr>
            <a:spLocks noGrp="1" noChangeArrowheads="1"/>
          </p:cNvSpPr>
          <p:nvPr>
            <p:ph type="body" idx="1"/>
          </p:nvPr>
        </p:nvSpPr>
        <p:spPr bwMode="auto">
          <a:xfrm>
            <a:off x="762000" y="1600200"/>
            <a:ext cx="8193088" cy="453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4" name="Rectangle 12"/>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400" smtClean="0">
                <a:cs typeface="+mn-cs"/>
              </a:defRPr>
            </a:lvl1pPr>
          </a:lstStyle>
          <a:p>
            <a:pPr>
              <a:defRPr/>
            </a:pPr>
            <a:endParaRPr lang="en-US"/>
          </a:p>
        </p:txBody>
      </p:sp>
      <p:sp>
        <p:nvSpPr>
          <p:cNvPr id="3085" name="Rectangle 13"/>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400" smtClean="0">
                <a:cs typeface="+mn-cs"/>
              </a:defRPr>
            </a:lvl1pPr>
          </a:lstStyle>
          <a:p>
            <a:pPr>
              <a:defRPr/>
            </a:pPr>
            <a:endParaRPr lang="en-US"/>
          </a:p>
        </p:txBody>
      </p:sp>
      <p:sp>
        <p:nvSpPr>
          <p:cNvPr id="3086" name="Rectangle 14"/>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8"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xmlns:p14="http://schemas.microsoft.com/office/powerpoint/2010/main"/>
  <p:txStyles>
    <p:titleStyle>
      <a:lvl1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mj-lt"/>
          <a:ea typeface="+mj-ea"/>
          <a:cs typeface="ＭＳ Ｐゴシック" charset="0"/>
        </a:defRPr>
      </a:lvl1pPr>
      <a:lvl2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5pPr>
      <a:lvl6pPr marL="4572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6pPr>
      <a:lvl7pPr marL="9144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7pPr>
      <a:lvl8pPr marL="13716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8pPr>
      <a:lvl9pPr marL="18288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9pPr>
    </p:titleStyle>
    <p:bodyStyle>
      <a:lvl1pPr marL="342900" indent="-342900" algn="l" rtl="0" eaLnBrk="0" fontAlgn="base" hangingPunct="0">
        <a:spcBef>
          <a:spcPct val="20000"/>
        </a:spcBef>
        <a:spcAft>
          <a:spcPct val="0"/>
        </a:spcAft>
        <a:buClr>
          <a:schemeClr val="folHlink"/>
        </a:buClr>
        <a:buChar char="•"/>
        <a:defRPr sz="2800">
          <a:solidFill>
            <a:schemeClr val="tx2"/>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bin"/><Relationship Id="rId5"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1.emf"/><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8.e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 Id="rId3" Type="http://schemas.openxmlformats.org/officeDocument/2006/relationships/image" Target="../media/image14.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ctrTitle"/>
          </p:nvPr>
        </p:nvSpPr>
        <p:spPr/>
        <p:txBody>
          <a:bodyPr/>
          <a:lstStyle/>
          <a:p>
            <a:pPr eaLnBrk="1" hangingPunct="1">
              <a:defRPr/>
            </a:pPr>
            <a:r>
              <a:rPr lang="en-US" smtClean="0">
                <a:cs typeface="+mj-cs"/>
              </a:rPr>
              <a:t>Wrapper Learning</a:t>
            </a:r>
          </a:p>
        </p:txBody>
      </p:sp>
      <p:sp>
        <p:nvSpPr>
          <p:cNvPr id="342020" name="Rectangle 4"/>
          <p:cNvSpPr>
            <a:spLocks noGrp="1" noChangeArrowheads="1"/>
          </p:cNvSpPr>
          <p:nvPr>
            <p:ph type="subTitle" idx="1"/>
          </p:nvPr>
        </p:nvSpPr>
        <p:spPr>
          <a:xfrm>
            <a:off x="952500" y="3886200"/>
            <a:ext cx="6762750" cy="1752600"/>
          </a:xfrm>
        </p:spPr>
        <p:txBody>
          <a:bodyPr/>
          <a:lstStyle/>
          <a:p>
            <a:pPr eaLnBrk="1" hangingPunct="1">
              <a:defRPr/>
            </a:pPr>
            <a:r>
              <a:rPr lang="en-US" dirty="0" smtClean="0">
                <a:cs typeface="+mn-cs"/>
              </a:rPr>
              <a:t>Craig Knoblock</a:t>
            </a:r>
          </a:p>
          <a:p>
            <a:pPr eaLnBrk="1" hangingPunct="1">
              <a:defRPr/>
            </a:pPr>
            <a:r>
              <a:rPr lang="en-US" dirty="0" smtClean="0">
                <a:cs typeface="+mn-cs"/>
              </a:rPr>
              <a:t>University of Southern California</a:t>
            </a:r>
          </a:p>
          <a:p>
            <a:pPr eaLnBrk="1" hangingPunct="1">
              <a:defRPr/>
            </a:pPr>
            <a:endParaRPr lang="en-US" sz="2400" dirty="0" smtClean="0">
              <a:cs typeface="+mn-cs"/>
            </a:endParaRPr>
          </a:p>
          <a:p>
            <a:pPr eaLnBrk="1" hangingPunct="1">
              <a:defRPr/>
            </a:pPr>
            <a:r>
              <a:rPr lang="en-US" sz="1800" dirty="0" smtClean="0">
                <a:cs typeface="+mn-cs"/>
              </a:rPr>
              <a:t>This presentation is based on slides prepared </a:t>
            </a:r>
            <a:br>
              <a:rPr lang="en-US" sz="1800" dirty="0" smtClean="0">
                <a:cs typeface="+mn-cs"/>
              </a:rPr>
            </a:br>
            <a:r>
              <a:rPr lang="en-US" sz="1800" dirty="0" smtClean="0">
                <a:cs typeface="+mn-cs"/>
              </a:rPr>
              <a:t>by Ion </a:t>
            </a:r>
            <a:r>
              <a:rPr lang="en-US" sz="1800" dirty="0" err="1" smtClean="0">
                <a:cs typeface="+mn-cs"/>
              </a:rPr>
              <a:t>Muslea</a:t>
            </a:r>
            <a:r>
              <a:rPr lang="en-US" sz="1800" dirty="0" smtClean="0">
                <a:cs typeface="+mn-cs"/>
              </a:rPr>
              <a:t> and Kristina </a:t>
            </a:r>
            <a:r>
              <a:rPr lang="en-US" sz="1800" dirty="0" err="1" smtClean="0">
                <a:cs typeface="+mn-cs"/>
              </a:rPr>
              <a:t>Lerman</a:t>
            </a:r>
            <a:endParaRPr lang="en-US" sz="1800" dirty="0" smtClean="0">
              <a:cs typeface="+mn-cs"/>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eaLnBrk="1" hangingPunct="1">
              <a:defRPr/>
            </a:pPr>
            <a:r>
              <a:rPr lang="en-US" smtClean="0">
                <a:cs typeface="+mj-cs"/>
              </a:rPr>
              <a:t>Wrapper Types</a:t>
            </a:r>
          </a:p>
        </p:txBody>
      </p:sp>
      <p:sp>
        <p:nvSpPr>
          <p:cNvPr id="457731" name="Rectangle 3"/>
          <p:cNvSpPr>
            <a:spLocks noGrp="1" noChangeArrowheads="1"/>
          </p:cNvSpPr>
          <p:nvPr>
            <p:ph type="body" idx="1"/>
          </p:nvPr>
        </p:nvSpPr>
        <p:spPr>
          <a:xfrm>
            <a:off x="762000" y="1600200"/>
            <a:ext cx="7612063" cy="4532313"/>
          </a:xfrm>
        </p:spPr>
        <p:txBody>
          <a:bodyPr/>
          <a:lstStyle/>
          <a:p>
            <a:pPr eaLnBrk="1" hangingPunct="1">
              <a:lnSpc>
                <a:spcPct val="90000"/>
              </a:lnSpc>
              <a:defRPr/>
            </a:pPr>
            <a:r>
              <a:rPr lang="en-US" smtClean="0">
                <a:cs typeface="+mn-cs"/>
              </a:rPr>
              <a:t>LR</a:t>
            </a:r>
          </a:p>
          <a:p>
            <a:pPr lvl="1" eaLnBrk="1" hangingPunct="1">
              <a:lnSpc>
                <a:spcPct val="90000"/>
              </a:lnSpc>
              <a:defRPr/>
            </a:pPr>
            <a:r>
              <a:rPr lang="en-US" smtClean="0"/>
              <a:t>L and R delimit each of the k attributes</a:t>
            </a:r>
          </a:p>
          <a:p>
            <a:pPr eaLnBrk="1" hangingPunct="1">
              <a:lnSpc>
                <a:spcPct val="90000"/>
              </a:lnSpc>
              <a:defRPr/>
            </a:pPr>
            <a:r>
              <a:rPr lang="en-US" smtClean="0">
                <a:cs typeface="+mn-cs"/>
              </a:rPr>
              <a:t>HLRT</a:t>
            </a:r>
          </a:p>
          <a:p>
            <a:pPr lvl="1" eaLnBrk="1" hangingPunct="1">
              <a:lnSpc>
                <a:spcPct val="90000"/>
              </a:lnSpc>
              <a:defRPr/>
            </a:pPr>
            <a:r>
              <a:rPr lang="en-US" smtClean="0"/>
              <a:t>Two additional strings:</a:t>
            </a:r>
          </a:p>
          <a:p>
            <a:pPr lvl="2" eaLnBrk="1" hangingPunct="1">
              <a:lnSpc>
                <a:spcPct val="90000"/>
              </a:lnSpc>
              <a:defRPr/>
            </a:pPr>
            <a:r>
              <a:rPr lang="en-US" smtClean="0"/>
              <a:t>H marks the end of the header</a:t>
            </a:r>
          </a:p>
          <a:p>
            <a:pPr lvl="2" eaLnBrk="1" hangingPunct="1">
              <a:lnSpc>
                <a:spcPct val="90000"/>
              </a:lnSpc>
              <a:defRPr/>
            </a:pPr>
            <a:r>
              <a:rPr lang="en-US" smtClean="0"/>
              <a:t>T marks the beginning of the tail</a:t>
            </a:r>
          </a:p>
          <a:p>
            <a:pPr eaLnBrk="1" hangingPunct="1">
              <a:lnSpc>
                <a:spcPct val="90000"/>
              </a:lnSpc>
              <a:defRPr/>
            </a:pPr>
            <a:r>
              <a:rPr lang="en-US" smtClean="0">
                <a:cs typeface="+mn-cs"/>
              </a:rPr>
              <a:t>BELR</a:t>
            </a:r>
          </a:p>
          <a:p>
            <a:pPr lvl="1" eaLnBrk="1" hangingPunct="1">
              <a:lnSpc>
                <a:spcPct val="90000"/>
              </a:lnSpc>
              <a:defRPr/>
            </a:pPr>
            <a:r>
              <a:rPr lang="en-US" smtClean="0"/>
              <a:t>B &amp; E mark the beginning and end of each tuple (row of data in the page)</a:t>
            </a:r>
          </a:p>
          <a:p>
            <a:pPr eaLnBrk="1" hangingPunct="1">
              <a:lnSpc>
                <a:spcPct val="90000"/>
              </a:lnSpc>
              <a:defRPr/>
            </a:pPr>
            <a:r>
              <a:rPr lang="en-US" smtClean="0">
                <a:cs typeface="+mn-cs"/>
              </a:rPr>
              <a:t>HBELRT</a:t>
            </a:r>
          </a:p>
          <a:p>
            <a:pPr lvl="1" eaLnBrk="1" hangingPunct="1">
              <a:lnSpc>
                <a:spcPct val="90000"/>
              </a:lnSpc>
              <a:defRPr/>
            </a:pPr>
            <a:r>
              <a:rPr lang="en-US" smtClean="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hangingPunct="1">
              <a:defRPr/>
            </a:pPr>
            <a:r>
              <a:rPr lang="en-US" smtClean="0">
                <a:cs typeface="+mj-cs"/>
              </a:rPr>
              <a:t>Rule Learning</a:t>
            </a:r>
          </a:p>
        </p:txBody>
      </p:sp>
      <p:sp>
        <p:nvSpPr>
          <p:cNvPr id="397315" name="Rectangle 3"/>
          <p:cNvSpPr>
            <a:spLocks noGrp="1" noChangeArrowheads="1"/>
          </p:cNvSpPr>
          <p:nvPr>
            <p:ph type="body" idx="1"/>
          </p:nvPr>
        </p:nvSpPr>
        <p:spPr>
          <a:xfrm>
            <a:off x="762000" y="1600200"/>
            <a:ext cx="8193088" cy="4552950"/>
          </a:xfrm>
        </p:spPr>
        <p:txBody>
          <a:bodyPr/>
          <a:lstStyle/>
          <a:p>
            <a:pPr eaLnBrk="1" hangingPunct="1">
              <a:lnSpc>
                <a:spcPct val="90000"/>
              </a:lnSpc>
              <a:defRPr/>
            </a:pPr>
            <a:r>
              <a:rPr lang="en-US" smtClean="0">
                <a:cs typeface="+mn-cs"/>
              </a:rPr>
              <a:t>Machine learning: </a:t>
            </a:r>
          </a:p>
          <a:p>
            <a:pPr lvl="1" eaLnBrk="1" hangingPunct="1">
              <a:lnSpc>
                <a:spcPct val="90000"/>
              </a:lnSpc>
              <a:defRPr/>
            </a:pPr>
            <a:r>
              <a:rPr lang="en-US" smtClean="0"/>
              <a:t>Goal: Find a instance of the given wrapper type that covers the given examples</a:t>
            </a:r>
          </a:p>
          <a:p>
            <a:pPr lvl="1" eaLnBrk="1" hangingPunct="1">
              <a:lnSpc>
                <a:spcPct val="90000"/>
              </a:lnSpc>
              <a:defRPr/>
            </a:pPr>
            <a:r>
              <a:rPr lang="en-US" smtClean="0"/>
              <a:t>INPUT:</a:t>
            </a:r>
          </a:p>
          <a:p>
            <a:pPr lvl="2" eaLnBrk="1" hangingPunct="1">
              <a:lnSpc>
                <a:spcPct val="90000"/>
              </a:lnSpc>
              <a:defRPr/>
            </a:pPr>
            <a:r>
              <a:rPr lang="en-US" smtClean="0"/>
              <a:t>Labeled examples: training &amp; testing data</a:t>
            </a:r>
          </a:p>
          <a:p>
            <a:pPr lvl="2" eaLnBrk="1" hangingPunct="1">
              <a:lnSpc>
                <a:spcPct val="90000"/>
              </a:lnSpc>
              <a:defRPr/>
            </a:pPr>
            <a:r>
              <a:rPr lang="en-US" smtClean="0"/>
              <a:t>Admissible rules (hypotheses space)</a:t>
            </a:r>
          </a:p>
          <a:p>
            <a:pPr lvl="2" eaLnBrk="1" hangingPunct="1">
              <a:lnSpc>
                <a:spcPct val="90000"/>
              </a:lnSpc>
              <a:defRPr/>
            </a:pPr>
            <a:r>
              <a:rPr lang="en-US" smtClean="0"/>
              <a:t>Search strategy</a:t>
            </a:r>
          </a:p>
          <a:p>
            <a:pPr lvl="1" eaLnBrk="1" hangingPunct="1">
              <a:lnSpc>
                <a:spcPct val="90000"/>
              </a:lnSpc>
              <a:defRPr/>
            </a:pPr>
            <a:r>
              <a:rPr lang="en-US" smtClean="0"/>
              <a:t>Desired output:</a:t>
            </a:r>
          </a:p>
          <a:p>
            <a:pPr lvl="2" eaLnBrk="1" hangingPunct="1">
              <a:lnSpc>
                <a:spcPct val="90000"/>
              </a:lnSpc>
              <a:defRPr/>
            </a:pPr>
            <a:r>
              <a:rPr lang="en-US" smtClean="0"/>
              <a:t>Rule that performs well both on training and testing data</a:t>
            </a:r>
          </a:p>
          <a:p>
            <a:pPr lvl="1" eaLnBrk="1" hangingPunct="1">
              <a:lnSpc>
                <a:spcPct val="90000"/>
              </a:lnSpc>
              <a:defRPr/>
            </a:pPr>
            <a:r>
              <a:rPr lang="en-US" smtClean="0"/>
              <a:t>Termination</a:t>
            </a:r>
          </a:p>
          <a:p>
            <a:pPr lvl="2" eaLnBrk="1" hangingPunct="1">
              <a:lnSpc>
                <a:spcPct val="90000"/>
              </a:lnSpc>
              <a:defRPr/>
            </a:pPr>
            <a:r>
              <a:rPr lang="en-US" smtClean="0"/>
              <a:t>Train on sufficient data to be provably approximately correct (PAC)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39"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0"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1"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2" name="Rectangle 6"/>
          <p:cNvSpPr>
            <a:spLocks noGrp="1" noChangeArrowheads="1"/>
          </p:cNvSpPr>
          <p:nvPr>
            <p:ph type="title"/>
          </p:nvPr>
        </p:nvSpPr>
        <p:spPr/>
        <p:txBody>
          <a:bodyPr/>
          <a:lstStyle/>
          <a:p>
            <a:pPr eaLnBrk="1" hangingPunct="1">
              <a:defRPr/>
            </a:pPr>
            <a:r>
              <a:rPr lang="en-US" smtClean="0">
                <a:cs typeface="+mj-cs"/>
              </a:rPr>
              <a:t>Learning LR extraction rules</a:t>
            </a:r>
          </a:p>
        </p:txBody>
      </p:sp>
      <p:sp>
        <p:nvSpPr>
          <p:cNvPr id="398343" name="Rectangle 7"/>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4" name="Rectangle 8"/>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398345" name="Rectangle 9"/>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6" name="Rectangle 10"/>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3"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4"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5"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6" name="Rectangle 6"/>
          <p:cNvSpPr>
            <a:spLocks noGrp="1" noChangeArrowheads="1"/>
          </p:cNvSpPr>
          <p:nvPr>
            <p:ph type="title"/>
          </p:nvPr>
        </p:nvSpPr>
        <p:spPr/>
        <p:txBody>
          <a:bodyPr/>
          <a:lstStyle/>
          <a:p>
            <a:pPr eaLnBrk="1" hangingPunct="1">
              <a:defRPr/>
            </a:pPr>
            <a:r>
              <a:rPr lang="en-US" smtClean="0">
                <a:cs typeface="+mj-cs"/>
              </a:rPr>
              <a:t>Learning LR extraction rules</a:t>
            </a:r>
          </a:p>
        </p:txBody>
      </p:sp>
      <p:sp>
        <p:nvSpPr>
          <p:cNvPr id="399367" name="Rectangle 7"/>
          <p:cNvSpPr>
            <a:spLocks noGrp="1" noChangeArrowheads="1"/>
          </p:cNvSpPr>
          <p:nvPr>
            <p:ph type="body" idx="1"/>
          </p:nvPr>
        </p:nvSpPr>
        <p:spPr/>
        <p:txBody>
          <a:bodyPr/>
          <a:lstStyle/>
          <a:p>
            <a:pPr eaLnBrk="1" hangingPunct="1">
              <a:buFontTx/>
              <a:buNone/>
              <a:defRPr/>
            </a:pPr>
            <a:endParaRPr lang="en-US" smtClean="0">
              <a:cs typeface="+mn-cs"/>
            </a:endParaRPr>
          </a:p>
          <a:p>
            <a:pPr lvl="1" eaLnBrk="1" hangingPunct="1">
              <a:defRPr/>
            </a:pPr>
            <a:endParaRPr lang="en-US" smtClean="0"/>
          </a:p>
          <a:p>
            <a:pPr lvl="1" eaLnBrk="1" hangingPunct="1">
              <a:defRPr/>
            </a:pPr>
            <a:endParaRPr lang="en-US" smtClean="0"/>
          </a:p>
          <a:p>
            <a:pPr eaLnBrk="1" hangingPunct="1">
              <a:defRPr/>
            </a:pPr>
            <a:r>
              <a:rPr lang="en-US" smtClean="0">
                <a:cs typeface="+mn-cs"/>
              </a:rPr>
              <a:t>Admissible rules:</a:t>
            </a:r>
          </a:p>
          <a:p>
            <a:pPr lvl="2" eaLnBrk="1" hangingPunct="1">
              <a:defRPr/>
            </a:pPr>
            <a:r>
              <a:rPr lang="en-US" smtClean="0"/>
              <a:t>prefixes &amp; suffixes of items of interest</a:t>
            </a:r>
          </a:p>
          <a:p>
            <a:pPr eaLnBrk="1" hangingPunct="1">
              <a:defRPr/>
            </a:pPr>
            <a:r>
              <a:rPr lang="en-US" smtClean="0">
                <a:cs typeface="+mn-cs"/>
              </a:rPr>
              <a:t>Search strategy:</a:t>
            </a:r>
          </a:p>
          <a:p>
            <a:pPr lvl="2" eaLnBrk="1" hangingPunct="1">
              <a:defRPr/>
            </a:pPr>
            <a:r>
              <a:rPr lang="en-US" smtClean="0"/>
              <a:t>start with shortest prefix &amp; suffix, and expand until correct</a:t>
            </a:r>
          </a:p>
        </p:txBody>
      </p:sp>
      <p:sp>
        <p:nvSpPr>
          <p:cNvPr id="399368"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9"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399370"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71"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87"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88"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89"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0" name="Rectangle 6"/>
          <p:cNvSpPr>
            <a:spLocks noGrp="1" noChangeArrowheads="1"/>
          </p:cNvSpPr>
          <p:nvPr>
            <p:ph type="title"/>
          </p:nvPr>
        </p:nvSpPr>
        <p:spPr/>
        <p:txBody>
          <a:bodyPr/>
          <a:lstStyle/>
          <a:p>
            <a:pPr eaLnBrk="1" hangingPunct="1">
              <a:defRPr/>
            </a:pPr>
            <a:r>
              <a:rPr lang="en-US" smtClean="0">
                <a:cs typeface="+mj-cs"/>
              </a:rPr>
              <a:t>Learning LR extraction rules</a:t>
            </a:r>
          </a:p>
        </p:txBody>
      </p:sp>
      <p:sp>
        <p:nvSpPr>
          <p:cNvPr id="400391" name="Rectangle 7"/>
          <p:cNvSpPr>
            <a:spLocks noGrp="1" noChangeArrowheads="1"/>
          </p:cNvSpPr>
          <p:nvPr>
            <p:ph type="body" idx="1"/>
          </p:nvPr>
        </p:nvSpPr>
        <p:spPr/>
        <p:txBody>
          <a:bodyPr/>
          <a:lstStyle/>
          <a:p>
            <a:pPr eaLnBrk="1" hangingPunct="1">
              <a:buFontTx/>
              <a:buNone/>
              <a:defRPr/>
            </a:pPr>
            <a:endParaRPr lang="en-US" smtClean="0">
              <a:cs typeface="+mn-cs"/>
            </a:endParaRPr>
          </a:p>
          <a:p>
            <a:pPr lvl="1" eaLnBrk="1" hangingPunct="1">
              <a:defRPr/>
            </a:pPr>
            <a:endParaRPr lang="en-US" smtClean="0"/>
          </a:p>
          <a:p>
            <a:pPr lvl="1" eaLnBrk="1" hangingPunct="1">
              <a:defRPr/>
            </a:pPr>
            <a:endParaRPr lang="en-US" smtClean="0"/>
          </a:p>
          <a:p>
            <a:pPr eaLnBrk="1" hangingPunct="1">
              <a:defRPr/>
            </a:pPr>
            <a:r>
              <a:rPr lang="en-US" smtClean="0">
                <a:cs typeface="+mn-cs"/>
              </a:rPr>
              <a:t>Admissible rules:</a:t>
            </a:r>
          </a:p>
          <a:p>
            <a:pPr lvl="2" eaLnBrk="1" hangingPunct="1">
              <a:defRPr/>
            </a:pPr>
            <a:r>
              <a:rPr lang="en-US" smtClean="0"/>
              <a:t>prefixes &amp; suffixes of items of interest</a:t>
            </a:r>
          </a:p>
          <a:p>
            <a:pPr eaLnBrk="1" hangingPunct="1">
              <a:defRPr/>
            </a:pPr>
            <a:r>
              <a:rPr lang="en-US" smtClean="0">
                <a:cs typeface="+mn-cs"/>
              </a:rPr>
              <a:t>Search strategy:</a:t>
            </a:r>
          </a:p>
          <a:p>
            <a:pPr lvl="2" eaLnBrk="1" hangingPunct="1">
              <a:defRPr/>
            </a:pPr>
            <a:r>
              <a:rPr lang="en-US" smtClean="0"/>
              <a:t>start with shortest prefix &amp; suffix, and expand until correct</a:t>
            </a:r>
          </a:p>
        </p:txBody>
      </p:sp>
      <p:sp>
        <p:nvSpPr>
          <p:cNvPr id="400392"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3"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0394"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5"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17419" name="Group 12"/>
          <p:cNvGrpSpPr>
            <a:grpSpLocks/>
          </p:cNvGrpSpPr>
          <p:nvPr/>
        </p:nvGrpSpPr>
        <p:grpSpPr bwMode="auto">
          <a:xfrm>
            <a:off x="2530475" y="5224463"/>
            <a:ext cx="963613" cy="681037"/>
            <a:chOff x="2525" y="2084"/>
            <a:chExt cx="607" cy="429"/>
          </a:xfrm>
        </p:grpSpPr>
        <p:sp>
          <p:nvSpPr>
            <p:cNvPr id="400397"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8"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7420" name="Group 15"/>
          <p:cNvGrpSpPr>
            <a:grpSpLocks/>
          </p:cNvGrpSpPr>
          <p:nvPr/>
        </p:nvGrpSpPr>
        <p:grpSpPr bwMode="auto">
          <a:xfrm>
            <a:off x="4268788" y="5224463"/>
            <a:ext cx="1017587" cy="681037"/>
            <a:chOff x="4155" y="2089"/>
            <a:chExt cx="641" cy="429"/>
          </a:xfrm>
        </p:grpSpPr>
        <p:sp>
          <p:nvSpPr>
            <p:cNvPr id="400400"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0401"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0402"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3"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4"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5" name="Text Box 21"/>
          <p:cNvSpPr txBox="1">
            <a:spLocks noChangeArrowheads="1"/>
          </p:cNvSpPr>
          <p:nvPr/>
        </p:nvSpPr>
        <p:spPr bwMode="auto">
          <a:xfrm>
            <a:off x="1517650" y="5194300"/>
            <a:ext cx="106362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&gt;</a:t>
            </a:r>
          </a:p>
        </p:txBody>
      </p:sp>
      <p:sp>
        <p:nvSpPr>
          <p:cNvPr id="400406" name="Text Box 22"/>
          <p:cNvSpPr txBox="1">
            <a:spLocks noChangeArrowheads="1"/>
          </p:cNvSpPr>
          <p:nvPr/>
        </p:nvSpPr>
        <p:spPr bwMode="auto">
          <a:xfrm>
            <a:off x="3411538" y="5165725"/>
            <a:ext cx="973137"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&gt;</a:t>
            </a:r>
          </a:p>
        </p:txBody>
      </p:sp>
      <p:sp>
        <p:nvSpPr>
          <p:cNvPr id="400407"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0408"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9"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10"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1"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2"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3"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4" name="Rectangle 6"/>
          <p:cNvSpPr>
            <a:spLocks noGrp="1" noChangeArrowheads="1"/>
          </p:cNvSpPr>
          <p:nvPr>
            <p:ph type="title"/>
          </p:nvPr>
        </p:nvSpPr>
        <p:spPr/>
        <p:txBody>
          <a:bodyPr/>
          <a:lstStyle/>
          <a:p>
            <a:pPr eaLnBrk="1" hangingPunct="1">
              <a:defRPr/>
            </a:pPr>
            <a:r>
              <a:rPr lang="en-US" smtClean="0">
                <a:cs typeface="+mj-cs"/>
              </a:rPr>
              <a:t>Learning LR extraction rules</a:t>
            </a:r>
          </a:p>
        </p:txBody>
      </p:sp>
      <p:sp>
        <p:nvSpPr>
          <p:cNvPr id="401415" name="Rectangle 7"/>
          <p:cNvSpPr>
            <a:spLocks noGrp="1" noChangeArrowheads="1"/>
          </p:cNvSpPr>
          <p:nvPr>
            <p:ph type="body" idx="1"/>
          </p:nvPr>
        </p:nvSpPr>
        <p:spPr/>
        <p:txBody>
          <a:bodyPr/>
          <a:lstStyle/>
          <a:p>
            <a:pPr eaLnBrk="1" hangingPunct="1">
              <a:buFontTx/>
              <a:buNone/>
              <a:defRPr/>
            </a:pPr>
            <a:endParaRPr lang="en-US" smtClean="0">
              <a:cs typeface="+mn-cs"/>
            </a:endParaRPr>
          </a:p>
          <a:p>
            <a:pPr lvl="1" eaLnBrk="1" hangingPunct="1">
              <a:defRPr/>
            </a:pPr>
            <a:endParaRPr lang="en-US" smtClean="0"/>
          </a:p>
          <a:p>
            <a:pPr lvl="1" eaLnBrk="1" hangingPunct="1">
              <a:defRPr/>
            </a:pPr>
            <a:endParaRPr lang="en-US" smtClean="0"/>
          </a:p>
          <a:p>
            <a:pPr eaLnBrk="1" hangingPunct="1">
              <a:defRPr/>
            </a:pPr>
            <a:r>
              <a:rPr lang="en-US" smtClean="0">
                <a:cs typeface="+mn-cs"/>
              </a:rPr>
              <a:t>Admissible rules:</a:t>
            </a:r>
          </a:p>
          <a:p>
            <a:pPr lvl="2" eaLnBrk="1" hangingPunct="1">
              <a:defRPr/>
            </a:pPr>
            <a:r>
              <a:rPr lang="en-US" smtClean="0"/>
              <a:t>prefixes &amp; suffixes of items of interest</a:t>
            </a:r>
          </a:p>
          <a:p>
            <a:pPr eaLnBrk="1" hangingPunct="1">
              <a:defRPr/>
            </a:pPr>
            <a:r>
              <a:rPr lang="en-US" smtClean="0">
                <a:cs typeface="+mn-cs"/>
              </a:rPr>
              <a:t>Search strategy:</a:t>
            </a:r>
          </a:p>
          <a:p>
            <a:pPr lvl="2" eaLnBrk="1" hangingPunct="1">
              <a:defRPr/>
            </a:pPr>
            <a:r>
              <a:rPr lang="en-US" smtClean="0"/>
              <a:t>start with shortest prefix &amp; suffix, and expand until correct</a:t>
            </a:r>
          </a:p>
        </p:txBody>
      </p:sp>
      <p:sp>
        <p:nvSpPr>
          <p:cNvPr id="401416"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7"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1418"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9"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18443" name="Group 12"/>
          <p:cNvGrpSpPr>
            <a:grpSpLocks/>
          </p:cNvGrpSpPr>
          <p:nvPr/>
        </p:nvGrpSpPr>
        <p:grpSpPr bwMode="auto">
          <a:xfrm>
            <a:off x="2530475" y="5224463"/>
            <a:ext cx="963613" cy="681037"/>
            <a:chOff x="2525" y="2084"/>
            <a:chExt cx="607" cy="429"/>
          </a:xfrm>
        </p:grpSpPr>
        <p:sp>
          <p:nvSpPr>
            <p:cNvPr id="401421"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2"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8444" name="Group 15"/>
          <p:cNvGrpSpPr>
            <a:grpSpLocks/>
          </p:cNvGrpSpPr>
          <p:nvPr/>
        </p:nvGrpSpPr>
        <p:grpSpPr bwMode="auto">
          <a:xfrm>
            <a:off x="4268788" y="5224463"/>
            <a:ext cx="1017587" cy="681037"/>
            <a:chOff x="4155" y="2089"/>
            <a:chExt cx="641" cy="429"/>
          </a:xfrm>
        </p:grpSpPr>
        <p:sp>
          <p:nvSpPr>
            <p:cNvPr id="401424"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1425"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1426"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7"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8"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9" name="Text Box 21"/>
          <p:cNvSpPr txBox="1">
            <a:spLocks noChangeArrowheads="1"/>
          </p:cNvSpPr>
          <p:nvPr/>
        </p:nvSpPr>
        <p:spPr bwMode="auto">
          <a:xfrm>
            <a:off x="1474788" y="5194300"/>
            <a:ext cx="1149350"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b&gt;</a:t>
            </a:r>
          </a:p>
        </p:txBody>
      </p:sp>
      <p:sp>
        <p:nvSpPr>
          <p:cNvPr id="401430" name="Text Box 22"/>
          <p:cNvSpPr txBox="1">
            <a:spLocks noChangeArrowheads="1"/>
          </p:cNvSpPr>
          <p:nvPr/>
        </p:nvSpPr>
        <p:spPr bwMode="auto">
          <a:xfrm>
            <a:off x="3411538" y="5165725"/>
            <a:ext cx="973137"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&gt;</a:t>
            </a:r>
          </a:p>
        </p:txBody>
      </p:sp>
      <p:sp>
        <p:nvSpPr>
          <p:cNvPr id="401431"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1432"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33"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34"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5"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6"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7"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8" name="Rectangle 6"/>
          <p:cNvSpPr>
            <a:spLocks noGrp="1" noChangeArrowheads="1"/>
          </p:cNvSpPr>
          <p:nvPr>
            <p:ph type="title"/>
          </p:nvPr>
        </p:nvSpPr>
        <p:spPr/>
        <p:txBody>
          <a:bodyPr/>
          <a:lstStyle/>
          <a:p>
            <a:pPr eaLnBrk="1" hangingPunct="1">
              <a:defRPr/>
            </a:pPr>
            <a:r>
              <a:rPr lang="en-US" smtClean="0">
                <a:cs typeface="+mj-cs"/>
              </a:rPr>
              <a:t>Learning LR extraction rules</a:t>
            </a:r>
          </a:p>
        </p:txBody>
      </p:sp>
      <p:sp>
        <p:nvSpPr>
          <p:cNvPr id="402439" name="Rectangle 7"/>
          <p:cNvSpPr>
            <a:spLocks noGrp="1" noChangeArrowheads="1"/>
          </p:cNvSpPr>
          <p:nvPr>
            <p:ph type="body" idx="1"/>
          </p:nvPr>
        </p:nvSpPr>
        <p:spPr/>
        <p:txBody>
          <a:bodyPr/>
          <a:lstStyle/>
          <a:p>
            <a:pPr eaLnBrk="1" hangingPunct="1">
              <a:buFontTx/>
              <a:buNone/>
              <a:defRPr/>
            </a:pPr>
            <a:endParaRPr lang="en-US" smtClean="0">
              <a:cs typeface="+mn-cs"/>
            </a:endParaRPr>
          </a:p>
          <a:p>
            <a:pPr lvl="1" eaLnBrk="1" hangingPunct="1">
              <a:defRPr/>
            </a:pPr>
            <a:endParaRPr lang="en-US" smtClean="0"/>
          </a:p>
          <a:p>
            <a:pPr lvl="1" eaLnBrk="1" hangingPunct="1">
              <a:defRPr/>
            </a:pPr>
            <a:endParaRPr lang="en-US" smtClean="0"/>
          </a:p>
          <a:p>
            <a:pPr eaLnBrk="1" hangingPunct="1">
              <a:defRPr/>
            </a:pPr>
            <a:r>
              <a:rPr lang="en-US" smtClean="0">
                <a:cs typeface="+mn-cs"/>
              </a:rPr>
              <a:t>Admissible rules:</a:t>
            </a:r>
          </a:p>
          <a:p>
            <a:pPr lvl="2" eaLnBrk="1" hangingPunct="1">
              <a:defRPr/>
            </a:pPr>
            <a:r>
              <a:rPr lang="en-US" smtClean="0"/>
              <a:t>prefixes &amp; suffixes of items of interest</a:t>
            </a:r>
          </a:p>
          <a:p>
            <a:pPr eaLnBrk="1" hangingPunct="1">
              <a:defRPr/>
            </a:pPr>
            <a:r>
              <a:rPr lang="en-US" smtClean="0">
                <a:cs typeface="+mn-cs"/>
              </a:rPr>
              <a:t>Search strategy:</a:t>
            </a:r>
          </a:p>
          <a:p>
            <a:pPr lvl="2" eaLnBrk="1" hangingPunct="1">
              <a:defRPr/>
            </a:pPr>
            <a:r>
              <a:rPr lang="en-US" smtClean="0"/>
              <a:t>start with shortest prefix &amp; suffix, and expand until correct</a:t>
            </a:r>
          </a:p>
        </p:txBody>
      </p:sp>
      <p:sp>
        <p:nvSpPr>
          <p:cNvPr id="402440"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41"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2442"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43"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19467" name="Group 12"/>
          <p:cNvGrpSpPr>
            <a:grpSpLocks/>
          </p:cNvGrpSpPr>
          <p:nvPr/>
        </p:nvGrpSpPr>
        <p:grpSpPr bwMode="auto">
          <a:xfrm>
            <a:off x="2530475" y="5224463"/>
            <a:ext cx="963613" cy="681037"/>
            <a:chOff x="2525" y="2084"/>
            <a:chExt cx="607" cy="429"/>
          </a:xfrm>
        </p:grpSpPr>
        <p:sp>
          <p:nvSpPr>
            <p:cNvPr id="402445"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46"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9468" name="Group 15"/>
          <p:cNvGrpSpPr>
            <a:grpSpLocks/>
          </p:cNvGrpSpPr>
          <p:nvPr/>
        </p:nvGrpSpPr>
        <p:grpSpPr bwMode="auto">
          <a:xfrm>
            <a:off x="4268788" y="5224463"/>
            <a:ext cx="1017587" cy="681037"/>
            <a:chOff x="4155" y="2089"/>
            <a:chExt cx="641" cy="429"/>
          </a:xfrm>
        </p:grpSpPr>
        <p:sp>
          <p:nvSpPr>
            <p:cNvPr id="402448"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2449"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2450"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1"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2"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3" name="Text Box 21"/>
          <p:cNvSpPr txBox="1">
            <a:spLocks noChangeArrowheads="1"/>
          </p:cNvSpPr>
          <p:nvPr/>
        </p:nvSpPr>
        <p:spPr bwMode="auto">
          <a:xfrm>
            <a:off x="1474788" y="5194300"/>
            <a:ext cx="1149350"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b&gt;</a:t>
            </a:r>
          </a:p>
        </p:txBody>
      </p:sp>
      <p:sp>
        <p:nvSpPr>
          <p:cNvPr id="402454" name="Text Box 22"/>
          <p:cNvSpPr txBox="1">
            <a:spLocks noChangeArrowheads="1"/>
          </p:cNvSpPr>
          <p:nvPr/>
        </p:nvSpPr>
        <p:spPr bwMode="auto">
          <a:xfrm>
            <a:off x="3405188" y="5165725"/>
            <a:ext cx="984250"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b&gt;</a:t>
            </a:r>
          </a:p>
        </p:txBody>
      </p:sp>
      <p:sp>
        <p:nvSpPr>
          <p:cNvPr id="402455"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2456"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7"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8"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59"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0"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1"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2" name="Rectangle 6"/>
          <p:cNvSpPr>
            <a:spLocks noGrp="1" noChangeArrowheads="1"/>
          </p:cNvSpPr>
          <p:nvPr>
            <p:ph type="title"/>
          </p:nvPr>
        </p:nvSpPr>
        <p:spPr/>
        <p:txBody>
          <a:bodyPr/>
          <a:lstStyle/>
          <a:p>
            <a:pPr eaLnBrk="1" hangingPunct="1">
              <a:defRPr/>
            </a:pPr>
            <a:r>
              <a:rPr lang="en-US" smtClean="0">
                <a:cs typeface="+mj-cs"/>
              </a:rPr>
              <a:t>Learning LR extraction rules</a:t>
            </a:r>
          </a:p>
        </p:txBody>
      </p:sp>
      <p:sp>
        <p:nvSpPr>
          <p:cNvPr id="403463" name="Rectangle 7"/>
          <p:cNvSpPr>
            <a:spLocks noGrp="1" noChangeArrowheads="1"/>
          </p:cNvSpPr>
          <p:nvPr>
            <p:ph type="body" idx="1"/>
          </p:nvPr>
        </p:nvSpPr>
        <p:spPr/>
        <p:txBody>
          <a:bodyPr/>
          <a:lstStyle/>
          <a:p>
            <a:pPr eaLnBrk="1" hangingPunct="1">
              <a:buFontTx/>
              <a:buNone/>
              <a:defRPr/>
            </a:pPr>
            <a:endParaRPr lang="en-US" smtClean="0">
              <a:cs typeface="+mn-cs"/>
            </a:endParaRPr>
          </a:p>
          <a:p>
            <a:pPr lvl="1" eaLnBrk="1" hangingPunct="1">
              <a:defRPr/>
            </a:pPr>
            <a:endParaRPr lang="en-US" smtClean="0"/>
          </a:p>
          <a:p>
            <a:pPr lvl="1" eaLnBrk="1" hangingPunct="1">
              <a:defRPr/>
            </a:pPr>
            <a:endParaRPr lang="en-US" smtClean="0"/>
          </a:p>
          <a:p>
            <a:pPr eaLnBrk="1" hangingPunct="1">
              <a:defRPr/>
            </a:pPr>
            <a:r>
              <a:rPr lang="en-US" smtClean="0">
                <a:cs typeface="+mn-cs"/>
              </a:rPr>
              <a:t>Admissible rules:</a:t>
            </a:r>
          </a:p>
          <a:p>
            <a:pPr lvl="2" eaLnBrk="1" hangingPunct="1">
              <a:defRPr/>
            </a:pPr>
            <a:r>
              <a:rPr lang="en-US" smtClean="0"/>
              <a:t>prefixes &amp; suffixes of items of interest</a:t>
            </a:r>
          </a:p>
          <a:p>
            <a:pPr eaLnBrk="1" hangingPunct="1">
              <a:defRPr/>
            </a:pPr>
            <a:r>
              <a:rPr lang="en-US" smtClean="0">
                <a:cs typeface="+mn-cs"/>
              </a:rPr>
              <a:t>Search strategy:</a:t>
            </a:r>
          </a:p>
          <a:p>
            <a:pPr lvl="2" eaLnBrk="1" hangingPunct="1">
              <a:defRPr/>
            </a:pPr>
            <a:r>
              <a:rPr lang="en-US" smtClean="0"/>
              <a:t>start with shortest prefix &amp; suffix, and expand until correct</a:t>
            </a:r>
          </a:p>
        </p:txBody>
      </p:sp>
      <p:sp>
        <p:nvSpPr>
          <p:cNvPr id="403464"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5"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3466"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7"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20491" name="Group 12"/>
          <p:cNvGrpSpPr>
            <a:grpSpLocks/>
          </p:cNvGrpSpPr>
          <p:nvPr/>
        </p:nvGrpSpPr>
        <p:grpSpPr bwMode="auto">
          <a:xfrm>
            <a:off x="2530475" y="5224463"/>
            <a:ext cx="963613" cy="681037"/>
            <a:chOff x="2525" y="2084"/>
            <a:chExt cx="607" cy="429"/>
          </a:xfrm>
        </p:grpSpPr>
        <p:sp>
          <p:nvSpPr>
            <p:cNvPr id="403469"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0"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20492" name="Group 15"/>
          <p:cNvGrpSpPr>
            <a:grpSpLocks/>
          </p:cNvGrpSpPr>
          <p:nvPr/>
        </p:nvGrpSpPr>
        <p:grpSpPr bwMode="auto">
          <a:xfrm>
            <a:off x="4268788" y="5224463"/>
            <a:ext cx="1017587" cy="681037"/>
            <a:chOff x="4155" y="2089"/>
            <a:chExt cx="641" cy="429"/>
          </a:xfrm>
        </p:grpSpPr>
        <p:sp>
          <p:nvSpPr>
            <p:cNvPr id="403472"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3473"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3474"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5"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6"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7" name="Text Box 21"/>
          <p:cNvSpPr txBox="1">
            <a:spLocks noChangeArrowheads="1"/>
          </p:cNvSpPr>
          <p:nvPr/>
        </p:nvSpPr>
        <p:spPr bwMode="auto">
          <a:xfrm>
            <a:off x="1474788" y="5194300"/>
            <a:ext cx="1149350"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b&gt;</a:t>
            </a:r>
          </a:p>
        </p:txBody>
      </p:sp>
      <p:sp>
        <p:nvSpPr>
          <p:cNvPr id="403478" name="Text Box 22"/>
          <p:cNvSpPr txBox="1">
            <a:spLocks noChangeArrowheads="1"/>
          </p:cNvSpPr>
          <p:nvPr/>
        </p:nvSpPr>
        <p:spPr bwMode="auto">
          <a:xfrm>
            <a:off x="3338513" y="5165725"/>
            <a:ext cx="1117600"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&lt;b&gt;</a:t>
            </a:r>
          </a:p>
        </p:txBody>
      </p:sp>
      <p:sp>
        <p:nvSpPr>
          <p:cNvPr id="403479"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3480"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81"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82"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eaLnBrk="1" hangingPunct="1">
              <a:defRPr/>
            </a:pPr>
            <a:r>
              <a:rPr lang="en-US" smtClean="0">
                <a:cs typeface="+mj-cs"/>
              </a:rPr>
              <a:t>Labeling Data</a:t>
            </a:r>
          </a:p>
        </p:txBody>
      </p:sp>
      <p:sp>
        <p:nvSpPr>
          <p:cNvPr id="456707" name="Rectangle 3"/>
          <p:cNvSpPr>
            <a:spLocks noGrp="1" noChangeArrowheads="1"/>
          </p:cNvSpPr>
          <p:nvPr>
            <p:ph type="body" idx="1"/>
          </p:nvPr>
        </p:nvSpPr>
        <p:spPr/>
        <p:txBody>
          <a:bodyPr/>
          <a:lstStyle/>
          <a:p>
            <a:pPr eaLnBrk="1" hangingPunct="1">
              <a:lnSpc>
                <a:spcPct val="80000"/>
              </a:lnSpc>
              <a:defRPr/>
            </a:pPr>
            <a:r>
              <a:rPr lang="en-US" sz="2400" dirty="0" smtClean="0">
                <a:cs typeface="+mn-cs"/>
              </a:rPr>
              <a:t>Instead of labeling all of the data, use </a:t>
            </a:r>
            <a:r>
              <a:rPr lang="en-US" sz="2400" i="1" dirty="0" smtClean="0">
                <a:cs typeface="+mn-cs"/>
              </a:rPr>
              <a:t>recognizers</a:t>
            </a:r>
            <a:r>
              <a:rPr lang="en-US" sz="2400" dirty="0" smtClean="0">
                <a:cs typeface="+mn-cs"/>
              </a:rPr>
              <a:t> to find instances of a particular attribute</a:t>
            </a:r>
          </a:p>
          <a:p>
            <a:pPr eaLnBrk="1" hangingPunct="1">
              <a:lnSpc>
                <a:spcPct val="80000"/>
              </a:lnSpc>
              <a:defRPr/>
            </a:pPr>
            <a:r>
              <a:rPr lang="en-US" sz="2400" dirty="0" smtClean="0">
                <a:cs typeface="+mn-cs"/>
              </a:rPr>
              <a:t>Recognizers may be:</a:t>
            </a:r>
          </a:p>
          <a:p>
            <a:pPr lvl="1" eaLnBrk="1" hangingPunct="1">
              <a:lnSpc>
                <a:spcPct val="80000"/>
              </a:lnSpc>
              <a:defRPr/>
            </a:pPr>
            <a:r>
              <a:rPr lang="en-US" sz="2000" dirty="0" smtClean="0"/>
              <a:t>Perfect</a:t>
            </a:r>
          </a:p>
          <a:p>
            <a:pPr lvl="2" eaLnBrk="1" hangingPunct="1">
              <a:lnSpc>
                <a:spcPct val="80000"/>
              </a:lnSpc>
              <a:defRPr/>
            </a:pPr>
            <a:r>
              <a:rPr lang="en-US" sz="1800" dirty="0" smtClean="0"/>
              <a:t>Accept all positive instances and reject all negatives</a:t>
            </a:r>
          </a:p>
          <a:p>
            <a:pPr lvl="1" eaLnBrk="1" hangingPunct="1">
              <a:lnSpc>
                <a:spcPct val="80000"/>
              </a:lnSpc>
              <a:defRPr/>
            </a:pPr>
            <a:r>
              <a:rPr lang="en-US" sz="2000" dirty="0" smtClean="0"/>
              <a:t>Incomplete</a:t>
            </a:r>
          </a:p>
          <a:p>
            <a:pPr lvl="2" eaLnBrk="1" hangingPunct="1">
              <a:lnSpc>
                <a:spcPct val="80000"/>
              </a:lnSpc>
              <a:defRPr/>
            </a:pPr>
            <a:r>
              <a:rPr lang="en-US" sz="1800" dirty="0" smtClean="0"/>
              <a:t>Reject all negative instances but reject some positives</a:t>
            </a:r>
          </a:p>
          <a:p>
            <a:pPr lvl="1" eaLnBrk="1" hangingPunct="1">
              <a:lnSpc>
                <a:spcPct val="80000"/>
              </a:lnSpc>
              <a:defRPr/>
            </a:pPr>
            <a:r>
              <a:rPr lang="en-US" sz="2000" dirty="0" smtClean="0"/>
              <a:t>Unsound</a:t>
            </a:r>
          </a:p>
          <a:p>
            <a:pPr lvl="2" eaLnBrk="1" hangingPunct="1">
              <a:lnSpc>
                <a:spcPct val="80000"/>
              </a:lnSpc>
              <a:defRPr/>
            </a:pPr>
            <a:r>
              <a:rPr lang="en-US" sz="1800" dirty="0" smtClean="0"/>
              <a:t>Accept all positive, but accept some negatives</a:t>
            </a:r>
          </a:p>
          <a:p>
            <a:pPr lvl="1" eaLnBrk="1" hangingPunct="1">
              <a:lnSpc>
                <a:spcPct val="80000"/>
              </a:lnSpc>
              <a:defRPr/>
            </a:pPr>
            <a:r>
              <a:rPr lang="en-US" sz="2000" dirty="0" smtClean="0"/>
              <a:t>Unreliable</a:t>
            </a:r>
          </a:p>
          <a:p>
            <a:pPr lvl="2" eaLnBrk="1" hangingPunct="1">
              <a:lnSpc>
                <a:spcPct val="80000"/>
              </a:lnSpc>
              <a:defRPr/>
            </a:pPr>
            <a:r>
              <a:rPr lang="en-US" sz="1800" dirty="0" smtClean="0"/>
              <a:t>Reject some positive instances and accept some negatives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eaLnBrk="1" hangingPunct="1">
              <a:defRPr/>
            </a:pPr>
            <a:r>
              <a:rPr lang="en-US" smtClean="0">
                <a:cs typeface="+mj-cs"/>
              </a:rPr>
              <a:t>Summary</a:t>
            </a:r>
          </a:p>
        </p:txBody>
      </p:sp>
      <p:sp>
        <p:nvSpPr>
          <p:cNvPr id="404483" name="Rectangle 3"/>
          <p:cNvSpPr>
            <a:spLocks noGrp="1" noChangeArrowheads="1"/>
          </p:cNvSpPr>
          <p:nvPr>
            <p:ph type="body" idx="1"/>
          </p:nvPr>
        </p:nvSpPr>
        <p:spPr/>
        <p:txBody>
          <a:bodyPr/>
          <a:lstStyle/>
          <a:p>
            <a:pPr eaLnBrk="1" hangingPunct="1">
              <a:defRPr/>
            </a:pPr>
            <a:r>
              <a:rPr lang="en-US" smtClean="0">
                <a:cs typeface="+mn-cs"/>
              </a:rPr>
              <a:t>Advantages:</a:t>
            </a:r>
          </a:p>
          <a:p>
            <a:pPr lvl="1" eaLnBrk="1" hangingPunct="1">
              <a:defRPr/>
            </a:pPr>
            <a:r>
              <a:rPr lang="en-US" smtClean="0"/>
              <a:t>Fast to learn &amp; extract</a:t>
            </a:r>
          </a:p>
          <a:p>
            <a:pPr lvl="1" eaLnBrk="1" hangingPunct="1">
              <a:defRPr/>
            </a:pPr>
            <a:r>
              <a:rPr lang="en-US" smtClean="0"/>
              <a:t>Some sources could be labeled automatically given an appropriate set of recognizers</a:t>
            </a:r>
          </a:p>
          <a:p>
            <a:pPr eaLnBrk="1" hangingPunct="1">
              <a:defRPr/>
            </a:pPr>
            <a:r>
              <a:rPr lang="en-US" smtClean="0">
                <a:cs typeface="+mn-cs"/>
              </a:rPr>
              <a:t>Drawbacks:    </a:t>
            </a:r>
          </a:p>
          <a:p>
            <a:pPr lvl="1" eaLnBrk="1" hangingPunct="1">
              <a:defRPr/>
            </a:pPr>
            <a:r>
              <a:rPr lang="en-US" smtClean="0"/>
              <a:t>Cannot handle permutations and missing items</a:t>
            </a:r>
          </a:p>
          <a:p>
            <a:pPr lvl="1" eaLnBrk="1" hangingPunct="1">
              <a:defRPr/>
            </a:pPr>
            <a:r>
              <a:rPr lang="en-US" smtClean="0"/>
              <a:t>Entire page must be labeled</a:t>
            </a:r>
          </a:p>
          <a:p>
            <a:pPr lvl="1" eaLnBrk="1" hangingPunct="1">
              <a:defRPr/>
            </a:pPr>
            <a:r>
              <a:rPr lang="en-US" smtClean="0"/>
              <a:t>Requires large number of examples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5" name="Object 2"/>
          <p:cNvGraphicFramePr>
            <a:graphicFrameLocks noChangeAspect="1"/>
          </p:cNvGraphicFramePr>
          <p:nvPr/>
        </p:nvGraphicFramePr>
        <p:xfrm>
          <a:off x="0" y="3124200"/>
          <a:ext cx="838200" cy="1447800"/>
        </p:xfrm>
        <a:graphic>
          <a:graphicData uri="http://schemas.openxmlformats.org/presentationml/2006/ole">
            <mc:AlternateContent xmlns:mc="http://schemas.openxmlformats.org/markup-compatibility/2006">
              <mc:Choice xmlns:v="urn:schemas-microsoft-com:vml" Requires="v">
                <p:oleObj spid="_x0000_s6173" name="Clip" r:id="rId3" imgW="1854200" imgH="4000500" progId="MS_ClipArt_Gallery.2">
                  <p:embed/>
                </p:oleObj>
              </mc:Choice>
              <mc:Fallback>
                <p:oleObj name="Clip" r:id="rId3" imgW="1854200" imgH="400050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24200"/>
                        <a:ext cx="838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66243" name="Rectangle 3"/>
          <p:cNvSpPr>
            <a:spLocks noChangeArrowheads="1"/>
          </p:cNvSpPr>
          <p:nvPr/>
        </p:nvSpPr>
        <p:spPr bwMode="auto">
          <a:xfrm>
            <a:off x="6553200" y="1582738"/>
            <a:ext cx="2020888" cy="1884362"/>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244" name="Rectangle 4"/>
          <p:cNvSpPr>
            <a:spLocks noChangeArrowheads="1"/>
          </p:cNvSpPr>
          <p:nvPr/>
        </p:nvSpPr>
        <p:spPr bwMode="auto">
          <a:xfrm>
            <a:off x="6477000" y="1658938"/>
            <a:ext cx="2020888" cy="1884362"/>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245" name="Rectangle 5"/>
          <p:cNvSpPr>
            <a:spLocks noChangeArrowheads="1"/>
          </p:cNvSpPr>
          <p:nvPr/>
        </p:nvSpPr>
        <p:spPr bwMode="auto">
          <a:xfrm>
            <a:off x="3886200" y="1752600"/>
            <a:ext cx="762000" cy="3733800"/>
          </a:xfrm>
          <a:prstGeom prst="rect">
            <a:avLst/>
          </a:prstGeom>
          <a:solidFill>
            <a:srgbClr val="F7F7F7"/>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3200" b="1" dirty="0" smtClean="0">
                <a:solidFill>
                  <a:schemeClr val="accent1"/>
                </a:solidFill>
                <a:latin typeface="Times New Roman" charset="0"/>
                <a:cs typeface="+mn-cs"/>
              </a:rPr>
              <a:t>A</a:t>
            </a:r>
          </a:p>
          <a:p>
            <a:pPr eaLnBrk="0" hangingPunct="0">
              <a:defRPr/>
            </a:pPr>
            <a:r>
              <a:rPr lang="en-US" sz="3200" b="1" dirty="0" smtClean="0">
                <a:solidFill>
                  <a:schemeClr val="accent1"/>
                </a:solidFill>
                <a:latin typeface="Times New Roman" charset="0"/>
                <a:cs typeface="+mn-cs"/>
              </a:rPr>
              <a:t>G</a:t>
            </a:r>
          </a:p>
          <a:p>
            <a:pPr eaLnBrk="0" hangingPunct="0">
              <a:defRPr/>
            </a:pPr>
            <a:r>
              <a:rPr lang="en-US" sz="3200" b="1" dirty="0" smtClean="0">
                <a:solidFill>
                  <a:schemeClr val="accent1"/>
                </a:solidFill>
                <a:latin typeface="Times New Roman" charset="0"/>
                <a:cs typeface="+mn-cs"/>
              </a:rPr>
              <a:t>E</a:t>
            </a:r>
          </a:p>
          <a:p>
            <a:pPr eaLnBrk="0" hangingPunct="0">
              <a:defRPr/>
            </a:pPr>
            <a:r>
              <a:rPr lang="en-US" sz="3200" b="1" dirty="0" smtClean="0">
                <a:solidFill>
                  <a:schemeClr val="accent1"/>
                </a:solidFill>
                <a:latin typeface="Times New Roman" charset="0"/>
                <a:cs typeface="+mn-cs"/>
              </a:rPr>
              <a:t>N</a:t>
            </a:r>
          </a:p>
          <a:p>
            <a:pPr eaLnBrk="0" hangingPunct="0">
              <a:defRPr/>
            </a:pPr>
            <a:r>
              <a:rPr lang="en-US" sz="3200" b="1" dirty="0" smtClean="0">
                <a:solidFill>
                  <a:schemeClr val="accent1"/>
                </a:solidFill>
                <a:latin typeface="Times New Roman" charset="0"/>
                <a:cs typeface="+mn-cs"/>
              </a:rPr>
              <a:t>T</a:t>
            </a:r>
            <a:endParaRPr lang="en-US" sz="2800" dirty="0">
              <a:latin typeface="Times New Roman" charset="0"/>
              <a:cs typeface="+mn-cs"/>
            </a:endParaRPr>
          </a:p>
        </p:txBody>
      </p:sp>
      <p:sp>
        <p:nvSpPr>
          <p:cNvPr id="266246" name="Text Box 6"/>
          <p:cNvSpPr txBox="1">
            <a:spLocks noChangeArrowheads="1"/>
          </p:cNvSpPr>
          <p:nvPr/>
        </p:nvSpPr>
        <p:spPr bwMode="auto">
          <a:xfrm>
            <a:off x="1143000" y="1828800"/>
            <a:ext cx="1981200" cy="1830388"/>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3000" b="1" u="sng">
                <a:latin typeface="Times New Roman" charset="0"/>
                <a:cs typeface="+mn-cs"/>
              </a:rPr>
              <a:t>GIVE ME</a:t>
            </a:r>
            <a:r>
              <a:rPr lang="en-US" sz="2800">
                <a:latin typeface="Times New Roman" charset="0"/>
                <a:cs typeface="+mn-cs"/>
              </a:rPr>
              <a:t>: </a:t>
            </a:r>
            <a:r>
              <a:rPr lang="en-US" sz="2800" b="1">
                <a:solidFill>
                  <a:srgbClr val="FF2501"/>
                </a:solidFill>
                <a:latin typeface="Times New Roman" charset="0"/>
                <a:cs typeface="+mn-cs"/>
              </a:rPr>
              <a:t>Thai food</a:t>
            </a:r>
          </a:p>
          <a:p>
            <a:pPr algn="l" eaLnBrk="0" hangingPunct="0">
              <a:defRPr/>
            </a:pPr>
            <a:r>
              <a:rPr lang="en-US" sz="2800" b="1">
                <a:solidFill>
                  <a:srgbClr val="FF2501"/>
                </a:solidFill>
                <a:latin typeface="Times New Roman" charset="0"/>
                <a:cs typeface="+mn-cs"/>
              </a:rPr>
              <a:t>&lt; $20</a:t>
            </a:r>
            <a:endParaRPr lang="en-US" sz="2800">
              <a:latin typeface="Times New Roman" charset="0"/>
              <a:cs typeface="+mn-cs"/>
            </a:endParaRPr>
          </a:p>
          <a:p>
            <a:pPr algn="l" eaLnBrk="0" hangingPunct="0">
              <a:defRPr/>
            </a:pPr>
            <a:r>
              <a:rPr lang="en-US" sz="2800" b="1">
                <a:solidFill>
                  <a:schemeClr val="tx2"/>
                </a:solidFill>
                <a:latin typeface="Times New Roman" charset="0"/>
                <a:cs typeface="+mn-cs"/>
              </a:rPr>
              <a:t>“A”-rated</a:t>
            </a:r>
          </a:p>
        </p:txBody>
      </p:sp>
      <p:sp>
        <p:nvSpPr>
          <p:cNvPr id="266247" name="AutoShape 7"/>
          <p:cNvSpPr>
            <a:spLocks noChangeArrowheads="1"/>
          </p:cNvSpPr>
          <p:nvPr/>
        </p:nvSpPr>
        <p:spPr bwMode="auto">
          <a:xfrm>
            <a:off x="990600" y="3733800"/>
            <a:ext cx="2895600" cy="381000"/>
          </a:xfrm>
          <a:prstGeom prst="rightArrow">
            <a:avLst>
              <a:gd name="adj1" fmla="val 59528"/>
              <a:gd name="adj2" fmla="val 137363"/>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248" name="Rectangle 8"/>
          <p:cNvSpPr>
            <a:spLocks noChangeArrowheads="1"/>
          </p:cNvSpPr>
          <p:nvPr/>
        </p:nvSpPr>
        <p:spPr bwMode="auto">
          <a:xfrm>
            <a:off x="6629400" y="4038600"/>
            <a:ext cx="1992313" cy="1858963"/>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249" name="Rectangle 9"/>
          <p:cNvSpPr>
            <a:spLocks noChangeArrowheads="1"/>
          </p:cNvSpPr>
          <p:nvPr/>
        </p:nvSpPr>
        <p:spPr bwMode="auto">
          <a:xfrm>
            <a:off x="6553200" y="4114800"/>
            <a:ext cx="1949450" cy="1871663"/>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26625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191000"/>
            <a:ext cx="2039938" cy="192405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66251" name="AutoShape 11"/>
          <p:cNvSpPr>
            <a:spLocks noChangeArrowheads="1"/>
          </p:cNvSpPr>
          <p:nvPr/>
        </p:nvSpPr>
        <p:spPr bwMode="auto">
          <a:xfrm>
            <a:off x="4648200" y="2514600"/>
            <a:ext cx="1752600" cy="304800"/>
          </a:xfrm>
          <a:prstGeom prst="leftRightArrow">
            <a:avLst>
              <a:gd name="adj1" fmla="val 50000"/>
              <a:gd name="adj2" fmla="val 115000"/>
            </a:avLst>
          </a:prstGeom>
          <a:solidFill>
            <a:srgbClr val="FF250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252" name="AutoShape 12"/>
          <p:cNvSpPr>
            <a:spLocks noChangeArrowheads="1"/>
          </p:cNvSpPr>
          <p:nvPr/>
        </p:nvSpPr>
        <p:spPr bwMode="auto">
          <a:xfrm>
            <a:off x="4648200" y="4724400"/>
            <a:ext cx="1752600" cy="304800"/>
          </a:xfrm>
          <a:prstGeom prst="leftRightArrow">
            <a:avLst>
              <a:gd name="adj1" fmla="val 50000"/>
              <a:gd name="adj2" fmla="val 115000"/>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253" name="Text Box 13"/>
          <p:cNvSpPr txBox="1">
            <a:spLocks noChangeArrowheads="1"/>
          </p:cNvSpPr>
          <p:nvPr/>
        </p:nvSpPr>
        <p:spPr bwMode="auto">
          <a:xfrm>
            <a:off x="5029200" y="1600200"/>
            <a:ext cx="1009650" cy="94615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solidFill>
                  <a:srgbClr val="FF2501"/>
                </a:solidFill>
                <a:latin typeface="Times New Roman" charset="0"/>
                <a:cs typeface="+mn-cs"/>
              </a:rPr>
              <a:t>Thai</a:t>
            </a:r>
          </a:p>
          <a:p>
            <a:pPr algn="l" eaLnBrk="0" hangingPunct="0">
              <a:defRPr/>
            </a:pPr>
            <a:r>
              <a:rPr lang="en-US" sz="2800" b="1">
                <a:solidFill>
                  <a:srgbClr val="FF2501"/>
                </a:solidFill>
                <a:latin typeface="Times New Roman" charset="0"/>
                <a:cs typeface="+mn-cs"/>
              </a:rPr>
              <a:t>&lt; $20</a:t>
            </a:r>
            <a:endParaRPr lang="en-US" sz="2800">
              <a:latin typeface="Times New Roman" charset="0"/>
              <a:cs typeface="+mn-cs"/>
            </a:endParaRPr>
          </a:p>
        </p:txBody>
      </p:sp>
      <p:sp>
        <p:nvSpPr>
          <p:cNvPr id="266254" name="Text Box 14"/>
          <p:cNvSpPr txBox="1">
            <a:spLocks noChangeArrowheads="1"/>
          </p:cNvSpPr>
          <p:nvPr/>
        </p:nvSpPr>
        <p:spPr bwMode="auto">
          <a:xfrm>
            <a:off x="4724400" y="4114800"/>
            <a:ext cx="1606550" cy="519113"/>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solidFill>
                  <a:schemeClr val="tx2"/>
                </a:solidFill>
                <a:latin typeface="Times New Roman" charset="0"/>
                <a:cs typeface="+mn-cs"/>
              </a:rPr>
              <a:t>“A”rated</a:t>
            </a:r>
          </a:p>
        </p:txBody>
      </p:sp>
      <p:sp>
        <p:nvSpPr>
          <p:cNvPr id="266255" name="Rectangle 15"/>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endParaRPr lang="en-US" sz="3600">
              <a:solidFill>
                <a:schemeClr val="tx2"/>
              </a:solidFill>
              <a:effectLst>
                <a:outerShdw blurRad="38100" dist="38100" dir="2700000" algn="tl">
                  <a:srgbClr val="DDDDDD"/>
                </a:outerShdw>
              </a:effectLst>
              <a:latin typeface="Palatino Linotype" charset="0"/>
              <a:cs typeface="+mn-cs"/>
            </a:endParaRPr>
          </a:p>
        </p:txBody>
      </p:sp>
      <p:sp>
        <p:nvSpPr>
          <p:cNvPr id="266256" name="Rectangle 16"/>
          <p:cNvSpPr>
            <a:spLocks noGrp="1" noChangeArrowheads="1"/>
          </p:cNvSpPr>
          <p:nvPr>
            <p:ph type="title"/>
          </p:nvPr>
        </p:nvSpPr>
        <p:spPr>
          <a:xfrm>
            <a:off x="1350963" y="523875"/>
            <a:ext cx="7793037" cy="762000"/>
          </a:xfrm>
        </p:spPr>
        <p:txBody>
          <a:bodyPr/>
          <a:lstStyle/>
          <a:p>
            <a:pPr eaLnBrk="1" hangingPunct="1">
              <a:defRPr/>
            </a:pPr>
            <a:r>
              <a:rPr lang="en-US" dirty="0" smtClean="0">
                <a:cs typeface="+mj-cs"/>
              </a:rPr>
              <a:t>Wrappers &amp; Information Integration</a:t>
            </a:r>
          </a:p>
        </p:txBody>
      </p:sp>
      <p:pic>
        <p:nvPicPr>
          <p:cNvPr id="6160" name="Picture 17" descr="bbfra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766888"/>
            <a:ext cx="2028825" cy="184943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Rectangle 4"/>
          <p:cNvSpPr>
            <a:spLocks noChangeArrowheads="1"/>
          </p:cNvSpPr>
          <p:nvPr/>
        </p:nvSpPr>
        <p:spPr bwMode="auto">
          <a:xfrm>
            <a:off x="792163" y="3290888"/>
            <a:ext cx="7673975" cy="1803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9970" name="Rectangle 2"/>
          <p:cNvSpPr>
            <a:spLocks noGrp="1" noChangeArrowheads="1"/>
          </p:cNvSpPr>
          <p:nvPr>
            <p:ph type="title"/>
          </p:nvPr>
        </p:nvSpPr>
        <p:spPr/>
        <p:txBody>
          <a:bodyPr/>
          <a:lstStyle/>
          <a:p>
            <a:pPr eaLnBrk="1" hangingPunct="1">
              <a:defRPr/>
            </a:pPr>
            <a:r>
              <a:rPr lang="en-US" smtClean="0">
                <a:cs typeface="+mj-cs"/>
              </a:rPr>
              <a:t>In this part of the lecture …</a:t>
            </a:r>
          </a:p>
        </p:txBody>
      </p:sp>
      <p:sp>
        <p:nvSpPr>
          <p:cNvPr id="339971" name="Rectangle 3"/>
          <p:cNvSpPr>
            <a:spLocks noGrp="1" noChangeArrowheads="1"/>
          </p:cNvSpPr>
          <p:nvPr>
            <p:ph type="body" idx="1"/>
          </p:nvPr>
        </p:nvSpPr>
        <p:spPr/>
        <p:txBody>
          <a:bodyPr/>
          <a:lstStyle/>
          <a:p>
            <a:pPr eaLnBrk="1" hangingPunct="1">
              <a:defRPr/>
            </a:pPr>
            <a:r>
              <a:rPr lang="en-US" smtClean="0">
                <a:cs typeface="+mn-cs"/>
              </a:rPr>
              <a:t>Wrapper Induction Systems</a:t>
            </a:r>
          </a:p>
          <a:p>
            <a:pPr lvl="1" eaLnBrk="1" hangingPunct="1">
              <a:defRPr/>
            </a:pPr>
            <a:r>
              <a:rPr lang="en-US" smtClean="0"/>
              <a:t>WIEN:</a:t>
            </a:r>
          </a:p>
          <a:p>
            <a:pPr lvl="2" eaLnBrk="1" hangingPunct="1">
              <a:defRPr/>
            </a:pPr>
            <a:r>
              <a:rPr lang="en-US" smtClean="0"/>
              <a:t>The rules</a:t>
            </a:r>
          </a:p>
          <a:p>
            <a:pPr lvl="2" eaLnBrk="1" hangingPunct="1">
              <a:defRPr/>
            </a:pPr>
            <a:r>
              <a:rPr lang="en-US" smtClean="0"/>
              <a:t>Learning WIEN rules</a:t>
            </a:r>
          </a:p>
          <a:p>
            <a:pPr eaLnBrk="1" hangingPunct="1">
              <a:defRPr/>
            </a:pPr>
            <a:r>
              <a:rPr lang="en-US" smtClean="0">
                <a:cs typeface="+mn-cs"/>
              </a:rPr>
              <a:t>The STALKER approach to wrapper induction</a:t>
            </a:r>
          </a:p>
          <a:p>
            <a:pPr lvl="1" eaLnBrk="1" hangingPunct="1">
              <a:defRPr/>
            </a:pPr>
            <a:r>
              <a:rPr lang="en-US" smtClean="0"/>
              <a:t>The rules</a:t>
            </a:r>
          </a:p>
          <a:p>
            <a:pPr lvl="1" eaLnBrk="1" hangingPunct="1">
              <a:defRPr/>
            </a:pPr>
            <a:r>
              <a:rPr lang="en-US" smtClean="0"/>
              <a:t>The ECTs</a:t>
            </a:r>
          </a:p>
          <a:p>
            <a:pPr lvl="1" eaLnBrk="1" hangingPunct="1">
              <a:defRPr/>
            </a:pPr>
            <a:r>
              <a:rPr lang="en-US" smtClean="0"/>
              <a:t>Learning the rules</a:t>
            </a:r>
          </a:p>
          <a:p>
            <a:pPr eaLnBrk="1" hangingPunct="1">
              <a:defRPr/>
            </a:pPr>
            <a:r>
              <a:rPr lang="en-US" smtClean="0">
                <a:cs typeface="+mn-cs"/>
              </a:rPr>
              <a:t>Wrapper validation and maintenance</a:t>
            </a:r>
          </a:p>
          <a:p>
            <a:pPr eaLnBrk="1" hangingPunct="1">
              <a:defRPr/>
            </a:pPr>
            <a:endParaRPr lang="en-US" smtClean="0">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150938" y="528638"/>
            <a:ext cx="7793037" cy="762000"/>
          </a:xfrm>
        </p:spPr>
        <p:txBody>
          <a:bodyPr/>
          <a:lstStyle/>
          <a:p>
            <a:pPr eaLnBrk="1" hangingPunct="1">
              <a:defRPr/>
            </a:pPr>
            <a:r>
              <a:rPr lang="en-US" sz="3200" smtClean="0">
                <a:cs typeface="+mj-cs"/>
              </a:rPr>
              <a:t>STALKER [Muslea et al, </a:t>
            </a:r>
            <a:r>
              <a:rPr lang="ja-JP" altLang="en-US" sz="3200" smtClean="0">
                <a:latin typeface="Arial"/>
                <a:cs typeface="+mj-cs"/>
              </a:rPr>
              <a:t>’</a:t>
            </a:r>
            <a:r>
              <a:rPr lang="en-US" sz="3200" smtClean="0">
                <a:cs typeface="+mj-cs"/>
              </a:rPr>
              <a:t>98 </a:t>
            </a:r>
            <a:r>
              <a:rPr lang="ja-JP" altLang="en-US" sz="3200" smtClean="0">
                <a:latin typeface="Arial"/>
                <a:cs typeface="+mj-cs"/>
              </a:rPr>
              <a:t>’</a:t>
            </a:r>
            <a:r>
              <a:rPr lang="en-US" sz="3200" smtClean="0">
                <a:cs typeface="+mj-cs"/>
              </a:rPr>
              <a:t>99 </a:t>
            </a:r>
            <a:r>
              <a:rPr lang="ja-JP" altLang="en-US" sz="3200" smtClean="0">
                <a:latin typeface="Arial"/>
                <a:cs typeface="+mj-cs"/>
              </a:rPr>
              <a:t>’</a:t>
            </a:r>
            <a:r>
              <a:rPr lang="en-US" sz="3200" smtClean="0">
                <a:cs typeface="+mj-cs"/>
              </a:rPr>
              <a:t>01]</a:t>
            </a:r>
          </a:p>
        </p:txBody>
      </p:sp>
      <p:sp>
        <p:nvSpPr>
          <p:cNvPr id="352259" name="Rectangle 3"/>
          <p:cNvSpPr>
            <a:spLocks noGrp="1" noChangeArrowheads="1"/>
          </p:cNvSpPr>
          <p:nvPr>
            <p:ph type="body" sz="half" idx="1"/>
          </p:nvPr>
        </p:nvSpPr>
        <p:spPr>
          <a:xfrm>
            <a:off x="820738" y="1862138"/>
            <a:ext cx="7623175" cy="4532312"/>
          </a:xfrm>
        </p:spPr>
        <p:txBody>
          <a:bodyPr/>
          <a:lstStyle/>
          <a:p>
            <a:pPr eaLnBrk="1" hangingPunct="1">
              <a:defRPr/>
            </a:pPr>
            <a:r>
              <a:rPr lang="en-US" sz="2600" smtClean="0">
                <a:cs typeface="+mn-cs"/>
              </a:rPr>
              <a:t>Hierarchical wrapper induction</a:t>
            </a:r>
          </a:p>
          <a:p>
            <a:pPr lvl="1" eaLnBrk="1" hangingPunct="1">
              <a:defRPr/>
            </a:pPr>
            <a:r>
              <a:rPr lang="en-US" sz="2200" smtClean="0"/>
              <a:t>Decomposes a hard problem in several easier ones</a:t>
            </a:r>
          </a:p>
          <a:p>
            <a:pPr lvl="1" eaLnBrk="1" hangingPunct="1">
              <a:defRPr/>
            </a:pPr>
            <a:r>
              <a:rPr lang="en-US" sz="2200" smtClean="0"/>
              <a:t>Extracts items independently of each other</a:t>
            </a:r>
          </a:p>
          <a:p>
            <a:pPr lvl="1" eaLnBrk="1" hangingPunct="1">
              <a:defRPr/>
            </a:pPr>
            <a:r>
              <a:rPr lang="en-US" sz="2200" smtClean="0"/>
              <a:t>Each rule is a finite automaton</a:t>
            </a:r>
          </a:p>
          <a:p>
            <a:pPr lvl="1" eaLnBrk="1" hangingPunct="1">
              <a:defRPr/>
            </a:pPr>
            <a:endParaRPr lang="en-US" sz="2200" smtClean="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Oval 2"/>
          <p:cNvSpPr>
            <a:spLocks noChangeArrowheads="1"/>
          </p:cNvSpPr>
          <p:nvPr/>
        </p:nvSpPr>
        <p:spPr bwMode="auto">
          <a:xfrm>
            <a:off x="609600" y="2419350"/>
            <a:ext cx="8293100" cy="3376613"/>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9900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07" name="Rectangle 3"/>
          <p:cNvSpPr>
            <a:spLocks noChangeArrowheads="1"/>
          </p:cNvSpPr>
          <p:nvPr/>
        </p:nvSpPr>
        <p:spPr bwMode="auto">
          <a:xfrm>
            <a:off x="6096000" y="4094163"/>
            <a:ext cx="1828800" cy="762000"/>
          </a:xfrm>
          <a:prstGeom prst="rect">
            <a:avLst/>
          </a:prstGeom>
          <a:solidFill>
            <a:srgbClr val="99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b="1">
                <a:latin typeface="Times New Roman" charset="0"/>
                <a:cs typeface="+mn-cs"/>
              </a:rPr>
              <a:t>Extraction </a:t>
            </a:r>
          </a:p>
          <a:p>
            <a:pPr eaLnBrk="0" hangingPunct="0">
              <a:defRPr/>
            </a:pPr>
            <a:r>
              <a:rPr lang="en-US" sz="2800" b="1">
                <a:latin typeface="Times New Roman" charset="0"/>
                <a:cs typeface="+mn-cs"/>
              </a:rPr>
              <a:t>Rules</a:t>
            </a:r>
            <a:endParaRPr lang="en-US" sz="2800">
              <a:latin typeface="Times New Roman" charset="0"/>
              <a:cs typeface="+mn-cs"/>
            </a:endParaRPr>
          </a:p>
        </p:txBody>
      </p:sp>
      <p:sp>
        <p:nvSpPr>
          <p:cNvPr id="354308" name="Text Box 4"/>
          <p:cNvSpPr txBox="1">
            <a:spLocks noChangeArrowheads="1"/>
          </p:cNvSpPr>
          <p:nvPr/>
        </p:nvSpPr>
        <p:spPr bwMode="auto">
          <a:xfrm>
            <a:off x="2692400" y="1809750"/>
            <a:ext cx="1150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latin typeface="Times New Roman" charset="0"/>
                <a:cs typeface="+mn-cs"/>
              </a:rPr>
              <a:t>Query</a:t>
            </a:r>
            <a:endParaRPr lang="en-US" b="1">
              <a:latin typeface="Times New Roman" charset="0"/>
              <a:cs typeface="+mn-cs"/>
            </a:endParaRPr>
          </a:p>
        </p:txBody>
      </p:sp>
      <p:sp>
        <p:nvSpPr>
          <p:cNvPr id="354309" name="Text Box 5"/>
          <p:cNvSpPr txBox="1">
            <a:spLocks noChangeArrowheads="1"/>
          </p:cNvSpPr>
          <p:nvPr/>
        </p:nvSpPr>
        <p:spPr bwMode="auto">
          <a:xfrm>
            <a:off x="5240338" y="1785938"/>
            <a:ext cx="91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latin typeface="Times New Roman" charset="0"/>
                <a:cs typeface="+mn-cs"/>
              </a:rPr>
              <a:t>Data</a:t>
            </a:r>
            <a:endParaRPr lang="en-US" b="1">
              <a:latin typeface="Times New Roman" charset="0"/>
              <a:cs typeface="+mn-cs"/>
            </a:endParaRPr>
          </a:p>
        </p:txBody>
      </p:sp>
      <p:sp>
        <p:nvSpPr>
          <p:cNvPr id="354310" name="Rectangle 6"/>
          <p:cNvSpPr>
            <a:spLocks noChangeArrowheads="1"/>
          </p:cNvSpPr>
          <p:nvPr/>
        </p:nvSpPr>
        <p:spPr bwMode="auto">
          <a:xfrm>
            <a:off x="2524125" y="2819400"/>
            <a:ext cx="4624388" cy="609600"/>
          </a:xfrm>
          <a:prstGeom prst="rect">
            <a:avLst/>
          </a:prstGeom>
          <a:solidFill>
            <a:srgbClr val="CECEC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3200" b="1">
                <a:latin typeface="Times New Roman" charset="0"/>
                <a:cs typeface="+mn-cs"/>
              </a:rPr>
              <a:t>Information Extractor</a:t>
            </a:r>
            <a:endParaRPr lang="en-US" sz="2800">
              <a:latin typeface="Times New Roman" charset="0"/>
              <a:cs typeface="+mn-cs"/>
            </a:endParaRPr>
          </a:p>
        </p:txBody>
      </p:sp>
      <p:sp>
        <p:nvSpPr>
          <p:cNvPr id="354311" name="AutoShape 7"/>
          <p:cNvSpPr>
            <a:spLocks noChangeArrowheads="1"/>
          </p:cNvSpPr>
          <p:nvPr/>
        </p:nvSpPr>
        <p:spPr bwMode="auto">
          <a:xfrm>
            <a:off x="4011613" y="1625600"/>
            <a:ext cx="334962" cy="1163638"/>
          </a:xfrm>
          <a:prstGeom prst="downArrow">
            <a:avLst>
              <a:gd name="adj1" fmla="val 50000"/>
              <a:gd name="adj2" fmla="val 86849"/>
            </a:avLst>
          </a:prstGeom>
          <a:solidFill>
            <a:srgbClr val="9900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2" name="AutoShape 8"/>
          <p:cNvSpPr>
            <a:spLocks noChangeArrowheads="1"/>
          </p:cNvSpPr>
          <p:nvPr/>
        </p:nvSpPr>
        <p:spPr bwMode="auto">
          <a:xfrm>
            <a:off x="4752975" y="1614488"/>
            <a:ext cx="381000" cy="1204912"/>
          </a:xfrm>
          <a:prstGeom prst="upArrow">
            <a:avLst>
              <a:gd name="adj1" fmla="val 50000"/>
              <a:gd name="adj2" fmla="val 79062"/>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3" name="Line 9"/>
          <p:cNvSpPr>
            <a:spLocks noChangeShapeType="1"/>
          </p:cNvSpPr>
          <p:nvPr/>
        </p:nvSpPr>
        <p:spPr bwMode="auto">
          <a:xfrm flipH="1">
            <a:off x="2786063" y="3429000"/>
            <a:ext cx="0" cy="533400"/>
          </a:xfrm>
          <a:prstGeom prst="line">
            <a:avLst/>
          </a:prstGeom>
          <a:noFill/>
          <a:ln w="4445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4" name="Line 10"/>
          <p:cNvSpPr>
            <a:spLocks noChangeShapeType="1"/>
          </p:cNvSpPr>
          <p:nvPr/>
        </p:nvSpPr>
        <p:spPr bwMode="auto">
          <a:xfrm flipH="1">
            <a:off x="7010400" y="3429000"/>
            <a:ext cx="0" cy="635000"/>
          </a:xfrm>
          <a:prstGeom prst="line">
            <a:avLst/>
          </a:prstGeom>
          <a:noFill/>
          <a:ln w="4445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5" name="Rectangle 11"/>
          <p:cNvSpPr>
            <a:spLocks noChangeArrowheads="1"/>
          </p:cNvSpPr>
          <p:nvPr/>
        </p:nvSpPr>
        <p:spPr bwMode="auto">
          <a:xfrm>
            <a:off x="3833813" y="4094163"/>
            <a:ext cx="2090737" cy="1187450"/>
          </a:xfrm>
          <a:prstGeom prst="rect">
            <a:avLst/>
          </a:prstGeom>
          <a:solidFill>
            <a:srgbClr val="FAFD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6" name="Text Box 12"/>
          <p:cNvSpPr txBox="1">
            <a:spLocks noChangeArrowheads="1"/>
          </p:cNvSpPr>
          <p:nvPr/>
        </p:nvSpPr>
        <p:spPr bwMode="auto">
          <a:xfrm>
            <a:off x="3779838" y="4116388"/>
            <a:ext cx="1474787" cy="519112"/>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latin typeface="Times New Roman" charset="0"/>
                <a:cs typeface="+mn-cs"/>
              </a:rPr>
              <a:t>EC Tree</a:t>
            </a:r>
            <a:endParaRPr lang="en-US" sz="2800">
              <a:latin typeface="Times New Roman" charset="0"/>
              <a:cs typeface="+mn-cs"/>
            </a:endParaRPr>
          </a:p>
        </p:txBody>
      </p:sp>
      <p:sp>
        <p:nvSpPr>
          <p:cNvPr id="354317" name="Line 13"/>
          <p:cNvSpPr>
            <a:spLocks noChangeShapeType="1"/>
          </p:cNvSpPr>
          <p:nvPr/>
        </p:nvSpPr>
        <p:spPr bwMode="auto">
          <a:xfrm flipV="1">
            <a:off x="4770438" y="4573588"/>
            <a:ext cx="4572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8" name="Line 14"/>
          <p:cNvSpPr>
            <a:spLocks noChangeShapeType="1"/>
          </p:cNvSpPr>
          <p:nvPr/>
        </p:nvSpPr>
        <p:spPr bwMode="auto">
          <a:xfrm>
            <a:off x="5227638" y="4573588"/>
            <a:ext cx="5334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9" name="Line 15"/>
          <p:cNvSpPr>
            <a:spLocks noChangeShapeType="1"/>
          </p:cNvSpPr>
          <p:nvPr/>
        </p:nvSpPr>
        <p:spPr bwMode="auto">
          <a:xfrm>
            <a:off x="5227638" y="4573588"/>
            <a:ext cx="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0" name="Line 16"/>
          <p:cNvSpPr>
            <a:spLocks noChangeShapeType="1"/>
          </p:cNvSpPr>
          <p:nvPr/>
        </p:nvSpPr>
        <p:spPr bwMode="auto">
          <a:xfrm flipV="1">
            <a:off x="4313238" y="4878388"/>
            <a:ext cx="4572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1" name="Line 17"/>
          <p:cNvSpPr>
            <a:spLocks noChangeShapeType="1"/>
          </p:cNvSpPr>
          <p:nvPr/>
        </p:nvSpPr>
        <p:spPr bwMode="auto">
          <a:xfrm>
            <a:off x="4770438" y="4878388"/>
            <a:ext cx="5334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2" name="Line 18"/>
          <p:cNvSpPr>
            <a:spLocks noChangeShapeType="1"/>
          </p:cNvSpPr>
          <p:nvPr/>
        </p:nvSpPr>
        <p:spPr bwMode="auto">
          <a:xfrm>
            <a:off x="4770438" y="4878388"/>
            <a:ext cx="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3" name="Rectangle 19"/>
          <p:cNvSpPr>
            <a:spLocks noGrp="1" noChangeArrowheads="1"/>
          </p:cNvSpPr>
          <p:nvPr>
            <p:ph type="title"/>
          </p:nvPr>
        </p:nvSpPr>
        <p:spPr/>
        <p:txBody>
          <a:bodyPr/>
          <a:lstStyle/>
          <a:p>
            <a:pPr eaLnBrk="1" hangingPunct="1">
              <a:defRPr/>
            </a:pPr>
            <a:r>
              <a:rPr lang="en-US" smtClean="0">
                <a:solidFill>
                  <a:schemeClr val="hlink"/>
                </a:solidFill>
                <a:cs typeface="+mj-cs"/>
              </a:rPr>
              <a:t>STALKER:</a:t>
            </a:r>
            <a:r>
              <a:rPr lang="en-US" smtClean="0">
                <a:cs typeface="+mj-cs"/>
              </a:rPr>
              <a:t> The Wrapper Architecture</a:t>
            </a:r>
          </a:p>
        </p:txBody>
      </p:sp>
      <p:pic>
        <p:nvPicPr>
          <p:cNvPr id="26643" name="Picture 20"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3959225"/>
            <a:ext cx="1362075" cy="12414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6644" name="Picture 21"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3" y="4040188"/>
            <a:ext cx="1362075" cy="12414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6645" name="Picture 22"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4105275"/>
            <a:ext cx="1362075" cy="12414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54327" name="Line 23"/>
          <p:cNvSpPr>
            <a:spLocks noChangeShapeType="1"/>
          </p:cNvSpPr>
          <p:nvPr/>
        </p:nvSpPr>
        <p:spPr bwMode="auto">
          <a:xfrm flipH="1">
            <a:off x="4708525" y="3451225"/>
            <a:ext cx="0" cy="635000"/>
          </a:xfrm>
          <a:prstGeom prst="line">
            <a:avLst/>
          </a:prstGeom>
          <a:noFill/>
          <a:ln w="4445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350963" y="457200"/>
            <a:ext cx="7793037" cy="762000"/>
          </a:xfrm>
        </p:spPr>
        <p:txBody>
          <a:bodyPr/>
          <a:lstStyle/>
          <a:p>
            <a:pPr eaLnBrk="1" hangingPunct="1">
              <a:defRPr/>
            </a:pPr>
            <a:r>
              <a:rPr lang="en-US" smtClean="0">
                <a:cs typeface="+mj-cs"/>
              </a:rPr>
              <a:t>Extraction Rules</a:t>
            </a:r>
          </a:p>
        </p:txBody>
      </p:sp>
      <p:sp>
        <p:nvSpPr>
          <p:cNvPr id="356355" name="Text Box 3"/>
          <p:cNvSpPr txBox="1">
            <a:spLocks noChangeArrowheads="1"/>
          </p:cNvSpPr>
          <p:nvPr/>
        </p:nvSpPr>
        <p:spPr bwMode="auto">
          <a:xfrm>
            <a:off x="0" y="1981200"/>
            <a:ext cx="9144000" cy="701675"/>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4000" b="1">
                <a:latin typeface="Times New Roman" charset="0"/>
                <a:cs typeface="+mn-cs"/>
              </a:rPr>
              <a:t>Extraction rule</a:t>
            </a:r>
            <a:r>
              <a:rPr lang="en-US" sz="4000">
                <a:latin typeface="Times New Roman" charset="0"/>
                <a:cs typeface="+mn-cs"/>
              </a:rPr>
              <a:t>: sequence of </a:t>
            </a:r>
            <a:r>
              <a:rPr lang="en-US" sz="4000" b="1" i="1" u="sng">
                <a:latin typeface="Times New Roman" charset="0"/>
                <a:cs typeface="+mn-cs"/>
              </a:rPr>
              <a:t>landmarks</a:t>
            </a:r>
            <a:endParaRPr lang="en-US" sz="2800">
              <a:latin typeface="Times New Roman" charset="0"/>
              <a:cs typeface="+mn-cs"/>
            </a:endParaRPr>
          </a:p>
        </p:txBody>
      </p:sp>
      <p:sp>
        <p:nvSpPr>
          <p:cNvPr id="356356" name="Rectangle 4"/>
          <p:cNvSpPr>
            <a:spLocks noChangeArrowheads="1"/>
          </p:cNvSpPr>
          <p:nvPr/>
        </p:nvSpPr>
        <p:spPr bwMode="auto">
          <a:xfrm>
            <a:off x="228600" y="410686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57" name="Rectangle 5"/>
          <p:cNvSpPr>
            <a:spLocks noChangeArrowheads="1"/>
          </p:cNvSpPr>
          <p:nvPr/>
        </p:nvSpPr>
        <p:spPr bwMode="auto">
          <a:xfrm>
            <a:off x="4264025" y="4106863"/>
            <a:ext cx="2009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58" name="Rectangle 6"/>
          <p:cNvSpPr>
            <a:spLocks noChangeArrowheads="1"/>
          </p:cNvSpPr>
          <p:nvPr/>
        </p:nvSpPr>
        <p:spPr bwMode="auto">
          <a:xfrm>
            <a:off x="0" y="403066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Phone: &lt;i&gt; (310) 777-1111 &lt;/i&gt;&lt;p&gt; Review: </a:t>
            </a:r>
            <a:r>
              <a:rPr lang="en-US" sz="2000" b="1">
                <a:latin typeface="Times New Roman" charset="0"/>
                <a:cs typeface="+mn-cs"/>
              </a:rPr>
              <a:t>…</a:t>
            </a:r>
            <a:r>
              <a:rPr lang="en-US" sz="2200">
                <a:latin typeface="Times New Roman" charset="0"/>
                <a:cs typeface="+mn-cs"/>
              </a:rPr>
              <a:t> </a:t>
            </a:r>
          </a:p>
        </p:txBody>
      </p:sp>
      <p:sp>
        <p:nvSpPr>
          <p:cNvPr id="356359" name="Line 7"/>
          <p:cNvSpPr>
            <a:spLocks noChangeShapeType="1"/>
          </p:cNvSpPr>
          <p:nvPr/>
        </p:nvSpPr>
        <p:spPr bwMode="auto">
          <a:xfrm>
            <a:off x="304800" y="3954463"/>
            <a:ext cx="3883025" cy="14287"/>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60" name="Text Box 8"/>
          <p:cNvSpPr txBox="1">
            <a:spLocks noChangeArrowheads="1"/>
          </p:cNvSpPr>
          <p:nvPr/>
        </p:nvSpPr>
        <p:spPr bwMode="auto">
          <a:xfrm>
            <a:off x="371475" y="3511550"/>
            <a:ext cx="3703638"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a:t>
            </a:r>
            <a:r>
              <a:rPr lang="en-US" b="1">
                <a:solidFill>
                  <a:schemeClr val="hlink"/>
                </a:solidFill>
                <a:latin typeface="Times New Roman" charset="0"/>
                <a:cs typeface="+mn-cs"/>
              </a:rPr>
              <a:t>Phone</a:t>
            </a:r>
            <a:r>
              <a:rPr lang="en-US" b="1">
                <a:latin typeface="Times New Roman" charset="0"/>
                <a:cs typeface="+mn-cs"/>
              </a:rPr>
              <a:t>) </a:t>
            </a:r>
            <a:r>
              <a:rPr lang="en-US">
                <a:latin typeface="Times New Roman" charset="0"/>
                <a:cs typeface="+mn-cs"/>
              </a:rPr>
              <a:t>SkipTo</a:t>
            </a:r>
            <a:r>
              <a:rPr lang="en-US" b="1">
                <a:latin typeface="Times New Roman" charset="0"/>
                <a:cs typeface="+mn-cs"/>
              </a:rPr>
              <a:t>(</a:t>
            </a:r>
            <a:r>
              <a:rPr lang="en-US" b="1">
                <a:solidFill>
                  <a:schemeClr val="hlink"/>
                </a:solidFill>
                <a:latin typeface="Times New Roman" charset="0"/>
                <a:cs typeface="+mn-cs"/>
              </a:rPr>
              <a:t>&lt;i&gt;</a:t>
            </a:r>
            <a:r>
              <a:rPr lang="en-US">
                <a:latin typeface="Times New Roman" charset="0"/>
                <a:cs typeface="+mn-cs"/>
              </a:rPr>
              <a:t>)</a:t>
            </a:r>
            <a:endParaRPr lang="en-US" sz="2800">
              <a:latin typeface="Times New Roman" charset="0"/>
              <a:cs typeface="+mn-cs"/>
            </a:endParaRPr>
          </a:p>
        </p:txBody>
      </p:sp>
      <p:sp>
        <p:nvSpPr>
          <p:cNvPr id="356361" name="Line 9"/>
          <p:cNvSpPr>
            <a:spLocks noChangeShapeType="1"/>
          </p:cNvSpPr>
          <p:nvPr/>
        </p:nvSpPr>
        <p:spPr bwMode="auto">
          <a:xfrm>
            <a:off x="4318000" y="3968750"/>
            <a:ext cx="1952625" cy="0"/>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62" name="Text Box 10"/>
          <p:cNvSpPr txBox="1">
            <a:spLocks noChangeArrowheads="1"/>
          </p:cNvSpPr>
          <p:nvPr/>
        </p:nvSpPr>
        <p:spPr bwMode="auto">
          <a:xfrm>
            <a:off x="4314825" y="3511550"/>
            <a:ext cx="1798638"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a:t>
            </a:r>
            <a:r>
              <a:rPr lang="en-US" b="1">
                <a:latin typeface="Times New Roman" charset="0"/>
                <a:cs typeface="+mn-cs"/>
              </a:rPr>
              <a:t>(</a:t>
            </a:r>
            <a:r>
              <a:rPr lang="en-US" b="1">
                <a:solidFill>
                  <a:schemeClr val="hlink"/>
                </a:solidFill>
                <a:latin typeface="Times New Roman" charset="0"/>
                <a:cs typeface="+mn-cs"/>
              </a:rPr>
              <a:t>&lt;/i&gt;</a:t>
            </a:r>
            <a:r>
              <a:rPr lang="en-US">
                <a:latin typeface="Times New Roman" charset="0"/>
                <a:cs typeface="+mn-cs"/>
              </a:rPr>
              <a:t>)</a:t>
            </a:r>
            <a:endParaRPr lang="en-US" sz="2800">
              <a:latin typeface="Times New Roman" charset="0"/>
              <a:cs typeface="+mn-cs"/>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1690688" y="4430713"/>
            <a:ext cx="5943600" cy="9144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3" name="Text Box 3"/>
          <p:cNvSpPr txBox="1">
            <a:spLocks noChangeArrowheads="1"/>
          </p:cNvSpPr>
          <p:nvPr/>
        </p:nvSpPr>
        <p:spPr bwMode="auto">
          <a:xfrm>
            <a:off x="623888" y="4354513"/>
            <a:ext cx="7162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i="1" u="sng">
                <a:latin typeface="Times New Roman" charset="0"/>
                <a:cs typeface="+mn-cs"/>
              </a:rPr>
              <a:t>Start:</a:t>
            </a:r>
            <a:r>
              <a:rPr lang="en-US" sz="2800">
                <a:latin typeface="Times New Roman" charset="0"/>
                <a:cs typeface="+mn-cs"/>
              </a:rPr>
              <a:t>   </a:t>
            </a:r>
            <a:r>
              <a:rPr lang="en-US" sz="2800" b="1" u="sng">
                <a:latin typeface="Times New Roman" charset="0"/>
                <a:cs typeface="+mn-cs"/>
              </a:rPr>
              <a:t>EITHER</a:t>
            </a:r>
            <a:r>
              <a:rPr lang="en-US" sz="2800">
                <a:latin typeface="Times New Roman" charset="0"/>
                <a:cs typeface="+mn-cs"/>
              </a:rPr>
              <a:t> </a:t>
            </a:r>
            <a:r>
              <a:rPr lang="en-US" sz="2600">
                <a:latin typeface="Times New Roman" charset="0"/>
                <a:cs typeface="+mn-cs"/>
              </a:rPr>
              <a:t>SkipTo( </a:t>
            </a:r>
            <a:r>
              <a:rPr lang="en-US" sz="2600" b="1">
                <a:solidFill>
                  <a:srgbClr val="FF2501"/>
                </a:solidFill>
                <a:latin typeface="Times New Roman" charset="0"/>
                <a:cs typeface="+mn-cs"/>
              </a:rPr>
              <a:t>Phone :</a:t>
            </a:r>
            <a:r>
              <a:rPr lang="en-US" sz="2600">
                <a:latin typeface="Times New Roman" charset="0"/>
                <a:cs typeface="+mn-cs"/>
              </a:rPr>
              <a:t> </a:t>
            </a:r>
            <a:r>
              <a:rPr lang="en-US" sz="2600" b="1">
                <a:solidFill>
                  <a:srgbClr val="FF2501"/>
                </a:solidFill>
                <a:latin typeface="Times New Roman" charset="0"/>
                <a:cs typeface="+mn-cs"/>
              </a:rPr>
              <a:t>&lt;i&gt; </a:t>
            </a:r>
            <a:r>
              <a:rPr lang="en-US" sz="2600">
                <a:latin typeface="Times New Roman" charset="0"/>
                <a:cs typeface="+mn-cs"/>
              </a:rPr>
              <a:t>)</a:t>
            </a:r>
            <a:endParaRPr lang="en-US" sz="2600">
              <a:solidFill>
                <a:schemeClr val="bg2"/>
              </a:solidFill>
              <a:latin typeface="Times New Roman" charset="0"/>
              <a:cs typeface="+mn-cs"/>
            </a:endParaRPr>
          </a:p>
          <a:p>
            <a:pPr algn="l" eaLnBrk="0" hangingPunct="0">
              <a:defRPr/>
            </a:pPr>
            <a:r>
              <a:rPr lang="en-US" sz="2600">
                <a:solidFill>
                  <a:schemeClr val="bg2"/>
                </a:solidFill>
                <a:latin typeface="Times New Roman" charset="0"/>
                <a:cs typeface="+mn-cs"/>
              </a:rPr>
              <a:t>             </a:t>
            </a:r>
            <a:r>
              <a:rPr lang="en-US" sz="2800" b="1" u="sng">
                <a:latin typeface="Times New Roman" charset="0"/>
                <a:cs typeface="+mn-cs"/>
              </a:rPr>
              <a:t>OR</a:t>
            </a:r>
            <a:r>
              <a:rPr lang="en-US" sz="2600">
                <a:latin typeface="Times New Roman" charset="0"/>
                <a:cs typeface="+mn-cs"/>
              </a:rPr>
              <a:t>            SkipTo(</a:t>
            </a:r>
            <a:r>
              <a:rPr lang="en-US" sz="2600" b="1">
                <a:solidFill>
                  <a:srgbClr val="FF2501"/>
                </a:solidFill>
                <a:latin typeface="Times New Roman" charset="0"/>
                <a:cs typeface="+mn-cs"/>
              </a:rPr>
              <a:t> Phone </a:t>
            </a:r>
            <a:r>
              <a:rPr lang="en-US" sz="2600">
                <a:latin typeface="Times New Roman" charset="0"/>
                <a:cs typeface="+mn-cs"/>
              </a:rPr>
              <a:t>) SkipTo(</a:t>
            </a:r>
            <a:r>
              <a:rPr lang="en-US" sz="2600" b="1">
                <a:solidFill>
                  <a:srgbClr val="FF2501"/>
                </a:solidFill>
                <a:latin typeface="Times New Roman" charset="0"/>
                <a:cs typeface="+mn-cs"/>
              </a:rPr>
              <a:t>: &lt;b&gt;</a:t>
            </a:r>
            <a:r>
              <a:rPr lang="en-US" sz="2600">
                <a:latin typeface="Times New Roman" charset="0"/>
                <a:cs typeface="+mn-cs"/>
              </a:rPr>
              <a:t>)</a:t>
            </a:r>
            <a:endParaRPr lang="en-US" sz="2600">
              <a:solidFill>
                <a:schemeClr val="bg2"/>
              </a:solidFill>
              <a:latin typeface="Times New Roman" charset="0"/>
              <a:cs typeface="+mn-cs"/>
            </a:endParaRPr>
          </a:p>
        </p:txBody>
      </p:sp>
      <p:sp>
        <p:nvSpPr>
          <p:cNvPr id="358404" name="Rectangle 4"/>
          <p:cNvSpPr>
            <a:spLocks noGrp="1" noChangeArrowheads="1"/>
          </p:cNvSpPr>
          <p:nvPr>
            <p:ph type="title"/>
          </p:nvPr>
        </p:nvSpPr>
        <p:spPr/>
        <p:txBody>
          <a:bodyPr/>
          <a:lstStyle/>
          <a:p>
            <a:pPr eaLnBrk="1" hangingPunct="1">
              <a:defRPr/>
            </a:pPr>
            <a:r>
              <a:rPr lang="en-US" smtClean="0">
                <a:cs typeface="+mj-cs"/>
              </a:rPr>
              <a:t>More about Extraction Rules</a:t>
            </a:r>
          </a:p>
        </p:txBody>
      </p:sp>
      <p:sp>
        <p:nvSpPr>
          <p:cNvPr id="358405" name="Rectangle 5"/>
          <p:cNvSpPr>
            <a:spLocks noChangeArrowheads="1"/>
          </p:cNvSpPr>
          <p:nvPr/>
        </p:nvSpPr>
        <p:spPr bwMode="auto">
          <a:xfrm>
            <a:off x="228600" y="2720975"/>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6" name="Rectangle 6"/>
          <p:cNvSpPr>
            <a:spLocks noChangeArrowheads="1"/>
          </p:cNvSpPr>
          <p:nvPr/>
        </p:nvSpPr>
        <p:spPr bwMode="auto">
          <a:xfrm>
            <a:off x="5697538" y="2719388"/>
            <a:ext cx="1998662"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7" name="Rectangle 7"/>
          <p:cNvSpPr>
            <a:spLocks noChangeArrowheads="1"/>
          </p:cNvSpPr>
          <p:nvPr/>
        </p:nvSpPr>
        <p:spPr bwMode="auto">
          <a:xfrm>
            <a:off x="0" y="2644775"/>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a:t>
            </a:r>
            <a:r>
              <a:rPr lang="en-US" b="1" u="sng">
                <a:solidFill>
                  <a:schemeClr val="hlink"/>
                </a:solidFill>
                <a:latin typeface="Times New Roman" charset="0"/>
                <a:cs typeface="+mn-cs"/>
              </a:rPr>
              <a:t>Phone</a:t>
            </a:r>
            <a:r>
              <a:rPr lang="en-US" b="1">
                <a:latin typeface="Times New Roman" charset="0"/>
                <a:cs typeface="+mn-cs"/>
              </a:rPr>
              <a:t> (toll free) </a:t>
            </a:r>
            <a:r>
              <a:rPr lang="en-US" b="1" u="sng">
                <a:solidFill>
                  <a:schemeClr val="hlink"/>
                </a:solidFill>
                <a:latin typeface="Times New Roman" charset="0"/>
                <a:cs typeface="+mn-cs"/>
              </a:rPr>
              <a:t>: &lt;b&gt;</a:t>
            </a:r>
            <a:r>
              <a:rPr lang="en-US" b="1">
                <a:latin typeface="Times New Roman" charset="0"/>
                <a:cs typeface="+mn-cs"/>
              </a:rPr>
              <a:t> (800) 757-1111 &lt;/b&gt; </a:t>
            </a:r>
            <a:r>
              <a:rPr lang="en-US" sz="2000" b="1">
                <a:latin typeface="Times New Roman" charset="0"/>
                <a:cs typeface="+mn-cs"/>
              </a:rPr>
              <a:t>…</a:t>
            </a:r>
            <a:r>
              <a:rPr lang="en-US" sz="2200">
                <a:latin typeface="Times New Roman" charset="0"/>
                <a:cs typeface="+mn-cs"/>
              </a:rPr>
              <a:t> </a:t>
            </a:r>
          </a:p>
        </p:txBody>
      </p:sp>
      <p:sp>
        <p:nvSpPr>
          <p:cNvPr id="358408" name="Rectangle 8"/>
          <p:cNvSpPr>
            <a:spLocks noChangeArrowheads="1"/>
          </p:cNvSpPr>
          <p:nvPr/>
        </p:nvSpPr>
        <p:spPr bwMode="auto">
          <a:xfrm>
            <a:off x="228600" y="208915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9" name="Rectangle 9"/>
          <p:cNvSpPr>
            <a:spLocks noChangeArrowheads="1"/>
          </p:cNvSpPr>
          <p:nvPr/>
        </p:nvSpPr>
        <p:spPr bwMode="auto">
          <a:xfrm>
            <a:off x="4264025" y="2089150"/>
            <a:ext cx="2009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10" name="Rectangle 10"/>
          <p:cNvSpPr>
            <a:spLocks noChangeArrowheads="1"/>
          </p:cNvSpPr>
          <p:nvPr/>
        </p:nvSpPr>
        <p:spPr bwMode="auto">
          <a:xfrm>
            <a:off x="0" y="201295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a:t>
            </a:r>
            <a:r>
              <a:rPr lang="en-US" b="1" u="sng">
                <a:solidFill>
                  <a:schemeClr val="hlink"/>
                </a:solidFill>
                <a:latin typeface="Times New Roman" charset="0"/>
                <a:cs typeface="+mn-cs"/>
              </a:rPr>
              <a:t>Phone: &lt;i&gt;</a:t>
            </a:r>
            <a:r>
              <a:rPr lang="en-US" b="1">
                <a:latin typeface="Times New Roman" charset="0"/>
                <a:cs typeface="+mn-cs"/>
              </a:rPr>
              <a:t> (310) 777-1111 &lt;/i&gt;&lt;p&gt; Review: </a:t>
            </a:r>
            <a:r>
              <a:rPr lang="en-US" sz="2000" b="1">
                <a:latin typeface="Times New Roman" charset="0"/>
                <a:cs typeface="+mn-cs"/>
              </a:rPr>
              <a:t>…</a:t>
            </a:r>
            <a:r>
              <a:rPr lang="en-US" sz="2200">
                <a:latin typeface="Times New Roman" charset="0"/>
                <a:cs typeface="+mn-cs"/>
              </a:rPr>
              <a:t> </a:t>
            </a:r>
          </a:p>
        </p:txBody>
      </p:sp>
      <p:sp>
        <p:nvSpPr>
          <p:cNvPr id="358411" name="Rectangle 11"/>
          <p:cNvSpPr>
            <a:spLocks noChangeArrowheads="1"/>
          </p:cNvSpPr>
          <p:nvPr/>
        </p:nvSpPr>
        <p:spPr bwMode="auto">
          <a:xfrm>
            <a:off x="228600" y="33528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12" name="Rectangle 12"/>
          <p:cNvSpPr>
            <a:spLocks noChangeArrowheads="1"/>
          </p:cNvSpPr>
          <p:nvPr/>
        </p:nvSpPr>
        <p:spPr bwMode="auto">
          <a:xfrm>
            <a:off x="4273550" y="3352800"/>
            <a:ext cx="1998663" cy="36988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13" name="Rectangle 13"/>
          <p:cNvSpPr>
            <a:spLocks noChangeArrowheads="1"/>
          </p:cNvSpPr>
          <p:nvPr/>
        </p:nvSpPr>
        <p:spPr bwMode="auto">
          <a:xfrm>
            <a:off x="0" y="32766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a:t>
            </a:r>
            <a:r>
              <a:rPr lang="en-US" b="1" u="sng">
                <a:solidFill>
                  <a:schemeClr val="hlink"/>
                </a:solidFill>
                <a:latin typeface="Times New Roman" charset="0"/>
                <a:cs typeface="+mn-cs"/>
              </a:rPr>
              <a:t>Phone:&lt;b&gt;</a:t>
            </a:r>
            <a:r>
              <a:rPr lang="en-US" b="1">
                <a:latin typeface="Times New Roman" charset="0"/>
                <a:cs typeface="+mn-cs"/>
              </a:rPr>
              <a:t> (888) 111-1111 &lt;/b&gt;&lt;p&gt;Review: </a:t>
            </a:r>
            <a:r>
              <a:rPr lang="en-US" sz="2000" b="1">
                <a:latin typeface="Times New Roman" charset="0"/>
                <a:cs typeface="+mn-cs"/>
              </a:rPr>
              <a:t>…</a:t>
            </a:r>
            <a:r>
              <a:rPr lang="en-US" sz="2200">
                <a:latin typeface="Times New Roman" charset="0"/>
                <a:cs typeface="+mn-cs"/>
              </a:rPr>
              <a:t> </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228600" y="1925638"/>
            <a:ext cx="3886200" cy="4010025"/>
          </a:xfrm>
          <a:prstGeom prst="rect">
            <a:avLst/>
          </a:prstGeom>
          <a:solidFill>
            <a:srgbClr val="F7F7F7"/>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1" name="Rectangle 3"/>
          <p:cNvSpPr>
            <a:spLocks noChangeArrowheads="1"/>
          </p:cNvSpPr>
          <p:nvPr/>
        </p:nvSpPr>
        <p:spPr bwMode="auto">
          <a:xfrm>
            <a:off x="412750" y="3216275"/>
            <a:ext cx="3505200" cy="2606675"/>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2" name="Rectangle 4"/>
          <p:cNvSpPr>
            <a:spLocks noChangeArrowheads="1"/>
          </p:cNvSpPr>
          <p:nvPr/>
        </p:nvSpPr>
        <p:spPr bwMode="auto">
          <a:xfrm>
            <a:off x="1631950" y="3292475"/>
            <a:ext cx="2133600" cy="914400"/>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3" name="Rectangle 5"/>
          <p:cNvSpPr>
            <a:spLocks noChangeArrowheads="1"/>
          </p:cNvSpPr>
          <p:nvPr/>
        </p:nvSpPr>
        <p:spPr bwMode="auto">
          <a:xfrm>
            <a:off x="1631950" y="4337050"/>
            <a:ext cx="2133600" cy="352425"/>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4" name="Rectangle 6"/>
          <p:cNvSpPr>
            <a:spLocks noChangeArrowheads="1"/>
          </p:cNvSpPr>
          <p:nvPr/>
        </p:nvSpPr>
        <p:spPr bwMode="auto">
          <a:xfrm>
            <a:off x="1631950" y="4876800"/>
            <a:ext cx="2209800" cy="838200"/>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5" name="Rectangle 7"/>
          <p:cNvSpPr>
            <a:spLocks noGrp="1" noChangeArrowheads="1"/>
          </p:cNvSpPr>
          <p:nvPr>
            <p:ph type="body" sz="half" idx="1"/>
          </p:nvPr>
        </p:nvSpPr>
        <p:spPr>
          <a:xfrm>
            <a:off x="0" y="1925638"/>
            <a:ext cx="4648200" cy="4038600"/>
          </a:xfrm>
        </p:spPr>
        <p:txBody>
          <a:bodyPr lIns="92075" tIns="46038" rIns="92075" bIns="46038"/>
          <a:lstStyle/>
          <a:p>
            <a:pPr eaLnBrk="1" hangingPunct="1">
              <a:buClr>
                <a:schemeClr val="tx1"/>
              </a:buClr>
              <a:buFont typeface="Monotype Sorts" charset="0"/>
              <a:buChar char=" "/>
              <a:defRPr/>
            </a:pPr>
            <a:r>
              <a:rPr lang="en-US" sz="2400" smtClean="0">
                <a:cs typeface="+mn-cs"/>
              </a:rPr>
              <a:t>Name:</a:t>
            </a:r>
            <a:r>
              <a:rPr lang="en-US" sz="2400" smtClean="0">
                <a:solidFill>
                  <a:srgbClr val="FF3300"/>
                </a:solidFill>
                <a:cs typeface="+mn-cs"/>
              </a:rPr>
              <a:t>         </a:t>
            </a:r>
            <a:r>
              <a:rPr lang="en-US" sz="2200" smtClean="0">
                <a:solidFill>
                  <a:srgbClr val="FF3300"/>
                </a:solidFill>
                <a:latin typeface="Times" charset="0"/>
                <a:cs typeface="+mn-cs"/>
              </a:rPr>
              <a:t>KFC</a:t>
            </a:r>
            <a:endParaRPr lang="en-US" sz="2400" smtClean="0">
              <a:solidFill>
                <a:srgbClr val="FF3300"/>
              </a:solidFill>
              <a:cs typeface="+mn-cs"/>
            </a:endParaRPr>
          </a:p>
          <a:p>
            <a:pPr eaLnBrk="1" hangingPunct="1">
              <a:buClr>
                <a:schemeClr val="tx1"/>
              </a:buClr>
              <a:buFont typeface="Monotype Sorts" charset="0"/>
              <a:buChar char=" "/>
              <a:defRPr/>
            </a:pPr>
            <a:r>
              <a:rPr lang="en-US" sz="2400" smtClean="0">
                <a:cs typeface="+mn-cs"/>
              </a:rPr>
              <a:t>Cuisine</a:t>
            </a:r>
            <a:r>
              <a:rPr lang="en-US" sz="2400" smtClean="0">
                <a:latin typeface="Courier New" charset="0"/>
                <a:cs typeface="+mn-cs"/>
              </a:rPr>
              <a:t>:</a:t>
            </a:r>
            <a:r>
              <a:rPr lang="en-US" sz="2400" smtClean="0">
                <a:solidFill>
                  <a:srgbClr val="FF3300"/>
                </a:solidFill>
                <a:cs typeface="+mn-cs"/>
              </a:rPr>
              <a:t>     Fast Food</a:t>
            </a:r>
            <a:endParaRPr lang="en-US" sz="2200" smtClean="0">
              <a:solidFill>
                <a:srgbClr val="FF3300"/>
              </a:solidFill>
              <a:cs typeface="+mn-cs"/>
            </a:endParaRPr>
          </a:p>
          <a:p>
            <a:pPr eaLnBrk="1" hangingPunct="1">
              <a:buClr>
                <a:schemeClr val="tx1"/>
              </a:buClr>
              <a:buFont typeface="Monotype Sorts" charset="0"/>
              <a:buChar char=" "/>
              <a:defRPr/>
            </a:pPr>
            <a:r>
              <a:rPr lang="en-US" sz="2400" smtClean="0">
                <a:cs typeface="+mn-cs"/>
              </a:rPr>
              <a:t>Locations</a:t>
            </a:r>
            <a:r>
              <a:rPr lang="en-US" sz="2400" smtClean="0">
                <a:latin typeface="Courier New" charset="0"/>
                <a:cs typeface="+mn-cs"/>
              </a:rPr>
              <a:t>:</a:t>
            </a:r>
            <a:endParaRPr lang="en-US" sz="2400" smtClean="0">
              <a:solidFill>
                <a:srgbClr val="FF3300"/>
              </a:solidFill>
              <a:cs typeface="+mn-cs"/>
            </a:endParaRPr>
          </a:p>
          <a:p>
            <a:pPr eaLnBrk="1" hangingPunct="1">
              <a:buClr>
                <a:schemeClr val="tx1"/>
              </a:buClr>
              <a:buFont typeface="Monotype Sorts" charset="0"/>
              <a:buChar char=" "/>
              <a:defRPr/>
            </a:pPr>
            <a:r>
              <a:rPr lang="en-US" sz="2400" smtClean="0">
                <a:solidFill>
                  <a:srgbClr val="FF3300"/>
                </a:solidFill>
                <a:cs typeface="+mn-cs"/>
              </a:rPr>
              <a:t>  Venice   </a:t>
            </a:r>
            <a:r>
              <a:rPr lang="en-US" sz="2000" smtClean="0">
                <a:solidFill>
                  <a:srgbClr val="FF3300"/>
                </a:solidFill>
                <a:cs typeface="+mn-cs"/>
              </a:rPr>
              <a:t>(310) 123-4567</a:t>
            </a:r>
            <a:r>
              <a:rPr lang="en-US" sz="2400" smtClean="0">
                <a:solidFill>
                  <a:srgbClr val="FF3300"/>
                </a:solidFill>
                <a:cs typeface="+mn-cs"/>
              </a:rPr>
              <a:t>, </a:t>
            </a:r>
          </a:p>
          <a:p>
            <a:pPr eaLnBrk="1" hangingPunct="1">
              <a:buClr>
                <a:schemeClr val="tx1"/>
              </a:buClr>
              <a:buFont typeface="Monotype Sorts" charset="0"/>
              <a:buChar char=" "/>
              <a:defRPr/>
            </a:pPr>
            <a:r>
              <a:rPr lang="en-US" sz="2400" smtClean="0">
                <a:solidFill>
                  <a:srgbClr val="FF3300"/>
                </a:solidFill>
                <a:cs typeface="+mn-cs"/>
              </a:rPr>
              <a:t>              </a:t>
            </a:r>
            <a:r>
              <a:rPr lang="en-US" sz="2000" smtClean="0">
                <a:solidFill>
                  <a:srgbClr val="FF3300"/>
                </a:solidFill>
                <a:cs typeface="+mn-cs"/>
              </a:rPr>
              <a:t>(800) 888-4412</a:t>
            </a:r>
            <a:r>
              <a:rPr lang="en-US" sz="2400" smtClean="0">
                <a:solidFill>
                  <a:srgbClr val="FF3300"/>
                </a:solidFill>
                <a:cs typeface="+mn-cs"/>
              </a:rPr>
              <a:t>.</a:t>
            </a:r>
          </a:p>
          <a:p>
            <a:pPr eaLnBrk="1" hangingPunct="1">
              <a:buClr>
                <a:schemeClr val="tx1"/>
              </a:buClr>
              <a:buFont typeface="Monotype Sorts" charset="0"/>
              <a:buChar char=" "/>
              <a:defRPr/>
            </a:pPr>
            <a:endParaRPr lang="en-US" sz="700" smtClean="0">
              <a:solidFill>
                <a:srgbClr val="FF3300"/>
              </a:solidFill>
              <a:cs typeface="+mn-cs"/>
            </a:endParaRPr>
          </a:p>
          <a:p>
            <a:pPr eaLnBrk="1" hangingPunct="1">
              <a:buClr>
                <a:schemeClr val="tx1"/>
              </a:buClr>
              <a:buFont typeface="Monotype Sorts" charset="0"/>
              <a:buChar char=" "/>
              <a:defRPr/>
            </a:pPr>
            <a:r>
              <a:rPr lang="en-US" sz="2400" smtClean="0">
                <a:solidFill>
                  <a:srgbClr val="FF3300"/>
                </a:solidFill>
                <a:cs typeface="+mn-cs"/>
              </a:rPr>
              <a:t>  L.A.      </a:t>
            </a:r>
            <a:r>
              <a:rPr lang="en-US" sz="2000" smtClean="0">
                <a:solidFill>
                  <a:srgbClr val="FF3300"/>
                </a:solidFill>
                <a:cs typeface="+mn-cs"/>
              </a:rPr>
              <a:t>(213) 987-6543</a:t>
            </a:r>
            <a:r>
              <a:rPr lang="en-US" sz="2400" smtClean="0">
                <a:solidFill>
                  <a:srgbClr val="FF3300"/>
                </a:solidFill>
                <a:cs typeface="+mn-cs"/>
              </a:rPr>
              <a:t>.</a:t>
            </a:r>
          </a:p>
          <a:p>
            <a:pPr eaLnBrk="1" hangingPunct="1">
              <a:buClr>
                <a:schemeClr val="tx1"/>
              </a:buClr>
              <a:buFont typeface="Monotype Sorts" charset="0"/>
              <a:buChar char=" "/>
              <a:defRPr/>
            </a:pPr>
            <a:endParaRPr lang="en-US" sz="700" smtClean="0">
              <a:solidFill>
                <a:srgbClr val="FF3300"/>
              </a:solidFill>
              <a:cs typeface="+mn-cs"/>
            </a:endParaRPr>
          </a:p>
          <a:p>
            <a:pPr eaLnBrk="1" hangingPunct="1">
              <a:buClr>
                <a:schemeClr val="tx1"/>
              </a:buClr>
              <a:buFont typeface="Monotype Sorts" charset="0"/>
              <a:buChar char=" "/>
              <a:defRPr/>
            </a:pPr>
            <a:r>
              <a:rPr lang="en-US" sz="2400" smtClean="0">
                <a:solidFill>
                  <a:srgbClr val="FF3300"/>
                </a:solidFill>
                <a:cs typeface="+mn-cs"/>
              </a:rPr>
              <a:t>  Encino  </a:t>
            </a:r>
            <a:r>
              <a:rPr lang="en-US" sz="2000" smtClean="0">
                <a:solidFill>
                  <a:srgbClr val="FF3300"/>
                </a:solidFill>
                <a:cs typeface="+mn-cs"/>
              </a:rPr>
              <a:t>(818) 999-4567</a:t>
            </a:r>
            <a:r>
              <a:rPr lang="en-US" sz="2400" smtClean="0">
                <a:solidFill>
                  <a:srgbClr val="FF3300"/>
                </a:solidFill>
                <a:cs typeface="+mn-cs"/>
              </a:rPr>
              <a:t>,</a:t>
            </a:r>
          </a:p>
          <a:p>
            <a:pPr eaLnBrk="1" hangingPunct="1">
              <a:buClr>
                <a:schemeClr val="tx1"/>
              </a:buClr>
              <a:buFont typeface="Monotype Sorts" charset="0"/>
              <a:buChar char=" "/>
              <a:defRPr/>
            </a:pPr>
            <a:r>
              <a:rPr lang="en-US" sz="2400" smtClean="0">
                <a:solidFill>
                  <a:srgbClr val="FF3300"/>
                </a:solidFill>
                <a:cs typeface="+mn-cs"/>
              </a:rPr>
              <a:t>             </a:t>
            </a:r>
            <a:r>
              <a:rPr lang="en-US" sz="2000" smtClean="0">
                <a:solidFill>
                  <a:srgbClr val="FF3300"/>
                </a:solidFill>
                <a:cs typeface="+mn-cs"/>
              </a:rPr>
              <a:t>(888) 727-3131</a:t>
            </a:r>
            <a:r>
              <a:rPr lang="en-US" sz="2400" smtClean="0">
                <a:solidFill>
                  <a:srgbClr val="FF3300"/>
                </a:solidFill>
                <a:cs typeface="+mn-cs"/>
              </a:rPr>
              <a:t>.</a:t>
            </a:r>
            <a:endParaRPr lang="en-US" sz="2400" b="1" smtClean="0">
              <a:solidFill>
                <a:srgbClr val="FF3300"/>
              </a:solidFill>
              <a:cs typeface="+mn-cs"/>
            </a:endParaRPr>
          </a:p>
        </p:txBody>
      </p:sp>
      <p:sp>
        <p:nvSpPr>
          <p:cNvPr id="360456" name="Line 8"/>
          <p:cNvSpPr>
            <a:spLocks noChangeShapeType="1"/>
          </p:cNvSpPr>
          <p:nvPr/>
        </p:nvSpPr>
        <p:spPr bwMode="auto">
          <a:xfrm>
            <a:off x="427038" y="4768850"/>
            <a:ext cx="3505200" cy="0"/>
          </a:xfrm>
          <a:prstGeom prst="line">
            <a:avLst/>
          </a:prstGeom>
          <a:noFill/>
          <a:ln w="25400">
            <a:solidFill>
              <a:schemeClr val="bg2"/>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7" name="Line 9"/>
          <p:cNvSpPr>
            <a:spLocks noChangeShapeType="1"/>
          </p:cNvSpPr>
          <p:nvPr/>
        </p:nvSpPr>
        <p:spPr bwMode="auto">
          <a:xfrm>
            <a:off x="4070350" y="4360863"/>
            <a:ext cx="1588" cy="1587"/>
          </a:xfrm>
          <a:prstGeom prst="line">
            <a:avLst/>
          </a:prstGeom>
          <a:noFill/>
          <a:ln w="25400">
            <a:solidFill>
              <a:schemeClr val="bg2"/>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8" name="Line 10"/>
          <p:cNvSpPr>
            <a:spLocks noChangeShapeType="1"/>
          </p:cNvSpPr>
          <p:nvPr/>
        </p:nvSpPr>
        <p:spPr bwMode="auto">
          <a:xfrm>
            <a:off x="1631950" y="3752850"/>
            <a:ext cx="2133600" cy="1588"/>
          </a:xfrm>
          <a:prstGeom prst="line">
            <a:avLst/>
          </a:prstGeom>
          <a:noFill/>
          <a:ln w="38100" cap="rnd">
            <a:solidFill>
              <a:schemeClr val="bg2"/>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9" name="Line 11"/>
          <p:cNvSpPr>
            <a:spLocks noChangeShapeType="1"/>
          </p:cNvSpPr>
          <p:nvPr/>
        </p:nvSpPr>
        <p:spPr bwMode="auto">
          <a:xfrm>
            <a:off x="1631950" y="5291138"/>
            <a:ext cx="0" cy="0"/>
          </a:xfrm>
          <a:prstGeom prst="line">
            <a:avLst/>
          </a:prstGeom>
          <a:noFill/>
          <a:ln w="12700" cap="rnd">
            <a:solidFill>
              <a:schemeClr val="bg2"/>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0" name="Line 12"/>
          <p:cNvSpPr>
            <a:spLocks noChangeShapeType="1"/>
          </p:cNvSpPr>
          <p:nvPr/>
        </p:nvSpPr>
        <p:spPr bwMode="auto">
          <a:xfrm>
            <a:off x="1631950" y="5291138"/>
            <a:ext cx="2209800" cy="0"/>
          </a:xfrm>
          <a:prstGeom prst="line">
            <a:avLst/>
          </a:prstGeom>
          <a:noFill/>
          <a:ln w="38100" cap="rnd">
            <a:solidFill>
              <a:schemeClr val="bg2"/>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1" name="Text Box 13"/>
          <p:cNvSpPr txBox="1">
            <a:spLocks noChangeArrowheads="1"/>
          </p:cNvSpPr>
          <p:nvPr/>
        </p:nvSpPr>
        <p:spPr bwMode="auto">
          <a:xfrm>
            <a:off x="4267200" y="1447800"/>
            <a:ext cx="70104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                        </a:t>
            </a:r>
            <a:r>
              <a:rPr lang="en-US" sz="2000" b="1" u="sng">
                <a:latin typeface="Times New Roman" charset="0"/>
                <a:cs typeface="+mn-cs"/>
              </a:rPr>
              <a:t>RESTAURANT</a:t>
            </a:r>
            <a:endParaRPr lang="en-US" sz="2000" b="1">
              <a:latin typeface="Times New Roman" charset="0"/>
              <a:cs typeface="+mn-cs"/>
            </a:endParaRPr>
          </a:p>
          <a:p>
            <a:pPr algn="l" eaLnBrk="0" hangingPunct="0">
              <a:defRPr/>
            </a:pPr>
            <a:endParaRPr lang="en-US" sz="2000" b="1">
              <a:latin typeface="Times New Roman" charset="0"/>
              <a:cs typeface="+mn-cs"/>
            </a:endParaRPr>
          </a:p>
          <a:p>
            <a:pPr algn="l" eaLnBrk="0" hangingPunct="0">
              <a:defRPr/>
            </a:pPr>
            <a:endParaRPr lang="en-US" sz="2000" b="1">
              <a:latin typeface="Times New Roman" charset="0"/>
              <a:cs typeface="+mn-cs"/>
            </a:endParaRPr>
          </a:p>
          <a:p>
            <a:pPr algn="l" eaLnBrk="0" hangingPunct="0">
              <a:defRPr/>
            </a:pPr>
            <a:endParaRPr lang="en-US" sz="800" b="1">
              <a:latin typeface="Times New Roman" charset="0"/>
              <a:cs typeface="+mn-cs"/>
            </a:endParaRPr>
          </a:p>
          <a:p>
            <a:pPr algn="l" eaLnBrk="0" hangingPunct="0">
              <a:defRPr/>
            </a:pPr>
            <a:endParaRPr lang="en-US" sz="2000" b="1">
              <a:latin typeface="Times New Roman" charset="0"/>
              <a:cs typeface="+mn-cs"/>
            </a:endParaRPr>
          </a:p>
          <a:p>
            <a:pPr algn="l" eaLnBrk="0" hangingPunct="0">
              <a:defRPr/>
            </a:pPr>
            <a:r>
              <a:rPr lang="en-US" sz="2000" b="1">
                <a:latin typeface="Times New Roman" charset="0"/>
                <a:cs typeface="+mn-cs"/>
              </a:rPr>
              <a:t>   Name              </a:t>
            </a:r>
            <a:r>
              <a:rPr lang="en-US" sz="2000" b="1" i="1">
                <a:solidFill>
                  <a:srgbClr val="FF2501"/>
                </a:solidFill>
                <a:latin typeface="Times New Roman" charset="0"/>
                <a:cs typeface="+mn-cs"/>
              </a:rPr>
              <a:t>List </a:t>
            </a:r>
            <a:r>
              <a:rPr lang="en-US" sz="2000" b="1">
                <a:latin typeface="Times New Roman" charset="0"/>
                <a:cs typeface="+mn-cs"/>
              </a:rPr>
              <a:t>( Locations )      Cuisine</a:t>
            </a:r>
          </a:p>
          <a:p>
            <a:pPr algn="l" eaLnBrk="0" hangingPunct="0">
              <a:defRPr/>
            </a:pPr>
            <a:endParaRPr lang="en-US" sz="2000" b="1">
              <a:latin typeface="Times New Roman" charset="0"/>
              <a:cs typeface="+mn-cs"/>
            </a:endParaRPr>
          </a:p>
          <a:p>
            <a:pPr algn="l" eaLnBrk="0" hangingPunct="0">
              <a:defRPr/>
            </a:pPr>
            <a:endParaRPr lang="en-US" sz="2000" b="1">
              <a:latin typeface="Times New Roman" charset="0"/>
              <a:cs typeface="+mn-cs"/>
            </a:endParaRPr>
          </a:p>
          <a:p>
            <a:pPr algn="l" eaLnBrk="0" hangingPunct="0">
              <a:defRPr/>
            </a:pPr>
            <a:endParaRPr lang="en-US" sz="1400" b="1">
              <a:latin typeface="Times New Roman" charset="0"/>
              <a:cs typeface="+mn-cs"/>
            </a:endParaRPr>
          </a:p>
          <a:p>
            <a:pPr algn="l" eaLnBrk="0" hangingPunct="0">
              <a:defRPr/>
            </a:pPr>
            <a:endParaRPr lang="en-US" sz="2000" b="1">
              <a:latin typeface="Times New Roman" charset="0"/>
              <a:cs typeface="+mn-cs"/>
            </a:endParaRPr>
          </a:p>
          <a:p>
            <a:pPr algn="l" eaLnBrk="0" hangingPunct="0">
              <a:defRPr/>
            </a:pPr>
            <a:r>
              <a:rPr lang="en-US" sz="2000" b="1">
                <a:latin typeface="Times New Roman" charset="0"/>
                <a:cs typeface="+mn-cs"/>
              </a:rPr>
              <a:t>             City                  </a:t>
            </a:r>
            <a:r>
              <a:rPr lang="en-US" sz="2000" b="1" i="1">
                <a:solidFill>
                  <a:srgbClr val="FF2501"/>
                </a:solidFill>
                <a:latin typeface="Times New Roman" charset="0"/>
                <a:cs typeface="+mn-cs"/>
              </a:rPr>
              <a:t>List </a:t>
            </a:r>
            <a:r>
              <a:rPr lang="en-US" sz="2000" b="1">
                <a:latin typeface="Times New Roman" charset="0"/>
                <a:cs typeface="+mn-cs"/>
              </a:rPr>
              <a:t>(PhoneNumbers)</a:t>
            </a:r>
          </a:p>
          <a:p>
            <a:pPr algn="l" eaLnBrk="0" hangingPunct="0">
              <a:defRPr/>
            </a:pPr>
            <a:endParaRPr lang="en-US" sz="2000" b="1">
              <a:latin typeface="Times New Roman" charset="0"/>
              <a:cs typeface="+mn-cs"/>
            </a:endParaRPr>
          </a:p>
          <a:p>
            <a:pPr algn="l" eaLnBrk="0" hangingPunct="0">
              <a:defRPr/>
            </a:pPr>
            <a:endParaRPr lang="en-US" sz="1400" b="1">
              <a:latin typeface="Times New Roman" charset="0"/>
              <a:cs typeface="+mn-cs"/>
            </a:endParaRPr>
          </a:p>
          <a:p>
            <a:pPr algn="l" eaLnBrk="0" hangingPunct="0">
              <a:defRPr/>
            </a:pPr>
            <a:endParaRPr lang="en-US" sz="2000" b="1">
              <a:latin typeface="Times New Roman" charset="0"/>
              <a:cs typeface="+mn-cs"/>
            </a:endParaRPr>
          </a:p>
          <a:p>
            <a:pPr algn="l" eaLnBrk="0" hangingPunct="0">
              <a:defRPr/>
            </a:pPr>
            <a:endParaRPr lang="en-US" sz="2000" b="1">
              <a:latin typeface="Times New Roman" charset="0"/>
              <a:cs typeface="+mn-cs"/>
            </a:endParaRPr>
          </a:p>
          <a:p>
            <a:pPr algn="l" eaLnBrk="0" hangingPunct="0">
              <a:defRPr/>
            </a:pPr>
            <a:r>
              <a:rPr lang="en-US" sz="2000" b="1">
                <a:latin typeface="Times New Roman" charset="0"/>
                <a:cs typeface="+mn-cs"/>
              </a:rPr>
              <a:t>                             AreaCode                Phone</a:t>
            </a:r>
            <a:endParaRPr lang="en-US" sz="2800">
              <a:latin typeface="Times New Roman" charset="0"/>
              <a:cs typeface="+mn-cs"/>
            </a:endParaRPr>
          </a:p>
        </p:txBody>
      </p:sp>
      <p:sp>
        <p:nvSpPr>
          <p:cNvPr id="360462" name="Line 14"/>
          <p:cNvSpPr>
            <a:spLocks noChangeShapeType="1"/>
          </p:cNvSpPr>
          <p:nvPr/>
        </p:nvSpPr>
        <p:spPr bwMode="auto">
          <a:xfrm flipH="1">
            <a:off x="5029200" y="1981200"/>
            <a:ext cx="160020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3" name="Line 15"/>
          <p:cNvSpPr>
            <a:spLocks noChangeShapeType="1"/>
          </p:cNvSpPr>
          <p:nvPr/>
        </p:nvSpPr>
        <p:spPr bwMode="auto">
          <a:xfrm flipH="1" flipV="1">
            <a:off x="6629400" y="1981200"/>
            <a:ext cx="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4" name="Line 16"/>
          <p:cNvSpPr>
            <a:spLocks noChangeShapeType="1"/>
          </p:cNvSpPr>
          <p:nvPr/>
        </p:nvSpPr>
        <p:spPr bwMode="auto">
          <a:xfrm flipH="1" flipV="1">
            <a:off x="6629400" y="1981200"/>
            <a:ext cx="190500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5" name="Line 17"/>
          <p:cNvSpPr>
            <a:spLocks noChangeShapeType="1"/>
          </p:cNvSpPr>
          <p:nvPr/>
        </p:nvSpPr>
        <p:spPr bwMode="auto">
          <a:xfrm flipV="1">
            <a:off x="5562600" y="3124200"/>
            <a:ext cx="1143000" cy="1066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6" name="Line 18"/>
          <p:cNvSpPr>
            <a:spLocks noChangeShapeType="1"/>
          </p:cNvSpPr>
          <p:nvPr/>
        </p:nvSpPr>
        <p:spPr bwMode="auto">
          <a:xfrm flipH="1" flipV="1">
            <a:off x="6705600" y="3124200"/>
            <a:ext cx="1219200" cy="1143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7" name="Line 19"/>
          <p:cNvSpPr>
            <a:spLocks noChangeShapeType="1"/>
          </p:cNvSpPr>
          <p:nvPr/>
        </p:nvSpPr>
        <p:spPr bwMode="auto">
          <a:xfrm flipH="1">
            <a:off x="6781800" y="4648200"/>
            <a:ext cx="838200" cy="99060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8" name="Line 20"/>
          <p:cNvSpPr>
            <a:spLocks noChangeShapeType="1"/>
          </p:cNvSpPr>
          <p:nvPr/>
        </p:nvSpPr>
        <p:spPr bwMode="auto">
          <a:xfrm>
            <a:off x="7696200" y="4648200"/>
            <a:ext cx="838200" cy="99060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9" name="Line 21"/>
          <p:cNvSpPr>
            <a:spLocks noChangeShapeType="1"/>
          </p:cNvSpPr>
          <p:nvPr/>
        </p:nvSpPr>
        <p:spPr bwMode="auto">
          <a:xfrm>
            <a:off x="488950" y="4271963"/>
            <a:ext cx="3505200" cy="0"/>
          </a:xfrm>
          <a:prstGeom prst="line">
            <a:avLst/>
          </a:prstGeom>
          <a:noFill/>
          <a:ln w="25400">
            <a:solidFill>
              <a:schemeClr val="bg2"/>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70" name="Rectangle 22"/>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The Embedded Catalog Tree (ECT)</a:t>
            </a:r>
          </a:p>
        </p:txBody>
      </p:sp>
      <p:sp>
        <p:nvSpPr>
          <p:cNvPr id="360471" name="Line 23"/>
          <p:cNvSpPr>
            <a:spLocks noChangeShapeType="1"/>
          </p:cNvSpPr>
          <p:nvPr/>
        </p:nvSpPr>
        <p:spPr bwMode="auto">
          <a:xfrm flipH="1" flipV="1">
            <a:off x="6629400" y="1905000"/>
            <a:ext cx="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60472" name="Group 24"/>
          <p:cNvGrpSpPr>
            <a:grpSpLocks/>
          </p:cNvGrpSpPr>
          <p:nvPr/>
        </p:nvGrpSpPr>
        <p:grpSpPr bwMode="auto">
          <a:xfrm>
            <a:off x="5486400" y="2438400"/>
            <a:ext cx="609600" cy="990600"/>
            <a:chOff x="3456" y="1536"/>
            <a:chExt cx="384" cy="624"/>
          </a:xfrm>
        </p:grpSpPr>
        <p:sp>
          <p:nvSpPr>
            <p:cNvPr id="360473" name="AutoShape 25"/>
            <p:cNvSpPr>
              <a:spLocks noChangeArrowheads="1"/>
            </p:cNvSpPr>
            <p:nvPr/>
          </p:nvSpPr>
          <p:spPr bwMode="auto">
            <a:xfrm>
              <a:off x="3648"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74" name="AutoShape 26"/>
            <p:cNvSpPr>
              <a:spLocks noChangeArrowheads="1"/>
            </p:cNvSpPr>
            <p:nvPr/>
          </p:nvSpPr>
          <p:spPr bwMode="auto">
            <a:xfrm>
              <a:off x="3456"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60475" name="Group 27"/>
          <p:cNvGrpSpPr>
            <a:grpSpLocks/>
          </p:cNvGrpSpPr>
          <p:nvPr/>
        </p:nvGrpSpPr>
        <p:grpSpPr bwMode="auto">
          <a:xfrm>
            <a:off x="6324600" y="3962400"/>
            <a:ext cx="609600" cy="990600"/>
            <a:chOff x="3456" y="1536"/>
            <a:chExt cx="384" cy="624"/>
          </a:xfrm>
        </p:grpSpPr>
        <p:sp>
          <p:nvSpPr>
            <p:cNvPr id="360476" name="AutoShape 28"/>
            <p:cNvSpPr>
              <a:spLocks noChangeArrowheads="1"/>
            </p:cNvSpPr>
            <p:nvPr/>
          </p:nvSpPr>
          <p:spPr bwMode="auto">
            <a:xfrm>
              <a:off x="3648"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77" name="AutoShape 29"/>
            <p:cNvSpPr>
              <a:spLocks noChangeArrowheads="1"/>
            </p:cNvSpPr>
            <p:nvPr/>
          </p:nvSpPr>
          <p:spPr bwMode="auto">
            <a:xfrm>
              <a:off x="3456"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60478" name="AutoShape 30"/>
          <p:cNvSpPr>
            <a:spLocks noChangeArrowheads="1"/>
          </p:cNvSpPr>
          <p:nvPr/>
        </p:nvSpPr>
        <p:spPr bwMode="auto">
          <a:xfrm>
            <a:off x="6523038" y="1898650"/>
            <a:ext cx="274637" cy="903288"/>
          </a:xfrm>
          <a:prstGeom prst="downArrow">
            <a:avLst>
              <a:gd name="adj1" fmla="val 50000"/>
              <a:gd name="adj2" fmla="val 82226"/>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latin typeface="Times New Roman" charset="0"/>
              <a:cs typeface="+mn-cs"/>
            </a:endParaRPr>
          </a:p>
        </p:txBody>
      </p:sp>
      <p:sp>
        <p:nvSpPr>
          <p:cNvPr id="360479" name="AutoShape 31"/>
          <p:cNvSpPr>
            <a:spLocks noChangeArrowheads="1"/>
          </p:cNvSpPr>
          <p:nvPr/>
        </p:nvSpPr>
        <p:spPr bwMode="auto">
          <a:xfrm rot="-2798566">
            <a:off x="7242969" y="2890044"/>
            <a:ext cx="217487" cy="1622425"/>
          </a:xfrm>
          <a:prstGeom prst="downArrow">
            <a:avLst>
              <a:gd name="adj1" fmla="val 50000"/>
              <a:gd name="adj2" fmla="val 186497"/>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0" hangingPunct="0">
              <a:defRPr/>
            </a:pPr>
            <a:endParaRPr lang="en-US">
              <a:latin typeface="Times New Roman" charset="0"/>
              <a:cs typeface="+mn-cs"/>
            </a:endParaRPr>
          </a:p>
        </p:txBody>
      </p:sp>
      <p:sp>
        <p:nvSpPr>
          <p:cNvPr id="360480" name="AutoShape 32"/>
          <p:cNvSpPr>
            <a:spLocks noChangeArrowheads="1"/>
          </p:cNvSpPr>
          <p:nvPr/>
        </p:nvSpPr>
        <p:spPr bwMode="auto">
          <a:xfrm rot="2457230">
            <a:off x="7032625" y="4484688"/>
            <a:ext cx="323850" cy="1368425"/>
          </a:xfrm>
          <a:prstGeom prst="downArrow">
            <a:avLst>
              <a:gd name="adj1" fmla="val 50000"/>
              <a:gd name="adj2" fmla="val 105637"/>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latin typeface="Times New Roman" charset="0"/>
              <a:cs typeface="+mn-cs"/>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604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04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604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0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8" grpId="0" animBg="1" autoUpdateAnimBg="0"/>
      <p:bldP spid="360479" grpId="0" animBg="1" autoUpdateAnimBg="0"/>
      <p:bldP spid="36048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4687888" y="3665538"/>
            <a:ext cx="2093912" cy="20955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3600" b="1">
                <a:latin typeface="Times New Roman" charset="0"/>
                <a:cs typeface="+mn-cs"/>
              </a:rPr>
              <a:t>Inductive</a:t>
            </a:r>
          </a:p>
          <a:p>
            <a:pPr eaLnBrk="0" hangingPunct="0">
              <a:defRPr/>
            </a:pPr>
            <a:r>
              <a:rPr lang="en-US" sz="3600" b="1">
                <a:latin typeface="Times New Roman" charset="0"/>
                <a:cs typeface="+mn-cs"/>
              </a:rPr>
              <a:t>Learning</a:t>
            </a:r>
          </a:p>
          <a:p>
            <a:pPr eaLnBrk="0" hangingPunct="0">
              <a:defRPr/>
            </a:pPr>
            <a:r>
              <a:rPr lang="en-US" sz="3600" b="1">
                <a:latin typeface="Times New Roman" charset="0"/>
                <a:cs typeface="+mn-cs"/>
              </a:rPr>
              <a:t>System</a:t>
            </a:r>
            <a:endParaRPr lang="en-US" sz="2800">
              <a:latin typeface="Times New Roman" charset="0"/>
              <a:cs typeface="+mn-cs"/>
            </a:endParaRPr>
          </a:p>
        </p:txBody>
      </p:sp>
      <p:sp>
        <p:nvSpPr>
          <p:cNvPr id="362499" name="Text Box 3"/>
          <p:cNvSpPr txBox="1">
            <a:spLocks noChangeArrowheads="1"/>
          </p:cNvSpPr>
          <p:nvPr/>
        </p:nvSpPr>
        <p:spPr bwMode="auto">
          <a:xfrm>
            <a:off x="7340600" y="4114800"/>
            <a:ext cx="1803400" cy="94615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solidFill>
                  <a:srgbClr val="FF2501"/>
                </a:solidFill>
                <a:latin typeface="Times New Roman" charset="0"/>
                <a:cs typeface="+mn-cs"/>
              </a:rPr>
              <a:t>Extraction</a:t>
            </a:r>
          </a:p>
          <a:p>
            <a:pPr algn="l" eaLnBrk="0" hangingPunct="0">
              <a:defRPr/>
            </a:pPr>
            <a:r>
              <a:rPr lang="en-US" sz="2800" b="1">
                <a:solidFill>
                  <a:srgbClr val="FF2501"/>
                </a:solidFill>
                <a:latin typeface="Times New Roman" charset="0"/>
                <a:cs typeface="+mn-cs"/>
              </a:rPr>
              <a:t>Rules</a:t>
            </a:r>
            <a:endParaRPr lang="en-US" sz="2800">
              <a:latin typeface="Times New Roman" charset="0"/>
              <a:cs typeface="+mn-cs"/>
            </a:endParaRPr>
          </a:p>
        </p:txBody>
      </p:sp>
      <p:sp>
        <p:nvSpPr>
          <p:cNvPr id="362500" name="AutoShape 4"/>
          <p:cNvSpPr>
            <a:spLocks noChangeArrowheads="1"/>
          </p:cNvSpPr>
          <p:nvPr/>
        </p:nvSpPr>
        <p:spPr bwMode="auto">
          <a:xfrm>
            <a:off x="392113" y="2041525"/>
            <a:ext cx="762000" cy="762000"/>
          </a:xfrm>
          <a:prstGeom prst="flowChartMultidocumen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1" name="AutoShape 5"/>
          <p:cNvSpPr>
            <a:spLocks noChangeArrowheads="1"/>
          </p:cNvSpPr>
          <p:nvPr/>
        </p:nvSpPr>
        <p:spPr bwMode="auto">
          <a:xfrm rot="5400000">
            <a:off x="544513" y="2879725"/>
            <a:ext cx="381000" cy="381000"/>
          </a:xfrm>
          <a:prstGeom prst="rightArrow">
            <a:avLst>
              <a:gd name="adj1" fmla="val 50000"/>
              <a:gd name="adj2" fmla="val 2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2" name="AutoShape 6"/>
          <p:cNvSpPr>
            <a:spLocks noChangeArrowheads="1"/>
          </p:cNvSpPr>
          <p:nvPr/>
        </p:nvSpPr>
        <p:spPr bwMode="auto">
          <a:xfrm>
            <a:off x="3817938" y="5187950"/>
            <a:ext cx="838200" cy="381000"/>
          </a:xfrm>
          <a:prstGeom prst="rightArrow">
            <a:avLst>
              <a:gd name="adj1" fmla="val 50000"/>
              <a:gd name="adj2" fmla="val 5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3" name="AutoShape 7"/>
          <p:cNvSpPr>
            <a:spLocks noChangeArrowheads="1"/>
          </p:cNvSpPr>
          <p:nvPr/>
        </p:nvSpPr>
        <p:spPr bwMode="auto">
          <a:xfrm>
            <a:off x="6858000" y="4419600"/>
            <a:ext cx="457200" cy="381000"/>
          </a:xfrm>
          <a:prstGeom prst="rightArrow">
            <a:avLst>
              <a:gd name="adj1" fmla="val 50000"/>
              <a:gd name="adj2" fmla="val 30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4823" name="Group 8"/>
          <p:cNvGrpSpPr>
            <a:grpSpLocks/>
          </p:cNvGrpSpPr>
          <p:nvPr/>
        </p:nvGrpSpPr>
        <p:grpSpPr bwMode="auto">
          <a:xfrm>
            <a:off x="2276475" y="4978400"/>
            <a:ext cx="1447800" cy="1258888"/>
            <a:chOff x="1296" y="3024"/>
            <a:chExt cx="912" cy="793"/>
          </a:xfrm>
        </p:grpSpPr>
        <p:grpSp>
          <p:nvGrpSpPr>
            <p:cNvPr id="34838" name="Group 9"/>
            <p:cNvGrpSpPr>
              <a:grpSpLocks/>
            </p:cNvGrpSpPr>
            <p:nvPr/>
          </p:nvGrpSpPr>
          <p:grpSpPr bwMode="auto">
            <a:xfrm>
              <a:off x="1296" y="3024"/>
              <a:ext cx="912" cy="384"/>
              <a:chOff x="192" y="3360"/>
              <a:chExt cx="912" cy="384"/>
            </a:xfrm>
          </p:grpSpPr>
          <p:sp>
            <p:nvSpPr>
              <p:cNvPr id="362506" name="Line 10"/>
              <p:cNvSpPr>
                <a:spLocks noChangeShapeType="1"/>
              </p:cNvSpPr>
              <p:nvPr/>
            </p:nvSpPr>
            <p:spPr bwMode="auto">
              <a:xfrm flipV="1">
                <a:off x="480" y="3360"/>
                <a:ext cx="288"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7" name="Line 11"/>
              <p:cNvSpPr>
                <a:spLocks noChangeShapeType="1"/>
              </p:cNvSpPr>
              <p:nvPr/>
            </p:nvSpPr>
            <p:spPr bwMode="auto">
              <a:xfrm>
                <a:off x="768" y="3360"/>
                <a:ext cx="33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8" name="Line 12"/>
              <p:cNvSpPr>
                <a:spLocks noChangeShapeType="1"/>
              </p:cNvSpPr>
              <p:nvPr/>
            </p:nvSpPr>
            <p:spPr bwMode="auto">
              <a:xfrm>
                <a:off x="768" y="3360"/>
                <a:ext cx="0"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9" name="Line 13"/>
              <p:cNvSpPr>
                <a:spLocks noChangeShapeType="1"/>
              </p:cNvSpPr>
              <p:nvPr/>
            </p:nvSpPr>
            <p:spPr bwMode="auto">
              <a:xfrm flipV="1">
                <a:off x="192" y="3552"/>
                <a:ext cx="288"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0" name="Line 14"/>
              <p:cNvSpPr>
                <a:spLocks noChangeShapeType="1"/>
              </p:cNvSpPr>
              <p:nvPr/>
            </p:nvSpPr>
            <p:spPr bwMode="auto">
              <a:xfrm>
                <a:off x="480" y="3552"/>
                <a:ext cx="33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1" name="Line 15"/>
              <p:cNvSpPr>
                <a:spLocks noChangeShapeType="1"/>
              </p:cNvSpPr>
              <p:nvPr/>
            </p:nvSpPr>
            <p:spPr bwMode="auto">
              <a:xfrm>
                <a:off x="480" y="3552"/>
                <a:ext cx="0"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62512" name="Text Box 16"/>
            <p:cNvSpPr txBox="1">
              <a:spLocks noChangeArrowheads="1"/>
            </p:cNvSpPr>
            <p:nvPr/>
          </p:nvSpPr>
          <p:spPr bwMode="auto">
            <a:xfrm>
              <a:off x="1408" y="3567"/>
              <a:ext cx="69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250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b="1" i="1">
                  <a:latin typeface="Times New Roman" charset="0"/>
                  <a:cs typeface="+mn-cs"/>
                </a:rPr>
                <a:t>EC </a:t>
              </a:r>
              <a:r>
                <a:rPr lang="en-US" sz="2000" b="1">
                  <a:latin typeface="Times New Roman" charset="0"/>
                  <a:cs typeface="+mn-cs"/>
                </a:rPr>
                <a:t>Tree</a:t>
              </a:r>
              <a:endParaRPr lang="en-US" b="1">
                <a:latin typeface="Times New Roman" charset="0"/>
                <a:cs typeface="+mn-cs"/>
              </a:endParaRPr>
            </a:p>
          </p:txBody>
        </p:sp>
      </p:grpSp>
      <p:graphicFrame>
        <p:nvGraphicFramePr>
          <p:cNvPr id="34824" name="Object 17"/>
          <p:cNvGraphicFramePr>
            <a:graphicFrameLocks noChangeAspect="1"/>
          </p:cNvGraphicFramePr>
          <p:nvPr/>
        </p:nvGraphicFramePr>
        <p:xfrm>
          <a:off x="1433513" y="1782763"/>
          <a:ext cx="1357312" cy="1017587"/>
        </p:xfrm>
        <a:graphic>
          <a:graphicData uri="http://schemas.openxmlformats.org/presentationml/2006/ole">
            <mc:AlternateContent xmlns:mc="http://schemas.openxmlformats.org/markup-compatibility/2006">
              <mc:Choice xmlns:v="urn:schemas-microsoft-com:vml" Requires="v">
                <p:oleObj spid="_x0000_s34858" name="Clip" r:id="rId4" imgW="4584700" imgH="3441700" progId="MS_ClipArt_Gallery.2">
                  <p:embed/>
                </p:oleObj>
              </mc:Choice>
              <mc:Fallback>
                <p:oleObj name="Clip" r:id="rId4" imgW="4584700" imgH="3441700" progId="MS_ClipArt_Gallery.2">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1782763"/>
                        <a:ext cx="1357312"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2514" name="AutoShape 18"/>
          <p:cNvSpPr>
            <a:spLocks noChangeArrowheads="1"/>
          </p:cNvSpPr>
          <p:nvPr/>
        </p:nvSpPr>
        <p:spPr bwMode="auto">
          <a:xfrm>
            <a:off x="2671763" y="3587750"/>
            <a:ext cx="838200" cy="762000"/>
          </a:xfrm>
          <a:prstGeom prst="flowChartMultidocumen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5" name="Rectangle 19"/>
          <p:cNvSpPr>
            <a:spLocks noChangeArrowheads="1"/>
          </p:cNvSpPr>
          <p:nvPr/>
        </p:nvSpPr>
        <p:spPr bwMode="auto">
          <a:xfrm>
            <a:off x="3122613" y="3933825"/>
            <a:ext cx="217487" cy="138113"/>
          </a:xfrm>
          <a:prstGeom prst="rect">
            <a:avLst/>
          </a:prstGeom>
          <a:solidFill>
            <a:srgbClr val="FFFF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sz="2800">
              <a:latin typeface="Times New Roman" charset="0"/>
              <a:cs typeface="+mn-cs"/>
            </a:endParaRPr>
          </a:p>
        </p:txBody>
      </p:sp>
      <p:sp>
        <p:nvSpPr>
          <p:cNvPr id="362516" name="Rectangle 20"/>
          <p:cNvSpPr>
            <a:spLocks noChangeArrowheads="1"/>
          </p:cNvSpPr>
          <p:nvPr/>
        </p:nvSpPr>
        <p:spPr bwMode="auto">
          <a:xfrm>
            <a:off x="2736850" y="3795713"/>
            <a:ext cx="215900" cy="138112"/>
          </a:xfrm>
          <a:prstGeom prst="rect">
            <a:avLst/>
          </a:prstGeom>
          <a:solidFill>
            <a:srgbClr val="FFFF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7" name="Rectangle 21"/>
          <p:cNvSpPr>
            <a:spLocks noChangeArrowheads="1"/>
          </p:cNvSpPr>
          <p:nvPr/>
        </p:nvSpPr>
        <p:spPr bwMode="auto">
          <a:xfrm>
            <a:off x="2865438" y="4071938"/>
            <a:ext cx="215900" cy="139700"/>
          </a:xfrm>
          <a:prstGeom prst="rect">
            <a:avLst/>
          </a:prstGeom>
          <a:solidFill>
            <a:srgbClr val="FFFF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8" name="Text Box 22"/>
          <p:cNvSpPr txBox="1">
            <a:spLocks noChangeArrowheads="1"/>
          </p:cNvSpPr>
          <p:nvPr/>
        </p:nvSpPr>
        <p:spPr bwMode="auto">
          <a:xfrm>
            <a:off x="2141538" y="4398963"/>
            <a:ext cx="1743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250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b="1">
                <a:latin typeface="Times New Roman" charset="0"/>
                <a:cs typeface="+mn-cs"/>
              </a:rPr>
              <a:t>Labeled Pages</a:t>
            </a:r>
            <a:endParaRPr lang="en-US" b="1">
              <a:latin typeface="Times New Roman" charset="0"/>
              <a:cs typeface="+mn-cs"/>
            </a:endParaRPr>
          </a:p>
        </p:txBody>
      </p:sp>
      <p:sp>
        <p:nvSpPr>
          <p:cNvPr id="362519" name="AutoShape 23"/>
          <p:cNvSpPr>
            <a:spLocks noChangeArrowheads="1"/>
          </p:cNvSpPr>
          <p:nvPr/>
        </p:nvSpPr>
        <p:spPr bwMode="auto">
          <a:xfrm rot="5400000">
            <a:off x="1806575" y="2867025"/>
            <a:ext cx="381000" cy="381000"/>
          </a:xfrm>
          <a:prstGeom prst="rightArrow">
            <a:avLst>
              <a:gd name="adj1" fmla="val 50000"/>
              <a:gd name="adj2" fmla="val 2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0" name="AutoShape 24"/>
          <p:cNvSpPr>
            <a:spLocks noChangeArrowheads="1"/>
          </p:cNvSpPr>
          <p:nvPr/>
        </p:nvSpPr>
        <p:spPr bwMode="auto">
          <a:xfrm>
            <a:off x="3817938" y="3816350"/>
            <a:ext cx="838200" cy="381000"/>
          </a:xfrm>
          <a:prstGeom prst="rightArrow">
            <a:avLst>
              <a:gd name="adj1" fmla="val 50000"/>
              <a:gd name="adj2" fmla="val 5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1" name="Rectangle 25"/>
          <p:cNvSpPr>
            <a:spLocks noChangeArrowheads="1"/>
          </p:cNvSpPr>
          <p:nvPr/>
        </p:nvSpPr>
        <p:spPr bwMode="auto">
          <a:xfrm>
            <a:off x="911225" y="3733800"/>
            <a:ext cx="246063" cy="1809750"/>
          </a:xfrm>
          <a:prstGeom prst="rect">
            <a:avLst/>
          </a:prstGeom>
          <a:solidFill>
            <a:srgbClr val="CCFFCC"/>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2" name="AutoShape 26"/>
          <p:cNvSpPr>
            <a:spLocks noChangeArrowheads="1"/>
          </p:cNvSpPr>
          <p:nvPr/>
        </p:nvSpPr>
        <p:spPr bwMode="auto">
          <a:xfrm>
            <a:off x="914400" y="5391150"/>
            <a:ext cx="1295400" cy="381000"/>
          </a:xfrm>
          <a:prstGeom prst="rightArrow">
            <a:avLst>
              <a:gd name="adj1" fmla="val 50000"/>
              <a:gd name="adj2" fmla="val 8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3" name="Rectangle 27"/>
          <p:cNvSpPr>
            <a:spLocks noChangeArrowheads="1"/>
          </p:cNvSpPr>
          <p:nvPr/>
        </p:nvSpPr>
        <p:spPr bwMode="auto">
          <a:xfrm>
            <a:off x="1371600" y="3746500"/>
            <a:ext cx="271463" cy="425450"/>
          </a:xfrm>
          <a:prstGeom prst="rect">
            <a:avLst/>
          </a:prstGeom>
          <a:solidFill>
            <a:srgbClr val="CCFFCC"/>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4" name="AutoShape 28"/>
          <p:cNvSpPr>
            <a:spLocks noChangeArrowheads="1"/>
          </p:cNvSpPr>
          <p:nvPr/>
        </p:nvSpPr>
        <p:spPr bwMode="auto">
          <a:xfrm>
            <a:off x="1371600" y="4019550"/>
            <a:ext cx="838200" cy="381000"/>
          </a:xfrm>
          <a:prstGeom prst="rightArrow">
            <a:avLst>
              <a:gd name="adj1" fmla="val 50000"/>
              <a:gd name="adj2" fmla="val 5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5" name="Rectangle 29"/>
          <p:cNvSpPr>
            <a:spLocks noGrp="1" noChangeArrowheads="1"/>
          </p:cNvSpPr>
          <p:nvPr>
            <p:ph type="title"/>
          </p:nvPr>
        </p:nvSpPr>
        <p:spPr>
          <a:xfrm>
            <a:off x="1350963" y="400050"/>
            <a:ext cx="7793037" cy="762000"/>
          </a:xfrm>
        </p:spPr>
        <p:txBody>
          <a:bodyPr/>
          <a:lstStyle/>
          <a:p>
            <a:pPr eaLnBrk="1" hangingPunct="1">
              <a:defRPr/>
            </a:pPr>
            <a:r>
              <a:rPr lang="en-US" smtClean="0">
                <a:cs typeface="+mj-cs"/>
              </a:rPr>
              <a:t>Learning the Extraction Rules</a:t>
            </a:r>
          </a:p>
        </p:txBody>
      </p:sp>
      <p:sp>
        <p:nvSpPr>
          <p:cNvPr id="362526" name="Rectangle 30"/>
          <p:cNvSpPr>
            <a:spLocks noChangeArrowheads="1"/>
          </p:cNvSpPr>
          <p:nvPr/>
        </p:nvSpPr>
        <p:spPr bwMode="auto">
          <a:xfrm>
            <a:off x="298450" y="3314700"/>
            <a:ext cx="1968500" cy="434975"/>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b="1">
                <a:latin typeface="Times New Roman" charset="0"/>
                <a:cs typeface="+mn-cs"/>
              </a:rPr>
              <a:t>GUI</a:t>
            </a:r>
            <a:endParaRPr lang="en-US" sz="2800">
              <a:latin typeface="Times New Roman" charset="0"/>
              <a:cs typeface="+mn-cs"/>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47" name="Rectangle 3"/>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48" name="Text Box 4"/>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64549" name="Rectangle 5"/>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50" name="Rectangle 6"/>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51" name="Rectangle 7"/>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64552" name="Rectangle 8"/>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5" name="Rectangle 3"/>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6" name="Text Box 4"/>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66597" name="Rectangle 5"/>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8" name="Rectangle 6"/>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9" name="Rectangle 7"/>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66600" name="Rectangle 8"/>
          <p:cNvSpPr>
            <a:spLocks noChangeArrowheads="1"/>
          </p:cNvSpPr>
          <p:nvPr/>
        </p:nvSpPr>
        <p:spPr bwMode="auto">
          <a:xfrm>
            <a:off x="3657600" y="3976688"/>
            <a:ext cx="2209800" cy="457200"/>
          </a:xfrm>
          <a:prstGeom prst="rect">
            <a:avLst/>
          </a:prstGeom>
          <a:solidFill>
            <a:srgbClr val="DADADA"/>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sz="2000">
              <a:solidFill>
                <a:schemeClr val="bg2"/>
              </a:solidFill>
              <a:latin typeface="Times" charset="0"/>
              <a:cs typeface="+mn-cs"/>
            </a:endParaRPr>
          </a:p>
        </p:txBody>
      </p:sp>
      <p:sp>
        <p:nvSpPr>
          <p:cNvPr id="366601" name="Text Box 9"/>
          <p:cNvSpPr txBox="1">
            <a:spLocks noChangeArrowheads="1"/>
          </p:cNvSpPr>
          <p:nvPr/>
        </p:nvSpPr>
        <p:spPr bwMode="auto">
          <a:xfrm>
            <a:off x="0" y="3900488"/>
            <a:ext cx="91440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u="sng">
                <a:latin typeface="Times New Roman" charset="0"/>
                <a:cs typeface="+mn-cs"/>
              </a:rPr>
              <a:t> Initial candidate:</a:t>
            </a:r>
            <a:r>
              <a:rPr lang="en-US" sz="2800">
                <a:latin typeface="Times New Roman" charset="0"/>
                <a:cs typeface="+mn-cs"/>
              </a:rPr>
              <a:t>             SkipTo( </a:t>
            </a:r>
            <a:r>
              <a:rPr lang="en-US" sz="2800" b="1">
                <a:solidFill>
                  <a:srgbClr val="FF2501"/>
                </a:solidFill>
                <a:latin typeface="Times New Roman" charset="0"/>
                <a:cs typeface="+mn-cs"/>
              </a:rPr>
              <a:t>(</a:t>
            </a:r>
            <a:r>
              <a:rPr lang="en-US" sz="2800">
                <a:latin typeface="Times New Roman" charset="0"/>
                <a:cs typeface="+mn-cs"/>
              </a:rPr>
              <a:t> ) </a:t>
            </a:r>
          </a:p>
          <a:p>
            <a:pPr algn="l" eaLnBrk="0" hangingPunct="0">
              <a:defRPr/>
            </a:pPr>
            <a:endParaRPr lang="en-US" sz="3200">
              <a:latin typeface="Times New Roman" charset="0"/>
              <a:cs typeface="+mn-cs"/>
            </a:endParaRPr>
          </a:p>
          <a:p>
            <a:pPr algn="l" eaLnBrk="0" hangingPunct="0">
              <a:defRPr/>
            </a:pPr>
            <a:endParaRPr lang="en-US" sz="2800">
              <a:latin typeface="Times New Roman" charset="0"/>
              <a:cs typeface="+mn-cs"/>
            </a:endParaRPr>
          </a:p>
        </p:txBody>
      </p:sp>
      <p:sp>
        <p:nvSpPr>
          <p:cNvPr id="366602" name="Line 10"/>
          <p:cNvSpPr>
            <a:spLocks noChangeShapeType="1"/>
          </p:cNvSpPr>
          <p:nvPr/>
        </p:nvSpPr>
        <p:spPr bwMode="auto">
          <a:xfrm>
            <a:off x="228600" y="2452688"/>
            <a:ext cx="32004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603" name="Line 11"/>
          <p:cNvSpPr>
            <a:spLocks noChangeShapeType="1"/>
          </p:cNvSpPr>
          <p:nvPr/>
        </p:nvSpPr>
        <p:spPr bwMode="auto">
          <a:xfrm>
            <a:off x="228600" y="3138488"/>
            <a:ext cx="38100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604" name="Rectangle 12"/>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2286000" y="4891088"/>
            <a:ext cx="3733800" cy="457200"/>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3" name="Text Box 3"/>
          <p:cNvSpPr txBox="1">
            <a:spLocks noChangeArrowheads="1"/>
          </p:cNvSpPr>
          <p:nvPr/>
        </p:nvSpPr>
        <p:spPr bwMode="auto">
          <a:xfrm>
            <a:off x="0" y="3900488"/>
            <a:ext cx="9144000"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r>
              <a:rPr lang="en-US" sz="1800">
                <a:latin typeface="Times New Roman" charset="0"/>
                <a:cs typeface="+mn-cs"/>
              </a:rPr>
              <a:t>SkipTo(</a:t>
            </a:r>
            <a:r>
              <a:rPr lang="en-US" sz="1800">
                <a:solidFill>
                  <a:schemeClr val="bg2"/>
                </a:solidFill>
                <a:latin typeface="Times New Roman" charset="0"/>
                <a:cs typeface="+mn-cs"/>
              </a:rPr>
              <a:t> </a:t>
            </a:r>
            <a:r>
              <a:rPr lang="en-US" sz="1800" b="1">
                <a:solidFill>
                  <a:srgbClr val="FF0000"/>
                </a:solidFill>
                <a:latin typeface="Times New Roman" charset="0"/>
                <a:cs typeface="+mn-cs"/>
              </a:rPr>
              <a:t>&lt;b&gt; (</a:t>
            </a:r>
            <a:r>
              <a:rPr lang="en-US" sz="1800" b="1">
                <a:solidFill>
                  <a:schemeClr val="bg2"/>
                </a:solidFill>
                <a:latin typeface="Times New Roman" charset="0"/>
                <a:cs typeface="+mn-cs"/>
              </a:rPr>
              <a:t> </a:t>
            </a:r>
            <a:r>
              <a:rPr lang="en-US" sz="1800">
                <a:latin typeface="Times New Roman" charset="0"/>
                <a:cs typeface="+mn-cs"/>
              </a:rPr>
              <a:t>)</a:t>
            </a:r>
            <a:r>
              <a:rPr lang="en-US" sz="2000">
                <a:latin typeface="Times New Roman" charset="0"/>
                <a:cs typeface="+mn-cs"/>
              </a:rPr>
              <a:t> </a:t>
            </a:r>
            <a:r>
              <a:rPr lang="en-US" sz="2000">
                <a:solidFill>
                  <a:schemeClr val="bg2"/>
                </a:solidFill>
                <a:latin typeface="Times New Roman" charset="0"/>
                <a:cs typeface="+mn-cs"/>
              </a:rPr>
              <a:t>  </a:t>
            </a:r>
            <a:r>
              <a:rPr lang="en-US" sz="2800" b="1">
                <a:solidFill>
                  <a:schemeClr val="bg2"/>
                </a:solidFill>
                <a:latin typeface="Times New Roman" charset="0"/>
                <a:cs typeface="+mn-cs"/>
              </a:rPr>
              <a:t>...</a:t>
            </a:r>
            <a:r>
              <a:rPr lang="en-US" sz="2000">
                <a:solidFill>
                  <a:schemeClr val="bg2"/>
                </a:solidFill>
                <a:latin typeface="Times New Roman" charset="0"/>
                <a:cs typeface="+mn-cs"/>
              </a:rPr>
              <a:t>     </a:t>
            </a:r>
            <a:r>
              <a:rPr lang="en-US" sz="2600">
                <a:latin typeface="Times New Roman" charset="0"/>
                <a:cs typeface="+mn-cs"/>
              </a:rPr>
              <a:t>SkipTo(</a:t>
            </a:r>
            <a:r>
              <a:rPr lang="en-US" sz="2600" b="1">
                <a:solidFill>
                  <a:srgbClr val="FF0000"/>
                </a:solidFill>
                <a:latin typeface="Times New Roman" charset="0"/>
                <a:cs typeface="+mn-cs"/>
              </a:rPr>
              <a:t>Phone</a:t>
            </a:r>
            <a:r>
              <a:rPr lang="en-US" sz="2600">
                <a:latin typeface="Times New Roman" charset="0"/>
                <a:cs typeface="+mn-cs"/>
              </a:rPr>
              <a:t>) SkipTo(</a:t>
            </a:r>
            <a:r>
              <a:rPr lang="en-US" sz="2600">
                <a:solidFill>
                  <a:schemeClr val="bg2"/>
                </a:solidFill>
                <a:latin typeface="Times New Roman" charset="0"/>
                <a:cs typeface="+mn-cs"/>
              </a:rPr>
              <a:t> </a:t>
            </a:r>
            <a:r>
              <a:rPr lang="en-US" sz="2600" b="1">
                <a:solidFill>
                  <a:srgbClr val="FF0000"/>
                </a:solidFill>
                <a:latin typeface="Times New Roman" charset="0"/>
                <a:cs typeface="+mn-cs"/>
              </a:rPr>
              <a:t>(</a:t>
            </a:r>
            <a:r>
              <a:rPr lang="en-US" sz="2600" b="1">
                <a:latin typeface="Times New Roman" charset="0"/>
                <a:cs typeface="+mn-cs"/>
              </a:rPr>
              <a:t> </a:t>
            </a:r>
            <a:r>
              <a:rPr lang="en-US" sz="2600">
                <a:latin typeface="Times New Roman" charset="0"/>
                <a:cs typeface="+mn-cs"/>
              </a:rPr>
              <a:t>) </a:t>
            </a:r>
            <a:r>
              <a:rPr lang="en-US" sz="2800">
                <a:solidFill>
                  <a:schemeClr val="bg2"/>
                </a:solidFill>
                <a:latin typeface="Times New Roman" charset="0"/>
                <a:cs typeface="+mn-cs"/>
              </a:rPr>
              <a:t>  </a:t>
            </a:r>
            <a:r>
              <a:rPr lang="en-US" sz="2800" b="1">
                <a:latin typeface="Times New Roman" charset="0"/>
                <a:cs typeface="+mn-cs"/>
              </a:rPr>
              <a:t>...</a:t>
            </a:r>
            <a:r>
              <a:rPr lang="en-US" sz="2800">
                <a:latin typeface="Times New Roman" charset="0"/>
                <a:cs typeface="+mn-cs"/>
              </a:rPr>
              <a:t> </a:t>
            </a:r>
            <a:r>
              <a:rPr lang="en-US" sz="1800">
                <a:latin typeface="Times New Roman" charset="0"/>
                <a:cs typeface="+mn-cs"/>
              </a:rPr>
              <a:t>SkipTo(</a:t>
            </a:r>
            <a:r>
              <a:rPr lang="en-US" sz="1800" b="1">
                <a:solidFill>
                  <a:srgbClr val="FF0000"/>
                </a:solidFill>
                <a:latin typeface="Times New Roman" charset="0"/>
                <a:cs typeface="+mn-cs"/>
              </a:rPr>
              <a:t>:</a:t>
            </a:r>
            <a:r>
              <a:rPr lang="en-US" sz="1800">
                <a:latin typeface="Times New Roman" charset="0"/>
                <a:cs typeface="+mn-cs"/>
              </a:rPr>
              <a:t>) SkipTo(</a:t>
            </a:r>
            <a:r>
              <a:rPr lang="en-US" sz="1800" b="1">
                <a:latin typeface="Times New Roman" charset="0"/>
                <a:cs typeface="+mn-cs"/>
              </a:rPr>
              <a:t>(</a:t>
            </a:r>
            <a:r>
              <a:rPr lang="en-US" sz="1800">
                <a:latin typeface="Times New Roman" charset="0"/>
                <a:cs typeface="+mn-cs"/>
              </a:rPr>
              <a:t>)</a:t>
            </a:r>
            <a:endParaRPr lang="en-US" sz="2000">
              <a:latin typeface="Times New Roman" charset="0"/>
              <a:cs typeface="+mn-cs"/>
            </a:endParaRPr>
          </a:p>
          <a:p>
            <a:pPr algn="l" eaLnBrk="0" hangingPunct="0">
              <a:defRPr/>
            </a:pPr>
            <a:endParaRPr lang="en-US" sz="3200">
              <a:latin typeface="Times New Roman" charset="0"/>
              <a:cs typeface="+mn-cs"/>
            </a:endParaRPr>
          </a:p>
          <a:p>
            <a:pPr algn="l" eaLnBrk="0" hangingPunct="0">
              <a:defRPr/>
            </a:pPr>
            <a:r>
              <a:rPr lang="en-US" sz="2800">
                <a:latin typeface="Times New Roman" charset="0"/>
                <a:cs typeface="+mn-cs"/>
              </a:rPr>
              <a:t>         </a:t>
            </a:r>
          </a:p>
        </p:txBody>
      </p:sp>
      <p:sp>
        <p:nvSpPr>
          <p:cNvPr id="368644" name="Rectangle 4"/>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5" name="Rectangle 5"/>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6" name="Text Box 6"/>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68647" name="Rectangle 7"/>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8" name="Rectangle 8"/>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9" name="Rectangle 9"/>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68650" name="Rectangle 10"/>
          <p:cNvSpPr>
            <a:spLocks noChangeArrowheads="1"/>
          </p:cNvSpPr>
          <p:nvPr/>
        </p:nvSpPr>
        <p:spPr bwMode="auto">
          <a:xfrm>
            <a:off x="3657600" y="3976688"/>
            <a:ext cx="2209800" cy="457200"/>
          </a:xfrm>
          <a:prstGeom prst="rect">
            <a:avLst/>
          </a:prstGeom>
          <a:solidFill>
            <a:srgbClr val="DADADA"/>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1" name="Text Box 11"/>
          <p:cNvSpPr txBox="1">
            <a:spLocks noChangeArrowheads="1"/>
          </p:cNvSpPr>
          <p:nvPr/>
        </p:nvSpPr>
        <p:spPr bwMode="auto">
          <a:xfrm>
            <a:off x="0" y="3900488"/>
            <a:ext cx="91440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u="sng">
                <a:latin typeface="Times New Roman" charset="0"/>
                <a:cs typeface="+mn-cs"/>
              </a:rPr>
              <a:t> Initial candidate:</a:t>
            </a:r>
            <a:r>
              <a:rPr lang="en-US" sz="2800">
                <a:latin typeface="Times New Roman" charset="0"/>
                <a:cs typeface="+mn-cs"/>
              </a:rPr>
              <a:t>             SkipTo(</a:t>
            </a:r>
            <a:r>
              <a:rPr lang="en-US" sz="2800">
                <a:solidFill>
                  <a:schemeClr val="bg2"/>
                </a:solidFill>
                <a:latin typeface="Times New Roman" charset="0"/>
                <a:cs typeface="+mn-cs"/>
              </a:rPr>
              <a:t> </a:t>
            </a:r>
            <a:r>
              <a:rPr lang="en-US" sz="2800" b="1">
                <a:solidFill>
                  <a:srgbClr val="FF0000"/>
                </a:solidFill>
                <a:latin typeface="Times New Roman" charset="0"/>
                <a:cs typeface="+mn-cs"/>
              </a:rPr>
              <a:t>(</a:t>
            </a:r>
            <a:r>
              <a:rPr lang="en-US" sz="2800">
                <a:solidFill>
                  <a:schemeClr val="bg2"/>
                </a:solidFill>
                <a:latin typeface="Times New Roman" charset="0"/>
                <a:cs typeface="+mn-cs"/>
              </a:rPr>
              <a:t> </a:t>
            </a:r>
            <a:r>
              <a:rPr lang="en-US" sz="2800">
                <a:latin typeface="Times New Roman" charset="0"/>
                <a:cs typeface="+mn-cs"/>
              </a:rPr>
              <a:t>) </a:t>
            </a:r>
          </a:p>
          <a:p>
            <a:pPr algn="l" eaLnBrk="0" hangingPunct="0">
              <a:defRPr/>
            </a:pPr>
            <a:endParaRPr lang="en-US" sz="3200">
              <a:solidFill>
                <a:schemeClr val="bg2"/>
              </a:solidFill>
              <a:latin typeface="Times New Roman" charset="0"/>
              <a:cs typeface="+mn-cs"/>
            </a:endParaRPr>
          </a:p>
          <a:p>
            <a:pPr algn="l" eaLnBrk="0" hangingPunct="0">
              <a:defRPr/>
            </a:pPr>
            <a:endParaRPr lang="en-US" sz="2800">
              <a:latin typeface="Times New Roman" charset="0"/>
              <a:cs typeface="+mn-cs"/>
            </a:endParaRPr>
          </a:p>
        </p:txBody>
      </p:sp>
      <p:sp>
        <p:nvSpPr>
          <p:cNvPr id="368652" name="Line 12"/>
          <p:cNvSpPr>
            <a:spLocks noChangeShapeType="1"/>
          </p:cNvSpPr>
          <p:nvPr/>
        </p:nvSpPr>
        <p:spPr bwMode="auto">
          <a:xfrm>
            <a:off x="228600" y="2452688"/>
            <a:ext cx="32004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3" name="Line 13"/>
          <p:cNvSpPr>
            <a:spLocks noChangeShapeType="1"/>
          </p:cNvSpPr>
          <p:nvPr/>
        </p:nvSpPr>
        <p:spPr bwMode="auto">
          <a:xfrm>
            <a:off x="228600" y="3138488"/>
            <a:ext cx="38100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4" name="Line 14"/>
          <p:cNvSpPr>
            <a:spLocks noChangeShapeType="1"/>
          </p:cNvSpPr>
          <p:nvPr/>
        </p:nvSpPr>
        <p:spPr bwMode="auto">
          <a:xfrm>
            <a:off x="4648200" y="4510088"/>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5" name="Line 15"/>
          <p:cNvSpPr>
            <a:spLocks noChangeShapeType="1"/>
          </p:cNvSpPr>
          <p:nvPr/>
        </p:nvSpPr>
        <p:spPr bwMode="auto">
          <a:xfrm flipV="1">
            <a:off x="990600" y="4510088"/>
            <a:ext cx="36576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6" name="Line 16"/>
          <p:cNvSpPr>
            <a:spLocks noChangeShapeType="1"/>
          </p:cNvSpPr>
          <p:nvPr/>
        </p:nvSpPr>
        <p:spPr bwMode="auto">
          <a:xfrm>
            <a:off x="4572000" y="4510088"/>
            <a:ext cx="3733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7" name="Rectangle 17"/>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0" y="304800"/>
            <a:ext cx="8902700" cy="1044575"/>
          </a:xfrm>
        </p:spPr>
        <p:txBody>
          <a:bodyPr/>
          <a:lstStyle/>
          <a:p>
            <a:pPr eaLnBrk="1" hangingPunct="1">
              <a:defRPr/>
            </a:pPr>
            <a:r>
              <a:rPr lang="en-US" dirty="0" smtClean="0">
                <a:ea typeface="+mj-ea"/>
                <a:cs typeface="+mj-cs"/>
              </a:rPr>
              <a:t>Manual </a:t>
            </a:r>
            <a:r>
              <a:rPr lang="en-US" dirty="0" err="1" smtClean="0">
                <a:ea typeface="+mj-ea"/>
                <a:cs typeface="+mj-cs"/>
              </a:rPr>
              <a:t>Wraper</a:t>
            </a:r>
            <a:r>
              <a:rPr lang="en-US" dirty="0" smtClean="0">
                <a:ea typeface="+mj-ea"/>
                <a:cs typeface="+mj-cs"/>
              </a:rPr>
              <a:t> Construction</a:t>
            </a:r>
            <a:endParaRPr lang="en-US" dirty="0">
              <a:ea typeface="+mj-ea"/>
              <a:cs typeface="+mj-cs"/>
            </a:endParaRPr>
          </a:p>
        </p:txBody>
      </p:sp>
      <p:sp>
        <p:nvSpPr>
          <p:cNvPr id="32770" name="Content Placeholder 2"/>
          <p:cNvSpPr>
            <a:spLocks noGrp="1"/>
          </p:cNvSpPr>
          <p:nvPr>
            <p:ph idx="1"/>
          </p:nvPr>
        </p:nvSpPr>
        <p:spPr>
          <a:xfrm>
            <a:off x="165100" y="1447800"/>
            <a:ext cx="8813800" cy="1887538"/>
          </a:xfrm>
        </p:spPr>
        <p:txBody>
          <a:bodyPr/>
          <a:lstStyle/>
          <a:p>
            <a:pPr eaLnBrk="1" hangingPunct="1"/>
            <a:r>
              <a:rPr lang="en-US">
                <a:latin typeface="Calibri" charset="0"/>
              </a:rPr>
              <a:t>Developer examines a set of Web pages</a:t>
            </a:r>
          </a:p>
          <a:p>
            <a:pPr lvl="1" eaLnBrk="1" hangingPunct="1"/>
            <a:r>
              <a:rPr lang="en-US">
                <a:latin typeface="Calibri" charset="0"/>
              </a:rPr>
              <a:t>manually creates target schema </a:t>
            </a:r>
            <a:r>
              <a:rPr lang="en-US">
                <a:latin typeface="Franklin Gothic Medium" charset="0"/>
              </a:rPr>
              <a:t>T</a:t>
            </a:r>
            <a:r>
              <a:rPr lang="en-US" baseline="-25000">
                <a:latin typeface="Calibri" charset="0"/>
              </a:rPr>
              <a:t>W</a:t>
            </a:r>
            <a:r>
              <a:rPr lang="en-US">
                <a:latin typeface="Calibri" charset="0"/>
              </a:rPr>
              <a:t> and extraction program </a:t>
            </a:r>
            <a:r>
              <a:rPr lang="en-US">
                <a:latin typeface="Franklin Gothic Medium" charset="0"/>
              </a:rPr>
              <a:t>E</a:t>
            </a:r>
            <a:r>
              <a:rPr lang="en-US" baseline="-25000">
                <a:latin typeface="Calibri" charset="0"/>
              </a:rPr>
              <a:t>W</a:t>
            </a:r>
          </a:p>
          <a:p>
            <a:pPr lvl="1" eaLnBrk="1" hangingPunct="1"/>
            <a:r>
              <a:rPr lang="en-US">
                <a:latin typeface="Calibri" charset="0"/>
              </a:rPr>
              <a:t>often writes </a:t>
            </a:r>
            <a:r>
              <a:rPr lang="en-US">
                <a:latin typeface="Franklin Gothic Medium" charset="0"/>
              </a:rPr>
              <a:t>E</a:t>
            </a:r>
            <a:r>
              <a:rPr lang="en-US" baseline="-25000">
                <a:latin typeface="Calibri" charset="0"/>
              </a:rPr>
              <a:t>W</a:t>
            </a:r>
            <a:r>
              <a:rPr lang="en-US">
                <a:latin typeface="Calibri" charset="0"/>
              </a:rPr>
              <a:t> using a procedural language such as Perl</a:t>
            </a:r>
          </a:p>
        </p:txBody>
      </p:sp>
      <p:sp>
        <p:nvSpPr>
          <p:cNvPr id="327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2D1401B-EA79-9446-B9EF-79F02D9404F7}" type="slidenum">
              <a:rPr lang="en-US" sz="1000">
                <a:solidFill>
                  <a:srgbClr val="969696"/>
                </a:solidFill>
                <a:latin typeface="Arial" charset="0"/>
              </a:rPr>
              <a:pPr/>
              <a:t>3</a:t>
            </a:fld>
            <a:endParaRPr lang="en-US" sz="1000">
              <a:solidFill>
                <a:srgbClr val="969696"/>
              </a:solidFill>
              <a:latin typeface="Arial" charset="0"/>
            </a:endParaRP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3530600"/>
            <a:ext cx="2840037"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075" y="3411538"/>
            <a:ext cx="587692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0053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3657600" y="3976688"/>
            <a:ext cx="2209800" cy="457200"/>
          </a:xfrm>
          <a:prstGeom prst="rect">
            <a:avLst/>
          </a:prstGeom>
          <a:solidFill>
            <a:srgbClr val="DADADA"/>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1" name="Rectangle 3"/>
          <p:cNvSpPr>
            <a:spLocks noChangeArrowheads="1"/>
          </p:cNvSpPr>
          <p:nvPr/>
        </p:nvSpPr>
        <p:spPr bwMode="auto">
          <a:xfrm>
            <a:off x="1828800" y="5805488"/>
            <a:ext cx="5638800" cy="3810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2" name="Rectangle 4"/>
          <p:cNvSpPr>
            <a:spLocks noChangeArrowheads="1"/>
          </p:cNvSpPr>
          <p:nvPr/>
        </p:nvSpPr>
        <p:spPr bwMode="auto">
          <a:xfrm>
            <a:off x="2286000" y="4891088"/>
            <a:ext cx="3733800" cy="457200"/>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3" name="Text Box 5"/>
          <p:cNvSpPr txBox="1">
            <a:spLocks noChangeArrowheads="1"/>
          </p:cNvSpPr>
          <p:nvPr/>
        </p:nvSpPr>
        <p:spPr bwMode="auto">
          <a:xfrm>
            <a:off x="0" y="3900488"/>
            <a:ext cx="91440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u="sng">
                <a:latin typeface="Times New Roman" charset="0"/>
                <a:cs typeface="+mn-cs"/>
              </a:rPr>
              <a:t> Initial candidate:</a:t>
            </a:r>
            <a:r>
              <a:rPr lang="en-US" sz="2800">
                <a:latin typeface="Times New Roman" charset="0"/>
                <a:cs typeface="+mn-cs"/>
              </a:rPr>
              <a:t>             SkipTo(</a:t>
            </a:r>
            <a:r>
              <a:rPr lang="en-US" sz="2800">
                <a:solidFill>
                  <a:schemeClr val="bg2"/>
                </a:solidFill>
                <a:latin typeface="Times New Roman" charset="0"/>
                <a:cs typeface="+mn-cs"/>
              </a:rPr>
              <a:t> </a:t>
            </a:r>
            <a:r>
              <a:rPr lang="en-US" sz="2800" b="1">
                <a:solidFill>
                  <a:srgbClr val="FF0000"/>
                </a:solidFill>
                <a:latin typeface="Times New Roman" charset="0"/>
                <a:cs typeface="+mn-cs"/>
              </a:rPr>
              <a:t>(</a:t>
            </a:r>
            <a:r>
              <a:rPr lang="en-US" sz="2800">
                <a:solidFill>
                  <a:schemeClr val="bg2"/>
                </a:solidFill>
                <a:latin typeface="Times New Roman" charset="0"/>
                <a:cs typeface="+mn-cs"/>
              </a:rPr>
              <a:t> </a:t>
            </a: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endParaRPr lang="en-US" sz="2800">
              <a:latin typeface="Times New Roman" charset="0"/>
              <a:cs typeface="+mn-cs"/>
            </a:endParaRPr>
          </a:p>
        </p:txBody>
      </p:sp>
      <p:sp>
        <p:nvSpPr>
          <p:cNvPr id="370694" name="Text Box 6"/>
          <p:cNvSpPr txBox="1">
            <a:spLocks noChangeArrowheads="1"/>
          </p:cNvSpPr>
          <p:nvPr/>
        </p:nvSpPr>
        <p:spPr bwMode="auto">
          <a:xfrm>
            <a:off x="0" y="3900488"/>
            <a:ext cx="914400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r>
              <a:rPr lang="en-US" sz="2600">
                <a:latin typeface="Times New Roman" charset="0"/>
                <a:cs typeface="+mn-cs"/>
              </a:rPr>
              <a:t> </a:t>
            </a:r>
            <a:endParaRPr lang="en-US" sz="2000">
              <a:solidFill>
                <a:schemeClr val="bg2"/>
              </a:solidFill>
              <a:latin typeface="Times New Roman" charset="0"/>
              <a:cs typeface="+mn-cs"/>
            </a:endParaRPr>
          </a:p>
          <a:p>
            <a:pPr algn="l" eaLnBrk="0" hangingPunct="0">
              <a:defRPr/>
            </a:pPr>
            <a:endParaRPr lang="en-US" sz="3200">
              <a:latin typeface="Times New Roman" charset="0"/>
              <a:cs typeface="+mn-cs"/>
            </a:endParaRPr>
          </a:p>
          <a:p>
            <a:pPr algn="l" eaLnBrk="0" hangingPunct="0">
              <a:defRPr/>
            </a:pPr>
            <a:r>
              <a:rPr lang="en-US" sz="2800">
                <a:latin typeface="Times New Roman" charset="0"/>
                <a:cs typeface="+mn-cs"/>
              </a:rPr>
              <a:t>         </a:t>
            </a:r>
            <a:r>
              <a:rPr lang="en-US" sz="2800" b="1">
                <a:solidFill>
                  <a:schemeClr val="bg2"/>
                </a:solidFill>
                <a:latin typeface="Times New Roman" charset="0"/>
                <a:cs typeface="+mn-cs"/>
              </a:rPr>
              <a:t>…</a:t>
            </a:r>
            <a:r>
              <a:rPr lang="en-US" sz="2800">
                <a:solidFill>
                  <a:schemeClr val="bg2"/>
                </a:solidFill>
                <a:latin typeface="Times New Roman" charset="0"/>
                <a:cs typeface="+mn-cs"/>
              </a:rPr>
              <a:t>       </a:t>
            </a:r>
            <a:r>
              <a:rPr lang="en-US" sz="2800">
                <a:latin typeface="Times New Roman" charset="0"/>
                <a:cs typeface="+mn-cs"/>
              </a:rPr>
              <a:t>SkipTo(</a:t>
            </a:r>
            <a:r>
              <a:rPr lang="en-US" sz="2800" b="1">
                <a:solidFill>
                  <a:srgbClr val="FF0000"/>
                </a:solidFill>
                <a:latin typeface="Times New Roman" charset="0"/>
                <a:cs typeface="+mn-cs"/>
              </a:rPr>
              <a:t>Phone</a:t>
            </a:r>
            <a:r>
              <a:rPr lang="en-US" sz="2800" b="1">
                <a:latin typeface="Times New Roman" charset="0"/>
                <a:cs typeface="+mn-cs"/>
              </a:rPr>
              <a:t>) SkipTo(</a:t>
            </a:r>
            <a:r>
              <a:rPr lang="en-US" sz="2800" b="1">
                <a:solidFill>
                  <a:srgbClr val="FF0000"/>
                </a:solidFill>
                <a:latin typeface="Times New Roman" charset="0"/>
                <a:cs typeface="+mn-cs"/>
              </a:rPr>
              <a:t>:</a:t>
            </a:r>
            <a:r>
              <a:rPr lang="en-US" sz="2800">
                <a:latin typeface="Times New Roman" charset="0"/>
                <a:cs typeface="+mn-cs"/>
              </a:rPr>
              <a:t>) SkipTo(</a:t>
            </a:r>
            <a:r>
              <a:rPr lang="en-US" sz="2800">
                <a:solidFill>
                  <a:schemeClr val="bg2"/>
                </a:solidFill>
                <a:latin typeface="Times New Roman" charset="0"/>
                <a:cs typeface="+mn-cs"/>
              </a:rPr>
              <a:t> </a:t>
            </a:r>
            <a:r>
              <a:rPr lang="en-US" sz="2800" b="1">
                <a:solidFill>
                  <a:srgbClr val="FF0000"/>
                </a:solidFill>
                <a:latin typeface="Times New Roman" charset="0"/>
                <a:cs typeface="+mn-cs"/>
              </a:rPr>
              <a:t>(</a:t>
            </a:r>
            <a:r>
              <a:rPr lang="en-US" sz="2800">
                <a:solidFill>
                  <a:srgbClr val="FF0000"/>
                </a:solidFill>
                <a:latin typeface="Times New Roman" charset="0"/>
                <a:cs typeface="+mn-cs"/>
              </a:rPr>
              <a:t> </a:t>
            </a:r>
            <a:r>
              <a:rPr lang="en-US" sz="2800">
                <a:latin typeface="Times New Roman" charset="0"/>
                <a:cs typeface="+mn-cs"/>
              </a:rPr>
              <a:t>) </a:t>
            </a:r>
            <a:r>
              <a:rPr lang="en-US" sz="2800">
                <a:solidFill>
                  <a:schemeClr val="bg2"/>
                </a:solidFill>
                <a:latin typeface="Times New Roman" charset="0"/>
                <a:cs typeface="+mn-cs"/>
              </a:rPr>
              <a:t>        </a:t>
            </a:r>
            <a:r>
              <a:rPr lang="en-US" sz="2800" b="1">
                <a:solidFill>
                  <a:schemeClr val="bg2"/>
                </a:solidFill>
                <a:latin typeface="Times New Roman" charset="0"/>
                <a:cs typeface="+mn-cs"/>
              </a:rPr>
              <a:t>...</a:t>
            </a:r>
            <a:r>
              <a:rPr lang="en-US" sz="2800">
                <a:solidFill>
                  <a:schemeClr val="bg2"/>
                </a:solidFill>
                <a:latin typeface="Times New Roman" charset="0"/>
                <a:cs typeface="+mn-cs"/>
              </a:rPr>
              <a:t>   </a:t>
            </a:r>
          </a:p>
        </p:txBody>
      </p:sp>
      <p:sp>
        <p:nvSpPr>
          <p:cNvPr id="370695" name="Text Box 7"/>
          <p:cNvSpPr txBox="1">
            <a:spLocks noChangeArrowheads="1"/>
          </p:cNvSpPr>
          <p:nvPr/>
        </p:nvSpPr>
        <p:spPr bwMode="auto">
          <a:xfrm>
            <a:off x="0" y="3900488"/>
            <a:ext cx="9144000"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r>
              <a:rPr lang="en-US" sz="1800">
                <a:latin typeface="Times New Roman" charset="0"/>
                <a:cs typeface="+mn-cs"/>
              </a:rPr>
              <a:t>SkipTo(</a:t>
            </a:r>
            <a:r>
              <a:rPr lang="en-US" sz="1800">
                <a:solidFill>
                  <a:schemeClr val="bg2"/>
                </a:solidFill>
                <a:latin typeface="Times New Roman" charset="0"/>
                <a:cs typeface="+mn-cs"/>
              </a:rPr>
              <a:t> </a:t>
            </a:r>
            <a:r>
              <a:rPr lang="en-US" sz="1800" b="1">
                <a:solidFill>
                  <a:srgbClr val="FF0000"/>
                </a:solidFill>
                <a:latin typeface="Times New Roman" charset="0"/>
                <a:cs typeface="+mn-cs"/>
              </a:rPr>
              <a:t>&lt;b&gt; (</a:t>
            </a:r>
            <a:r>
              <a:rPr lang="en-US" sz="1800" b="1">
                <a:solidFill>
                  <a:schemeClr val="bg2"/>
                </a:solidFill>
                <a:latin typeface="Times New Roman" charset="0"/>
                <a:cs typeface="+mn-cs"/>
              </a:rPr>
              <a:t> </a:t>
            </a:r>
            <a:r>
              <a:rPr lang="en-US" sz="1800">
                <a:latin typeface="Times New Roman" charset="0"/>
                <a:cs typeface="+mn-cs"/>
              </a:rPr>
              <a:t>)</a:t>
            </a:r>
            <a:r>
              <a:rPr lang="en-US" sz="2000">
                <a:latin typeface="Times New Roman" charset="0"/>
                <a:cs typeface="+mn-cs"/>
              </a:rPr>
              <a:t>   </a:t>
            </a:r>
            <a:r>
              <a:rPr lang="en-US" sz="2800" b="1">
                <a:latin typeface="Times New Roman" charset="0"/>
                <a:cs typeface="+mn-cs"/>
              </a:rPr>
              <a:t>...</a:t>
            </a:r>
            <a:r>
              <a:rPr lang="en-US" sz="2000">
                <a:latin typeface="Times New Roman" charset="0"/>
                <a:cs typeface="+mn-cs"/>
              </a:rPr>
              <a:t>     </a:t>
            </a:r>
            <a:r>
              <a:rPr lang="en-US" sz="2600">
                <a:latin typeface="Times New Roman" charset="0"/>
                <a:cs typeface="+mn-cs"/>
              </a:rPr>
              <a:t>SkipTo(</a:t>
            </a:r>
            <a:r>
              <a:rPr lang="en-US" sz="2600" b="1">
                <a:solidFill>
                  <a:srgbClr val="FF0000"/>
                </a:solidFill>
                <a:latin typeface="Times New Roman" charset="0"/>
                <a:cs typeface="+mn-cs"/>
              </a:rPr>
              <a:t>Phone</a:t>
            </a:r>
            <a:r>
              <a:rPr lang="en-US" sz="2600">
                <a:latin typeface="Times New Roman" charset="0"/>
                <a:cs typeface="+mn-cs"/>
              </a:rPr>
              <a:t>) SkipTo(</a:t>
            </a:r>
            <a:r>
              <a:rPr lang="en-US" sz="2600">
                <a:solidFill>
                  <a:schemeClr val="bg2"/>
                </a:solidFill>
                <a:latin typeface="Times New Roman" charset="0"/>
                <a:cs typeface="+mn-cs"/>
              </a:rPr>
              <a:t> </a:t>
            </a:r>
            <a:r>
              <a:rPr lang="en-US" sz="2600" b="1">
                <a:solidFill>
                  <a:srgbClr val="FF0000"/>
                </a:solidFill>
                <a:latin typeface="Times New Roman" charset="0"/>
                <a:cs typeface="+mn-cs"/>
              </a:rPr>
              <a:t>(</a:t>
            </a:r>
            <a:r>
              <a:rPr lang="en-US" sz="2600" b="1">
                <a:solidFill>
                  <a:schemeClr val="bg2"/>
                </a:solidFill>
                <a:latin typeface="Times New Roman" charset="0"/>
                <a:cs typeface="+mn-cs"/>
              </a:rPr>
              <a:t> </a:t>
            </a:r>
            <a:r>
              <a:rPr lang="en-US" sz="2600">
                <a:latin typeface="Times New Roman" charset="0"/>
                <a:cs typeface="+mn-cs"/>
              </a:rPr>
              <a:t>) </a:t>
            </a:r>
            <a:r>
              <a:rPr lang="en-US" sz="2800">
                <a:latin typeface="Times New Roman" charset="0"/>
                <a:cs typeface="+mn-cs"/>
              </a:rPr>
              <a:t>  </a:t>
            </a:r>
            <a:r>
              <a:rPr lang="en-US" sz="2800" b="1">
                <a:latin typeface="Times New Roman" charset="0"/>
                <a:cs typeface="+mn-cs"/>
              </a:rPr>
              <a:t>...</a:t>
            </a:r>
            <a:r>
              <a:rPr lang="en-US" sz="2800">
                <a:latin typeface="Times New Roman" charset="0"/>
                <a:cs typeface="+mn-cs"/>
              </a:rPr>
              <a:t> </a:t>
            </a:r>
            <a:r>
              <a:rPr lang="en-US" sz="1800">
                <a:latin typeface="Times New Roman" charset="0"/>
                <a:cs typeface="+mn-cs"/>
              </a:rPr>
              <a:t>SkipTo(</a:t>
            </a:r>
            <a:r>
              <a:rPr lang="en-US" sz="1800" b="1">
                <a:solidFill>
                  <a:srgbClr val="FF0000"/>
                </a:solidFill>
                <a:latin typeface="Times New Roman" charset="0"/>
                <a:cs typeface="+mn-cs"/>
              </a:rPr>
              <a:t>:</a:t>
            </a:r>
            <a:r>
              <a:rPr lang="en-US" sz="1800">
                <a:latin typeface="Times New Roman" charset="0"/>
                <a:cs typeface="+mn-cs"/>
              </a:rPr>
              <a:t>)</a:t>
            </a:r>
            <a:r>
              <a:rPr lang="en-US" sz="1800">
                <a:solidFill>
                  <a:schemeClr val="bg2"/>
                </a:solidFill>
                <a:latin typeface="Times New Roman" charset="0"/>
                <a:cs typeface="+mn-cs"/>
              </a:rPr>
              <a:t> </a:t>
            </a:r>
            <a:r>
              <a:rPr lang="en-US" sz="1800">
                <a:latin typeface="Times New Roman" charset="0"/>
                <a:cs typeface="+mn-cs"/>
              </a:rPr>
              <a:t>SkipTo(</a:t>
            </a:r>
            <a:r>
              <a:rPr lang="en-US" sz="1800" b="1">
                <a:solidFill>
                  <a:srgbClr val="FF0000"/>
                </a:solidFill>
                <a:latin typeface="Times New Roman" charset="0"/>
                <a:cs typeface="+mn-cs"/>
              </a:rPr>
              <a:t>(</a:t>
            </a:r>
            <a:r>
              <a:rPr lang="en-US" sz="1800">
                <a:latin typeface="Times New Roman" charset="0"/>
                <a:cs typeface="+mn-cs"/>
              </a:rPr>
              <a:t>)</a:t>
            </a:r>
            <a:endParaRPr lang="en-US" sz="2000">
              <a:latin typeface="Times New Roman" charset="0"/>
              <a:cs typeface="+mn-cs"/>
            </a:endParaRPr>
          </a:p>
          <a:p>
            <a:pPr algn="l" eaLnBrk="0" hangingPunct="0">
              <a:defRPr/>
            </a:pPr>
            <a:endParaRPr lang="en-US" sz="3200">
              <a:latin typeface="Times New Roman" charset="0"/>
              <a:cs typeface="+mn-cs"/>
            </a:endParaRPr>
          </a:p>
          <a:p>
            <a:pPr algn="l" eaLnBrk="0" hangingPunct="0">
              <a:defRPr/>
            </a:pPr>
            <a:r>
              <a:rPr lang="en-US" sz="2800">
                <a:latin typeface="Times New Roman" charset="0"/>
                <a:cs typeface="+mn-cs"/>
              </a:rPr>
              <a:t>         </a:t>
            </a:r>
          </a:p>
        </p:txBody>
      </p:sp>
      <p:sp>
        <p:nvSpPr>
          <p:cNvPr id="370696" name="Line 8"/>
          <p:cNvSpPr>
            <a:spLocks noChangeShapeType="1"/>
          </p:cNvSpPr>
          <p:nvPr/>
        </p:nvSpPr>
        <p:spPr bwMode="auto">
          <a:xfrm>
            <a:off x="4572000" y="5348288"/>
            <a:ext cx="0" cy="45720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7" name="Rectangle 9"/>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8" name="Rectangle 10"/>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9" name="Text Box 11"/>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70700" name="Rectangle 12"/>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1" name="Rectangle 13"/>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2" name="Rectangle 14"/>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70703" name="Line 15"/>
          <p:cNvSpPr>
            <a:spLocks noChangeShapeType="1"/>
          </p:cNvSpPr>
          <p:nvPr/>
        </p:nvSpPr>
        <p:spPr bwMode="auto">
          <a:xfrm>
            <a:off x="228600" y="2438400"/>
            <a:ext cx="51054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4" name="Line 16"/>
          <p:cNvSpPr>
            <a:spLocks noChangeShapeType="1"/>
          </p:cNvSpPr>
          <p:nvPr/>
        </p:nvSpPr>
        <p:spPr bwMode="auto">
          <a:xfrm>
            <a:off x="228600" y="3138488"/>
            <a:ext cx="38100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5" name="Line 17"/>
          <p:cNvSpPr>
            <a:spLocks noChangeShapeType="1"/>
          </p:cNvSpPr>
          <p:nvPr/>
        </p:nvSpPr>
        <p:spPr bwMode="auto">
          <a:xfrm>
            <a:off x="4648200" y="4510088"/>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6" name="Line 18"/>
          <p:cNvSpPr>
            <a:spLocks noChangeShapeType="1"/>
          </p:cNvSpPr>
          <p:nvPr/>
        </p:nvSpPr>
        <p:spPr bwMode="auto">
          <a:xfrm flipV="1">
            <a:off x="990600" y="4510088"/>
            <a:ext cx="36576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7" name="Line 19"/>
          <p:cNvSpPr>
            <a:spLocks noChangeShapeType="1"/>
          </p:cNvSpPr>
          <p:nvPr/>
        </p:nvSpPr>
        <p:spPr bwMode="auto">
          <a:xfrm>
            <a:off x="4572000" y="4510088"/>
            <a:ext cx="3733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8" name="Rectangle 20"/>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hangingPunct="1">
              <a:defRPr/>
            </a:pPr>
            <a:r>
              <a:rPr lang="en-US" dirty="0" smtClean="0">
                <a:cs typeface="+mj-cs"/>
              </a:rPr>
              <a:t>Active Learning &amp; Wrappers</a:t>
            </a:r>
          </a:p>
        </p:txBody>
      </p:sp>
      <p:sp>
        <p:nvSpPr>
          <p:cNvPr id="377859" name="Rectangle 3"/>
          <p:cNvSpPr>
            <a:spLocks noGrp="1" noChangeArrowheads="1"/>
          </p:cNvSpPr>
          <p:nvPr>
            <p:ph type="body" idx="1"/>
          </p:nvPr>
        </p:nvSpPr>
        <p:spPr>
          <a:xfrm>
            <a:off x="646113" y="1992313"/>
            <a:ext cx="8193087" cy="4532312"/>
          </a:xfrm>
        </p:spPr>
        <p:txBody>
          <a:bodyPr/>
          <a:lstStyle/>
          <a:p>
            <a:pPr eaLnBrk="1" hangingPunct="1">
              <a:defRPr/>
            </a:pPr>
            <a:r>
              <a:rPr lang="en-US" dirty="0" smtClean="0">
                <a:cs typeface="+mn-cs"/>
              </a:rPr>
              <a:t>Active Learning</a:t>
            </a:r>
          </a:p>
          <a:p>
            <a:pPr lvl="1" eaLnBrk="1" hangingPunct="1">
              <a:defRPr/>
            </a:pPr>
            <a:r>
              <a:rPr lang="en-US" b="1" u="sng" dirty="0" smtClean="0"/>
              <a:t>Idea:</a:t>
            </a:r>
            <a:r>
              <a:rPr lang="en-US" dirty="0" smtClean="0"/>
              <a:t> system selects most informative </a:t>
            </a:r>
            <a:r>
              <a:rPr lang="en-US" dirty="0" err="1" smtClean="0"/>
              <a:t>exs</a:t>
            </a:r>
            <a:r>
              <a:rPr lang="en-US" dirty="0" smtClean="0"/>
              <a:t>. to label</a:t>
            </a:r>
          </a:p>
          <a:p>
            <a:pPr lvl="1" eaLnBrk="1" hangingPunct="1">
              <a:defRPr/>
            </a:pPr>
            <a:r>
              <a:rPr lang="en-US" b="1" u="sng" dirty="0" smtClean="0"/>
              <a:t>Advantage:</a:t>
            </a:r>
            <a:r>
              <a:rPr lang="en-US" dirty="0" smtClean="0"/>
              <a:t> fewer examples to reach same accuracy</a:t>
            </a:r>
          </a:p>
          <a:p>
            <a:pPr lvl="4" eaLnBrk="1" hangingPunct="1">
              <a:defRPr/>
            </a:pPr>
            <a:endParaRPr lang="en-US" dirty="0" smtClean="0"/>
          </a:p>
          <a:p>
            <a:pPr eaLnBrk="1" hangingPunct="1">
              <a:defRPr/>
            </a:pPr>
            <a:r>
              <a:rPr lang="en-US" dirty="0" smtClean="0">
                <a:cs typeface="+mn-cs"/>
              </a:rPr>
              <a:t>Wrappers</a:t>
            </a:r>
          </a:p>
          <a:p>
            <a:pPr lvl="1" eaLnBrk="1" hangingPunct="1">
              <a:defRPr/>
            </a:pPr>
            <a:r>
              <a:rPr lang="en-US" dirty="0" smtClean="0"/>
              <a:t>One wrapper may use hundreds of extraction rules</a:t>
            </a:r>
          </a:p>
          <a:p>
            <a:pPr lvl="2" eaLnBrk="1" hangingPunct="1">
              <a:defRPr/>
            </a:pPr>
            <a:r>
              <a:rPr lang="en-US" u="sng" dirty="0" smtClean="0"/>
              <a:t>Small reduction</a:t>
            </a:r>
            <a:r>
              <a:rPr lang="en-US" dirty="0" smtClean="0"/>
              <a:t> of </a:t>
            </a:r>
            <a:r>
              <a:rPr lang="en-US" i="1" dirty="0" smtClean="0"/>
              <a:t>examples per rule</a:t>
            </a:r>
            <a:r>
              <a:rPr lang="en-US" dirty="0" smtClean="0"/>
              <a:t> =&gt; </a:t>
            </a:r>
            <a:r>
              <a:rPr lang="en-US" u="sng" dirty="0" smtClean="0"/>
              <a:t>big impact</a:t>
            </a:r>
            <a:r>
              <a:rPr lang="en-US" dirty="0" smtClean="0"/>
              <a:t> on user</a:t>
            </a:r>
          </a:p>
          <a:p>
            <a:pPr lvl="1" eaLnBrk="1" hangingPunct="1">
              <a:defRPr/>
            </a:pPr>
            <a:r>
              <a:rPr lang="en-US" dirty="0" smtClean="0"/>
              <a:t>Need more than 95% accuracy!</a:t>
            </a:r>
          </a:p>
          <a:p>
            <a:pPr lvl="2" eaLnBrk="1" hangingPunct="1">
              <a:defRPr/>
            </a:pPr>
            <a:r>
              <a:rPr lang="en-US" dirty="0" smtClean="0"/>
              <a:t>That would be 5% incorrect data</a:t>
            </a:r>
          </a:p>
          <a:p>
            <a:pPr lvl="2" eaLnBrk="1" hangingPunct="1">
              <a:defRPr/>
            </a:pPr>
            <a:r>
              <a:rPr lang="en-US" dirty="0" smtClean="0"/>
              <a:t>Select most informative examples to get to 100% accuracy</a:t>
            </a:r>
          </a:p>
          <a:p>
            <a:pPr lvl="2" eaLnBrk="1" hangingPunct="1">
              <a:defRPr/>
            </a:pPr>
            <a:endParaRPr lang="en-US" dirty="0" smtClean="0"/>
          </a:p>
          <a:p>
            <a:pPr lvl="1" eaLnBrk="1" hangingPunct="1">
              <a:defRPr/>
            </a:pPr>
            <a:endParaRPr lang="en-US" dirty="0" smtClean="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228600" y="24384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3" name="Rectangle 3"/>
          <p:cNvSpPr>
            <a:spLocks noChangeArrowheads="1"/>
          </p:cNvSpPr>
          <p:nvPr/>
        </p:nvSpPr>
        <p:spPr bwMode="auto">
          <a:xfrm>
            <a:off x="3784600" y="2438400"/>
            <a:ext cx="2009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4" name="Rectangle 4"/>
          <p:cNvSpPr>
            <a:spLocks noChangeArrowheads="1"/>
          </p:cNvSpPr>
          <p:nvPr/>
        </p:nvSpPr>
        <p:spPr bwMode="auto">
          <a:xfrm>
            <a:off x="0" y="23622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Phone: (310) 777-1111 &lt;p&gt;Review: The chef</a:t>
            </a:r>
            <a:r>
              <a:rPr lang="en-US" sz="2000" b="1">
                <a:latin typeface="Times New Roman" charset="0"/>
                <a:cs typeface="+mn-cs"/>
              </a:rPr>
              <a:t>…</a:t>
            </a:r>
            <a:r>
              <a:rPr lang="en-US" sz="2200">
                <a:latin typeface="Times New Roman" charset="0"/>
                <a:cs typeface="+mn-cs"/>
              </a:rPr>
              <a:t> </a:t>
            </a:r>
          </a:p>
        </p:txBody>
      </p:sp>
      <p:sp>
        <p:nvSpPr>
          <p:cNvPr id="378885" name="Line 5"/>
          <p:cNvSpPr>
            <a:spLocks noChangeShapeType="1"/>
          </p:cNvSpPr>
          <p:nvPr/>
        </p:nvSpPr>
        <p:spPr bwMode="auto">
          <a:xfrm>
            <a:off x="304800" y="2286000"/>
            <a:ext cx="3505200" cy="0"/>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6" name="Text Box 6"/>
          <p:cNvSpPr txBox="1">
            <a:spLocks noChangeArrowheads="1"/>
          </p:cNvSpPr>
          <p:nvPr/>
        </p:nvSpPr>
        <p:spPr bwMode="auto">
          <a:xfrm>
            <a:off x="669925" y="1752600"/>
            <a:ext cx="2427288"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  </a:t>
            </a:r>
            <a:r>
              <a:rPr lang="en-US" b="1">
                <a:solidFill>
                  <a:schemeClr val="hlink"/>
                </a:solidFill>
                <a:latin typeface="Times New Roman" charset="0"/>
                <a:cs typeface="+mn-cs"/>
              </a:rPr>
              <a:t>Phone:</a:t>
            </a:r>
            <a:r>
              <a:rPr lang="en-US">
                <a:latin typeface="Times New Roman" charset="0"/>
                <a:cs typeface="+mn-cs"/>
              </a:rPr>
              <a:t> )</a:t>
            </a:r>
            <a:endParaRPr lang="en-US" sz="2800">
              <a:latin typeface="Times New Roman" charset="0"/>
              <a:cs typeface="+mn-cs"/>
            </a:endParaRPr>
          </a:p>
        </p:txBody>
      </p:sp>
      <p:sp>
        <p:nvSpPr>
          <p:cNvPr id="378887" name="Rectangle 7"/>
          <p:cNvSpPr>
            <a:spLocks noChangeArrowheads="1"/>
          </p:cNvSpPr>
          <p:nvPr/>
        </p:nvSpPr>
        <p:spPr bwMode="auto">
          <a:xfrm>
            <a:off x="228600" y="28956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8" name="Rectangle 8"/>
          <p:cNvSpPr>
            <a:spLocks noChangeArrowheads="1"/>
          </p:cNvSpPr>
          <p:nvPr/>
        </p:nvSpPr>
        <p:spPr bwMode="auto">
          <a:xfrm>
            <a:off x="3810000" y="2895600"/>
            <a:ext cx="1998663"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9" name="Rectangle 9"/>
          <p:cNvSpPr>
            <a:spLocks noChangeArrowheads="1"/>
          </p:cNvSpPr>
          <p:nvPr/>
        </p:nvSpPr>
        <p:spPr bwMode="auto">
          <a:xfrm>
            <a:off x="0" y="28194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Phone:  (213) 757-1111 &lt;p&gt;Review: Korean </a:t>
            </a:r>
            <a:r>
              <a:rPr lang="en-US" sz="2000" b="1">
                <a:latin typeface="Times New Roman" charset="0"/>
                <a:cs typeface="+mn-cs"/>
              </a:rPr>
              <a:t>…</a:t>
            </a:r>
            <a:r>
              <a:rPr lang="en-US" sz="2200">
                <a:latin typeface="Times New Roman" charset="0"/>
                <a:cs typeface="+mn-cs"/>
              </a:rPr>
              <a:t> </a:t>
            </a:r>
          </a:p>
        </p:txBody>
      </p:sp>
      <p:sp>
        <p:nvSpPr>
          <p:cNvPr id="378890" name="Rectangle 10"/>
          <p:cNvSpPr>
            <a:spLocks noChangeArrowheads="1"/>
          </p:cNvSpPr>
          <p:nvPr/>
        </p:nvSpPr>
        <p:spPr bwMode="auto">
          <a:xfrm>
            <a:off x="228600" y="42672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1" name="Rectangle 11"/>
          <p:cNvSpPr>
            <a:spLocks noChangeArrowheads="1"/>
          </p:cNvSpPr>
          <p:nvPr/>
        </p:nvSpPr>
        <p:spPr bwMode="auto">
          <a:xfrm>
            <a:off x="0" y="41910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Chez Jean &lt;p&gt; Phone: (310) 666-1111  &lt;p&gt; Review: …</a:t>
            </a:r>
            <a:r>
              <a:rPr lang="en-US" sz="2200">
                <a:latin typeface="Times New Roman" charset="0"/>
                <a:cs typeface="+mn-cs"/>
              </a:rPr>
              <a:t> </a:t>
            </a:r>
          </a:p>
        </p:txBody>
      </p:sp>
      <p:sp>
        <p:nvSpPr>
          <p:cNvPr id="378892" name="Rectangle 12"/>
          <p:cNvSpPr>
            <a:spLocks noChangeArrowheads="1"/>
          </p:cNvSpPr>
          <p:nvPr/>
        </p:nvSpPr>
        <p:spPr bwMode="auto">
          <a:xfrm>
            <a:off x="228600" y="47244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3" name="Rectangle 13"/>
          <p:cNvSpPr>
            <a:spLocks noChangeArrowheads="1"/>
          </p:cNvSpPr>
          <p:nvPr/>
        </p:nvSpPr>
        <p:spPr bwMode="auto">
          <a:xfrm>
            <a:off x="0" y="46482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Burger King &lt;p&gt; Phone:(818) 789-1211  &lt;p&gt; Review: ...</a:t>
            </a:r>
            <a:r>
              <a:rPr lang="en-US" sz="2200">
                <a:latin typeface="Times New Roman" charset="0"/>
                <a:cs typeface="+mn-cs"/>
              </a:rPr>
              <a:t> </a:t>
            </a:r>
          </a:p>
        </p:txBody>
      </p:sp>
      <p:sp>
        <p:nvSpPr>
          <p:cNvPr id="378894" name="Rectangle 14"/>
          <p:cNvSpPr>
            <a:spLocks noChangeArrowheads="1"/>
          </p:cNvSpPr>
          <p:nvPr/>
        </p:nvSpPr>
        <p:spPr bwMode="auto">
          <a:xfrm>
            <a:off x="228600" y="51816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5" name="Rectangle 15"/>
          <p:cNvSpPr>
            <a:spLocks noChangeArrowheads="1"/>
          </p:cNvSpPr>
          <p:nvPr/>
        </p:nvSpPr>
        <p:spPr bwMode="auto">
          <a:xfrm>
            <a:off x="0" y="51054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Café del Rey &lt;p&gt; Phone:  (310) 111-1111  &lt;p&gt; Review: ...</a:t>
            </a:r>
            <a:r>
              <a:rPr lang="en-US" sz="2200">
                <a:latin typeface="Times New Roman" charset="0"/>
                <a:cs typeface="+mn-cs"/>
              </a:rPr>
              <a:t> </a:t>
            </a:r>
          </a:p>
        </p:txBody>
      </p:sp>
      <p:sp>
        <p:nvSpPr>
          <p:cNvPr id="378896" name="Rectangle 16"/>
          <p:cNvSpPr>
            <a:spLocks noChangeArrowheads="1"/>
          </p:cNvSpPr>
          <p:nvPr/>
        </p:nvSpPr>
        <p:spPr bwMode="auto">
          <a:xfrm>
            <a:off x="228600" y="56388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7" name="Rectangle 17"/>
          <p:cNvSpPr>
            <a:spLocks noChangeArrowheads="1"/>
          </p:cNvSpPr>
          <p:nvPr/>
        </p:nvSpPr>
        <p:spPr bwMode="auto">
          <a:xfrm>
            <a:off x="0" y="55626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KFC &lt;p&gt; Phone:&lt;b&gt; (800) 111-7171  &lt;/b&gt; &lt;p&gt; Review:...</a:t>
            </a:r>
            <a:r>
              <a:rPr lang="en-US" sz="2200">
                <a:latin typeface="Times New Roman" charset="0"/>
                <a:cs typeface="+mn-cs"/>
              </a:rPr>
              <a:t> </a:t>
            </a:r>
          </a:p>
        </p:txBody>
      </p:sp>
      <p:sp>
        <p:nvSpPr>
          <p:cNvPr id="378898" name="Text Box 18"/>
          <p:cNvSpPr txBox="1">
            <a:spLocks noChangeArrowheads="1"/>
          </p:cNvSpPr>
          <p:nvPr/>
        </p:nvSpPr>
        <p:spPr bwMode="auto">
          <a:xfrm>
            <a:off x="6473825" y="3868738"/>
            <a:ext cx="2405063"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cap="rnd">
                <a:solidFill>
                  <a:srgbClr val="FFFF66"/>
                </a:solidFill>
                <a:prstDash val="sysDot"/>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000" b="1">
                <a:solidFill>
                  <a:srgbClr val="993366"/>
                </a:solidFill>
                <a:latin typeface="Times New Roman" charset="0"/>
                <a:cs typeface="+mn-cs"/>
              </a:rPr>
              <a:t>Unlabeled Examples</a:t>
            </a:r>
          </a:p>
        </p:txBody>
      </p:sp>
      <p:sp>
        <p:nvSpPr>
          <p:cNvPr id="378899" name="Text Box 19"/>
          <p:cNvSpPr txBox="1">
            <a:spLocks noChangeArrowheads="1"/>
          </p:cNvSpPr>
          <p:nvPr/>
        </p:nvSpPr>
        <p:spPr bwMode="auto">
          <a:xfrm>
            <a:off x="6643688" y="2046288"/>
            <a:ext cx="2263775"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cap="rnd">
                <a:solidFill>
                  <a:srgbClr val="FFFF66"/>
                </a:solidFill>
                <a:prstDash val="sysDot"/>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000" b="1">
                <a:solidFill>
                  <a:srgbClr val="993366"/>
                </a:solidFill>
                <a:latin typeface="Times New Roman" charset="0"/>
                <a:cs typeface="+mn-cs"/>
              </a:rPr>
              <a:t>Training Examples</a:t>
            </a:r>
          </a:p>
        </p:txBody>
      </p:sp>
      <p:sp>
        <p:nvSpPr>
          <p:cNvPr id="378900" name="Rectangle 20"/>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Which example should be </a:t>
            </a:r>
            <a:br>
              <a:rPr lang="en-US" sz="3600">
                <a:solidFill>
                  <a:schemeClr val="tx2"/>
                </a:solidFill>
                <a:effectLst>
                  <a:outerShdw blurRad="38100" dist="38100" dir="2700000" algn="tl">
                    <a:srgbClr val="DDDDDD"/>
                  </a:outerShdw>
                </a:effectLst>
                <a:latin typeface="Palatino Linotype" charset="0"/>
                <a:cs typeface="+mn-cs"/>
              </a:rPr>
            </a:br>
            <a:r>
              <a:rPr lang="en-US" sz="3600">
                <a:solidFill>
                  <a:schemeClr val="tx2"/>
                </a:solidFill>
                <a:effectLst>
                  <a:outerShdw blurRad="38100" dist="38100" dir="2700000" algn="tl">
                    <a:srgbClr val="DDDDDD"/>
                  </a:outerShdw>
                </a:effectLst>
                <a:latin typeface="Palatino Linotype" charset="0"/>
                <a:cs typeface="+mn-cs"/>
              </a:rPr>
              <a:t>labeled next?</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en-US" smtClean="0">
                <a:cs typeface="+mj-cs"/>
              </a:rPr>
              <a:t/>
            </a:r>
            <a:br>
              <a:rPr lang="en-US" smtClean="0">
                <a:cs typeface="+mj-cs"/>
              </a:rPr>
            </a:br>
            <a:endParaRPr lang="en-US" smtClean="0">
              <a:cs typeface="+mj-cs"/>
            </a:endParaRPr>
          </a:p>
        </p:txBody>
      </p:sp>
      <p:sp>
        <p:nvSpPr>
          <p:cNvPr id="380931" name="Rectangle 3"/>
          <p:cNvSpPr>
            <a:spLocks noChangeArrowheads="1"/>
          </p:cNvSpPr>
          <p:nvPr/>
        </p:nvSpPr>
        <p:spPr bwMode="auto">
          <a:xfrm>
            <a:off x="228600" y="4724400"/>
            <a:ext cx="8726488"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2" name="Rectangle 4"/>
          <p:cNvSpPr>
            <a:spLocks noChangeArrowheads="1"/>
          </p:cNvSpPr>
          <p:nvPr/>
        </p:nvSpPr>
        <p:spPr bwMode="auto">
          <a:xfrm>
            <a:off x="3449638" y="4724400"/>
            <a:ext cx="186372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3" name="Rectangle 5"/>
          <p:cNvSpPr>
            <a:spLocks noChangeArrowheads="1"/>
          </p:cNvSpPr>
          <p:nvPr/>
        </p:nvSpPr>
        <p:spPr bwMode="auto">
          <a:xfrm>
            <a:off x="0" y="46482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a:t>
            </a:r>
            <a:r>
              <a:rPr lang="en-US" sz="2200" b="1">
                <a:latin typeface="Times New Roman" charset="0"/>
                <a:cs typeface="+mn-cs"/>
              </a:rPr>
              <a:t>Name: KFC  &lt;p&gt; Phone:  (310) 111-1111  &lt;p&gt; Review: Fried chicken …</a:t>
            </a:r>
            <a:r>
              <a:rPr lang="en-US" sz="2200">
                <a:latin typeface="Times New Roman" charset="0"/>
                <a:cs typeface="+mn-cs"/>
              </a:rPr>
              <a:t> </a:t>
            </a:r>
          </a:p>
        </p:txBody>
      </p:sp>
      <p:sp>
        <p:nvSpPr>
          <p:cNvPr id="380934" name="Line 6"/>
          <p:cNvSpPr>
            <a:spLocks noChangeShapeType="1"/>
          </p:cNvSpPr>
          <p:nvPr/>
        </p:nvSpPr>
        <p:spPr bwMode="auto">
          <a:xfrm flipV="1">
            <a:off x="304800" y="4572000"/>
            <a:ext cx="3132138" cy="0"/>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5" name="Text Box 7"/>
          <p:cNvSpPr txBox="1">
            <a:spLocks noChangeArrowheads="1"/>
          </p:cNvSpPr>
          <p:nvPr/>
        </p:nvSpPr>
        <p:spPr bwMode="auto">
          <a:xfrm>
            <a:off x="669925" y="4038600"/>
            <a:ext cx="2427288"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  </a:t>
            </a:r>
            <a:r>
              <a:rPr lang="en-US" b="1">
                <a:solidFill>
                  <a:schemeClr val="hlink"/>
                </a:solidFill>
                <a:latin typeface="Times New Roman" charset="0"/>
                <a:cs typeface="+mn-cs"/>
              </a:rPr>
              <a:t>Phone:</a:t>
            </a:r>
            <a:r>
              <a:rPr lang="en-US">
                <a:latin typeface="Times New Roman" charset="0"/>
                <a:cs typeface="+mn-cs"/>
              </a:rPr>
              <a:t> )</a:t>
            </a:r>
            <a:endParaRPr lang="en-US" sz="2800">
              <a:latin typeface="Times New Roman" charset="0"/>
              <a:cs typeface="+mn-cs"/>
            </a:endParaRPr>
          </a:p>
        </p:txBody>
      </p:sp>
      <p:sp>
        <p:nvSpPr>
          <p:cNvPr id="380936" name="Line 8"/>
          <p:cNvSpPr>
            <a:spLocks noChangeShapeType="1"/>
          </p:cNvSpPr>
          <p:nvPr/>
        </p:nvSpPr>
        <p:spPr bwMode="auto">
          <a:xfrm flipV="1">
            <a:off x="3468688" y="4572000"/>
            <a:ext cx="5294312" cy="1588"/>
          </a:xfrm>
          <a:prstGeom prst="line">
            <a:avLst/>
          </a:prstGeom>
          <a:noFill/>
          <a:ln w="50800">
            <a:solidFill>
              <a:schemeClr val="folHlink"/>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7" name="Text Box 9"/>
          <p:cNvSpPr txBox="1">
            <a:spLocks noChangeArrowheads="1"/>
          </p:cNvSpPr>
          <p:nvPr/>
        </p:nvSpPr>
        <p:spPr bwMode="auto">
          <a:xfrm>
            <a:off x="5013325" y="4038600"/>
            <a:ext cx="2892425"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BackTo( </a:t>
            </a:r>
            <a:r>
              <a:rPr lang="en-US" b="1">
                <a:solidFill>
                  <a:schemeClr val="folHlink"/>
                </a:solidFill>
                <a:latin typeface="Times New Roman" charset="0"/>
                <a:cs typeface="+mn-cs"/>
              </a:rPr>
              <a:t>( </a:t>
            </a:r>
            <a:r>
              <a:rPr lang="en-US" b="1" i="1">
                <a:solidFill>
                  <a:schemeClr val="folHlink"/>
                </a:solidFill>
                <a:latin typeface="Times New Roman" charset="0"/>
                <a:cs typeface="+mn-cs"/>
              </a:rPr>
              <a:t>Number</a:t>
            </a:r>
            <a:r>
              <a:rPr lang="en-US" b="1">
                <a:solidFill>
                  <a:schemeClr val="folHlink"/>
                </a:solidFill>
                <a:latin typeface="Times New Roman" charset="0"/>
                <a:cs typeface="+mn-cs"/>
              </a:rPr>
              <a:t> )</a:t>
            </a:r>
            <a:r>
              <a:rPr lang="en-US" b="1">
                <a:solidFill>
                  <a:srgbClr val="FF2501"/>
                </a:solidFill>
                <a:latin typeface="Times New Roman" charset="0"/>
                <a:cs typeface="+mn-cs"/>
              </a:rPr>
              <a:t> </a:t>
            </a:r>
            <a:r>
              <a:rPr lang="en-US">
                <a:latin typeface="Times New Roman" charset="0"/>
                <a:cs typeface="+mn-cs"/>
              </a:rPr>
              <a:t>)</a:t>
            </a:r>
            <a:endParaRPr lang="en-US" sz="2800">
              <a:latin typeface="Times New Roman" charset="0"/>
              <a:cs typeface="+mn-cs"/>
            </a:endParaRPr>
          </a:p>
        </p:txBody>
      </p:sp>
      <p:sp>
        <p:nvSpPr>
          <p:cNvPr id="380938" name="Text Box 10"/>
          <p:cNvSpPr txBox="1">
            <a:spLocks noChangeArrowheads="1"/>
          </p:cNvSpPr>
          <p:nvPr/>
        </p:nvSpPr>
        <p:spPr bwMode="auto">
          <a:xfrm>
            <a:off x="304800" y="2438400"/>
            <a:ext cx="6521450" cy="51911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cap="rnd">
                <a:solidFill>
                  <a:srgbClr val="FFFF66"/>
                </a:solidFill>
                <a:prstDash val="sysDot"/>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a:latin typeface="Times New Roman" charset="0"/>
                <a:cs typeface="+mn-cs"/>
              </a:rPr>
              <a:t>Two ways to find start of the phone number:</a:t>
            </a:r>
          </a:p>
        </p:txBody>
      </p:sp>
      <p:sp>
        <p:nvSpPr>
          <p:cNvPr id="380939" name="Rectangle 11"/>
          <p:cNvSpPr>
            <a:spLocks noChangeArrowheads="1"/>
          </p:cNvSpPr>
          <p:nvPr/>
        </p:nvSpPr>
        <p:spPr bwMode="auto">
          <a:xfrm>
            <a:off x="1303338" y="6096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Multi-view Learning</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2090738" y="4108450"/>
            <a:ext cx="4076700" cy="593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82979" name="Group 3"/>
          <p:cNvGrpSpPr>
            <a:grpSpLocks/>
          </p:cNvGrpSpPr>
          <p:nvPr/>
        </p:nvGrpSpPr>
        <p:grpSpPr bwMode="auto">
          <a:xfrm>
            <a:off x="304800" y="2540000"/>
            <a:ext cx="8001000" cy="838200"/>
            <a:chOff x="192" y="1600"/>
            <a:chExt cx="5040" cy="528"/>
          </a:xfrm>
        </p:grpSpPr>
        <p:sp>
          <p:nvSpPr>
            <p:cNvPr id="382980" name="Rectangle 4"/>
            <p:cNvSpPr>
              <a:spLocks noChangeArrowheads="1"/>
            </p:cNvSpPr>
            <p:nvPr/>
          </p:nvSpPr>
          <p:spPr bwMode="auto">
            <a:xfrm>
              <a:off x="192" y="1840"/>
              <a:ext cx="1824" cy="288"/>
            </a:xfrm>
            <a:prstGeom prst="rect">
              <a:avLst/>
            </a:prstGeom>
            <a:solidFill>
              <a:schemeClr val="folHlink"/>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a:latin typeface="Times New Roman" charset="0"/>
                  <a:cs typeface="+mn-cs"/>
                </a:rPr>
                <a:t>RULE 1</a:t>
              </a:r>
            </a:p>
          </p:txBody>
        </p:sp>
        <p:sp>
          <p:nvSpPr>
            <p:cNvPr id="382981" name="Rectangle 5"/>
            <p:cNvSpPr>
              <a:spLocks noChangeArrowheads="1"/>
            </p:cNvSpPr>
            <p:nvPr/>
          </p:nvSpPr>
          <p:spPr bwMode="auto">
            <a:xfrm>
              <a:off x="3408" y="1840"/>
              <a:ext cx="1824" cy="288"/>
            </a:xfrm>
            <a:prstGeom prst="rect">
              <a:avLst/>
            </a:prstGeom>
            <a:solidFill>
              <a:srgbClr val="FF2501"/>
            </a:solidFill>
            <a:ln w="19050">
              <a:solidFill>
                <a:schemeClr val="tx1"/>
              </a:solidFill>
              <a:miter lim="800000"/>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a:latin typeface="Times New Roman" charset="0"/>
                  <a:cs typeface="+mn-cs"/>
                </a:rPr>
                <a:t>RULE 2</a:t>
              </a:r>
            </a:p>
          </p:txBody>
        </p:sp>
        <p:sp>
          <p:nvSpPr>
            <p:cNvPr id="382982" name="AutoShape 6"/>
            <p:cNvSpPr>
              <a:spLocks noChangeArrowheads="1"/>
            </p:cNvSpPr>
            <p:nvPr/>
          </p:nvSpPr>
          <p:spPr bwMode="auto">
            <a:xfrm>
              <a:off x="4176" y="1648"/>
              <a:ext cx="336" cy="192"/>
            </a:xfrm>
            <a:prstGeom prst="downArrow">
              <a:avLst>
                <a:gd name="adj1" fmla="val 50000"/>
                <a:gd name="adj2" fmla="val 25000"/>
              </a:avLst>
            </a:prstGeom>
            <a:noFill/>
            <a:ln w="19050">
              <a:solidFill>
                <a:schemeClr val="tx1"/>
              </a:solidFill>
              <a:miter lim="800000"/>
              <a:headEnd/>
              <a:tailEnd type="none" w="sm" len="sm"/>
            </a:ln>
            <a:effectLst/>
            <a:extLst>
              <a:ext uri="{909E8E84-426E-40dd-AFC4-6F175D3DCCD1}">
                <a14:hiddenFill xmlns:a14="http://schemas.microsoft.com/office/drawing/2010/main">
                  <a:solidFill>
                    <a:srgbClr val="FAFD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3" name="AutoShape 7"/>
            <p:cNvSpPr>
              <a:spLocks noChangeArrowheads="1"/>
            </p:cNvSpPr>
            <p:nvPr/>
          </p:nvSpPr>
          <p:spPr bwMode="auto">
            <a:xfrm>
              <a:off x="960" y="1600"/>
              <a:ext cx="336" cy="240"/>
            </a:xfrm>
            <a:prstGeom prst="downArrow">
              <a:avLst>
                <a:gd name="adj1" fmla="val 50000"/>
                <a:gd name="adj2" fmla="val 25000"/>
              </a:avLst>
            </a:prstGeom>
            <a:noFill/>
            <a:ln w="19050">
              <a:solidFill>
                <a:schemeClr val="tx1"/>
              </a:solidFill>
              <a:miter lim="800000"/>
              <a:headEnd/>
              <a:tailEnd type="none" w="sm" len="sm"/>
            </a:ln>
            <a:effectLst/>
            <a:extLst>
              <a:ext uri="{909E8E84-426E-40dd-AFC4-6F175D3DCCD1}">
                <a14:hiddenFill xmlns:a14="http://schemas.microsoft.com/office/drawing/2010/main">
                  <a:solidFill>
                    <a:srgbClr val="FAFD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2984" name="Oval 8"/>
          <p:cNvSpPr>
            <a:spLocks noChangeArrowheads="1"/>
          </p:cNvSpPr>
          <p:nvPr/>
        </p:nvSpPr>
        <p:spPr bwMode="auto">
          <a:xfrm>
            <a:off x="381000" y="1625600"/>
            <a:ext cx="2819400" cy="914400"/>
          </a:xfrm>
          <a:prstGeom prst="ellipse">
            <a:avLst/>
          </a:prstGeom>
          <a:noFill/>
          <a:ln w="19050">
            <a:solidFill>
              <a:schemeClr val="tx1"/>
            </a:solidFill>
            <a:round/>
            <a:headEnd/>
            <a:tailEnd type="none" w="sm" len="sm"/>
          </a:ln>
          <a:effectLst/>
          <a:extLst>
            <a:ext uri="{909E8E84-426E-40dd-AFC4-6F175D3DCCD1}">
              <a14:hiddenFill xmlns:a14="http://schemas.microsoft.com/office/drawing/2010/main">
                <a:solidFill>
                  <a:srgbClr val="FAFD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5" name="AutoShape 9"/>
          <p:cNvSpPr>
            <a:spLocks noChangeArrowheads="1"/>
          </p:cNvSpPr>
          <p:nvPr/>
        </p:nvSpPr>
        <p:spPr bwMode="auto">
          <a:xfrm>
            <a:off x="1219200" y="1778000"/>
            <a:ext cx="838200" cy="228600"/>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6" name="AutoShape 10"/>
          <p:cNvSpPr>
            <a:spLocks noChangeArrowheads="1"/>
          </p:cNvSpPr>
          <p:nvPr/>
        </p:nvSpPr>
        <p:spPr bwMode="auto">
          <a:xfrm>
            <a:off x="1219200" y="2159000"/>
            <a:ext cx="838200" cy="228600"/>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7" name="Oval 11"/>
          <p:cNvSpPr>
            <a:spLocks noChangeArrowheads="1"/>
          </p:cNvSpPr>
          <p:nvPr/>
        </p:nvSpPr>
        <p:spPr bwMode="auto">
          <a:xfrm>
            <a:off x="5486400" y="1549400"/>
            <a:ext cx="2819400" cy="1066800"/>
          </a:xfrm>
          <a:prstGeom prst="ellipse">
            <a:avLst/>
          </a:prstGeom>
          <a:noFill/>
          <a:ln w="19050">
            <a:solidFill>
              <a:schemeClr val="tx1"/>
            </a:solidFill>
            <a:round/>
            <a:headEnd/>
            <a:tailEnd type="none" w="sm" len="sm"/>
          </a:ln>
          <a:effectLst/>
          <a:extLst>
            <a:ext uri="{909E8E84-426E-40dd-AFC4-6F175D3DCCD1}">
              <a14:hiddenFill xmlns:a14="http://schemas.microsoft.com/office/drawing/2010/main">
                <a:solidFill>
                  <a:srgbClr val="FAFD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8" name="AutoShape 12"/>
          <p:cNvSpPr>
            <a:spLocks noChangeArrowheads="1"/>
          </p:cNvSpPr>
          <p:nvPr/>
        </p:nvSpPr>
        <p:spPr bwMode="auto">
          <a:xfrm>
            <a:off x="6400800" y="1778000"/>
            <a:ext cx="838200" cy="228600"/>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9" name="AutoShape 13"/>
          <p:cNvSpPr>
            <a:spLocks noChangeArrowheads="1"/>
          </p:cNvSpPr>
          <p:nvPr/>
        </p:nvSpPr>
        <p:spPr bwMode="auto">
          <a:xfrm>
            <a:off x="6400800" y="2159000"/>
            <a:ext cx="838200" cy="228600"/>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0" name="Line 14"/>
          <p:cNvSpPr>
            <a:spLocks noChangeShapeType="1"/>
          </p:cNvSpPr>
          <p:nvPr/>
        </p:nvSpPr>
        <p:spPr bwMode="auto">
          <a:xfrm>
            <a:off x="2057400" y="1930400"/>
            <a:ext cx="4343400"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1" name="Line 15"/>
          <p:cNvSpPr>
            <a:spLocks noChangeShapeType="1"/>
          </p:cNvSpPr>
          <p:nvPr/>
        </p:nvSpPr>
        <p:spPr bwMode="auto">
          <a:xfrm>
            <a:off x="2057400" y="2311400"/>
            <a:ext cx="4343400"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2" name="Text Box 16"/>
          <p:cNvSpPr txBox="1">
            <a:spLocks noChangeArrowheads="1"/>
          </p:cNvSpPr>
          <p:nvPr/>
        </p:nvSpPr>
        <p:spPr bwMode="auto">
          <a:xfrm>
            <a:off x="3983038" y="1416050"/>
            <a:ext cx="415925" cy="579438"/>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200" b="1">
                <a:latin typeface="Times New Roman" charset="0"/>
                <a:cs typeface="+mn-cs"/>
              </a:rPr>
              <a:t>+</a:t>
            </a:r>
          </a:p>
        </p:txBody>
      </p:sp>
      <p:sp>
        <p:nvSpPr>
          <p:cNvPr id="382993" name="Text Box 17"/>
          <p:cNvSpPr txBox="1">
            <a:spLocks noChangeArrowheads="1"/>
          </p:cNvSpPr>
          <p:nvPr/>
        </p:nvSpPr>
        <p:spPr bwMode="auto">
          <a:xfrm>
            <a:off x="4032250" y="1778000"/>
            <a:ext cx="319088" cy="579438"/>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200" b="1">
                <a:latin typeface="Times New Roman" charset="0"/>
                <a:cs typeface="+mn-cs"/>
              </a:rPr>
              <a:t>-</a:t>
            </a:r>
          </a:p>
        </p:txBody>
      </p:sp>
      <p:grpSp>
        <p:nvGrpSpPr>
          <p:cNvPr id="50189" name="Group 18"/>
          <p:cNvGrpSpPr>
            <a:grpSpLocks/>
          </p:cNvGrpSpPr>
          <p:nvPr/>
        </p:nvGrpSpPr>
        <p:grpSpPr bwMode="auto">
          <a:xfrm>
            <a:off x="1066800" y="3987800"/>
            <a:ext cx="6226175" cy="1893888"/>
            <a:chOff x="672" y="2512"/>
            <a:chExt cx="3922" cy="1193"/>
          </a:xfrm>
        </p:grpSpPr>
        <p:sp>
          <p:nvSpPr>
            <p:cNvPr id="382995" name="Oval 19"/>
            <p:cNvSpPr>
              <a:spLocks noChangeArrowheads="1"/>
            </p:cNvSpPr>
            <p:nvPr/>
          </p:nvSpPr>
          <p:spPr bwMode="auto">
            <a:xfrm>
              <a:off x="672" y="2512"/>
              <a:ext cx="3922" cy="1193"/>
            </a:xfrm>
            <a:prstGeom prst="ellipse">
              <a:avLst/>
            </a:prstGeom>
            <a:noFill/>
            <a:ln w="19050">
              <a:solidFill>
                <a:schemeClr val="tx1"/>
              </a:solidFill>
              <a:round/>
              <a:headEnd/>
              <a:tailEnd type="none" w="sm" len="sm"/>
            </a:ln>
            <a:effectLst/>
            <a:extLst>
              <a:ext uri="{909E8E84-426E-40dd-AFC4-6F175D3DCCD1}">
                <a14:hiddenFill xmlns:a14="http://schemas.microsoft.com/office/drawing/2010/main">
                  <a:solidFill>
                    <a:srgbClr val="FAFD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6" name="AutoShape 20"/>
            <p:cNvSpPr>
              <a:spLocks noChangeArrowheads="1"/>
            </p:cNvSpPr>
            <p:nvPr/>
          </p:nvSpPr>
          <p:spPr bwMode="auto">
            <a:xfrm>
              <a:off x="1392" y="2704"/>
              <a:ext cx="528" cy="144"/>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7" name="AutoShape 21"/>
            <p:cNvSpPr>
              <a:spLocks noChangeArrowheads="1"/>
            </p:cNvSpPr>
            <p:nvPr/>
          </p:nvSpPr>
          <p:spPr bwMode="auto">
            <a:xfrm>
              <a:off x="3312" y="2704"/>
              <a:ext cx="528" cy="144"/>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8" name="Line 22"/>
            <p:cNvSpPr>
              <a:spLocks noChangeShapeType="1"/>
            </p:cNvSpPr>
            <p:nvPr/>
          </p:nvSpPr>
          <p:spPr bwMode="auto">
            <a:xfrm>
              <a:off x="1920" y="2800"/>
              <a:ext cx="1392"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9" name="AutoShape 23"/>
            <p:cNvSpPr>
              <a:spLocks noChangeArrowheads="1"/>
            </p:cNvSpPr>
            <p:nvPr/>
          </p:nvSpPr>
          <p:spPr bwMode="auto">
            <a:xfrm>
              <a:off x="1423" y="3120"/>
              <a:ext cx="528" cy="144"/>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0" name="AutoShape 24"/>
            <p:cNvSpPr>
              <a:spLocks noChangeArrowheads="1"/>
            </p:cNvSpPr>
            <p:nvPr/>
          </p:nvSpPr>
          <p:spPr bwMode="auto">
            <a:xfrm>
              <a:off x="3343" y="3120"/>
              <a:ext cx="528" cy="144"/>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1" name="Line 25"/>
            <p:cNvSpPr>
              <a:spLocks noChangeShapeType="1"/>
            </p:cNvSpPr>
            <p:nvPr/>
          </p:nvSpPr>
          <p:spPr bwMode="auto">
            <a:xfrm>
              <a:off x="1951" y="3216"/>
              <a:ext cx="1392"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2" name="AutoShape 26"/>
            <p:cNvSpPr>
              <a:spLocks noChangeArrowheads="1"/>
            </p:cNvSpPr>
            <p:nvPr/>
          </p:nvSpPr>
          <p:spPr bwMode="auto">
            <a:xfrm>
              <a:off x="1423" y="3408"/>
              <a:ext cx="528" cy="144"/>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3" name="AutoShape 27"/>
            <p:cNvSpPr>
              <a:spLocks noChangeArrowheads="1"/>
            </p:cNvSpPr>
            <p:nvPr/>
          </p:nvSpPr>
          <p:spPr bwMode="auto">
            <a:xfrm>
              <a:off x="3343" y="3408"/>
              <a:ext cx="528" cy="144"/>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4" name="Line 28"/>
            <p:cNvSpPr>
              <a:spLocks noChangeShapeType="1"/>
            </p:cNvSpPr>
            <p:nvPr/>
          </p:nvSpPr>
          <p:spPr bwMode="auto">
            <a:xfrm>
              <a:off x="1951" y="3504"/>
              <a:ext cx="1392"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3005" name="Text Box 29"/>
          <p:cNvSpPr txBox="1">
            <a:spLocks noChangeArrowheads="1"/>
          </p:cNvSpPr>
          <p:nvPr/>
        </p:nvSpPr>
        <p:spPr bwMode="auto">
          <a:xfrm>
            <a:off x="3109913" y="3592513"/>
            <a:ext cx="2157412"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Times New Roman" charset="0"/>
                <a:cs typeface="+mn-cs"/>
              </a:rPr>
              <a:t>Unlabeled data</a:t>
            </a:r>
          </a:p>
        </p:txBody>
      </p:sp>
      <p:grpSp>
        <p:nvGrpSpPr>
          <p:cNvPr id="383006" name="Group 30"/>
          <p:cNvGrpSpPr>
            <a:grpSpLocks/>
          </p:cNvGrpSpPr>
          <p:nvPr/>
        </p:nvGrpSpPr>
        <p:grpSpPr bwMode="auto">
          <a:xfrm>
            <a:off x="3124200" y="3803650"/>
            <a:ext cx="1912938" cy="1816100"/>
            <a:chOff x="1968" y="2396"/>
            <a:chExt cx="1205" cy="1144"/>
          </a:xfrm>
        </p:grpSpPr>
        <p:sp>
          <p:nvSpPr>
            <p:cNvPr id="383007" name="Text Box 31"/>
            <p:cNvSpPr txBox="1">
              <a:spLocks noChangeArrowheads="1"/>
            </p:cNvSpPr>
            <p:nvPr/>
          </p:nvSpPr>
          <p:spPr bwMode="auto">
            <a:xfrm>
              <a:off x="1968" y="2464"/>
              <a:ext cx="280" cy="404"/>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chemeClr val="folHlink"/>
                  </a:solidFill>
                  <a:latin typeface="Times New Roman" charset="0"/>
                  <a:cs typeface="+mn-cs"/>
                </a:rPr>
                <a:t>+</a:t>
              </a:r>
            </a:p>
          </p:txBody>
        </p:sp>
        <p:sp>
          <p:nvSpPr>
            <p:cNvPr id="383008" name="Text Box 32"/>
            <p:cNvSpPr txBox="1">
              <a:spLocks noChangeArrowheads="1"/>
            </p:cNvSpPr>
            <p:nvPr/>
          </p:nvSpPr>
          <p:spPr bwMode="auto">
            <a:xfrm>
              <a:off x="1981" y="2836"/>
              <a:ext cx="280" cy="404"/>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chemeClr val="folHlink"/>
                  </a:solidFill>
                  <a:latin typeface="Times New Roman" charset="0"/>
                  <a:cs typeface="+mn-cs"/>
                </a:rPr>
                <a:t>+</a:t>
              </a:r>
            </a:p>
          </p:txBody>
        </p:sp>
        <p:sp>
          <p:nvSpPr>
            <p:cNvPr id="383009" name="Text Box 33"/>
            <p:cNvSpPr txBox="1">
              <a:spLocks noChangeArrowheads="1"/>
            </p:cNvSpPr>
            <p:nvPr/>
          </p:nvSpPr>
          <p:spPr bwMode="auto">
            <a:xfrm>
              <a:off x="2016" y="3124"/>
              <a:ext cx="212" cy="404"/>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chemeClr val="folHlink"/>
                  </a:solidFill>
                  <a:latin typeface="Times New Roman" charset="0"/>
                  <a:cs typeface="+mn-cs"/>
                </a:rPr>
                <a:t>-</a:t>
              </a:r>
            </a:p>
          </p:txBody>
        </p:sp>
        <p:sp>
          <p:nvSpPr>
            <p:cNvPr id="383010" name="Text Box 34"/>
            <p:cNvSpPr txBox="1">
              <a:spLocks noChangeArrowheads="1"/>
            </p:cNvSpPr>
            <p:nvPr/>
          </p:nvSpPr>
          <p:spPr bwMode="auto">
            <a:xfrm>
              <a:off x="2945" y="2396"/>
              <a:ext cx="212" cy="404"/>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rgbClr val="FF2501"/>
                  </a:solidFill>
                  <a:latin typeface="Times New Roman" charset="0"/>
                  <a:cs typeface="+mn-cs"/>
                </a:rPr>
                <a:t>-</a:t>
              </a:r>
            </a:p>
          </p:txBody>
        </p:sp>
        <p:sp>
          <p:nvSpPr>
            <p:cNvPr id="383011" name="Text Box 35"/>
            <p:cNvSpPr txBox="1">
              <a:spLocks noChangeArrowheads="1"/>
            </p:cNvSpPr>
            <p:nvPr/>
          </p:nvSpPr>
          <p:spPr bwMode="auto">
            <a:xfrm>
              <a:off x="2893" y="2848"/>
              <a:ext cx="280" cy="404"/>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rgbClr val="FF2501"/>
                  </a:solidFill>
                  <a:latin typeface="Times New Roman" charset="0"/>
                  <a:cs typeface="+mn-cs"/>
                </a:rPr>
                <a:t>+</a:t>
              </a:r>
            </a:p>
          </p:txBody>
        </p:sp>
        <p:sp>
          <p:nvSpPr>
            <p:cNvPr id="383012" name="Text Box 36"/>
            <p:cNvSpPr txBox="1">
              <a:spLocks noChangeArrowheads="1"/>
            </p:cNvSpPr>
            <p:nvPr/>
          </p:nvSpPr>
          <p:spPr bwMode="auto">
            <a:xfrm>
              <a:off x="2928" y="3136"/>
              <a:ext cx="212" cy="404"/>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rgbClr val="FF2501"/>
                  </a:solidFill>
                  <a:latin typeface="Times New Roman" charset="0"/>
                  <a:cs typeface="+mn-cs"/>
                </a:rPr>
                <a:t>-</a:t>
              </a:r>
            </a:p>
          </p:txBody>
        </p:sp>
      </p:grpSp>
      <p:grpSp>
        <p:nvGrpSpPr>
          <p:cNvPr id="383013" name="Group 37"/>
          <p:cNvGrpSpPr>
            <a:grpSpLocks/>
          </p:cNvGrpSpPr>
          <p:nvPr/>
        </p:nvGrpSpPr>
        <p:grpSpPr bwMode="auto">
          <a:xfrm>
            <a:off x="1524000" y="3378200"/>
            <a:ext cx="5257800" cy="896938"/>
            <a:chOff x="960" y="2128"/>
            <a:chExt cx="3312" cy="565"/>
          </a:xfrm>
        </p:grpSpPr>
        <p:sp>
          <p:nvSpPr>
            <p:cNvPr id="383014" name="Freeform 38"/>
            <p:cNvSpPr>
              <a:spLocks/>
            </p:cNvSpPr>
            <p:nvPr/>
          </p:nvSpPr>
          <p:spPr bwMode="auto">
            <a:xfrm>
              <a:off x="960" y="2128"/>
              <a:ext cx="272" cy="565"/>
            </a:xfrm>
            <a:custGeom>
              <a:avLst/>
              <a:gdLst>
                <a:gd name="T0" fmla="*/ 7 w 464"/>
                <a:gd name="T1" fmla="*/ 0 h 853"/>
                <a:gd name="T2" fmla="*/ 18 w 464"/>
                <a:gd name="T3" fmla="*/ 44 h 853"/>
                <a:gd name="T4" fmla="*/ 56 w 464"/>
                <a:gd name="T5" fmla="*/ 148 h 853"/>
                <a:gd name="T6" fmla="*/ 56 w 464"/>
                <a:gd name="T7" fmla="*/ 280 h 853"/>
                <a:gd name="T8" fmla="*/ 62 w 464"/>
                <a:gd name="T9" fmla="*/ 341 h 853"/>
                <a:gd name="T10" fmla="*/ 161 w 464"/>
                <a:gd name="T11" fmla="*/ 357 h 853"/>
                <a:gd name="T12" fmla="*/ 260 w 464"/>
                <a:gd name="T13" fmla="*/ 374 h 853"/>
                <a:gd name="T14" fmla="*/ 271 w 464"/>
                <a:gd name="T15" fmla="*/ 556 h 853"/>
                <a:gd name="T16" fmla="*/ 304 w 464"/>
                <a:gd name="T17" fmla="*/ 561 h 853"/>
                <a:gd name="T18" fmla="*/ 332 w 464"/>
                <a:gd name="T19" fmla="*/ 605 h 853"/>
                <a:gd name="T20" fmla="*/ 365 w 464"/>
                <a:gd name="T21" fmla="*/ 649 h 853"/>
                <a:gd name="T22" fmla="*/ 431 w 464"/>
                <a:gd name="T23" fmla="*/ 765 h 853"/>
                <a:gd name="T24" fmla="*/ 464 w 464"/>
                <a:gd name="T25"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853">
                  <a:moveTo>
                    <a:pt x="7" y="0"/>
                  </a:moveTo>
                  <a:cubicBezTo>
                    <a:pt x="11" y="15"/>
                    <a:pt x="16" y="29"/>
                    <a:pt x="18" y="44"/>
                  </a:cubicBezTo>
                  <a:cubicBezTo>
                    <a:pt x="27" y="120"/>
                    <a:pt x="0" y="130"/>
                    <a:pt x="56" y="148"/>
                  </a:cubicBezTo>
                  <a:cubicBezTo>
                    <a:pt x="70" y="247"/>
                    <a:pt x="56" y="126"/>
                    <a:pt x="56" y="280"/>
                  </a:cubicBezTo>
                  <a:cubicBezTo>
                    <a:pt x="56" y="300"/>
                    <a:pt x="49" y="325"/>
                    <a:pt x="62" y="341"/>
                  </a:cubicBezTo>
                  <a:cubicBezTo>
                    <a:pt x="68" y="348"/>
                    <a:pt x="148" y="355"/>
                    <a:pt x="161" y="357"/>
                  </a:cubicBezTo>
                  <a:cubicBezTo>
                    <a:pt x="194" y="362"/>
                    <a:pt x="260" y="374"/>
                    <a:pt x="260" y="374"/>
                  </a:cubicBezTo>
                  <a:cubicBezTo>
                    <a:pt x="266" y="435"/>
                    <a:pt x="253" y="498"/>
                    <a:pt x="271" y="556"/>
                  </a:cubicBezTo>
                  <a:cubicBezTo>
                    <a:pt x="274" y="567"/>
                    <a:pt x="293" y="559"/>
                    <a:pt x="304" y="561"/>
                  </a:cubicBezTo>
                  <a:cubicBezTo>
                    <a:pt x="349" y="584"/>
                    <a:pt x="307" y="555"/>
                    <a:pt x="332" y="605"/>
                  </a:cubicBezTo>
                  <a:cubicBezTo>
                    <a:pt x="340" y="621"/>
                    <a:pt x="354" y="634"/>
                    <a:pt x="365" y="649"/>
                  </a:cubicBezTo>
                  <a:cubicBezTo>
                    <a:pt x="375" y="713"/>
                    <a:pt x="375" y="729"/>
                    <a:pt x="431" y="765"/>
                  </a:cubicBezTo>
                  <a:cubicBezTo>
                    <a:pt x="433" y="779"/>
                    <a:pt x="445" y="853"/>
                    <a:pt x="464" y="853"/>
                  </a:cubicBezTo>
                </a:path>
              </a:pathLst>
            </a:custGeom>
            <a:solidFill>
              <a:schemeClr val="bg2"/>
            </a:solidFill>
            <a:ln w="76200" cap="flat" cmpd="sng">
              <a:solidFill>
                <a:schemeClr val="bg2"/>
              </a:solidFill>
              <a:prstDash val="solid"/>
              <a:round/>
              <a:headEnd type="none" w="med" len="med"/>
              <a:tailEnd type="triangle" w="lg" len="lg"/>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cs typeface="+mn-cs"/>
              </a:endParaRPr>
            </a:p>
          </p:txBody>
        </p:sp>
        <p:sp>
          <p:nvSpPr>
            <p:cNvPr id="383015" name="Freeform 39"/>
            <p:cNvSpPr>
              <a:spLocks/>
            </p:cNvSpPr>
            <p:nvPr/>
          </p:nvSpPr>
          <p:spPr bwMode="auto">
            <a:xfrm>
              <a:off x="3920" y="2128"/>
              <a:ext cx="352" cy="527"/>
            </a:xfrm>
            <a:custGeom>
              <a:avLst/>
              <a:gdLst>
                <a:gd name="T0" fmla="*/ 347 w 383"/>
                <a:gd name="T1" fmla="*/ 0 h 694"/>
                <a:gd name="T2" fmla="*/ 281 w 383"/>
                <a:gd name="T3" fmla="*/ 66 h 694"/>
                <a:gd name="T4" fmla="*/ 320 w 383"/>
                <a:gd name="T5" fmla="*/ 187 h 694"/>
                <a:gd name="T6" fmla="*/ 265 w 383"/>
                <a:gd name="T7" fmla="*/ 215 h 694"/>
                <a:gd name="T8" fmla="*/ 226 w 383"/>
                <a:gd name="T9" fmla="*/ 226 h 694"/>
                <a:gd name="T10" fmla="*/ 209 w 383"/>
                <a:gd name="T11" fmla="*/ 259 h 694"/>
                <a:gd name="T12" fmla="*/ 237 w 383"/>
                <a:gd name="T13" fmla="*/ 413 h 694"/>
                <a:gd name="T14" fmla="*/ 66 w 383"/>
                <a:gd name="T15" fmla="*/ 463 h 694"/>
                <a:gd name="T16" fmla="*/ 55 w 383"/>
                <a:gd name="T17" fmla="*/ 622 h 694"/>
                <a:gd name="T18" fmla="*/ 28 w 383"/>
                <a:gd name="T19" fmla="*/ 655 h 694"/>
                <a:gd name="T20" fmla="*/ 17 w 383"/>
                <a:gd name="T21" fmla="*/ 688 h 694"/>
                <a:gd name="T22" fmla="*/ 0 w 383"/>
                <a:gd name="T23"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694">
                  <a:moveTo>
                    <a:pt x="347" y="0"/>
                  </a:moveTo>
                  <a:cubicBezTo>
                    <a:pt x="383" y="56"/>
                    <a:pt x="320" y="55"/>
                    <a:pt x="281" y="66"/>
                  </a:cubicBezTo>
                  <a:cubicBezTo>
                    <a:pt x="303" y="102"/>
                    <a:pt x="352" y="142"/>
                    <a:pt x="320" y="187"/>
                  </a:cubicBezTo>
                  <a:cubicBezTo>
                    <a:pt x="315" y="195"/>
                    <a:pt x="280" y="210"/>
                    <a:pt x="265" y="215"/>
                  </a:cubicBezTo>
                  <a:cubicBezTo>
                    <a:pt x="252" y="219"/>
                    <a:pt x="226" y="226"/>
                    <a:pt x="226" y="226"/>
                  </a:cubicBezTo>
                  <a:cubicBezTo>
                    <a:pt x="220" y="234"/>
                    <a:pt x="209" y="248"/>
                    <a:pt x="209" y="259"/>
                  </a:cubicBezTo>
                  <a:cubicBezTo>
                    <a:pt x="209" y="296"/>
                    <a:pt x="232" y="380"/>
                    <a:pt x="237" y="413"/>
                  </a:cubicBezTo>
                  <a:cubicBezTo>
                    <a:pt x="218" y="500"/>
                    <a:pt x="109" y="396"/>
                    <a:pt x="66" y="463"/>
                  </a:cubicBezTo>
                  <a:cubicBezTo>
                    <a:pt x="64" y="516"/>
                    <a:pt x="84" y="578"/>
                    <a:pt x="55" y="622"/>
                  </a:cubicBezTo>
                  <a:cubicBezTo>
                    <a:pt x="35" y="652"/>
                    <a:pt x="43" y="625"/>
                    <a:pt x="28" y="655"/>
                  </a:cubicBezTo>
                  <a:cubicBezTo>
                    <a:pt x="23" y="665"/>
                    <a:pt x="25" y="680"/>
                    <a:pt x="17" y="688"/>
                  </a:cubicBezTo>
                  <a:cubicBezTo>
                    <a:pt x="13" y="692"/>
                    <a:pt x="0" y="694"/>
                    <a:pt x="0" y="694"/>
                  </a:cubicBezTo>
                </a:path>
              </a:pathLst>
            </a:custGeom>
            <a:noFill/>
            <a:ln w="76200" cap="flat" cmpd="sng">
              <a:solidFill>
                <a:schemeClr val="bg2"/>
              </a:solidFill>
              <a:prstDash val="solid"/>
              <a:round/>
              <a:headEnd type="none" w="med" len="med"/>
              <a:tailEnd type="triangle" w="lg" len="lg"/>
            </a:ln>
            <a:effectLst/>
            <a:extLst>
              <a:ext uri="{909E8E84-426E-40dd-AFC4-6F175D3DCCD1}">
                <a14:hiddenFill xmlns:a14="http://schemas.microsoft.com/office/drawing/2010/main">
                  <a:solidFill>
                    <a:srgbClr val="FAFD00"/>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cs typeface="+mn-cs"/>
              </a:endParaRPr>
            </a:p>
          </p:txBody>
        </p:sp>
      </p:grpSp>
      <p:sp>
        <p:nvSpPr>
          <p:cNvPr id="383016" name="Rectangle 40"/>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Co-Testing</a:t>
            </a:r>
          </a:p>
        </p:txBody>
      </p:sp>
      <p:sp>
        <p:nvSpPr>
          <p:cNvPr id="383017" name="Text Box 41"/>
          <p:cNvSpPr txBox="1">
            <a:spLocks noChangeArrowheads="1"/>
          </p:cNvSpPr>
          <p:nvPr/>
        </p:nvSpPr>
        <p:spPr bwMode="auto">
          <a:xfrm>
            <a:off x="3246438" y="2336800"/>
            <a:ext cx="1885950"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Times New Roman" charset="0"/>
                <a:cs typeface="+mn-cs"/>
              </a:rPr>
              <a:t>Labeled data</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2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30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30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82978"/>
                                        </p:tgtEl>
                                        <p:attrNameLst>
                                          <p:attrName>style.visibility</p:attrName>
                                        </p:attrNameLst>
                                      </p:cBhvr>
                                      <p:to>
                                        <p:strVal val="visible"/>
                                      </p:to>
                                    </p:set>
                                    <p:animEffect transition="in" filter="blinds(horizontal)">
                                      <p:cBhvr>
                                        <p:cTn id="19" dur="500"/>
                                        <p:tgtEl>
                                          <p:spTgt spid="382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AutoShape 2"/>
          <p:cNvSpPr>
            <a:spLocks noChangeArrowheads="1"/>
          </p:cNvSpPr>
          <p:nvPr/>
        </p:nvSpPr>
        <p:spPr bwMode="auto">
          <a:xfrm>
            <a:off x="2786063" y="5254625"/>
            <a:ext cx="2179637" cy="1203325"/>
          </a:xfrm>
          <a:prstGeom prst="irregularSeal2">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27" name="Rectangle 3"/>
          <p:cNvSpPr>
            <a:spLocks noChangeArrowheads="1"/>
          </p:cNvSpPr>
          <p:nvPr/>
        </p:nvSpPr>
        <p:spPr bwMode="auto">
          <a:xfrm>
            <a:off x="228600" y="216376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28" name="Rectangle 4"/>
          <p:cNvSpPr>
            <a:spLocks noChangeArrowheads="1"/>
          </p:cNvSpPr>
          <p:nvPr/>
        </p:nvSpPr>
        <p:spPr bwMode="auto">
          <a:xfrm>
            <a:off x="3886200" y="2163763"/>
            <a:ext cx="1981200"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29" name="Rectangle 5"/>
          <p:cNvSpPr>
            <a:spLocks noChangeArrowheads="1"/>
          </p:cNvSpPr>
          <p:nvPr/>
        </p:nvSpPr>
        <p:spPr bwMode="auto">
          <a:xfrm>
            <a:off x="0" y="208756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Phone:  (310) 777-1111  &lt;p&gt;Review: ...</a:t>
            </a:r>
            <a:r>
              <a:rPr lang="en-US" sz="2200">
                <a:latin typeface="Times New Roman" charset="0"/>
                <a:cs typeface="+mn-cs"/>
              </a:rPr>
              <a:t> </a:t>
            </a:r>
          </a:p>
        </p:txBody>
      </p:sp>
      <p:sp>
        <p:nvSpPr>
          <p:cNvPr id="385030" name="Line 6"/>
          <p:cNvSpPr>
            <a:spLocks noChangeShapeType="1"/>
          </p:cNvSpPr>
          <p:nvPr/>
        </p:nvSpPr>
        <p:spPr bwMode="auto">
          <a:xfrm flipV="1">
            <a:off x="246063" y="2068513"/>
            <a:ext cx="3694112"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1" name="Text Box 7"/>
          <p:cNvSpPr txBox="1">
            <a:spLocks noChangeArrowheads="1"/>
          </p:cNvSpPr>
          <p:nvPr/>
        </p:nvSpPr>
        <p:spPr bwMode="auto">
          <a:xfrm>
            <a:off x="84138" y="1609725"/>
            <a:ext cx="3570287"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                SkipTo( </a:t>
            </a:r>
            <a:r>
              <a:rPr lang="en-US" b="1">
                <a:solidFill>
                  <a:schemeClr val="hlink"/>
                </a:solidFill>
                <a:latin typeface="Times New Roman" charset="0"/>
                <a:cs typeface="+mn-cs"/>
              </a:rPr>
              <a:t>Phone:</a:t>
            </a:r>
            <a:r>
              <a:rPr lang="en-US">
                <a:latin typeface="Times New Roman" charset="0"/>
                <a:cs typeface="+mn-cs"/>
              </a:rPr>
              <a:t> )</a:t>
            </a:r>
            <a:endParaRPr lang="en-US" sz="2800">
              <a:latin typeface="Times New Roman" charset="0"/>
              <a:cs typeface="+mn-cs"/>
            </a:endParaRPr>
          </a:p>
        </p:txBody>
      </p:sp>
      <p:sp>
        <p:nvSpPr>
          <p:cNvPr id="385032" name="Rectangle 8"/>
          <p:cNvSpPr>
            <a:spLocks noChangeArrowheads="1"/>
          </p:cNvSpPr>
          <p:nvPr/>
        </p:nvSpPr>
        <p:spPr bwMode="auto">
          <a:xfrm>
            <a:off x="228600" y="262096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3" name="Rectangle 9"/>
          <p:cNvSpPr>
            <a:spLocks noChangeArrowheads="1"/>
          </p:cNvSpPr>
          <p:nvPr/>
        </p:nvSpPr>
        <p:spPr bwMode="auto">
          <a:xfrm>
            <a:off x="3810000" y="2620963"/>
            <a:ext cx="2057400"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4" name="Rectangle 10"/>
          <p:cNvSpPr>
            <a:spLocks noChangeArrowheads="1"/>
          </p:cNvSpPr>
          <p:nvPr/>
        </p:nvSpPr>
        <p:spPr bwMode="auto">
          <a:xfrm>
            <a:off x="0" y="2544763"/>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Phone:  (213) 757-1111  &lt;p&gt;Review: ...</a:t>
            </a:r>
            <a:r>
              <a:rPr lang="en-US" sz="2200">
                <a:latin typeface="Times New Roman" charset="0"/>
                <a:cs typeface="+mn-cs"/>
              </a:rPr>
              <a:t> </a:t>
            </a:r>
          </a:p>
        </p:txBody>
      </p:sp>
      <p:grpSp>
        <p:nvGrpSpPr>
          <p:cNvPr id="385035" name="Group 11"/>
          <p:cNvGrpSpPr>
            <a:grpSpLocks/>
          </p:cNvGrpSpPr>
          <p:nvPr/>
        </p:nvGrpSpPr>
        <p:grpSpPr bwMode="auto">
          <a:xfrm>
            <a:off x="0" y="3567113"/>
            <a:ext cx="9144000" cy="685800"/>
            <a:chOff x="0" y="2247"/>
            <a:chExt cx="5760" cy="432"/>
          </a:xfrm>
        </p:grpSpPr>
        <p:sp>
          <p:nvSpPr>
            <p:cNvPr id="385036" name="Rectangle 12"/>
            <p:cNvSpPr>
              <a:spLocks noChangeArrowheads="1"/>
            </p:cNvSpPr>
            <p:nvPr/>
          </p:nvSpPr>
          <p:spPr bwMode="auto">
            <a:xfrm>
              <a:off x="144" y="2295"/>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7" name="Rectangle 13"/>
            <p:cNvSpPr>
              <a:spLocks noChangeArrowheads="1"/>
            </p:cNvSpPr>
            <p:nvPr/>
          </p:nvSpPr>
          <p:spPr bwMode="auto">
            <a:xfrm>
              <a:off x="0" y="2247"/>
              <a:ext cx="576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Chez Jean &lt;p&gt; Phone: (310) 666-1111  &lt;p&gt; Review: ...</a:t>
              </a:r>
              <a:r>
                <a:rPr lang="en-US" sz="2200">
                  <a:latin typeface="Times New Roman" charset="0"/>
                  <a:cs typeface="+mn-cs"/>
                </a:rPr>
                <a:t> </a:t>
              </a:r>
            </a:p>
          </p:txBody>
        </p:sp>
      </p:grpSp>
      <p:grpSp>
        <p:nvGrpSpPr>
          <p:cNvPr id="385038" name="Group 14"/>
          <p:cNvGrpSpPr>
            <a:grpSpLocks/>
          </p:cNvGrpSpPr>
          <p:nvPr/>
        </p:nvGrpSpPr>
        <p:grpSpPr bwMode="auto">
          <a:xfrm>
            <a:off x="0" y="4232275"/>
            <a:ext cx="9144000" cy="685800"/>
            <a:chOff x="0" y="2928"/>
            <a:chExt cx="5760" cy="432"/>
          </a:xfrm>
        </p:grpSpPr>
        <p:sp>
          <p:nvSpPr>
            <p:cNvPr id="385039" name="Rectangle 15"/>
            <p:cNvSpPr>
              <a:spLocks noChangeArrowheads="1"/>
            </p:cNvSpPr>
            <p:nvPr/>
          </p:nvSpPr>
          <p:spPr bwMode="auto">
            <a:xfrm>
              <a:off x="144" y="2976"/>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0" name="Rectangle 16"/>
            <p:cNvSpPr>
              <a:spLocks noChangeArrowheads="1"/>
            </p:cNvSpPr>
            <p:nvPr/>
          </p:nvSpPr>
          <p:spPr bwMode="auto">
            <a:xfrm>
              <a:off x="0" y="2928"/>
              <a:ext cx="576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Burger King &lt;p&gt; Phone: (818) 789-1211  &lt;p&gt; Review: ...</a:t>
              </a:r>
              <a:r>
                <a:rPr lang="en-US" sz="2200">
                  <a:latin typeface="Times New Roman" charset="0"/>
                  <a:cs typeface="+mn-cs"/>
                </a:rPr>
                <a:t> </a:t>
              </a:r>
            </a:p>
          </p:txBody>
        </p:sp>
      </p:grpSp>
      <p:grpSp>
        <p:nvGrpSpPr>
          <p:cNvPr id="385041" name="Group 17"/>
          <p:cNvGrpSpPr>
            <a:grpSpLocks/>
          </p:cNvGrpSpPr>
          <p:nvPr/>
        </p:nvGrpSpPr>
        <p:grpSpPr bwMode="auto">
          <a:xfrm>
            <a:off x="0" y="4897438"/>
            <a:ext cx="9144000" cy="685800"/>
            <a:chOff x="0" y="3216"/>
            <a:chExt cx="5760" cy="432"/>
          </a:xfrm>
        </p:grpSpPr>
        <p:sp>
          <p:nvSpPr>
            <p:cNvPr id="385042" name="Rectangle 18"/>
            <p:cNvSpPr>
              <a:spLocks noChangeArrowheads="1"/>
            </p:cNvSpPr>
            <p:nvPr/>
          </p:nvSpPr>
          <p:spPr bwMode="auto">
            <a:xfrm>
              <a:off x="144" y="3264"/>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3" name="Rectangle 19"/>
            <p:cNvSpPr>
              <a:spLocks noChangeArrowheads="1"/>
            </p:cNvSpPr>
            <p:nvPr/>
          </p:nvSpPr>
          <p:spPr bwMode="auto">
            <a:xfrm>
              <a:off x="0" y="3216"/>
              <a:ext cx="576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Café del Rey &lt;p&gt; Phone: (310) 111-1111  &lt;p&gt; Review: ...</a:t>
              </a:r>
              <a:r>
                <a:rPr lang="en-US" sz="2200">
                  <a:latin typeface="Times New Roman" charset="0"/>
                  <a:cs typeface="+mn-cs"/>
                </a:rPr>
                <a:t> </a:t>
              </a:r>
            </a:p>
          </p:txBody>
        </p:sp>
      </p:grpSp>
      <p:grpSp>
        <p:nvGrpSpPr>
          <p:cNvPr id="385044" name="Group 20"/>
          <p:cNvGrpSpPr>
            <a:grpSpLocks/>
          </p:cNvGrpSpPr>
          <p:nvPr/>
        </p:nvGrpSpPr>
        <p:grpSpPr bwMode="auto">
          <a:xfrm>
            <a:off x="0" y="5562600"/>
            <a:ext cx="9144000" cy="685800"/>
            <a:chOff x="0" y="3504"/>
            <a:chExt cx="5760" cy="432"/>
          </a:xfrm>
        </p:grpSpPr>
        <p:sp>
          <p:nvSpPr>
            <p:cNvPr id="385045" name="Rectangle 21"/>
            <p:cNvSpPr>
              <a:spLocks noChangeArrowheads="1"/>
            </p:cNvSpPr>
            <p:nvPr/>
          </p:nvSpPr>
          <p:spPr bwMode="auto">
            <a:xfrm>
              <a:off x="144" y="3552"/>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6" name="Rectangle 22"/>
            <p:cNvSpPr>
              <a:spLocks noChangeArrowheads="1"/>
            </p:cNvSpPr>
            <p:nvPr/>
          </p:nvSpPr>
          <p:spPr bwMode="auto">
            <a:xfrm>
              <a:off x="0" y="3504"/>
              <a:ext cx="576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KFC &lt;p&gt; Phone:&lt;b&gt; (800) 111-7171  &lt;/b&gt; &lt;p&gt; Review:...</a:t>
              </a:r>
              <a:r>
                <a:rPr lang="en-US" sz="2200">
                  <a:latin typeface="Times New Roman" charset="0"/>
                  <a:cs typeface="+mn-cs"/>
                </a:rPr>
                <a:t> </a:t>
              </a:r>
            </a:p>
          </p:txBody>
        </p:sp>
      </p:grpSp>
      <p:sp>
        <p:nvSpPr>
          <p:cNvPr id="385047" name="Rectangle 23"/>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Co-Testing for Wrapper Induction</a:t>
            </a:r>
          </a:p>
        </p:txBody>
      </p:sp>
      <p:sp>
        <p:nvSpPr>
          <p:cNvPr id="385048" name="Line 24"/>
          <p:cNvSpPr>
            <a:spLocks noChangeShapeType="1"/>
          </p:cNvSpPr>
          <p:nvPr/>
        </p:nvSpPr>
        <p:spPr bwMode="auto">
          <a:xfrm>
            <a:off x="3905250" y="2074863"/>
            <a:ext cx="4905375" cy="0"/>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9" name="Text Box 25"/>
          <p:cNvSpPr txBox="1">
            <a:spLocks noChangeArrowheads="1"/>
          </p:cNvSpPr>
          <p:nvPr/>
        </p:nvSpPr>
        <p:spPr bwMode="auto">
          <a:xfrm>
            <a:off x="5094288" y="1587500"/>
            <a:ext cx="2968625" cy="45720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   BackTo( </a:t>
            </a:r>
            <a:r>
              <a:rPr lang="en-US" b="1">
                <a:solidFill>
                  <a:schemeClr val="folHlink"/>
                </a:solidFill>
                <a:latin typeface="Times New Roman" charset="0"/>
                <a:cs typeface="+mn-cs"/>
              </a:rPr>
              <a:t>(</a:t>
            </a:r>
            <a:r>
              <a:rPr lang="en-US" b="1" i="1">
                <a:solidFill>
                  <a:schemeClr val="folHlink"/>
                </a:solidFill>
                <a:latin typeface="Times New Roman" charset="0"/>
                <a:cs typeface="+mn-cs"/>
              </a:rPr>
              <a:t>Number</a:t>
            </a:r>
            <a:r>
              <a:rPr lang="en-US" b="1">
                <a:solidFill>
                  <a:schemeClr val="folHlink"/>
                </a:solidFill>
                <a:latin typeface="Times New Roman" charset="0"/>
                <a:cs typeface="+mn-cs"/>
              </a:rPr>
              <a:t>)</a:t>
            </a:r>
            <a:r>
              <a:rPr lang="en-US">
                <a:latin typeface="Times New Roman" charset="0"/>
                <a:cs typeface="+mn-cs"/>
              </a:rPr>
              <a:t> )</a:t>
            </a:r>
            <a:endParaRPr lang="en-US" sz="2800">
              <a:latin typeface="Times New Roman" charset="0"/>
              <a:cs typeface="+mn-cs"/>
            </a:endParaRPr>
          </a:p>
        </p:txBody>
      </p:sp>
      <p:grpSp>
        <p:nvGrpSpPr>
          <p:cNvPr id="385050" name="Group 26"/>
          <p:cNvGrpSpPr>
            <a:grpSpLocks/>
          </p:cNvGrpSpPr>
          <p:nvPr/>
        </p:nvGrpSpPr>
        <p:grpSpPr bwMode="auto">
          <a:xfrm>
            <a:off x="252413" y="3527425"/>
            <a:ext cx="8564562" cy="493713"/>
            <a:chOff x="159" y="2222"/>
            <a:chExt cx="5395" cy="311"/>
          </a:xfrm>
        </p:grpSpPr>
        <p:sp>
          <p:nvSpPr>
            <p:cNvPr id="385051" name="Line 27"/>
            <p:cNvSpPr>
              <a:spLocks noChangeShapeType="1"/>
            </p:cNvSpPr>
            <p:nvPr/>
          </p:nvSpPr>
          <p:spPr bwMode="auto">
            <a:xfrm flipV="1">
              <a:off x="159" y="2222"/>
              <a:ext cx="2564" cy="9"/>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2" name="Line 28"/>
            <p:cNvSpPr>
              <a:spLocks noChangeShapeType="1"/>
            </p:cNvSpPr>
            <p:nvPr/>
          </p:nvSpPr>
          <p:spPr bwMode="auto">
            <a:xfrm>
              <a:off x="2729" y="2226"/>
              <a:ext cx="2825" cy="9"/>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3" name="Rectangle 29"/>
            <p:cNvSpPr>
              <a:spLocks noChangeArrowheads="1"/>
            </p:cNvSpPr>
            <p:nvPr/>
          </p:nvSpPr>
          <p:spPr bwMode="auto">
            <a:xfrm>
              <a:off x="2085" y="2304"/>
              <a:ext cx="603" cy="229"/>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4" name="Rectangle 30"/>
            <p:cNvSpPr>
              <a:spLocks noChangeArrowheads="1"/>
            </p:cNvSpPr>
            <p:nvPr/>
          </p:nvSpPr>
          <p:spPr bwMode="auto">
            <a:xfrm>
              <a:off x="2684" y="2299"/>
              <a:ext cx="485" cy="229"/>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5055" name="Group 31"/>
          <p:cNvGrpSpPr>
            <a:grpSpLocks/>
          </p:cNvGrpSpPr>
          <p:nvPr/>
        </p:nvGrpSpPr>
        <p:grpSpPr bwMode="auto">
          <a:xfrm>
            <a:off x="239713" y="4230688"/>
            <a:ext cx="8564562" cy="442912"/>
            <a:chOff x="151" y="2665"/>
            <a:chExt cx="5395" cy="279"/>
          </a:xfrm>
        </p:grpSpPr>
        <p:sp>
          <p:nvSpPr>
            <p:cNvPr id="385056" name="Line 32"/>
            <p:cNvSpPr>
              <a:spLocks noChangeShapeType="1"/>
            </p:cNvSpPr>
            <p:nvPr/>
          </p:nvSpPr>
          <p:spPr bwMode="auto">
            <a:xfrm flipV="1">
              <a:off x="151" y="2670"/>
              <a:ext cx="2701"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7" name="Line 33"/>
            <p:cNvSpPr>
              <a:spLocks noChangeShapeType="1"/>
            </p:cNvSpPr>
            <p:nvPr/>
          </p:nvSpPr>
          <p:spPr bwMode="auto">
            <a:xfrm>
              <a:off x="2868" y="2665"/>
              <a:ext cx="2678" cy="9"/>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8" name="Rectangle 34"/>
            <p:cNvSpPr>
              <a:spLocks noChangeArrowheads="1"/>
            </p:cNvSpPr>
            <p:nvPr/>
          </p:nvSpPr>
          <p:spPr bwMode="auto">
            <a:xfrm>
              <a:off x="2264" y="2703"/>
              <a:ext cx="603" cy="229"/>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9" name="Rectangle 35"/>
            <p:cNvSpPr>
              <a:spLocks noChangeArrowheads="1"/>
            </p:cNvSpPr>
            <p:nvPr/>
          </p:nvSpPr>
          <p:spPr bwMode="auto">
            <a:xfrm>
              <a:off x="2871" y="2715"/>
              <a:ext cx="485" cy="229"/>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5060" name="Group 36"/>
          <p:cNvGrpSpPr>
            <a:grpSpLocks/>
          </p:cNvGrpSpPr>
          <p:nvPr/>
        </p:nvGrpSpPr>
        <p:grpSpPr bwMode="auto">
          <a:xfrm>
            <a:off x="252413" y="4883150"/>
            <a:ext cx="8564562" cy="442913"/>
            <a:chOff x="159" y="3076"/>
            <a:chExt cx="5395" cy="279"/>
          </a:xfrm>
        </p:grpSpPr>
        <p:sp>
          <p:nvSpPr>
            <p:cNvPr id="385061" name="Line 37"/>
            <p:cNvSpPr>
              <a:spLocks noChangeShapeType="1"/>
            </p:cNvSpPr>
            <p:nvPr/>
          </p:nvSpPr>
          <p:spPr bwMode="auto">
            <a:xfrm flipV="1">
              <a:off x="159" y="3081"/>
              <a:ext cx="2766"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2" name="Line 38"/>
            <p:cNvSpPr>
              <a:spLocks noChangeShapeType="1"/>
            </p:cNvSpPr>
            <p:nvPr/>
          </p:nvSpPr>
          <p:spPr bwMode="auto">
            <a:xfrm>
              <a:off x="2948" y="3076"/>
              <a:ext cx="2606" cy="9"/>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3" name="Rectangle 39"/>
            <p:cNvSpPr>
              <a:spLocks noChangeArrowheads="1"/>
            </p:cNvSpPr>
            <p:nvPr/>
          </p:nvSpPr>
          <p:spPr bwMode="auto">
            <a:xfrm>
              <a:off x="2281" y="3122"/>
              <a:ext cx="603" cy="229"/>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4" name="Rectangle 40"/>
            <p:cNvSpPr>
              <a:spLocks noChangeArrowheads="1"/>
            </p:cNvSpPr>
            <p:nvPr/>
          </p:nvSpPr>
          <p:spPr bwMode="auto">
            <a:xfrm>
              <a:off x="2881" y="3126"/>
              <a:ext cx="485" cy="229"/>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5065" name="Group 41"/>
          <p:cNvGrpSpPr>
            <a:grpSpLocks/>
          </p:cNvGrpSpPr>
          <p:nvPr/>
        </p:nvGrpSpPr>
        <p:grpSpPr bwMode="auto">
          <a:xfrm>
            <a:off x="252413" y="5537200"/>
            <a:ext cx="8564562" cy="471488"/>
            <a:chOff x="159" y="3488"/>
            <a:chExt cx="5395" cy="297"/>
          </a:xfrm>
        </p:grpSpPr>
        <p:sp>
          <p:nvSpPr>
            <p:cNvPr id="385066" name="Line 42"/>
            <p:cNvSpPr>
              <a:spLocks noChangeShapeType="1"/>
            </p:cNvSpPr>
            <p:nvPr/>
          </p:nvSpPr>
          <p:spPr bwMode="auto">
            <a:xfrm>
              <a:off x="159" y="3502"/>
              <a:ext cx="2061"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7" name="Line 43"/>
            <p:cNvSpPr>
              <a:spLocks noChangeShapeType="1"/>
            </p:cNvSpPr>
            <p:nvPr/>
          </p:nvSpPr>
          <p:spPr bwMode="auto">
            <a:xfrm>
              <a:off x="2601" y="3488"/>
              <a:ext cx="2953" cy="18"/>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8" name="Rectangle 44"/>
            <p:cNvSpPr>
              <a:spLocks noChangeArrowheads="1"/>
            </p:cNvSpPr>
            <p:nvPr/>
          </p:nvSpPr>
          <p:spPr bwMode="auto">
            <a:xfrm>
              <a:off x="1633" y="3552"/>
              <a:ext cx="603" cy="229"/>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9" name="Rectangle 45"/>
            <p:cNvSpPr>
              <a:spLocks noChangeArrowheads="1"/>
            </p:cNvSpPr>
            <p:nvPr/>
          </p:nvSpPr>
          <p:spPr bwMode="auto">
            <a:xfrm>
              <a:off x="2579" y="3556"/>
              <a:ext cx="485" cy="229"/>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5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5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50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850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850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850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850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8506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385026"/>
                                        </p:tgtEl>
                                        <p:attrNameLst>
                                          <p:attrName>style.visibility</p:attrName>
                                        </p:attrNameLst>
                                      </p:cBhvr>
                                      <p:to>
                                        <p:strVal val="visible"/>
                                      </p:to>
                                    </p:set>
                                    <p:anim calcmode="lin" valueType="num">
                                      <p:cBhvr>
                                        <p:cTn id="39" dur="500" fill="hold"/>
                                        <p:tgtEl>
                                          <p:spTgt spid="385026"/>
                                        </p:tgtEl>
                                        <p:attrNameLst>
                                          <p:attrName>ppt_w</p:attrName>
                                        </p:attrNameLst>
                                      </p:cBhvr>
                                      <p:tavLst>
                                        <p:tav tm="0">
                                          <p:val>
                                            <p:fltVal val="0"/>
                                          </p:val>
                                        </p:tav>
                                        <p:tav tm="100000">
                                          <p:val>
                                            <p:strVal val="#ppt_w"/>
                                          </p:val>
                                        </p:tav>
                                      </p:tavLst>
                                    </p:anim>
                                    <p:anim calcmode="lin" valueType="num">
                                      <p:cBhvr>
                                        <p:cTn id="40" dur="500" fill="hold"/>
                                        <p:tgtEl>
                                          <p:spTgt spid="385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228600" y="4648200"/>
            <a:ext cx="8839200" cy="381000"/>
          </a:xfrm>
          <a:prstGeom prst="rect">
            <a:avLst/>
          </a:prstGeom>
          <a:solidFill>
            <a:srgbClr val="F7F7F7"/>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75" name="Rectangle 3"/>
          <p:cNvSpPr>
            <a:spLocks noChangeArrowheads="1"/>
          </p:cNvSpPr>
          <p:nvPr/>
        </p:nvSpPr>
        <p:spPr bwMode="auto">
          <a:xfrm>
            <a:off x="152400" y="2898775"/>
            <a:ext cx="8839200" cy="381000"/>
          </a:xfrm>
          <a:prstGeom prst="rect">
            <a:avLst/>
          </a:prstGeom>
          <a:solidFill>
            <a:srgbClr val="F7F7F7"/>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76" name="Rectangle 4"/>
          <p:cNvSpPr>
            <a:spLocks noChangeArrowheads="1"/>
          </p:cNvSpPr>
          <p:nvPr/>
        </p:nvSpPr>
        <p:spPr bwMode="auto">
          <a:xfrm>
            <a:off x="1028700" y="457200"/>
            <a:ext cx="811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dirty="0">
                <a:solidFill>
                  <a:schemeClr val="tx2"/>
                </a:solidFill>
                <a:effectLst>
                  <a:outerShdw blurRad="38100" dist="38100" dir="2700000" algn="tl">
                    <a:srgbClr val="DDDDDD"/>
                  </a:outerShdw>
                </a:effectLst>
                <a:latin typeface="Palatino Linotype" charset="0"/>
                <a:cs typeface="+mn-cs"/>
              </a:rPr>
              <a:t>Not all </a:t>
            </a:r>
            <a:r>
              <a:rPr lang="en-US" sz="3600" dirty="0" smtClean="0">
                <a:solidFill>
                  <a:schemeClr val="tx2"/>
                </a:solidFill>
                <a:effectLst>
                  <a:outerShdw blurRad="38100" dist="38100" dir="2700000" algn="tl">
                    <a:srgbClr val="DDDDDD"/>
                  </a:outerShdw>
                </a:effectLst>
                <a:latin typeface="Palatino Linotype" charset="0"/>
                <a:cs typeface="+mn-cs"/>
              </a:rPr>
              <a:t>queries </a:t>
            </a:r>
            <a:r>
              <a:rPr lang="en-US" sz="3600" dirty="0">
                <a:solidFill>
                  <a:schemeClr val="tx2"/>
                </a:solidFill>
                <a:effectLst>
                  <a:outerShdw blurRad="38100" dist="38100" dir="2700000" algn="tl">
                    <a:srgbClr val="DDDDDD"/>
                  </a:outerShdw>
                </a:effectLst>
                <a:latin typeface="Palatino Linotype" charset="0"/>
                <a:cs typeface="+mn-cs"/>
              </a:rPr>
              <a:t>are equally informative</a:t>
            </a:r>
          </a:p>
        </p:txBody>
      </p:sp>
      <p:grpSp>
        <p:nvGrpSpPr>
          <p:cNvPr id="387077" name="Group 5"/>
          <p:cNvGrpSpPr>
            <a:grpSpLocks/>
          </p:cNvGrpSpPr>
          <p:nvPr/>
        </p:nvGrpSpPr>
        <p:grpSpPr bwMode="auto">
          <a:xfrm>
            <a:off x="0" y="2235200"/>
            <a:ext cx="9110663" cy="1060450"/>
            <a:chOff x="0" y="1408"/>
            <a:chExt cx="5739" cy="668"/>
          </a:xfrm>
        </p:grpSpPr>
        <p:sp>
          <p:nvSpPr>
            <p:cNvPr id="387078" name="Line 6"/>
            <p:cNvSpPr>
              <a:spLocks noChangeShapeType="1"/>
            </p:cNvSpPr>
            <p:nvPr/>
          </p:nvSpPr>
          <p:spPr bwMode="auto">
            <a:xfrm>
              <a:off x="124" y="1730"/>
              <a:ext cx="934" cy="9"/>
            </a:xfrm>
            <a:prstGeom prst="line">
              <a:avLst/>
            </a:prstGeom>
            <a:noFill/>
            <a:ln w="508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79" name="Line 7"/>
            <p:cNvSpPr>
              <a:spLocks noChangeShapeType="1"/>
            </p:cNvSpPr>
            <p:nvPr/>
          </p:nvSpPr>
          <p:spPr bwMode="auto">
            <a:xfrm flipH="1" flipV="1">
              <a:off x="3186" y="1730"/>
              <a:ext cx="2478" cy="1"/>
            </a:xfrm>
            <a:prstGeom prst="line">
              <a:avLst/>
            </a:prstGeom>
            <a:noFill/>
            <a:ln w="50800">
              <a:solidFill>
                <a:schemeClr val="fo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0" name="Text Box 8"/>
            <p:cNvSpPr txBox="1">
              <a:spLocks noChangeArrowheads="1"/>
            </p:cNvSpPr>
            <p:nvPr/>
          </p:nvSpPr>
          <p:spPr bwMode="auto">
            <a:xfrm>
              <a:off x="0" y="1417"/>
              <a:ext cx="1254" cy="26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100" b="1">
                  <a:latin typeface="Times New Roman" charset="0"/>
                  <a:cs typeface="+mn-cs"/>
                </a:rPr>
                <a:t>SkipTo</a:t>
              </a:r>
              <a:r>
                <a:rPr lang="en-US" sz="2100">
                  <a:latin typeface="Times New Roman" charset="0"/>
                  <a:cs typeface="+mn-cs"/>
                </a:rPr>
                <a:t>(</a:t>
              </a:r>
              <a:r>
                <a:rPr lang="en-US" sz="2100" b="1">
                  <a:solidFill>
                    <a:srgbClr val="FF0000"/>
                  </a:solidFill>
                  <a:latin typeface="Times New Roman" charset="0"/>
                  <a:cs typeface="+mn-cs"/>
                </a:rPr>
                <a:t>Phone:</a:t>
              </a:r>
              <a:r>
                <a:rPr lang="en-US" sz="2100">
                  <a:latin typeface="Times New Roman" charset="0"/>
                  <a:cs typeface="+mn-cs"/>
                </a:rPr>
                <a:t>)</a:t>
              </a:r>
            </a:p>
          </p:txBody>
        </p:sp>
        <p:sp>
          <p:nvSpPr>
            <p:cNvPr id="387081" name="Text Box 9"/>
            <p:cNvSpPr txBox="1">
              <a:spLocks noChangeArrowheads="1"/>
            </p:cNvSpPr>
            <p:nvPr/>
          </p:nvSpPr>
          <p:spPr bwMode="auto">
            <a:xfrm>
              <a:off x="4397" y="1408"/>
              <a:ext cx="1342" cy="269"/>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100" b="1">
                  <a:latin typeface="Times New Roman" charset="0"/>
                  <a:cs typeface="+mn-cs"/>
                </a:rPr>
                <a:t>BackTo</a:t>
              </a:r>
              <a:r>
                <a:rPr lang="en-US" sz="2100">
                  <a:latin typeface="Times New Roman" charset="0"/>
                  <a:cs typeface="+mn-cs"/>
                </a:rPr>
                <a:t>( </a:t>
              </a:r>
              <a:r>
                <a:rPr lang="en-US" sz="2200" b="1">
                  <a:solidFill>
                    <a:schemeClr val="folHlink"/>
                  </a:solidFill>
                  <a:latin typeface="Times New Roman" charset="0"/>
                  <a:cs typeface="+mn-cs"/>
                </a:rPr>
                <a:t>(</a:t>
              </a:r>
              <a:r>
                <a:rPr lang="en-US" sz="2200" b="1" i="1">
                  <a:solidFill>
                    <a:schemeClr val="folHlink"/>
                  </a:solidFill>
                  <a:latin typeface="Times New Roman" charset="0"/>
                  <a:cs typeface="+mn-cs"/>
                </a:rPr>
                <a:t>Nmb</a:t>
              </a:r>
              <a:r>
                <a:rPr lang="en-US" sz="2200" b="1">
                  <a:solidFill>
                    <a:schemeClr val="folHlink"/>
                  </a:solidFill>
                  <a:latin typeface="Times New Roman" charset="0"/>
                  <a:cs typeface="+mn-cs"/>
                </a:rPr>
                <a:t>)</a:t>
              </a:r>
              <a:r>
                <a:rPr lang="en-US" sz="2100" b="1">
                  <a:solidFill>
                    <a:schemeClr val="accent2"/>
                  </a:solidFill>
                  <a:latin typeface="Times New Roman" charset="0"/>
                  <a:cs typeface="+mn-cs"/>
                </a:rPr>
                <a:t> </a:t>
              </a:r>
              <a:r>
                <a:rPr lang="en-US" sz="2100">
                  <a:latin typeface="Times New Roman" charset="0"/>
                  <a:cs typeface="+mn-cs"/>
                </a:rPr>
                <a:t>)</a:t>
              </a:r>
            </a:p>
          </p:txBody>
        </p:sp>
        <p:sp>
          <p:nvSpPr>
            <p:cNvPr id="387082" name="Rectangle 10"/>
            <p:cNvSpPr>
              <a:spLocks noChangeArrowheads="1"/>
            </p:cNvSpPr>
            <p:nvPr/>
          </p:nvSpPr>
          <p:spPr bwMode="auto">
            <a:xfrm>
              <a:off x="393" y="1829"/>
              <a:ext cx="631" cy="238"/>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3" name="Rectangle 11"/>
            <p:cNvSpPr>
              <a:spLocks noChangeArrowheads="1"/>
            </p:cNvSpPr>
            <p:nvPr/>
          </p:nvSpPr>
          <p:spPr bwMode="auto">
            <a:xfrm>
              <a:off x="3127" y="1820"/>
              <a:ext cx="393" cy="25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7084" name="Group 12"/>
          <p:cNvGrpSpPr>
            <a:grpSpLocks/>
          </p:cNvGrpSpPr>
          <p:nvPr/>
        </p:nvGrpSpPr>
        <p:grpSpPr bwMode="auto">
          <a:xfrm>
            <a:off x="258763" y="4483100"/>
            <a:ext cx="8682037" cy="547688"/>
            <a:chOff x="163" y="2824"/>
            <a:chExt cx="5469" cy="345"/>
          </a:xfrm>
        </p:grpSpPr>
        <p:sp>
          <p:nvSpPr>
            <p:cNvPr id="387085" name="Line 13"/>
            <p:cNvSpPr>
              <a:spLocks noChangeShapeType="1"/>
            </p:cNvSpPr>
            <p:nvPr/>
          </p:nvSpPr>
          <p:spPr bwMode="auto">
            <a:xfrm>
              <a:off x="163" y="2824"/>
              <a:ext cx="832" cy="1"/>
            </a:xfrm>
            <a:prstGeom prst="line">
              <a:avLst/>
            </a:prstGeom>
            <a:noFill/>
            <a:ln w="508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6" name="Line 14"/>
            <p:cNvSpPr>
              <a:spLocks noChangeShapeType="1"/>
            </p:cNvSpPr>
            <p:nvPr/>
          </p:nvSpPr>
          <p:spPr bwMode="auto">
            <a:xfrm flipH="1" flipV="1">
              <a:off x="4489" y="2834"/>
              <a:ext cx="1143" cy="0"/>
            </a:xfrm>
            <a:prstGeom prst="line">
              <a:avLst/>
            </a:prstGeom>
            <a:noFill/>
            <a:ln w="50800">
              <a:solidFill>
                <a:schemeClr val="fo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7" name="Rectangle 15"/>
            <p:cNvSpPr>
              <a:spLocks noChangeArrowheads="1"/>
            </p:cNvSpPr>
            <p:nvPr/>
          </p:nvSpPr>
          <p:spPr bwMode="auto">
            <a:xfrm>
              <a:off x="425" y="2922"/>
              <a:ext cx="603" cy="238"/>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8" name="Rectangle 16"/>
            <p:cNvSpPr>
              <a:spLocks noChangeArrowheads="1"/>
            </p:cNvSpPr>
            <p:nvPr/>
          </p:nvSpPr>
          <p:spPr bwMode="auto">
            <a:xfrm>
              <a:off x="4449" y="2913"/>
              <a:ext cx="467" cy="25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7089" name="Group 17"/>
          <p:cNvGrpSpPr>
            <a:grpSpLocks/>
          </p:cNvGrpSpPr>
          <p:nvPr/>
        </p:nvGrpSpPr>
        <p:grpSpPr bwMode="auto">
          <a:xfrm>
            <a:off x="1625600" y="2887663"/>
            <a:ext cx="4992688" cy="392112"/>
            <a:chOff x="1024" y="1819"/>
            <a:chExt cx="3145" cy="247"/>
          </a:xfrm>
        </p:grpSpPr>
        <p:sp>
          <p:nvSpPr>
            <p:cNvPr id="387090" name="Rectangle 18"/>
            <p:cNvSpPr>
              <a:spLocks noChangeArrowheads="1"/>
            </p:cNvSpPr>
            <p:nvPr/>
          </p:nvSpPr>
          <p:spPr bwMode="auto">
            <a:xfrm>
              <a:off x="1024" y="1819"/>
              <a:ext cx="1307" cy="24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91" name="Rectangle 19"/>
            <p:cNvSpPr>
              <a:spLocks noChangeArrowheads="1"/>
            </p:cNvSpPr>
            <p:nvPr/>
          </p:nvSpPr>
          <p:spPr bwMode="auto">
            <a:xfrm>
              <a:off x="3136" y="1838"/>
              <a:ext cx="1033" cy="22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7092" name="Rectangle 20"/>
          <p:cNvSpPr>
            <a:spLocks noChangeArrowheads="1"/>
          </p:cNvSpPr>
          <p:nvPr/>
        </p:nvSpPr>
        <p:spPr bwMode="auto">
          <a:xfrm>
            <a:off x="0" y="2822575"/>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  Phone:  (800) 171-1771 &lt;p&gt; Fax: </a:t>
            </a:r>
            <a:r>
              <a:rPr lang="en-US" sz="2000" b="1">
                <a:latin typeface="Times New Roman" charset="0"/>
                <a:cs typeface="+mn-cs"/>
              </a:rPr>
              <a:t>(111) 111-1111</a:t>
            </a:r>
            <a:r>
              <a:rPr lang="en-US" b="1">
                <a:latin typeface="Times New Roman" charset="0"/>
                <a:cs typeface="+mn-cs"/>
              </a:rPr>
              <a:t> &lt;p&gt; Review: …</a:t>
            </a:r>
          </a:p>
        </p:txBody>
      </p:sp>
      <p:grpSp>
        <p:nvGrpSpPr>
          <p:cNvPr id="387093" name="Group 21"/>
          <p:cNvGrpSpPr>
            <a:grpSpLocks/>
          </p:cNvGrpSpPr>
          <p:nvPr/>
        </p:nvGrpSpPr>
        <p:grpSpPr bwMode="auto">
          <a:xfrm>
            <a:off x="1611313" y="4630738"/>
            <a:ext cx="6807200" cy="406400"/>
            <a:chOff x="1015" y="2917"/>
            <a:chExt cx="4288" cy="256"/>
          </a:xfrm>
        </p:grpSpPr>
        <p:sp>
          <p:nvSpPr>
            <p:cNvPr id="387094" name="Rectangle 22"/>
            <p:cNvSpPr>
              <a:spLocks noChangeArrowheads="1"/>
            </p:cNvSpPr>
            <p:nvPr/>
          </p:nvSpPr>
          <p:spPr bwMode="auto">
            <a:xfrm>
              <a:off x="1015" y="2917"/>
              <a:ext cx="731" cy="25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95" name="Rectangle 23"/>
            <p:cNvSpPr>
              <a:spLocks noChangeArrowheads="1"/>
            </p:cNvSpPr>
            <p:nvPr/>
          </p:nvSpPr>
          <p:spPr bwMode="auto">
            <a:xfrm>
              <a:off x="4443" y="2926"/>
              <a:ext cx="860" cy="24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7096" name="Rectangle 24"/>
          <p:cNvSpPr>
            <a:spLocks noChangeArrowheads="1"/>
          </p:cNvSpPr>
          <p:nvPr/>
        </p:nvSpPr>
        <p:spPr bwMode="auto">
          <a:xfrm>
            <a:off x="0" y="45720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 Phone:&lt;i&gt; - &lt;/i&gt;&lt;p&gt; Review: </a:t>
            </a:r>
            <a:r>
              <a:rPr lang="en-US" sz="2000" b="1">
                <a:latin typeface="Times New Roman" charset="0"/>
                <a:cs typeface="+mn-cs"/>
              </a:rPr>
              <a:t>Founded a century ago (1891) , this …</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7077"/>
                                        </p:tgtEl>
                                        <p:attrNameLst>
                                          <p:attrName>style.visibility</p:attrName>
                                        </p:attrNameLst>
                                      </p:cBhvr>
                                      <p:to>
                                        <p:strVal val="visible"/>
                                      </p:to>
                                    </p:set>
                                    <p:animEffect transition="in" filter="box(in)">
                                      <p:cBhvr>
                                        <p:cTn id="7" dur="500"/>
                                        <p:tgtEl>
                                          <p:spTgt spid="387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87089"/>
                                        </p:tgtEl>
                                        <p:attrNameLst>
                                          <p:attrName>style.visibility</p:attrName>
                                        </p:attrNameLst>
                                      </p:cBhvr>
                                      <p:to>
                                        <p:strVal val="visible"/>
                                      </p:to>
                                    </p:set>
                                    <p:animEffect transition="in" filter="box(out)">
                                      <p:cBhvr>
                                        <p:cTn id="12" dur="500"/>
                                        <p:tgtEl>
                                          <p:spTgt spid="3870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7084"/>
                                        </p:tgtEl>
                                        <p:attrNameLst>
                                          <p:attrName>style.visibility</p:attrName>
                                        </p:attrNameLst>
                                      </p:cBhvr>
                                      <p:to>
                                        <p:strVal val="visible"/>
                                      </p:to>
                                    </p:set>
                                    <p:animEffect transition="in" filter="box(in)">
                                      <p:cBhvr>
                                        <p:cTn id="17" dur="500"/>
                                        <p:tgtEl>
                                          <p:spTgt spid="3870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87093"/>
                                        </p:tgtEl>
                                        <p:attrNameLst>
                                          <p:attrName>style.visibility</p:attrName>
                                        </p:attrNameLst>
                                      </p:cBhvr>
                                      <p:to>
                                        <p:strVal val="visible"/>
                                      </p:to>
                                    </p:set>
                                    <p:animEffect transition="in" filter="box(out)">
                                      <p:cBhvr>
                                        <p:cTn id="22" dur="500"/>
                                        <p:tgtEl>
                                          <p:spTgt spid="38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body" idx="1"/>
          </p:nvPr>
        </p:nvSpPr>
        <p:spPr>
          <a:xfrm>
            <a:off x="239713" y="2043113"/>
            <a:ext cx="8686800" cy="2514600"/>
          </a:xfrm>
        </p:spPr>
        <p:txBody>
          <a:bodyPr/>
          <a:lstStyle/>
          <a:p>
            <a:pPr eaLnBrk="1" hangingPunct="1">
              <a:lnSpc>
                <a:spcPct val="90000"/>
              </a:lnSpc>
              <a:defRPr/>
            </a:pPr>
            <a:r>
              <a:rPr lang="en-US" sz="2400" smtClean="0">
                <a:cs typeface="+mn-cs"/>
              </a:rPr>
              <a:t>Learn </a:t>
            </a:r>
            <a:r>
              <a:rPr lang="ja-JP" altLang="en-US" sz="2400" smtClean="0">
                <a:latin typeface="Arial"/>
                <a:cs typeface="+mn-cs"/>
              </a:rPr>
              <a:t>“</a:t>
            </a:r>
            <a:r>
              <a:rPr lang="en-US" sz="2400" smtClean="0">
                <a:cs typeface="+mn-cs"/>
              </a:rPr>
              <a:t>content description</a:t>
            </a:r>
            <a:r>
              <a:rPr lang="ja-JP" altLang="en-US" sz="2400" smtClean="0">
                <a:latin typeface="Arial"/>
                <a:cs typeface="+mn-cs"/>
              </a:rPr>
              <a:t>”</a:t>
            </a:r>
            <a:r>
              <a:rPr lang="en-US" sz="2400" smtClean="0">
                <a:cs typeface="+mn-cs"/>
              </a:rPr>
              <a:t> for item to be extracted</a:t>
            </a:r>
          </a:p>
          <a:p>
            <a:pPr lvl="4" eaLnBrk="1" hangingPunct="1">
              <a:lnSpc>
                <a:spcPct val="90000"/>
              </a:lnSpc>
              <a:defRPr/>
            </a:pPr>
            <a:endParaRPr lang="en-US" sz="1800" smtClean="0"/>
          </a:p>
          <a:p>
            <a:pPr lvl="1" eaLnBrk="1" hangingPunct="1">
              <a:lnSpc>
                <a:spcPct val="90000"/>
              </a:lnSpc>
              <a:defRPr/>
            </a:pPr>
            <a:r>
              <a:rPr lang="en-US" sz="2000" smtClean="0"/>
              <a:t>Too general for extraction</a:t>
            </a:r>
          </a:p>
          <a:p>
            <a:pPr lvl="2" eaLnBrk="1" hangingPunct="1">
              <a:lnSpc>
                <a:spcPct val="90000"/>
              </a:lnSpc>
              <a:defRPr/>
            </a:pPr>
            <a:r>
              <a:rPr lang="en-US" sz="1800" b="1" smtClean="0">
                <a:solidFill>
                  <a:schemeClr val="hlink"/>
                </a:solidFill>
              </a:rPr>
              <a:t>( </a:t>
            </a:r>
            <a:r>
              <a:rPr lang="en-US" sz="1800" b="1" i="1" smtClean="0">
                <a:solidFill>
                  <a:schemeClr val="hlink"/>
                </a:solidFill>
              </a:rPr>
              <a:t>Nmb</a:t>
            </a:r>
            <a:r>
              <a:rPr lang="en-US" sz="1800" b="1" smtClean="0">
                <a:solidFill>
                  <a:schemeClr val="hlink"/>
                </a:solidFill>
              </a:rPr>
              <a:t> ) </a:t>
            </a:r>
            <a:r>
              <a:rPr lang="en-US" sz="1800" b="1" i="1" smtClean="0">
                <a:solidFill>
                  <a:schemeClr val="hlink"/>
                </a:solidFill>
              </a:rPr>
              <a:t>Nmb</a:t>
            </a:r>
            <a:r>
              <a:rPr lang="en-US" sz="1800" b="1" smtClean="0">
                <a:solidFill>
                  <a:schemeClr val="hlink"/>
                </a:solidFill>
              </a:rPr>
              <a:t> – </a:t>
            </a:r>
            <a:r>
              <a:rPr lang="en-US" sz="1800" b="1" i="1" smtClean="0">
                <a:solidFill>
                  <a:schemeClr val="hlink"/>
                </a:solidFill>
              </a:rPr>
              <a:t>Nmb</a:t>
            </a:r>
            <a:r>
              <a:rPr lang="en-US" sz="1800" smtClean="0"/>
              <a:t> can</a:t>
            </a:r>
            <a:r>
              <a:rPr lang="ja-JP" altLang="en-US" sz="1800" smtClean="0">
                <a:latin typeface="Arial"/>
              </a:rPr>
              <a:t>’</a:t>
            </a:r>
            <a:r>
              <a:rPr lang="en-US" sz="1800" smtClean="0"/>
              <a:t>t tell a </a:t>
            </a:r>
            <a:r>
              <a:rPr lang="en-US" sz="1800" b="1" i="1" u="sng" smtClean="0"/>
              <a:t>phone number</a:t>
            </a:r>
            <a:r>
              <a:rPr lang="en-US" sz="1800" smtClean="0"/>
              <a:t> from a </a:t>
            </a:r>
            <a:r>
              <a:rPr lang="en-US" sz="1800" b="1" i="1" u="sng" smtClean="0"/>
              <a:t>fax number</a:t>
            </a:r>
          </a:p>
          <a:p>
            <a:pPr lvl="4" eaLnBrk="1" hangingPunct="1">
              <a:lnSpc>
                <a:spcPct val="90000"/>
              </a:lnSpc>
              <a:defRPr/>
            </a:pPr>
            <a:endParaRPr lang="en-US" sz="1800" b="1" i="1" u="sng" smtClean="0"/>
          </a:p>
          <a:p>
            <a:pPr lvl="1" eaLnBrk="1" hangingPunct="1">
              <a:lnSpc>
                <a:spcPct val="90000"/>
              </a:lnSpc>
              <a:defRPr/>
            </a:pPr>
            <a:r>
              <a:rPr lang="en-US" sz="2000" smtClean="0"/>
              <a:t>Useful at </a:t>
            </a:r>
            <a:r>
              <a:rPr lang="en-US" sz="2000" b="1" i="1" u="sng" smtClean="0"/>
              <a:t>discriminating</a:t>
            </a:r>
            <a:r>
              <a:rPr lang="en-US" sz="2000" smtClean="0"/>
              <a:t> among </a:t>
            </a:r>
            <a:r>
              <a:rPr lang="en-US" sz="2000" b="1" i="1" u="sng" smtClean="0"/>
              <a:t>query candidates</a:t>
            </a:r>
          </a:p>
          <a:p>
            <a:pPr lvl="4" eaLnBrk="1" hangingPunct="1">
              <a:lnSpc>
                <a:spcPct val="90000"/>
              </a:lnSpc>
              <a:defRPr/>
            </a:pPr>
            <a:endParaRPr lang="en-US" sz="1800" b="1" i="1" u="sng" smtClean="0"/>
          </a:p>
          <a:p>
            <a:pPr lvl="1" eaLnBrk="1" hangingPunct="1">
              <a:lnSpc>
                <a:spcPct val="90000"/>
              </a:lnSpc>
              <a:defRPr/>
            </a:pPr>
            <a:r>
              <a:rPr lang="en-US" sz="2000" smtClean="0"/>
              <a:t>Learned field description</a:t>
            </a:r>
            <a:r>
              <a:rPr lang="en-US" sz="1900" smtClean="0"/>
              <a:t> </a:t>
            </a:r>
          </a:p>
          <a:p>
            <a:pPr lvl="2" eaLnBrk="1" hangingPunct="1">
              <a:lnSpc>
                <a:spcPct val="90000"/>
              </a:lnSpc>
              <a:defRPr/>
            </a:pPr>
            <a:r>
              <a:rPr lang="en-US" sz="1800" smtClean="0"/>
              <a:t>Starts with:  </a:t>
            </a:r>
            <a:r>
              <a:rPr lang="en-US" sz="1800" b="1" smtClean="0">
                <a:solidFill>
                  <a:srgbClr val="FF2501"/>
                </a:solidFill>
              </a:rPr>
              <a:t>(</a:t>
            </a:r>
            <a:r>
              <a:rPr lang="en-US" sz="1800" smtClean="0">
                <a:solidFill>
                  <a:srgbClr val="FF2501"/>
                </a:solidFill>
              </a:rPr>
              <a:t> </a:t>
            </a:r>
            <a:r>
              <a:rPr lang="en-US" sz="1800" b="1" i="1" smtClean="0">
                <a:solidFill>
                  <a:srgbClr val="FF2501"/>
                </a:solidFill>
              </a:rPr>
              <a:t>Nmb</a:t>
            </a:r>
            <a:r>
              <a:rPr lang="en-US" sz="1800" smtClean="0">
                <a:solidFill>
                  <a:srgbClr val="FF2501"/>
                </a:solidFill>
              </a:rPr>
              <a:t> </a:t>
            </a:r>
            <a:r>
              <a:rPr lang="en-US" sz="1800" b="1" smtClean="0">
                <a:solidFill>
                  <a:srgbClr val="FF2501"/>
                </a:solidFill>
              </a:rPr>
              <a:t>)</a:t>
            </a:r>
            <a:r>
              <a:rPr lang="en-US" sz="1800" smtClean="0"/>
              <a:t>                       </a:t>
            </a:r>
          </a:p>
          <a:p>
            <a:pPr lvl="2" eaLnBrk="1" hangingPunct="1">
              <a:lnSpc>
                <a:spcPct val="90000"/>
              </a:lnSpc>
              <a:defRPr/>
            </a:pPr>
            <a:r>
              <a:rPr lang="en-US" sz="1800" smtClean="0"/>
              <a:t>Ends with:   </a:t>
            </a:r>
            <a:r>
              <a:rPr lang="en-US" sz="1800" b="1" i="1" smtClean="0">
                <a:solidFill>
                  <a:srgbClr val="FF2501"/>
                </a:solidFill>
              </a:rPr>
              <a:t>Nmb</a:t>
            </a:r>
            <a:r>
              <a:rPr lang="en-US" sz="1800" smtClean="0">
                <a:solidFill>
                  <a:srgbClr val="FF2501"/>
                </a:solidFill>
              </a:rPr>
              <a:t> </a:t>
            </a:r>
            <a:r>
              <a:rPr lang="en-US" sz="1800" b="1" smtClean="0">
                <a:solidFill>
                  <a:srgbClr val="FF2501"/>
                </a:solidFill>
              </a:rPr>
              <a:t>–</a:t>
            </a:r>
            <a:r>
              <a:rPr lang="en-US" sz="1800" smtClean="0">
                <a:solidFill>
                  <a:srgbClr val="FF2501"/>
                </a:solidFill>
              </a:rPr>
              <a:t> </a:t>
            </a:r>
            <a:r>
              <a:rPr lang="en-US" sz="1800" b="1" i="1" smtClean="0">
                <a:solidFill>
                  <a:srgbClr val="FF2501"/>
                </a:solidFill>
              </a:rPr>
              <a:t>Nmb</a:t>
            </a:r>
            <a:r>
              <a:rPr lang="en-US" sz="1800" smtClean="0"/>
              <a:t> </a:t>
            </a:r>
          </a:p>
          <a:p>
            <a:pPr lvl="2" eaLnBrk="1" hangingPunct="1">
              <a:lnSpc>
                <a:spcPct val="90000"/>
              </a:lnSpc>
              <a:defRPr/>
            </a:pPr>
            <a:r>
              <a:rPr lang="en-US" sz="1800" smtClean="0"/>
              <a:t>Contains:     </a:t>
            </a:r>
            <a:r>
              <a:rPr lang="en-US" sz="1800" b="1" i="1" smtClean="0">
                <a:solidFill>
                  <a:srgbClr val="FF2501"/>
                </a:solidFill>
              </a:rPr>
              <a:t>Nmb</a:t>
            </a:r>
            <a:r>
              <a:rPr lang="en-US" sz="1800" smtClean="0">
                <a:solidFill>
                  <a:srgbClr val="FF2501"/>
                </a:solidFill>
              </a:rPr>
              <a:t>  </a:t>
            </a:r>
            <a:r>
              <a:rPr lang="en-US" sz="1800" b="1" i="1" smtClean="0">
                <a:solidFill>
                  <a:srgbClr val="FF2501"/>
                </a:solidFill>
              </a:rPr>
              <a:t>Punct                </a:t>
            </a:r>
          </a:p>
          <a:p>
            <a:pPr lvl="2" eaLnBrk="1" hangingPunct="1">
              <a:lnSpc>
                <a:spcPct val="90000"/>
              </a:lnSpc>
              <a:defRPr/>
            </a:pPr>
            <a:r>
              <a:rPr lang="en-US" sz="1800" smtClean="0"/>
              <a:t>Length:       </a:t>
            </a:r>
            <a:r>
              <a:rPr lang="en-US" sz="1800" b="1" smtClean="0">
                <a:solidFill>
                  <a:srgbClr val="FF2501"/>
                </a:solidFill>
              </a:rPr>
              <a:t>[6,6]</a:t>
            </a:r>
            <a:endParaRPr lang="en-US" sz="1800" smtClean="0"/>
          </a:p>
        </p:txBody>
      </p:sp>
      <p:sp>
        <p:nvSpPr>
          <p:cNvPr id="388099" name="Rectangle 3"/>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Weak Views</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smtClean="0">
                <a:cs typeface="+mj-cs"/>
              </a:rPr>
              <a:t>Naïve &amp; Aggressive Co-Testing</a:t>
            </a:r>
          </a:p>
        </p:txBody>
      </p:sp>
      <p:sp>
        <p:nvSpPr>
          <p:cNvPr id="389123" name="Rectangle 3"/>
          <p:cNvSpPr>
            <a:spLocks noGrp="1" noChangeArrowheads="1"/>
          </p:cNvSpPr>
          <p:nvPr>
            <p:ph type="body" idx="1"/>
          </p:nvPr>
        </p:nvSpPr>
        <p:spPr/>
        <p:txBody>
          <a:bodyPr/>
          <a:lstStyle/>
          <a:p>
            <a:pPr eaLnBrk="1" hangingPunct="1">
              <a:defRPr/>
            </a:pPr>
            <a:endParaRPr lang="en-US" smtClean="0">
              <a:cs typeface="+mn-cs"/>
            </a:endParaRPr>
          </a:p>
          <a:p>
            <a:pPr eaLnBrk="1" hangingPunct="1">
              <a:defRPr/>
            </a:pPr>
            <a:r>
              <a:rPr lang="en-US" smtClean="0">
                <a:cs typeface="+mn-cs"/>
              </a:rPr>
              <a:t>Naïve Co-Testing:</a:t>
            </a:r>
          </a:p>
          <a:p>
            <a:pPr lvl="1" eaLnBrk="1" hangingPunct="1">
              <a:defRPr/>
            </a:pPr>
            <a:r>
              <a:rPr lang="en-US" smtClean="0"/>
              <a:t>Query:  randomly chosen contention point</a:t>
            </a:r>
          </a:p>
          <a:p>
            <a:pPr lvl="1" eaLnBrk="1" hangingPunct="1">
              <a:defRPr/>
            </a:pPr>
            <a:r>
              <a:rPr lang="en-US" smtClean="0"/>
              <a:t>Output: rule with fewest mistakes on queries</a:t>
            </a:r>
          </a:p>
          <a:p>
            <a:pPr lvl="1" eaLnBrk="1" hangingPunct="1">
              <a:defRPr/>
            </a:pPr>
            <a:endParaRPr lang="en-US" smtClean="0"/>
          </a:p>
          <a:p>
            <a:pPr eaLnBrk="1" hangingPunct="1">
              <a:defRPr/>
            </a:pPr>
            <a:r>
              <a:rPr lang="en-US" smtClean="0">
                <a:cs typeface="+mn-cs"/>
              </a:rPr>
              <a:t>Aggressive Co-Testing:</a:t>
            </a:r>
          </a:p>
          <a:p>
            <a:pPr lvl="1" eaLnBrk="1" hangingPunct="1">
              <a:defRPr/>
            </a:pPr>
            <a:r>
              <a:rPr lang="en-US" smtClean="0"/>
              <a:t>Query: contention point that most violates weak view</a:t>
            </a:r>
          </a:p>
          <a:p>
            <a:pPr lvl="1" eaLnBrk="1" hangingPunct="1">
              <a:defRPr/>
            </a:pPr>
            <a:r>
              <a:rPr lang="en-US" smtClean="0"/>
              <a:t>Output: committee vote (2 rules + weak view)</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smtClean="0">
                <a:cs typeface="+mj-cs"/>
              </a:rPr>
              <a:t>Empirical Results: 33 Difficult Tasks </a:t>
            </a:r>
          </a:p>
        </p:txBody>
      </p:sp>
      <p:sp>
        <p:nvSpPr>
          <p:cNvPr id="390147" name="Rectangle 3"/>
          <p:cNvSpPr>
            <a:spLocks noGrp="1" noChangeArrowheads="1"/>
          </p:cNvSpPr>
          <p:nvPr>
            <p:ph type="body" idx="1"/>
          </p:nvPr>
        </p:nvSpPr>
        <p:spPr>
          <a:xfrm>
            <a:off x="455613" y="2020888"/>
            <a:ext cx="8193087" cy="1687512"/>
          </a:xfrm>
        </p:spPr>
        <p:txBody>
          <a:bodyPr/>
          <a:lstStyle/>
          <a:p>
            <a:pPr eaLnBrk="1" hangingPunct="1">
              <a:defRPr/>
            </a:pPr>
            <a:r>
              <a:rPr lang="en-US" smtClean="0">
                <a:cs typeface="+mn-cs"/>
              </a:rPr>
              <a:t>33 </a:t>
            </a:r>
            <a:r>
              <a:rPr lang="en-US" b="1" i="1" u="sng" smtClean="0">
                <a:solidFill>
                  <a:schemeClr val="hlink"/>
                </a:solidFill>
                <a:cs typeface="+mn-cs"/>
              </a:rPr>
              <a:t>most difficult</a:t>
            </a:r>
            <a:r>
              <a:rPr lang="en-US" smtClean="0">
                <a:cs typeface="+mn-cs"/>
              </a:rPr>
              <a:t> of the 140 extraction tasks</a:t>
            </a:r>
          </a:p>
          <a:p>
            <a:pPr lvl="1" eaLnBrk="1" hangingPunct="1">
              <a:defRPr/>
            </a:pPr>
            <a:r>
              <a:rPr lang="en-US" smtClean="0"/>
              <a:t>Each view: &gt; 7 labeled examples for best accuracy  </a:t>
            </a:r>
          </a:p>
          <a:p>
            <a:pPr lvl="1" eaLnBrk="1" hangingPunct="1">
              <a:defRPr/>
            </a:pPr>
            <a:r>
              <a:rPr lang="en-US" smtClean="0"/>
              <a:t>At least 100 examples for task</a:t>
            </a:r>
          </a:p>
        </p:txBody>
      </p:sp>
      <p:graphicFrame>
        <p:nvGraphicFramePr>
          <p:cNvPr id="57347" name="Object 4"/>
          <p:cNvGraphicFramePr>
            <a:graphicFrameLocks noChangeAspect="1"/>
          </p:cNvGraphicFramePr>
          <p:nvPr/>
        </p:nvGraphicFramePr>
        <p:xfrm>
          <a:off x="1689100" y="3190875"/>
          <a:ext cx="6070600" cy="3665538"/>
        </p:xfrm>
        <a:graphic>
          <a:graphicData uri="http://schemas.openxmlformats.org/presentationml/2006/ole">
            <mc:AlternateContent xmlns:mc="http://schemas.openxmlformats.org/markup-compatibility/2006">
              <mc:Choice xmlns:v="urn:schemas-microsoft-com:vml" Requires="v">
                <p:oleObj spid="_x0000_s57361" name="Chart" r:id="rId3" imgW="8458581" imgH="5106010" progId="MSGraph.Chart.8">
                  <p:embed followColorScheme="full"/>
                </p:oleObj>
              </mc:Choice>
              <mc:Fallback>
                <p:oleObj name="Chart" r:id="rId3" imgW="8458581" imgH="510601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3190875"/>
                        <a:ext cx="6070600" cy="366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0149" name="Rectangle 5"/>
          <p:cNvSpPr>
            <a:spLocks noChangeArrowheads="1"/>
          </p:cNvSpPr>
          <p:nvPr/>
        </p:nvSpPr>
        <p:spPr bwMode="auto">
          <a:xfrm>
            <a:off x="2032000" y="3775075"/>
            <a:ext cx="1755775" cy="1957388"/>
          </a:xfrm>
          <a:prstGeom prst="rect">
            <a:avLst/>
          </a:prstGeom>
          <a:solidFill>
            <a:srgbClr val="C0C0C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03200"/>
            <a:ext cx="8902700" cy="1044575"/>
          </a:xfrm>
        </p:spPr>
        <p:txBody>
          <a:bodyPr/>
          <a:lstStyle/>
          <a:p>
            <a:pPr eaLnBrk="1" hangingPunct="1">
              <a:defRPr/>
            </a:pPr>
            <a:r>
              <a:rPr lang="en-US" dirty="0" smtClean="0">
                <a:ea typeface="+mj-ea"/>
                <a:cs typeface="+mj-cs"/>
              </a:rPr>
              <a:t>Manual Wrapper Construction</a:t>
            </a:r>
            <a:endParaRPr lang="en-US" dirty="0">
              <a:ea typeface="+mj-ea"/>
              <a:cs typeface="+mj-cs"/>
            </a:endParaRPr>
          </a:p>
        </p:txBody>
      </p:sp>
      <p:sp>
        <p:nvSpPr>
          <p:cNvPr id="33794" name="Content Placeholder 2"/>
          <p:cNvSpPr>
            <a:spLocks noGrp="1"/>
          </p:cNvSpPr>
          <p:nvPr>
            <p:ph idx="1"/>
          </p:nvPr>
        </p:nvSpPr>
        <p:spPr>
          <a:xfrm>
            <a:off x="165100" y="1471613"/>
            <a:ext cx="8813800" cy="4660900"/>
          </a:xfrm>
        </p:spPr>
        <p:txBody>
          <a:bodyPr/>
          <a:lstStyle/>
          <a:p>
            <a:pPr eaLnBrk="1" hangingPunct="1"/>
            <a:r>
              <a:rPr lang="en-US" dirty="0">
                <a:latin typeface="Calibri" charset="0"/>
              </a:rPr>
              <a:t>There are multiple ways to view a page</a:t>
            </a:r>
          </a:p>
          <a:p>
            <a:pPr lvl="1" eaLnBrk="1" hangingPunct="1"/>
            <a:r>
              <a:rPr lang="en-US" dirty="0">
                <a:latin typeface="Calibri" charset="0"/>
              </a:rPr>
              <a:t>as a string </a:t>
            </a:r>
            <a:r>
              <a:rPr lang="en-US" dirty="0">
                <a:latin typeface="Calibri" charset="0"/>
                <a:sym typeface="Wingdings" charset="0"/>
              </a:rPr>
              <a:t> can write wrapper as Perl program  </a:t>
            </a:r>
            <a:endParaRPr lang="en-US" dirty="0">
              <a:latin typeface="Calibri" charset="0"/>
            </a:endParaRPr>
          </a:p>
          <a:p>
            <a:pPr lvl="1" eaLnBrk="1" hangingPunct="1"/>
            <a:r>
              <a:rPr lang="en-US" dirty="0">
                <a:latin typeface="Calibri" charset="0"/>
              </a:rPr>
              <a:t>as a DOM tree </a:t>
            </a:r>
            <a:r>
              <a:rPr lang="en-US" dirty="0">
                <a:latin typeface="Calibri" charset="0"/>
                <a:sym typeface="Wingdings" charset="0"/>
              </a:rPr>
              <a:t> can write wrapper using </a:t>
            </a:r>
            <a:r>
              <a:rPr lang="en-US" dirty="0" err="1">
                <a:latin typeface="Calibri" charset="0"/>
                <a:sym typeface="Wingdings" charset="0"/>
              </a:rPr>
              <a:t>XPath</a:t>
            </a:r>
            <a:r>
              <a:rPr lang="en-US" dirty="0">
                <a:latin typeface="Calibri" charset="0"/>
                <a:sym typeface="Wingdings" charset="0"/>
              </a:rPr>
              <a:t> language</a:t>
            </a:r>
          </a:p>
          <a:p>
            <a:pPr lvl="1" eaLnBrk="1" hangingPunct="1"/>
            <a:endParaRPr lang="en-US" dirty="0">
              <a:latin typeface="Calibri" charset="0"/>
              <a:sym typeface="Wingdings" charset="0"/>
            </a:endParaRPr>
          </a:p>
          <a:p>
            <a:pPr lvl="1" eaLnBrk="1" hangingPunct="1"/>
            <a:endParaRPr lang="en-US" dirty="0">
              <a:latin typeface="Calibri" charset="0"/>
              <a:sym typeface="Wingdings" charset="0"/>
            </a:endParaRPr>
          </a:p>
          <a:p>
            <a:pPr lvl="1" eaLnBrk="1" hangingPunct="1"/>
            <a:endParaRPr lang="en-US" dirty="0">
              <a:latin typeface="Calibri" charset="0"/>
              <a:sym typeface="Wingdings" charset="0"/>
            </a:endParaRPr>
          </a:p>
          <a:p>
            <a:pPr lvl="1" eaLnBrk="1" hangingPunct="1"/>
            <a:endParaRPr lang="en-US" dirty="0">
              <a:latin typeface="Calibri" charset="0"/>
              <a:sym typeface="Wingdings" charset="0"/>
            </a:endParaRPr>
          </a:p>
          <a:p>
            <a:pPr lvl="1" eaLnBrk="1" hangingPunct="1"/>
            <a:endParaRPr lang="en-US" dirty="0">
              <a:latin typeface="Calibri" charset="0"/>
              <a:sym typeface="Wingdings" charset="0"/>
            </a:endParaRPr>
          </a:p>
          <a:p>
            <a:pPr lvl="1" eaLnBrk="1" hangingPunct="1"/>
            <a:endParaRPr lang="en-US" dirty="0">
              <a:latin typeface="Calibri" charset="0"/>
              <a:sym typeface="Wingdings" charset="0"/>
            </a:endParaRPr>
          </a:p>
          <a:p>
            <a:pPr lvl="1" eaLnBrk="1" hangingPunct="1"/>
            <a:r>
              <a:rPr lang="en-US" dirty="0">
                <a:latin typeface="Calibri" charset="0"/>
                <a:sym typeface="Wingdings" charset="0"/>
              </a:rPr>
              <a:t>as a visual page, consisting of blocks</a:t>
            </a:r>
            <a:endParaRPr lang="en-US" dirty="0">
              <a:latin typeface="Calibri" charset="0"/>
            </a:endParaRP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FF3BBF9-4420-0B4F-871E-40587F49B856}" type="slidenum">
              <a:rPr lang="en-US" sz="1000">
                <a:solidFill>
                  <a:srgbClr val="969696"/>
                </a:solidFill>
                <a:latin typeface="Arial" charset="0"/>
              </a:rPr>
              <a:pPr/>
              <a:t>4</a:t>
            </a:fld>
            <a:endParaRPr lang="en-US" sz="1000">
              <a:solidFill>
                <a:srgbClr val="969696"/>
              </a:solidFill>
              <a:latin typeface="Arial" charset="0"/>
            </a:endParaRP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2881313"/>
            <a:ext cx="3757612"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0" y="3173413"/>
            <a:ext cx="470693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8449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eaLnBrk="1" hangingPunct="1">
              <a:defRPr/>
            </a:pPr>
            <a:r>
              <a:rPr lang="en-US" smtClean="0">
                <a:cs typeface="+mj-cs"/>
              </a:rPr>
              <a:t>Results in 33 Difficult Domains</a:t>
            </a:r>
          </a:p>
        </p:txBody>
      </p:sp>
      <p:graphicFrame>
        <p:nvGraphicFramePr>
          <p:cNvPr id="58370" name="Object 3"/>
          <p:cNvGraphicFramePr>
            <a:graphicFrameLocks noGrp="1" noChangeAspect="1"/>
          </p:cNvGraphicFramePr>
          <p:nvPr>
            <p:ph type="chart" idx="1"/>
          </p:nvPr>
        </p:nvGraphicFramePr>
        <p:xfrm>
          <a:off x="762000" y="1600200"/>
          <a:ext cx="8193088" cy="4532313"/>
        </p:xfrm>
        <a:graphic>
          <a:graphicData uri="http://schemas.openxmlformats.org/presentationml/2006/ole">
            <mc:AlternateContent xmlns:mc="http://schemas.openxmlformats.org/markup-compatibility/2006">
              <mc:Choice xmlns:v="urn:schemas-microsoft-com:vml" Requires="v">
                <p:oleObj spid="_x0000_s58384" name="Chart" r:id="rId3" imgW="8458581" imgH="5106010" progId="MSGraph.Chart.8">
                  <p:embed followColorScheme="full"/>
                </p:oleObj>
              </mc:Choice>
              <mc:Fallback>
                <p:oleObj name="Chart" r:id="rId3" imgW="8458581" imgH="510601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8193088"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1172" name="Text Box 4"/>
          <p:cNvSpPr txBox="1">
            <a:spLocks noChangeArrowheads="1"/>
          </p:cNvSpPr>
          <p:nvPr/>
        </p:nvSpPr>
        <p:spPr bwMode="auto">
          <a:xfrm>
            <a:off x="0" y="1955800"/>
            <a:ext cx="1225550" cy="64135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b="1">
                <a:latin typeface="Times New Roman" charset="0"/>
                <a:cs typeface="+mn-cs"/>
              </a:rPr>
              <a:t>Extraction</a:t>
            </a:r>
          </a:p>
          <a:p>
            <a:pPr eaLnBrk="0" hangingPunct="0">
              <a:defRPr/>
            </a:pPr>
            <a:r>
              <a:rPr lang="en-US" sz="1800" b="1">
                <a:latin typeface="Times New Roman" charset="0"/>
                <a:cs typeface="+mn-cs"/>
              </a:rPr>
              <a:t>Tasks</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eaLnBrk="1" hangingPunct="1">
              <a:defRPr/>
            </a:pPr>
            <a:r>
              <a:rPr lang="en-US" smtClean="0">
                <a:cs typeface="+mj-cs"/>
              </a:rPr>
              <a:t>Results in 33 Difficult Domains</a:t>
            </a:r>
          </a:p>
        </p:txBody>
      </p:sp>
      <p:graphicFrame>
        <p:nvGraphicFramePr>
          <p:cNvPr id="59394" name="Object 3"/>
          <p:cNvGraphicFramePr>
            <a:graphicFrameLocks noGrp="1" noChangeAspect="1"/>
          </p:cNvGraphicFramePr>
          <p:nvPr>
            <p:ph type="chart" idx="1"/>
          </p:nvPr>
        </p:nvGraphicFramePr>
        <p:xfrm>
          <a:off x="762000" y="1600200"/>
          <a:ext cx="8193088" cy="4532313"/>
        </p:xfrm>
        <a:graphic>
          <a:graphicData uri="http://schemas.openxmlformats.org/presentationml/2006/ole">
            <mc:AlternateContent xmlns:mc="http://schemas.openxmlformats.org/markup-compatibility/2006">
              <mc:Choice xmlns:v="urn:schemas-microsoft-com:vml" Requires="v">
                <p:oleObj spid="_x0000_s59408" name="Chart" r:id="rId3" imgW="8458581" imgH="5106010" progId="MSGraph.Chart.8">
                  <p:embed followColorScheme="full"/>
                </p:oleObj>
              </mc:Choice>
              <mc:Fallback>
                <p:oleObj name="Chart" r:id="rId3" imgW="8458581" imgH="510601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8193088"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2196" name="Text Box 4"/>
          <p:cNvSpPr txBox="1">
            <a:spLocks noChangeArrowheads="1"/>
          </p:cNvSpPr>
          <p:nvPr/>
        </p:nvSpPr>
        <p:spPr bwMode="auto">
          <a:xfrm>
            <a:off x="0" y="1885950"/>
            <a:ext cx="1225550" cy="64135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b="1">
                <a:latin typeface="Times New Roman" charset="0"/>
                <a:cs typeface="+mn-cs"/>
              </a:rPr>
              <a:t>Extraction</a:t>
            </a:r>
          </a:p>
          <a:p>
            <a:pPr eaLnBrk="0" hangingPunct="0">
              <a:defRPr/>
            </a:pPr>
            <a:r>
              <a:rPr lang="en-US" sz="1800" b="1">
                <a:latin typeface="Times New Roman" charset="0"/>
                <a:cs typeface="+mn-cs"/>
              </a:rPr>
              <a:t>Tasks</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hangingPunct="1">
              <a:defRPr/>
            </a:pPr>
            <a:r>
              <a:rPr lang="en-US" smtClean="0">
                <a:cs typeface="+mj-cs"/>
              </a:rPr>
              <a:t>Results in 33 Difficult Domains</a:t>
            </a:r>
          </a:p>
        </p:txBody>
      </p:sp>
      <p:graphicFrame>
        <p:nvGraphicFramePr>
          <p:cNvPr id="60418" name="Object 3"/>
          <p:cNvGraphicFramePr>
            <a:graphicFrameLocks noGrp="1" noChangeAspect="1"/>
          </p:cNvGraphicFramePr>
          <p:nvPr>
            <p:ph type="chart" idx="1"/>
          </p:nvPr>
        </p:nvGraphicFramePr>
        <p:xfrm>
          <a:off x="762000" y="1600200"/>
          <a:ext cx="8193088" cy="4532313"/>
        </p:xfrm>
        <a:graphic>
          <a:graphicData uri="http://schemas.openxmlformats.org/presentationml/2006/ole">
            <mc:AlternateContent xmlns:mc="http://schemas.openxmlformats.org/markup-compatibility/2006">
              <mc:Choice xmlns:v="urn:schemas-microsoft-com:vml" Requires="v">
                <p:oleObj spid="_x0000_s60432" name="Chart" r:id="rId3" imgW="8458581" imgH="5106010" progId="MSGraph.Chart.8">
                  <p:embed followColorScheme="full"/>
                </p:oleObj>
              </mc:Choice>
              <mc:Fallback>
                <p:oleObj name="Chart" r:id="rId3" imgW="8458581" imgH="510601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8193088"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3220" name="Text Box 4"/>
          <p:cNvSpPr txBox="1">
            <a:spLocks noChangeArrowheads="1"/>
          </p:cNvSpPr>
          <p:nvPr/>
        </p:nvSpPr>
        <p:spPr bwMode="auto">
          <a:xfrm>
            <a:off x="0" y="2014538"/>
            <a:ext cx="1225550" cy="641350"/>
          </a:xfrm>
          <a:prstGeom prst="rect">
            <a:avLst/>
          </a:prstGeom>
          <a:noFill/>
          <a:ln>
            <a:noFill/>
          </a:ln>
          <a:effectLst/>
          <a:extLst>
            <a:ext uri="{909E8E84-426E-40dd-AFC4-6F175D3DCCD1}">
              <a14:hiddenFill xmlns:a14="http://schemas.microsoft.com/office/drawing/2010/main">
                <a:solidFill>
                  <a:srgbClr val="FAFD00"/>
                </a:solidFill>
              </a14:hiddenFill>
            </a:ext>
            <a:ext uri="{91240B29-F687-4f45-9708-019B960494DF}">
              <a14:hiddenLine xmlns:a14="http://schemas.microsoft.com/office/drawing/2010/main" w="19050">
                <a:solidFill>
                  <a:schemeClr val="tx1"/>
                </a:solidFill>
                <a:miter lim="800000"/>
                <a:headEnd/>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b="1">
                <a:latin typeface="Times New Roman" charset="0"/>
                <a:cs typeface="+mn-cs"/>
              </a:rPr>
              <a:t>Extraction</a:t>
            </a:r>
          </a:p>
          <a:p>
            <a:pPr eaLnBrk="0" hangingPunct="0">
              <a:defRPr/>
            </a:pPr>
            <a:r>
              <a:rPr lang="en-US" sz="1800" b="1">
                <a:latin typeface="Times New Roman" charset="0"/>
                <a:cs typeface="+mn-cs"/>
              </a:rPr>
              <a:t>Tasks</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eaLnBrk="1" hangingPunct="1">
              <a:defRPr/>
            </a:pPr>
            <a:r>
              <a:rPr lang="en-US" smtClean="0">
                <a:cs typeface="+mj-cs"/>
              </a:rPr>
              <a:t>Summary</a:t>
            </a:r>
          </a:p>
        </p:txBody>
      </p:sp>
      <p:sp>
        <p:nvSpPr>
          <p:cNvPr id="418819" name="Rectangle 3"/>
          <p:cNvSpPr>
            <a:spLocks noGrp="1" noChangeArrowheads="1"/>
          </p:cNvSpPr>
          <p:nvPr>
            <p:ph type="body" idx="1"/>
          </p:nvPr>
        </p:nvSpPr>
        <p:spPr/>
        <p:txBody>
          <a:bodyPr/>
          <a:lstStyle/>
          <a:p>
            <a:pPr eaLnBrk="1" hangingPunct="1">
              <a:defRPr/>
            </a:pPr>
            <a:r>
              <a:rPr lang="en-US" sz="3000" smtClean="0">
                <a:cs typeface="+mn-cs"/>
              </a:rPr>
              <a:t>Advantages:</a:t>
            </a:r>
          </a:p>
          <a:p>
            <a:pPr lvl="1" eaLnBrk="1" hangingPunct="1">
              <a:defRPr/>
            </a:pPr>
            <a:r>
              <a:rPr lang="en-US" sz="2600" smtClean="0"/>
              <a:t>Powerful extraction language (eg, embedded list)</a:t>
            </a:r>
          </a:p>
          <a:p>
            <a:pPr lvl="1" eaLnBrk="1" hangingPunct="1">
              <a:defRPr/>
            </a:pPr>
            <a:r>
              <a:rPr lang="en-US" sz="2600" smtClean="0"/>
              <a:t>One hard-to-extract item does not affect others</a:t>
            </a:r>
          </a:p>
          <a:p>
            <a:pPr eaLnBrk="1" hangingPunct="1">
              <a:defRPr/>
            </a:pPr>
            <a:r>
              <a:rPr lang="en-US" sz="3000" smtClean="0">
                <a:cs typeface="+mn-cs"/>
              </a:rPr>
              <a:t>Disadvantage:</a:t>
            </a:r>
          </a:p>
          <a:p>
            <a:pPr lvl="1" eaLnBrk="1" hangingPunct="1">
              <a:defRPr/>
            </a:pPr>
            <a:r>
              <a:rPr lang="en-US" sz="2600" smtClean="0"/>
              <a:t>Does not exploit item order (sometimes may help)</a:t>
            </a:r>
          </a:p>
          <a:p>
            <a:pPr eaLnBrk="1" hangingPunct="1">
              <a:defRPr/>
            </a:pPr>
            <a:endParaRPr lang="en-US" smtClean="0">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hangingPunct="1">
              <a:defRPr/>
            </a:pPr>
            <a:r>
              <a:rPr lang="en-US" smtClean="0">
                <a:cs typeface="+mj-cs"/>
              </a:rPr>
              <a:t>Discussion</a:t>
            </a:r>
          </a:p>
        </p:txBody>
      </p:sp>
      <p:sp>
        <p:nvSpPr>
          <p:cNvPr id="394243" name="Rectangle 3"/>
          <p:cNvSpPr>
            <a:spLocks noGrp="1" noChangeArrowheads="1"/>
          </p:cNvSpPr>
          <p:nvPr>
            <p:ph type="body" idx="1"/>
          </p:nvPr>
        </p:nvSpPr>
        <p:spPr/>
        <p:txBody>
          <a:bodyPr/>
          <a:lstStyle/>
          <a:p>
            <a:pPr eaLnBrk="1" hangingPunct="1">
              <a:lnSpc>
                <a:spcPct val="90000"/>
              </a:lnSpc>
              <a:defRPr/>
            </a:pPr>
            <a:r>
              <a:rPr lang="en-US" smtClean="0">
                <a:cs typeface="+mn-cs"/>
              </a:rPr>
              <a:t>Basic problem is to learn how to extract the data from a page</a:t>
            </a:r>
          </a:p>
          <a:p>
            <a:pPr eaLnBrk="1" hangingPunct="1">
              <a:lnSpc>
                <a:spcPct val="90000"/>
              </a:lnSpc>
              <a:defRPr/>
            </a:pPr>
            <a:r>
              <a:rPr lang="en-US" smtClean="0">
                <a:cs typeface="+mn-cs"/>
              </a:rPr>
              <a:t>Range of techniques that vary in the</a:t>
            </a:r>
          </a:p>
          <a:p>
            <a:pPr lvl="1" eaLnBrk="1" hangingPunct="1">
              <a:lnSpc>
                <a:spcPct val="90000"/>
              </a:lnSpc>
              <a:defRPr/>
            </a:pPr>
            <a:r>
              <a:rPr lang="en-US" smtClean="0"/>
              <a:t>Learning approach</a:t>
            </a:r>
          </a:p>
          <a:p>
            <a:pPr lvl="1" eaLnBrk="1" hangingPunct="1">
              <a:lnSpc>
                <a:spcPct val="90000"/>
              </a:lnSpc>
              <a:defRPr/>
            </a:pPr>
            <a:r>
              <a:rPr lang="en-US" smtClean="0"/>
              <a:t>Rules that can be learned</a:t>
            </a:r>
          </a:p>
          <a:p>
            <a:pPr lvl="1" eaLnBrk="1" hangingPunct="1">
              <a:lnSpc>
                <a:spcPct val="90000"/>
              </a:lnSpc>
              <a:defRPr/>
            </a:pPr>
            <a:r>
              <a:rPr lang="en-US" smtClean="0"/>
              <a:t>Efficiency of the learning</a:t>
            </a:r>
          </a:p>
          <a:p>
            <a:pPr lvl="1" eaLnBrk="1" hangingPunct="1">
              <a:lnSpc>
                <a:spcPct val="90000"/>
              </a:lnSpc>
              <a:defRPr/>
            </a:pPr>
            <a:r>
              <a:rPr lang="en-US" smtClean="0"/>
              <a:t>Number of examples required to learn</a:t>
            </a:r>
          </a:p>
          <a:p>
            <a:pPr eaLnBrk="1" hangingPunct="1">
              <a:lnSpc>
                <a:spcPct val="90000"/>
              </a:lnSpc>
              <a:defRPr/>
            </a:pPr>
            <a:r>
              <a:rPr lang="en-US" smtClean="0">
                <a:cs typeface="+mn-cs"/>
              </a:rPr>
              <a:t>Regardless, all approaches </a:t>
            </a:r>
          </a:p>
          <a:p>
            <a:pPr lvl="1" eaLnBrk="1" hangingPunct="1">
              <a:lnSpc>
                <a:spcPct val="90000"/>
              </a:lnSpc>
              <a:defRPr/>
            </a:pPr>
            <a:r>
              <a:rPr lang="en-US" smtClean="0"/>
              <a:t>Require labeled examples</a:t>
            </a:r>
          </a:p>
          <a:p>
            <a:pPr lvl="1" eaLnBrk="1" hangingPunct="1">
              <a:lnSpc>
                <a:spcPct val="90000"/>
              </a:lnSpc>
              <a:defRPr/>
            </a:pPr>
            <a:r>
              <a:rPr lang="en-US" smtClean="0"/>
              <a:t>Are sensitive to changes to sources</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782638" y="5081588"/>
            <a:ext cx="7683500" cy="6318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8755" name="Rectangle 3"/>
          <p:cNvSpPr>
            <a:spLocks noGrp="1" noChangeArrowheads="1"/>
          </p:cNvSpPr>
          <p:nvPr>
            <p:ph type="title"/>
          </p:nvPr>
        </p:nvSpPr>
        <p:spPr/>
        <p:txBody>
          <a:bodyPr/>
          <a:lstStyle/>
          <a:p>
            <a:pPr eaLnBrk="1" hangingPunct="1">
              <a:defRPr/>
            </a:pPr>
            <a:r>
              <a:rPr lang="en-US" smtClean="0">
                <a:cs typeface="+mj-cs"/>
              </a:rPr>
              <a:t>In this part of the lecture …</a:t>
            </a:r>
          </a:p>
        </p:txBody>
      </p:sp>
      <p:sp>
        <p:nvSpPr>
          <p:cNvPr id="458756" name="Rectangle 4"/>
          <p:cNvSpPr>
            <a:spLocks noGrp="1" noChangeArrowheads="1"/>
          </p:cNvSpPr>
          <p:nvPr>
            <p:ph type="body" idx="1"/>
          </p:nvPr>
        </p:nvSpPr>
        <p:spPr/>
        <p:txBody>
          <a:bodyPr/>
          <a:lstStyle/>
          <a:p>
            <a:pPr eaLnBrk="1" hangingPunct="1">
              <a:defRPr/>
            </a:pPr>
            <a:r>
              <a:rPr lang="en-US" smtClean="0">
                <a:cs typeface="+mn-cs"/>
              </a:rPr>
              <a:t>Wrapper Induction Systems</a:t>
            </a:r>
          </a:p>
          <a:p>
            <a:pPr lvl="1" eaLnBrk="1" hangingPunct="1">
              <a:defRPr/>
            </a:pPr>
            <a:r>
              <a:rPr lang="en-US" smtClean="0"/>
              <a:t>WIEN:</a:t>
            </a:r>
          </a:p>
          <a:p>
            <a:pPr lvl="2" eaLnBrk="1" hangingPunct="1">
              <a:defRPr/>
            </a:pPr>
            <a:r>
              <a:rPr lang="en-US" smtClean="0"/>
              <a:t>The rules</a:t>
            </a:r>
          </a:p>
          <a:p>
            <a:pPr lvl="2" eaLnBrk="1" hangingPunct="1">
              <a:defRPr/>
            </a:pPr>
            <a:r>
              <a:rPr lang="en-US" smtClean="0"/>
              <a:t>Learning WIEN rules</a:t>
            </a:r>
          </a:p>
          <a:p>
            <a:pPr eaLnBrk="1" hangingPunct="1">
              <a:defRPr/>
            </a:pPr>
            <a:r>
              <a:rPr lang="en-US" smtClean="0">
                <a:cs typeface="+mn-cs"/>
              </a:rPr>
              <a:t>The STALKER approach to wrapper induction</a:t>
            </a:r>
          </a:p>
          <a:p>
            <a:pPr lvl="1" eaLnBrk="1" hangingPunct="1">
              <a:defRPr/>
            </a:pPr>
            <a:r>
              <a:rPr lang="en-US" smtClean="0"/>
              <a:t>The rules</a:t>
            </a:r>
          </a:p>
          <a:p>
            <a:pPr lvl="1" eaLnBrk="1" hangingPunct="1">
              <a:defRPr/>
            </a:pPr>
            <a:r>
              <a:rPr lang="en-US" smtClean="0"/>
              <a:t>The ECTs</a:t>
            </a:r>
          </a:p>
          <a:p>
            <a:pPr lvl="1" eaLnBrk="1" hangingPunct="1">
              <a:defRPr/>
            </a:pPr>
            <a:r>
              <a:rPr lang="en-US" smtClean="0"/>
              <a:t>Learning the rules</a:t>
            </a:r>
          </a:p>
          <a:p>
            <a:pPr eaLnBrk="1" hangingPunct="1">
              <a:defRPr/>
            </a:pPr>
            <a:r>
              <a:rPr lang="en-US" smtClean="0">
                <a:cs typeface="+mn-cs"/>
              </a:rPr>
              <a:t>Wrapper validation and maintenance</a:t>
            </a:r>
          </a:p>
          <a:p>
            <a:pPr eaLnBrk="1" hangingPunct="1">
              <a:defRPr/>
            </a:pPr>
            <a:endParaRPr lang="en-US" smtClean="0">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en-US" smtClean="0">
                <a:cs typeface="+mj-cs"/>
              </a:rPr>
              <a:t>Wrapper Maintenance</a:t>
            </a:r>
          </a:p>
        </p:txBody>
      </p:sp>
      <p:sp>
        <p:nvSpPr>
          <p:cNvPr id="420867" name="Rectangle 3"/>
          <p:cNvSpPr>
            <a:spLocks noGrp="1" noChangeArrowheads="1"/>
          </p:cNvSpPr>
          <p:nvPr>
            <p:ph idx="1"/>
          </p:nvPr>
        </p:nvSpPr>
        <p:spPr/>
        <p:txBody>
          <a:bodyPr/>
          <a:lstStyle/>
          <a:p>
            <a:pPr eaLnBrk="1" hangingPunct="1">
              <a:lnSpc>
                <a:spcPct val="90000"/>
              </a:lnSpc>
              <a:buFontTx/>
              <a:buNone/>
              <a:defRPr/>
            </a:pPr>
            <a:r>
              <a:rPr lang="en-US" b="1" dirty="0" smtClean="0">
                <a:cs typeface="+mn-cs"/>
              </a:rPr>
              <a:t>Problem</a:t>
            </a:r>
          </a:p>
          <a:p>
            <a:pPr eaLnBrk="1" hangingPunct="1">
              <a:lnSpc>
                <a:spcPct val="90000"/>
              </a:lnSpc>
              <a:defRPr/>
            </a:pPr>
            <a:r>
              <a:rPr lang="en-US" dirty="0" smtClean="0">
                <a:cs typeface="+mn-cs"/>
              </a:rPr>
              <a:t>Landmark-based extraction rules are fast and efficient…</a:t>
            </a:r>
          </a:p>
          <a:p>
            <a:pPr lvl="1" eaLnBrk="1" hangingPunct="1">
              <a:lnSpc>
                <a:spcPct val="90000"/>
              </a:lnSpc>
              <a:defRPr/>
            </a:pPr>
            <a:r>
              <a:rPr lang="en-US" dirty="0" smtClean="0">
                <a:cs typeface="+mn-cs"/>
              </a:rPr>
              <a:t>but they rely on stable Web Page layout</a:t>
            </a:r>
          </a:p>
          <a:p>
            <a:pPr eaLnBrk="1" hangingPunct="1">
              <a:lnSpc>
                <a:spcPct val="90000"/>
              </a:lnSpc>
              <a:defRPr/>
            </a:pPr>
            <a:r>
              <a:rPr lang="en-US" dirty="0" smtClean="0">
                <a:cs typeface="+mn-cs"/>
              </a:rPr>
              <a:t>If the page layout changes, the wrapper fails!</a:t>
            </a:r>
          </a:p>
          <a:p>
            <a:pPr eaLnBrk="1" hangingPunct="1">
              <a:lnSpc>
                <a:spcPct val="90000"/>
              </a:lnSpc>
              <a:defRPr/>
            </a:pPr>
            <a:r>
              <a:rPr lang="en-US" dirty="0" smtClean="0">
                <a:cs typeface="+mn-cs"/>
              </a:rPr>
              <a:t>The average site on the Web changes layout more than twice a year</a:t>
            </a:r>
          </a:p>
          <a:p>
            <a:pPr eaLnBrk="1" hangingPunct="1">
              <a:lnSpc>
                <a:spcPct val="90000"/>
              </a:lnSpc>
              <a:defRPr/>
            </a:pPr>
            <a:r>
              <a:rPr lang="en-US" dirty="0" smtClean="0">
                <a:cs typeface="+mn-cs"/>
              </a:rPr>
              <a:t>Requirement: </a:t>
            </a:r>
          </a:p>
          <a:p>
            <a:pPr lvl="1" eaLnBrk="1" hangingPunct="1">
              <a:lnSpc>
                <a:spcPct val="90000"/>
              </a:lnSpc>
              <a:defRPr/>
            </a:pPr>
            <a:r>
              <a:rPr lang="en-US" dirty="0" smtClean="0">
                <a:cs typeface="+mn-cs"/>
              </a:rPr>
              <a:t>Need to detect changes and automatically re-induce extraction rules when layout changes</a:t>
            </a:r>
          </a:p>
          <a:p>
            <a:pPr lvl="1" eaLnBrk="1" hangingPunct="1">
              <a:lnSpc>
                <a:spcPct val="90000"/>
              </a:lnSpc>
              <a:defRPr/>
            </a:pPr>
            <a:endParaRPr lang="en-US" dirty="0" smtClean="0"/>
          </a:p>
          <a:p>
            <a:pPr eaLnBrk="1" hangingPunct="1">
              <a:lnSpc>
                <a:spcPct val="90000"/>
              </a:lnSpc>
              <a:defRPr/>
            </a:pPr>
            <a:endParaRPr lang="en-US" dirty="0" smtClean="0">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1150938" y="528638"/>
            <a:ext cx="7793037" cy="762000"/>
          </a:xfrm>
        </p:spPr>
        <p:txBody>
          <a:bodyPr/>
          <a:lstStyle/>
          <a:p>
            <a:pPr eaLnBrk="1" hangingPunct="1">
              <a:defRPr/>
            </a:pPr>
            <a:r>
              <a:rPr lang="en-US" smtClean="0">
                <a:cs typeface="+mj-cs"/>
              </a:rPr>
              <a:t>Learning Regular Expressions</a:t>
            </a:r>
            <a:br>
              <a:rPr lang="en-US" smtClean="0">
                <a:cs typeface="+mj-cs"/>
              </a:rPr>
            </a:br>
            <a:r>
              <a:rPr lang="en-US" sz="3200" smtClean="0">
                <a:cs typeface="+mj-cs"/>
              </a:rPr>
              <a:t>[Goan, Benson, &amp; Etzioni, 1996]</a:t>
            </a:r>
          </a:p>
        </p:txBody>
      </p:sp>
      <p:sp>
        <p:nvSpPr>
          <p:cNvPr id="421891" name="Rectangle 3"/>
          <p:cNvSpPr>
            <a:spLocks noGrp="1" noChangeArrowheads="1"/>
          </p:cNvSpPr>
          <p:nvPr>
            <p:ph type="body" sz="half" idx="1"/>
          </p:nvPr>
        </p:nvSpPr>
        <p:spPr>
          <a:xfrm>
            <a:off x="762000" y="1600200"/>
            <a:ext cx="7623175" cy="4532313"/>
          </a:xfrm>
        </p:spPr>
        <p:txBody>
          <a:bodyPr/>
          <a:lstStyle/>
          <a:p>
            <a:pPr eaLnBrk="1" hangingPunct="1">
              <a:lnSpc>
                <a:spcPct val="90000"/>
              </a:lnSpc>
              <a:defRPr/>
            </a:pPr>
            <a:r>
              <a:rPr lang="en-US" smtClean="0">
                <a:cs typeface="+mn-cs"/>
              </a:rPr>
              <a:t>Character level description of extracted data</a:t>
            </a:r>
          </a:p>
          <a:p>
            <a:pPr eaLnBrk="1" hangingPunct="1">
              <a:lnSpc>
                <a:spcPct val="90000"/>
              </a:lnSpc>
              <a:defRPr/>
            </a:pPr>
            <a:r>
              <a:rPr lang="en-US" smtClean="0">
                <a:cs typeface="+mn-cs"/>
              </a:rPr>
              <a:t>Based on ALERGIA </a:t>
            </a:r>
            <a:r>
              <a:rPr lang="en-US" sz="2400" smtClean="0">
                <a:cs typeface="+mn-cs"/>
              </a:rPr>
              <a:t>[Carrasco and Oncina, 1994]</a:t>
            </a:r>
          </a:p>
          <a:p>
            <a:pPr lvl="1" eaLnBrk="1" hangingPunct="1">
              <a:lnSpc>
                <a:spcPct val="90000"/>
              </a:lnSpc>
              <a:defRPr/>
            </a:pPr>
            <a:r>
              <a:rPr lang="en-US" sz="2000" smtClean="0"/>
              <a:t>Stochastic grammer induction algorithm</a:t>
            </a:r>
          </a:p>
          <a:p>
            <a:pPr lvl="1" eaLnBrk="1" hangingPunct="1">
              <a:lnSpc>
                <a:spcPct val="90000"/>
              </a:lnSpc>
              <a:defRPr/>
            </a:pPr>
            <a:r>
              <a:rPr lang="en-US" sz="2000" smtClean="0"/>
              <a:t>Merges too many states resulting in over-general grammar</a:t>
            </a:r>
          </a:p>
          <a:p>
            <a:pPr eaLnBrk="1" hangingPunct="1">
              <a:lnSpc>
                <a:spcPct val="90000"/>
              </a:lnSpc>
              <a:defRPr/>
            </a:pPr>
            <a:r>
              <a:rPr lang="en-US" sz="2400" smtClean="0">
                <a:cs typeface="+mn-cs"/>
              </a:rPr>
              <a:t>WIL reduced faulty merges by imposing syntactic categories: </a:t>
            </a:r>
          </a:p>
          <a:p>
            <a:pPr lvl="1" eaLnBrk="1" hangingPunct="1">
              <a:lnSpc>
                <a:spcPct val="90000"/>
              </a:lnSpc>
              <a:defRPr/>
            </a:pPr>
            <a:r>
              <a:rPr lang="en-US" sz="2000" smtClean="0"/>
              <a:t>Number, lower upper, and delim</a:t>
            </a:r>
          </a:p>
          <a:p>
            <a:pPr eaLnBrk="1" hangingPunct="1">
              <a:lnSpc>
                <a:spcPct val="90000"/>
              </a:lnSpc>
              <a:defRPr/>
            </a:pPr>
            <a:r>
              <a:rPr lang="en-US" sz="2400" smtClean="0">
                <a:cs typeface="+mn-cs"/>
              </a:rPr>
              <a:t>Only merges when nodes contain the same syntactic category</a:t>
            </a:r>
          </a:p>
          <a:p>
            <a:pPr eaLnBrk="1" hangingPunct="1">
              <a:lnSpc>
                <a:spcPct val="90000"/>
              </a:lnSpc>
              <a:defRPr/>
            </a:pPr>
            <a:r>
              <a:rPr lang="en-US" sz="2400" smtClean="0">
                <a:cs typeface="+mn-cs"/>
              </a:rPr>
              <a:t>Requires large number of examples to learn </a:t>
            </a:r>
          </a:p>
          <a:p>
            <a:pPr eaLnBrk="1" hangingPunct="1">
              <a:lnSpc>
                <a:spcPct val="90000"/>
              </a:lnSpc>
              <a:defRPr/>
            </a:pPr>
            <a:r>
              <a:rPr lang="en-US" sz="2400" smtClean="0">
                <a:cs typeface="+mn-cs"/>
              </a:rPr>
              <a:t>Computationally expensive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1006475" y="515938"/>
            <a:ext cx="7937500" cy="762000"/>
          </a:xfrm>
        </p:spPr>
        <p:txBody>
          <a:bodyPr/>
          <a:lstStyle/>
          <a:p>
            <a:r>
              <a:rPr lang="en-US" sz="3200"/>
              <a:t>Learning Global Properties for Wrapper Verification</a:t>
            </a:r>
            <a:r>
              <a:rPr lang="en-US"/>
              <a:t> </a:t>
            </a:r>
            <a:r>
              <a:rPr lang="en-US" sz="3200"/>
              <a:t>[Kushmerick, 1999]</a:t>
            </a:r>
          </a:p>
        </p:txBody>
      </p:sp>
      <p:sp>
        <p:nvSpPr>
          <p:cNvPr id="423939" name="Rectangle 3"/>
          <p:cNvSpPr>
            <a:spLocks noGrp="1" noChangeArrowheads="1"/>
          </p:cNvSpPr>
          <p:nvPr>
            <p:ph type="body" sz="half" idx="1"/>
          </p:nvPr>
        </p:nvSpPr>
        <p:spPr>
          <a:xfrm>
            <a:off x="762000" y="1600200"/>
            <a:ext cx="7419975" cy="4532313"/>
          </a:xfrm>
        </p:spPr>
        <p:txBody>
          <a:bodyPr/>
          <a:lstStyle/>
          <a:p>
            <a:r>
              <a:rPr lang="en-US"/>
              <a:t>Each data field described by a numeric features</a:t>
            </a:r>
          </a:p>
          <a:p>
            <a:pPr lvl="1"/>
            <a:r>
              <a:rPr lang="en-US"/>
              <a:t>Word count </a:t>
            </a:r>
          </a:p>
          <a:p>
            <a:pPr lvl="1"/>
            <a:r>
              <a:rPr lang="en-US"/>
              <a:t>Average word length</a:t>
            </a:r>
          </a:p>
          <a:p>
            <a:pPr lvl="1"/>
            <a:r>
              <a:rPr lang="en-US"/>
              <a:t>HTML density </a:t>
            </a:r>
          </a:p>
          <a:p>
            <a:pPr lvl="1"/>
            <a:r>
              <a:rPr lang="en-US"/>
              <a:t>Alphabetic density</a:t>
            </a:r>
          </a:p>
          <a:p>
            <a:r>
              <a:rPr lang="en-US"/>
              <a:t>Computationally efficient</a:t>
            </a:r>
          </a:p>
          <a:p>
            <a:pPr lvl="1"/>
            <a:r>
              <a:rPr lang="en-US"/>
              <a:t>Features are global (computed over all fields)</a:t>
            </a:r>
          </a:p>
          <a:p>
            <a:pPr>
              <a:buFontTx/>
              <a:buNone/>
            </a:pPr>
            <a:endParaRPr lang="en-US"/>
          </a:p>
        </p:txBody>
      </p:sp>
    </p:spTree>
    <p:extLst>
      <p:ext uri="{BB962C8B-B14F-4D97-AF65-F5344CB8AC3E}">
        <p14:creationId xmlns:p14="http://schemas.microsoft.com/office/powerpoint/2010/main" val="16830336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type="title"/>
          </p:nvPr>
        </p:nvSpPr>
        <p:spPr/>
        <p:txBody>
          <a:bodyPr/>
          <a:lstStyle/>
          <a:p>
            <a:r>
              <a:rPr lang="en-US"/>
              <a:t>Learned Features</a:t>
            </a:r>
          </a:p>
        </p:txBody>
      </p:sp>
      <p:sp>
        <p:nvSpPr>
          <p:cNvPr id="528388" name="Rectangle 4"/>
          <p:cNvSpPr>
            <a:spLocks noGrp="1" noChangeArrowheads="1"/>
          </p:cNvSpPr>
          <p:nvPr>
            <p:ph type="body" idx="1"/>
          </p:nvPr>
        </p:nvSpPr>
        <p:spPr>
          <a:xfrm>
            <a:off x="762000" y="1654175"/>
            <a:ext cx="8193088" cy="4478338"/>
          </a:xfrm>
        </p:spPr>
        <p:txBody>
          <a:bodyPr/>
          <a:lstStyle/>
          <a:p>
            <a:r>
              <a:rPr lang="en-US" sz="2400"/>
              <a:t>Extracted data (wrapper working correctly)</a:t>
            </a:r>
          </a:p>
          <a:p>
            <a:pPr lvl="1"/>
            <a:r>
              <a:rPr lang="en-US" sz="2000"/>
              <a:t>(Kim</a:t>
            </a:r>
            <a:r>
              <a:rPr lang="ja-JP" altLang="en-US" sz="2000">
                <a:latin typeface="Arial"/>
              </a:rPr>
              <a:t>’</a:t>
            </a:r>
            <a:r>
              <a:rPr lang="en-US" sz="2000"/>
              <a:t>s, (800) 757-1111)</a:t>
            </a:r>
          </a:p>
          <a:p>
            <a:pPr lvl="1"/>
            <a:r>
              <a:rPr lang="en-US" sz="2000"/>
              <a:t>(John</a:t>
            </a:r>
            <a:r>
              <a:rPr lang="ja-JP" altLang="en-US" sz="2000">
                <a:latin typeface="Arial"/>
              </a:rPr>
              <a:t>’</a:t>
            </a:r>
            <a:r>
              <a:rPr lang="en-US" sz="2000"/>
              <a:t>s, (888) 111-1111)</a:t>
            </a:r>
          </a:p>
          <a:p>
            <a:r>
              <a:rPr lang="en-US" sz="2400"/>
              <a:t>Name field</a:t>
            </a:r>
          </a:p>
          <a:p>
            <a:pPr lvl="1"/>
            <a:r>
              <a:rPr lang="en-US" sz="2000"/>
              <a:t>Average word count = 1</a:t>
            </a:r>
          </a:p>
          <a:p>
            <a:pPr lvl="1"/>
            <a:r>
              <a:rPr lang="en-US" sz="2000"/>
              <a:t>Average word length = 5.5</a:t>
            </a:r>
          </a:p>
          <a:p>
            <a:pPr lvl="1"/>
            <a:r>
              <a:rPr lang="en-US" sz="2000"/>
              <a:t>Alphabetic density =(4/5+5/6)/2=0.82</a:t>
            </a:r>
          </a:p>
          <a:p>
            <a:r>
              <a:rPr lang="en-US" sz="2400"/>
              <a:t>Phone field</a:t>
            </a:r>
          </a:p>
          <a:p>
            <a:pPr lvl="1"/>
            <a:r>
              <a:rPr lang="en-US" sz="2000"/>
              <a:t>Average word count = 2 (depends on tokenization)</a:t>
            </a:r>
          </a:p>
          <a:p>
            <a:pPr lvl="1"/>
            <a:r>
              <a:rPr lang="en-US" sz="2000"/>
              <a:t>Average word length = 6.5</a:t>
            </a:r>
          </a:p>
          <a:p>
            <a:pPr lvl="1"/>
            <a:r>
              <a:rPr lang="en-US" sz="2000"/>
              <a:t>Alphabetic density = 0.74 </a:t>
            </a:r>
          </a:p>
        </p:txBody>
      </p:sp>
    </p:spTree>
    <p:extLst>
      <p:ext uri="{BB962C8B-B14F-4D97-AF65-F5344CB8AC3E}">
        <p14:creationId xmlns:p14="http://schemas.microsoft.com/office/powerpoint/2010/main" val="811177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41300"/>
            <a:ext cx="8902700" cy="1044575"/>
          </a:xfrm>
        </p:spPr>
        <p:txBody>
          <a:bodyPr/>
          <a:lstStyle/>
          <a:p>
            <a:pPr eaLnBrk="1" hangingPunct="1">
              <a:defRPr/>
            </a:pPr>
            <a:r>
              <a:rPr lang="en-US" dirty="0" smtClean="0">
                <a:ea typeface="+mj-ea"/>
                <a:cs typeface="+mj-cs"/>
              </a:rPr>
              <a:t>Manual Wrapper Construction</a:t>
            </a:r>
            <a:endParaRPr lang="en-US" dirty="0">
              <a:ea typeface="+mj-ea"/>
              <a:cs typeface="+mj-cs"/>
            </a:endParaRPr>
          </a:p>
        </p:txBody>
      </p:sp>
      <p:sp>
        <p:nvSpPr>
          <p:cNvPr id="34818" name="Content Placeholder 2"/>
          <p:cNvSpPr>
            <a:spLocks noGrp="1"/>
          </p:cNvSpPr>
          <p:nvPr>
            <p:ph idx="1"/>
          </p:nvPr>
        </p:nvSpPr>
        <p:spPr/>
        <p:txBody>
          <a:bodyPr/>
          <a:lstStyle/>
          <a:p>
            <a:pPr eaLnBrk="1" hangingPunct="1"/>
            <a:r>
              <a:rPr lang="en-US">
                <a:latin typeface="Calibri" charset="0"/>
              </a:rPr>
              <a:t>Regardless of page model (string, DOM tree, visual, etc.), using a low-level procedural language to write </a:t>
            </a:r>
            <a:r>
              <a:rPr lang="en-US">
                <a:latin typeface="Franklin Gothic Medium" charset="0"/>
              </a:rPr>
              <a:t>E</a:t>
            </a:r>
            <a:r>
              <a:rPr lang="en-US" baseline="-25000">
                <a:latin typeface="Calibri" charset="0"/>
              </a:rPr>
              <a:t>W</a:t>
            </a:r>
            <a:r>
              <a:rPr lang="en-US">
                <a:latin typeface="Calibri" charset="0"/>
              </a:rPr>
              <a:t> can be very laborious</a:t>
            </a:r>
          </a:p>
          <a:p>
            <a:pPr eaLnBrk="1" hangingPunct="1"/>
            <a:r>
              <a:rPr lang="en-US">
                <a:latin typeface="Calibri" charset="0"/>
              </a:rPr>
              <a:t>High-level wrapper languages have been proposed</a:t>
            </a:r>
          </a:p>
          <a:p>
            <a:pPr eaLnBrk="1" hangingPunct="1"/>
            <a:r>
              <a:rPr lang="en-US">
                <a:latin typeface="Calibri" charset="0"/>
              </a:rPr>
              <a:t>E.g., HLRT language </a:t>
            </a:r>
          </a:p>
          <a:p>
            <a:pPr lvl="1" eaLnBrk="1" hangingPunct="1"/>
            <a:r>
              <a:rPr lang="en-US">
                <a:latin typeface="Calibri" charset="0"/>
              </a:rPr>
              <a:t>see the next part on learning</a:t>
            </a:r>
          </a:p>
          <a:p>
            <a:pPr eaLnBrk="1" hangingPunct="1"/>
            <a:r>
              <a:rPr lang="en-US">
                <a:latin typeface="Calibri" charset="0"/>
              </a:rPr>
              <a:t>Using high-level language often result in loss of expressiveness</a:t>
            </a:r>
          </a:p>
          <a:p>
            <a:pPr eaLnBrk="1" hangingPunct="1"/>
            <a:r>
              <a:rPr lang="en-US">
                <a:latin typeface="Calibri" charset="0"/>
              </a:rPr>
              <a:t>But they are often easier to understand, debug, and maintain</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2F106B2-8039-E347-9FB9-A642F783262A}" type="slidenum">
              <a:rPr lang="en-US" sz="1000">
                <a:solidFill>
                  <a:srgbClr val="969696"/>
                </a:solidFill>
                <a:latin typeface="Arial" charset="0"/>
              </a:rPr>
              <a:pPr/>
              <a:t>5</a:t>
            </a:fld>
            <a:endParaRPr lang="en-US" sz="1000">
              <a:solidFill>
                <a:srgbClr val="969696"/>
              </a:solidFill>
              <a:latin typeface="Arial" charset="0"/>
            </a:endParaRPr>
          </a:p>
        </p:txBody>
      </p:sp>
    </p:spTree>
    <p:extLst>
      <p:ext uri="{BB962C8B-B14F-4D97-AF65-F5344CB8AC3E}">
        <p14:creationId xmlns:p14="http://schemas.microsoft.com/office/powerpoint/2010/main" val="22600512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sz="3200"/>
              <a:t>Using Learned Features to Verify Wrappers</a:t>
            </a:r>
          </a:p>
        </p:txBody>
      </p:sp>
      <p:sp>
        <p:nvSpPr>
          <p:cNvPr id="526339" name="Rectangle 3"/>
          <p:cNvSpPr>
            <a:spLocks noGrp="1" noChangeArrowheads="1"/>
          </p:cNvSpPr>
          <p:nvPr>
            <p:ph type="body" idx="1"/>
          </p:nvPr>
        </p:nvSpPr>
        <p:spPr/>
        <p:txBody>
          <a:bodyPr/>
          <a:lstStyle/>
          <a:p>
            <a:r>
              <a:rPr lang="en-US" sz="3200"/>
              <a:t>Learn features on one set of data extracted when wrapper is working correctly</a:t>
            </a:r>
          </a:p>
          <a:p>
            <a:r>
              <a:rPr lang="en-US" sz="3200"/>
              <a:t>See if learned features apply to new data</a:t>
            </a:r>
          </a:p>
          <a:p>
            <a:pPr>
              <a:buFontTx/>
              <a:buNone/>
            </a:pPr>
            <a:endParaRPr lang="en-US"/>
          </a:p>
        </p:txBody>
      </p:sp>
    </p:spTree>
    <p:extLst>
      <p:ext uri="{BB962C8B-B14F-4D97-AF65-F5344CB8AC3E}">
        <p14:creationId xmlns:p14="http://schemas.microsoft.com/office/powerpoint/2010/main" val="26331402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t>Learned Features</a:t>
            </a:r>
          </a:p>
        </p:txBody>
      </p:sp>
      <p:sp>
        <p:nvSpPr>
          <p:cNvPr id="530435" name="Rectangle 3"/>
          <p:cNvSpPr>
            <a:spLocks noGrp="1" noChangeArrowheads="1"/>
          </p:cNvSpPr>
          <p:nvPr>
            <p:ph type="body" idx="1"/>
          </p:nvPr>
        </p:nvSpPr>
        <p:spPr>
          <a:xfrm>
            <a:off x="762000" y="1654175"/>
            <a:ext cx="8193088" cy="4478338"/>
          </a:xfrm>
        </p:spPr>
        <p:txBody>
          <a:bodyPr/>
          <a:lstStyle/>
          <a:p>
            <a:r>
              <a:rPr lang="en-US" sz="2400"/>
              <a:t>Extracted data (page changed)</a:t>
            </a:r>
          </a:p>
          <a:p>
            <a:pPr lvl="1"/>
            <a:r>
              <a:rPr lang="en-US" sz="2000"/>
              <a:t>( , Kim</a:t>
            </a:r>
            <a:r>
              <a:rPr lang="ja-JP" altLang="en-US" sz="2000">
                <a:latin typeface="Arial"/>
              </a:rPr>
              <a:t>’</a:t>
            </a:r>
            <a:r>
              <a:rPr lang="en-US" sz="2000"/>
              <a:t>s)</a:t>
            </a:r>
          </a:p>
          <a:p>
            <a:pPr lvl="1"/>
            <a:r>
              <a:rPr lang="en-US" sz="2000"/>
              <a:t>( , John</a:t>
            </a:r>
            <a:r>
              <a:rPr lang="ja-JP" altLang="en-US" sz="2000">
                <a:latin typeface="Arial"/>
              </a:rPr>
              <a:t>’</a:t>
            </a:r>
            <a:r>
              <a:rPr lang="en-US" sz="2000"/>
              <a:t>s)</a:t>
            </a:r>
          </a:p>
          <a:p>
            <a:r>
              <a:rPr lang="en-US" sz="2400"/>
              <a:t>Name field</a:t>
            </a:r>
          </a:p>
          <a:p>
            <a:pPr lvl="1"/>
            <a:r>
              <a:rPr lang="en-US" sz="2000"/>
              <a:t>Average word count = 0  (was 1)</a:t>
            </a:r>
          </a:p>
          <a:p>
            <a:pPr lvl="1"/>
            <a:r>
              <a:rPr lang="en-US" sz="2000"/>
              <a:t>Average word length = 0 ( was 5.5)</a:t>
            </a:r>
          </a:p>
          <a:p>
            <a:pPr lvl="1"/>
            <a:r>
              <a:rPr lang="en-US" sz="2000"/>
              <a:t>Alphabetic density = 0 (was 0.82)</a:t>
            </a:r>
          </a:p>
          <a:p>
            <a:r>
              <a:rPr lang="en-US" sz="2400"/>
              <a:t>Phone field</a:t>
            </a:r>
          </a:p>
          <a:p>
            <a:pPr lvl="1"/>
            <a:r>
              <a:rPr lang="en-US" sz="2000"/>
              <a:t>Average word count = 1 (was 2)</a:t>
            </a:r>
          </a:p>
          <a:p>
            <a:pPr lvl="1"/>
            <a:r>
              <a:rPr lang="en-US" sz="2000"/>
              <a:t>Average word length = 4 (was 6.5)</a:t>
            </a:r>
          </a:p>
          <a:p>
            <a:pPr lvl="1"/>
            <a:r>
              <a:rPr lang="en-US" sz="2000"/>
              <a:t>Alphabetic density = 0.8 (was 0.74) </a:t>
            </a:r>
          </a:p>
        </p:txBody>
      </p:sp>
    </p:spTree>
    <p:extLst>
      <p:ext uri="{BB962C8B-B14F-4D97-AF65-F5344CB8AC3E}">
        <p14:creationId xmlns:p14="http://schemas.microsoft.com/office/powerpoint/2010/main" val="14853994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t>Learned Features</a:t>
            </a:r>
          </a:p>
        </p:txBody>
      </p:sp>
      <p:sp>
        <p:nvSpPr>
          <p:cNvPr id="536579" name="Rectangle 3"/>
          <p:cNvSpPr>
            <a:spLocks noGrp="1" noChangeArrowheads="1"/>
          </p:cNvSpPr>
          <p:nvPr>
            <p:ph type="body" idx="1"/>
          </p:nvPr>
        </p:nvSpPr>
        <p:spPr>
          <a:xfrm>
            <a:off x="762000" y="1654175"/>
            <a:ext cx="8193088" cy="4478338"/>
          </a:xfrm>
        </p:spPr>
        <p:txBody>
          <a:bodyPr/>
          <a:lstStyle/>
          <a:p>
            <a:r>
              <a:rPr lang="en-US" sz="2400"/>
              <a:t>Extracted data </a:t>
            </a:r>
            <a:r>
              <a:rPr lang="en-US" sz="2400">
                <a:sym typeface="Wingdings" charset="0"/>
              </a:rPr>
              <a:t> </a:t>
            </a:r>
            <a:r>
              <a:rPr lang="en-US" sz="2400">
                <a:solidFill>
                  <a:schemeClr val="hlink"/>
                </a:solidFill>
              </a:rPr>
              <a:t>wrapper not working correctly</a:t>
            </a:r>
            <a:endParaRPr lang="en-US" sz="2400"/>
          </a:p>
          <a:p>
            <a:pPr lvl="1"/>
            <a:r>
              <a:rPr lang="en-US" sz="2000"/>
              <a:t>( , Kim</a:t>
            </a:r>
            <a:r>
              <a:rPr lang="ja-JP" altLang="en-US" sz="2000">
                <a:latin typeface="Arial"/>
              </a:rPr>
              <a:t>’</a:t>
            </a:r>
            <a:r>
              <a:rPr lang="en-US" sz="2000"/>
              <a:t>s)</a:t>
            </a:r>
          </a:p>
          <a:p>
            <a:pPr lvl="1"/>
            <a:r>
              <a:rPr lang="en-US" sz="2000"/>
              <a:t>( , John</a:t>
            </a:r>
            <a:r>
              <a:rPr lang="ja-JP" altLang="en-US" sz="2000">
                <a:latin typeface="Arial"/>
              </a:rPr>
              <a:t>’</a:t>
            </a:r>
            <a:r>
              <a:rPr lang="en-US" sz="2000"/>
              <a:t>s)</a:t>
            </a:r>
          </a:p>
          <a:p>
            <a:r>
              <a:rPr lang="en-US" sz="2400"/>
              <a:t>Name field</a:t>
            </a:r>
          </a:p>
          <a:p>
            <a:pPr lvl="1"/>
            <a:r>
              <a:rPr lang="en-US" sz="2000"/>
              <a:t>Average word count = 0  (was 1)</a:t>
            </a:r>
          </a:p>
          <a:p>
            <a:pPr lvl="1"/>
            <a:r>
              <a:rPr lang="en-US" sz="2000"/>
              <a:t>Average word length = 0 ( was 5.5)</a:t>
            </a:r>
          </a:p>
          <a:p>
            <a:pPr lvl="1"/>
            <a:r>
              <a:rPr lang="en-US" sz="2000"/>
              <a:t>Alphabetic density = 0 (was 0.82)</a:t>
            </a:r>
          </a:p>
          <a:p>
            <a:r>
              <a:rPr lang="en-US" sz="2400"/>
              <a:t>Phone field</a:t>
            </a:r>
          </a:p>
          <a:p>
            <a:pPr lvl="1"/>
            <a:r>
              <a:rPr lang="en-US" sz="2000"/>
              <a:t>Average word count = 1 (was 2)</a:t>
            </a:r>
          </a:p>
          <a:p>
            <a:pPr lvl="1"/>
            <a:r>
              <a:rPr lang="en-US" sz="2000"/>
              <a:t>Average word length = 4 (was 6.5)</a:t>
            </a:r>
          </a:p>
          <a:p>
            <a:pPr lvl="1"/>
            <a:r>
              <a:rPr lang="en-US" sz="2000"/>
              <a:t>Alphabetic density = 0.8 (was 0.74) </a:t>
            </a:r>
          </a:p>
        </p:txBody>
      </p:sp>
      <p:sp>
        <p:nvSpPr>
          <p:cNvPr id="536581" name="Line 5"/>
          <p:cNvSpPr>
            <a:spLocks noChangeShapeType="1"/>
          </p:cNvSpPr>
          <p:nvPr/>
        </p:nvSpPr>
        <p:spPr bwMode="auto">
          <a:xfrm>
            <a:off x="1420813" y="2068513"/>
            <a:ext cx="1533525" cy="82867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82" name="Line 6"/>
          <p:cNvSpPr>
            <a:spLocks noChangeShapeType="1"/>
          </p:cNvSpPr>
          <p:nvPr/>
        </p:nvSpPr>
        <p:spPr bwMode="auto">
          <a:xfrm flipV="1">
            <a:off x="1293813" y="1997075"/>
            <a:ext cx="1689100" cy="8731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506360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sz="3200"/>
              <a:t>Using Learned Features to Verify Wrappers</a:t>
            </a:r>
          </a:p>
        </p:txBody>
      </p:sp>
      <p:sp>
        <p:nvSpPr>
          <p:cNvPr id="532483" name="Rectangle 3"/>
          <p:cNvSpPr>
            <a:spLocks noGrp="1" noChangeArrowheads="1"/>
          </p:cNvSpPr>
          <p:nvPr>
            <p:ph type="body" idx="1"/>
          </p:nvPr>
        </p:nvSpPr>
        <p:spPr/>
        <p:txBody>
          <a:bodyPr/>
          <a:lstStyle/>
          <a:p>
            <a:r>
              <a:rPr lang="en-US" sz="3200"/>
              <a:t>Evaluated on a data set consisting of pages which have changed</a:t>
            </a:r>
          </a:p>
          <a:p>
            <a:r>
              <a:rPr lang="en-US" sz="3200"/>
              <a:t>HTML density alone could account for many changes in the test set</a:t>
            </a:r>
          </a:p>
          <a:p>
            <a:r>
              <a:rPr lang="en-US" sz="3200"/>
              <a:t>Large number of false negatives on real changes to web sources </a:t>
            </a:r>
            <a:r>
              <a:rPr lang="en-US"/>
              <a:t>[Lerman, Knoblock, Minton, 2002]</a:t>
            </a:r>
          </a:p>
          <a:p>
            <a:endParaRPr lang="en-US"/>
          </a:p>
        </p:txBody>
      </p:sp>
    </p:spTree>
    <p:extLst>
      <p:ext uri="{BB962C8B-B14F-4D97-AF65-F5344CB8AC3E}">
        <p14:creationId xmlns:p14="http://schemas.microsoft.com/office/powerpoint/2010/main" val="21512891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1150938" y="514350"/>
            <a:ext cx="7793037" cy="762000"/>
          </a:xfrm>
        </p:spPr>
        <p:txBody>
          <a:bodyPr/>
          <a:lstStyle/>
          <a:p>
            <a:r>
              <a:rPr lang="en-US"/>
              <a:t>Learning Data Prototypes</a:t>
            </a:r>
            <a:br>
              <a:rPr lang="en-US"/>
            </a:br>
            <a:r>
              <a:rPr lang="en-US" sz="3200"/>
              <a:t>[Lerman &amp; Minton, 2000]</a:t>
            </a:r>
            <a:r>
              <a:rPr lang="en-US"/>
              <a:t> </a:t>
            </a:r>
          </a:p>
        </p:txBody>
      </p:sp>
      <p:sp>
        <p:nvSpPr>
          <p:cNvPr id="538627" name="Rectangle 3"/>
          <p:cNvSpPr>
            <a:spLocks noGrp="1" noChangeArrowheads="1"/>
          </p:cNvSpPr>
          <p:nvPr>
            <p:ph type="body" idx="1"/>
          </p:nvPr>
        </p:nvSpPr>
        <p:spPr>
          <a:xfrm>
            <a:off x="663575" y="1600200"/>
            <a:ext cx="8291513" cy="2411413"/>
          </a:xfrm>
        </p:spPr>
        <p:txBody>
          <a:bodyPr/>
          <a:lstStyle/>
          <a:p>
            <a:pPr>
              <a:lnSpc>
                <a:spcPct val="90000"/>
              </a:lnSpc>
            </a:pPr>
            <a:r>
              <a:rPr lang="en-US" sz="2400"/>
              <a:t>Approach to learning the structure of data</a:t>
            </a:r>
          </a:p>
          <a:p>
            <a:pPr>
              <a:lnSpc>
                <a:spcPct val="90000"/>
              </a:lnSpc>
            </a:pPr>
            <a:r>
              <a:rPr lang="en-US" sz="2400"/>
              <a:t>Token level syntactic description</a:t>
            </a:r>
          </a:p>
          <a:p>
            <a:pPr lvl="1">
              <a:lnSpc>
                <a:spcPct val="90000"/>
              </a:lnSpc>
            </a:pPr>
            <a:r>
              <a:rPr lang="en-US" sz="2000"/>
              <a:t>descriptive but compact </a:t>
            </a:r>
          </a:p>
          <a:p>
            <a:pPr lvl="1">
              <a:lnSpc>
                <a:spcPct val="90000"/>
              </a:lnSpc>
            </a:pPr>
            <a:r>
              <a:rPr lang="en-US" sz="2000"/>
              <a:t>computationally efficient</a:t>
            </a:r>
          </a:p>
          <a:p>
            <a:pPr>
              <a:lnSpc>
                <a:spcPct val="90000"/>
              </a:lnSpc>
            </a:pPr>
            <a:r>
              <a:rPr lang="en-US" sz="2400"/>
              <a:t>Structure is described by a sequence of general  and specific tokens – </a:t>
            </a:r>
            <a:r>
              <a:rPr lang="en-US" sz="2400" i="1"/>
              <a:t>pattern</a:t>
            </a:r>
          </a:p>
          <a:p>
            <a:pPr>
              <a:lnSpc>
                <a:spcPct val="90000"/>
              </a:lnSpc>
            </a:pPr>
            <a:endParaRPr lang="en-US" sz="2400">
              <a:solidFill>
                <a:srgbClr val="993366"/>
              </a:solidFill>
            </a:endParaRPr>
          </a:p>
        </p:txBody>
      </p:sp>
      <p:sp>
        <p:nvSpPr>
          <p:cNvPr id="538628" name="Rectangle 4"/>
          <p:cNvSpPr>
            <a:spLocks noChangeArrowheads="1"/>
          </p:cNvSpPr>
          <p:nvPr/>
        </p:nvSpPr>
        <p:spPr bwMode="auto">
          <a:xfrm>
            <a:off x="890588" y="4225925"/>
            <a:ext cx="35782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pPr>
            <a:r>
              <a:rPr lang="en-US" sz="2000" b="1">
                <a:latin typeface="Courier New" charset="0"/>
              </a:rPr>
              <a:t>Phone</a:t>
            </a:r>
            <a:r>
              <a:rPr lang="en-US" sz="2000" b="1">
                <a:latin typeface="Arial" charset="0"/>
              </a:rPr>
              <a:t>    </a:t>
            </a:r>
          </a:p>
          <a:p>
            <a:pPr marL="342900" indent="-342900" algn="l">
              <a:spcBef>
                <a:spcPct val="20000"/>
              </a:spcBef>
            </a:pPr>
            <a:r>
              <a:rPr lang="en-US" sz="2000">
                <a:solidFill>
                  <a:srgbClr val="993366"/>
                </a:solidFill>
                <a:latin typeface="Arial" charset="0"/>
              </a:rPr>
              <a:t>(310) 448-8714</a:t>
            </a:r>
          </a:p>
          <a:p>
            <a:pPr marL="342900" indent="-342900" algn="l">
              <a:spcBef>
                <a:spcPct val="20000"/>
              </a:spcBef>
            </a:pPr>
            <a:r>
              <a:rPr lang="en-US" sz="2000">
                <a:solidFill>
                  <a:srgbClr val="993366"/>
                </a:solidFill>
                <a:latin typeface="Arial" charset="0"/>
              </a:rPr>
              <a:t>(310) 448-8775</a:t>
            </a:r>
          </a:p>
          <a:p>
            <a:pPr marL="342900" indent="-342900" algn="l">
              <a:spcBef>
                <a:spcPct val="20000"/>
              </a:spcBef>
            </a:pPr>
            <a:r>
              <a:rPr lang="en-US" sz="2000">
                <a:solidFill>
                  <a:srgbClr val="993366"/>
                </a:solidFill>
                <a:latin typeface="Arial" charset="0"/>
              </a:rPr>
              <a:t>(424) 555-1212</a:t>
            </a:r>
          </a:p>
        </p:txBody>
      </p:sp>
      <p:sp>
        <p:nvSpPr>
          <p:cNvPr id="538629" name="Text Box 5"/>
          <p:cNvSpPr txBox="1">
            <a:spLocks noChangeArrowheads="1"/>
          </p:cNvSpPr>
          <p:nvPr/>
        </p:nvSpPr>
        <p:spPr bwMode="auto">
          <a:xfrm>
            <a:off x="4729163" y="4181475"/>
            <a:ext cx="2557462" cy="20764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spcBef>
                <a:spcPct val="20000"/>
              </a:spcBef>
            </a:pPr>
            <a:r>
              <a:rPr lang="en-US" sz="2000" b="1">
                <a:latin typeface="Courier New" charset="0"/>
              </a:rPr>
              <a:t>start with:</a:t>
            </a:r>
          </a:p>
          <a:p>
            <a:pPr algn="l">
              <a:spcBef>
                <a:spcPct val="20000"/>
              </a:spcBef>
            </a:pPr>
            <a:r>
              <a:rPr lang="en-US" b="1">
                <a:solidFill>
                  <a:srgbClr val="993366"/>
                </a:solidFill>
                <a:latin typeface="Courier New" charset="0"/>
              </a:rPr>
              <a:t>(Number)</a:t>
            </a:r>
          </a:p>
          <a:p>
            <a:pPr algn="l">
              <a:spcBef>
                <a:spcPct val="20000"/>
              </a:spcBef>
            </a:pPr>
            <a:endParaRPr lang="en-US" b="1">
              <a:solidFill>
                <a:srgbClr val="993366"/>
              </a:solidFill>
              <a:latin typeface="Courier New" charset="0"/>
            </a:endParaRPr>
          </a:p>
          <a:p>
            <a:pPr algn="l">
              <a:spcBef>
                <a:spcPct val="20000"/>
              </a:spcBef>
            </a:pPr>
            <a:r>
              <a:rPr lang="en-US" sz="2000" b="1">
                <a:latin typeface="Courier New" charset="0"/>
              </a:rPr>
              <a:t>end with:</a:t>
            </a:r>
          </a:p>
          <a:p>
            <a:pPr algn="l">
              <a:spcBef>
                <a:spcPct val="20000"/>
              </a:spcBef>
            </a:pPr>
            <a:r>
              <a:rPr lang="en-US" b="1">
                <a:solidFill>
                  <a:srgbClr val="993366"/>
                </a:solidFill>
                <a:latin typeface="Courier New" charset="0"/>
              </a:rPr>
              <a:t>Number-Number</a:t>
            </a:r>
          </a:p>
        </p:txBody>
      </p:sp>
    </p:spTree>
    <p:extLst>
      <p:ext uri="{BB962C8B-B14F-4D97-AF65-F5344CB8AC3E}">
        <p14:creationId xmlns:p14="http://schemas.microsoft.com/office/powerpoint/2010/main" val="11995572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1150938" y="514350"/>
            <a:ext cx="7793037" cy="762000"/>
          </a:xfrm>
        </p:spPr>
        <p:txBody>
          <a:bodyPr/>
          <a:lstStyle/>
          <a:p>
            <a:r>
              <a:rPr lang="en-US"/>
              <a:t>Learning Data Prototypes</a:t>
            </a:r>
            <a:br>
              <a:rPr lang="en-US"/>
            </a:br>
            <a:r>
              <a:rPr lang="en-US" sz="3200"/>
              <a:t>[Lerman &amp; Minton, 2000]</a:t>
            </a:r>
            <a:r>
              <a:rPr lang="en-US"/>
              <a:t> </a:t>
            </a:r>
          </a:p>
        </p:txBody>
      </p:sp>
      <p:sp>
        <p:nvSpPr>
          <p:cNvPr id="425987" name="Rectangle 3"/>
          <p:cNvSpPr>
            <a:spLocks noGrp="1" noChangeArrowheads="1"/>
          </p:cNvSpPr>
          <p:nvPr>
            <p:ph type="body" idx="1"/>
          </p:nvPr>
        </p:nvSpPr>
        <p:spPr>
          <a:xfrm>
            <a:off x="762000" y="1600200"/>
            <a:ext cx="8193088" cy="1708150"/>
          </a:xfrm>
        </p:spPr>
        <p:txBody>
          <a:bodyPr/>
          <a:lstStyle/>
          <a:p>
            <a:pPr>
              <a:lnSpc>
                <a:spcPct val="90000"/>
              </a:lnSpc>
            </a:pPr>
            <a:r>
              <a:rPr lang="en-US" sz="2400">
                <a:solidFill>
                  <a:srgbClr val="993366"/>
                </a:solidFill>
              </a:rPr>
              <a:t>Also can apply to data with less structure</a:t>
            </a:r>
          </a:p>
        </p:txBody>
      </p:sp>
      <p:sp>
        <p:nvSpPr>
          <p:cNvPr id="425988" name="Rectangle 4"/>
          <p:cNvSpPr>
            <a:spLocks noChangeArrowheads="1"/>
          </p:cNvSpPr>
          <p:nvPr/>
        </p:nvSpPr>
        <p:spPr bwMode="auto">
          <a:xfrm>
            <a:off x="890588" y="2211388"/>
            <a:ext cx="35782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pPr>
            <a:r>
              <a:rPr lang="en-US" sz="2000" b="1">
                <a:latin typeface="Courier New" charset="0"/>
              </a:rPr>
              <a:t>STREET_ADDRESS</a:t>
            </a:r>
            <a:r>
              <a:rPr lang="en-US" sz="2000" b="1">
                <a:latin typeface="Arial" charset="0"/>
              </a:rPr>
              <a:t>    </a:t>
            </a:r>
          </a:p>
          <a:p>
            <a:pPr marL="342900" indent="-342900" algn="l">
              <a:spcBef>
                <a:spcPct val="20000"/>
              </a:spcBef>
            </a:pPr>
            <a:r>
              <a:rPr lang="en-US" sz="2000">
                <a:solidFill>
                  <a:srgbClr val="993366"/>
                </a:solidFill>
                <a:latin typeface="Arial" charset="0"/>
              </a:rPr>
              <a:t>220 Lincoln Blvd</a:t>
            </a:r>
          </a:p>
          <a:p>
            <a:pPr marL="342900" indent="-342900" algn="l">
              <a:spcBef>
                <a:spcPct val="20000"/>
              </a:spcBef>
            </a:pPr>
            <a:r>
              <a:rPr lang="en-US" sz="2000">
                <a:solidFill>
                  <a:srgbClr val="993366"/>
                </a:solidFill>
                <a:latin typeface="Arial" charset="0"/>
              </a:rPr>
              <a:t>420 S Fairview Ave</a:t>
            </a:r>
          </a:p>
          <a:p>
            <a:pPr marL="342900" indent="-342900" algn="l">
              <a:spcBef>
                <a:spcPct val="20000"/>
              </a:spcBef>
            </a:pPr>
            <a:r>
              <a:rPr lang="en-US" sz="2000">
                <a:solidFill>
                  <a:srgbClr val="993366"/>
                </a:solidFill>
                <a:latin typeface="Arial" charset="0"/>
              </a:rPr>
              <a:t>2040 Sawtelle Blvd</a:t>
            </a:r>
          </a:p>
        </p:txBody>
      </p:sp>
      <p:sp>
        <p:nvSpPr>
          <p:cNvPr id="425989" name="Text Box 5"/>
          <p:cNvSpPr txBox="1">
            <a:spLocks noChangeArrowheads="1"/>
          </p:cNvSpPr>
          <p:nvPr/>
        </p:nvSpPr>
        <p:spPr bwMode="auto">
          <a:xfrm>
            <a:off x="4729163" y="2166938"/>
            <a:ext cx="2192337" cy="20764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spcBef>
                <a:spcPct val="20000"/>
              </a:spcBef>
            </a:pPr>
            <a:r>
              <a:rPr lang="en-US" sz="2000" b="1">
                <a:latin typeface="Courier New" charset="0"/>
              </a:rPr>
              <a:t>start with:</a:t>
            </a:r>
          </a:p>
          <a:p>
            <a:pPr algn="l">
              <a:spcBef>
                <a:spcPct val="20000"/>
              </a:spcBef>
            </a:pPr>
            <a:r>
              <a:rPr lang="en-US" b="1">
                <a:solidFill>
                  <a:srgbClr val="993366"/>
                </a:solidFill>
                <a:latin typeface="Courier New" charset="0"/>
              </a:rPr>
              <a:t>_NUM _CAPS</a:t>
            </a:r>
          </a:p>
          <a:p>
            <a:pPr algn="l">
              <a:spcBef>
                <a:spcPct val="20000"/>
              </a:spcBef>
            </a:pPr>
            <a:r>
              <a:rPr lang="en-US" sz="2000" b="1">
                <a:latin typeface="Courier New" charset="0"/>
              </a:rPr>
              <a:t>end with:</a:t>
            </a:r>
          </a:p>
          <a:p>
            <a:pPr algn="l">
              <a:spcBef>
                <a:spcPct val="20000"/>
              </a:spcBef>
            </a:pPr>
            <a:r>
              <a:rPr lang="en-US" b="1">
                <a:solidFill>
                  <a:srgbClr val="993366"/>
                </a:solidFill>
                <a:latin typeface="Courier New" charset="0"/>
              </a:rPr>
              <a:t>_CAPS Blvd</a:t>
            </a:r>
          </a:p>
          <a:p>
            <a:pPr algn="l">
              <a:spcBef>
                <a:spcPct val="20000"/>
              </a:spcBef>
            </a:pPr>
            <a:r>
              <a:rPr lang="en-US" b="1">
                <a:solidFill>
                  <a:srgbClr val="993366"/>
                </a:solidFill>
                <a:latin typeface="Courier New" charset="0"/>
              </a:rPr>
              <a:t>_CAPS _CAPS</a:t>
            </a:r>
          </a:p>
        </p:txBody>
      </p:sp>
    </p:spTree>
    <p:extLst>
      <p:ext uri="{BB962C8B-B14F-4D97-AF65-F5344CB8AC3E}">
        <p14:creationId xmlns:p14="http://schemas.microsoft.com/office/powerpoint/2010/main" val="37481888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defRPr/>
            </a:pPr>
            <a:r>
              <a:rPr lang="en-US" smtClean="0">
                <a:cs typeface="+mj-cs"/>
              </a:rPr>
              <a:t>Token Syntactic Hierarchy</a:t>
            </a:r>
          </a:p>
        </p:txBody>
      </p:sp>
      <p:sp>
        <p:nvSpPr>
          <p:cNvPr id="428035" name="Rectangle 3"/>
          <p:cNvSpPr>
            <a:spLocks noGrp="1" noChangeArrowheads="1"/>
          </p:cNvSpPr>
          <p:nvPr>
            <p:ph type="body" sz="half" idx="1"/>
          </p:nvPr>
        </p:nvSpPr>
        <p:spPr>
          <a:xfrm>
            <a:off x="762000" y="1600200"/>
            <a:ext cx="4437063" cy="3962400"/>
          </a:xfrm>
        </p:spPr>
        <p:txBody>
          <a:bodyPr/>
          <a:lstStyle/>
          <a:p>
            <a:pPr eaLnBrk="1" hangingPunct="1">
              <a:lnSpc>
                <a:spcPct val="90000"/>
              </a:lnSpc>
              <a:defRPr/>
            </a:pPr>
            <a:r>
              <a:rPr lang="en-US" smtClean="0">
                <a:cs typeface="+mn-cs"/>
              </a:rPr>
              <a:t>Tokens = words</a:t>
            </a:r>
          </a:p>
          <a:p>
            <a:pPr eaLnBrk="1" hangingPunct="1">
              <a:lnSpc>
                <a:spcPct val="90000"/>
              </a:lnSpc>
              <a:defRPr/>
            </a:pPr>
            <a:r>
              <a:rPr lang="en-US" smtClean="0">
                <a:cs typeface="+mn-cs"/>
              </a:rPr>
              <a:t>Syntactic types</a:t>
            </a:r>
          </a:p>
          <a:p>
            <a:pPr lvl="1" eaLnBrk="1" hangingPunct="1">
              <a:lnSpc>
                <a:spcPct val="90000"/>
              </a:lnSpc>
              <a:buFontTx/>
              <a:buNone/>
              <a:defRPr/>
            </a:pPr>
            <a:r>
              <a:rPr lang="en-US" smtClean="0"/>
              <a:t>e.g., </a:t>
            </a:r>
            <a:r>
              <a:rPr lang="en-US" sz="2000" smtClean="0"/>
              <a:t>NUMBER, ALPHA</a:t>
            </a:r>
          </a:p>
          <a:p>
            <a:pPr eaLnBrk="1" hangingPunct="1">
              <a:lnSpc>
                <a:spcPct val="90000"/>
              </a:lnSpc>
              <a:defRPr/>
            </a:pPr>
            <a:r>
              <a:rPr lang="en-US" smtClean="0">
                <a:cs typeface="+mn-cs"/>
              </a:rPr>
              <a:t>Hierarchy of types</a:t>
            </a:r>
          </a:p>
          <a:p>
            <a:pPr lvl="1" eaLnBrk="1" hangingPunct="1">
              <a:lnSpc>
                <a:spcPct val="90000"/>
              </a:lnSpc>
              <a:buFontTx/>
              <a:buNone/>
              <a:defRPr/>
            </a:pPr>
            <a:r>
              <a:rPr lang="en-US" smtClean="0"/>
              <a:t>allows generalization</a:t>
            </a:r>
          </a:p>
          <a:p>
            <a:pPr eaLnBrk="1" hangingPunct="1">
              <a:lnSpc>
                <a:spcPct val="90000"/>
              </a:lnSpc>
              <a:defRPr/>
            </a:pPr>
            <a:r>
              <a:rPr lang="en-US" smtClean="0">
                <a:cs typeface="+mn-cs"/>
              </a:rPr>
              <a:t>Extensible </a:t>
            </a:r>
          </a:p>
          <a:p>
            <a:pPr lvl="1" eaLnBrk="1" hangingPunct="1">
              <a:lnSpc>
                <a:spcPct val="90000"/>
              </a:lnSpc>
              <a:defRPr/>
            </a:pPr>
            <a:r>
              <a:rPr lang="en-US" smtClean="0"/>
              <a:t>new types </a:t>
            </a:r>
          </a:p>
          <a:p>
            <a:pPr lvl="1" eaLnBrk="1" hangingPunct="1">
              <a:lnSpc>
                <a:spcPct val="90000"/>
              </a:lnSpc>
              <a:defRPr/>
            </a:pPr>
            <a:r>
              <a:rPr lang="en-US" smtClean="0"/>
              <a:t>domain-specific information</a:t>
            </a:r>
          </a:p>
        </p:txBody>
      </p:sp>
      <p:grpSp>
        <p:nvGrpSpPr>
          <p:cNvPr id="428036" name="Group 4"/>
          <p:cNvGrpSpPr>
            <a:grpSpLocks/>
          </p:cNvGrpSpPr>
          <p:nvPr/>
        </p:nvGrpSpPr>
        <p:grpSpPr bwMode="auto">
          <a:xfrm>
            <a:off x="4557713" y="1697038"/>
            <a:ext cx="3900487" cy="3876675"/>
            <a:chOff x="2871" y="1069"/>
            <a:chExt cx="2457" cy="2442"/>
          </a:xfrm>
        </p:grpSpPr>
        <p:sp>
          <p:nvSpPr>
            <p:cNvPr id="428037" name="Text Box 5"/>
            <p:cNvSpPr txBox="1">
              <a:spLocks noChangeArrowheads="1"/>
            </p:cNvSpPr>
            <p:nvPr/>
          </p:nvSpPr>
          <p:spPr bwMode="auto">
            <a:xfrm>
              <a:off x="3972" y="1069"/>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TOKEN</a:t>
              </a:r>
            </a:p>
          </p:txBody>
        </p:sp>
        <p:grpSp>
          <p:nvGrpSpPr>
            <p:cNvPr id="71685" name="Group 6"/>
            <p:cNvGrpSpPr>
              <a:grpSpLocks/>
            </p:cNvGrpSpPr>
            <p:nvPr/>
          </p:nvGrpSpPr>
          <p:grpSpPr bwMode="auto">
            <a:xfrm>
              <a:off x="3252" y="1561"/>
              <a:ext cx="1997" cy="237"/>
              <a:chOff x="3252" y="1549"/>
              <a:chExt cx="1997" cy="237"/>
            </a:xfrm>
          </p:grpSpPr>
          <p:sp>
            <p:nvSpPr>
              <p:cNvPr id="428039" name="Text Box 7"/>
              <p:cNvSpPr txBox="1">
                <a:spLocks noChangeArrowheads="1"/>
              </p:cNvSpPr>
              <p:nvPr/>
            </p:nvSpPr>
            <p:spPr bwMode="auto">
              <a:xfrm>
                <a:off x="3252" y="1549"/>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PUNCT</a:t>
                </a:r>
              </a:p>
            </p:txBody>
          </p:sp>
          <p:sp>
            <p:nvSpPr>
              <p:cNvPr id="428040" name="Text Box 8"/>
              <p:cNvSpPr txBox="1">
                <a:spLocks noChangeArrowheads="1"/>
              </p:cNvSpPr>
              <p:nvPr/>
            </p:nvSpPr>
            <p:spPr bwMode="auto">
              <a:xfrm>
                <a:off x="3891" y="1549"/>
                <a:ext cx="810"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ALPHANUM</a:t>
                </a:r>
              </a:p>
            </p:txBody>
          </p:sp>
          <p:sp>
            <p:nvSpPr>
              <p:cNvPr id="428041" name="Text Box 9"/>
              <p:cNvSpPr txBox="1">
                <a:spLocks noChangeArrowheads="1"/>
              </p:cNvSpPr>
              <p:nvPr/>
            </p:nvSpPr>
            <p:spPr bwMode="auto">
              <a:xfrm>
                <a:off x="4783" y="1549"/>
                <a:ext cx="466"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HTML</a:t>
                </a:r>
              </a:p>
            </p:txBody>
          </p:sp>
        </p:grpSp>
        <p:sp>
          <p:nvSpPr>
            <p:cNvPr id="428042" name="Text Box 10"/>
            <p:cNvSpPr txBox="1">
              <a:spLocks noChangeArrowheads="1"/>
            </p:cNvSpPr>
            <p:nvPr/>
          </p:nvSpPr>
          <p:spPr bwMode="auto">
            <a:xfrm>
              <a:off x="3299" y="2053"/>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ALPHA</a:t>
              </a:r>
            </a:p>
          </p:txBody>
        </p:sp>
        <p:sp>
          <p:nvSpPr>
            <p:cNvPr id="428043" name="Text Box 11"/>
            <p:cNvSpPr txBox="1">
              <a:spLocks noChangeArrowheads="1"/>
            </p:cNvSpPr>
            <p:nvPr/>
          </p:nvSpPr>
          <p:spPr bwMode="auto">
            <a:xfrm>
              <a:off x="4869" y="2040"/>
              <a:ext cx="380"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NUM</a:t>
              </a:r>
            </a:p>
          </p:txBody>
        </p:sp>
        <p:sp>
          <p:nvSpPr>
            <p:cNvPr id="428044" name="Text Box 12"/>
            <p:cNvSpPr txBox="1">
              <a:spLocks noChangeArrowheads="1"/>
            </p:cNvSpPr>
            <p:nvPr/>
          </p:nvSpPr>
          <p:spPr bwMode="auto">
            <a:xfrm>
              <a:off x="3006" y="2545"/>
              <a:ext cx="466"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CAPS</a:t>
              </a:r>
            </a:p>
          </p:txBody>
        </p:sp>
        <p:sp>
          <p:nvSpPr>
            <p:cNvPr id="428045" name="Text Box 13"/>
            <p:cNvSpPr txBox="1">
              <a:spLocks noChangeArrowheads="1"/>
            </p:cNvSpPr>
            <p:nvPr/>
          </p:nvSpPr>
          <p:spPr bwMode="auto">
            <a:xfrm>
              <a:off x="3635" y="2545"/>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LOWER</a:t>
              </a:r>
            </a:p>
          </p:txBody>
        </p:sp>
        <p:sp>
          <p:nvSpPr>
            <p:cNvPr id="428046" name="Text Box 14"/>
            <p:cNvSpPr txBox="1">
              <a:spLocks noChangeArrowheads="1"/>
            </p:cNvSpPr>
            <p:nvPr/>
          </p:nvSpPr>
          <p:spPr bwMode="auto">
            <a:xfrm>
              <a:off x="2871" y="3037"/>
              <a:ext cx="724"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ALLCAPS</a:t>
              </a:r>
            </a:p>
          </p:txBody>
        </p:sp>
        <p:sp>
          <p:nvSpPr>
            <p:cNvPr id="428047" name="Line 15"/>
            <p:cNvSpPr>
              <a:spLocks noChangeShapeType="1"/>
            </p:cNvSpPr>
            <p:nvPr/>
          </p:nvSpPr>
          <p:spPr bwMode="auto">
            <a:xfrm flipH="1">
              <a:off x="3648" y="1296"/>
              <a:ext cx="576"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48" name="Line 16"/>
            <p:cNvSpPr>
              <a:spLocks noChangeShapeType="1"/>
            </p:cNvSpPr>
            <p:nvPr/>
          </p:nvSpPr>
          <p:spPr bwMode="auto">
            <a:xfrm>
              <a:off x="4224" y="1296"/>
              <a:ext cx="0" cy="265"/>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49" name="Line 17"/>
            <p:cNvSpPr>
              <a:spLocks noChangeShapeType="1"/>
            </p:cNvSpPr>
            <p:nvPr/>
          </p:nvSpPr>
          <p:spPr bwMode="auto">
            <a:xfrm>
              <a:off x="4224" y="1298"/>
              <a:ext cx="624" cy="238"/>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0" name="Line 18"/>
            <p:cNvSpPr>
              <a:spLocks noChangeShapeType="1"/>
            </p:cNvSpPr>
            <p:nvPr/>
          </p:nvSpPr>
          <p:spPr bwMode="auto">
            <a:xfrm flipH="1">
              <a:off x="3650" y="1800"/>
              <a:ext cx="576"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1" name="Line 19"/>
            <p:cNvSpPr>
              <a:spLocks noChangeShapeType="1"/>
            </p:cNvSpPr>
            <p:nvPr/>
          </p:nvSpPr>
          <p:spPr bwMode="auto">
            <a:xfrm>
              <a:off x="4244" y="1802"/>
              <a:ext cx="801" cy="238"/>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2" name="Line 20"/>
            <p:cNvSpPr>
              <a:spLocks noChangeShapeType="1"/>
            </p:cNvSpPr>
            <p:nvPr/>
          </p:nvSpPr>
          <p:spPr bwMode="auto">
            <a:xfrm flipH="1">
              <a:off x="3219" y="2292"/>
              <a:ext cx="335"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3" name="Line 21"/>
            <p:cNvSpPr>
              <a:spLocks noChangeShapeType="1"/>
            </p:cNvSpPr>
            <p:nvPr/>
          </p:nvSpPr>
          <p:spPr bwMode="auto">
            <a:xfrm>
              <a:off x="3549" y="2292"/>
              <a:ext cx="335"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4" name="Line 22"/>
            <p:cNvSpPr>
              <a:spLocks noChangeShapeType="1"/>
            </p:cNvSpPr>
            <p:nvPr/>
          </p:nvSpPr>
          <p:spPr bwMode="auto">
            <a:xfrm>
              <a:off x="3219" y="2769"/>
              <a:ext cx="0"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5" name="Line 23"/>
            <p:cNvSpPr>
              <a:spLocks noChangeShapeType="1"/>
            </p:cNvSpPr>
            <p:nvPr/>
          </p:nvSpPr>
          <p:spPr bwMode="auto">
            <a:xfrm>
              <a:off x="3972" y="2794"/>
              <a:ext cx="0" cy="480"/>
            </a:xfrm>
            <a:prstGeom prst="line">
              <a:avLst/>
            </a:prstGeom>
            <a:noFill/>
            <a:ln w="28575">
              <a:solidFill>
                <a:srgbClr val="6666FF"/>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6" name="Text Box 24"/>
            <p:cNvSpPr txBox="1">
              <a:spLocks noChangeArrowheads="1"/>
            </p:cNvSpPr>
            <p:nvPr/>
          </p:nvSpPr>
          <p:spPr bwMode="auto">
            <a:xfrm>
              <a:off x="3760" y="3274"/>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b="1">
                  <a:solidFill>
                    <a:srgbClr val="993366"/>
                  </a:solidFill>
                  <a:latin typeface="Courier New" charset="0"/>
                  <a:cs typeface="+mn-cs"/>
                </a:rPr>
                <a:t>apple</a:t>
              </a:r>
            </a:p>
          </p:txBody>
        </p:sp>
        <p:sp>
          <p:nvSpPr>
            <p:cNvPr id="428057" name="Line 25"/>
            <p:cNvSpPr>
              <a:spLocks noChangeShapeType="1"/>
            </p:cNvSpPr>
            <p:nvPr/>
          </p:nvSpPr>
          <p:spPr bwMode="auto">
            <a:xfrm>
              <a:off x="5045" y="2292"/>
              <a:ext cx="0" cy="279"/>
            </a:xfrm>
            <a:prstGeom prst="line">
              <a:avLst/>
            </a:prstGeom>
            <a:noFill/>
            <a:ln w="28575">
              <a:solidFill>
                <a:srgbClr val="6666FF"/>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8" name="Text Box 26"/>
            <p:cNvSpPr txBox="1">
              <a:spLocks noChangeArrowheads="1"/>
            </p:cNvSpPr>
            <p:nvPr/>
          </p:nvSpPr>
          <p:spPr bwMode="auto">
            <a:xfrm>
              <a:off x="4776" y="2571"/>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b="1">
                  <a:solidFill>
                    <a:srgbClr val="993366"/>
                  </a:solidFill>
                  <a:latin typeface="Courier New" charset="0"/>
                  <a:cs typeface="+mn-cs"/>
                </a:rPr>
                <a:t>310</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blinds(horizontal)">
                                      <p:cBhvr>
                                        <p:cTn id="7" dur="500"/>
                                        <p:tgtEl>
                                          <p:spTgt spid="42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defRPr/>
            </a:pPr>
            <a:r>
              <a:rPr lang="en-US" smtClean="0">
                <a:cs typeface="+mj-cs"/>
              </a:rPr>
              <a:t>Prototype Learning Algorithm</a:t>
            </a:r>
          </a:p>
        </p:txBody>
      </p:sp>
      <p:sp>
        <p:nvSpPr>
          <p:cNvPr id="430083" name="Rectangle 3"/>
          <p:cNvSpPr>
            <a:spLocks noGrp="1" noChangeArrowheads="1"/>
          </p:cNvSpPr>
          <p:nvPr>
            <p:ph type="body" idx="1"/>
          </p:nvPr>
        </p:nvSpPr>
        <p:spPr/>
        <p:txBody>
          <a:bodyPr/>
          <a:lstStyle/>
          <a:p>
            <a:pPr eaLnBrk="1" hangingPunct="1">
              <a:defRPr/>
            </a:pPr>
            <a:r>
              <a:rPr lang="en-US" smtClean="0">
                <a:cs typeface="+mn-cs"/>
              </a:rPr>
              <a:t>No explicit negative examples</a:t>
            </a:r>
          </a:p>
          <a:p>
            <a:pPr eaLnBrk="1" hangingPunct="1">
              <a:defRPr/>
            </a:pPr>
            <a:r>
              <a:rPr lang="en-US" smtClean="0">
                <a:cs typeface="+mn-cs"/>
              </a:rPr>
              <a:t>Learn from positive examples of data</a:t>
            </a:r>
          </a:p>
          <a:p>
            <a:pPr eaLnBrk="1" hangingPunct="1">
              <a:defRPr/>
            </a:pPr>
            <a:r>
              <a:rPr lang="en-US" smtClean="0">
                <a:cs typeface="+mn-cs"/>
              </a:rPr>
              <a:t>Find patterns that</a:t>
            </a:r>
          </a:p>
          <a:p>
            <a:pPr lvl="1" eaLnBrk="1" hangingPunct="1">
              <a:defRPr/>
            </a:pPr>
            <a:r>
              <a:rPr lang="en-US" smtClean="0"/>
              <a:t>describe many of the positive examples of data</a:t>
            </a:r>
          </a:p>
          <a:p>
            <a:pPr lvl="1" eaLnBrk="1" hangingPunct="1">
              <a:defRPr/>
            </a:pPr>
            <a:r>
              <a:rPr lang="en-US" smtClean="0"/>
              <a:t>highly unlikely to describe a random token sequence (implicit negative examples)</a:t>
            </a:r>
          </a:p>
          <a:p>
            <a:pPr eaLnBrk="1" hangingPunct="1">
              <a:defRPr/>
            </a:pPr>
            <a:r>
              <a:rPr lang="en-US" smtClean="0">
                <a:cs typeface="+mn-cs"/>
              </a:rPr>
              <a:t>are statistically significant patterns </a:t>
            </a:r>
          </a:p>
          <a:p>
            <a:pPr lvl="2" eaLnBrk="1" hangingPunct="1">
              <a:buFontTx/>
              <a:buNone/>
              <a:defRPr/>
            </a:pPr>
            <a:r>
              <a:rPr lang="en-US" smtClean="0"/>
              <a:t>at </a:t>
            </a:r>
            <a:r>
              <a:rPr lang="en-US" smtClean="0">
                <a:latin typeface="Symbol" charset="0"/>
              </a:rPr>
              <a:t>a</a:t>
            </a:r>
            <a:r>
              <a:rPr lang="en-US" smtClean="0"/>
              <a:t>=0.05 significance level</a:t>
            </a:r>
          </a:p>
          <a:p>
            <a:pPr eaLnBrk="1" hangingPunct="1">
              <a:defRPr/>
            </a:pPr>
            <a:r>
              <a:rPr lang="en-US" b="1" smtClean="0">
                <a:cs typeface="+mn-cs"/>
              </a:rPr>
              <a:t>DataPro</a:t>
            </a:r>
            <a:r>
              <a:rPr lang="en-US" smtClean="0">
                <a:cs typeface="+mn-cs"/>
              </a:rPr>
              <a:t> – efficient (greedy) algorithm</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eaLnBrk="1" hangingPunct="1">
              <a:defRPr/>
            </a:pPr>
            <a:r>
              <a:rPr lang="en-US" smtClean="0">
                <a:cs typeface="+mj-cs"/>
              </a:rPr>
              <a:t>DataPro Algorithm</a:t>
            </a:r>
          </a:p>
        </p:txBody>
      </p:sp>
      <p:sp>
        <p:nvSpPr>
          <p:cNvPr id="432131" name="Rectangle 3"/>
          <p:cNvSpPr>
            <a:spLocks noGrp="1" noChangeArrowheads="1"/>
          </p:cNvSpPr>
          <p:nvPr>
            <p:ph type="body" idx="1"/>
          </p:nvPr>
        </p:nvSpPr>
        <p:spPr>
          <a:xfrm>
            <a:off x="762000" y="1600200"/>
            <a:ext cx="5275263" cy="4532313"/>
          </a:xfrm>
        </p:spPr>
        <p:txBody>
          <a:bodyPr/>
          <a:lstStyle/>
          <a:p>
            <a:pPr eaLnBrk="1" hangingPunct="1">
              <a:defRPr/>
            </a:pPr>
            <a:r>
              <a:rPr lang="en-US" smtClean="0">
                <a:cs typeface="+mn-cs"/>
              </a:rPr>
              <a:t>Process examples</a:t>
            </a:r>
          </a:p>
          <a:p>
            <a:pPr eaLnBrk="1" hangingPunct="1">
              <a:defRPr/>
            </a:pPr>
            <a:r>
              <a:rPr lang="en-US" smtClean="0">
                <a:cs typeface="+mn-cs"/>
              </a:rPr>
              <a:t>Seed patterns</a:t>
            </a:r>
          </a:p>
          <a:p>
            <a:pPr eaLnBrk="1" hangingPunct="1">
              <a:defRPr/>
            </a:pPr>
            <a:r>
              <a:rPr lang="en-US" smtClean="0">
                <a:cs typeface="+mn-cs"/>
              </a:rPr>
              <a:t>Specialize patterns loop</a:t>
            </a:r>
          </a:p>
          <a:p>
            <a:pPr lvl="1" eaLnBrk="1" hangingPunct="1">
              <a:defRPr/>
            </a:pPr>
            <a:r>
              <a:rPr lang="en-US" smtClean="0"/>
              <a:t>Extend the pattern </a:t>
            </a:r>
          </a:p>
          <a:p>
            <a:pPr lvl="2" eaLnBrk="1" hangingPunct="1">
              <a:defRPr/>
            </a:pPr>
            <a:r>
              <a:rPr lang="en-US" smtClean="0"/>
              <a:t>find a more specific description</a:t>
            </a:r>
          </a:p>
          <a:p>
            <a:pPr lvl="2" eaLnBrk="1" hangingPunct="1">
              <a:defRPr/>
            </a:pPr>
            <a:r>
              <a:rPr lang="en-US" smtClean="0"/>
              <a:t>is the longer pattern significant given the shorter pattern?</a:t>
            </a:r>
          </a:p>
          <a:p>
            <a:pPr lvl="1" eaLnBrk="1" hangingPunct="1">
              <a:defRPr/>
            </a:pPr>
            <a:r>
              <a:rPr lang="en-US" smtClean="0"/>
              <a:t>Prune generalizations</a:t>
            </a:r>
          </a:p>
          <a:p>
            <a:pPr lvl="2" eaLnBrk="1" hangingPunct="1">
              <a:defRPr/>
            </a:pPr>
            <a:r>
              <a:rPr lang="en-US" smtClean="0"/>
              <a:t>is the pattern ending with general type significant given the patterns ending with specific tokens</a:t>
            </a:r>
          </a:p>
        </p:txBody>
      </p:sp>
      <p:sp>
        <p:nvSpPr>
          <p:cNvPr id="432132" name="Rectangle 4"/>
          <p:cNvSpPr>
            <a:spLocks noChangeArrowheads="1"/>
          </p:cNvSpPr>
          <p:nvPr/>
        </p:nvSpPr>
        <p:spPr bwMode="auto">
          <a:xfrm>
            <a:off x="6037263" y="1600200"/>
            <a:ext cx="2906712" cy="158432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2000" b="1">
                <a:solidFill>
                  <a:schemeClr val="tx2"/>
                </a:solidFill>
                <a:latin typeface="Arial" charset="0"/>
                <a:cs typeface="+mn-cs"/>
              </a:rPr>
              <a:t>Examples:</a:t>
            </a:r>
          </a:p>
          <a:p>
            <a:pPr algn="l">
              <a:spcBef>
                <a:spcPct val="50000"/>
              </a:spcBef>
              <a:defRPr/>
            </a:pPr>
            <a:r>
              <a:rPr lang="en-US" sz="2000">
                <a:solidFill>
                  <a:schemeClr val="tx2"/>
                </a:solidFill>
                <a:latin typeface="Arial" charset="0"/>
                <a:cs typeface="+mn-cs"/>
              </a:rPr>
              <a:t>220 Lincoln Blvd</a:t>
            </a:r>
          </a:p>
          <a:p>
            <a:pPr algn="l">
              <a:spcBef>
                <a:spcPct val="20000"/>
              </a:spcBef>
              <a:defRPr/>
            </a:pPr>
            <a:r>
              <a:rPr lang="en-US" sz="2000">
                <a:solidFill>
                  <a:schemeClr val="tx2"/>
                </a:solidFill>
                <a:latin typeface="Arial" charset="0"/>
                <a:cs typeface="+mn-cs"/>
              </a:rPr>
              <a:t>420 S Fairview Ave</a:t>
            </a:r>
          </a:p>
          <a:p>
            <a:pPr algn="l">
              <a:spcBef>
                <a:spcPct val="20000"/>
              </a:spcBef>
              <a:defRPr/>
            </a:pPr>
            <a:r>
              <a:rPr lang="en-US" sz="2000">
                <a:solidFill>
                  <a:schemeClr val="tx2"/>
                </a:solidFill>
                <a:latin typeface="Arial" charset="0"/>
                <a:cs typeface="+mn-cs"/>
              </a:rPr>
              <a:t>2040 Sawtelle Blvd</a:t>
            </a:r>
          </a:p>
        </p:txBody>
      </p:sp>
      <p:sp>
        <p:nvSpPr>
          <p:cNvPr id="432133" name="Text Box 5"/>
          <p:cNvSpPr txBox="1">
            <a:spLocks noChangeArrowheads="1"/>
          </p:cNvSpPr>
          <p:nvPr/>
        </p:nvSpPr>
        <p:spPr bwMode="auto">
          <a:xfrm>
            <a:off x="7162800" y="3649663"/>
            <a:ext cx="793750"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_NUM</a:t>
            </a:r>
          </a:p>
        </p:txBody>
      </p:sp>
      <p:grpSp>
        <p:nvGrpSpPr>
          <p:cNvPr id="432134" name="Group 6"/>
          <p:cNvGrpSpPr>
            <a:grpSpLocks/>
          </p:cNvGrpSpPr>
          <p:nvPr/>
        </p:nvGrpSpPr>
        <p:grpSpPr bwMode="auto">
          <a:xfrm>
            <a:off x="7596188" y="4062413"/>
            <a:ext cx="1090612" cy="839787"/>
            <a:chOff x="4785" y="2559"/>
            <a:chExt cx="687" cy="529"/>
          </a:xfrm>
        </p:grpSpPr>
        <p:sp>
          <p:nvSpPr>
            <p:cNvPr id="432135" name="Text Box 7"/>
            <p:cNvSpPr txBox="1">
              <a:spLocks noChangeArrowheads="1"/>
            </p:cNvSpPr>
            <p:nvPr/>
          </p:nvSpPr>
          <p:spPr bwMode="auto">
            <a:xfrm>
              <a:off x="5068" y="2838"/>
              <a:ext cx="404"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_AL</a:t>
              </a:r>
            </a:p>
          </p:txBody>
        </p:sp>
        <p:sp>
          <p:nvSpPr>
            <p:cNvPr id="432136" name="Line 8"/>
            <p:cNvSpPr>
              <a:spLocks noChangeShapeType="1"/>
            </p:cNvSpPr>
            <p:nvPr/>
          </p:nvSpPr>
          <p:spPr bwMode="auto">
            <a:xfrm>
              <a:off x="4785" y="2559"/>
              <a:ext cx="430" cy="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37" name="Group 9"/>
          <p:cNvGrpSpPr>
            <a:grpSpLocks/>
          </p:cNvGrpSpPr>
          <p:nvPr/>
        </p:nvGrpSpPr>
        <p:grpSpPr bwMode="auto">
          <a:xfrm>
            <a:off x="6643688" y="4062413"/>
            <a:ext cx="976312" cy="839787"/>
            <a:chOff x="4020" y="2559"/>
            <a:chExt cx="615" cy="529"/>
          </a:xfrm>
        </p:grpSpPr>
        <p:sp>
          <p:nvSpPr>
            <p:cNvPr id="432138" name="Text Box 10"/>
            <p:cNvSpPr txBox="1">
              <a:spLocks noChangeArrowheads="1"/>
            </p:cNvSpPr>
            <p:nvPr/>
          </p:nvSpPr>
          <p:spPr bwMode="auto">
            <a:xfrm>
              <a:off x="4020" y="2838"/>
              <a:ext cx="5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_CAPS</a:t>
              </a:r>
            </a:p>
          </p:txBody>
        </p:sp>
        <p:sp>
          <p:nvSpPr>
            <p:cNvPr id="432139" name="Line 11"/>
            <p:cNvSpPr>
              <a:spLocks noChangeShapeType="1"/>
            </p:cNvSpPr>
            <p:nvPr/>
          </p:nvSpPr>
          <p:spPr bwMode="auto">
            <a:xfrm flipH="1">
              <a:off x="4283" y="2559"/>
              <a:ext cx="352" cy="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0" name="Group 12"/>
          <p:cNvGrpSpPr>
            <a:grpSpLocks/>
          </p:cNvGrpSpPr>
          <p:nvPr/>
        </p:nvGrpSpPr>
        <p:grpSpPr bwMode="auto">
          <a:xfrm>
            <a:off x="7837488" y="4178300"/>
            <a:ext cx="163512" cy="165100"/>
            <a:chOff x="4395" y="3407"/>
            <a:chExt cx="103" cy="104"/>
          </a:xfrm>
        </p:grpSpPr>
        <p:sp>
          <p:nvSpPr>
            <p:cNvPr id="432141" name="Line 13"/>
            <p:cNvSpPr>
              <a:spLocks noChangeShapeType="1"/>
            </p:cNvSpPr>
            <p:nvPr/>
          </p:nvSpPr>
          <p:spPr bwMode="auto">
            <a:xfrm>
              <a:off x="4407" y="3410"/>
              <a:ext cx="91" cy="10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2142" name="Line 14"/>
            <p:cNvSpPr>
              <a:spLocks noChangeShapeType="1"/>
            </p:cNvSpPr>
            <p:nvPr/>
          </p:nvSpPr>
          <p:spPr bwMode="auto">
            <a:xfrm flipH="1">
              <a:off x="4395" y="3407"/>
              <a:ext cx="91" cy="10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3" name="Group 15"/>
          <p:cNvGrpSpPr>
            <a:grpSpLocks/>
          </p:cNvGrpSpPr>
          <p:nvPr/>
        </p:nvGrpSpPr>
        <p:grpSpPr bwMode="auto">
          <a:xfrm>
            <a:off x="7162800" y="4902200"/>
            <a:ext cx="1479550" cy="965200"/>
            <a:chOff x="4512" y="3088"/>
            <a:chExt cx="932" cy="608"/>
          </a:xfrm>
        </p:grpSpPr>
        <p:sp>
          <p:nvSpPr>
            <p:cNvPr id="432144" name="Text Box 16"/>
            <p:cNvSpPr txBox="1">
              <a:spLocks noChangeArrowheads="1"/>
            </p:cNvSpPr>
            <p:nvPr/>
          </p:nvSpPr>
          <p:spPr bwMode="auto">
            <a:xfrm>
              <a:off x="5040" y="3446"/>
              <a:ext cx="404"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_AL</a:t>
              </a:r>
            </a:p>
          </p:txBody>
        </p:sp>
        <p:sp>
          <p:nvSpPr>
            <p:cNvPr id="432145" name="Line 17"/>
            <p:cNvSpPr>
              <a:spLocks noChangeShapeType="1"/>
            </p:cNvSpPr>
            <p:nvPr/>
          </p:nvSpPr>
          <p:spPr bwMode="auto">
            <a:xfrm>
              <a:off x="4512" y="3088"/>
              <a:ext cx="649" cy="35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6" name="Group 18"/>
          <p:cNvGrpSpPr>
            <a:grpSpLocks/>
          </p:cNvGrpSpPr>
          <p:nvPr/>
        </p:nvGrpSpPr>
        <p:grpSpPr bwMode="auto">
          <a:xfrm>
            <a:off x="6858000" y="4902200"/>
            <a:ext cx="946150" cy="965200"/>
            <a:chOff x="4320" y="3088"/>
            <a:chExt cx="596" cy="608"/>
          </a:xfrm>
        </p:grpSpPr>
        <p:sp>
          <p:nvSpPr>
            <p:cNvPr id="432147" name="Text Box 19"/>
            <p:cNvSpPr txBox="1">
              <a:spLocks noChangeArrowheads="1"/>
            </p:cNvSpPr>
            <p:nvPr/>
          </p:nvSpPr>
          <p:spPr bwMode="auto">
            <a:xfrm>
              <a:off x="4320" y="3446"/>
              <a:ext cx="5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_CAPS</a:t>
              </a:r>
            </a:p>
          </p:txBody>
        </p:sp>
        <p:sp>
          <p:nvSpPr>
            <p:cNvPr id="432148" name="Line 20"/>
            <p:cNvSpPr>
              <a:spLocks noChangeShapeType="1"/>
            </p:cNvSpPr>
            <p:nvPr/>
          </p:nvSpPr>
          <p:spPr bwMode="auto">
            <a:xfrm>
              <a:off x="4512" y="3088"/>
              <a:ext cx="0" cy="35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9" name="Group 21"/>
          <p:cNvGrpSpPr>
            <a:grpSpLocks/>
          </p:cNvGrpSpPr>
          <p:nvPr/>
        </p:nvGrpSpPr>
        <p:grpSpPr bwMode="auto">
          <a:xfrm>
            <a:off x="6038850" y="4902200"/>
            <a:ext cx="1123950" cy="965200"/>
            <a:chOff x="3804" y="3088"/>
            <a:chExt cx="708" cy="608"/>
          </a:xfrm>
        </p:grpSpPr>
        <p:sp>
          <p:nvSpPr>
            <p:cNvPr id="432150" name="Text Box 22"/>
            <p:cNvSpPr txBox="1">
              <a:spLocks noChangeArrowheads="1"/>
            </p:cNvSpPr>
            <p:nvPr/>
          </p:nvSpPr>
          <p:spPr bwMode="auto">
            <a:xfrm>
              <a:off x="3804" y="3446"/>
              <a:ext cx="50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Blvd</a:t>
              </a:r>
            </a:p>
          </p:txBody>
        </p:sp>
        <p:sp>
          <p:nvSpPr>
            <p:cNvPr id="432151" name="Line 23"/>
            <p:cNvSpPr>
              <a:spLocks noChangeShapeType="1"/>
            </p:cNvSpPr>
            <p:nvPr/>
          </p:nvSpPr>
          <p:spPr bwMode="auto">
            <a:xfrm flipH="1">
              <a:off x="4020" y="3088"/>
              <a:ext cx="492" cy="35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52" name="Group 24"/>
          <p:cNvGrpSpPr>
            <a:grpSpLocks/>
          </p:cNvGrpSpPr>
          <p:nvPr/>
        </p:nvGrpSpPr>
        <p:grpSpPr bwMode="auto">
          <a:xfrm>
            <a:off x="7608888" y="5105400"/>
            <a:ext cx="163512" cy="165100"/>
            <a:chOff x="4395" y="3407"/>
            <a:chExt cx="103" cy="104"/>
          </a:xfrm>
        </p:grpSpPr>
        <p:sp>
          <p:nvSpPr>
            <p:cNvPr id="432153" name="Line 25"/>
            <p:cNvSpPr>
              <a:spLocks noChangeShapeType="1"/>
            </p:cNvSpPr>
            <p:nvPr/>
          </p:nvSpPr>
          <p:spPr bwMode="auto">
            <a:xfrm>
              <a:off x="4407" y="3410"/>
              <a:ext cx="91" cy="10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2154" name="Line 26"/>
            <p:cNvSpPr>
              <a:spLocks noChangeShapeType="1"/>
            </p:cNvSpPr>
            <p:nvPr/>
          </p:nvSpPr>
          <p:spPr bwMode="auto">
            <a:xfrm flipH="1">
              <a:off x="4395" y="3407"/>
              <a:ext cx="91" cy="10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2132"/>
                                        </p:tgtEl>
                                        <p:attrNameLst>
                                          <p:attrName>style.visibility</p:attrName>
                                        </p:attrNameLst>
                                      </p:cBhvr>
                                      <p:to>
                                        <p:strVal val="visible"/>
                                      </p:to>
                                    </p:set>
                                    <p:animEffect transition="in" filter="blinds(horizontal)">
                                      <p:cBhvr>
                                        <p:cTn id="7" dur="500"/>
                                        <p:tgtEl>
                                          <p:spTgt spid="432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213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432134"/>
                                        </p:tgtEl>
                                        <p:attrNameLst>
                                          <p:attrName>style.visibility</p:attrName>
                                        </p:attrNameLst>
                                      </p:cBhvr>
                                      <p:to>
                                        <p:strVal val="visible"/>
                                      </p:to>
                                    </p:set>
                                    <p:anim calcmode="lin" valueType="num">
                                      <p:cBhvr additive="base">
                                        <p:cTn id="16" dur="500" fill="hold"/>
                                        <p:tgtEl>
                                          <p:spTgt spid="432134"/>
                                        </p:tgtEl>
                                        <p:attrNameLst>
                                          <p:attrName>ppt_x</p:attrName>
                                        </p:attrNameLst>
                                      </p:cBhvr>
                                      <p:tavLst>
                                        <p:tav tm="0">
                                          <p:val>
                                            <p:strVal val="1+#ppt_w/2"/>
                                          </p:val>
                                        </p:tav>
                                        <p:tav tm="100000">
                                          <p:val>
                                            <p:strVal val="#ppt_x"/>
                                          </p:val>
                                        </p:tav>
                                      </p:tavLst>
                                    </p:anim>
                                    <p:anim calcmode="lin" valueType="num">
                                      <p:cBhvr additive="base">
                                        <p:cTn id="17" dur="500" fill="hold"/>
                                        <p:tgtEl>
                                          <p:spTgt spid="43213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432137"/>
                                        </p:tgtEl>
                                        <p:attrNameLst>
                                          <p:attrName>style.visibility</p:attrName>
                                        </p:attrNameLst>
                                      </p:cBhvr>
                                      <p:to>
                                        <p:strVal val="visible"/>
                                      </p:to>
                                    </p:set>
                                    <p:anim calcmode="lin" valueType="num">
                                      <p:cBhvr additive="base">
                                        <p:cTn id="22" dur="500" fill="hold"/>
                                        <p:tgtEl>
                                          <p:spTgt spid="432137"/>
                                        </p:tgtEl>
                                        <p:attrNameLst>
                                          <p:attrName>ppt_x</p:attrName>
                                        </p:attrNameLst>
                                      </p:cBhvr>
                                      <p:tavLst>
                                        <p:tav tm="0">
                                          <p:val>
                                            <p:strVal val="1+#ppt_w/2"/>
                                          </p:val>
                                        </p:tav>
                                        <p:tav tm="100000">
                                          <p:val>
                                            <p:strVal val="#ppt_x"/>
                                          </p:val>
                                        </p:tav>
                                      </p:tavLst>
                                    </p:anim>
                                    <p:anim calcmode="lin" valueType="num">
                                      <p:cBhvr additive="base">
                                        <p:cTn id="23" dur="500" fill="hold"/>
                                        <p:tgtEl>
                                          <p:spTgt spid="43213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3214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432143"/>
                                        </p:tgtEl>
                                        <p:attrNameLst>
                                          <p:attrName>style.visibility</p:attrName>
                                        </p:attrNameLst>
                                      </p:cBhvr>
                                      <p:to>
                                        <p:strVal val="visible"/>
                                      </p:to>
                                    </p:set>
                                    <p:anim calcmode="lin" valueType="num">
                                      <p:cBhvr additive="base">
                                        <p:cTn id="32" dur="500" fill="hold"/>
                                        <p:tgtEl>
                                          <p:spTgt spid="432143"/>
                                        </p:tgtEl>
                                        <p:attrNameLst>
                                          <p:attrName>ppt_x</p:attrName>
                                        </p:attrNameLst>
                                      </p:cBhvr>
                                      <p:tavLst>
                                        <p:tav tm="0">
                                          <p:val>
                                            <p:strVal val="1+#ppt_w/2"/>
                                          </p:val>
                                        </p:tav>
                                        <p:tav tm="100000">
                                          <p:val>
                                            <p:strVal val="#ppt_x"/>
                                          </p:val>
                                        </p:tav>
                                      </p:tavLst>
                                    </p:anim>
                                    <p:anim calcmode="lin" valueType="num">
                                      <p:cBhvr additive="base">
                                        <p:cTn id="33" dur="500" fill="hold"/>
                                        <p:tgtEl>
                                          <p:spTgt spid="432143"/>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432146"/>
                                        </p:tgtEl>
                                        <p:attrNameLst>
                                          <p:attrName>style.visibility</p:attrName>
                                        </p:attrNameLst>
                                      </p:cBhvr>
                                      <p:to>
                                        <p:strVal val="visible"/>
                                      </p:to>
                                    </p:set>
                                    <p:anim calcmode="lin" valueType="num">
                                      <p:cBhvr additive="base">
                                        <p:cTn id="38" dur="500" fill="hold"/>
                                        <p:tgtEl>
                                          <p:spTgt spid="432146"/>
                                        </p:tgtEl>
                                        <p:attrNameLst>
                                          <p:attrName>ppt_x</p:attrName>
                                        </p:attrNameLst>
                                      </p:cBhvr>
                                      <p:tavLst>
                                        <p:tav tm="0">
                                          <p:val>
                                            <p:strVal val="1+#ppt_w/2"/>
                                          </p:val>
                                        </p:tav>
                                        <p:tav tm="100000">
                                          <p:val>
                                            <p:strVal val="#ppt_x"/>
                                          </p:val>
                                        </p:tav>
                                      </p:tavLst>
                                    </p:anim>
                                    <p:anim calcmode="lin" valueType="num">
                                      <p:cBhvr additive="base">
                                        <p:cTn id="39" dur="500" fill="hold"/>
                                        <p:tgtEl>
                                          <p:spTgt spid="43214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432149"/>
                                        </p:tgtEl>
                                        <p:attrNameLst>
                                          <p:attrName>style.visibility</p:attrName>
                                        </p:attrNameLst>
                                      </p:cBhvr>
                                      <p:to>
                                        <p:strVal val="visible"/>
                                      </p:to>
                                    </p:set>
                                    <p:anim calcmode="lin" valueType="num">
                                      <p:cBhvr additive="base">
                                        <p:cTn id="44" dur="500" fill="hold"/>
                                        <p:tgtEl>
                                          <p:spTgt spid="432149"/>
                                        </p:tgtEl>
                                        <p:attrNameLst>
                                          <p:attrName>ppt_x</p:attrName>
                                        </p:attrNameLst>
                                      </p:cBhvr>
                                      <p:tavLst>
                                        <p:tav tm="0">
                                          <p:val>
                                            <p:strVal val="1+#ppt_w/2"/>
                                          </p:val>
                                        </p:tav>
                                        <p:tav tm="100000">
                                          <p:val>
                                            <p:strVal val="#ppt_x"/>
                                          </p:val>
                                        </p:tav>
                                      </p:tavLst>
                                    </p:anim>
                                    <p:anim calcmode="lin" valueType="num">
                                      <p:cBhvr additive="base">
                                        <p:cTn id="45" dur="500" fill="hold"/>
                                        <p:tgtEl>
                                          <p:spTgt spid="432149"/>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432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utoUpdateAnimBg="0"/>
      <p:bldP spid="43213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en-US" smtClean="0">
                <a:cs typeface="+mj-cs"/>
              </a:rPr>
              <a:t>Examples: PHONE</a:t>
            </a:r>
          </a:p>
        </p:txBody>
      </p:sp>
      <p:sp>
        <p:nvSpPr>
          <p:cNvPr id="434179" name="Rectangle 3"/>
          <p:cNvSpPr>
            <a:spLocks noGrp="1" noChangeArrowheads="1"/>
          </p:cNvSpPr>
          <p:nvPr>
            <p:ph type="body" sz="half" idx="1"/>
          </p:nvPr>
        </p:nvSpPr>
        <p:spPr/>
        <p:txBody>
          <a:bodyPr/>
          <a:lstStyle/>
          <a:p>
            <a:pPr eaLnBrk="1" hangingPunct="1">
              <a:lnSpc>
                <a:spcPct val="90000"/>
              </a:lnSpc>
              <a:buFontTx/>
              <a:buNone/>
              <a:defRPr/>
            </a:pPr>
            <a:r>
              <a:rPr lang="en-US" sz="2000" smtClean="0">
                <a:cs typeface="+mn-cs"/>
              </a:rPr>
              <a:t>( 310 ) 577 - 8182 </a:t>
            </a:r>
          </a:p>
          <a:p>
            <a:pPr eaLnBrk="1" hangingPunct="1">
              <a:lnSpc>
                <a:spcPct val="90000"/>
              </a:lnSpc>
              <a:buFontTx/>
              <a:buNone/>
              <a:defRPr/>
            </a:pPr>
            <a:r>
              <a:rPr lang="en-US" sz="2000" smtClean="0">
                <a:cs typeface="+mn-cs"/>
              </a:rPr>
              <a:t>( 310 ) 652 - 9770 </a:t>
            </a:r>
          </a:p>
          <a:p>
            <a:pPr eaLnBrk="1" hangingPunct="1">
              <a:lnSpc>
                <a:spcPct val="90000"/>
              </a:lnSpc>
              <a:buFontTx/>
              <a:buNone/>
              <a:defRPr/>
            </a:pPr>
            <a:r>
              <a:rPr lang="en-US" sz="2000" smtClean="0">
                <a:cs typeface="+mn-cs"/>
              </a:rPr>
              <a:t>( 310 ) 396 - 1179 </a:t>
            </a:r>
          </a:p>
          <a:p>
            <a:pPr eaLnBrk="1" hangingPunct="1">
              <a:lnSpc>
                <a:spcPct val="90000"/>
              </a:lnSpc>
              <a:buFontTx/>
              <a:buNone/>
              <a:defRPr/>
            </a:pPr>
            <a:r>
              <a:rPr lang="en-US" sz="2000" smtClean="0">
                <a:cs typeface="+mn-cs"/>
              </a:rPr>
              <a:t>( 310 ) 477 - 7242 </a:t>
            </a:r>
          </a:p>
          <a:p>
            <a:pPr eaLnBrk="1" hangingPunct="1">
              <a:lnSpc>
                <a:spcPct val="90000"/>
              </a:lnSpc>
              <a:buFontTx/>
              <a:buNone/>
              <a:defRPr/>
            </a:pPr>
            <a:r>
              <a:rPr lang="en-US" sz="2000" smtClean="0">
                <a:cs typeface="+mn-cs"/>
              </a:rPr>
              <a:t>( 626 ) 792 - 9779 </a:t>
            </a:r>
          </a:p>
          <a:p>
            <a:pPr eaLnBrk="1" hangingPunct="1">
              <a:lnSpc>
                <a:spcPct val="90000"/>
              </a:lnSpc>
              <a:buFontTx/>
              <a:buNone/>
              <a:defRPr/>
            </a:pPr>
            <a:r>
              <a:rPr lang="en-US" sz="2000" smtClean="0">
                <a:cs typeface="+mn-cs"/>
              </a:rPr>
              <a:t>( 310 ) 823 - 4446 </a:t>
            </a:r>
          </a:p>
          <a:p>
            <a:pPr eaLnBrk="1" hangingPunct="1">
              <a:lnSpc>
                <a:spcPct val="90000"/>
              </a:lnSpc>
              <a:buFontTx/>
              <a:buNone/>
              <a:defRPr/>
            </a:pPr>
            <a:r>
              <a:rPr lang="en-US" sz="2000" smtClean="0">
                <a:cs typeface="+mn-cs"/>
              </a:rPr>
              <a:t>( 323 ) 870 - 2872 </a:t>
            </a:r>
          </a:p>
          <a:p>
            <a:pPr eaLnBrk="1" hangingPunct="1">
              <a:lnSpc>
                <a:spcPct val="90000"/>
              </a:lnSpc>
              <a:buFontTx/>
              <a:buNone/>
              <a:defRPr/>
            </a:pPr>
            <a:r>
              <a:rPr lang="en-US" sz="2000" smtClean="0">
                <a:cs typeface="+mn-cs"/>
              </a:rPr>
              <a:t>( 310 ) 855 - 9380 </a:t>
            </a:r>
          </a:p>
          <a:p>
            <a:pPr eaLnBrk="1" hangingPunct="1">
              <a:lnSpc>
                <a:spcPct val="90000"/>
              </a:lnSpc>
              <a:buFontTx/>
              <a:buNone/>
              <a:defRPr/>
            </a:pPr>
            <a:r>
              <a:rPr lang="en-US" sz="2000" smtClean="0">
                <a:cs typeface="+mn-cs"/>
              </a:rPr>
              <a:t>( 310 ) 578 - 2293 </a:t>
            </a:r>
          </a:p>
          <a:p>
            <a:pPr eaLnBrk="1" hangingPunct="1">
              <a:lnSpc>
                <a:spcPct val="90000"/>
              </a:lnSpc>
              <a:buFontTx/>
              <a:buNone/>
              <a:defRPr/>
            </a:pPr>
            <a:r>
              <a:rPr lang="en-US" sz="2000" smtClean="0">
                <a:cs typeface="+mn-cs"/>
              </a:rPr>
              <a:t>( 310 ) 392 - 5751 </a:t>
            </a:r>
          </a:p>
          <a:p>
            <a:pPr eaLnBrk="1" hangingPunct="1">
              <a:lnSpc>
                <a:spcPct val="90000"/>
              </a:lnSpc>
              <a:buFontTx/>
              <a:buNone/>
              <a:defRPr/>
            </a:pPr>
            <a:r>
              <a:rPr lang="en-US" sz="2000" smtClean="0">
                <a:cs typeface="+mn-cs"/>
              </a:rPr>
              <a:t>( 805 ) 683 - 8864 </a:t>
            </a:r>
          </a:p>
          <a:p>
            <a:pPr eaLnBrk="1" hangingPunct="1">
              <a:lnSpc>
                <a:spcPct val="90000"/>
              </a:lnSpc>
              <a:buFontTx/>
              <a:buNone/>
              <a:defRPr/>
            </a:pPr>
            <a:r>
              <a:rPr lang="en-US" sz="2000" smtClean="0">
                <a:cs typeface="+mn-cs"/>
              </a:rPr>
              <a:t>( 310 ) 301 - 1004 </a:t>
            </a:r>
          </a:p>
          <a:p>
            <a:pPr eaLnBrk="1" hangingPunct="1">
              <a:lnSpc>
                <a:spcPct val="90000"/>
              </a:lnSpc>
              <a:buFontTx/>
              <a:buNone/>
              <a:defRPr/>
            </a:pPr>
            <a:r>
              <a:rPr lang="en-US" sz="2000" smtClean="0">
                <a:cs typeface="+mn-cs"/>
              </a:rPr>
              <a:t>( 626 ) 793 - 8123 </a:t>
            </a:r>
          </a:p>
          <a:p>
            <a:pPr eaLnBrk="1" hangingPunct="1">
              <a:lnSpc>
                <a:spcPct val="90000"/>
              </a:lnSpc>
              <a:buFontTx/>
              <a:buNone/>
              <a:defRPr/>
            </a:pPr>
            <a:r>
              <a:rPr lang="en-US" sz="2000" smtClean="0">
                <a:cs typeface="+mn-cs"/>
              </a:rPr>
              <a:t>( 310 ) 822 - 1511 </a:t>
            </a:r>
          </a:p>
        </p:txBody>
      </p:sp>
      <p:sp>
        <p:nvSpPr>
          <p:cNvPr id="434180" name="Rectangle 4"/>
          <p:cNvSpPr>
            <a:spLocks noGrp="1" noChangeArrowheads="1"/>
          </p:cNvSpPr>
          <p:nvPr>
            <p:ph type="body" sz="half" idx="2"/>
          </p:nvPr>
        </p:nvSpPr>
        <p:spPr>
          <a:xfrm>
            <a:off x="4529138" y="1600200"/>
            <a:ext cx="4425950" cy="4532313"/>
          </a:xfrm>
        </p:spPr>
        <p:txBody>
          <a:bodyPr/>
          <a:lstStyle/>
          <a:p>
            <a:pPr eaLnBrk="1" hangingPunct="1">
              <a:defRPr/>
            </a:pPr>
            <a:r>
              <a:rPr lang="en-US" sz="2400" smtClean="0">
                <a:cs typeface="+mn-cs"/>
              </a:rPr>
              <a:t>starting patterns:</a:t>
            </a:r>
          </a:p>
          <a:p>
            <a:pPr eaLnBrk="1" hangingPunct="1">
              <a:buFontTx/>
              <a:buNone/>
              <a:defRPr/>
            </a:pPr>
            <a:r>
              <a:rPr lang="en-US" sz="2400" b="1" smtClean="0">
                <a:latin typeface="Courier New" charset="0"/>
                <a:cs typeface="+mn-cs"/>
              </a:rPr>
              <a:t>	( _NUM ) _NUM - _NUM</a:t>
            </a:r>
            <a:r>
              <a:rPr lang="en-US" sz="2400" smtClean="0">
                <a:cs typeface="+mn-cs"/>
              </a:rPr>
              <a:t> </a:t>
            </a:r>
          </a:p>
          <a:p>
            <a:pPr eaLnBrk="1" hangingPunct="1">
              <a:defRPr/>
            </a:pPr>
            <a:r>
              <a:rPr lang="en-US" sz="2400" smtClean="0">
                <a:cs typeface="+mn-cs"/>
              </a:rPr>
              <a:t>ending patterns:</a:t>
            </a:r>
          </a:p>
          <a:p>
            <a:pPr eaLnBrk="1" hangingPunct="1">
              <a:buFontTx/>
              <a:buNone/>
              <a:defRPr/>
            </a:pPr>
            <a:r>
              <a:rPr lang="en-US" sz="2400" b="1" smtClean="0">
                <a:latin typeface="Courier New" charset="0"/>
                <a:cs typeface="+mn-cs"/>
              </a:rPr>
              <a:t>	( _NUM ) _NUM - _NUM</a:t>
            </a:r>
            <a:r>
              <a:rPr lang="en-US" sz="2400" smtClean="0">
                <a:cs typeface="+mn-cs"/>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r>
              <a:rPr lang="en-US" smtClean="0">
                <a:cs typeface="+mj-cs"/>
              </a:rPr>
              <a:t>Wrapper Induction</a:t>
            </a:r>
          </a:p>
        </p:txBody>
      </p:sp>
      <p:sp>
        <p:nvSpPr>
          <p:cNvPr id="343043" name="Rectangle 3"/>
          <p:cNvSpPr>
            <a:spLocks noGrp="1" noChangeArrowheads="1"/>
          </p:cNvSpPr>
          <p:nvPr>
            <p:ph type="body" idx="1"/>
          </p:nvPr>
        </p:nvSpPr>
        <p:spPr>
          <a:xfrm>
            <a:off x="685800" y="1704975"/>
            <a:ext cx="8077200" cy="4391025"/>
          </a:xfrm>
        </p:spPr>
        <p:txBody>
          <a:bodyPr/>
          <a:lstStyle/>
          <a:p>
            <a:pPr eaLnBrk="1" hangingPunct="1">
              <a:buFontTx/>
              <a:buNone/>
              <a:defRPr/>
            </a:pPr>
            <a:r>
              <a:rPr lang="en-US" sz="2400" b="1" smtClean="0">
                <a:cs typeface="+mn-cs"/>
              </a:rPr>
              <a:t>Problem description:</a:t>
            </a:r>
          </a:p>
          <a:p>
            <a:pPr eaLnBrk="1" hangingPunct="1">
              <a:defRPr/>
            </a:pPr>
            <a:r>
              <a:rPr lang="en-US" sz="2400" smtClean="0">
                <a:cs typeface="+mn-cs"/>
              </a:rPr>
              <a:t>Web sources present data in </a:t>
            </a:r>
            <a:r>
              <a:rPr lang="en-US" sz="2400" i="1" u="sng" smtClean="0">
                <a:cs typeface="+mn-cs"/>
              </a:rPr>
              <a:t>human-readable format</a:t>
            </a:r>
            <a:endParaRPr lang="en-US" sz="2400" smtClean="0">
              <a:cs typeface="+mn-cs"/>
            </a:endParaRPr>
          </a:p>
          <a:p>
            <a:pPr lvl="1" eaLnBrk="1" hangingPunct="1">
              <a:defRPr/>
            </a:pPr>
            <a:r>
              <a:rPr lang="en-US" sz="2000" smtClean="0"/>
              <a:t>take user query</a:t>
            </a:r>
          </a:p>
          <a:p>
            <a:pPr lvl="1" eaLnBrk="1" hangingPunct="1">
              <a:defRPr/>
            </a:pPr>
            <a:r>
              <a:rPr lang="en-US" sz="2000" smtClean="0"/>
              <a:t>apply it to data base</a:t>
            </a:r>
          </a:p>
          <a:p>
            <a:pPr lvl="1" eaLnBrk="1" hangingPunct="1">
              <a:defRPr/>
            </a:pPr>
            <a:r>
              <a:rPr lang="en-US" sz="2000" smtClean="0"/>
              <a:t>present results in </a:t>
            </a:r>
            <a:r>
              <a:rPr lang="ja-JP" altLang="en-US" sz="2000" smtClean="0">
                <a:latin typeface="Arial"/>
              </a:rPr>
              <a:t>“</a:t>
            </a:r>
            <a:r>
              <a:rPr lang="en-US" sz="2000" smtClean="0"/>
              <a:t>template</a:t>
            </a:r>
            <a:r>
              <a:rPr lang="ja-JP" altLang="en-US" sz="2000" smtClean="0">
                <a:latin typeface="Arial"/>
              </a:rPr>
              <a:t>”</a:t>
            </a:r>
            <a:r>
              <a:rPr lang="en-US" sz="2000" smtClean="0"/>
              <a:t> HTML page </a:t>
            </a:r>
          </a:p>
          <a:p>
            <a:pPr lvl="4" eaLnBrk="1" hangingPunct="1">
              <a:defRPr/>
            </a:pPr>
            <a:endParaRPr lang="en-US" sz="1800" smtClean="0"/>
          </a:p>
          <a:p>
            <a:pPr eaLnBrk="1" hangingPunct="1">
              <a:defRPr/>
            </a:pPr>
            <a:r>
              <a:rPr lang="en-US" sz="2400" smtClean="0">
                <a:cs typeface="+mn-cs"/>
              </a:rPr>
              <a:t>To integrate data from multiple sources, one must first </a:t>
            </a:r>
            <a:r>
              <a:rPr lang="en-US" sz="2400" b="1" i="1" smtClean="0">
                <a:solidFill>
                  <a:schemeClr val="hlink"/>
                </a:solidFill>
                <a:cs typeface="+mn-cs"/>
              </a:rPr>
              <a:t>extract</a:t>
            </a:r>
            <a:r>
              <a:rPr lang="en-US" sz="2400" smtClean="0">
                <a:cs typeface="+mn-cs"/>
              </a:rPr>
              <a:t> </a:t>
            </a:r>
            <a:r>
              <a:rPr lang="en-US" sz="2400" b="1" i="1" smtClean="0">
                <a:solidFill>
                  <a:schemeClr val="hlink"/>
                </a:solidFill>
                <a:cs typeface="+mn-cs"/>
              </a:rPr>
              <a:t>relevant information</a:t>
            </a:r>
            <a:r>
              <a:rPr lang="en-US" sz="2400" smtClean="0">
                <a:cs typeface="+mn-cs"/>
              </a:rPr>
              <a:t> from Web pages</a:t>
            </a:r>
          </a:p>
          <a:p>
            <a:pPr lvl="4" eaLnBrk="1" hangingPunct="1">
              <a:defRPr/>
            </a:pPr>
            <a:endParaRPr lang="en-US" sz="1800" smtClean="0"/>
          </a:p>
          <a:p>
            <a:pPr eaLnBrk="1" hangingPunct="1">
              <a:defRPr/>
            </a:pPr>
            <a:r>
              <a:rPr lang="en-US" sz="2400" smtClean="0">
                <a:cs typeface="+mn-cs"/>
              </a:rPr>
              <a:t>Task: learn extraction rules based on labeled examples</a:t>
            </a:r>
          </a:p>
          <a:p>
            <a:pPr lvl="1" eaLnBrk="1" hangingPunct="1">
              <a:defRPr/>
            </a:pPr>
            <a:r>
              <a:rPr lang="en-US" sz="2000" smtClean="0"/>
              <a:t>Hand-writing rules is tedious, error prone, and time consuming</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smtClean="0">
                <a:cs typeface="+mj-cs"/>
              </a:rPr>
              <a:t>Example: STREET_ADDRESS</a:t>
            </a:r>
          </a:p>
        </p:txBody>
      </p:sp>
      <p:sp>
        <p:nvSpPr>
          <p:cNvPr id="436227" name="Rectangle 3"/>
          <p:cNvSpPr>
            <a:spLocks noGrp="1" noChangeArrowheads="1"/>
          </p:cNvSpPr>
          <p:nvPr>
            <p:ph type="body" sz="half" idx="1"/>
          </p:nvPr>
        </p:nvSpPr>
        <p:spPr/>
        <p:txBody>
          <a:bodyPr/>
          <a:lstStyle/>
          <a:p>
            <a:pPr eaLnBrk="1" hangingPunct="1">
              <a:lnSpc>
                <a:spcPct val="90000"/>
              </a:lnSpc>
              <a:buFontTx/>
              <a:buNone/>
              <a:defRPr/>
            </a:pPr>
            <a:r>
              <a:rPr lang="en-US" sz="2000" smtClean="0">
                <a:cs typeface="+mn-cs"/>
              </a:rPr>
              <a:t>13455 Maxella Ave </a:t>
            </a:r>
          </a:p>
          <a:p>
            <a:pPr eaLnBrk="1" hangingPunct="1">
              <a:lnSpc>
                <a:spcPct val="90000"/>
              </a:lnSpc>
              <a:buFontTx/>
              <a:buNone/>
              <a:defRPr/>
            </a:pPr>
            <a:r>
              <a:rPr lang="en-US" sz="2000" smtClean="0">
                <a:cs typeface="+mn-cs"/>
              </a:rPr>
              <a:t>903 N La Cienega Blvd </a:t>
            </a:r>
          </a:p>
          <a:p>
            <a:pPr eaLnBrk="1" hangingPunct="1">
              <a:lnSpc>
                <a:spcPct val="90000"/>
              </a:lnSpc>
              <a:buFontTx/>
              <a:buNone/>
              <a:defRPr/>
            </a:pPr>
            <a:r>
              <a:rPr lang="en-US" sz="2000" smtClean="0">
                <a:cs typeface="+mn-cs"/>
              </a:rPr>
              <a:t>110 Navy St </a:t>
            </a:r>
          </a:p>
          <a:p>
            <a:pPr eaLnBrk="1" hangingPunct="1">
              <a:lnSpc>
                <a:spcPct val="90000"/>
              </a:lnSpc>
              <a:buFontTx/>
              <a:buNone/>
              <a:defRPr/>
            </a:pPr>
            <a:r>
              <a:rPr lang="en-US" sz="2000" smtClean="0">
                <a:cs typeface="+mn-cs"/>
              </a:rPr>
              <a:t>2040 Sawtelle Blvd </a:t>
            </a:r>
          </a:p>
          <a:p>
            <a:pPr eaLnBrk="1" hangingPunct="1">
              <a:lnSpc>
                <a:spcPct val="90000"/>
              </a:lnSpc>
              <a:buFontTx/>
              <a:buNone/>
              <a:defRPr/>
            </a:pPr>
            <a:r>
              <a:rPr lang="en-US" sz="2000" smtClean="0">
                <a:cs typeface="+mn-cs"/>
              </a:rPr>
              <a:t>87 E Colorado Blvd </a:t>
            </a:r>
          </a:p>
          <a:p>
            <a:pPr eaLnBrk="1" hangingPunct="1">
              <a:lnSpc>
                <a:spcPct val="90000"/>
              </a:lnSpc>
              <a:buFontTx/>
              <a:buNone/>
              <a:defRPr/>
            </a:pPr>
            <a:r>
              <a:rPr lang="en-US" sz="2000" smtClean="0">
                <a:cs typeface="+mn-cs"/>
              </a:rPr>
              <a:t>4325 Glencoe Ave </a:t>
            </a:r>
          </a:p>
          <a:p>
            <a:pPr eaLnBrk="1" hangingPunct="1">
              <a:lnSpc>
                <a:spcPct val="90000"/>
              </a:lnSpc>
              <a:buFontTx/>
              <a:buNone/>
              <a:defRPr/>
            </a:pPr>
            <a:r>
              <a:rPr lang="en-US" sz="2000" smtClean="0">
                <a:cs typeface="+mn-cs"/>
              </a:rPr>
              <a:t>2525 S Robertson Blvd </a:t>
            </a:r>
          </a:p>
          <a:p>
            <a:pPr eaLnBrk="1" hangingPunct="1">
              <a:lnSpc>
                <a:spcPct val="90000"/>
              </a:lnSpc>
              <a:buFontTx/>
              <a:buNone/>
              <a:defRPr/>
            </a:pPr>
            <a:r>
              <a:rPr lang="en-US" sz="2000" smtClean="0">
                <a:cs typeface="+mn-cs"/>
              </a:rPr>
              <a:t>998 S Robertson Blvd </a:t>
            </a:r>
          </a:p>
          <a:p>
            <a:pPr eaLnBrk="1" hangingPunct="1">
              <a:lnSpc>
                <a:spcPct val="90000"/>
              </a:lnSpc>
              <a:buFontTx/>
              <a:buNone/>
              <a:defRPr/>
            </a:pPr>
            <a:r>
              <a:rPr lang="en-US" sz="2000" smtClean="0">
                <a:cs typeface="+mn-cs"/>
              </a:rPr>
              <a:t>523 Washington Blvd </a:t>
            </a:r>
          </a:p>
          <a:p>
            <a:pPr eaLnBrk="1" hangingPunct="1">
              <a:lnSpc>
                <a:spcPct val="90000"/>
              </a:lnSpc>
              <a:buFontTx/>
              <a:buNone/>
              <a:defRPr/>
            </a:pPr>
            <a:r>
              <a:rPr lang="en-US" sz="2000" smtClean="0">
                <a:cs typeface="+mn-cs"/>
              </a:rPr>
              <a:t>220 Lincoln Blvd </a:t>
            </a:r>
          </a:p>
          <a:p>
            <a:pPr eaLnBrk="1" hangingPunct="1">
              <a:lnSpc>
                <a:spcPct val="90000"/>
              </a:lnSpc>
              <a:buFontTx/>
              <a:buNone/>
              <a:defRPr/>
            </a:pPr>
            <a:r>
              <a:rPr lang="en-US" sz="2000" smtClean="0">
                <a:cs typeface="+mn-cs"/>
              </a:rPr>
              <a:t>420 S Fairview Ave </a:t>
            </a:r>
          </a:p>
          <a:p>
            <a:pPr eaLnBrk="1" hangingPunct="1">
              <a:lnSpc>
                <a:spcPct val="90000"/>
              </a:lnSpc>
              <a:buFontTx/>
              <a:buNone/>
              <a:defRPr/>
            </a:pPr>
            <a:r>
              <a:rPr lang="en-US" sz="2000" smtClean="0">
                <a:cs typeface="+mn-cs"/>
              </a:rPr>
              <a:t>13490 Maxella Ave </a:t>
            </a:r>
          </a:p>
          <a:p>
            <a:pPr eaLnBrk="1" hangingPunct="1">
              <a:lnSpc>
                <a:spcPct val="90000"/>
              </a:lnSpc>
              <a:buFontTx/>
              <a:buNone/>
              <a:defRPr/>
            </a:pPr>
            <a:r>
              <a:rPr lang="en-US" sz="2000" smtClean="0">
                <a:cs typeface="+mn-cs"/>
              </a:rPr>
              <a:t>363 S Fair Oaks Ave </a:t>
            </a:r>
          </a:p>
          <a:p>
            <a:pPr eaLnBrk="1" hangingPunct="1">
              <a:lnSpc>
                <a:spcPct val="90000"/>
              </a:lnSpc>
              <a:buFontTx/>
              <a:buNone/>
              <a:defRPr/>
            </a:pPr>
            <a:r>
              <a:rPr lang="en-US" sz="2000" smtClean="0">
                <a:cs typeface="+mn-cs"/>
              </a:rPr>
              <a:t>4676 Admiralty Way </a:t>
            </a:r>
          </a:p>
        </p:txBody>
      </p:sp>
      <p:sp>
        <p:nvSpPr>
          <p:cNvPr id="436228" name="Rectangle 4"/>
          <p:cNvSpPr>
            <a:spLocks noGrp="1" noChangeArrowheads="1"/>
          </p:cNvSpPr>
          <p:nvPr>
            <p:ph type="body" sz="half" idx="2"/>
          </p:nvPr>
        </p:nvSpPr>
        <p:spPr/>
        <p:txBody>
          <a:bodyPr/>
          <a:lstStyle/>
          <a:p>
            <a:pPr eaLnBrk="1" hangingPunct="1">
              <a:defRPr/>
            </a:pPr>
            <a:r>
              <a:rPr lang="en-US" sz="2400" smtClean="0">
                <a:cs typeface="+mn-cs"/>
              </a:rPr>
              <a:t>starting patterns:</a:t>
            </a:r>
            <a:endParaRPr lang="en-US" sz="2400" b="1" smtClean="0">
              <a:latin typeface="Courier New" charset="0"/>
              <a:cs typeface="+mn-cs"/>
            </a:endParaRPr>
          </a:p>
          <a:p>
            <a:pPr eaLnBrk="1" hangingPunct="1">
              <a:buFontTx/>
              <a:buNone/>
              <a:defRPr/>
            </a:pPr>
            <a:r>
              <a:rPr lang="en-US" sz="2400" b="1" smtClean="0">
                <a:latin typeface="Courier New" charset="0"/>
                <a:cs typeface="+mn-cs"/>
              </a:rPr>
              <a:t>	_NUM S _CAPS Blvd </a:t>
            </a:r>
          </a:p>
          <a:p>
            <a:pPr eaLnBrk="1" hangingPunct="1">
              <a:buFontTx/>
              <a:buNone/>
              <a:defRPr/>
            </a:pPr>
            <a:r>
              <a:rPr lang="en-US" sz="2400" b="1" smtClean="0">
                <a:latin typeface="Courier New" charset="0"/>
                <a:cs typeface="+mn-cs"/>
              </a:rPr>
              <a:t>	_NUM _CAPS Ave</a:t>
            </a:r>
            <a:r>
              <a:rPr lang="en-US" sz="2400" smtClean="0">
                <a:latin typeface="Courier New" charset="0"/>
                <a:cs typeface="+mn-cs"/>
              </a:rPr>
              <a:t> </a:t>
            </a:r>
          </a:p>
          <a:p>
            <a:pPr eaLnBrk="1" hangingPunct="1">
              <a:buFontTx/>
              <a:buNone/>
              <a:defRPr/>
            </a:pPr>
            <a:r>
              <a:rPr lang="en-US" sz="2400" smtClean="0">
                <a:latin typeface="Courier New" charset="0"/>
                <a:cs typeface="+mn-cs"/>
              </a:rPr>
              <a:t>  </a:t>
            </a:r>
            <a:r>
              <a:rPr lang="en-US" sz="2400" b="1" smtClean="0">
                <a:latin typeface="Courier New" charset="0"/>
                <a:cs typeface="+mn-cs"/>
              </a:rPr>
              <a:t>_NUM _CAPS </a:t>
            </a:r>
            <a:endParaRPr lang="en-US" sz="2400" smtClean="0">
              <a:latin typeface="Courier New" charset="0"/>
              <a:cs typeface="+mn-cs"/>
            </a:endParaRPr>
          </a:p>
          <a:p>
            <a:pPr eaLnBrk="1" hangingPunct="1">
              <a:defRPr/>
            </a:pPr>
            <a:r>
              <a:rPr lang="en-US" sz="2400" smtClean="0">
                <a:cs typeface="+mn-cs"/>
              </a:rPr>
              <a:t>ending patterns:</a:t>
            </a:r>
          </a:p>
          <a:p>
            <a:pPr eaLnBrk="1" hangingPunct="1">
              <a:buFontTx/>
              <a:buNone/>
              <a:defRPr/>
            </a:pPr>
            <a:r>
              <a:rPr lang="en-US" sz="2400" b="1" smtClean="0">
                <a:latin typeface="Courier New" charset="0"/>
                <a:cs typeface="+mn-cs"/>
              </a:rPr>
              <a:t>	_NUM _CAPS _CAPS </a:t>
            </a:r>
          </a:p>
          <a:p>
            <a:pPr eaLnBrk="1" hangingPunct="1">
              <a:buFontTx/>
              <a:buNone/>
              <a:defRPr/>
            </a:pPr>
            <a:r>
              <a:rPr lang="en-US" sz="2400" b="1" smtClean="0">
                <a:latin typeface="Courier New" charset="0"/>
                <a:cs typeface="+mn-cs"/>
              </a:rPr>
              <a:t>	_NUM S _CAPS Blvd</a:t>
            </a:r>
          </a:p>
          <a:p>
            <a:pPr eaLnBrk="1" hangingPunct="1">
              <a:buFontTx/>
              <a:buNone/>
              <a:defRPr/>
            </a:pPr>
            <a:r>
              <a:rPr lang="en-US" sz="2400" b="1" smtClean="0">
                <a:latin typeface="Courier New" charset="0"/>
                <a:cs typeface="+mn-cs"/>
              </a:rPr>
              <a:t>	_NUM _CAPS Ave </a:t>
            </a:r>
          </a:p>
          <a:p>
            <a:pPr eaLnBrk="1" hangingPunct="1">
              <a:buFontTx/>
              <a:buNone/>
              <a:defRPr/>
            </a:pPr>
            <a:r>
              <a:rPr lang="en-US" sz="2400" b="1" smtClean="0">
                <a:latin typeface="Courier New" charset="0"/>
                <a:cs typeface="+mn-cs"/>
              </a:rPr>
              <a:t>	_NUM _CAPS Blvd </a:t>
            </a:r>
          </a:p>
          <a:p>
            <a:pPr eaLnBrk="1" hangingPunct="1">
              <a:buFontTx/>
              <a:buNone/>
              <a:defRPr/>
            </a:pPr>
            <a:endParaRPr lang="en-US" sz="2400" b="1" smtClean="0">
              <a:latin typeface="Courier New" charset="0"/>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defRPr/>
            </a:pPr>
            <a:r>
              <a:rPr lang="en-US" smtClean="0">
                <a:cs typeface="+mj-cs"/>
              </a:rPr>
              <a:t>Wrapper Verification</a:t>
            </a:r>
          </a:p>
        </p:txBody>
      </p:sp>
      <p:sp>
        <p:nvSpPr>
          <p:cNvPr id="437251" name="Rectangle 3"/>
          <p:cNvSpPr>
            <a:spLocks noGrp="1" noChangeArrowheads="1"/>
          </p:cNvSpPr>
          <p:nvPr>
            <p:ph type="body" idx="1"/>
          </p:nvPr>
        </p:nvSpPr>
        <p:spPr/>
        <p:txBody>
          <a:bodyPr/>
          <a:lstStyle/>
          <a:p>
            <a:pPr eaLnBrk="1" hangingPunct="1">
              <a:buFontTx/>
              <a:buNone/>
              <a:defRPr/>
            </a:pPr>
            <a:r>
              <a:rPr lang="en-US" smtClean="0">
                <a:cs typeface="+mn-cs"/>
              </a:rPr>
              <a:t>Data prototypes can be used for web wrapper maintenance applications.</a:t>
            </a:r>
          </a:p>
          <a:p>
            <a:pPr eaLnBrk="1" hangingPunct="1">
              <a:defRPr/>
            </a:pPr>
            <a:r>
              <a:rPr lang="en-US" smtClean="0">
                <a:cs typeface="+mn-cs"/>
              </a:rPr>
              <a:t>Automatically detect when the wrapper is no longer correctly extracting data from an information source</a:t>
            </a:r>
          </a:p>
          <a:p>
            <a:pPr lvl="1" eaLnBrk="1" hangingPunct="1">
              <a:defRPr/>
            </a:pPr>
            <a:r>
              <a:rPr lang="en-US" smtClean="0"/>
              <a:t>(Kushmerick 1999)</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Going back to our </a:t>
            </a:r>
            <a:r>
              <a:rPr lang="en-US" dirty="0" smtClean="0"/>
              <a:t>example</a:t>
            </a:r>
            <a:endParaRPr lang="en-US" dirty="0"/>
          </a:p>
        </p:txBody>
      </p:sp>
      <p:sp>
        <p:nvSpPr>
          <p:cNvPr id="540675" name="Rectangle 3"/>
          <p:cNvSpPr>
            <a:spLocks noGrp="1" noChangeArrowheads="1"/>
          </p:cNvSpPr>
          <p:nvPr>
            <p:ph type="body" idx="1"/>
          </p:nvPr>
        </p:nvSpPr>
        <p:spPr/>
        <p:txBody>
          <a:bodyPr/>
          <a:lstStyle/>
          <a:p>
            <a:pPr>
              <a:lnSpc>
                <a:spcPct val="90000"/>
              </a:lnSpc>
            </a:pPr>
            <a:r>
              <a:rPr lang="en-US"/>
              <a:t>Extracted data</a:t>
            </a:r>
          </a:p>
          <a:p>
            <a:pPr lvl="1">
              <a:lnSpc>
                <a:spcPct val="90000"/>
              </a:lnSpc>
            </a:pPr>
            <a:r>
              <a:rPr lang="en-US"/>
              <a:t>(Kim</a:t>
            </a:r>
            <a:r>
              <a:rPr lang="ja-JP" altLang="en-US">
                <a:latin typeface="Arial"/>
              </a:rPr>
              <a:t>’</a:t>
            </a:r>
            <a:r>
              <a:rPr lang="en-US"/>
              <a:t>s, (800) 757-1111)</a:t>
            </a:r>
          </a:p>
          <a:p>
            <a:pPr lvl="1">
              <a:lnSpc>
                <a:spcPct val="90000"/>
              </a:lnSpc>
            </a:pPr>
            <a:r>
              <a:rPr lang="en-US"/>
              <a:t>(John</a:t>
            </a:r>
            <a:r>
              <a:rPr lang="ja-JP" altLang="en-US">
                <a:latin typeface="Arial"/>
              </a:rPr>
              <a:t>’</a:t>
            </a:r>
            <a:r>
              <a:rPr lang="en-US"/>
              <a:t>s, (888) 111-1111)</a:t>
            </a:r>
          </a:p>
          <a:p>
            <a:pPr>
              <a:lnSpc>
                <a:spcPct val="90000"/>
              </a:lnSpc>
            </a:pPr>
            <a:r>
              <a:rPr lang="en-US"/>
              <a:t>Patterns</a:t>
            </a:r>
          </a:p>
          <a:p>
            <a:pPr lvl="1">
              <a:lnSpc>
                <a:spcPct val="90000"/>
              </a:lnSpc>
            </a:pPr>
            <a:r>
              <a:rPr lang="en-US"/>
              <a:t>Name: _CAPS</a:t>
            </a:r>
          </a:p>
          <a:p>
            <a:pPr lvl="2">
              <a:lnSpc>
                <a:spcPct val="90000"/>
              </a:lnSpc>
            </a:pPr>
            <a:r>
              <a:rPr lang="en-US"/>
              <a:t>Describes 2 examples of Name</a:t>
            </a:r>
          </a:p>
          <a:p>
            <a:pPr lvl="1">
              <a:lnSpc>
                <a:spcPct val="90000"/>
              </a:lnSpc>
            </a:pPr>
            <a:r>
              <a:rPr lang="en-US"/>
              <a:t>Phone: ( _NUM ) _NUM - _NUM</a:t>
            </a:r>
          </a:p>
          <a:p>
            <a:pPr lvl="2">
              <a:lnSpc>
                <a:spcPct val="90000"/>
              </a:lnSpc>
            </a:pPr>
            <a:r>
              <a:rPr lang="en-US"/>
              <a:t>Describes 2 examples of Phone</a:t>
            </a:r>
          </a:p>
          <a:p>
            <a:pPr>
              <a:lnSpc>
                <a:spcPct val="90000"/>
              </a:lnSpc>
            </a:pPr>
            <a:r>
              <a:rPr lang="en-US"/>
              <a:t>New data extracted by wrapper</a:t>
            </a:r>
          </a:p>
          <a:p>
            <a:pPr lvl="1">
              <a:lnSpc>
                <a:spcPct val="90000"/>
              </a:lnSpc>
            </a:pPr>
            <a:r>
              <a:rPr lang="en-US"/>
              <a:t>( , Kim</a:t>
            </a:r>
            <a:r>
              <a:rPr lang="ja-JP" altLang="en-US">
                <a:latin typeface="Arial"/>
              </a:rPr>
              <a:t>’</a:t>
            </a:r>
            <a:r>
              <a:rPr lang="en-US"/>
              <a:t>s)</a:t>
            </a:r>
          </a:p>
          <a:p>
            <a:pPr lvl="1">
              <a:lnSpc>
                <a:spcPct val="90000"/>
              </a:lnSpc>
            </a:pPr>
            <a:r>
              <a:rPr lang="en-US"/>
              <a:t>( , John</a:t>
            </a:r>
            <a:r>
              <a:rPr lang="ja-JP" altLang="en-US">
                <a:latin typeface="Arial"/>
              </a:rPr>
              <a:t>’</a:t>
            </a:r>
            <a:r>
              <a:rPr lang="en-US"/>
              <a:t>s)</a:t>
            </a:r>
          </a:p>
        </p:txBody>
      </p:sp>
    </p:spTree>
    <p:extLst>
      <p:ext uri="{BB962C8B-B14F-4D97-AF65-F5344CB8AC3E}">
        <p14:creationId xmlns:p14="http://schemas.microsoft.com/office/powerpoint/2010/main" val="26291895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en-US" smtClean="0">
                <a:cs typeface="+mj-cs"/>
              </a:rPr>
              <a:t>Wrapper Verification</a:t>
            </a:r>
          </a:p>
        </p:txBody>
      </p:sp>
      <p:sp>
        <p:nvSpPr>
          <p:cNvPr id="439299" name="Rectangle 3"/>
          <p:cNvSpPr>
            <a:spLocks noGrp="1" noChangeArrowheads="1"/>
          </p:cNvSpPr>
          <p:nvPr>
            <p:ph type="body" idx="1"/>
          </p:nvPr>
        </p:nvSpPr>
        <p:spPr>
          <a:xfrm>
            <a:off x="762000" y="1528763"/>
            <a:ext cx="8193088" cy="2085975"/>
          </a:xfrm>
        </p:spPr>
        <p:txBody>
          <a:bodyPr/>
          <a:lstStyle/>
          <a:p>
            <a:pPr eaLnBrk="1" hangingPunct="1">
              <a:lnSpc>
                <a:spcPct val="90000"/>
              </a:lnSpc>
              <a:buFontTx/>
              <a:buNone/>
              <a:defRPr/>
            </a:pPr>
            <a:r>
              <a:rPr lang="en-US" sz="2400" smtClean="0">
                <a:cs typeface="+mn-cs"/>
              </a:rPr>
              <a:t>Given</a:t>
            </a:r>
          </a:p>
          <a:p>
            <a:pPr lvl="1" eaLnBrk="1" hangingPunct="1">
              <a:lnSpc>
                <a:spcPct val="90000"/>
              </a:lnSpc>
              <a:defRPr/>
            </a:pPr>
            <a:r>
              <a:rPr lang="en-US" smtClean="0"/>
              <a:t>Set of correct old examples of data </a:t>
            </a:r>
          </a:p>
          <a:p>
            <a:pPr lvl="1" eaLnBrk="1" hangingPunct="1">
              <a:lnSpc>
                <a:spcPct val="90000"/>
              </a:lnSpc>
              <a:defRPr/>
            </a:pPr>
            <a:r>
              <a:rPr lang="en-US" smtClean="0"/>
              <a:t>Set of new examples </a:t>
            </a:r>
          </a:p>
          <a:p>
            <a:pPr lvl="1" eaLnBrk="1" hangingPunct="1">
              <a:lnSpc>
                <a:spcPct val="90000"/>
              </a:lnSpc>
              <a:defRPr/>
            </a:pPr>
            <a:r>
              <a:rPr lang="en-US" smtClean="0"/>
              <a:t>Do the patterns describe the same proportions of new examples as old examples?</a:t>
            </a:r>
          </a:p>
        </p:txBody>
      </p:sp>
      <p:grpSp>
        <p:nvGrpSpPr>
          <p:cNvPr id="439300" name="Group 4"/>
          <p:cNvGrpSpPr>
            <a:grpSpLocks/>
          </p:cNvGrpSpPr>
          <p:nvPr/>
        </p:nvGrpSpPr>
        <p:grpSpPr bwMode="auto">
          <a:xfrm>
            <a:off x="2659063" y="4000500"/>
            <a:ext cx="3597275" cy="1624013"/>
            <a:chOff x="1675" y="2520"/>
            <a:chExt cx="2266" cy="1023"/>
          </a:xfrm>
        </p:grpSpPr>
        <p:sp>
          <p:nvSpPr>
            <p:cNvPr id="439301" name="Rectangle 5"/>
            <p:cNvSpPr>
              <a:spLocks noChangeArrowheads="1"/>
            </p:cNvSpPr>
            <p:nvPr/>
          </p:nvSpPr>
          <p:spPr bwMode="auto">
            <a:xfrm>
              <a:off x="1675" y="2673"/>
              <a:ext cx="146" cy="87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2" name="Rectangle 6"/>
            <p:cNvSpPr>
              <a:spLocks noChangeArrowheads="1"/>
            </p:cNvSpPr>
            <p:nvPr/>
          </p:nvSpPr>
          <p:spPr bwMode="auto">
            <a:xfrm>
              <a:off x="2099" y="2673"/>
              <a:ext cx="146" cy="864"/>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3" name="Rectangle 7"/>
            <p:cNvSpPr>
              <a:spLocks noChangeArrowheads="1"/>
            </p:cNvSpPr>
            <p:nvPr/>
          </p:nvSpPr>
          <p:spPr bwMode="auto">
            <a:xfrm>
              <a:off x="2523" y="3163"/>
              <a:ext cx="146" cy="38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4" name="Rectangle 8"/>
            <p:cNvSpPr>
              <a:spLocks noChangeArrowheads="1"/>
            </p:cNvSpPr>
            <p:nvPr/>
          </p:nvSpPr>
          <p:spPr bwMode="auto">
            <a:xfrm>
              <a:off x="2947" y="2862"/>
              <a:ext cx="146" cy="681"/>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5" name="Rectangle 9"/>
            <p:cNvSpPr>
              <a:spLocks noChangeArrowheads="1"/>
            </p:cNvSpPr>
            <p:nvPr/>
          </p:nvSpPr>
          <p:spPr bwMode="auto">
            <a:xfrm>
              <a:off x="3371" y="2520"/>
              <a:ext cx="146" cy="1023"/>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6" name="Rectangle 10"/>
            <p:cNvSpPr>
              <a:spLocks noChangeArrowheads="1"/>
            </p:cNvSpPr>
            <p:nvPr/>
          </p:nvSpPr>
          <p:spPr bwMode="auto">
            <a:xfrm>
              <a:off x="3795" y="2862"/>
              <a:ext cx="146" cy="681"/>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9307" name="Group 11"/>
          <p:cNvGrpSpPr>
            <a:grpSpLocks/>
          </p:cNvGrpSpPr>
          <p:nvPr/>
        </p:nvGrpSpPr>
        <p:grpSpPr bwMode="auto">
          <a:xfrm>
            <a:off x="2768600" y="3756025"/>
            <a:ext cx="3597275" cy="1878013"/>
            <a:chOff x="1744" y="2366"/>
            <a:chExt cx="2266" cy="1183"/>
          </a:xfrm>
        </p:grpSpPr>
        <p:sp>
          <p:nvSpPr>
            <p:cNvPr id="439308" name="Rectangle 12"/>
            <p:cNvSpPr>
              <a:spLocks noChangeArrowheads="1"/>
            </p:cNvSpPr>
            <p:nvPr/>
          </p:nvSpPr>
          <p:spPr bwMode="auto">
            <a:xfrm>
              <a:off x="1744" y="2499"/>
              <a:ext cx="146" cy="1048"/>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9" name="Rectangle 13"/>
            <p:cNvSpPr>
              <a:spLocks noChangeArrowheads="1"/>
            </p:cNvSpPr>
            <p:nvPr/>
          </p:nvSpPr>
          <p:spPr bwMode="auto">
            <a:xfrm>
              <a:off x="2168" y="2862"/>
              <a:ext cx="146" cy="687"/>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0" name="Rectangle 14"/>
            <p:cNvSpPr>
              <a:spLocks noChangeArrowheads="1"/>
            </p:cNvSpPr>
            <p:nvPr/>
          </p:nvSpPr>
          <p:spPr bwMode="auto">
            <a:xfrm>
              <a:off x="2592" y="3163"/>
              <a:ext cx="146" cy="386"/>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1" name="Rectangle 15"/>
            <p:cNvSpPr>
              <a:spLocks noChangeArrowheads="1"/>
            </p:cNvSpPr>
            <p:nvPr/>
          </p:nvSpPr>
          <p:spPr bwMode="auto">
            <a:xfrm>
              <a:off x="3016" y="2673"/>
              <a:ext cx="146" cy="876"/>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2" name="Rectangle 16"/>
            <p:cNvSpPr>
              <a:spLocks noChangeArrowheads="1"/>
            </p:cNvSpPr>
            <p:nvPr/>
          </p:nvSpPr>
          <p:spPr bwMode="auto">
            <a:xfrm>
              <a:off x="3440" y="2366"/>
              <a:ext cx="146" cy="1183"/>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3" name="Rectangle 17"/>
            <p:cNvSpPr>
              <a:spLocks noChangeArrowheads="1"/>
            </p:cNvSpPr>
            <p:nvPr/>
          </p:nvSpPr>
          <p:spPr bwMode="auto">
            <a:xfrm>
              <a:off x="3864" y="2977"/>
              <a:ext cx="146" cy="572"/>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9314" name="Group 18"/>
          <p:cNvGrpSpPr>
            <a:grpSpLocks/>
          </p:cNvGrpSpPr>
          <p:nvPr/>
        </p:nvGrpSpPr>
        <p:grpSpPr bwMode="auto">
          <a:xfrm>
            <a:off x="1781175" y="3584575"/>
            <a:ext cx="5421313" cy="2479675"/>
            <a:chOff x="1122" y="2258"/>
            <a:chExt cx="3415" cy="1562"/>
          </a:xfrm>
        </p:grpSpPr>
        <p:grpSp>
          <p:nvGrpSpPr>
            <p:cNvPr id="82956" name="Group 19"/>
            <p:cNvGrpSpPr>
              <a:grpSpLocks/>
            </p:cNvGrpSpPr>
            <p:nvPr/>
          </p:nvGrpSpPr>
          <p:grpSpPr bwMode="auto">
            <a:xfrm>
              <a:off x="1122" y="2258"/>
              <a:ext cx="370" cy="1298"/>
              <a:chOff x="1122" y="2258"/>
              <a:chExt cx="370" cy="1298"/>
            </a:xfrm>
          </p:grpSpPr>
          <p:sp>
            <p:nvSpPr>
              <p:cNvPr id="439316" name="Line 20"/>
              <p:cNvSpPr>
                <a:spLocks noChangeShapeType="1"/>
              </p:cNvSpPr>
              <p:nvPr/>
            </p:nvSpPr>
            <p:spPr bwMode="auto">
              <a:xfrm flipV="1">
                <a:off x="1492" y="2258"/>
                <a:ext cx="0" cy="1298"/>
              </a:xfrm>
              <a:prstGeom prst="line">
                <a:avLst/>
              </a:prstGeom>
              <a:noFill/>
              <a:ln w="28575">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7" name="Text Box 21"/>
              <p:cNvSpPr txBox="1">
                <a:spLocks noChangeArrowheads="1"/>
              </p:cNvSpPr>
              <p:nvPr/>
            </p:nvSpPr>
            <p:spPr bwMode="auto">
              <a:xfrm rot="-5400000">
                <a:off x="661" y="2827"/>
                <a:ext cx="1171"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rgbClr val="777777"/>
                    </a:solidFill>
                    <a:cs typeface="+mn-cs"/>
                  </a:rPr>
                  <a:t>% of examples</a:t>
                </a:r>
              </a:p>
            </p:txBody>
          </p:sp>
        </p:grpSp>
        <p:grpSp>
          <p:nvGrpSpPr>
            <p:cNvPr id="82957" name="Group 22"/>
            <p:cNvGrpSpPr>
              <a:grpSpLocks/>
            </p:cNvGrpSpPr>
            <p:nvPr/>
          </p:nvGrpSpPr>
          <p:grpSpPr bwMode="auto">
            <a:xfrm>
              <a:off x="1492" y="3544"/>
              <a:ext cx="3045" cy="276"/>
              <a:chOff x="1492" y="3544"/>
              <a:chExt cx="3045" cy="276"/>
            </a:xfrm>
          </p:grpSpPr>
          <p:sp>
            <p:nvSpPr>
              <p:cNvPr id="439319" name="Line 23"/>
              <p:cNvSpPr>
                <a:spLocks noChangeShapeType="1"/>
              </p:cNvSpPr>
              <p:nvPr/>
            </p:nvSpPr>
            <p:spPr bwMode="auto">
              <a:xfrm flipV="1">
                <a:off x="1764" y="3544"/>
                <a:ext cx="0" cy="78"/>
              </a:xfrm>
              <a:prstGeom prst="line">
                <a:avLst/>
              </a:prstGeom>
              <a:noFill/>
              <a:ln w="28575">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0" name="Line 24"/>
              <p:cNvSpPr>
                <a:spLocks noChangeShapeType="1"/>
              </p:cNvSpPr>
              <p:nvPr/>
            </p:nvSpPr>
            <p:spPr bwMode="auto">
              <a:xfrm rot="5400000" flipV="1">
                <a:off x="3015" y="2034"/>
                <a:ext cx="0" cy="3045"/>
              </a:xfrm>
              <a:prstGeom prst="line">
                <a:avLst/>
              </a:prstGeom>
              <a:noFill/>
              <a:ln w="28575">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1" name="Text Box 25"/>
              <p:cNvSpPr txBox="1">
                <a:spLocks noChangeArrowheads="1"/>
              </p:cNvSpPr>
              <p:nvPr/>
            </p:nvSpPr>
            <p:spPr bwMode="auto">
              <a:xfrm>
                <a:off x="2650" y="3570"/>
                <a:ext cx="698"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rgbClr val="6666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rgbClr val="777777"/>
                    </a:solidFill>
                    <a:cs typeface="+mn-cs"/>
                  </a:rPr>
                  <a:t>patterns</a:t>
                </a:r>
              </a:p>
            </p:txBody>
          </p:sp>
          <p:sp>
            <p:nvSpPr>
              <p:cNvPr id="439322" name="Line 26"/>
              <p:cNvSpPr>
                <a:spLocks noChangeShapeType="1"/>
              </p:cNvSpPr>
              <p:nvPr/>
            </p:nvSpPr>
            <p:spPr bwMode="auto">
              <a:xfrm flipV="1">
                <a:off x="2199" y="3544"/>
                <a:ext cx="0" cy="78"/>
              </a:xfrm>
              <a:prstGeom prst="line">
                <a:avLst/>
              </a:prstGeom>
              <a:noFill/>
              <a:ln w="28575">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3" name="Line 27"/>
              <p:cNvSpPr>
                <a:spLocks noChangeShapeType="1"/>
              </p:cNvSpPr>
              <p:nvPr/>
            </p:nvSpPr>
            <p:spPr bwMode="auto">
              <a:xfrm flipV="1">
                <a:off x="2622" y="3544"/>
                <a:ext cx="0" cy="78"/>
              </a:xfrm>
              <a:prstGeom prst="line">
                <a:avLst/>
              </a:prstGeom>
              <a:noFill/>
              <a:ln w="28575">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4" name="Line 28"/>
              <p:cNvSpPr>
                <a:spLocks noChangeShapeType="1"/>
              </p:cNvSpPr>
              <p:nvPr/>
            </p:nvSpPr>
            <p:spPr bwMode="auto">
              <a:xfrm flipV="1">
                <a:off x="3057" y="3544"/>
                <a:ext cx="0" cy="78"/>
              </a:xfrm>
              <a:prstGeom prst="line">
                <a:avLst/>
              </a:prstGeom>
              <a:noFill/>
              <a:ln w="28575">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5" name="Line 29"/>
              <p:cNvSpPr>
                <a:spLocks noChangeShapeType="1"/>
              </p:cNvSpPr>
              <p:nvPr/>
            </p:nvSpPr>
            <p:spPr bwMode="auto">
              <a:xfrm flipV="1">
                <a:off x="3468" y="3544"/>
                <a:ext cx="0" cy="78"/>
              </a:xfrm>
              <a:prstGeom prst="line">
                <a:avLst/>
              </a:prstGeom>
              <a:noFill/>
              <a:ln w="28575">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6" name="Line 30"/>
              <p:cNvSpPr>
                <a:spLocks noChangeShapeType="1"/>
              </p:cNvSpPr>
              <p:nvPr/>
            </p:nvSpPr>
            <p:spPr bwMode="auto">
              <a:xfrm flipV="1">
                <a:off x="3891" y="3544"/>
                <a:ext cx="0" cy="78"/>
              </a:xfrm>
              <a:prstGeom prst="line">
                <a:avLst/>
              </a:prstGeom>
              <a:noFill/>
              <a:ln w="28575">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grpSp>
        <p:nvGrpSpPr>
          <p:cNvPr id="439327" name="Group 31"/>
          <p:cNvGrpSpPr>
            <a:grpSpLocks/>
          </p:cNvGrpSpPr>
          <p:nvPr/>
        </p:nvGrpSpPr>
        <p:grpSpPr bwMode="auto">
          <a:xfrm>
            <a:off x="6886575" y="3616325"/>
            <a:ext cx="1357313" cy="396875"/>
            <a:chOff x="4338" y="2278"/>
            <a:chExt cx="855" cy="250"/>
          </a:xfrm>
        </p:grpSpPr>
        <p:sp>
          <p:nvSpPr>
            <p:cNvPr id="439328" name="Rectangle 32"/>
            <p:cNvSpPr>
              <a:spLocks noChangeArrowheads="1"/>
            </p:cNvSpPr>
            <p:nvPr/>
          </p:nvSpPr>
          <p:spPr bwMode="auto">
            <a:xfrm>
              <a:off x="4338" y="2346"/>
              <a:ext cx="120" cy="114"/>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9" name="Text Box 33"/>
            <p:cNvSpPr txBox="1">
              <a:spLocks noChangeArrowheads="1"/>
            </p:cNvSpPr>
            <p:nvPr/>
          </p:nvSpPr>
          <p:spPr bwMode="auto">
            <a:xfrm>
              <a:off x="4581" y="2278"/>
              <a:ext cx="612"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old exs</a:t>
              </a:r>
            </a:p>
          </p:txBody>
        </p:sp>
      </p:grpSp>
      <p:grpSp>
        <p:nvGrpSpPr>
          <p:cNvPr id="439330" name="Group 34"/>
          <p:cNvGrpSpPr>
            <a:grpSpLocks/>
          </p:cNvGrpSpPr>
          <p:nvPr/>
        </p:nvGrpSpPr>
        <p:grpSpPr bwMode="auto">
          <a:xfrm>
            <a:off x="6886575" y="3959225"/>
            <a:ext cx="1484313" cy="396875"/>
            <a:chOff x="4338" y="2494"/>
            <a:chExt cx="935" cy="250"/>
          </a:xfrm>
        </p:grpSpPr>
        <p:sp>
          <p:nvSpPr>
            <p:cNvPr id="439331" name="Rectangle 35"/>
            <p:cNvSpPr>
              <a:spLocks noChangeArrowheads="1"/>
            </p:cNvSpPr>
            <p:nvPr/>
          </p:nvSpPr>
          <p:spPr bwMode="auto">
            <a:xfrm>
              <a:off x="4338" y="2562"/>
              <a:ext cx="120" cy="114"/>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32" name="Text Box 36"/>
            <p:cNvSpPr txBox="1">
              <a:spLocks noChangeArrowheads="1"/>
            </p:cNvSpPr>
            <p:nvPr/>
          </p:nvSpPr>
          <p:spPr bwMode="auto">
            <a:xfrm>
              <a:off x="4581" y="2494"/>
              <a:ext cx="692"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new exs</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39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439327"/>
                                        </p:tgtEl>
                                        <p:attrNameLst>
                                          <p:attrName>style.visibility</p:attrName>
                                        </p:attrNameLst>
                                      </p:cBhvr>
                                      <p:to>
                                        <p:strVal val="visible"/>
                                      </p:to>
                                    </p:set>
                                    <p:anim calcmode="lin" valueType="num">
                                      <p:cBhvr additive="base">
                                        <p:cTn id="11" dur="500" fill="hold"/>
                                        <p:tgtEl>
                                          <p:spTgt spid="439327"/>
                                        </p:tgtEl>
                                        <p:attrNameLst>
                                          <p:attrName>ppt_x</p:attrName>
                                        </p:attrNameLst>
                                      </p:cBhvr>
                                      <p:tavLst>
                                        <p:tav tm="0">
                                          <p:val>
                                            <p:strVal val="1+#ppt_w/2"/>
                                          </p:val>
                                        </p:tav>
                                        <p:tav tm="100000">
                                          <p:val>
                                            <p:strVal val="#ppt_x"/>
                                          </p:val>
                                        </p:tav>
                                      </p:tavLst>
                                    </p:anim>
                                    <p:anim calcmode="lin" valueType="num">
                                      <p:cBhvr additive="base">
                                        <p:cTn id="12" dur="500" fill="hold"/>
                                        <p:tgtEl>
                                          <p:spTgt spid="43932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93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439330"/>
                                        </p:tgtEl>
                                        <p:attrNameLst>
                                          <p:attrName>style.visibility</p:attrName>
                                        </p:attrNameLst>
                                      </p:cBhvr>
                                      <p:to>
                                        <p:strVal val="visible"/>
                                      </p:to>
                                    </p:set>
                                    <p:anim calcmode="lin" valueType="num">
                                      <p:cBhvr additive="base">
                                        <p:cTn id="21" dur="500" fill="hold"/>
                                        <p:tgtEl>
                                          <p:spTgt spid="439330"/>
                                        </p:tgtEl>
                                        <p:attrNameLst>
                                          <p:attrName>ppt_x</p:attrName>
                                        </p:attrNameLst>
                                      </p:cBhvr>
                                      <p:tavLst>
                                        <p:tav tm="0">
                                          <p:val>
                                            <p:strVal val="1+#ppt_w/2"/>
                                          </p:val>
                                        </p:tav>
                                        <p:tav tm="100000">
                                          <p:val>
                                            <p:strVal val="#ppt_x"/>
                                          </p:val>
                                        </p:tav>
                                      </p:tavLst>
                                    </p:anim>
                                    <p:anim calcmode="lin" valueType="num">
                                      <p:cBhvr additive="base">
                                        <p:cTn id="22" dur="500" fill="hold"/>
                                        <p:tgtEl>
                                          <p:spTgt spid="43933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39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en-US" smtClean="0">
                <a:cs typeface="+mj-cs"/>
              </a:rPr>
              <a:t>Wrapper Verification</a:t>
            </a:r>
          </a:p>
        </p:txBody>
      </p:sp>
      <p:sp>
        <p:nvSpPr>
          <p:cNvPr id="441347" name="Rectangle 3"/>
          <p:cNvSpPr>
            <a:spLocks noGrp="1" noChangeArrowheads="1"/>
          </p:cNvSpPr>
          <p:nvPr>
            <p:ph type="body" idx="1"/>
          </p:nvPr>
        </p:nvSpPr>
        <p:spPr/>
        <p:txBody>
          <a:bodyPr/>
          <a:lstStyle/>
          <a:p>
            <a:pPr eaLnBrk="1" hangingPunct="1">
              <a:buFontTx/>
              <a:buNone/>
              <a:defRPr/>
            </a:pPr>
            <a:r>
              <a:rPr lang="en-US" smtClean="0">
                <a:cs typeface="+mn-cs"/>
              </a:rPr>
              <a:t>Results</a:t>
            </a:r>
          </a:p>
          <a:p>
            <a:pPr lvl="1" eaLnBrk="1" hangingPunct="1">
              <a:defRPr/>
            </a:pPr>
            <a:r>
              <a:rPr lang="en-US" smtClean="0"/>
              <a:t>Monitored 27 wrappers (23 distinct sources)</a:t>
            </a:r>
          </a:p>
          <a:p>
            <a:pPr lvl="1" eaLnBrk="1" hangingPunct="1">
              <a:defRPr/>
            </a:pPr>
            <a:r>
              <a:rPr lang="en-US" smtClean="0"/>
              <a:t>There were 37 changes over ~ 1 year</a:t>
            </a:r>
          </a:p>
          <a:p>
            <a:pPr lvl="1" eaLnBrk="1" hangingPunct="1">
              <a:defRPr/>
            </a:pPr>
            <a:r>
              <a:rPr lang="en-US" smtClean="0"/>
              <a:t>Algorithm discovered 35/37 changes with 15 mistakes</a:t>
            </a:r>
          </a:p>
          <a:p>
            <a:pPr lvl="2" eaLnBrk="1" hangingPunct="1">
              <a:defRPr/>
            </a:pPr>
            <a:r>
              <a:rPr lang="en-US" smtClean="0"/>
              <a:t>13 false positives</a:t>
            </a:r>
          </a:p>
          <a:p>
            <a:pPr lvl="1" eaLnBrk="1" hangingPunct="1">
              <a:defRPr/>
            </a:pPr>
            <a:r>
              <a:rPr lang="en-US" smtClean="0"/>
              <a:t>Overall:</a:t>
            </a:r>
          </a:p>
          <a:p>
            <a:pPr lvl="2" eaLnBrk="1" hangingPunct="1">
              <a:defRPr/>
            </a:pPr>
            <a:r>
              <a:rPr lang="en-US" smtClean="0"/>
              <a:t>Average precision = 73%</a:t>
            </a:r>
          </a:p>
          <a:p>
            <a:pPr lvl="2" eaLnBrk="1" hangingPunct="1">
              <a:defRPr/>
            </a:pPr>
            <a:r>
              <a:rPr lang="en-US" smtClean="0"/>
              <a:t>Average recall = 95%</a:t>
            </a:r>
          </a:p>
          <a:p>
            <a:pPr lvl="2" eaLnBrk="1" hangingPunct="1">
              <a:defRPr/>
            </a:pPr>
            <a:r>
              <a:rPr lang="en-US" smtClean="0"/>
              <a:t>Average accuracy = 97%</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hangingPunct="1">
              <a:defRPr/>
            </a:pPr>
            <a:r>
              <a:rPr lang="en-US" smtClean="0">
                <a:cs typeface="+mj-cs"/>
              </a:rPr>
              <a:t>Wrapper Reinduction</a:t>
            </a:r>
          </a:p>
        </p:txBody>
      </p:sp>
      <p:sp>
        <p:nvSpPr>
          <p:cNvPr id="443395" name="Rectangle 3"/>
          <p:cNvSpPr>
            <a:spLocks noGrp="1" noChangeArrowheads="1"/>
          </p:cNvSpPr>
          <p:nvPr>
            <p:ph type="body" idx="1"/>
          </p:nvPr>
        </p:nvSpPr>
        <p:spPr/>
        <p:txBody>
          <a:bodyPr/>
          <a:lstStyle/>
          <a:p>
            <a:pPr lvl="1" eaLnBrk="1" hangingPunct="1">
              <a:defRPr/>
            </a:pPr>
            <a:r>
              <a:rPr lang="en-US" smtClean="0"/>
              <a:t>Rebuild the wrapper automatically if it is not extracting data correctly from new pages</a:t>
            </a:r>
          </a:p>
          <a:p>
            <a:pPr lvl="1" eaLnBrk="1" hangingPunct="1">
              <a:defRPr/>
            </a:pPr>
            <a:r>
              <a:rPr lang="en-US" smtClean="0"/>
              <a:t>Data extraction step </a:t>
            </a:r>
          </a:p>
          <a:p>
            <a:pPr lvl="2" eaLnBrk="1" hangingPunct="1">
              <a:buFontTx/>
              <a:buNone/>
              <a:defRPr/>
            </a:pPr>
            <a:r>
              <a:rPr lang="en-US" smtClean="0"/>
              <a:t>Identify correct examples of data on new pages</a:t>
            </a:r>
          </a:p>
          <a:p>
            <a:pPr lvl="1" eaLnBrk="1" hangingPunct="1">
              <a:defRPr/>
            </a:pPr>
            <a:r>
              <a:rPr lang="en-US" smtClean="0"/>
              <a:t>Wrapper induction step</a:t>
            </a:r>
          </a:p>
          <a:p>
            <a:pPr lvl="2" eaLnBrk="1" hangingPunct="1">
              <a:buFontTx/>
              <a:buNone/>
              <a:defRPr/>
            </a:pPr>
            <a:r>
              <a:rPr lang="en-US" smtClean="0"/>
              <a:t>Feed the examples, along with the new pages, to the wrapper induction algorithm to learn new extraction rules</a:t>
            </a:r>
          </a:p>
          <a:p>
            <a:pPr eaLnBrk="1" hangingPunct="1">
              <a:defRPr/>
            </a:pPr>
            <a:endParaRPr lang="en-US" smtClean="0">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89" name="Group 2"/>
          <p:cNvGrpSpPr>
            <a:grpSpLocks/>
          </p:cNvGrpSpPr>
          <p:nvPr/>
        </p:nvGrpSpPr>
        <p:grpSpPr bwMode="auto">
          <a:xfrm>
            <a:off x="5073650" y="2286000"/>
            <a:ext cx="3616325" cy="2743200"/>
            <a:chOff x="3244" y="1440"/>
            <a:chExt cx="2278" cy="1728"/>
          </a:xfrm>
        </p:grpSpPr>
        <p:sp>
          <p:nvSpPr>
            <p:cNvPr id="445443" name="AutoShape 3"/>
            <p:cNvSpPr>
              <a:spLocks noChangeArrowheads="1"/>
            </p:cNvSpPr>
            <p:nvPr/>
          </p:nvSpPr>
          <p:spPr bwMode="auto">
            <a:xfrm>
              <a:off x="4656" y="2400"/>
              <a:ext cx="624" cy="768"/>
            </a:xfrm>
            <a:prstGeom prst="can">
              <a:avLst>
                <a:gd name="adj" fmla="val 30769"/>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89114" name="Group 4"/>
            <p:cNvGrpSpPr>
              <a:grpSpLocks/>
            </p:cNvGrpSpPr>
            <p:nvPr/>
          </p:nvGrpSpPr>
          <p:grpSpPr bwMode="auto">
            <a:xfrm>
              <a:off x="3312" y="1440"/>
              <a:ext cx="602" cy="608"/>
              <a:chOff x="960" y="864"/>
              <a:chExt cx="528" cy="687"/>
            </a:xfrm>
          </p:grpSpPr>
          <p:sp>
            <p:nvSpPr>
              <p:cNvPr id="445445" name="AutoShape 5"/>
              <p:cNvSpPr>
                <a:spLocks noChangeArrowheads="1"/>
              </p:cNvSpPr>
              <p:nvPr/>
            </p:nvSpPr>
            <p:spPr bwMode="auto">
              <a:xfrm>
                <a:off x="1056" y="975"/>
                <a:ext cx="432" cy="576"/>
              </a:xfrm>
              <a:prstGeom prst="foldedCorner">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6" name="AutoShape 6"/>
              <p:cNvSpPr>
                <a:spLocks noChangeArrowheads="1"/>
              </p:cNvSpPr>
              <p:nvPr/>
            </p:nvSpPr>
            <p:spPr bwMode="auto">
              <a:xfrm>
                <a:off x="1008" y="915"/>
                <a:ext cx="432" cy="576"/>
              </a:xfrm>
              <a:prstGeom prst="foldedCorner">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7" name="AutoShape 7"/>
              <p:cNvSpPr>
                <a:spLocks noChangeArrowheads="1"/>
              </p:cNvSpPr>
              <p:nvPr/>
            </p:nvSpPr>
            <p:spPr bwMode="auto">
              <a:xfrm>
                <a:off x="960" y="864"/>
                <a:ext cx="432" cy="576"/>
              </a:xfrm>
              <a:prstGeom prst="foldedCorner">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eaLnBrk="0" hangingPunct="0">
                  <a:defRPr/>
                </a:pPr>
                <a:r>
                  <a:rPr lang="en-US" sz="2000">
                    <a:cs typeface="+mn-cs"/>
                  </a:rPr>
                  <a:t>Web</a:t>
                </a:r>
              </a:p>
              <a:p>
                <a:pPr defTabSz="1135063" eaLnBrk="0" hangingPunct="0">
                  <a:defRPr/>
                </a:pPr>
                <a:r>
                  <a:rPr lang="en-US" sz="2000">
                    <a:cs typeface="+mn-cs"/>
                  </a:rPr>
                  <a:t>pages</a:t>
                </a:r>
              </a:p>
            </p:txBody>
          </p:sp>
        </p:grpSp>
        <p:sp>
          <p:nvSpPr>
            <p:cNvPr id="445448" name="Text Box 8"/>
            <p:cNvSpPr txBox="1">
              <a:spLocks noChangeArrowheads="1"/>
            </p:cNvSpPr>
            <p:nvPr/>
          </p:nvSpPr>
          <p:spPr bwMode="auto">
            <a:xfrm>
              <a:off x="4608" y="1920"/>
              <a:ext cx="91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spAutoFit/>
            </a:bodyPr>
            <a:lstStyle>
              <a:lvl1pPr algn="l" defTabSz="1135063">
                <a:defRPr sz="2400">
                  <a:solidFill>
                    <a:schemeClr val="tx1"/>
                  </a:solidFill>
                  <a:latin typeface="Times New Roman" charset="0"/>
                  <a:ea typeface="ＭＳ Ｐゴシック" charset="0"/>
                </a:defRPr>
              </a:lvl1pPr>
              <a:lvl2pPr marL="566738" algn="l" defTabSz="1135063">
                <a:defRPr sz="2400">
                  <a:solidFill>
                    <a:schemeClr val="tx1"/>
                  </a:solidFill>
                  <a:latin typeface="Times New Roman" charset="0"/>
                  <a:ea typeface="ＭＳ Ｐゴシック" charset="0"/>
                </a:defRPr>
              </a:lvl2pPr>
              <a:lvl3pPr marL="1135063" algn="l" defTabSz="1135063">
                <a:defRPr sz="2400">
                  <a:solidFill>
                    <a:schemeClr val="tx1"/>
                  </a:solidFill>
                  <a:latin typeface="Times New Roman" charset="0"/>
                  <a:ea typeface="ＭＳ Ｐゴシック" charset="0"/>
                </a:defRPr>
              </a:lvl3pPr>
              <a:lvl4pPr marL="1701800" algn="l" defTabSz="1135063">
                <a:defRPr sz="2400">
                  <a:solidFill>
                    <a:schemeClr val="tx1"/>
                  </a:solidFill>
                  <a:latin typeface="Times New Roman" charset="0"/>
                  <a:ea typeface="ＭＳ Ｐゴシック" charset="0"/>
                </a:defRPr>
              </a:lvl4pPr>
              <a:lvl5pPr marL="2270125" algn="l" defTabSz="1135063">
                <a:defRPr sz="2400">
                  <a:solidFill>
                    <a:schemeClr val="tx1"/>
                  </a:solidFill>
                  <a:latin typeface="Times New Roman" charset="0"/>
                  <a:ea typeface="ＭＳ Ｐゴシック" charset="0"/>
                </a:defRPr>
              </a:lvl5pPr>
              <a:lvl6pPr marL="2727325" defTabSz="1135063" fontAlgn="base">
                <a:spcBef>
                  <a:spcPct val="0"/>
                </a:spcBef>
                <a:spcAft>
                  <a:spcPct val="0"/>
                </a:spcAft>
                <a:defRPr sz="2400">
                  <a:solidFill>
                    <a:schemeClr val="tx1"/>
                  </a:solidFill>
                  <a:latin typeface="Times New Roman" charset="0"/>
                  <a:ea typeface="ＭＳ Ｐゴシック" charset="0"/>
                </a:defRPr>
              </a:lvl6pPr>
              <a:lvl7pPr marL="3184525" defTabSz="1135063" fontAlgn="base">
                <a:spcBef>
                  <a:spcPct val="0"/>
                </a:spcBef>
                <a:spcAft>
                  <a:spcPct val="0"/>
                </a:spcAft>
                <a:defRPr sz="2400">
                  <a:solidFill>
                    <a:schemeClr val="tx1"/>
                  </a:solidFill>
                  <a:latin typeface="Times New Roman" charset="0"/>
                  <a:ea typeface="ＭＳ Ｐゴシック" charset="0"/>
                </a:defRPr>
              </a:lvl7pPr>
              <a:lvl8pPr marL="3641725" defTabSz="1135063" fontAlgn="base">
                <a:spcBef>
                  <a:spcPct val="0"/>
                </a:spcBef>
                <a:spcAft>
                  <a:spcPct val="0"/>
                </a:spcAft>
                <a:defRPr sz="2400">
                  <a:solidFill>
                    <a:schemeClr val="tx1"/>
                  </a:solidFill>
                  <a:latin typeface="Times New Roman" charset="0"/>
                  <a:ea typeface="ＭＳ Ｐゴシック" charset="0"/>
                </a:defRPr>
              </a:lvl8pPr>
              <a:lvl9pPr marL="4098925" defTabSz="1135063" fontAlgn="base">
                <a:spcBef>
                  <a:spcPct val="0"/>
                </a:spcBef>
                <a:spcAft>
                  <a:spcPct val="0"/>
                </a:spcAft>
                <a:defRPr sz="2400">
                  <a:solidFill>
                    <a:schemeClr val="tx1"/>
                  </a:solidFill>
                  <a:latin typeface="Times New Roman" charset="0"/>
                  <a:ea typeface="ＭＳ Ｐゴシック" charset="0"/>
                </a:defRPr>
              </a:lvl9pPr>
            </a:lstStyle>
            <a:p>
              <a:pPr>
                <a:defRPr/>
              </a:pPr>
              <a:r>
                <a:rPr lang="en-US" sz="2000" b="1" smtClean="0">
                  <a:latin typeface="Tahoma" charset="0"/>
                  <a:cs typeface="+mn-cs"/>
                </a:rPr>
                <a:t>Extracted</a:t>
              </a:r>
            </a:p>
            <a:p>
              <a:pPr>
                <a:defRPr/>
              </a:pPr>
              <a:r>
                <a:rPr lang="en-US" sz="2000" b="1" smtClean="0">
                  <a:latin typeface="Tahoma" charset="0"/>
                  <a:cs typeface="+mn-cs"/>
                </a:rPr>
                <a:t>data</a:t>
              </a:r>
            </a:p>
          </p:txBody>
        </p:sp>
        <p:sp>
          <p:nvSpPr>
            <p:cNvPr id="445449" name="AutoShape 9"/>
            <p:cNvSpPr>
              <a:spLocks noChangeArrowheads="1"/>
            </p:cNvSpPr>
            <p:nvPr/>
          </p:nvSpPr>
          <p:spPr bwMode="auto">
            <a:xfrm rot="5400000">
              <a:off x="3427" y="2189"/>
              <a:ext cx="370" cy="217"/>
            </a:xfrm>
            <a:prstGeom prst="rightArrow">
              <a:avLst>
                <a:gd name="adj1" fmla="val 50000"/>
                <a:gd name="adj2" fmla="val 4262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0" name="Rectangle 10"/>
            <p:cNvSpPr>
              <a:spLocks noChangeArrowheads="1"/>
            </p:cNvSpPr>
            <p:nvPr/>
          </p:nvSpPr>
          <p:spPr bwMode="auto">
            <a:xfrm>
              <a:off x="3244" y="2544"/>
              <a:ext cx="847" cy="45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500">
                  <a:cs typeface="+mn-cs"/>
                </a:rPr>
                <a:t>Wrapper</a:t>
              </a:r>
            </a:p>
          </p:txBody>
        </p:sp>
        <p:sp>
          <p:nvSpPr>
            <p:cNvPr id="445451" name="AutoShape 11"/>
            <p:cNvSpPr>
              <a:spLocks noChangeArrowheads="1"/>
            </p:cNvSpPr>
            <p:nvPr/>
          </p:nvSpPr>
          <p:spPr bwMode="auto">
            <a:xfrm>
              <a:off x="4128" y="2640"/>
              <a:ext cx="452" cy="240"/>
            </a:xfrm>
            <a:prstGeom prst="rightArrow">
              <a:avLst>
                <a:gd name="adj1" fmla="val 50000"/>
                <a:gd name="adj2" fmla="val 47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45452" name="Group 12"/>
          <p:cNvGrpSpPr>
            <a:grpSpLocks/>
          </p:cNvGrpSpPr>
          <p:nvPr/>
        </p:nvGrpSpPr>
        <p:grpSpPr bwMode="auto">
          <a:xfrm>
            <a:off x="533400" y="1828800"/>
            <a:ext cx="4451350" cy="3124200"/>
            <a:chOff x="384" y="1152"/>
            <a:chExt cx="2804" cy="1968"/>
          </a:xfrm>
        </p:grpSpPr>
        <p:sp>
          <p:nvSpPr>
            <p:cNvPr id="445453" name="AutoShape 13"/>
            <p:cNvSpPr>
              <a:spLocks noChangeArrowheads="1"/>
            </p:cNvSpPr>
            <p:nvPr/>
          </p:nvSpPr>
          <p:spPr bwMode="auto">
            <a:xfrm>
              <a:off x="1632" y="2448"/>
              <a:ext cx="1003" cy="672"/>
            </a:xfrm>
            <a:prstGeom prst="cube">
              <a:avLst>
                <a:gd name="adj" fmla="val 16097"/>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000" b="1">
                  <a:cs typeface="+mn-cs"/>
                </a:rPr>
                <a:t>Wrapper</a:t>
              </a:r>
            </a:p>
            <a:p>
              <a:pPr defTabSz="1135063">
                <a:defRPr/>
              </a:pPr>
              <a:r>
                <a:rPr lang="en-US" sz="2000" b="1">
                  <a:cs typeface="+mn-cs"/>
                </a:rPr>
                <a:t>Induction</a:t>
              </a:r>
            </a:p>
            <a:p>
              <a:pPr defTabSz="1135063">
                <a:defRPr/>
              </a:pPr>
              <a:r>
                <a:rPr lang="en-US" sz="2000" b="1">
                  <a:cs typeface="+mn-cs"/>
                </a:rPr>
                <a:t>System</a:t>
              </a:r>
            </a:p>
          </p:txBody>
        </p:sp>
        <p:grpSp>
          <p:nvGrpSpPr>
            <p:cNvPr id="89103" name="Group 14"/>
            <p:cNvGrpSpPr>
              <a:grpSpLocks/>
            </p:cNvGrpSpPr>
            <p:nvPr/>
          </p:nvGrpSpPr>
          <p:grpSpPr bwMode="auto">
            <a:xfrm>
              <a:off x="480" y="2592"/>
              <a:ext cx="583" cy="472"/>
              <a:chOff x="89" y="1928"/>
              <a:chExt cx="583" cy="472"/>
            </a:xfrm>
          </p:grpSpPr>
          <p:sp>
            <p:nvSpPr>
              <p:cNvPr id="445455" name="AutoShape 15"/>
              <p:cNvSpPr>
                <a:spLocks noChangeArrowheads="1"/>
              </p:cNvSpPr>
              <p:nvPr/>
            </p:nvSpPr>
            <p:spPr bwMode="auto">
              <a:xfrm>
                <a:off x="89" y="1928"/>
                <a:ext cx="583" cy="472"/>
              </a:xfrm>
              <a:prstGeom prst="flowChartMultidocumen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6" name="Rectangle 16"/>
              <p:cNvSpPr>
                <a:spLocks noChangeArrowheads="1"/>
              </p:cNvSpPr>
              <p:nvPr/>
            </p:nvSpPr>
            <p:spPr bwMode="auto">
              <a:xfrm>
                <a:off x="403" y="2142"/>
                <a:ext cx="151" cy="86"/>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eaLnBrk="0" hangingPunct="0">
                  <a:defRPr/>
                </a:pPr>
                <a:endParaRPr lang="en-US" sz="3500">
                  <a:latin typeface="Times New Roman" charset="0"/>
                  <a:cs typeface="+mn-cs"/>
                </a:endParaRPr>
              </a:p>
            </p:txBody>
          </p:sp>
          <p:sp>
            <p:nvSpPr>
              <p:cNvPr id="445457" name="Rectangle 17"/>
              <p:cNvSpPr>
                <a:spLocks noChangeArrowheads="1"/>
              </p:cNvSpPr>
              <p:nvPr/>
            </p:nvSpPr>
            <p:spPr bwMode="auto">
              <a:xfrm>
                <a:off x="134" y="2057"/>
                <a:ext cx="150" cy="85"/>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8" name="Rectangle 18"/>
              <p:cNvSpPr>
                <a:spLocks noChangeArrowheads="1"/>
              </p:cNvSpPr>
              <p:nvPr/>
            </p:nvSpPr>
            <p:spPr bwMode="auto">
              <a:xfrm>
                <a:off x="224" y="2228"/>
                <a:ext cx="150" cy="86"/>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45459" name="AutoShape 19"/>
            <p:cNvSpPr>
              <a:spLocks noChangeArrowheads="1"/>
            </p:cNvSpPr>
            <p:nvPr/>
          </p:nvSpPr>
          <p:spPr bwMode="auto">
            <a:xfrm>
              <a:off x="1104" y="2640"/>
              <a:ext cx="452" cy="240"/>
            </a:xfrm>
            <a:prstGeom prst="rightArrow">
              <a:avLst>
                <a:gd name="adj1" fmla="val 50000"/>
                <a:gd name="adj2" fmla="val 47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89105" name="Object 20"/>
            <p:cNvGraphicFramePr>
              <a:graphicFrameLocks noChangeAspect="1"/>
            </p:cNvGraphicFramePr>
            <p:nvPr/>
          </p:nvGraphicFramePr>
          <p:xfrm>
            <a:off x="528" y="1152"/>
            <a:ext cx="653" cy="432"/>
          </p:xfrm>
          <a:graphic>
            <a:graphicData uri="http://schemas.openxmlformats.org/presentationml/2006/ole">
              <mc:AlternateContent xmlns:mc="http://schemas.openxmlformats.org/markup-compatibility/2006">
                <mc:Choice xmlns:v="urn:schemas-microsoft-com:vml" Requires="v">
                  <p:oleObj spid="_x0000_s89134" name="Clip" r:id="rId3" imgW="4584700" imgH="3441700" progId="MS_ClipArt_Gallery.2">
                    <p:embed/>
                  </p:oleObj>
                </mc:Choice>
                <mc:Fallback>
                  <p:oleObj name="Clip" r:id="rId3" imgW="4584700" imgH="3441700" progId="MS_ClipArt_Gallery.2">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152"/>
                          <a:ext cx="65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45461" name="AutoShape 21"/>
            <p:cNvSpPr>
              <a:spLocks noChangeArrowheads="1"/>
            </p:cNvSpPr>
            <p:nvPr/>
          </p:nvSpPr>
          <p:spPr bwMode="auto">
            <a:xfrm>
              <a:off x="384" y="1632"/>
              <a:ext cx="847" cy="386"/>
            </a:xfrm>
            <a:prstGeom prst="cube">
              <a:avLst>
                <a:gd name="adj" fmla="val 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500">
                  <a:cs typeface="+mn-cs"/>
                </a:rPr>
                <a:t>GUI</a:t>
              </a:r>
            </a:p>
          </p:txBody>
        </p:sp>
        <p:sp>
          <p:nvSpPr>
            <p:cNvPr id="445462" name="AutoShape 22"/>
            <p:cNvSpPr>
              <a:spLocks noChangeArrowheads="1"/>
            </p:cNvSpPr>
            <p:nvPr/>
          </p:nvSpPr>
          <p:spPr bwMode="auto">
            <a:xfrm>
              <a:off x="2736" y="2640"/>
              <a:ext cx="452" cy="240"/>
            </a:xfrm>
            <a:prstGeom prst="rightArrow">
              <a:avLst>
                <a:gd name="adj1" fmla="val 50000"/>
                <a:gd name="adj2" fmla="val 47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3" name="AutoShape 23"/>
            <p:cNvSpPr>
              <a:spLocks noChangeArrowheads="1"/>
            </p:cNvSpPr>
            <p:nvPr/>
          </p:nvSpPr>
          <p:spPr bwMode="auto">
            <a:xfrm rot="5400000">
              <a:off x="595" y="2237"/>
              <a:ext cx="370" cy="217"/>
            </a:xfrm>
            <a:prstGeom prst="rightArrow">
              <a:avLst>
                <a:gd name="adj1" fmla="val 50000"/>
                <a:gd name="adj2" fmla="val 4262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45464" name="Group 24"/>
          <p:cNvGrpSpPr>
            <a:grpSpLocks/>
          </p:cNvGrpSpPr>
          <p:nvPr/>
        </p:nvGrpSpPr>
        <p:grpSpPr bwMode="auto">
          <a:xfrm>
            <a:off x="914400" y="4876800"/>
            <a:ext cx="5921375" cy="1524000"/>
            <a:chOff x="624" y="3072"/>
            <a:chExt cx="3730" cy="960"/>
          </a:xfrm>
        </p:grpSpPr>
        <p:sp>
          <p:nvSpPr>
            <p:cNvPr id="445465" name="AutoShape 25"/>
            <p:cNvSpPr>
              <a:spLocks noChangeArrowheads="1"/>
            </p:cNvSpPr>
            <p:nvPr/>
          </p:nvSpPr>
          <p:spPr bwMode="auto">
            <a:xfrm flipH="1">
              <a:off x="2688" y="3648"/>
              <a:ext cx="404" cy="240"/>
            </a:xfrm>
            <a:prstGeom prst="rightArrow">
              <a:avLst>
                <a:gd name="adj1" fmla="val 50000"/>
                <a:gd name="adj2" fmla="val 42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6" name="AutoShape 26"/>
            <p:cNvSpPr>
              <a:spLocks noChangeArrowheads="1"/>
            </p:cNvSpPr>
            <p:nvPr/>
          </p:nvSpPr>
          <p:spPr bwMode="auto">
            <a:xfrm>
              <a:off x="3168" y="3456"/>
              <a:ext cx="1186" cy="576"/>
            </a:xfrm>
            <a:prstGeom prst="cube">
              <a:avLst>
                <a:gd name="adj" fmla="val 133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000" b="1">
                  <a:cs typeface="+mn-cs"/>
                </a:rPr>
                <a:t>Wrapper</a:t>
              </a:r>
            </a:p>
            <a:p>
              <a:pPr defTabSz="1135063">
                <a:defRPr/>
              </a:pPr>
              <a:r>
                <a:rPr lang="en-US" sz="2000" b="1">
                  <a:cs typeface="+mn-cs"/>
                </a:rPr>
                <a:t>Verification</a:t>
              </a:r>
            </a:p>
          </p:txBody>
        </p:sp>
        <p:sp>
          <p:nvSpPr>
            <p:cNvPr id="445467" name="AutoShape 27"/>
            <p:cNvSpPr>
              <a:spLocks noChangeArrowheads="1"/>
            </p:cNvSpPr>
            <p:nvPr/>
          </p:nvSpPr>
          <p:spPr bwMode="auto">
            <a:xfrm>
              <a:off x="1536" y="3456"/>
              <a:ext cx="1130" cy="576"/>
            </a:xfrm>
            <a:prstGeom prst="cube">
              <a:avLst>
                <a:gd name="adj" fmla="val 1212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000" b="1">
                  <a:cs typeface="+mn-cs"/>
                </a:rPr>
                <a:t>Automatic</a:t>
              </a:r>
            </a:p>
            <a:p>
              <a:pPr defTabSz="1135063">
                <a:defRPr/>
              </a:pPr>
              <a:r>
                <a:rPr lang="en-US" sz="2000" b="1">
                  <a:cs typeface="+mn-cs"/>
                </a:rPr>
                <a:t>Re-labeling</a:t>
              </a:r>
            </a:p>
          </p:txBody>
        </p:sp>
        <p:sp>
          <p:nvSpPr>
            <p:cNvPr id="445468" name="AutoShape 28"/>
            <p:cNvSpPr>
              <a:spLocks noChangeArrowheads="1"/>
            </p:cNvSpPr>
            <p:nvPr/>
          </p:nvSpPr>
          <p:spPr bwMode="auto">
            <a:xfrm rot="5400000">
              <a:off x="3445" y="3131"/>
              <a:ext cx="336" cy="217"/>
            </a:xfrm>
            <a:prstGeom prst="rightArrow">
              <a:avLst>
                <a:gd name="adj1" fmla="val 50000"/>
                <a:gd name="adj2" fmla="val 3871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9" name="AutoShape 29"/>
            <p:cNvSpPr>
              <a:spLocks noChangeArrowheads="1"/>
            </p:cNvSpPr>
            <p:nvPr/>
          </p:nvSpPr>
          <p:spPr bwMode="auto">
            <a:xfrm flipH="1">
              <a:off x="624" y="3168"/>
              <a:ext cx="864" cy="720"/>
            </a:xfrm>
            <a:custGeom>
              <a:avLst/>
              <a:gdLst>
                <a:gd name="G0" fmla="+- 13025 0 0"/>
                <a:gd name="G1" fmla="+- 19012 0 0"/>
                <a:gd name="G2" fmla="+- 6959 0 0"/>
                <a:gd name="G3" fmla="*/ 13025 1 2"/>
                <a:gd name="G4" fmla="+- G3 10800 0"/>
                <a:gd name="G5" fmla="+- 21600 13025 19012"/>
                <a:gd name="G6" fmla="+- 19012 6959 0"/>
                <a:gd name="G7" fmla="*/ G6 1 2"/>
                <a:gd name="G8" fmla="*/ 19012 2 1"/>
                <a:gd name="G9" fmla="+- G8 0 21600"/>
                <a:gd name="G10" fmla="*/ 21600 G0 G1"/>
                <a:gd name="G11" fmla="*/ 21600 G4 G1"/>
                <a:gd name="G12" fmla="*/ 21600 G5 G1"/>
                <a:gd name="G13" fmla="*/ 21600 G7 G1"/>
                <a:gd name="G14" fmla="*/ 19012 1 2"/>
                <a:gd name="G15" fmla="+- G5 0 G4"/>
                <a:gd name="G16" fmla="+- G0 0 G4"/>
                <a:gd name="G17" fmla="*/ G2 G15 G16"/>
                <a:gd name="T0" fmla="*/ 17313 w 21600"/>
                <a:gd name="T1" fmla="*/ 0 h 21600"/>
                <a:gd name="T2" fmla="*/ 13025 w 21600"/>
                <a:gd name="T3" fmla="*/ 6959 h 21600"/>
                <a:gd name="T4" fmla="*/ 0 w 21600"/>
                <a:gd name="T5" fmla="*/ 19670 h 21600"/>
                <a:gd name="T6" fmla="*/ 9506 w 21600"/>
                <a:gd name="T7" fmla="*/ 21600 h 21600"/>
                <a:gd name="T8" fmla="*/ 19012 w 21600"/>
                <a:gd name="T9" fmla="*/ 14754 h 21600"/>
                <a:gd name="T10" fmla="*/ 21600 w 21600"/>
                <a:gd name="T11" fmla="*/ 6959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13" y="0"/>
                  </a:moveTo>
                  <a:lnTo>
                    <a:pt x="13025" y="6959"/>
                  </a:lnTo>
                  <a:lnTo>
                    <a:pt x="15613" y="6959"/>
                  </a:lnTo>
                  <a:lnTo>
                    <a:pt x="15613" y="17738"/>
                  </a:lnTo>
                  <a:lnTo>
                    <a:pt x="0" y="17738"/>
                  </a:lnTo>
                  <a:lnTo>
                    <a:pt x="0" y="21600"/>
                  </a:lnTo>
                  <a:lnTo>
                    <a:pt x="19012" y="21600"/>
                  </a:lnTo>
                  <a:lnTo>
                    <a:pt x="19012" y="6959"/>
                  </a:lnTo>
                  <a:lnTo>
                    <a:pt x="21600" y="6959"/>
                  </a:lnTo>
                  <a:close/>
                </a:path>
              </a:pathLst>
            </a:cu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45470" name="Rectangle 30"/>
          <p:cNvSpPr>
            <a:spLocks noChangeArrowheads="1"/>
          </p:cNvSpPr>
          <p:nvPr/>
        </p:nvSpPr>
        <p:spPr bwMode="auto">
          <a:xfrm>
            <a:off x="685800" y="5334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0" hangingPunct="0">
              <a:defRPr/>
            </a:pPr>
            <a:r>
              <a:rPr lang="en-US" sz="4400">
                <a:latin typeface="Arial" charset="0"/>
                <a:cs typeface="+mn-cs"/>
              </a:rPr>
              <a:t>The Lifecycle of A Wrapper</a:t>
            </a:r>
          </a:p>
        </p:txBody>
      </p:sp>
      <p:grpSp>
        <p:nvGrpSpPr>
          <p:cNvPr id="445471" name="Group 31"/>
          <p:cNvGrpSpPr>
            <a:grpSpLocks/>
          </p:cNvGrpSpPr>
          <p:nvPr/>
        </p:nvGrpSpPr>
        <p:grpSpPr bwMode="auto">
          <a:xfrm>
            <a:off x="2057400" y="2286000"/>
            <a:ext cx="1905000" cy="1501775"/>
            <a:chOff x="1344" y="1440"/>
            <a:chExt cx="1200" cy="946"/>
          </a:xfrm>
        </p:grpSpPr>
        <p:sp>
          <p:nvSpPr>
            <p:cNvPr id="445472" name="AutoShape 32"/>
            <p:cNvSpPr>
              <a:spLocks noChangeArrowheads="1"/>
            </p:cNvSpPr>
            <p:nvPr/>
          </p:nvSpPr>
          <p:spPr bwMode="auto">
            <a:xfrm rot="5400000" flipH="1" flipV="1">
              <a:off x="1939" y="2093"/>
              <a:ext cx="370" cy="217"/>
            </a:xfrm>
            <a:prstGeom prst="rightArrow">
              <a:avLst>
                <a:gd name="adj1" fmla="val 50000"/>
                <a:gd name="adj2" fmla="val 4262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73" name="AutoShape 33"/>
            <p:cNvSpPr>
              <a:spLocks noChangeArrowheads="1"/>
            </p:cNvSpPr>
            <p:nvPr/>
          </p:nvSpPr>
          <p:spPr bwMode="auto">
            <a:xfrm flipH="1">
              <a:off x="1344" y="1680"/>
              <a:ext cx="404" cy="240"/>
            </a:xfrm>
            <a:prstGeom prst="rightArrow">
              <a:avLst>
                <a:gd name="adj1" fmla="val 50000"/>
                <a:gd name="adj2" fmla="val 42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74" name="AutoShape 34"/>
            <p:cNvSpPr>
              <a:spLocks noChangeArrowheads="1"/>
            </p:cNvSpPr>
            <p:nvPr/>
          </p:nvSpPr>
          <p:spPr bwMode="auto">
            <a:xfrm>
              <a:off x="1872" y="1440"/>
              <a:ext cx="672" cy="528"/>
            </a:xfrm>
            <a:prstGeom prst="flowChartDocumen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Times New Roman" charset="0"/>
                  <a:cs typeface="+mn-cs"/>
                </a:rPr>
                <a:t>To be</a:t>
              </a:r>
            </a:p>
            <a:p>
              <a:pPr>
                <a:defRPr/>
              </a:pPr>
              <a:r>
                <a:rPr lang="en-US">
                  <a:latin typeface="Times New Roman" charset="0"/>
                  <a:cs typeface="+mn-cs"/>
                </a:rPr>
                <a:t>labeled</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5452"/>
                                        </p:tgtEl>
                                        <p:attrNameLst>
                                          <p:attrName>style.visibility</p:attrName>
                                        </p:attrNameLst>
                                      </p:cBhvr>
                                      <p:to>
                                        <p:strVal val="visible"/>
                                      </p:to>
                                    </p:set>
                                    <p:anim calcmode="lin" valueType="num">
                                      <p:cBhvr additive="base">
                                        <p:cTn id="7" dur="500" fill="hold"/>
                                        <p:tgtEl>
                                          <p:spTgt spid="445452"/>
                                        </p:tgtEl>
                                        <p:attrNameLst>
                                          <p:attrName>ppt_x</p:attrName>
                                        </p:attrNameLst>
                                      </p:cBhvr>
                                      <p:tavLst>
                                        <p:tav tm="0">
                                          <p:val>
                                            <p:strVal val="0-#ppt_w/2"/>
                                          </p:val>
                                        </p:tav>
                                        <p:tav tm="100000">
                                          <p:val>
                                            <p:strVal val="#ppt_x"/>
                                          </p:val>
                                        </p:tav>
                                      </p:tavLst>
                                    </p:anim>
                                    <p:anim calcmode="lin" valueType="num">
                                      <p:cBhvr additive="base">
                                        <p:cTn id="8" dur="500" fill="hold"/>
                                        <p:tgtEl>
                                          <p:spTgt spid="4454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5471"/>
                                        </p:tgtEl>
                                        <p:attrNameLst>
                                          <p:attrName>style.visibility</p:attrName>
                                        </p:attrNameLst>
                                      </p:cBhvr>
                                      <p:to>
                                        <p:strVal val="visible"/>
                                      </p:to>
                                    </p:set>
                                    <p:anim calcmode="lin" valueType="num">
                                      <p:cBhvr additive="base">
                                        <p:cTn id="13" dur="500" fill="hold"/>
                                        <p:tgtEl>
                                          <p:spTgt spid="445471"/>
                                        </p:tgtEl>
                                        <p:attrNameLst>
                                          <p:attrName>ppt_x</p:attrName>
                                        </p:attrNameLst>
                                      </p:cBhvr>
                                      <p:tavLst>
                                        <p:tav tm="0">
                                          <p:val>
                                            <p:strVal val="#ppt_x"/>
                                          </p:val>
                                        </p:tav>
                                        <p:tav tm="100000">
                                          <p:val>
                                            <p:strVal val="#ppt_x"/>
                                          </p:val>
                                        </p:tav>
                                      </p:tavLst>
                                    </p:anim>
                                    <p:anim calcmode="lin" valueType="num">
                                      <p:cBhvr additive="base">
                                        <p:cTn id="14" dur="500" fill="hold"/>
                                        <p:tgtEl>
                                          <p:spTgt spid="44547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5464"/>
                                        </p:tgtEl>
                                        <p:attrNameLst>
                                          <p:attrName>style.visibility</p:attrName>
                                        </p:attrNameLst>
                                      </p:cBhvr>
                                      <p:to>
                                        <p:strVal val="visible"/>
                                      </p:to>
                                    </p:set>
                                    <p:anim calcmode="lin" valueType="num">
                                      <p:cBhvr additive="base">
                                        <p:cTn id="19" dur="500" fill="hold"/>
                                        <p:tgtEl>
                                          <p:spTgt spid="445464"/>
                                        </p:tgtEl>
                                        <p:attrNameLst>
                                          <p:attrName>ppt_x</p:attrName>
                                        </p:attrNameLst>
                                      </p:cBhvr>
                                      <p:tavLst>
                                        <p:tav tm="0">
                                          <p:val>
                                            <p:strVal val="#ppt_x"/>
                                          </p:val>
                                        </p:tav>
                                        <p:tav tm="100000">
                                          <p:val>
                                            <p:strVal val="#ppt_x"/>
                                          </p:val>
                                        </p:tav>
                                      </p:tavLst>
                                    </p:anim>
                                    <p:anim calcmode="lin" valueType="num">
                                      <p:cBhvr additive="base">
                                        <p:cTn id="20" dur="500" fill="hold"/>
                                        <p:tgtEl>
                                          <p:spTgt spid="445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Automatic Relabeling Algorithm</a:t>
            </a:r>
          </a:p>
        </p:txBody>
      </p:sp>
      <p:sp>
        <p:nvSpPr>
          <p:cNvPr id="542723" name="Rectangle 3"/>
          <p:cNvSpPr>
            <a:spLocks noGrp="1" noChangeArrowheads="1"/>
          </p:cNvSpPr>
          <p:nvPr>
            <p:ph type="body" idx="1"/>
          </p:nvPr>
        </p:nvSpPr>
        <p:spPr/>
        <p:txBody>
          <a:bodyPr/>
          <a:lstStyle/>
          <a:p>
            <a:pPr marL="533400" indent="-533400">
              <a:lnSpc>
                <a:spcPct val="90000"/>
              </a:lnSpc>
              <a:buFontTx/>
              <a:buAutoNum type="arabicPeriod"/>
            </a:pPr>
            <a:r>
              <a:rPr lang="en-US" sz="2400"/>
              <a:t>Given a set of examples of a field, learn patterns describing it</a:t>
            </a:r>
          </a:p>
          <a:p>
            <a:pPr marL="533400" indent="-533400">
              <a:lnSpc>
                <a:spcPct val="90000"/>
              </a:lnSpc>
              <a:buFontTx/>
              <a:buAutoNum type="arabicPeriod"/>
            </a:pPr>
            <a:r>
              <a:rPr lang="en-US" sz="2400"/>
              <a:t>Used learned patterns to extract all matching strings on the new pages (possible candidates of a field)</a:t>
            </a:r>
          </a:p>
          <a:p>
            <a:pPr marL="533400" indent="-533400">
              <a:lnSpc>
                <a:spcPct val="90000"/>
              </a:lnSpc>
              <a:buFontTx/>
              <a:buAutoNum type="arabicPeriod"/>
            </a:pPr>
            <a:r>
              <a:rPr lang="en-US" sz="2400"/>
              <a:t>Group candidates by context</a:t>
            </a:r>
          </a:p>
          <a:p>
            <a:pPr marL="914400" lvl="1" indent="-457200">
              <a:lnSpc>
                <a:spcPct val="90000"/>
              </a:lnSpc>
            </a:pPr>
            <a:r>
              <a:rPr lang="en-US" sz="2000"/>
              <a:t>Context= neighboring landmarks</a:t>
            </a:r>
          </a:p>
          <a:p>
            <a:pPr marL="914400" lvl="1" indent="-457200">
              <a:lnSpc>
                <a:spcPct val="90000"/>
              </a:lnSpc>
            </a:pPr>
            <a:r>
              <a:rPr lang="en-US" sz="2000"/>
              <a:t>Candidates surrounded by the same landmarks grouped together</a:t>
            </a:r>
          </a:p>
          <a:p>
            <a:pPr marL="533400" indent="-533400">
              <a:lnSpc>
                <a:spcPct val="90000"/>
              </a:lnSpc>
              <a:buFontTx/>
              <a:buAutoNum type="arabicPeriod"/>
            </a:pPr>
            <a:r>
              <a:rPr lang="en-US" sz="2400"/>
              <a:t>Score the group by degree of overlap with old examples</a:t>
            </a:r>
          </a:p>
          <a:p>
            <a:pPr marL="914400" lvl="1" indent="-457200">
              <a:lnSpc>
                <a:spcPct val="90000"/>
              </a:lnSpc>
            </a:pPr>
            <a:r>
              <a:rPr lang="en-US" sz="2000"/>
              <a:t>High score if contains some of the same strings as the old examples</a:t>
            </a:r>
          </a:p>
        </p:txBody>
      </p:sp>
    </p:spTree>
    <p:extLst>
      <p:ext uri="{BB962C8B-B14F-4D97-AF65-F5344CB8AC3E}">
        <p14:creationId xmlns:p14="http://schemas.microsoft.com/office/powerpoint/2010/main" val="27240515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r>
              <a:rPr lang="en-US" smtClean="0">
                <a:cs typeface="+mj-cs"/>
              </a:rPr>
              <a:t>Example Source Change</a:t>
            </a:r>
          </a:p>
        </p:txBody>
      </p:sp>
      <p:pic>
        <p:nvPicPr>
          <p:cNvPr id="90114" name="Picture 3" descr="yhpeop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211638"/>
            <a:ext cx="31242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4" descr="yhpeopl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752600"/>
            <a:ext cx="38576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69" name="AutoShape 5"/>
          <p:cNvSpPr>
            <a:spLocks noChangeArrowheads="1"/>
          </p:cNvSpPr>
          <p:nvPr/>
        </p:nvSpPr>
        <p:spPr bwMode="auto">
          <a:xfrm rot="-16094381">
            <a:off x="5063332" y="2729706"/>
            <a:ext cx="1276350" cy="13065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eaLnBrk="1" hangingPunct="1">
              <a:defRPr/>
            </a:pPr>
            <a:r>
              <a:rPr lang="en-US" smtClean="0">
                <a:cs typeface="+mj-cs"/>
              </a:rPr>
              <a:t>Whitepages Wrapper</a:t>
            </a:r>
          </a:p>
        </p:txBody>
      </p:sp>
      <p:pic>
        <p:nvPicPr>
          <p:cNvPr id="91138" name="Picture 3" descr="yhpeop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752600"/>
            <a:ext cx="38576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7492" name="Text Box 4"/>
          <p:cNvSpPr txBox="1">
            <a:spLocks noChangeArrowheads="1"/>
          </p:cNvSpPr>
          <p:nvPr/>
        </p:nvSpPr>
        <p:spPr bwMode="auto">
          <a:xfrm>
            <a:off x="4724400" y="1631950"/>
            <a:ext cx="4152900" cy="3397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a:t>
            </a:r>
          </a:p>
          <a:p>
            <a:pPr algn="l">
              <a:defRPr/>
            </a:pPr>
            <a:r>
              <a:rPr lang="en-US" sz="1800">
                <a:latin typeface="Courier New" charset="0"/>
                <a:cs typeface="+mn-cs"/>
              </a:rPr>
              <a:t>NAME item</a:t>
            </a:r>
          </a:p>
          <a:p>
            <a:pPr algn="l">
              <a:defRPr/>
            </a:pPr>
            <a:r>
              <a:rPr lang="en-US" sz="1800">
                <a:latin typeface="Courier New" charset="0"/>
                <a:cs typeface="+mn-cs"/>
              </a:rPr>
              <a:t> Begin_Rule	</a:t>
            </a:r>
          </a:p>
          <a:p>
            <a:pPr algn="l">
              <a:defRPr/>
            </a:pPr>
            <a:r>
              <a:rPr lang="en-US" sz="1800">
                <a:latin typeface="Courier New" charset="0"/>
                <a:cs typeface="+mn-cs"/>
              </a:rPr>
              <a:t>   __ST__  _*_  </a:t>
            </a:r>
          </a:p>
          <a:p>
            <a:pPr algn="l">
              <a:defRPr/>
            </a:pPr>
            <a:r>
              <a:rPr lang="en-US" sz="1800">
                <a:latin typeface="Courier New" charset="0"/>
                <a:cs typeface="+mn-cs"/>
              </a:rPr>
              <a:t> End_Rule	</a:t>
            </a:r>
          </a:p>
          <a:p>
            <a:pPr algn="l">
              <a:defRPr/>
            </a:pPr>
            <a:r>
              <a:rPr lang="en-US" sz="1800">
                <a:latin typeface="Courier New" charset="0"/>
                <a:cs typeface="+mn-cs"/>
              </a:rPr>
              <a:t>   __ST__  &lt;/td&gt; &lt;td nowrap &gt;</a:t>
            </a:r>
          </a:p>
          <a:p>
            <a:pPr algn="l">
              <a:defRPr/>
            </a:pPr>
            <a:r>
              <a:rPr lang="en-US" sz="1800">
                <a:latin typeface="Courier New" charset="0"/>
                <a:cs typeface="+mn-cs"/>
              </a:rPr>
              <a:t>ADDRESS item</a:t>
            </a:r>
          </a:p>
          <a:p>
            <a:pPr algn="l">
              <a:defRPr/>
            </a:pPr>
            <a:r>
              <a:rPr lang="en-US" sz="1800">
                <a:latin typeface="Courier New" charset="0"/>
                <a:cs typeface="+mn-cs"/>
              </a:rPr>
              <a:t> Begin_Rule	</a:t>
            </a:r>
          </a:p>
          <a:p>
            <a:pPr algn="l">
              <a:defRPr/>
            </a:pPr>
            <a:r>
              <a:rPr lang="en-US" sz="1800">
                <a:latin typeface="Courier New" charset="0"/>
                <a:cs typeface="+mn-cs"/>
              </a:rPr>
              <a:t>   __ST__  &lt;/td&gt; &lt;td nowrap &gt;</a:t>
            </a:r>
          </a:p>
          <a:p>
            <a:pPr algn="l">
              <a:defRPr/>
            </a:pPr>
            <a:r>
              <a:rPr lang="en-US" sz="1800">
                <a:latin typeface="Courier New" charset="0"/>
                <a:cs typeface="+mn-cs"/>
              </a:rPr>
              <a:t> End_Rule	</a:t>
            </a:r>
          </a:p>
          <a:p>
            <a:pPr algn="l">
              <a:defRPr/>
            </a:pPr>
            <a:r>
              <a:rPr lang="en-US" sz="1800">
                <a:latin typeface="Courier New" charset="0"/>
                <a:cs typeface="+mn-cs"/>
              </a:rPr>
              <a:t>   __ST__  &lt;br&gt;  </a:t>
            </a:r>
          </a:p>
          <a:p>
            <a:pPr algn="l">
              <a:defRPr/>
            </a:pPr>
            <a:r>
              <a:rPr lang="en-US" sz="1800">
                <a:latin typeface="Courier New" charset="0"/>
                <a:cs typeface="+mn-cs"/>
              </a:rPr>
              <a:t>…</a:t>
            </a:r>
          </a:p>
        </p:txBody>
      </p:sp>
      <p:sp>
        <p:nvSpPr>
          <p:cNvPr id="447493" name="Text Box 5"/>
          <p:cNvSpPr txBox="1">
            <a:spLocks noChangeArrowheads="1"/>
          </p:cNvSpPr>
          <p:nvPr/>
        </p:nvSpPr>
        <p:spPr bwMode="auto">
          <a:xfrm>
            <a:off x="609600" y="5334000"/>
            <a:ext cx="718185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b="1">
                <a:latin typeface="Courier New" charset="0"/>
                <a:cs typeface="+mn-cs"/>
              </a:rPr>
              <a:t>NAME         	    	ADDRESS	  	CITY</a:t>
            </a:r>
          </a:p>
          <a:p>
            <a:pPr algn="l">
              <a:defRPr/>
            </a:pPr>
            <a:r>
              <a:rPr lang="en-US" sz="1800">
                <a:latin typeface="Courier New" charset="0"/>
                <a:cs typeface="+mn-cs"/>
              </a:rPr>
              <a:t>Andrew Philpot   	Mar Vista Calif    	Los Angeles</a:t>
            </a:r>
          </a:p>
          <a:p>
            <a:pPr algn="l">
              <a:defRPr/>
            </a:pPr>
            <a:r>
              <a:rPr lang="en-US" sz="1800">
                <a:latin typeface="Courier New" charset="0"/>
                <a:cs typeface="+mn-cs"/>
              </a:rPr>
              <a:t>Andrew Philpot   	600 S Curson Ave   	Los Angeles</a:t>
            </a:r>
          </a:p>
        </p:txBody>
      </p:sp>
      <p:sp>
        <p:nvSpPr>
          <p:cNvPr id="447494" name="AutoShape 6"/>
          <p:cNvSpPr>
            <a:spLocks noChangeArrowheads="1"/>
          </p:cNvSpPr>
          <p:nvPr/>
        </p:nvSpPr>
        <p:spPr bwMode="auto">
          <a:xfrm rot="16200000" flipH="1">
            <a:off x="3658394" y="4264819"/>
            <a:ext cx="814387"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defRPr/>
            </a:pPr>
            <a:r>
              <a:rPr lang="en-US" smtClean="0">
                <a:cs typeface="+mj-cs"/>
              </a:rPr>
              <a:t>Example of Extraction Task</a:t>
            </a:r>
          </a:p>
        </p:txBody>
      </p:sp>
      <p:pic>
        <p:nvPicPr>
          <p:cNvPr id="8194" name="Picture 3"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955800"/>
            <a:ext cx="4157663" cy="348297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44068" name="Text Box 4"/>
          <p:cNvSpPr txBox="1">
            <a:spLocks noChangeArrowheads="1"/>
          </p:cNvSpPr>
          <p:nvPr/>
        </p:nvSpPr>
        <p:spPr bwMode="auto">
          <a:xfrm>
            <a:off x="4876800" y="2968625"/>
            <a:ext cx="4267200" cy="14636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75000"/>
              </a:lnSpc>
              <a:spcBef>
                <a:spcPct val="50000"/>
              </a:spcBef>
              <a:defRPr/>
            </a:pPr>
            <a:r>
              <a:rPr lang="en-US" sz="2000" b="1">
                <a:latin typeface="Courier New" charset="0"/>
                <a:cs typeface="+mn-cs"/>
              </a:rPr>
              <a:t>NAME</a:t>
            </a:r>
            <a:r>
              <a:rPr lang="en-US" sz="1800" b="1">
                <a:latin typeface="Arial" charset="0"/>
                <a:cs typeface="+mn-cs"/>
              </a:rPr>
              <a:t>	</a:t>
            </a:r>
            <a:r>
              <a:rPr lang="en-US" sz="1800">
                <a:latin typeface="Arial" charset="0"/>
                <a:cs typeface="+mn-cs"/>
              </a:rPr>
              <a:t>       </a:t>
            </a:r>
            <a:r>
              <a:rPr lang="en-US" sz="2000">
                <a:cs typeface="+mn-cs"/>
              </a:rPr>
              <a:t>Casablanca Restaurant</a:t>
            </a:r>
          </a:p>
          <a:p>
            <a:pPr algn="l">
              <a:lnSpc>
                <a:spcPct val="75000"/>
              </a:lnSpc>
              <a:spcBef>
                <a:spcPct val="50000"/>
              </a:spcBef>
              <a:defRPr/>
            </a:pPr>
            <a:r>
              <a:rPr lang="en-US" sz="2000" b="1">
                <a:latin typeface="Courier New" charset="0"/>
                <a:cs typeface="+mn-cs"/>
              </a:rPr>
              <a:t>STREET  </a:t>
            </a:r>
            <a:r>
              <a:rPr lang="en-US" sz="1800" b="1">
                <a:latin typeface="Arial" charset="0"/>
                <a:cs typeface="+mn-cs"/>
              </a:rPr>
              <a:t>  </a:t>
            </a:r>
            <a:r>
              <a:rPr lang="en-US" sz="2000">
                <a:latin typeface="Arial" charset="0"/>
                <a:cs typeface="+mn-cs"/>
              </a:rPr>
              <a:t>220 Lincoln Boulevard</a:t>
            </a:r>
          </a:p>
          <a:p>
            <a:pPr algn="l">
              <a:lnSpc>
                <a:spcPct val="75000"/>
              </a:lnSpc>
              <a:spcBef>
                <a:spcPct val="50000"/>
              </a:spcBef>
              <a:defRPr/>
            </a:pPr>
            <a:r>
              <a:rPr lang="en-US" sz="2000" b="1">
                <a:latin typeface="Courier New" charset="0"/>
                <a:cs typeface="+mn-cs"/>
              </a:rPr>
              <a:t>CITY</a:t>
            </a:r>
            <a:r>
              <a:rPr lang="en-US" sz="2000">
                <a:latin typeface="Arial" charset="0"/>
                <a:cs typeface="+mn-cs"/>
              </a:rPr>
              <a:t>          Venice</a:t>
            </a:r>
          </a:p>
          <a:p>
            <a:pPr algn="l">
              <a:lnSpc>
                <a:spcPct val="75000"/>
              </a:lnSpc>
              <a:spcBef>
                <a:spcPct val="50000"/>
              </a:spcBef>
              <a:defRPr/>
            </a:pPr>
            <a:r>
              <a:rPr lang="en-US" sz="2000" b="1">
                <a:latin typeface="Courier New" charset="0"/>
                <a:cs typeface="+mn-cs"/>
              </a:rPr>
              <a:t>PHONE</a:t>
            </a:r>
            <a:r>
              <a:rPr lang="en-US" sz="1800">
                <a:latin typeface="Arial" charset="0"/>
                <a:cs typeface="+mn-cs"/>
              </a:rPr>
              <a:t>         </a:t>
            </a:r>
            <a:r>
              <a:rPr lang="en-US" sz="2000">
                <a:latin typeface="Arial" charset="0"/>
                <a:cs typeface="+mn-cs"/>
              </a:rPr>
              <a:t>(310) 392-5751</a:t>
            </a:r>
          </a:p>
        </p:txBody>
      </p:sp>
      <p:sp>
        <p:nvSpPr>
          <p:cNvPr id="344069" name="AutoShape 5"/>
          <p:cNvSpPr>
            <a:spLocks noChangeArrowheads="1"/>
          </p:cNvSpPr>
          <p:nvPr/>
        </p:nvSpPr>
        <p:spPr bwMode="auto">
          <a:xfrm rot="-5400000" flipH="1" flipV="1">
            <a:off x="4534694" y="1951832"/>
            <a:ext cx="795337" cy="9715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hangingPunct="1">
              <a:defRPr/>
            </a:pPr>
            <a:r>
              <a:rPr lang="en-US" smtClean="0">
                <a:cs typeface="+mj-cs"/>
              </a:rPr>
              <a:t>Wrapper Applied to </a:t>
            </a:r>
            <a:br>
              <a:rPr lang="en-US" smtClean="0">
                <a:cs typeface="+mj-cs"/>
              </a:rPr>
            </a:br>
            <a:r>
              <a:rPr lang="en-US" smtClean="0">
                <a:cs typeface="+mj-cs"/>
              </a:rPr>
              <a:t>Changed Source</a:t>
            </a:r>
          </a:p>
        </p:txBody>
      </p:sp>
      <p:pic>
        <p:nvPicPr>
          <p:cNvPr id="92162" name="Picture 3" descr="yhpeop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31242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516" name="Text Box 4"/>
          <p:cNvSpPr txBox="1">
            <a:spLocks noChangeArrowheads="1"/>
          </p:cNvSpPr>
          <p:nvPr/>
        </p:nvSpPr>
        <p:spPr bwMode="auto">
          <a:xfrm>
            <a:off x="4594225" y="1631950"/>
            <a:ext cx="4152900" cy="3397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a:t>
            </a:r>
          </a:p>
          <a:p>
            <a:pPr algn="l">
              <a:defRPr/>
            </a:pPr>
            <a:r>
              <a:rPr lang="en-US" sz="1800">
                <a:latin typeface="Courier New" charset="0"/>
                <a:cs typeface="+mn-cs"/>
              </a:rPr>
              <a:t>NAME item</a:t>
            </a:r>
          </a:p>
          <a:p>
            <a:pPr algn="l">
              <a:defRPr/>
            </a:pPr>
            <a:r>
              <a:rPr lang="en-US" sz="1800">
                <a:latin typeface="Courier New" charset="0"/>
                <a:cs typeface="+mn-cs"/>
              </a:rPr>
              <a:t> Begin_Rule	</a:t>
            </a:r>
          </a:p>
          <a:p>
            <a:pPr algn="l">
              <a:defRPr/>
            </a:pPr>
            <a:r>
              <a:rPr lang="en-US" sz="1800">
                <a:latin typeface="Courier New" charset="0"/>
                <a:cs typeface="+mn-cs"/>
              </a:rPr>
              <a:t>   __ST__  _*_  </a:t>
            </a:r>
          </a:p>
          <a:p>
            <a:pPr algn="l">
              <a:defRPr/>
            </a:pPr>
            <a:r>
              <a:rPr lang="en-US" sz="1800">
                <a:latin typeface="Courier New" charset="0"/>
                <a:cs typeface="+mn-cs"/>
              </a:rPr>
              <a:t> End_Rule	</a:t>
            </a:r>
          </a:p>
          <a:p>
            <a:pPr algn="l">
              <a:defRPr/>
            </a:pPr>
            <a:r>
              <a:rPr lang="en-US" sz="1800">
                <a:latin typeface="Courier New" charset="0"/>
                <a:cs typeface="+mn-cs"/>
              </a:rPr>
              <a:t>   __ST__  &lt;/td&gt; &lt;td nowrap &gt;</a:t>
            </a:r>
          </a:p>
          <a:p>
            <a:pPr algn="l">
              <a:defRPr/>
            </a:pPr>
            <a:r>
              <a:rPr lang="en-US" sz="1800">
                <a:latin typeface="Courier New" charset="0"/>
                <a:cs typeface="+mn-cs"/>
              </a:rPr>
              <a:t>ADDRESS item</a:t>
            </a:r>
          </a:p>
          <a:p>
            <a:pPr algn="l">
              <a:defRPr/>
            </a:pPr>
            <a:r>
              <a:rPr lang="en-US" sz="1800">
                <a:latin typeface="Courier New" charset="0"/>
                <a:cs typeface="+mn-cs"/>
              </a:rPr>
              <a:t> Begin_Rule	</a:t>
            </a:r>
          </a:p>
          <a:p>
            <a:pPr algn="l">
              <a:defRPr/>
            </a:pPr>
            <a:r>
              <a:rPr lang="en-US" sz="1800">
                <a:latin typeface="Courier New" charset="0"/>
                <a:cs typeface="+mn-cs"/>
              </a:rPr>
              <a:t>   __ST__  &lt;/td&gt; &lt;td nowrap &gt;</a:t>
            </a:r>
          </a:p>
          <a:p>
            <a:pPr algn="l">
              <a:defRPr/>
            </a:pPr>
            <a:r>
              <a:rPr lang="en-US" sz="1800">
                <a:latin typeface="Courier New" charset="0"/>
                <a:cs typeface="+mn-cs"/>
              </a:rPr>
              <a:t> End_Rule	</a:t>
            </a:r>
          </a:p>
          <a:p>
            <a:pPr algn="l">
              <a:defRPr/>
            </a:pPr>
            <a:r>
              <a:rPr lang="en-US" sz="1800">
                <a:latin typeface="Courier New" charset="0"/>
                <a:cs typeface="+mn-cs"/>
              </a:rPr>
              <a:t>   __ST__  &lt;br&gt;  </a:t>
            </a:r>
          </a:p>
          <a:p>
            <a:pPr algn="l">
              <a:defRPr/>
            </a:pPr>
            <a:r>
              <a:rPr lang="en-US" sz="1800">
                <a:latin typeface="Courier New" charset="0"/>
                <a:cs typeface="+mn-cs"/>
              </a:rPr>
              <a:t>…</a:t>
            </a:r>
          </a:p>
        </p:txBody>
      </p:sp>
      <p:sp>
        <p:nvSpPr>
          <p:cNvPr id="448517" name="Text Box 5"/>
          <p:cNvSpPr txBox="1">
            <a:spLocks noChangeArrowheads="1"/>
          </p:cNvSpPr>
          <p:nvPr/>
        </p:nvSpPr>
        <p:spPr bwMode="auto">
          <a:xfrm>
            <a:off x="609600" y="5334000"/>
            <a:ext cx="82200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b="1">
                <a:latin typeface="Courier New" charset="0"/>
                <a:cs typeface="+mn-cs"/>
              </a:rPr>
              <a:t>NAME    	ADDRESS	CITY</a:t>
            </a:r>
          </a:p>
          <a:p>
            <a:pPr algn="l">
              <a:defRPr/>
            </a:pPr>
            <a:r>
              <a:rPr lang="en-US" sz="1800">
                <a:latin typeface="Courier New" charset="0"/>
                <a:cs typeface="+mn-cs"/>
              </a:rPr>
              <a:t>NIL     	NIL      	600 S Curson Ave&lt;BR&gt; Los Angeles</a:t>
            </a:r>
          </a:p>
        </p:txBody>
      </p:sp>
      <p:sp>
        <p:nvSpPr>
          <p:cNvPr id="448518" name="AutoShape 6"/>
          <p:cNvSpPr>
            <a:spLocks noChangeArrowheads="1"/>
          </p:cNvSpPr>
          <p:nvPr/>
        </p:nvSpPr>
        <p:spPr bwMode="auto">
          <a:xfrm rot="16200000" flipH="1">
            <a:off x="3658394" y="4264819"/>
            <a:ext cx="814387"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r>
              <a:rPr lang="en-US" smtClean="0">
                <a:cs typeface="+mj-cs"/>
              </a:rPr>
              <a:t>After Reinduction</a:t>
            </a:r>
          </a:p>
        </p:txBody>
      </p:sp>
      <p:pic>
        <p:nvPicPr>
          <p:cNvPr id="93186" name="Picture 3" descr="yhpeop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31242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0" name="Text Box 4"/>
          <p:cNvSpPr txBox="1">
            <a:spLocks noChangeArrowheads="1"/>
          </p:cNvSpPr>
          <p:nvPr/>
        </p:nvSpPr>
        <p:spPr bwMode="auto">
          <a:xfrm>
            <a:off x="4594225" y="1631950"/>
            <a:ext cx="3197225" cy="3397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a:t>
            </a:r>
          </a:p>
          <a:p>
            <a:pPr algn="l">
              <a:defRPr/>
            </a:pPr>
            <a:r>
              <a:rPr lang="en-US" sz="1800">
                <a:latin typeface="Courier New" charset="0"/>
                <a:cs typeface="+mn-cs"/>
              </a:rPr>
              <a:t>NAME item</a:t>
            </a:r>
          </a:p>
          <a:p>
            <a:pPr algn="l">
              <a:defRPr/>
            </a:pPr>
            <a:r>
              <a:rPr lang="en-US" sz="1800">
                <a:latin typeface="Courier New" charset="0"/>
                <a:cs typeface="+mn-cs"/>
              </a:rPr>
              <a:t> Begin_Rule	</a:t>
            </a:r>
          </a:p>
          <a:p>
            <a:pPr algn="l">
              <a:defRPr/>
            </a:pPr>
            <a:r>
              <a:rPr lang="en-US" sz="1800">
                <a:latin typeface="Courier New" charset="0"/>
                <a:cs typeface="+mn-cs"/>
              </a:rPr>
              <a:t>   __ST__  _*_  </a:t>
            </a:r>
          </a:p>
          <a:p>
            <a:pPr algn="l">
              <a:defRPr/>
            </a:pPr>
            <a:r>
              <a:rPr lang="en-US" sz="1800">
                <a:latin typeface="Courier New" charset="0"/>
                <a:cs typeface="+mn-cs"/>
              </a:rPr>
              <a:t> End_Rule	</a:t>
            </a:r>
          </a:p>
          <a:p>
            <a:pPr algn="l">
              <a:defRPr/>
            </a:pPr>
            <a:r>
              <a:rPr lang="en-US" sz="1800">
                <a:latin typeface="Courier New" charset="0"/>
                <a:cs typeface="+mn-cs"/>
              </a:rPr>
              <a:t>   __ST__  &lt;/a&gt; &lt;br&gt;  </a:t>
            </a:r>
          </a:p>
          <a:p>
            <a:pPr algn="l">
              <a:defRPr/>
            </a:pPr>
            <a:r>
              <a:rPr lang="en-US" sz="1800">
                <a:latin typeface="Courier New" charset="0"/>
                <a:cs typeface="+mn-cs"/>
              </a:rPr>
              <a:t>ADDRESS item</a:t>
            </a:r>
          </a:p>
          <a:p>
            <a:pPr algn="l">
              <a:defRPr/>
            </a:pPr>
            <a:r>
              <a:rPr lang="en-US" sz="1800">
                <a:latin typeface="Courier New" charset="0"/>
                <a:cs typeface="+mn-cs"/>
              </a:rPr>
              <a:t> Begin_Rule	</a:t>
            </a:r>
          </a:p>
          <a:p>
            <a:pPr algn="l">
              <a:defRPr/>
            </a:pPr>
            <a:r>
              <a:rPr lang="en-US" sz="1800">
                <a:latin typeface="Courier New" charset="0"/>
                <a:cs typeface="+mn-cs"/>
              </a:rPr>
              <a:t>   __ST__  &lt;/a&gt; &lt;br&gt;  </a:t>
            </a:r>
          </a:p>
          <a:p>
            <a:pPr algn="l">
              <a:defRPr/>
            </a:pPr>
            <a:r>
              <a:rPr lang="en-US" sz="1800">
                <a:latin typeface="Courier New" charset="0"/>
                <a:cs typeface="+mn-cs"/>
              </a:rPr>
              <a:t> End_Rule	</a:t>
            </a:r>
          </a:p>
          <a:p>
            <a:pPr algn="l">
              <a:defRPr/>
            </a:pPr>
            <a:r>
              <a:rPr lang="en-US" sz="1800">
                <a:latin typeface="Courier New" charset="0"/>
                <a:cs typeface="+mn-cs"/>
              </a:rPr>
              <a:t>   __ST__  &lt;br&gt;</a:t>
            </a:r>
          </a:p>
          <a:p>
            <a:pPr algn="l">
              <a:defRPr/>
            </a:pPr>
            <a:r>
              <a:rPr lang="en-US" sz="1800">
                <a:latin typeface="Courier New" charset="0"/>
                <a:cs typeface="+mn-cs"/>
              </a:rPr>
              <a:t>…</a:t>
            </a:r>
          </a:p>
        </p:txBody>
      </p:sp>
      <p:sp>
        <p:nvSpPr>
          <p:cNvPr id="449541" name="AutoShape 5"/>
          <p:cNvSpPr>
            <a:spLocks noChangeArrowheads="1"/>
          </p:cNvSpPr>
          <p:nvPr/>
        </p:nvSpPr>
        <p:spPr bwMode="auto">
          <a:xfrm rot="16200000" flipH="1">
            <a:off x="3658394" y="4264819"/>
            <a:ext cx="814387"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9542" name="Text Box 6"/>
          <p:cNvSpPr txBox="1">
            <a:spLocks noChangeArrowheads="1"/>
          </p:cNvSpPr>
          <p:nvPr/>
        </p:nvSpPr>
        <p:spPr bwMode="auto">
          <a:xfrm>
            <a:off x="609600" y="5334000"/>
            <a:ext cx="718185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b="1">
                <a:latin typeface="Courier New" charset="0"/>
                <a:cs typeface="+mn-cs"/>
              </a:rPr>
              <a:t>NAME         	    	ADDRESS	  	CITY</a:t>
            </a:r>
          </a:p>
          <a:p>
            <a:pPr algn="l">
              <a:defRPr/>
            </a:pPr>
            <a:r>
              <a:rPr lang="en-US" sz="1800">
                <a:latin typeface="Courier New" charset="0"/>
                <a:cs typeface="+mn-cs"/>
              </a:rPr>
              <a:t>Andrew Philpot   	600 S Curson Ave   	Los Angeles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r>
              <a:rPr lang="en-US" smtClean="0">
                <a:cs typeface="+mj-cs"/>
              </a:rPr>
              <a:t>Amazon Source</a:t>
            </a:r>
          </a:p>
        </p:txBody>
      </p:sp>
      <p:pic>
        <p:nvPicPr>
          <p:cNvPr id="94210" name="Picture 3" descr="amaz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42195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64" name="Text Box 4"/>
          <p:cNvSpPr txBox="1">
            <a:spLocks noChangeArrowheads="1"/>
          </p:cNvSpPr>
          <p:nvPr/>
        </p:nvSpPr>
        <p:spPr bwMode="auto">
          <a:xfrm>
            <a:off x="5081588" y="1270000"/>
            <a:ext cx="3859212" cy="42211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US" sz="1800">
                <a:latin typeface="Courier New" charset="0"/>
                <a:cs typeface="+mn-cs"/>
              </a:rPr>
              <a:t>TITLE item</a:t>
            </a:r>
          </a:p>
          <a:p>
            <a:pPr algn="l">
              <a:defRPr/>
            </a:pPr>
            <a:r>
              <a:rPr lang="en-US" sz="1800">
                <a:latin typeface="Courier New" charset="0"/>
                <a:cs typeface="+mn-cs"/>
              </a:rPr>
              <a:t>  Begin_Rule</a:t>
            </a:r>
          </a:p>
          <a:p>
            <a:pPr algn="l">
              <a:defRPr/>
            </a:pPr>
            <a:r>
              <a:rPr lang="en-US" sz="1800">
                <a:latin typeface="Courier New" charset="0"/>
                <a:cs typeface="+mn-cs"/>
              </a:rPr>
              <a:t>  __ST__  " colid " </a:t>
            </a:r>
          </a:p>
          <a:p>
            <a:pPr algn="l">
              <a:defRPr/>
            </a:pPr>
            <a:r>
              <a:rPr lang="en-US" sz="1800">
                <a:latin typeface="Courier New" charset="0"/>
                <a:cs typeface="+mn-cs"/>
              </a:rPr>
              <a:t>value = " " &gt; &lt;font size </a:t>
            </a:r>
          </a:p>
          <a:p>
            <a:pPr algn="l">
              <a:defRPr/>
            </a:pPr>
            <a:r>
              <a:rPr lang="en-US" sz="1800">
                <a:latin typeface="Courier New" charset="0"/>
                <a:cs typeface="+mn-cs"/>
              </a:rPr>
              <a:t>= + 1 &gt; &lt;b&gt;  </a:t>
            </a:r>
          </a:p>
          <a:p>
            <a:pPr algn="l">
              <a:defRPr/>
            </a:pPr>
            <a:r>
              <a:rPr lang="en-US" sz="1800">
                <a:latin typeface="Courier New" charset="0"/>
                <a:cs typeface="+mn-cs"/>
              </a:rPr>
              <a:t>  End_Rule</a:t>
            </a:r>
          </a:p>
          <a:p>
            <a:pPr algn="l">
              <a:defRPr/>
            </a:pPr>
            <a:r>
              <a:rPr lang="en-US" sz="1800">
                <a:latin typeface="Courier New" charset="0"/>
                <a:cs typeface="+mn-cs"/>
              </a:rPr>
              <a:t>  __ST__  &lt;/b&gt; &lt;/font&gt; </a:t>
            </a:r>
          </a:p>
          <a:p>
            <a:pPr algn="l">
              <a:defRPr/>
            </a:pPr>
            <a:r>
              <a:rPr lang="en-US" sz="1800">
                <a:latin typeface="Courier New" charset="0"/>
                <a:cs typeface="+mn-cs"/>
              </a:rPr>
              <a:t>&lt;br&gt; by &lt;a href = " / </a:t>
            </a:r>
          </a:p>
          <a:p>
            <a:pPr algn="l">
              <a:defRPr/>
            </a:pPr>
            <a:r>
              <a:rPr lang="en-US" sz="1800">
                <a:latin typeface="Courier New" charset="0"/>
                <a:cs typeface="+mn-cs"/>
              </a:rPr>
              <a:t>PRICE item</a:t>
            </a:r>
          </a:p>
          <a:p>
            <a:pPr algn="l">
              <a:defRPr/>
            </a:pPr>
            <a:r>
              <a:rPr lang="en-US" sz="1800">
                <a:latin typeface="Courier New" charset="0"/>
                <a:cs typeface="+mn-cs"/>
              </a:rPr>
              <a:t>  Begin_Rule</a:t>
            </a:r>
          </a:p>
          <a:p>
            <a:pPr algn="l">
              <a:defRPr/>
            </a:pPr>
            <a:r>
              <a:rPr lang="en-US" sz="1800">
                <a:latin typeface="Courier New" charset="0"/>
                <a:cs typeface="+mn-cs"/>
              </a:rPr>
              <a:t>  __ST__  &lt;b&gt; Our Price : </a:t>
            </a:r>
          </a:p>
          <a:p>
            <a:pPr algn="l">
              <a:defRPr/>
            </a:pPr>
            <a:r>
              <a:rPr lang="en-US" sz="1800">
                <a:latin typeface="Courier New" charset="0"/>
                <a:cs typeface="+mn-cs"/>
              </a:rPr>
              <a:t>&lt;font color = # 990000 &gt; $</a:t>
            </a:r>
          </a:p>
          <a:p>
            <a:pPr algn="l">
              <a:defRPr/>
            </a:pPr>
            <a:r>
              <a:rPr lang="en-US" sz="1800">
                <a:latin typeface="Courier New" charset="0"/>
                <a:cs typeface="+mn-cs"/>
              </a:rPr>
              <a:t>  End_Rule	</a:t>
            </a:r>
          </a:p>
          <a:p>
            <a:pPr algn="l">
              <a:defRPr/>
            </a:pPr>
            <a:r>
              <a:rPr lang="en-US" sz="1800">
                <a:latin typeface="Courier New" charset="0"/>
                <a:cs typeface="+mn-cs"/>
              </a:rPr>
              <a:t>  __ST__  &lt;/font&gt; &lt;/b&gt; </a:t>
            </a:r>
          </a:p>
          <a:p>
            <a:pPr algn="l">
              <a:defRPr/>
            </a:pPr>
            <a:r>
              <a:rPr lang="en-US" sz="1800">
                <a:latin typeface="Courier New" charset="0"/>
                <a:cs typeface="+mn-cs"/>
              </a:rPr>
              <a:t>&lt;br&gt; _HT  </a:t>
            </a:r>
            <a:endParaRPr lang="en-US" sz="1800">
              <a:cs typeface="+mn-cs"/>
            </a:endParaRPr>
          </a:p>
        </p:txBody>
      </p:sp>
      <p:sp>
        <p:nvSpPr>
          <p:cNvPr id="450565" name="Text Box 5"/>
          <p:cNvSpPr txBox="1">
            <a:spLocks noChangeArrowheads="1"/>
          </p:cNvSpPr>
          <p:nvPr/>
        </p:nvSpPr>
        <p:spPr bwMode="auto">
          <a:xfrm>
            <a:off x="685800" y="5551488"/>
            <a:ext cx="81788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800" b="1" smtClean="0">
                <a:latin typeface="Courier New" charset="0"/>
                <a:cs typeface="+mn-cs"/>
              </a:rPr>
              <a:t>AUTHOR		TITLE		PRICE	AVAILABILITY</a:t>
            </a:r>
          </a:p>
          <a:p>
            <a:pPr>
              <a:defRPr/>
            </a:pPr>
            <a:r>
              <a:rPr lang="en-US" sz="1800" smtClean="0">
                <a:latin typeface="Courier New" charset="0"/>
                <a:cs typeface="+mn-cs"/>
              </a:rPr>
              <a:t>A.Scott Berg	Lindbergh	21.00	This title usually ships…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eaLnBrk="1" hangingPunct="1">
              <a:defRPr/>
            </a:pPr>
            <a:r>
              <a:rPr lang="en-US" smtClean="0">
                <a:cs typeface="+mj-cs"/>
              </a:rPr>
              <a:t>Changed Amazon Source</a:t>
            </a:r>
          </a:p>
        </p:txBody>
      </p:sp>
      <p:pic>
        <p:nvPicPr>
          <p:cNvPr id="95234" name="Picture 3" descr="amaz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4114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588" name="Text Box 4"/>
          <p:cNvSpPr txBox="1">
            <a:spLocks noChangeArrowheads="1"/>
          </p:cNvSpPr>
          <p:nvPr/>
        </p:nvSpPr>
        <p:spPr bwMode="auto">
          <a:xfrm>
            <a:off x="685800" y="5565775"/>
            <a:ext cx="81788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800" b="1" smtClean="0">
                <a:latin typeface="Courier New" charset="0"/>
                <a:cs typeface="+mn-cs"/>
              </a:rPr>
              <a:t>AUTHOR		TITLE		PRICE	AVAILABILITY</a:t>
            </a:r>
          </a:p>
          <a:p>
            <a:pPr>
              <a:defRPr/>
            </a:pPr>
            <a:r>
              <a:rPr lang="en-US" sz="1800" smtClean="0">
                <a:latin typeface="Courier New" charset="0"/>
                <a:cs typeface="+mn-cs"/>
              </a:rPr>
              <a:t>NIL			NIL		21.00	This title usually ships…</a:t>
            </a:r>
          </a:p>
        </p:txBody>
      </p:sp>
      <p:sp>
        <p:nvSpPr>
          <p:cNvPr id="451589" name="Oval 5"/>
          <p:cNvSpPr>
            <a:spLocks noChangeArrowheads="1"/>
          </p:cNvSpPr>
          <p:nvPr/>
        </p:nvSpPr>
        <p:spPr bwMode="auto">
          <a:xfrm>
            <a:off x="682625" y="1363663"/>
            <a:ext cx="1581150" cy="581025"/>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en-US" smtClean="0">
                <a:cs typeface="+mj-cs"/>
              </a:rPr>
              <a:t>After Reinduction</a:t>
            </a:r>
          </a:p>
        </p:txBody>
      </p:sp>
      <p:pic>
        <p:nvPicPr>
          <p:cNvPr id="96258" name="Picture 3" descr="amaz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4114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612" name="Text Box 4"/>
          <p:cNvSpPr txBox="1">
            <a:spLocks noChangeArrowheads="1"/>
          </p:cNvSpPr>
          <p:nvPr/>
        </p:nvSpPr>
        <p:spPr bwMode="auto">
          <a:xfrm>
            <a:off x="4953000" y="1438275"/>
            <a:ext cx="3879850" cy="367188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TITLE item</a:t>
            </a:r>
          </a:p>
          <a:p>
            <a:pPr algn="l">
              <a:defRPr/>
            </a:pPr>
            <a:r>
              <a:rPr lang="en-US" sz="1800">
                <a:latin typeface="Courier New" charset="0"/>
                <a:cs typeface="+mn-cs"/>
              </a:rPr>
              <a:t>  Begin_Rule</a:t>
            </a:r>
          </a:p>
          <a:p>
            <a:pPr algn="l">
              <a:defRPr/>
            </a:pPr>
            <a:r>
              <a:rPr lang="en-US" sz="1800">
                <a:latin typeface="Courier New" charset="0"/>
                <a:cs typeface="+mn-cs"/>
              </a:rPr>
              <a:t>  __ST__  &gt; &lt;strong&gt; &lt;font</a:t>
            </a:r>
          </a:p>
          <a:p>
            <a:pPr algn="l">
              <a:defRPr/>
            </a:pPr>
            <a:r>
              <a:rPr lang="en-US" sz="1800">
                <a:latin typeface="Courier New" charset="0"/>
                <a:cs typeface="+mn-cs"/>
              </a:rPr>
              <a:t>color = # CC6600 &gt;  </a:t>
            </a:r>
          </a:p>
          <a:p>
            <a:pPr algn="l">
              <a:defRPr/>
            </a:pPr>
            <a:r>
              <a:rPr lang="en-US" sz="1800">
                <a:latin typeface="Courier New" charset="0"/>
                <a:cs typeface="+mn-cs"/>
              </a:rPr>
              <a:t>  End_Rule</a:t>
            </a:r>
          </a:p>
          <a:p>
            <a:pPr algn="l">
              <a:defRPr/>
            </a:pPr>
            <a:r>
              <a:rPr lang="en-US" sz="1800">
                <a:latin typeface="Courier New" charset="0"/>
                <a:cs typeface="+mn-cs"/>
              </a:rPr>
              <a:t>  __ST__  &lt;/font&gt; &lt;/strong&gt;</a:t>
            </a:r>
          </a:p>
          <a:p>
            <a:pPr algn="l">
              <a:defRPr/>
            </a:pPr>
            <a:r>
              <a:rPr lang="en-US" sz="1800">
                <a:latin typeface="Courier New" charset="0"/>
                <a:cs typeface="+mn-cs"/>
              </a:rPr>
              <a:t>&lt;font size  </a:t>
            </a:r>
          </a:p>
          <a:p>
            <a:pPr algn="l">
              <a:defRPr/>
            </a:pPr>
            <a:r>
              <a:rPr lang="en-US" sz="1800">
                <a:latin typeface="Courier New" charset="0"/>
                <a:cs typeface="+mn-cs"/>
              </a:rPr>
              <a:t>PRICE item</a:t>
            </a:r>
          </a:p>
          <a:p>
            <a:pPr algn="l">
              <a:defRPr/>
            </a:pPr>
            <a:r>
              <a:rPr lang="en-US" sz="1800">
                <a:latin typeface="Courier New" charset="0"/>
                <a:cs typeface="+mn-cs"/>
              </a:rPr>
              <a:t>  Begin_Rule</a:t>
            </a:r>
          </a:p>
          <a:p>
            <a:pPr algn="l">
              <a:defRPr/>
            </a:pPr>
            <a:r>
              <a:rPr lang="en-US" sz="1800">
                <a:latin typeface="Courier New" charset="0"/>
                <a:cs typeface="+mn-cs"/>
              </a:rPr>
              <a:t>  __ST___  &lt;b&gt; Our Price :</a:t>
            </a:r>
          </a:p>
          <a:p>
            <a:pPr algn="l">
              <a:defRPr/>
            </a:pPr>
            <a:r>
              <a:rPr lang="en-US" sz="1800">
                <a:latin typeface="Courier New" charset="0"/>
                <a:cs typeface="+mn-cs"/>
              </a:rPr>
              <a:t>&lt;font color = # 990000 &gt; $</a:t>
            </a:r>
          </a:p>
          <a:p>
            <a:pPr algn="l">
              <a:defRPr/>
            </a:pPr>
            <a:endParaRPr lang="en-US" sz="1800">
              <a:latin typeface="Courier New" charset="0"/>
              <a:cs typeface="+mn-cs"/>
            </a:endParaRPr>
          </a:p>
          <a:p>
            <a:pPr algn="l">
              <a:defRPr/>
            </a:pPr>
            <a:endParaRPr lang="en-US" sz="1800">
              <a:cs typeface="+mn-cs"/>
            </a:endParaRPr>
          </a:p>
        </p:txBody>
      </p:sp>
      <p:sp>
        <p:nvSpPr>
          <p:cNvPr id="452613" name="Text Box 5"/>
          <p:cNvSpPr txBox="1">
            <a:spLocks noChangeArrowheads="1"/>
          </p:cNvSpPr>
          <p:nvPr/>
        </p:nvSpPr>
        <p:spPr bwMode="auto">
          <a:xfrm>
            <a:off x="685800" y="5551488"/>
            <a:ext cx="81788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800" b="1" smtClean="0">
                <a:latin typeface="Courier New" charset="0"/>
                <a:cs typeface="+mn-cs"/>
              </a:rPr>
              <a:t>AUTHOR		TITLE		PRICE	AVAILABILITY</a:t>
            </a:r>
          </a:p>
          <a:p>
            <a:pPr>
              <a:defRPr/>
            </a:pPr>
            <a:r>
              <a:rPr lang="en-US" sz="1800" smtClean="0">
                <a:latin typeface="Courier New" charset="0"/>
                <a:cs typeface="+mn-cs"/>
              </a:rPr>
              <a:t>A.Scott Berg	Lindbergh	21.00	This title usually ships…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eaLnBrk="1" hangingPunct="1">
              <a:defRPr/>
            </a:pPr>
            <a:r>
              <a:rPr lang="en-US" smtClean="0">
                <a:cs typeface="+mj-cs"/>
              </a:rPr>
              <a:t>Wrapper Reinduction</a:t>
            </a:r>
          </a:p>
        </p:txBody>
      </p:sp>
      <p:sp>
        <p:nvSpPr>
          <p:cNvPr id="453635" name="Rectangle 3"/>
          <p:cNvSpPr>
            <a:spLocks noGrp="1" noChangeArrowheads="1"/>
          </p:cNvSpPr>
          <p:nvPr>
            <p:ph type="body" idx="1"/>
          </p:nvPr>
        </p:nvSpPr>
        <p:spPr/>
        <p:txBody>
          <a:bodyPr/>
          <a:lstStyle/>
          <a:p>
            <a:pPr eaLnBrk="1" hangingPunct="1">
              <a:buFontTx/>
              <a:buNone/>
              <a:defRPr/>
            </a:pPr>
            <a:r>
              <a:rPr lang="en-US" smtClean="0">
                <a:cs typeface="+mn-cs"/>
              </a:rPr>
              <a:t>Results</a:t>
            </a:r>
          </a:p>
          <a:p>
            <a:pPr lvl="1" eaLnBrk="1" hangingPunct="1">
              <a:defRPr/>
            </a:pPr>
            <a:r>
              <a:rPr lang="en-US" smtClean="0"/>
              <a:t>Monitored 10 distinct sources</a:t>
            </a:r>
          </a:p>
          <a:p>
            <a:pPr lvl="1" eaLnBrk="1" hangingPunct="1">
              <a:defRPr/>
            </a:pPr>
            <a:r>
              <a:rPr lang="en-US" smtClean="0"/>
              <a:t>There were 8 changes over ~ 1 year</a:t>
            </a:r>
          </a:p>
          <a:p>
            <a:pPr lvl="1" eaLnBrk="1" hangingPunct="1">
              <a:defRPr/>
            </a:pPr>
            <a:r>
              <a:rPr lang="en-US" smtClean="0"/>
              <a:t>Extracting examples:</a:t>
            </a:r>
          </a:p>
          <a:p>
            <a:pPr lvl="2" eaLnBrk="1" hangingPunct="1">
              <a:defRPr/>
            </a:pPr>
            <a:r>
              <a:rPr lang="en-US" smtClean="0"/>
              <a:t>277/338 correct (82%)</a:t>
            </a:r>
          </a:p>
          <a:p>
            <a:pPr lvl="2" eaLnBrk="1" hangingPunct="1">
              <a:defRPr/>
            </a:pPr>
            <a:r>
              <a:rPr lang="en-US" smtClean="0"/>
              <a:t>31 false positives/30 false negatives</a:t>
            </a:r>
          </a:p>
          <a:p>
            <a:pPr lvl="1" eaLnBrk="1" hangingPunct="1">
              <a:defRPr/>
            </a:pPr>
            <a:r>
              <a:rPr lang="en-US" smtClean="0"/>
              <a:t>Reinduction:</a:t>
            </a:r>
          </a:p>
          <a:p>
            <a:pPr lvl="2" eaLnBrk="1" hangingPunct="1">
              <a:defRPr/>
            </a:pPr>
            <a:r>
              <a:rPr lang="en-US" smtClean="0"/>
              <a:t>Average recall = 90%</a:t>
            </a:r>
          </a:p>
          <a:p>
            <a:pPr lvl="2" eaLnBrk="1" hangingPunct="1">
              <a:defRPr/>
            </a:pPr>
            <a:r>
              <a:rPr lang="en-US" smtClean="0"/>
              <a:t>Average precision = 80%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eaLnBrk="1" hangingPunct="1">
              <a:defRPr/>
            </a:pPr>
            <a:r>
              <a:rPr lang="en-US" smtClean="0">
                <a:cs typeface="+mj-cs"/>
              </a:rPr>
              <a:t>Discussion</a:t>
            </a:r>
          </a:p>
        </p:txBody>
      </p:sp>
      <p:sp>
        <p:nvSpPr>
          <p:cNvPr id="455683" name="Rectangle 3"/>
          <p:cNvSpPr>
            <a:spLocks noGrp="1" noChangeArrowheads="1"/>
          </p:cNvSpPr>
          <p:nvPr>
            <p:ph type="body" idx="1"/>
          </p:nvPr>
        </p:nvSpPr>
        <p:spPr/>
        <p:txBody>
          <a:bodyPr/>
          <a:lstStyle/>
          <a:p>
            <a:pPr eaLnBrk="1" hangingPunct="1">
              <a:defRPr/>
            </a:pPr>
            <a:r>
              <a:rPr lang="en-US" dirty="0" smtClean="0">
                <a:cs typeface="+mn-cs"/>
              </a:rPr>
              <a:t>Flexible data representation scheme</a:t>
            </a:r>
          </a:p>
          <a:p>
            <a:pPr eaLnBrk="1" hangingPunct="1">
              <a:defRPr/>
            </a:pPr>
            <a:r>
              <a:rPr lang="en-US" dirty="0" smtClean="0">
                <a:cs typeface="+mn-cs"/>
              </a:rPr>
              <a:t>Algorithm to learn description of data fields</a:t>
            </a:r>
          </a:p>
          <a:p>
            <a:pPr eaLnBrk="1" hangingPunct="1">
              <a:defRPr/>
            </a:pPr>
            <a:r>
              <a:rPr lang="en-US" dirty="0" smtClean="0">
                <a:cs typeface="+mn-cs"/>
              </a:rPr>
              <a:t>Used in wrapper maintenance applications</a:t>
            </a:r>
          </a:p>
          <a:p>
            <a:pPr eaLnBrk="1" hangingPunct="1">
              <a:buFontTx/>
              <a:buNone/>
              <a:defRPr/>
            </a:pPr>
            <a:r>
              <a:rPr lang="en-US" dirty="0" smtClean="0">
                <a:cs typeface="+mn-cs"/>
              </a:rPr>
              <a:t>Limitations:</a:t>
            </a:r>
          </a:p>
          <a:p>
            <a:pPr eaLnBrk="1" hangingPunct="1">
              <a:defRPr/>
            </a:pPr>
            <a:r>
              <a:rPr lang="en-US" dirty="0" smtClean="0">
                <a:cs typeface="+mn-cs"/>
              </a:rPr>
              <a:t>Needs to be extended to lists and tables</a:t>
            </a:r>
          </a:p>
          <a:p>
            <a:pPr eaLnBrk="1" hangingPunct="1">
              <a:defRPr/>
            </a:pPr>
            <a:r>
              <a:rPr lang="en-US" dirty="0" smtClean="0">
                <a:cs typeface="+mn-cs"/>
              </a:rPr>
              <a:t>Excellent recall, but lower precision will result in many false positives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defRPr/>
            </a:pPr>
            <a:r>
              <a:rPr lang="en-US" smtClean="0">
                <a:cs typeface="+mj-cs"/>
              </a:rPr>
              <a:t>In this part of the lecture …</a:t>
            </a:r>
          </a:p>
        </p:txBody>
      </p:sp>
      <p:sp>
        <p:nvSpPr>
          <p:cNvPr id="338947" name="Rectangle 3"/>
          <p:cNvSpPr>
            <a:spLocks noGrp="1" noChangeArrowheads="1"/>
          </p:cNvSpPr>
          <p:nvPr>
            <p:ph type="body" idx="1"/>
          </p:nvPr>
        </p:nvSpPr>
        <p:spPr/>
        <p:txBody>
          <a:bodyPr/>
          <a:lstStyle/>
          <a:p>
            <a:pPr eaLnBrk="1" hangingPunct="1">
              <a:defRPr/>
            </a:pPr>
            <a:r>
              <a:rPr lang="en-US" dirty="0" smtClean="0">
                <a:cs typeface="+mn-cs"/>
              </a:rPr>
              <a:t>Wrapper Induction Systems</a:t>
            </a:r>
          </a:p>
          <a:p>
            <a:pPr lvl="1" eaLnBrk="1" hangingPunct="1">
              <a:defRPr/>
            </a:pPr>
            <a:r>
              <a:rPr lang="en-US" dirty="0" smtClean="0"/>
              <a:t>WIEN:</a:t>
            </a:r>
          </a:p>
          <a:p>
            <a:pPr lvl="2" eaLnBrk="1" hangingPunct="1">
              <a:defRPr/>
            </a:pPr>
            <a:r>
              <a:rPr lang="en-US" dirty="0" smtClean="0"/>
              <a:t>The rules</a:t>
            </a:r>
          </a:p>
          <a:p>
            <a:pPr lvl="2" eaLnBrk="1" hangingPunct="1">
              <a:defRPr/>
            </a:pPr>
            <a:r>
              <a:rPr lang="en-US" dirty="0" smtClean="0"/>
              <a:t>Learning WIEN rules</a:t>
            </a:r>
          </a:p>
          <a:p>
            <a:pPr eaLnBrk="1" hangingPunct="1">
              <a:defRPr/>
            </a:pPr>
            <a:r>
              <a:rPr lang="en-US" dirty="0" smtClean="0">
                <a:cs typeface="+mn-cs"/>
              </a:rPr>
              <a:t>The STALKER approach to wrapper induction</a:t>
            </a:r>
          </a:p>
          <a:p>
            <a:pPr lvl="1" eaLnBrk="1" hangingPunct="1">
              <a:defRPr/>
            </a:pPr>
            <a:r>
              <a:rPr lang="en-US" dirty="0" smtClean="0"/>
              <a:t>The rules</a:t>
            </a:r>
          </a:p>
          <a:p>
            <a:pPr lvl="1" eaLnBrk="1" hangingPunct="1">
              <a:defRPr/>
            </a:pPr>
            <a:r>
              <a:rPr lang="en-US" dirty="0" smtClean="0"/>
              <a:t>The ECTs</a:t>
            </a:r>
          </a:p>
          <a:p>
            <a:pPr lvl="1" eaLnBrk="1" hangingPunct="1">
              <a:defRPr/>
            </a:pPr>
            <a:r>
              <a:rPr lang="en-US" dirty="0" smtClean="0"/>
              <a:t>Learning the rules</a:t>
            </a:r>
          </a:p>
          <a:p>
            <a:pPr eaLnBrk="1" hangingPunct="1">
              <a:defRPr/>
            </a:pPr>
            <a:r>
              <a:rPr lang="en-US" dirty="0" smtClean="0">
                <a:cs typeface="+mn-cs"/>
              </a:rPr>
              <a:t>Wrapper validation and maintenance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150938" y="528638"/>
            <a:ext cx="7793037" cy="762000"/>
          </a:xfrm>
        </p:spPr>
        <p:txBody>
          <a:bodyPr/>
          <a:lstStyle/>
          <a:p>
            <a:pPr eaLnBrk="1" hangingPunct="1">
              <a:defRPr/>
            </a:pPr>
            <a:r>
              <a:rPr lang="en-US" sz="3200" smtClean="0">
                <a:cs typeface="+mj-cs"/>
              </a:rPr>
              <a:t>WIEN [Kushmerick et al  </a:t>
            </a:r>
            <a:r>
              <a:rPr lang="ja-JP" altLang="en-US" sz="3200" smtClean="0">
                <a:latin typeface="Arial"/>
                <a:cs typeface="+mj-cs"/>
              </a:rPr>
              <a:t>‘</a:t>
            </a:r>
            <a:r>
              <a:rPr lang="en-US" sz="3200" smtClean="0">
                <a:cs typeface="+mj-cs"/>
              </a:rPr>
              <a:t>97, </a:t>
            </a:r>
            <a:r>
              <a:rPr lang="ja-JP" altLang="en-US" sz="3200" smtClean="0">
                <a:latin typeface="Arial"/>
                <a:cs typeface="+mj-cs"/>
              </a:rPr>
              <a:t>‘</a:t>
            </a:r>
            <a:r>
              <a:rPr lang="en-US" sz="3200" smtClean="0">
                <a:cs typeface="+mj-cs"/>
              </a:rPr>
              <a:t>00]</a:t>
            </a:r>
          </a:p>
        </p:txBody>
      </p:sp>
      <p:sp>
        <p:nvSpPr>
          <p:cNvPr id="395267" name="Rectangle 3"/>
          <p:cNvSpPr>
            <a:spLocks noGrp="1" noChangeArrowheads="1"/>
          </p:cNvSpPr>
          <p:nvPr>
            <p:ph type="body" sz="half" idx="1"/>
          </p:nvPr>
        </p:nvSpPr>
        <p:spPr>
          <a:xfrm>
            <a:off x="820738" y="1862138"/>
            <a:ext cx="8323262" cy="4532312"/>
          </a:xfrm>
        </p:spPr>
        <p:txBody>
          <a:bodyPr/>
          <a:lstStyle/>
          <a:p>
            <a:pPr eaLnBrk="1" hangingPunct="1">
              <a:defRPr/>
            </a:pPr>
            <a:r>
              <a:rPr lang="en-US" sz="2400" u="sng" smtClean="0">
                <a:solidFill>
                  <a:schemeClr val="tx1"/>
                </a:solidFill>
                <a:cs typeface="+mn-cs"/>
              </a:rPr>
              <a:t>Assumes</a:t>
            </a:r>
            <a:r>
              <a:rPr lang="en-US" sz="2400" smtClean="0">
                <a:cs typeface="+mn-cs"/>
              </a:rPr>
              <a:t> items are always in </a:t>
            </a:r>
            <a:r>
              <a:rPr lang="en-US" sz="2400" b="1" i="1" smtClean="0">
                <a:cs typeface="+mn-cs"/>
              </a:rPr>
              <a:t>fixed, known order</a:t>
            </a:r>
          </a:p>
          <a:p>
            <a:pPr lvl="1" eaLnBrk="1" hangingPunct="1">
              <a:buFontTx/>
              <a:buNone/>
              <a:defRPr/>
            </a:pPr>
            <a:r>
              <a:rPr lang="en-US" sz="2000" smtClean="0"/>
              <a:t>… </a:t>
            </a:r>
            <a:r>
              <a:rPr lang="en-US" sz="2000" smtClean="0">
                <a:solidFill>
                  <a:schemeClr val="hlink"/>
                </a:solidFill>
              </a:rPr>
              <a:t>Name:</a:t>
            </a:r>
            <a:r>
              <a:rPr lang="en-US" sz="2000" smtClean="0"/>
              <a:t> J. Doe</a:t>
            </a:r>
            <a:r>
              <a:rPr lang="en-US" sz="2000" b="1" smtClean="0">
                <a:solidFill>
                  <a:schemeClr val="hlink"/>
                </a:solidFill>
              </a:rPr>
              <a:t>; Address:</a:t>
            </a:r>
            <a:r>
              <a:rPr lang="en-US" sz="2000" smtClean="0"/>
              <a:t> 1 Main</a:t>
            </a:r>
            <a:r>
              <a:rPr lang="en-US" sz="2000" b="1" smtClean="0">
                <a:solidFill>
                  <a:schemeClr val="hlink"/>
                </a:solidFill>
              </a:rPr>
              <a:t>;  Phone:</a:t>
            </a:r>
            <a:r>
              <a:rPr lang="en-US" sz="2000" smtClean="0"/>
              <a:t> 111-1111</a:t>
            </a:r>
            <a:r>
              <a:rPr lang="en-US" sz="2000" b="1" smtClean="0">
                <a:solidFill>
                  <a:schemeClr val="hlink"/>
                </a:solidFill>
              </a:rPr>
              <a:t>.</a:t>
            </a:r>
            <a:r>
              <a:rPr lang="en-US" sz="2000" smtClean="0"/>
              <a:t> &lt;p&gt;</a:t>
            </a:r>
          </a:p>
          <a:p>
            <a:pPr lvl="1" eaLnBrk="1" hangingPunct="1">
              <a:buFontTx/>
              <a:buNone/>
              <a:defRPr/>
            </a:pPr>
            <a:r>
              <a:rPr lang="en-US" sz="2000" smtClean="0">
                <a:solidFill>
                  <a:schemeClr val="hlink"/>
                </a:solidFill>
              </a:rPr>
              <a:t>    Name:</a:t>
            </a:r>
            <a:r>
              <a:rPr lang="en-US" sz="2000" smtClean="0"/>
              <a:t> E. Poe</a:t>
            </a:r>
            <a:r>
              <a:rPr lang="en-US" sz="2000" b="1" smtClean="0">
                <a:solidFill>
                  <a:schemeClr val="hlink"/>
                </a:solidFill>
              </a:rPr>
              <a:t>; Address:</a:t>
            </a:r>
            <a:r>
              <a:rPr lang="en-US" sz="2000" smtClean="0"/>
              <a:t> 10 Pico</a:t>
            </a:r>
            <a:r>
              <a:rPr lang="en-US" sz="2000" b="1" smtClean="0">
                <a:solidFill>
                  <a:schemeClr val="hlink"/>
                </a:solidFill>
              </a:rPr>
              <a:t>; Phone:</a:t>
            </a:r>
            <a:r>
              <a:rPr lang="en-US" sz="2000" smtClean="0"/>
              <a:t> 777-1111</a:t>
            </a:r>
            <a:r>
              <a:rPr lang="en-US" sz="2000" b="1" smtClean="0">
                <a:solidFill>
                  <a:schemeClr val="hlink"/>
                </a:solidFill>
              </a:rPr>
              <a:t>.</a:t>
            </a:r>
            <a:r>
              <a:rPr lang="en-US" sz="2000" smtClean="0"/>
              <a:t> &lt;p&gt; …</a:t>
            </a:r>
          </a:p>
          <a:p>
            <a:pPr eaLnBrk="1" hangingPunct="1">
              <a:defRPr/>
            </a:pPr>
            <a:r>
              <a:rPr lang="en-US" sz="2400" smtClean="0">
                <a:cs typeface="+mn-cs"/>
              </a:rPr>
              <a:t>Introduces several types of wrappers</a:t>
            </a:r>
          </a:p>
          <a:p>
            <a:pPr lvl="4" eaLnBrk="1" hangingPunct="1">
              <a:defRPr/>
            </a:pPr>
            <a:endParaRPr lang="en-US" smtClean="0"/>
          </a:p>
          <a:p>
            <a:pPr lvl="1" eaLnBrk="1" hangingPunct="1">
              <a:defRPr/>
            </a:pPr>
            <a:r>
              <a:rPr lang="en-US" sz="2000" smtClean="0"/>
              <a:t>LR:     </a:t>
            </a:r>
          </a:p>
          <a:p>
            <a:pPr lvl="4" eaLnBrk="1" hangingPunct="1">
              <a:defRPr/>
            </a:pPr>
            <a:endParaRPr lang="en-US" smtClean="0"/>
          </a:p>
          <a:p>
            <a:pPr eaLnBrk="1" hangingPunct="1">
              <a:defRPr/>
            </a:pPr>
            <a:endParaRPr lang="en-US" sz="2400" smtClean="0">
              <a:cs typeface="+mn-cs"/>
            </a:endParaRPr>
          </a:p>
          <a:p>
            <a:pPr eaLnBrk="1" hangingPunct="1">
              <a:defRPr/>
            </a:pPr>
            <a:endParaRPr lang="en-US" sz="2600" smtClean="0">
              <a:cs typeface="+mn-cs"/>
            </a:endParaRPr>
          </a:p>
        </p:txBody>
      </p:sp>
      <p:grpSp>
        <p:nvGrpSpPr>
          <p:cNvPr id="11267" name="Group 4"/>
          <p:cNvGrpSpPr>
            <a:grpSpLocks/>
          </p:cNvGrpSpPr>
          <p:nvPr/>
        </p:nvGrpSpPr>
        <p:grpSpPr bwMode="auto">
          <a:xfrm>
            <a:off x="6257925" y="4446588"/>
            <a:ext cx="1017588" cy="681037"/>
            <a:chOff x="4154" y="2089"/>
            <a:chExt cx="641" cy="429"/>
          </a:xfrm>
        </p:grpSpPr>
        <p:sp>
          <p:nvSpPr>
            <p:cNvPr id="395269" name="Text Box 5"/>
            <p:cNvSpPr txBox="1">
              <a:spLocks noChangeArrowheads="1"/>
            </p:cNvSpPr>
            <p:nvPr/>
          </p:nvSpPr>
          <p:spPr bwMode="auto">
            <a:xfrm>
              <a:off x="4154" y="2140"/>
              <a:ext cx="641"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395270" name="Oval 6"/>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11268" name="Group 7"/>
          <p:cNvGrpSpPr>
            <a:grpSpLocks/>
          </p:cNvGrpSpPr>
          <p:nvPr/>
        </p:nvGrpSpPr>
        <p:grpSpPr bwMode="auto">
          <a:xfrm>
            <a:off x="2730500" y="4446588"/>
            <a:ext cx="963613" cy="681037"/>
            <a:chOff x="2525" y="2084"/>
            <a:chExt cx="607" cy="429"/>
          </a:xfrm>
        </p:grpSpPr>
        <p:sp>
          <p:nvSpPr>
            <p:cNvPr id="395272" name="Oval 8"/>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73" name="Text Box 9"/>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1269" name="Group 10"/>
          <p:cNvGrpSpPr>
            <a:grpSpLocks/>
          </p:cNvGrpSpPr>
          <p:nvPr/>
        </p:nvGrpSpPr>
        <p:grpSpPr bwMode="auto">
          <a:xfrm>
            <a:off x="4525963" y="4446588"/>
            <a:ext cx="900112" cy="681037"/>
            <a:chOff x="4191" y="2089"/>
            <a:chExt cx="567" cy="429"/>
          </a:xfrm>
        </p:grpSpPr>
        <p:sp>
          <p:nvSpPr>
            <p:cNvPr id="395275" name="Text Box 11"/>
            <p:cNvSpPr txBox="1">
              <a:spLocks noChangeArrowheads="1"/>
            </p:cNvSpPr>
            <p:nvPr/>
          </p:nvSpPr>
          <p:spPr bwMode="auto">
            <a:xfrm>
              <a:off x="4219" y="2140"/>
              <a:ext cx="512" cy="288"/>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Addr</a:t>
              </a:r>
            </a:p>
          </p:txBody>
        </p:sp>
        <p:sp>
          <p:nvSpPr>
            <p:cNvPr id="395276" name="Oval 12"/>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95277" name="Line 13"/>
          <p:cNvSpPr>
            <a:spLocks noChangeShapeType="1"/>
          </p:cNvSpPr>
          <p:nvPr/>
        </p:nvSpPr>
        <p:spPr bwMode="auto">
          <a:xfrm>
            <a:off x="1476375" y="4795838"/>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78" name="Line 14"/>
          <p:cNvSpPr>
            <a:spLocks noChangeShapeType="1"/>
          </p:cNvSpPr>
          <p:nvPr/>
        </p:nvSpPr>
        <p:spPr bwMode="auto">
          <a:xfrm>
            <a:off x="5446713" y="4781550"/>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79" name="Line 15"/>
          <p:cNvSpPr>
            <a:spLocks noChangeShapeType="1"/>
          </p:cNvSpPr>
          <p:nvPr/>
        </p:nvSpPr>
        <p:spPr bwMode="auto">
          <a:xfrm>
            <a:off x="3683000" y="4781550"/>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0" name="Line 16"/>
          <p:cNvSpPr>
            <a:spLocks noChangeShapeType="1"/>
          </p:cNvSpPr>
          <p:nvPr/>
        </p:nvSpPr>
        <p:spPr bwMode="auto">
          <a:xfrm>
            <a:off x="7202488" y="4781550"/>
            <a:ext cx="942975"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1" name="Text Box 17"/>
          <p:cNvSpPr txBox="1">
            <a:spLocks noChangeArrowheads="1"/>
          </p:cNvSpPr>
          <p:nvPr/>
        </p:nvSpPr>
        <p:spPr bwMode="auto">
          <a:xfrm>
            <a:off x="1735138" y="4416425"/>
            <a:ext cx="1017587"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Name:</a:t>
            </a:r>
          </a:p>
        </p:txBody>
      </p:sp>
      <p:sp>
        <p:nvSpPr>
          <p:cNvPr id="395282" name="Text Box 18"/>
          <p:cNvSpPr txBox="1">
            <a:spLocks noChangeArrowheads="1"/>
          </p:cNvSpPr>
          <p:nvPr/>
        </p:nvSpPr>
        <p:spPr bwMode="auto">
          <a:xfrm>
            <a:off x="3455988" y="4416425"/>
            <a:ext cx="965200"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     :</a:t>
            </a:r>
          </a:p>
        </p:txBody>
      </p:sp>
      <p:sp>
        <p:nvSpPr>
          <p:cNvPr id="395283" name="Text Box 19"/>
          <p:cNvSpPr txBox="1">
            <a:spLocks noChangeArrowheads="1"/>
          </p:cNvSpPr>
          <p:nvPr/>
        </p:nvSpPr>
        <p:spPr bwMode="auto">
          <a:xfrm>
            <a:off x="7196138" y="4416425"/>
            <a:ext cx="86042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a:t>
            </a:r>
          </a:p>
        </p:txBody>
      </p:sp>
      <p:sp>
        <p:nvSpPr>
          <p:cNvPr id="395284" name="Text Box 20"/>
          <p:cNvSpPr txBox="1">
            <a:spLocks noChangeArrowheads="1"/>
          </p:cNvSpPr>
          <p:nvPr/>
        </p:nvSpPr>
        <p:spPr bwMode="auto">
          <a:xfrm>
            <a:off x="5335588" y="4416425"/>
            <a:ext cx="81597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     :</a:t>
            </a:r>
          </a:p>
        </p:txBody>
      </p:sp>
      <p:sp>
        <p:nvSpPr>
          <p:cNvPr id="395285" name="Line 21"/>
          <p:cNvSpPr>
            <a:spLocks noChangeShapeType="1"/>
          </p:cNvSpPr>
          <p:nvPr/>
        </p:nvSpPr>
        <p:spPr bwMode="auto">
          <a:xfrm>
            <a:off x="7470775" y="4795838"/>
            <a:ext cx="0" cy="479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6" name="Line 22"/>
          <p:cNvSpPr>
            <a:spLocks noChangeShapeType="1"/>
          </p:cNvSpPr>
          <p:nvPr/>
        </p:nvSpPr>
        <p:spPr bwMode="auto">
          <a:xfrm>
            <a:off x="1730375" y="4789488"/>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7" name="Line 23"/>
          <p:cNvSpPr>
            <a:spLocks noChangeShapeType="1"/>
          </p:cNvSpPr>
          <p:nvPr/>
        </p:nvSpPr>
        <p:spPr bwMode="auto">
          <a:xfrm flipH="1">
            <a:off x="1709738" y="5260975"/>
            <a:ext cx="57467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isi_design">
  <a:themeElements>
    <a:clrScheme name="isi_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isi_design">
      <a:majorFont>
        <a:latin typeface="Palatino Linotype"/>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isi_desig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isi_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isi_desig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isi_desig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isi_desig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isi_desig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isi_desig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Settings\lerman\Application Data\Microsoft\Templates\isi_design.pot</Template>
  <TotalTime>12466</TotalTime>
  <Words>6190</Words>
  <Application>Microsoft Macintosh PowerPoint</Application>
  <PresentationFormat>On-screen Show (4:3)</PresentationFormat>
  <Paragraphs>849</Paragraphs>
  <Slides>76</Slides>
  <Notes>36</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79" baseType="lpstr">
      <vt:lpstr>isi_design</vt:lpstr>
      <vt:lpstr>Clip</vt:lpstr>
      <vt:lpstr>Chart</vt:lpstr>
      <vt:lpstr>Wrapper Learning</vt:lpstr>
      <vt:lpstr>Wrappers &amp; Information Integration</vt:lpstr>
      <vt:lpstr>Manual Wraper Construction</vt:lpstr>
      <vt:lpstr>Manual Wrapper Construction</vt:lpstr>
      <vt:lpstr>Manual Wrapper Construction</vt:lpstr>
      <vt:lpstr>Wrapper Induction</vt:lpstr>
      <vt:lpstr>Example of Extraction Task</vt:lpstr>
      <vt:lpstr>In this part of the lecture …</vt:lpstr>
      <vt:lpstr>WIEN [Kushmerick et al  ‘97, ‘00]</vt:lpstr>
      <vt:lpstr>Wrapper Types</vt:lpstr>
      <vt:lpstr>Rule Learning</vt:lpstr>
      <vt:lpstr>Learning LR extraction rules</vt:lpstr>
      <vt:lpstr>Learning LR extraction rules</vt:lpstr>
      <vt:lpstr>Learning LR extraction rules</vt:lpstr>
      <vt:lpstr>Learning LR extraction rules</vt:lpstr>
      <vt:lpstr>Learning LR extraction rules</vt:lpstr>
      <vt:lpstr>Learning LR extraction rules</vt:lpstr>
      <vt:lpstr>Labeling Data</vt:lpstr>
      <vt:lpstr>Summary</vt:lpstr>
      <vt:lpstr>In this part of the lecture …</vt:lpstr>
      <vt:lpstr>STALKER [Muslea et al, ’98 ’99 ’01]</vt:lpstr>
      <vt:lpstr>STALKER: The Wrapper Architecture</vt:lpstr>
      <vt:lpstr>Extraction Rules</vt:lpstr>
      <vt:lpstr>More about Extraction Rules</vt:lpstr>
      <vt:lpstr>PowerPoint Presentation</vt:lpstr>
      <vt:lpstr>Learning the Extraction Rules</vt:lpstr>
      <vt:lpstr>PowerPoint Presentation</vt:lpstr>
      <vt:lpstr>PowerPoint Presentation</vt:lpstr>
      <vt:lpstr>PowerPoint Presentation</vt:lpstr>
      <vt:lpstr>PowerPoint Presentation</vt:lpstr>
      <vt:lpstr>Active Learning &amp; Wrappers</vt:lpstr>
      <vt:lpstr>PowerPoint Presentation</vt:lpstr>
      <vt:lpstr> </vt:lpstr>
      <vt:lpstr>PowerPoint Presentation</vt:lpstr>
      <vt:lpstr>PowerPoint Presentation</vt:lpstr>
      <vt:lpstr>PowerPoint Presentation</vt:lpstr>
      <vt:lpstr>PowerPoint Presentation</vt:lpstr>
      <vt:lpstr>Naïve &amp; Aggressive Co-Testing</vt:lpstr>
      <vt:lpstr>Empirical Results: 33 Difficult Tasks </vt:lpstr>
      <vt:lpstr>Results in 33 Difficult Domains</vt:lpstr>
      <vt:lpstr>Results in 33 Difficult Domains</vt:lpstr>
      <vt:lpstr>Results in 33 Difficult Domains</vt:lpstr>
      <vt:lpstr>Summary</vt:lpstr>
      <vt:lpstr>Discussion</vt:lpstr>
      <vt:lpstr>In this part of the lecture …</vt:lpstr>
      <vt:lpstr>Wrapper Maintenance</vt:lpstr>
      <vt:lpstr>Learning Regular Expressions [Goan, Benson, &amp; Etzioni, 1996]</vt:lpstr>
      <vt:lpstr>Learning Global Properties for Wrapper Verification [Kushmerick, 1999]</vt:lpstr>
      <vt:lpstr>Learned Features</vt:lpstr>
      <vt:lpstr>Using Learned Features to Verify Wrappers</vt:lpstr>
      <vt:lpstr>Learned Features</vt:lpstr>
      <vt:lpstr>Learned Features</vt:lpstr>
      <vt:lpstr>Using Learned Features to Verify Wrappers</vt:lpstr>
      <vt:lpstr>Learning Data Prototypes [Lerman &amp; Minton, 2000] </vt:lpstr>
      <vt:lpstr>Learning Data Prototypes [Lerman &amp; Minton, 2000] </vt:lpstr>
      <vt:lpstr>Token Syntactic Hierarchy</vt:lpstr>
      <vt:lpstr>Prototype Learning Algorithm</vt:lpstr>
      <vt:lpstr>DataPro Algorithm</vt:lpstr>
      <vt:lpstr>Examples: PHONE</vt:lpstr>
      <vt:lpstr>Example: STREET_ADDRESS</vt:lpstr>
      <vt:lpstr>Wrapper Verification</vt:lpstr>
      <vt:lpstr>Going back to our example</vt:lpstr>
      <vt:lpstr>Wrapper Verification</vt:lpstr>
      <vt:lpstr>Wrapper Verification</vt:lpstr>
      <vt:lpstr>Wrapper Reinduction</vt:lpstr>
      <vt:lpstr>PowerPoint Presentation</vt:lpstr>
      <vt:lpstr>Automatic Relabeling Algorithm</vt:lpstr>
      <vt:lpstr>Example Source Change</vt:lpstr>
      <vt:lpstr>Whitepages Wrapper</vt:lpstr>
      <vt:lpstr>Wrapper Applied to  Changed Source</vt:lpstr>
      <vt:lpstr>After Reinduction</vt:lpstr>
      <vt:lpstr>Amazon Source</vt:lpstr>
      <vt:lpstr>Changed Amazon Source</vt:lpstr>
      <vt:lpstr>After Reinduction</vt:lpstr>
      <vt:lpstr>Wrapper Reinduction</vt:lpstr>
      <vt:lpstr>Discussion</vt:lpstr>
    </vt:vector>
  </TitlesOfParts>
  <Company>University of Southern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for Information Agents</dc:title>
  <dc:creator>Craig Knoblock</dc:creator>
  <cp:lastModifiedBy>Craig Knoblock</cp:lastModifiedBy>
  <cp:revision>300</cp:revision>
  <dcterms:created xsi:type="dcterms:W3CDTF">2000-07-18T23:21:29Z</dcterms:created>
  <dcterms:modified xsi:type="dcterms:W3CDTF">2015-04-14T18:01:14Z</dcterms:modified>
</cp:coreProperties>
</file>