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96" r:id="rId7"/>
    <p:sldId id="295" r:id="rId8"/>
    <p:sldId id="292" r:id="rId9"/>
    <p:sldId id="266" r:id="rId10"/>
    <p:sldId id="262" r:id="rId11"/>
    <p:sldId id="264" r:id="rId12"/>
    <p:sldId id="297" r:id="rId13"/>
    <p:sldId id="278" r:id="rId14"/>
    <p:sldId id="293" r:id="rId15"/>
    <p:sldId id="283"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9/15/2022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7.xml"/><Relationship Id="rId5" Type="http://schemas.openxmlformats.org/officeDocument/2006/relationships/image" Target="../media/image34.jpg"/><Relationship Id="rId4" Type="http://schemas.openxmlformats.org/officeDocument/2006/relationships/image" Target="../media/image3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615736" y="2708069"/>
            <a:ext cx="9969622" cy="3275481"/>
          </a:xfrm>
        </p:spPr>
        <p:txBody>
          <a:bodyPr/>
          <a:lstStyle/>
          <a:p>
            <a:r>
              <a:rPr lang="en-US" sz="7200" dirty="0">
                <a:solidFill>
                  <a:schemeClr val="accent1">
                    <a:lumMod val="50000"/>
                  </a:schemeClr>
                </a:solidFill>
                <a:latin typeface="Arial Narrow" panose="020B0606020202030204" pitchFamily="34" charset="0"/>
              </a:rPr>
              <a:t>Crypegangraphy</a:t>
            </a:r>
            <a:br>
              <a:rPr lang="en-US" sz="7200" dirty="0">
                <a:solidFill>
                  <a:schemeClr val="accent1">
                    <a:lumMod val="50000"/>
                  </a:schemeClr>
                </a:solidFill>
                <a:latin typeface="Arial Narrow" panose="020B0606020202030204" pitchFamily="34" charset="0"/>
              </a:rPr>
            </a:br>
            <a:r>
              <a:rPr lang="en-US" sz="4800" cap="none" dirty="0"/>
              <a:t>A secure communication technique using steganography and cryptography</a:t>
            </a:r>
            <a:endParaRPr lang="en-US" sz="48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348186" y="5379868"/>
            <a:ext cx="2435754" cy="1216242"/>
          </a:xfrm>
        </p:spPr>
        <p:txBody>
          <a:bodyPr>
            <a:normAutofit/>
          </a:bodyPr>
          <a:lstStyle/>
          <a:p>
            <a:r>
              <a:rPr lang="en-US" dirty="0"/>
              <a:t>Tushar Totla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328994" y="3088399"/>
            <a:ext cx="5431971" cy="846301"/>
          </a:xfrm>
        </p:spPr>
        <p:txBody>
          <a:bodyPr/>
          <a:lstStyle/>
          <a:p>
            <a:r>
              <a:rPr lang="en-ZA" dirty="0"/>
              <a:t>results</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sz="900" dirty="0">
                <a:solidFill>
                  <a:schemeClr val="accent1">
                    <a:lumMod val="50000"/>
                  </a:schemeClr>
                </a:solidFill>
                <a:latin typeface="Arial Narrow" panose="020B0606020202030204" pitchFamily="34" charset="0"/>
              </a:rPr>
              <a:t>Crypegangraphy</a:t>
            </a:r>
            <a:endParaRPr lang="en-ZA"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10</a:t>
            </a:fld>
            <a:endParaRPr lang="en-ZA" dirty="0"/>
          </a:p>
        </p:txBody>
      </p:sp>
      <p:pic>
        <p:nvPicPr>
          <p:cNvPr id="31" name="Picture 30">
            <a:extLst>
              <a:ext uri="{FF2B5EF4-FFF2-40B4-BE49-F238E27FC236}">
                <a16:creationId xmlns:a16="http://schemas.microsoft.com/office/drawing/2014/main" id="{52F6B39B-7F27-4C0B-A267-EC0855554262}"/>
              </a:ext>
            </a:extLst>
          </p:cNvPr>
          <p:cNvPicPr>
            <a:picLocks noChangeAspect="1"/>
          </p:cNvPicPr>
          <p:nvPr/>
        </p:nvPicPr>
        <p:blipFill>
          <a:blip r:embed="rId2"/>
          <a:stretch>
            <a:fillRect/>
          </a:stretch>
        </p:blipFill>
        <p:spPr>
          <a:xfrm>
            <a:off x="4480053" y="577388"/>
            <a:ext cx="6401578" cy="57032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PERFORMANCE ANALYSIS</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PEAK SIGNAL TO NOISE RATIO [PSNR]</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08BBA2BB-47F5-4AB6-BCBD-5218E3F0AC8F}"/>
              </a:ext>
            </a:extLst>
          </p:cNvPr>
          <p:cNvGraphicFramePr>
            <a:graphicFrameLocks noGrp="1"/>
          </p:cNvGraphicFramePr>
          <p:nvPr>
            <p:extLst>
              <p:ext uri="{D42A27DB-BD31-4B8C-83A1-F6EECF244321}">
                <p14:modId xmlns:p14="http://schemas.microsoft.com/office/powerpoint/2010/main" val="2644436174"/>
              </p:ext>
            </p:extLst>
          </p:nvPr>
        </p:nvGraphicFramePr>
        <p:xfrm>
          <a:off x="7753349" y="2286002"/>
          <a:ext cx="3476626" cy="3257550"/>
        </p:xfrm>
        <a:graphic>
          <a:graphicData uri="http://schemas.openxmlformats.org/drawingml/2006/table">
            <a:tbl>
              <a:tblPr firstRow="1" firstCol="1" bandRow="1">
                <a:tableStyleId>{ED083AE6-46FA-4A59-8FB0-9F97EB10719F}</a:tableStyleId>
              </a:tblPr>
              <a:tblGrid>
                <a:gridCol w="1738313">
                  <a:extLst>
                    <a:ext uri="{9D8B030D-6E8A-4147-A177-3AD203B41FA5}">
                      <a16:colId xmlns:a16="http://schemas.microsoft.com/office/drawing/2014/main" val="2445565442"/>
                    </a:ext>
                  </a:extLst>
                </a:gridCol>
                <a:gridCol w="1738313">
                  <a:extLst>
                    <a:ext uri="{9D8B030D-6E8A-4147-A177-3AD203B41FA5}">
                      <a16:colId xmlns:a16="http://schemas.microsoft.com/office/drawing/2014/main" val="3613844920"/>
                    </a:ext>
                  </a:extLst>
                </a:gridCol>
              </a:tblGrid>
              <a:tr h="651510">
                <a:tc>
                  <a:txBody>
                    <a:bodyPr/>
                    <a:lstStyle/>
                    <a:p>
                      <a:pPr algn="ctr">
                        <a:lnSpc>
                          <a:spcPct val="107000"/>
                        </a:lnSpc>
                        <a:spcAft>
                          <a:spcPts val="800"/>
                        </a:spcAft>
                        <a:tabLst>
                          <a:tab pos="520065" algn="l"/>
                          <a:tab pos="520700" algn="l"/>
                        </a:tabLst>
                      </a:pPr>
                      <a:r>
                        <a:rPr lang="en-US" sz="1600" b="1" dirty="0">
                          <a:solidFill>
                            <a:schemeClr val="tx1"/>
                          </a:solidFill>
                          <a:effectLst/>
                        </a:rPr>
                        <a:t>IMAGE</a:t>
                      </a:r>
                      <a:endParaRPr lang="en-IN" sz="1400" b="1"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tabLst>
                          <a:tab pos="520065" algn="l"/>
                          <a:tab pos="520700" algn="l"/>
                        </a:tabLst>
                      </a:pPr>
                      <a:r>
                        <a:rPr lang="en-US" sz="1600" b="1" dirty="0">
                          <a:solidFill>
                            <a:schemeClr val="tx1"/>
                          </a:solidFill>
                          <a:effectLst/>
                        </a:rPr>
                        <a:t>PSNR VALUE</a:t>
                      </a:r>
                      <a:endParaRPr lang="en-IN" sz="1400" b="1" dirty="0">
                        <a:solidFill>
                          <a:schemeClr val="tx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65703416"/>
                  </a:ext>
                </a:extLst>
              </a:tr>
              <a:tr h="651510">
                <a:tc>
                  <a:txBody>
                    <a:bodyPr/>
                    <a:lstStyle/>
                    <a:p>
                      <a:pPr algn="ctr">
                        <a:lnSpc>
                          <a:spcPct val="107000"/>
                        </a:lnSpc>
                        <a:spcAft>
                          <a:spcPts val="800"/>
                        </a:spcAft>
                        <a:tabLst>
                          <a:tab pos="520065" algn="l"/>
                          <a:tab pos="520700" algn="l"/>
                        </a:tabLst>
                      </a:pPr>
                      <a:r>
                        <a:rPr lang="en-US" sz="1600" b="1" dirty="0">
                          <a:solidFill>
                            <a:schemeClr val="tx1"/>
                          </a:solidFill>
                          <a:effectLst/>
                        </a:rPr>
                        <a:t>PIC1</a:t>
                      </a:r>
                      <a:endParaRPr lang="en-IN" sz="1400" b="1"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tabLst>
                          <a:tab pos="520065" algn="l"/>
                          <a:tab pos="520700" algn="l"/>
                        </a:tabLst>
                      </a:pPr>
                      <a:r>
                        <a:rPr lang="en-US" sz="1600" b="1">
                          <a:solidFill>
                            <a:schemeClr val="tx1"/>
                          </a:solidFill>
                          <a:effectLst/>
                        </a:rPr>
                        <a:t>83.68325325</a:t>
                      </a:r>
                      <a:endParaRPr lang="en-IN" sz="1400" b="1">
                        <a:solidFill>
                          <a:schemeClr val="tx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14646055"/>
                  </a:ext>
                </a:extLst>
              </a:tr>
              <a:tr h="651510">
                <a:tc>
                  <a:txBody>
                    <a:bodyPr/>
                    <a:lstStyle/>
                    <a:p>
                      <a:pPr algn="ctr">
                        <a:lnSpc>
                          <a:spcPct val="107000"/>
                        </a:lnSpc>
                        <a:spcAft>
                          <a:spcPts val="800"/>
                        </a:spcAft>
                        <a:tabLst>
                          <a:tab pos="520065" algn="l"/>
                          <a:tab pos="520700" algn="l"/>
                        </a:tabLst>
                      </a:pPr>
                      <a:r>
                        <a:rPr lang="en-US" sz="1600" b="1">
                          <a:solidFill>
                            <a:schemeClr val="tx1"/>
                          </a:solidFill>
                          <a:effectLst/>
                        </a:rPr>
                        <a:t>PIC2</a:t>
                      </a:r>
                      <a:endParaRPr lang="en-IN" sz="1400" b="1">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tabLst>
                          <a:tab pos="520065" algn="l"/>
                          <a:tab pos="520700" algn="l"/>
                        </a:tabLst>
                      </a:pPr>
                      <a:r>
                        <a:rPr lang="en-US" sz="1600" b="1" dirty="0">
                          <a:solidFill>
                            <a:schemeClr val="tx1"/>
                          </a:solidFill>
                          <a:effectLst/>
                        </a:rPr>
                        <a:t>92.5770748712</a:t>
                      </a:r>
                      <a:endParaRPr lang="en-IN" sz="1400" b="1" dirty="0">
                        <a:solidFill>
                          <a:schemeClr val="tx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68497182"/>
                  </a:ext>
                </a:extLst>
              </a:tr>
              <a:tr h="651510">
                <a:tc>
                  <a:txBody>
                    <a:bodyPr/>
                    <a:lstStyle/>
                    <a:p>
                      <a:pPr algn="ctr">
                        <a:lnSpc>
                          <a:spcPct val="107000"/>
                        </a:lnSpc>
                        <a:spcAft>
                          <a:spcPts val="800"/>
                        </a:spcAft>
                        <a:tabLst>
                          <a:tab pos="520065" algn="l"/>
                          <a:tab pos="520700" algn="l"/>
                        </a:tabLst>
                      </a:pPr>
                      <a:r>
                        <a:rPr lang="en-US" sz="1600" b="1">
                          <a:solidFill>
                            <a:schemeClr val="tx1"/>
                          </a:solidFill>
                          <a:effectLst/>
                        </a:rPr>
                        <a:t>PIC3</a:t>
                      </a:r>
                      <a:endParaRPr lang="en-IN" sz="1400" b="1">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tabLst>
                          <a:tab pos="520065" algn="l"/>
                          <a:tab pos="520700" algn="l"/>
                        </a:tabLst>
                      </a:pPr>
                      <a:r>
                        <a:rPr lang="en-US" sz="1600" b="1" dirty="0">
                          <a:solidFill>
                            <a:schemeClr val="tx1"/>
                          </a:solidFill>
                          <a:effectLst/>
                        </a:rPr>
                        <a:t>90.22543984536</a:t>
                      </a:r>
                      <a:endParaRPr lang="en-IN" sz="1400" b="1" dirty="0">
                        <a:solidFill>
                          <a:schemeClr val="tx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96771650"/>
                  </a:ext>
                </a:extLst>
              </a:tr>
              <a:tr h="651510">
                <a:tc>
                  <a:txBody>
                    <a:bodyPr/>
                    <a:lstStyle/>
                    <a:p>
                      <a:pPr algn="ctr">
                        <a:lnSpc>
                          <a:spcPct val="107000"/>
                        </a:lnSpc>
                        <a:spcAft>
                          <a:spcPts val="800"/>
                        </a:spcAft>
                        <a:tabLst>
                          <a:tab pos="520065" algn="l"/>
                          <a:tab pos="520700" algn="l"/>
                        </a:tabLst>
                      </a:pPr>
                      <a:r>
                        <a:rPr lang="en-US" sz="1600" b="1" dirty="0">
                          <a:solidFill>
                            <a:schemeClr val="tx1"/>
                          </a:solidFill>
                          <a:effectLst/>
                        </a:rPr>
                        <a:t>PIC4</a:t>
                      </a:r>
                      <a:endParaRPr lang="en-IN" sz="1400" b="1"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tabLst>
                          <a:tab pos="520065" algn="l"/>
                          <a:tab pos="520700" algn="l"/>
                        </a:tabLst>
                      </a:pPr>
                      <a:r>
                        <a:rPr lang="en-US" sz="1600" b="1" dirty="0">
                          <a:solidFill>
                            <a:schemeClr val="tx1"/>
                          </a:solidFill>
                          <a:effectLst/>
                        </a:rPr>
                        <a:t>85.95438621</a:t>
                      </a:r>
                      <a:endParaRPr lang="en-IN" sz="1400" b="1" dirty="0">
                        <a:solidFill>
                          <a:schemeClr val="tx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02545298"/>
                  </a:ext>
                </a:extLst>
              </a:tr>
            </a:tbl>
          </a:graphicData>
        </a:graphic>
      </p:graphicFrame>
      <p:sp>
        <p:nvSpPr>
          <p:cNvPr id="26" name="TextBox 25">
            <a:extLst>
              <a:ext uri="{FF2B5EF4-FFF2-40B4-BE49-F238E27FC236}">
                <a16:creationId xmlns:a16="http://schemas.microsoft.com/office/drawing/2014/main" id="{377113E4-B23A-4BE3-A384-D791D6806710}"/>
              </a:ext>
            </a:extLst>
          </p:cNvPr>
          <p:cNvSpPr txBox="1"/>
          <p:nvPr/>
        </p:nvSpPr>
        <p:spPr>
          <a:xfrm>
            <a:off x="748749" y="2098675"/>
            <a:ext cx="6105524" cy="1754326"/>
          </a:xfrm>
          <a:prstGeom prst="rect">
            <a:avLst/>
          </a:prstGeom>
          <a:noFill/>
        </p:spPr>
        <p:txBody>
          <a:bodyPr wrap="square">
            <a:spAutoFit/>
          </a:bodyPr>
          <a:lstStyle/>
          <a:p>
            <a:r>
              <a:rPr lang="en-US" sz="1800" dirty="0">
                <a:effectLst/>
                <a:ea typeface="Calibri" panose="020F0502020204030204" pitchFamily="34" charset="0"/>
              </a:rPr>
              <a:t>For evaluation of the proposed steganography technique a performance metric known as PSNR was used to evaluate the distortion between the image before and after the image were encoded with the secret text. Peak signal to noise ratio is used to compute how well the algorithm performed.</a:t>
            </a:r>
            <a:endParaRPr lang="en-IN" dirty="0"/>
          </a:p>
        </p:txBody>
      </p:sp>
      <p:pic>
        <p:nvPicPr>
          <p:cNvPr id="27" name="image2.png">
            <a:extLst>
              <a:ext uri="{FF2B5EF4-FFF2-40B4-BE49-F238E27FC236}">
                <a16:creationId xmlns:a16="http://schemas.microsoft.com/office/drawing/2014/main" id="{E1D401E6-9D01-40F5-A476-5CBDC3CF0A85}"/>
              </a:ext>
            </a:extLst>
          </p:cNvPr>
          <p:cNvPicPr/>
          <p:nvPr/>
        </p:nvPicPr>
        <p:blipFill>
          <a:blip r:embed="rId2">
            <a:extLst>
              <a:ext uri="{28A0092B-C50C-407E-A947-70E740481C1C}">
                <a14:useLocalDpi xmlns:a14="http://schemas.microsoft.com/office/drawing/2010/main" val="0"/>
              </a:ext>
            </a:extLst>
          </a:blip>
          <a:srcRect/>
          <a:stretch>
            <a:fillRect/>
          </a:stretch>
        </p:blipFill>
        <p:spPr>
          <a:xfrm>
            <a:off x="748749" y="4157799"/>
            <a:ext cx="5829300" cy="1016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7387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TESTING PICS</a:t>
            </a:r>
          </a:p>
        </p:txBody>
      </p:sp>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PIC1</a:t>
            </a:r>
          </a:p>
          <a:p>
            <a:r>
              <a:rPr lang="en-US" dirty="0"/>
              <a:t>ORIGINAL IMAGE</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pic>
        <p:nvPicPr>
          <p:cNvPr id="9" name="Picture Placeholder 8">
            <a:extLst>
              <a:ext uri="{FF2B5EF4-FFF2-40B4-BE49-F238E27FC236}">
                <a16:creationId xmlns:a16="http://schemas.microsoft.com/office/drawing/2014/main" id="{B9016972-A323-42B9-A7C5-A5099CC779E9}"/>
              </a:ext>
            </a:extLst>
          </p:cNvPr>
          <p:cNvPicPr>
            <a:picLocks noGrp="1" noChangeAspect="1"/>
          </p:cNvPicPr>
          <p:nvPr>
            <p:ph type="pic" sz="quarter" idx="14"/>
          </p:nvPr>
        </p:nvPicPr>
        <p:blipFill>
          <a:blip r:embed="rId2"/>
          <a:srcRect l="16641" r="16641"/>
          <a:stretch>
            <a:fillRect/>
          </a:stretch>
        </p:blipFill>
        <p:spPr/>
      </p:pic>
      <p:pic>
        <p:nvPicPr>
          <p:cNvPr id="13" name="Picture Placeholder 12">
            <a:extLst>
              <a:ext uri="{FF2B5EF4-FFF2-40B4-BE49-F238E27FC236}">
                <a16:creationId xmlns:a16="http://schemas.microsoft.com/office/drawing/2014/main" id="{4F0FFBE6-9C6E-4F17-8229-C27613172C5E}"/>
              </a:ext>
            </a:extLst>
          </p:cNvPr>
          <p:cNvPicPr>
            <a:picLocks noGrp="1" noChangeAspect="1"/>
          </p:cNvPicPr>
          <p:nvPr>
            <p:ph type="pic" sz="quarter" idx="15"/>
          </p:nvPr>
        </p:nvPicPr>
        <p:blipFill>
          <a:blip r:embed="rId3"/>
          <a:srcRect l="11016" r="11016"/>
          <a:stretch>
            <a:fillRect/>
          </a:stretch>
        </p:blipFill>
        <p:spPr/>
      </p:pic>
      <p:pic>
        <p:nvPicPr>
          <p:cNvPr id="17" name="Picture Placeholder 16">
            <a:extLst>
              <a:ext uri="{FF2B5EF4-FFF2-40B4-BE49-F238E27FC236}">
                <a16:creationId xmlns:a16="http://schemas.microsoft.com/office/drawing/2014/main" id="{363C2D51-206D-4784-8AF7-E2EC1C4DBCE9}"/>
              </a:ext>
            </a:extLst>
          </p:cNvPr>
          <p:cNvPicPr>
            <a:picLocks noGrp="1" noChangeAspect="1"/>
          </p:cNvPicPr>
          <p:nvPr>
            <p:ph type="pic" sz="quarter" idx="16"/>
          </p:nvPr>
        </p:nvPicPr>
        <p:blipFill>
          <a:blip r:embed="rId4"/>
          <a:srcRect l="18125" r="18125"/>
          <a:stretch>
            <a:fillRect/>
          </a:stretch>
        </p:blipFill>
        <p:spPr/>
      </p:pic>
      <p:pic>
        <p:nvPicPr>
          <p:cNvPr id="21" name="Picture Placeholder 20">
            <a:extLst>
              <a:ext uri="{FF2B5EF4-FFF2-40B4-BE49-F238E27FC236}">
                <a16:creationId xmlns:a16="http://schemas.microsoft.com/office/drawing/2014/main" id="{14C609B1-6BBB-4B83-9DCB-691839F7EA62}"/>
              </a:ext>
            </a:extLst>
          </p:cNvPr>
          <p:cNvPicPr>
            <a:picLocks noGrp="1" noChangeAspect="1"/>
          </p:cNvPicPr>
          <p:nvPr>
            <p:ph type="pic" sz="quarter" idx="17"/>
          </p:nvPr>
        </p:nvPicPr>
        <p:blipFill>
          <a:blip r:embed="rId5"/>
          <a:srcRect l="18125" r="18125"/>
          <a:stretch>
            <a:fillRect/>
          </a:stretch>
        </p:blipFill>
        <p:spPr/>
      </p:pic>
      <p:pic>
        <p:nvPicPr>
          <p:cNvPr id="48" name="Picture Placeholder 8">
            <a:extLst>
              <a:ext uri="{FF2B5EF4-FFF2-40B4-BE49-F238E27FC236}">
                <a16:creationId xmlns:a16="http://schemas.microsoft.com/office/drawing/2014/main" id="{E795C0F5-20C6-48A2-B51D-BC00A66D811C}"/>
              </a:ext>
            </a:extLst>
          </p:cNvPr>
          <p:cNvPicPr>
            <a:picLocks noGrp="1" noChangeAspect="1"/>
          </p:cNvPicPr>
          <p:nvPr>
            <p:ph type="pic" sz="quarter" idx="26"/>
          </p:nvPr>
        </p:nvPicPr>
        <p:blipFill>
          <a:blip r:embed="rId2"/>
          <a:srcRect l="16641" r="16641"/>
          <a:stretch>
            <a:fillRect/>
          </a:stretch>
        </p:blipFill>
        <p:spPr>
          <a:xfrm>
            <a:off x="1876425" y="4287838"/>
            <a:ext cx="1066800" cy="1066800"/>
          </a:xfrm>
        </p:spPr>
      </p:pic>
      <p:pic>
        <p:nvPicPr>
          <p:cNvPr id="55" name="Picture Placeholder 12">
            <a:extLst>
              <a:ext uri="{FF2B5EF4-FFF2-40B4-BE49-F238E27FC236}">
                <a16:creationId xmlns:a16="http://schemas.microsoft.com/office/drawing/2014/main" id="{A0C18DC4-C771-4B61-8DB6-231D326888AF}"/>
              </a:ext>
            </a:extLst>
          </p:cNvPr>
          <p:cNvPicPr>
            <a:picLocks noGrp="1" noChangeAspect="1"/>
          </p:cNvPicPr>
          <p:nvPr>
            <p:ph type="pic" sz="quarter" idx="27"/>
          </p:nvPr>
        </p:nvPicPr>
        <p:blipFill>
          <a:blip r:embed="rId3"/>
          <a:srcRect l="11016" r="11016"/>
          <a:stretch>
            <a:fillRect/>
          </a:stretch>
        </p:blipFill>
        <p:spPr>
          <a:xfrm>
            <a:off x="4225925" y="4287838"/>
            <a:ext cx="1066800" cy="1066800"/>
          </a:xfrm>
          <a:prstGeom prst="rect">
            <a:avLst/>
          </a:prstGeom>
          <a:solidFill>
            <a:schemeClr val="tx1"/>
          </a:solidFill>
        </p:spPr>
      </p:pic>
      <p:pic>
        <p:nvPicPr>
          <p:cNvPr id="57" name="Picture Placeholder 16">
            <a:extLst>
              <a:ext uri="{FF2B5EF4-FFF2-40B4-BE49-F238E27FC236}">
                <a16:creationId xmlns:a16="http://schemas.microsoft.com/office/drawing/2014/main" id="{07C67DB5-8590-4D05-8F72-798E7EC8AFAC}"/>
              </a:ext>
            </a:extLst>
          </p:cNvPr>
          <p:cNvPicPr>
            <a:picLocks noGrp="1" noChangeAspect="1"/>
          </p:cNvPicPr>
          <p:nvPr>
            <p:ph type="pic" sz="quarter" idx="28"/>
          </p:nvPr>
        </p:nvPicPr>
        <p:blipFill>
          <a:blip r:embed="rId4"/>
          <a:srcRect l="18125" r="18125"/>
          <a:stretch>
            <a:fillRect/>
          </a:stretch>
        </p:blipFill>
        <p:spPr>
          <a:xfrm>
            <a:off x="6716713" y="4287838"/>
            <a:ext cx="1066800" cy="1066800"/>
          </a:xfrm>
        </p:spPr>
      </p:pic>
      <p:pic>
        <p:nvPicPr>
          <p:cNvPr id="59" name="Picture Placeholder 20">
            <a:extLst>
              <a:ext uri="{FF2B5EF4-FFF2-40B4-BE49-F238E27FC236}">
                <a16:creationId xmlns:a16="http://schemas.microsoft.com/office/drawing/2014/main" id="{5700A141-711D-4D56-A9FB-098AD51A9C9F}"/>
              </a:ext>
            </a:extLst>
          </p:cNvPr>
          <p:cNvPicPr>
            <a:picLocks noGrp="1" noChangeAspect="1"/>
          </p:cNvPicPr>
          <p:nvPr>
            <p:ph type="pic" sz="quarter" idx="29"/>
          </p:nvPr>
        </p:nvPicPr>
        <p:blipFill>
          <a:blip r:embed="rId5"/>
          <a:srcRect l="18125" r="18125"/>
          <a:stretch>
            <a:fillRect/>
          </a:stretch>
        </p:blipFill>
        <p:spPr>
          <a:xfrm>
            <a:off x="9136063" y="4287838"/>
            <a:ext cx="1066800" cy="1066800"/>
          </a:xfrm>
        </p:spPr>
      </p:pic>
      <p:sp>
        <p:nvSpPr>
          <p:cNvPr id="65" name="Text Placeholder 35">
            <a:extLst>
              <a:ext uri="{FF2B5EF4-FFF2-40B4-BE49-F238E27FC236}">
                <a16:creationId xmlns:a16="http://schemas.microsoft.com/office/drawing/2014/main" id="{5B5980D0-2738-445D-B1E7-407B2DABF29D}"/>
              </a:ext>
            </a:extLst>
          </p:cNvPr>
          <p:cNvSpPr txBox="1">
            <a:spLocks/>
          </p:cNvSpPr>
          <p:nvPr/>
        </p:nvSpPr>
        <p:spPr>
          <a:xfrm>
            <a:off x="3799643" y="3654378"/>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bg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PIC2</a:t>
            </a:r>
          </a:p>
          <a:p>
            <a:r>
              <a:rPr lang="en-IN" dirty="0"/>
              <a:t>ORIGINAL IMAGE</a:t>
            </a:r>
          </a:p>
        </p:txBody>
      </p:sp>
      <p:sp>
        <p:nvSpPr>
          <p:cNvPr id="76" name="Text Placeholder 35">
            <a:extLst>
              <a:ext uri="{FF2B5EF4-FFF2-40B4-BE49-F238E27FC236}">
                <a16:creationId xmlns:a16="http://schemas.microsoft.com/office/drawing/2014/main" id="{1A0141AF-EC38-4205-8D42-F2331049EF7A}"/>
              </a:ext>
            </a:extLst>
          </p:cNvPr>
          <p:cNvSpPr txBox="1">
            <a:spLocks/>
          </p:cNvSpPr>
          <p:nvPr/>
        </p:nvSpPr>
        <p:spPr>
          <a:xfrm>
            <a:off x="6344178" y="3651659"/>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bg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PIC3</a:t>
            </a:r>
          </a:p>
          <a:p>
            <a:r>
              <a:rPr lang="en-IN" dirty="0"/>
              <a:t>ORIGINAL IMAGE</a:t>
            </a:r>
          </a:p>
        </p:txBody>
      </p:sp>
      <p:sp>
        <p:nvSpPr>
          <p:cNvPr id="77" name="Text Placeholder 35">
            <a:extLst>
              <a:ext uri="{FF2B5EF4-FFF2-40B4-BE49-F238E27FC236}">
                <a16:creationId xmlns:a16="http://schemas.microsoft.com/office/drawing/2014/main" id="{4E8EAFF3-2BC9-4D3E-A923-851CC3162A12}"/>
              </a:ext>
            </a:extLst>
          </p:cNvPr>
          <p:cNvSpPr txBox="1">
            <a:spLocks/>
          </p:cNvSpPr>
          <p:nvPr/>
        </p:nvSpPr>
        <p:spPr>
          <a:xfrm>
            <a:off x="8665107" y="3651659"/>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bg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PIC4</a:t>
            </a:r>
          </a:p>
          <a:p>
            <a:r>
              <a:rPr lang="en-IN" dirty="0"/>
              <a:t>ORIGINAL IMAGE</a:t>
            </a:r>
          </a:p>
        </p:txBody>
      </p:sp>
      <p:sp>
        <p:nvSpPr>
          <p:cNvPr id="92" name="Text Placeholder 35">
            <a:extLst>
              <a:ext uri="{FF2B5EF4-FFF2-40B4-BE49-F238E27FC236}">
                <a16:creationId xmlns:a16="http://schemas.microsoft.com/office/drawing/2014/main" id="{B39708C1-5411-4F40-8DE6-6BEE6557E09B}"/>
              </a:ext>
            </a:extLst>
          </p:cNvPr>
          <p:cNvSpPr txBox="1">
            <a:spLocks/>
          </p:cNvSpPr>
          <p:nvPr/>
        </p:nvSpPr>
        <p:spPr>
          <a:xfrm>
            <a:off x="1503525" y="5622761"/>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bg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ENCRYPTED</a:t>
            </a:r>
          </a:p>
          <a:p>
            <a:r>
              <a:rPr lang="en-IN" dirty="0"/>
              <a:t>ENCRYPTED IMAGE</a:t>
            </a:r>
          </a:p>
        </p:txBody>
      </p:sp>
      <p:sp>
        <p:nvSpPr>
          <p:cNvPr id="96" name="Text Placeholder 35">
            <a:extLst>
              <a:ext uri="{FF2B5EF4-FFF2-40B4-BE49-F238E27FC236}">
                <a16:creationId xmlns:a16="http://schemas.microsoft.com/office/drawing/2014/main" id="{2DC5585A-DAEF-4BFB-989D-491AF15E45F4}"/>
              </a:ext>
            </a:extLst>
          </p:cNvPr>
          <p:cNvSpPr txBox="1">
            <a:spLocks/>
          </p:cNvSpPr>
          <p:nvPr/>
        </p:nvSpPr>
        <p:spPr>
          <a:xfrm>
            <a:off x="3799643" y="5645037"/>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bg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ENCRYPTED</a:t>
            </a:r>
          </a:p>
          <a:p>
            <a:r>
              <a:rPr lang="en-IN" dirty="0"/>
              <a:t>ENCRYPTED IMAGE</a:t>
            </a:r>
          </a:p>
        </p:txBody>
      </p:sp>
      <p:sp>
        <p:nvSpPr>
          <p:cNvPr id="97" name="Text Placeholder 35">
            <a:extLst>
              <a:ext uri="{FF2B5EF4-FFF2-40B4-BE49-F238E27FC236}">
                <a16:creationId xmlns:a16="http://schemas.microsoft.com/office/drawing/2014/main" id="{23CC7A99-BE6E-496C-B035-B836A6228A03}"/>
              </a:ext>
            </a:extLst>
          </p:cNvPr>
          <p:cNvSpPr txBox="1">
            <a:spLocks/>
          </p:cNvSpPr>
          <p:nvPr/>
        </p:nvSpPr>
        <p:spPr>
          <a:xfrm>
            <a:off x="6221043" y="5657633"/>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bg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ENCRYPTED</a:t>
            </a:r>
          </a:p>
          <a:p>
            <a:r>
              <a:rPr lang="en-IN" dirty="0"/>
              <a:t>ENCRYPTED IMAGE</a:t>
            </a:r>
          </a:p>
        </p:txBody>
      </p:sp>
      <p:sp>
        <p:nvSpPr>
          <p:cNvPr id="98" name="Text Placeholder 35">
            <a:extLst>
              <a:ext uri="{FF2B5EF4-FFF2-40B4-BE49-F238E27FC236}">
                <a16:creationId xmlns:a16="http://schemas.microsoft.com/office/drawing/2014/main" id="{FE57F8C0-5F55-4E63-9560-4216F64DD66E}"/>
              </a:ext>
            </a:extLst>
          </p:cNvPr>
          <p:cNvSpPr txBox="1">
            <a:spLocks/>
          </p:cNvSpPr>
          <p:nvPr/>
        </p:nvSpPr>
        <p:spPr>
          <a:xfrm>
            <a:off x="8610600" y="5657633"/>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bg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ENCRYPTED</a:t>
            </a:r>
          </a:p>
          <a:p>
            <a:r>
              <a:rPr lang="en-IN" dirty="0"/>
              <a:t>ENCRYPTED IMAGE</a:t>
            </a:r>
          </a:p>
        </p:txBody>
      </p:sp>
    </p:spTree>
    <p:extLst>
      <p:ext uri="{BB962C8B-B14F-4D97-AF65-F5344CB8AC3E}">
        <p14:creationId xmlns:p14="http://schemas.microsoft.com/office/powerpoint/2010/main" val="339626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541608" y="1245511"/>
            <a:ext cx="5111750" cy="1204912"/>
          </a:xfrm>
        </p:spPr>
        <p:txBody>
          <a:bodyPr/>
          <a:lstStyle/>
          <a:p>
            <a:r>
              <a:rPr lang="en-US" dirty="0"/>
              <a:t>CONCLUSION AND FUTURE WORK</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541608" y="2727725"/>
            <a:ext cx="5981608" cy="3628625"/>
          </a:xfrm>
        </p:spPr>
        <p:txBody>
          <a:bodyPr vert="horz" lIns="91440" tIns="45720" rIns="91440" bIns="45720" rtlCol="0" anchor="b">
            <a:noAutofit/>
          </a:bodyPr>
          <a:lstStyle/>
          <a:p>
            <a:pPr>
              <a:lnSpc>
                <a:spcPct val="115000"/>
              </a:lnSpc>
              <a:spcAft>
                <a:spcPts val="800"/>
              </a:spcAft>
            </a:pPr>
            <a:r>
              <a:rPr lang="en-IN" sz="1600" dirty="0">
                <a:effectLst/>
                <a:ea typeface="Calibri" panose="020F0502020204030204" pitchFamily="34" charset="0"/>
                <a:cs typeface="TimesNewRomanPSMT"/>
              </a:rPr>
              <a:t>From the whole study, we conclude that </a:t>
            </a:r>
            <a:r>
              <a:rPr lang="en-IN" sz="1600" dirty="0">
                <a:ea typeface="Calibri" panose="020F0502020204030204" pitchFamily="34" charset="0"/>
                <a:cs typeface="TimesNewRomanPSMT"/>
              </a:rPr>
              <a:t>using both  steganography and cryptography together refers to secure information and communication technique. The GUI implementation for the whole system giving choice to the user to choose his preferable technique for secure communication is added as a part of innovative idea to it. Considering the future work, t</a:t>
            </a:r>
            <a:r>
              <a:rPr lang="en-IN" sz="1600" dirty="0">
                <a:effectLst/>
                <a:ea typeface="Calibri" panose="020F0502020204030204" pitchFamily="34" charset="0"/>
                <a:cs typeface="TimesNewRomanPSMT"/>
              </a:rPr>
              <a:t>he application can be further improved by adding some more utilities and designing abetter UI. Some features like providing more crypto algorithms like DES, Blowfish, SA etc. for encryption of the message can provide more utilities to the application.</a:t>
            </a:r>
            <a:r>
              <a:rPr lang="en-IN" sz="1600" dirty="0">
                <a:ea typeface="Calibri" panose="020F0502020204030204" pitchFamily="34" charset="0"/>
              </a:rPr>
              <a:t> </a:t>
            </a:r>
            <a:r>
              <a:rPr lang="en-IN" sz="1600" dirty="0">
                <a:effectLst/>
                <a:ea typeface="Calibri" panose="020F0502020204030204" pitchFamily="34" charset="0"/>
                <a:cs typeface="TimesNewRomanPSMT"/>
              </a:rPr>
              <a:t>Overall, the present application is very handy, secured and interactive providing sufficient utilities to the users.</a:t>
            </a:r>
            <a:endParaRPr lang="en-IN" sz="1600" dirty="0">
              <a:effectLst/>
              <a:ea typeface="Calibri" panose="020F0502020204030204" pitchFamily="34" charset="0"/>
            </a:endParaRP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524375" y="2320586"/>
            <a:ext cx="4179570" cy="1524735"/>
          </a:xfrm>
        </p:spPr>
        <p:txBody>
          <a:bodyPr/>
          <a:lstStyle/>
          <a:p>
            <a:r>
              <a:rPr lang="en-US" dirty="0"/>
              <a:t>THANK YOU </a:t>
            </a:r>
            <a:r>
              <a:rPr lang="en-US" dirty="0">
                <a:sym typeface="Wingdings" panose="05000000000000000000" pitchFamily="2" charset="2"/>
              </a:rPr>
              <a:t></a:t>
            </a:r>
            <a:endParaRPr lang="en-US" dirty="0"/>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normAutofit/>
          </a:bodyPr>
          <a:lstStyle/>
          <a:p>
            <a:r>
              <a:rPr lang="en-ZA" sz="3600" dirty="0"/>
              <a:t>Abstract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29810" y="2763092"/>
            <a:ext cx="4202817" cy="3497802"/>
          </a:xfrm>
        </p:spPr>
        <p:txBody>
          <a:bodyPr>
            <a:normAutofit fontScale="92500" lnSpcReduction="20000"/>
          </a:bodyPr>
          <a:lstStyle/>
          <a:p>
            <a:pPr algn="just">
              <a:lnSpc>
                <a:spcPct val="115000"/>
              </a:lnSpc>
              <a:spcAft>
                <a:spcPts val="800"/>
              </a:spcAft>
            </a:pPr>
            <a:r>
              <a:rPr lang="en-US" sz="1600" dirty="0">
                <a:solidFill>
                  <a:srgbClr val="000000"/>
                </a:solidFill>
                <a:effectLst/>
                <a:ea typeface="Times New Roman" panose="02020603050405020304" pitchFamily="18" charset="0"/>
              </a:rPr>
              <a:t>With increase in the data transmission and data exchange in daily life, along with the increasing data thefts and other adversary snooping, the security and privacy of data has become an important thing to be concerned about. Throughout the years many different approaches, ideas, algorithms and protocols have been developed to protect the data from snoopers and adversaries and ensure secure communication. Each approach has its own pros and cons. This project is an attempt to combine two different approaches of data protection- (Steganography and Cryptography) to develop a powerful and secured method for data exchange.</a:t>
            </a:r>
            <a:endParaRPr lang="en-IN" sz="1600" dirty="0">
              <a:effectLst/>
              <a:ea typeface="Calibri" panose="020F0502020204030204" pitchFamily="34" charset="0"/>
            </a:endParaRP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sz="900" dirty="0">
                <a:solidFill>
                  <a:schemeClr val="accent1">
                    <a:lumMod val="50000"/>
                  </a:schemeClr>
                </a:solidFill>
                <a:latin typeface="Arial Narrow" panose="020B0606020202030204" pitchFamily="34" charset="0"/>
              </a:rPr>
              <a:t>Crypegangraphy</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253740" cy="1406195"/>
          </a:xfrm>
        </p:spPr>
        <p:txBody>
          <a:bodyPr/>
          <a:lstStyle/>
          <a:p>
            <a:r>
              <a:rPr lang="en-US" dirty="0"/>
              <a:t>cryptography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553075" y="742950"/>
            <a:ext cx="6438900" cy="5476875"/>
          </a:xfrm>
        </p:spPr>
        <p:txBody>
          <a:bodyPr>
            <a:noAutofit/>
          </a:bodyPr>
          <a:lstStyle/>
          <a:p>
            <a:pPr algn="just">
              <a:lnSpc>
                <a:spcPct val="115000"/>
              </a:lnSpc>
              <a:spcAft>
                <a:spcPts val="800"/>
              </a:spcAft>
            </a:pPr>
            <a:r>
              <a:rPr lang="en-US" dirty="0">
                <a:solidFill>
                  <a:srgbClr val="000000"/>
                </a:solidFill>
                <a:effectLst/>
                <a:ea typeface="Calibri" panose="020F0502020204030204" pitchFamily="34" charset="0"/>
              </a:rPr>
              <a:t>Cryptography is basically a method in which you will be hiding or encrypting a message that a user wants to send it to someone. This method allows us to form an encrypted text (</a:t>
            </a:r>
            <a:r>
              <a:rPr lang="en-US" b="1" dirty="0">
                <a:solidFill>
                  <a:srgbClr val="000000"/>
                </a:solidFill>
                <a:effectLst/>
                <a:ea typeface="Calibri" panose="020F0502020204030204" pitchFamily="34" charset="0"/>
              </a:rPr>
              <a:t>cipher text</a:t>
            </a:r>
            <a:r>
              <a:rPr lang="en-US" dirty="0">
                <a:solidFill>
                  <a:srgbClr val="000000"/>
                </a:solidFill>
                <a:effectLst/>
                <a:ea typeface="Calibri" panose="020F0502020204030204" pitchFamily="34" charset="0"/>
              </a:rPr>
              <a:t>) that hides the message.</a:t>
            </a:r>
          </a:p>
          <a:p>
            <a:pPr algn="just">
              <a:lnSpc>
                <a:spcPct val="115000"/>
              </a:lnSpc>
              <a:spcAft>
                <a:spcPts val="800"/>
              </a:spcAft>
            </a:pPr>
            <a:r>
              <a:rPr lang="en-IN" dirty="0">
                <a:ea typeface="Calibri" panose="020F0502020204030204" pitchFamily="34" charset="0"/>
              </a:rPr>
              <a:t>T</a:t>
            </a:r>
            <a:r>
              <a:rPr lang="en-US" dirty="0">
                <a:solidFill>
                  <a:srgbClr val="000000"/>
                </a:solidFill>
                <a:effectLst/>
                <a:ea typeface="Calibri" panose="020F0502020204030204" pitchFamily="34" charset="0"/>
              </a:rPr>
              <a:t>he working of cryptography is done via following steps:</a:t>
            </a:r>
          </a:p>
          <a:p>
            <a:pPr marL="285750" indent="-285750" algn="just">
              <a:lnSpc>
                <a:spcPct val="115000"/>
              </a:lnSpc>
              <a:spcAft>
                <a:spcPts val="800"/>
              </a:spcAft>
              <a:buFont typeface="Arial" panose="020B0604020202020204" pitchFamily="34" charset="0"/>
              <a:buChar char="•"/>
            </a:pPr>
            <a:r>
              <a:rPr lang="en-US" dirty="0">
                <a:solidFill>
                  <a:srgbClr val="000000"/>
                </a:solidFill>
                <a:effectLst/>
                <a:ea typeface="Calibri" panose="020F0502020204030204" pitchFamily="34" charset="0"/>
              </a:rPr>
              <a:t>Firstly, the textual confidential data which the user wants to send is converted to numerical form. </a:t>
            </a:r>
            <a:endParaRPr lang="en-IN" dirty="0">
              <a:effectLst/>
              <a:ea typeface="Calibri" panose="020F0502020204030204" pitchFamily="34" charset="0"/>
            </a:endParaRPr>
          </a:p>
          <a:p>
            <a:pPr marL="285750" indent="-285750" algn="just">
              <a:lnSpc>
                <a:spcPct val="115000"/>
              </a:lnSpc>
              <a:spcAft>
                <a:spcPts val="800"/>
              </a:spcAft>
              <a:buFont typeface="Arial" panose="020B0604020202020204" pitchFamily="34" charset="0"/>
              <a:buChar char="•"/>
            </a:pPr>
            <a:r>
              <a:rPr lang="en-US" dirty="0">
                <a:solidFill>
                  <a:srgbClr val="000000"/>
                </a:solidFill>
                <a:effectLst/>
                <a:ea typeface="Calibri" panose="020F0502020204030204" pitchFamily="34" charset="0"/>
              </a:rPr>
              <a:t>Secondly, this numeric form that has the message, is applied into the algorithm along with the encryption key, which we can say, is like a string of bits. </a:t>
            </a:r>
            <a:endParaRPr lang="en-IN" dirty="0">
              <a:effectLst/>
              <a:ea typeface="Calibri" panose="020F0502020204030204" pitchFamily="34" charset="0"/>
            </a:endParaRPr>
          </a:p>
          <a:p>
            <a:pPr marL="285750" indent="-285750" algn="just">
              <a:lnSpc>
                <a:spcPct val="115000"/>
              </a:lnSpc>
              <a:spcAft>
                <a:spcPts val="800"/>
              </a:spcAft>
              <a:buFont typeface="Arial" panose="020B0604020202020204" pitchFamily="34" charset="0"/>
              <a:buChar char="•"/>
            </a:pPr>
            <a:r>
              <a:rPr lang="en-US" dirty="0">
                <a:solidFill>
                  <a:srgbClr val="000000"/>
                </a:solidFill>
                <a:effectLst/>
                <a:ea typeface="Calibri" panose="020F0502020204030204" pitchFamily="34" charset="0"/>
              </a:rPr>
              <a:t>Together, when applied into the encryption algorithm, it forms </a:t>
            </a:r>
            <a:r>
              <a:rPr lang="en-US" b="1" dirty="0">
                <a:solidFill>
                  <a:srgbClr val="000000"/>
                </a:solidFill>
                <a:effectLst/>
                <a:ea typeface="Calibri" panose="020F0502020204030204" pitchFamily="34" charset="0"/>
              </a:rPr>
              <a:t>cipher-text. </a:t>
            </a:r>
            <a:r>
              <a:rPr lang="en-US" dirty="0">
                <a:solidFill>
                  <a:srgbClr val="000000"/>
                </a:solidFill>
                <a:effectLst/>
                <a:ea typeface="Calibri" panose="020F0502020204030204" pitchFamily="34" charset="0"/>
              </a:rPr>
              <a:t>The cipher-text that is generated is then sent to the receiver through the network. </a:t>
            </a:r>
            <a:endParaRPr lang="en-IN" dirty="0">
              <a:effectLst/>
              <a:ea typeface="Calibri" panose="020F0502020204030204" pitchFamily="34" charset="0"/>
            </a:endParaRPr>
          </a:p>
          <a:p>
            <a:pPr marL="285750" indent="-285750" algn="just">
              <a:lnSpc>
                <a:spcPct val="115000"/>
              </a:lnSpc>
              <a:spcAft>
                <a:spcPts val="800"/>
              </a:spcAft>
              <a:buFont typeface="Arial" panose="020B0604020202020204" pitchFamily="34" charset="0"/>
              <a:buChar char="•"/>
            </a:pPr>
            <a:r>
              <a:rPr lang="en-US" dirty="0">
                <a:solidFill>
                  <a:srgbClr val="000000"/>
                </a:solidFill>
                <a:effectLst/>
                <a:ea typeface="Calibri" panose="020F0502020204030204" pitchFamily="34" charset="0"/>
              </a:rPr>
              <a:t>Reaching the other side, the receiver then decrypts the cipher-text in a similar way. Here, he uses the cipher-text and decryption key as the inputs for the decryption algorithm and decrypts it back to the numeric form.</a:t>
            </a:r>
            <a:endParaRPr lang="en-IN" dirty="0">
              <a:effectLst/>
              <a:ea typeface="Calibri" panose="020F0502020204030204" pitchFamily="34" charset="0"/>
            </a:endParaRPr>
          </a:p>
          <a:p>
            <a:pPr marL="285750" indent="-285750">
              <a:buFont typeface="Arial" panose="020B0604020202020204" pitchFamily="34" charset="0"/>
              <a:buChar char="•"/>
            </a:pPr>
            <a:r>
              <a:rPr lang="en-US" dirty="0">
                <a:solidFill>
                  <a:srgbClr val="000000"/>
                </a:solidFill>
                <a:effectLst/>
                <a:ea typeface="Calibri" panose="020F0502020204030204" pitchFamily="34" charset="0"/>
              </a:rPr>
              <a:t>Finally in the end the numeric form is converted </a:t>
            </a:r>
            <a:r>
              <a:rPr lang="en-US" dirty="0">
                <a:solidFill>
                  <a:srgbClr val="000000"/>
                </a:solidFill>
                <a:effectLst/>
                <a:latin typeface="Times New Roman" panose="02020603050405020304" pitchFamily="18" charset="0"/>
                <a:ea typeface="Calibri" panose="020F0502020204030204" pitchFamily="34" charset="0"/>
              </a:rPr>
              <a:t>to the intended message</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4335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253740" cy="1406195"/>
          </a:xfrm>
        </p:spPr>
        <p:txBody>
          <a:bodyPr/>
          <a:lstStyle/>
          <a:p>
            <a:r>
              <a:rPr lang="en-US" dirty="0"/>
              <a:t>Steganography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6219825" y="1057275"/>
            <a:ext cx="5131826" cy="4660124"/>
          </a:xfrm>
        </p:spPr>
        <p:txBody>
          <a:bodyPr>
            <a:normAutofit lnSpcReduction="10000"/>
          </a:bodyPr>
          <a:lstStyle/>
          <a:p>
            <a:pPr algn="just">
              <a:lnSpc>
                <a:spcPct val="115000"/>
              </a:lnSpc>
              <a:spcAft>
                <a:spcPts val="800"/>
              </a:spcAft>
            </a:pPr>
            <a:r>
              <a:rPr lang="en-US" sz="1600" dirty="0">
                <a:solidFill>
                  <a:srgbClr val="000000"/>
                </a:solidFill>
                <a:effectLst/>
                <a:ea typeface="Calibri" panose="020F0502020204030204" pitchFamily="34" charset="0"/>
              </a:rPr>
              <a:t>Steganography is a method in which you hide the message intended to send to someone in an image. The image might look the same after using steganography but a point to remember is that it has the message. Steganography hides the identity of the message in the cover.</a:t>
            </a:r>
            <a:endParaRPr lang="en-IN" sz="1600" dirty="0">
              <a:effectLst/>
              <a:ea typeface="Calibri" panose="020F0502020204030204" pitchFamily="34" charset="0"/>
            </a:endParaRPr>
          </a:p>
          <a:p>
            <a:pPr algn="just">
              <a:lnSpc>
                <a:spcPct val="115000"/>
              </a:lnSpc>
              <a:spcAft>
                <a:spcPts val="800"/>
              </a:spcAft>
            </a:pPr>
            <a:r>
              <a:rPr lang="en-US" sz="1600" dirty="0">
                <a:solidFill>
                  <a:srgbClr val="000000"/>
                </a:solidFill>
                <a:effectLst/>
                <a:ea typeface="Calibri" panose="020F0502020204030204" pitchFamily="34" charset="0"/>
              </a:rPr>
              <a:t>The confidential data is taken as input from the user along with the cover image in which the data is to be hidden.</a:t>
            </a:r>
            <a:endParaRPr lang="en-IN" sz="1600" dirty="0">
              <a:effectLst/>
              <a:ea typeface="Calibri" panose="020F0502020204030204" pitchFamily="34" charset="0"/>
            </a:endParaRPr>
          </a:p>
          <a:p>
            <a:pPr algn="just">
              <a:lnSpc>
                <a:spcPct val="115000"/>
              </a:lnSpc>
              <a:spcAft>
                <a:spcPts val="800"/>
              </a:spcAft>
            </a:pPr>
            <a:r>
              <a:rPr lang="en-US" sz="1600" dirty="0">
                <a:solidFill>
                  <a:srgbClr val="000000"/>
                </a:solidFill>
                <a:effectLst/>
                <a:ea typeface="Calibri" panose="020F0502020204030204" pitchFamily="34" charset="0"/>
              </a:rPr>
              <a:t>These act as an input for the Steganographic Encoder which encodes the given message into the cover file, resulting the output as the </a:t>
            </a:r>
            <a:r>
              <a:rPr lang="en-US" sz="1600" b="1" dirty="0">
                <a:solidFill>
                  <a:srgbClr val="000000"/>
                </a:solidFill>
                <a:effectLst/>
                <a:ea typeface="Calibri" panose="020F0502020204030204" pitchFamily="34" charset="0"/>
              </a:rPr>
              <a:t>STEGO-IMAGE.</a:t>
            </a:r>
            <a:endParaRPr lang="en-IN" sz="1600" dirty="0">
              <a:effectLst/>
              <a:ea typeface="Calibri" panose="020F0502020204030204" pitchFamily="34" charset="0"/>
            </a:endParaRPr>
          </a:p>
          <a:p>
            <a:pPr algn="just">
              <a:lnSpc>
                <a:spcPct val="115000"/>
              </a:lnSpc>
              <a:spcAft>
                <a:spcPts val="800"/>
              </a:spcAft>
            </a:pPr>
            <a:r>
              <a:rPr lang="en-US" sz="1600" dirty="0">
                <a:solidFill>
                  <a:srgbClr val="000000"/>
                </a:solidFill>
                <a:effectLst/>
                <a:ea typeface="Calibri" panose="020F0502020204030204" pitchFamily="34" charset="0"/>
              </a:rPr>
              <a:t>Now the receiver is provided with </a:t>
            </a:r>
            <a:r>
              <a:rPr lang="en-US" sz="1600" dirty="0" err="1">
                <a:solidFill>
                  <a:srgbClr val="000000"/>
                </a:solidFill>
                <a:effectLst/>
                <a:ea typeface="Calibri" panose="020F0502020204030204" pitchFamily="34" charset="0"/>
              </a:rPr>
              <a:t>stego</a:t>
            </a:r>
            <a:r>
              <a:rPr lang="en-US" sz="1600" dirty="0">
                <a:solidFill>
                  <a:srgbClr val="000000"/>
                </a:solidFill>
                <a:effectLst/>
                <a:ea typeface="Calibri" panose="020F0502020204030204" pitchFamily="34" charset="0"/>
              </a:rPr>
              <a:t>-image which he/she decodes it with the Steganographic Decoder</a:t>
            </a:r>
            <a:r>
              <a:rPr lang="en-US" sz="1600" b="1" dirty="0">
                <a:solidFill>
                  <a:srgbClr val="000000"/>
                </a:solidFill>
                <a:effectLst/>
                <a:ea typeface="Calibri" panose="020F0502020204030204" pitchFamily="34" charset="0"/>
              </a:rPr>
              <a:t> </a:t>
            </a:r>
            <a:r>
              <a:rPr lang="en-US" sz="1600" dirty="0">
                <a:solidFill>
                  <a:srgbClr val="000000"/>
                </a:solidFill>
                <a:effectLst/>
                <a:ea typeface="Calibri" panose="020F0502020204030204" pitchFamily="34" charset="0"/>
              </a:rPr>
              <a:t>and finally gets the intended message. </a:t>
            </a:r>
            <a:endParaRPr lang="en-IN" sz="1600" dirty="0">
              <a:effectLst/>
              <a:ea typeface="Calibri" panose="020F0502020204030204" pitchFamily="34" charset="0"/>
            </a:endParaRP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71021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Algorithms </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RSA</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err="1"/>
              <a:t>lsb</a:t>
            </a:r>
            <a:endParaRPr lang="en-US" dirty="0"/>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AES</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Asymmetric cryptographic algorithm </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757082" y="4824188"/>
            <a:ext cx="2539068" cy="1017774"/>
          </a:xfrm>
        </p:spPr>
        <p:txBody>
          <a:bodyPr>
            <a:normAutofit/>
          </a:bodyPr>
          <a:lstStyle/>
          <a:p>
            <a:r>
              <a:rPr lang="en-US" dirty="0"/>
              <a:t>A Steganographic algorithm</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symmetric cryptographic algorithm </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ALGORITHMS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078635"/>
            <a:ext cx="2882475" cy="823912"/>
          </a:xfrm>
        </p:spPr>
        <p:txBody>
          <a:bodyPr/>
          <a:lstStyle/>
          <a:p>
            <a:r>
              <a:rPr lang="en-ZA" dirty="0"/>
              <a:t>AES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141929" y="3288110"/>
            <a:ext cx="3086636" cy="2845989"/>
          </a:xfrm>
        </p:spPr>
        <p:txBody>
          <a:bodyPr vert="horz" lIns="91440" tIns="45720" rIns="91440" bIns="45720" rtlCol="0" anchor="t">
            <a:noAutofit/>
          </a:bodyPr>
          <a:lstStyle/>
          <a:p>
            <a:pPr algn="just">
              <a:lnSpc>
                <a:spcPct val="115000"/>
              </a:lnSpc>
              <a:spcAft>
                <a:spcPts val="800"/>
              </a:spcAft>
            </a:pPr>
            <a:r>
              <a:rPr lang="en-US" sz="1600" dirty="0">
                <a:solidFill>
                  <a:srgbClr val="000000"/>
                </a:solidFill>
                <a:ea typeface="Calibri" panose="020F0502020204030204" pitchFamily="34" charset="0"/>
              </a:rPr>
              <a:t>A </a:t>
            </a:r>
            <a:r>
              <a:rPr lang="en-US" sz="1600" dirty="0">
                <a:solidFill>
                  <a:srgbClr val="000000"/>
                </a:solidFill>
                <a:effectLst/>
                <a:ea typeface="Calibri" panose="020F0502020204030204" pitchFamily="34" charset="0"/>
              </a:rPr>
              <a:t>symmetric algorithm where the key is the same for both the sender and the receiver. It works on </a:t>
            </a:r>
            <a:r>
              <a:rPr lang="en-US" sz="1600" b="1" dirty="0">
                <a:solidFill>
                  <a:srgbClr val="000000"/>
                </a:solidFill>
                <a:effectLst/>
                <a:ea typeface="Calibri" panose="020F0502020204030204" pitchFamily="34" charset="0"/>
              </a:rPr>
              <a:t>block cipher technique </a:t>
            </a:r>
            <a:r>
              <a:rPr lang="en-US" sz="1600" dirty="0">
                <a:solidFill>
                  <a:srgbClr val="000000"/>
                </a:solidFill>
                <a:effectLst/>
                <a:ea typeface="Calibri" panose="020F0502020204030204" pitchFamily="34" charset="0"/>
              </a:rPr>
              <a:t>which means that size of the plain text and cipher text must be the same. Here an input key is given into the algorithm which is of the same size as the plain text.</a:t>
            </a:r>
            <a:endParaRPr lang="en-IN" sz="1600" dirty="0">
              <a:effectLst/>
              <a:ea typeface="Calibri" panose="020F0502020204030204" pitchFamily="34" charset="0"/>
            </a:endParaRP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61861" y="2058992"/>
            <a:ext cx="2896671" cy="823912"/>
          </a:xfrm>
        </p:spPr>
        <p:txBody>
          <a:bodyPr/>
          <a:lstStyle/>
          <a:p>
            <a:r>
              <a:rPr lang="en-ZA" dirty="0"/>
              <a:t>LSB</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4" y="3410945"/>
            <a:ext cx="3086636" cy="2627905"/>
          </a:xfrm>
        </p:spPr>
        <p:txBody>
          <a:bodyPr>
            <a:normAutofit/>
          </a:bodyPr>
          <a:lstStyle/>
          <a:p>
            <a:r>
              <a:rPr lang="en-US" sz="1600" dirty="0">
                <a:solidFill>
                  <a:srgbClr val="000000"/>
                </a:solidFill>
                <a:effectLst/>
                <a:ea typeface="Calibri" panose="020F0502020204030204" pitchFamily="34" charset="0"/>
              </a:rPr>
              <a:t>LSB steganography technique, the information hider embeds the secret information in the least significant bits of a media file. </a:t>
            </a:r>
            <a:endParaRPr lang="en-ZA" sz="1200" dirty="0"/>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153400" y="2124676"/>
            <a:ext cx="2882475" cy="823912"/>
          </a:xfrm>
        </p:spPr>
        <p:txBody>
          <a:bodyPr vert="horz" lIns="91440" tIns="45720" rIns="91440" bIns="45720" rtlCol="0" anchor="b">
            <a:normAutofit/>
          </a:bodyPr>
          <a:lstStyle/>
          <a:p>
            <a:r>
              <a:rPr lang="en-ZA" dirty="0"/>
              <a:t>RSA</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288111"/>
            <a:ext cx="3201654" cy="2979339"/>
          </a:xfrm>
        </p:spPr>
        <p:txBody>
          <a:bodyPr>
            <a:noAutofit/>
          </a:bodyPr>
          <a:lstStyle/>
          <a:p>
            <a:pPr algn="just">
              <a:lnSpc>
                <a:spcPct val="115000"/>
              </a:lnSpc>
              <a:spcAft>
                <a:spcPts val="800"/>
              </a:spcAft>
            </a:pPr>
            <a:r>
              <a:rPr lang="en-US" sz="1600" dirty="0">
                <a:solidFill>
                  <a:srgbClr val="000000"/>
                </a:solidFill>
                <a:effectLst/>
                <a:ea typeface="Calibri" panose="020F0502020204030204" pitchFamily="34" charset="0"/>
              </a:rPr>
              <a:t>A block-cipher type algorithm that converts plain text to cipher text. It is an asymmetric cryptography algorithm; this means that it uses a </a:t>
            </a:r>
            <a:r>
              <a:rPr lang="en-US" sz="1600" i="1" dirty="0">
                <a:solidFill>
                  <a:srgbClr val="000000"/>
                </a:solidFill>
                <a:effectLst/>
                <a:ea typeface="Calibri" panose="020F0502020204030204" pitchFamily="34" charset="0"/>
              </a:rPr>
              <a:t>public </a:t>
            </a:r>
            <a:r>
              <a:rPr lang="en-US" sz="1600" dirty="0">
                <a:solidFill>
                  <a:srgbClr val="000000"/>
                </a:solidFill>
                <a:effectLst/>
                <a:ea typeface="Calibri" panose="020F0502020204030204" pitchFamily="34" charset="0"/>
              </a:rPr>
              <a:t>key and a </a:t>
            </a:r>
            <a:r>
              <a:rPr lang="en-US" sz="1600" i="1" dirty="0">
                <a:solidFill>
                  <a:srgbClr val="000000"/>
                </a:solidFill>
                <a:effectLst/>
                <a:ea typeface="Calibri" panose="020F0502020204030204" pitchFamily="34" charset="0"/>
              </a:rPr>
              <a:t>private</a:t>
            </a:r>
            <a:r>
              <a:rPr lang="en-US" sz="1600" dirty="0">
                <a:solidFill>
                  <a:srgbClr val="000000"/>
                </a:solidFill>
                <a:effectLst/>
                <a:ea typeface="Calibri" panose="020F0502020204030204" pitchFamily="34" charset="0"/>
              </a:rPr>
              <a:t> key. As their names suggest, a public key is shared publicly, while a private key is secret and must not be shared with anyone.</a:t>
            </a:r>
            <a:endParaRPr lang="en-IN" sz="1600" dirty="0">
              <a:effectLst/>
              <a:ea typeface="Calibri" panose="020F0502020204030204" pitchFamily="34" charset="0"/>
            </a:endParaRP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normAutofit/>
          </a:bodyPr>
          <a:lstStyle/>
          <a:p>
            <a:r>
              <a:rPr lang="en-US" sz="3600" dirty="0"/>
              <a:t>ARCHITECTURE AND MODULE DESCRIPTION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ENCRYPTION MODULE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normAutofit fontScale="92500"/>
          </a:bodyPr>
          <a:lstStyle/>
          <a:p>
            <a:r>
              <a:rPr lang="en-IN" sz="1800" dirty="0">
                <a:effectLst/>
                <a:ea typeface="Calibri" panose="020F0502020204030204" pitchFamily="34" charset="0"/>
              </a:rPr>
              <a:t>This module encrypts plain text to cipher text. In this model we have used the AES and RSA encryption algorithm</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DECRYPTION MODULE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normAutofit/>
          </a:bodyPr>
          <a:lstStyle/>
          <a:p>
            <a:pPr lvl="0">
              <a:lnSpc>
                <a:spcPct val="115000"/>
              </a:lnSpc>
              <a:spcAft>
                <a:spcPts val="800"/>
              </a:spcAft>
            </a:pPr>
            <a:r>
              <a:rPr lang="en-IN" sz="1600" dirty="0">
                <a:effectLst/>
                <a:ea typeface="Calibri" panose="020F0502020204030204" pitchFamily="34" charset="0"/>
              </a:rPr>
              <a:t>This module performs AES/RSA decryption by using the private key and extracts the plain text from the cipher text.</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ENCODING MODULE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IN" sz="1800" dirty="0">
                <a:effectLst/>
                <a:ea typeface="Calibri" panose="020F0502020204030204" pitchFamily="34" charset="0"/>
              </a:rPr>
              <a:t>This module is responsible for hiding the cipher text to the cover image by the use of steganography techniques</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DECODING MODULE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IN" sz="1800" dirty="0">
                <a:effectLst/>
                <a:ea typeface="Calibri" panose="020F0502020204030204" pitchFamily="34" charset="0"/>
              </a:rPr>
              <a:t>This module extracts the hidden cipher text from the </a:t>
            </a:r>
            <a:r>
              <a:rPr lang="en-IN" sz="1800" dirty="0" err="1">
                <a:effectLst/>
                <a:ea typeface="Calibri" panose="020F0502020204030204" pitchFamily="34" charset="0"/>
              </a:rPr>
              <a:t>stego</a:t>
            </a:r>
            <a:r>
              <a:rPr lang="en-IN" sz="1800" dirty="0">
                <a:effectLst/>
                <a:ea typeface="Calibri" panose="020F0502020204030204" pitchFamily="34" charset="0"/>
              </a:rPr>
              <a:t> image which is sent by the sender.</a:t>
            </a:r>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84249" y="624682"/>
            <a:ext cx="6419727" cy="1413668"/>
          </a:xfrm>
        </p:spPr>
        <p:txBody>
          <a:bodyPr>
            <a:normAutofit/>
          </a:bodyPr>
          <a:lstStyle/>
          <a:p>
            <a:r>
              <a:rPr lang="en-US" sz="3600" dirty="0"/>
              <a:t>ARCHITECTURE DIAGRAM</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sz="900" dirty="0">
                <a:solidFill>
                  <a:schemeClr val="accent1">
                    <a:lumMod val="50000"/>
                  </a:schemeClr>
                </a:solidFill>
                <a:latin typeface="Arial Narrow" panose="020B0606020202030204" pitchFamily="34" charset="0"/>
              </a:rPr>
              <a:t>Crypegangraphy</a:t>
            </a: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9" name="Picture 8">
            <a:extLst>
              <a:ext uri="{FF2B5EF4-FFF2-40B4-BE49-F238E27FC236}">
                <a16:creationId xmlns:a16="http://schemas.microsoft.com/office/drawing/2014/main" id="{F5E275EA-DC13-4732-A246-FC3440AD7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465" y="2298327"/>
            <a:ext cx="7821468" cy="3934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328994" y="1024647"/>
            <a:ext cx="5431971" cy="846301"/>
          </a:xfrm>
        </p:spPr>
        <p:txBody>
          <a:bodyPr/>
          <a:lstStyle/>
          <a:p>
            <a:r>
              <a:rPr lang="en-ZA" dirty="0"/>
              <a:t>implementation</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sz="900" dirty="0">
                <a:solidFill>
                  <a:schemeClr val="accent1">
                    <a:lumMod val="50000"/>
                  </a:schemeClr>
                </a:solidFill>
                <a:latin typeface="Arial Narrow" panose="020B0606020202030204" pitchFamily="34" charset="0"/>
              </a:rPr>
              <a:t>Crypegangraphy</a:t>
            </a:r>
            <a:endParaRPr lang="en-ZA"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
        <p:nvSpPr>
          <p:cNvPr id="16" name="Text Placeholder 15">
            <a:extLst>
              <a:ext uri="{FF2B5EF4-FFF2-40B4-BE49-F238E27FC236}">
                <a16:creationId xmlns:a16="http://schemas.microsoft.com/office/drawing/2014/main" id="{0AF58A26-BD95-4F51-92D0-347619BE07C5}"/>
              </a:ext>
            </a:extLst>
          </p:cNvPr>
          <p:cNvSpPr>
            <a:spLocks noGrp="1"/>
          </p:cNvSpPr>
          <p:nvPr>
            <p:ph type="body" sz="quarter" idx="26"/>
          </p:nvPr>
        </p:nvSpPr>
        <p:spPr>
          <a:xfrm>
            <a:off x="328994" y="1990725"/>
            <a:ext cx="5713340" cy="3943350"/>
          </a:xfrm>
        </p:spPr>
        <p:txBody>
          <a:bodyPr>
            <a:normAutofit/>
          </a:bodyPr>
          <a:lstStyle/>
          <a:p>
            <a:pPr marL="285750" indent="-285750">
              <a:buFont typeface="Arial" panose="020B0604020202020204" pitchFamily="34" charset="0"/>
              <a:buChar char="•"/>
            </a:pPr>
            <a:r>
              <a:rPr lang="en-US" sz="1800" dirty="0"/>
              <a:t>ENCRYPT:</a:t>
            </a:r>
          </a:p>
          <a:p>
            <a:pPr marL="971550" lvl="1" indent="-285750"/>
            <a:r>
              <a:rPr lang="en-US" sz="1500" dirty="0"/>
              <a:t>SYMMETRIC ENCRYPTION</a:t>
            </a:r>
          </a:p>
          <a:p>
            <a:pPr marL="971550" lvl="1" indent="-285750"/>
            <a:r>
              <a:rPr lang="en-US" sz="1500" dirty="0"/>
              <a:t>ASYMMETRIC ENCRYPTION</a:t>
            </a:r>
          </a:p>
          <a:p>
            <a:pPr marL="971550" lvl="1" indent="-285750"/>
            <a:r>
              <a:rPr lang="en-US" sz="1500" dirty="0"/>
              <a:t>SYMMETRIC ENCRYPTION WITH STEGANOGRPAHY</a:t>
            </a:r>
          </a:p>
          <a:p>
            <a:pPr marL="971550" lvl="1" indent="-285750"/>
            <a:r>
              <a:rPr lang="en-US" sz="1500" dirty="0"/>
              <a:t>ASYMMETRIC ENCRYPTION</a:t>
            </a:r>
          </a:p>
          <a:p>
            <a:pPr marL="971550" lvl="1" indent="-285750"/>
            <a:r>
              <a:rPr lang="en-US" sz="1500" dirty="0"/>
              <a:t>WITH STEGANOGRAPHY</a:t>
            </a:r>
            <a:endParaRPr lang="en-US" sz="2800" dirty="0"/>
          </a:p>
          <a:p>
            <a:pPr marL="285750" indent="-285750">
              <a:buFont typeface="Arial" panose="020B0604020202020204" pitchFamily="34" charset="0"/>
              <a:buChar char="•"/>
            </a:pPr>
            <a:r>
              <a:rPr lang="en-US" sz="1800" dirty="0"/>
              <a:t>DECRYPT</a:t>
            </a:r>
            <a:endParaRPr lang="en-US" sz="2800" dirty="0"/>
          </a:p>
          <a:p>
            <a:pPr marL="285750" indent="-285750">
              <a:buFont typeface="Arial" panose="020B0604020202020204" pitchFamily="34" charset="0"/>
              <a:buChar char="•"/>
            </a:pPr>
            <a:r>
              <a:rPr lang="en-US" sz="1800" dirty="0"/>
              <a:t>KEYS</a:t>
            </a:r>
          </a:p>
          <a:p>
            <a:pPr marL="971550" lvl="1" indent="-285750"/>
            <a:r>
              <a:rPr lang="en-US" sz="1400" dirty="0"/>
              <a:t>WITH KEY SIZE=2048</a:t>
            </a:r>
          </a:p>
          <a:p>
            <a:pPr marL="971550" lvl="1" indent="-285750"/>
            <a:r>
              <a:rPr lang="en-US" sz="1400" dirty="0"/>
              <a:t>WITH KEY SIZE=3072</a:t>
            </a:r>
          </a:p>
          <a:p>
            <a:pPr marL="971550" lvl="1" indent="-285750"/>
            <a:r>
              <a:rPr lang="en-US" sz="1400" dirty="0"/>
              <a:t>WITH KEY SIZE=4096</a:t>
            </a:r>
          </a:p>
          <a:p>
            <a:pPr marL="971550" lvl="1" indent="-285750"/>
            <a:r>
              <a:rPr lang="en-US" sz="1400" dirty="0"/>
              <a:t>WITH KEY SIZE=8192</a:t>
            </a:r>
          </a:p>
          <a:p>
            <a:pPr marL="285750" indent="-285750">
              <a:buFont typeface="Arial" panose="020B0604020202020204" pitchFamily="34" charset="0"/>
              <a:buChar char="•"/>
            </a:pPr>
            <a:r>
              <a:rPr lang="en-US" sz="1800" dirty="0"/>
              <a:t>MAILS</a:t>
            </a:r>
            <a:endParaRPr lang="en-IN" sz="1200" dirty="0"/>
          </a:p>
          <a:p>
            <a:pPr marL="971550" lvl="1" indent="-285750"/>
            <a:endParaRPr lang="en-IN" sz="1200" dirty="0"/>
          </a:p>
        </p:txBody>
      </p:sp>
      <p:pic>
        <p:nvPicPr>
          <p:cNvPr id="6" name="Picture 5">
            <a:extLst>
              <a:ext uri="{FF2B5EF4-FFF2-40B4-BE49-F238E27FC236}">
                <a16:creationId xmlns:a16="http://schemas.microsoft.com/office/drawing/2014/main" id="{929458C5-4044-4EA4-8195-DFA16BF8947E}"/>
              </a:ext>
            </a:extLst>
          </p:cNvPr>
          <p:cNvPicPr>
            <a:picLocks noChangeAspect="1"/>
          </p:cNvPicPr>
          <p:nvPr/>
        </p:nvPicPr>
        <p:blipFill>
          <a:blip r:embed="rId2"/>
          <a:stretch>
            <a:fillRect/>
          </a:stretch>
        </p:blipFill>
        <p:spPr>
          <a:xfrm>
            <a:off x="5760965" y="1562100"/>
            <a:ext cx="5950385" cy="40221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782807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64</TotalTime>
  <Words>972</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Narrow</vt:lpstr>
      <vt:lpstr>Calibri</vt:lpstr>
      <vt:lpstr>Tenorite</vt:lpstr>
      <vt:lpstr>Times New Roman</vt:lpstr>
      <vt:lpstr>Monoline</vt:lpstr>
      <vt:lpstr>Crypegangraphy A secure communication technique using steganography and cryptography</vt:lpstr>
      <vt:lpstr>Abstract</vt:lpstr>
      <vt:lpstr>cryptography</vt:lpstr>
      <vt:lpstr>Steganography</vt:lpstr>
      <vt:lpstr>Algorithms </vt:lpstr>
      <vt:lpstr>ALGORITHMS</vt:lpstr>
      <vt:lpstr>ARCHITECTURE AND MODULE DESCRIPTION</vt:lpstr>
      <vt:lpstr>ARCHITECTURE DIAGRAM</vt:lpstr>
      <vt:lpstr>implementation</vt:lpstr>
      <vt:lpstr>results</vt:lpstr>
      <vt:lpstr>PERFORMANCE ANALYSIS</vt:lpstr>
      <vt:lpstr>TESTING PICS</vt:lpstr>
      <vt:lpstr>CONCLUSION AND 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Crypegangraphy A secure communication technique using steganography and cryptography</dc:title>
  <dc:creator>Tushar Totla</dc:creator>
  <cp:lastModifiedBy>Tushar Totla</cp:lastModifiedBy>
  <cp:revision>2</cp:revision>
  <dcterms:created xsi:type="dcterms:W3CDTF">2021-12-01T18:04:52Z</dcterms:created>
  <dcterms:modified xsi:type="dcterms:W3CDTF">2022-09-15T15:25:27Z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