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2" r:id="rId7"/>
    <p:sldId id="315" r:id="rId8"/>
    <p:sldId id="317" r:id="rId9"/>
    <p:sldId id="316" r:id="rId10"/>
    <p:sldId id="318" r:id="rId11"/>
    <p:sldId id="320" r:id="rId12"/>
    <p:sldId id="319" r:id="rId13"/>
    <p:sldId id="31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48" d="100"/>
          <a:sy n="48" d="100"/>
        </p:scale>
        <p:origin x="62" y="8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871148" y="924164"/>
            <a:ext cx="6253317" cy="3686015"/>
          </a:xfrm>
        </p:spPr>
        <p:txBody>
          <a:bodyPr>
            <a:noAutofit/>
          </a:bodyPr>
          <a:lstStyle/>
          <a:p>
            <a:r>
              <a:rPr lang="en-US" sz="5400" dirty="0"/>
              <a:t>FIRE AND SMOKE DETECTION USING DEEP LEARNING</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00636" y="4769227"/>
            <a:ext cx="6687670" cy="1497102"/>
          </a:xfrm>
        </p:spPr>
        <p:txBody>
          <a:bodyPr>
            <a:normAutofit/>
          </a:bodyPr>
          <a:lstStyle/>
          <a:p>
            <a:pPr algn="r"/>
            <a:r>
              <a:rPr lang="en-US" sz="1600" dirty="0">
                <a:solidFill>
                  <a:schemeClr val="tx1">
                    <a:lumMod val="85000"/>
                    <a:lumOff val="15000"/>
                  </a:schemeClr>
                </a:solidFill>
              </a:rPr>
              <a:t>TUSHAR TOTLA</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5D3D-5517-4FE9-A2E2-10BAA22B0BD6}"/>
              </a:ext>
            </a:extLst>
          </p:cNvPr>
          <p:cNvSpPr>
            <a:spLocks noGrp="1"/>
          </p:cNvSpPr>
          <p:nvPr>
            <p:ph type="title"/>
          </p:nvPr>
        </p:nvSpPr>
        <p:spPr/>
        <p:txBody>
          <a:bodyPr/>
          <a:lstStyle/>
          <a:p>
            <a:r>
              <a:rPr lang="en-US" dirty="0"/>
              <a:t>REQUIREMENTS</a:t>
            </a:r>
            <a:endParaRPr lang="en-IN" dirty="0"/>
          </a:p>
        </p:txBody>
      </p:sp>
      <p:sp>
        <p:nvSpPr>
          <p:cNvPr id="3" name="Content Placeholder 2">
            <a:extLst>
              <a:ext uri="{FF2B5EF4-FFF2-40B4-BE49-F238E27FC236}">
                <a16:creationId xmlns:a16="http://schemas.microsoft.com/office/drawing/2014/main" id="{EC1A02FD-B0A3-4D92-A1DA-3C9EB4C624C0}"/>
              </a:ext>
            </a:extLst>
          </p:cNvPr>
          <p:cNvSpPr>
            <a:spLocks noGrp="1"/>
          </p:cNvSpPr>
          <p:nvPr>
            <p:ph idx="1"/>
          </p:nvPr>
        </p:nvSpPr>
        <p:spPr/>
        <p:txBody>
          <a:bodyPr/>
          <a:lstStyle/>
          <a:p>
            <a:pPr algn="l">
              <a:buFont typeface="Arial" panose="020B0604020202020204" pitchFamily="34" charset="0"/>
              <a:buChar char="•"/>
            </a:pPr>
            <a:r>
              <a:rPr lang="en-IN" b="0" i="0" dirty="0">
                <a:solidFill>
                  <a:srgbClr val="24292F"/>
                </a:solidFill>
                <a:effectLst/>
                <a:latin typeface="Times New Roman" panose="02020603050405020304" pitchFamily="18" charset="0"/>
                <a:cs typeface="Times New Roman" panose="02020603050405020304" pitchFamily="18" charset="0"/>
              </a:rPr>
              <a:t>Python 3</a:t>
            </a:r>
          </a:p>
          <a:p>
            <a:pPr algn="l">
              <a:buFont typeface="Arial" panose="020B0604020202020204" pitchFamily="34" charset="0"/>
              <a:buChar char="•"/>
            </a:pPr>
            <a:r>
              <a:rPr lang="en-IN" b="0" i="0" dirty="0" err="1">
                <a:solidFill>
                  <a:srgbClr val="24292F"/>
                </a:solidFill>
                <a:effectLst/>
                <a:latin typeface="Times New Roman" panose="02020603050405020304" pitchFamily="18" charset="0"/>
                <a:cs typeface="Times New Roman" panose="02020603050405020304" pitchFamily="18" charset="0"/>
              </a:rPr>
              <a:t>Pytorch</a:t>
            </a:r>
            <a:endParaRPr lang="en-IN" b="0" i="0" dirty="0">
              <a:solidFill>
                <a:srgbClr val="24292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0" i="0" dirty="0" err="1">
                <a:solidFill>
                  <a:srgbClr val="24292F"/>
                </a:solidFill>
                <a:effectLst/>
                <a:latin typeface="Times New Roman" panose="02020603050405020304" pitchFamily="18" charset="0"/>
                <a:cs typeface="Times New Roman" panose="02020603050405020304" pitchFamily="18" charset="0"/>
              </a:rPr>
              <a:t>Numpy</a:t>
            </a:r>
            <a:endParaRPr lang="en-IN" b="0" i="0" dirty="0">
              <a:solidFill>
                <a:srgbClr val="24292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0" i="0" dirty="0">
                <a:solidFill>
                  <a:srgbClr val="24292F"/>
                </a:solidFill>
                <a:effectLst/>
                <a:latin typeface="Times New Roman" panose="02020603050405020304" pitchFamily="18" charset="0"/>
                <a:cs typeface="Times New Roman" panose="02020603050405020304" pitchFamily="18" charset="0"/>
              </a:rPr>
              <a:t>Matplotlib</a:t>
            </a:r>
          </a:p>
          <a:p>
            <a:pPr algn="l">
              <a:buFont typeface="Arial" panose="020B0604020202020204" pitchFamily="34" charset="0"/>
              <a:buChar char="•"/>
            </a:pPr>
            <a:r>
              <a:rPr lang="en-IN" b="0" i="0" dirty="0" err="1">
                <a:solidFill>
                  <a:srgbClr val="24292F"/>
                </a:solidFill>
                <a:effectLst/>
                <a:latin typeface="Times New Roman" panose="02020603050405020304" pitchFamily="18" charset="0"/>
                <a:cs typeface="Times New Roman" panose="02020603050405020304" pitchFamily="18" charset="0"/>
              </a:rPr>
              <a:t>TorchFussion</a:t>
            </a:r>
            <a:endParaRPr lang="en-IN" b="0" i="0" dirty="0">
              <a:solidFill>
                <a:srgbClr val="24292F"/>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7203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481FA-C34B-4763-BD87-686AA7D36ED6}"/>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DA203093-E084-40FE-9DED-7BBC4B26D4C8}"/>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sz="1800" dirty="0">
                <a:latin typeface="Times New Roman"/>
                <a:ea typeface="+mn-lt"/>
                <a:cs typeface="+mn-lt"/>
              </a:rPr>
              <a:t>The technologies underlying fire and smoke detection systems play a crucial role in ensuring and delivering optimal performance in modern surveillance environments. For this majority of cities have already installed camera-monitoring systems, this encouraged us to take advantage of the availability of these systems to develop cost-effective vision detection methods. </a:t>
            </a:r>
          </a:p>
          <a:p>
            <a:pPr>
              <a:buFont typeface="Arial" panose="020B0604020202020204" pitchFamily="34" charset="0"/>
              <a:buChar char="•"/>
            </a:pPr>
            <a:r>
              <a:rPr lang="en-US" sz="1800" dirty="0">
                <a:latin typeface="Times New Roman"/>
                <a:ea typeface="+mn-lt"/>
                <a:cs typeface="+mn-lt"/>
              </a:rPr>
              <a:t>However, this is a complex vision detection task from the perspective of deformations, unusual camera angles and viewpoints, and seasonal changes. To overcome these limitations, we want to propose a new method based on a deep learning approach, which uses a convolutional neural network that employs dilated convolutions.</a:t>
            </a:r>
          </a:p>
          <a:p>
            <a:pPr>
              <a:buFont typeface="Arial" panose="020B0604020202020204" pitchFamily="34" charset="0"/>
              <a:buChar char="•"/>
            </a:pPr>
            <a:r>
              <a:rPr lang="en-US" sz="1800" dirty="0">
                <a:latin typeface="Times New Roman"/>
                <a:ea typeface="+mn-lt"/>
                <a:cs typeface="+mn-lt"/>
              </a:rPr>
              <a:t> An evaluation on the method would be done by training and testing it on custom-built dataset, which consists of images of fire and smoke that would be collected from the internet and labeled manually.</a:t>
            </a:r>
          </a:p>
          <a:p>
            <a:pPr>
              <a:buFont typeface="Arial" panose="020B0604020202020204" pitchFamily="34" charset="0"/>
              <a:buChar char="•"/>
            </a:pPr>
            <a:r>
              <a:rPr lang="en-US" sz="1800" dirty="0">
                <a:latin typeface="Times New Roman"/>
                <a:ea typeface="+mn-lt"/>
                <a:cs typeface="+mn-lt"/>
              </a:rPr>
              <a:t>The experimental results are expected to indicate the classification performance and complexity of the method are superior. In addition, the method would be designed to be well generalized for unseen data, which offers effective generalization and reduces the number of false alarms.</a:t>
            </a:r>
          </a:p>
          <a:p>
            <a:pPr>
              <a:buFont typeface="Arial" panose="020B0604020202020204" pitchFamily="34" charset="0"/>
              <a:buChar char="•"/>
            </a:pPr>
            <a:endParaRPr lang="en-US" sz="1800" dirty="0">
              <a:latin typeface="Times New Roman"/>
              <a:ea typeface="+mn-lt"/>
              <a:cs typeface="+mn-lt"/>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3872642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6F39B-0044-4E27-AF0D-FDCB617F6683}"/>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DFE62CBC-F894-408C-800D-E821B5D0B458}"/>
              </a:ext>
            </a:extLst>
          </p:cNvPr>
          <p:cNvSpPr>
            <a:spLocks noGrp="1"/>
          </p:cNvSpPr>
          <p:nvPr>
            <p:ph sz="half" idx="1"/>
          </p:nvPr>
        </p:nvSpPr>
        <p:spPr>
          <a:xfrm>
            <a:off x="1097280" y="2028497"/>
            <a:ext cx="10434320" cy="2197100"/>
          </a:xfrm>
        </p:spPr>
        <p:txBody>
          <a:bodyPr>
            <a:normAutofit/>
          </a:bodyPr>
          <a:lstStyle/>
          <a:p>
            <a:r>
              <a:rPr lang="en-US" sz="2000" dirty="0">
                <a:latin typeface="Times New Roman" panose="02020603050405020304" pitchFamily="18" charset="0"/>
                <a:ea typeface="+mn-lt"/>
                <a:cs typeface="Times New Roman" panose="02020603050405020304" pitchFamily="18" charset="0"/>
              </a:rPr>
              <a:t>According to the principle of object detection algorithms, the flow of image fire detection algorithms based on convolutional neural networks is designed as shown in figure. The detection CNN has functions of </a:t>
            </a:r>
            <a:r>
              <a:rPr lang="en-US" sz="2000" b="1" dirty="0">
                <a:latin typeface="Times New Roman" panose="02020603050405020304" pitchFamily="18" charset="0"/>
                <a:ea typeface="+mn-lt"/>
                <a:cs typeface="Times New Roman" panose="02020603050405020304" pitchFamily="18" charset="0"/>
              </a:rPr>
              <a:t>region proposals, feature extraction and classification.</a:t>
            </a:r>
            <a:r>
              <a:rPr lang="en-US" sz="2000" dirty="0">
                <a:latin typeface="Times New Roman" panose="02020603050405020304" pitchFamily="18" charset="0"/>
                <a:ea typeface="+mn-lt"/>
                <a:cs typeface="Times New Roman" panose="02020603050405020304" pitchFamily="18" charset="0"/>
              </a:rPr>
              <a:t> Firstly, The CNN takes an image as input and outputs region proposals by convolution, pooling. Secondly, the region-based object detection CNN decides the presence or absence of fire in proposal regions through convolutional layers, pooling layers, fully-connected layers, etc.</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113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E63A-E4BF-422E-B360-88B4D7D75819}"/>
              </a:ext>
            </a:extLst>
          </p:cNvPr>
          <p:cNvSpPr>
            <a:spLocks noGrp="1"/>
          </p:cNvSpPr>
          <p:nvPr>
            <p:ph type="title"/>
          </p:nvPr>
        </p:nvSpPr>
        <p:spPr/>
        <p:txBody>
          <a:bodyPr/>
          <a:lstStyle/>
          <a:p>
            <a:r>
              <a:rPr lang="en-US" dirty="0"/>
              <a:t>PROPOSED ALGORITHM</a:t>
            </a:r>
            <a:endParaRPr lang="en-IN" dirty="0"/>
          </a:p>
        </p:txBody>
      </p:sp>
      <p:sp>
        <p:nvSpPr>
          <p:cNvPr id="3" name="Content Placeholder 2">
            <a:extLst>
              <a:ext uri="{FF2B5EF4-FFF2-40B4-BE49-F238E27FC236}">
                <a16:creationId xmlns:a16="http://schemas.microsoft.com/office/drawing/2014/main" id="{51458877-031D-4BA6-904C-300603C9C4AF}"/>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sz="1800" dirty="0">
                <a:solidFill>
                  <a:srgbClr val="333333"/>
                </a:solidFill>
                <a:effectLst/>
                <a:latin typeface="Times New Roman" panose="02020603050405020304" pitchFamily="18" charset="0"/>
                <a:ea typeface="Times New Roman" panose="02020603050405020304" pitchFamily="18" charset="0"/>
              </a:rPr>
              <a:t>Convolutional neural network (CNN), a class of artificial neural networks that has become dominant in various computer vision tasks, A convolutional neural network (CNN) is type of artificial neural network used in image recognition and processing that is specifically designed to process pixel data. A neural network is a system of hardware and software patterned  after the operation of neurons in the human brain.</a:t>
            </a:r>
          </a:p>
          <a:p>
            <a:pPr>
              <a:buFont typeface="Arial" panose="020B0604020202020204" pitchFamily="34" charset="0"/>
              <a:buChar char="•"/>
            </a:pPr>
            <a:r>
              <a:rPr lang="en-US" sz="1800" dirty="0">
                <a:solidFill>
                  <a:srgbClr val="333333"/>
                </a:solidFill>
                <a:effectLst/>
                <a:latin typeface="Times New Roman" panose="02020603050405020304" pitchFamily="18" charset="0"/>
                <a:ea typeface="Times New Roman" panose="02020603050405020304" pitchFamily="18" charset="0"/>
              </a:rPr>
              <a:t>CNN is designed to automatically and adaptively learn spatial hierarchies of features through backpropagation by using multiple building blocks, such as convolution layers, pooling layers, and fully connected layers. Understanding the CNN working by a sequence of steps gives a good clarity. </a:t>
            </a:r>
            <a:r>
              <a:rPr lang="en-US" sz="1800" dirty="0">
                <a:solidFill>
                  <a:srgbClr val="333333"/>
                </a:solidFill>
                <a:latin typeface="Times New Roman" panose="02020603050405020304" pitchFamily="18" charset="0"/>
                <a:ea typeface="Times New Roman" panose="02020603050405020304" pitchFamily="18" charset="0"/>
              </a:rPr>
              <a:t>The steps are as follows:</a:t>
            </a:r>
          </a:p>
          <a:p>
            <a:pPr marL="726948" lvl="2" indent="-342900">
              <a:buFont typeface="+mj-lt"/>
              <a:buAutoNum type="arabicPeriod"/>
            </a:pPr>
            <a:r>
              <a:rPr lang="en-IN" sz="1700" b="1" dirty="0"/>
              <a:t>Convolution Operation</a:t>
            </a:r>
          </a:p>
          <a:p>
            <a:pPr marL="726948" lvl="2" indent="-342900">
              <a:buFont typeface="+mj-lt"/>
              <a:buAutoNum type="arabicPeriod"/>
            </a:pPr>
            <a:r>
              <a:rPr lang="en-IN" sz="1700" b="1" dirty="0" err="1"/>
              <a:t>ReLU</a:t>
            </a:r>
            <a:r>
              <a:rPr lang="en-IN" sz="1700" b="1" dirty="0"/>
              <a:t> Layer</a:t>
            </a:r>
          </a:p>
          <a:p>
            <a:pPr marL="726948" lvl="2" indent="-342900">
              <a:buFont typeface="+mj-lt"/>
              <a:buAutoNum type="arabicPeriod"/>
            </a:pPr>
            <a:r>
              <a:rPr lang="en-IN" sz="1700" b="1" dirty="0"/>
              <a:t>Polling</a:t>
            </a:r>
          </a:p>
          <a:p>
            <a:pPr marL="726948" lvl="2" indent="-342900">
              <a:buFont typeface="+mj-lt"/>
              <a:buAutoNum type="arabicPeriod"/>
            </a:pPr>
            <a:r>
              <a:rPr lang="en-IN" sz="1700" b="1" dirty="0"/>
              <a:t>Flattening</a:t>
            </a:r>
          </a:p>
          <a:p>
            <a:pPr marL="726948" lvl="2" indent="-342900">
              <a:buFont typeface="+mj-lt"/>
              <a:buAutoNum type="arabicPeriod"/>
            </a:pPr>
            <a:r>
              <a:rPr lang="en-IN" sz="1700" b="1" dirty="0"/>
              <a:t>Full Connection</a:t>
            </a:r>
          </a:p>
          <a:p>
            <a:pPr marL="726948" lvl="2" indent="-342900">
              <a:buFont typeface="+mj-lt"/>
              <a:buAutoNum type="arabicPeriod"/>
            </a:pPr>
            <a:r>
              <a:rPr lang="en-IN" sz="1700" b="1" dirty="0"/>
              <a:t>SoftMax and Cross-Entropy</a:t>
            </a:r>
          </a:p>
          <a:p>
            <a:pPr marL="726948" lvl="2" indent="-342900">
              <a:buFont typeface="+mj-lt"/>
              <a:buAutoNum type="arabicPeriod"/>
            </a:pPr>
            <a:endParaRPr lang="en-IN" dirty="0"/>
          </a:p>
        </p:txBody>
      </p:sp>
    </p:spTree>
    <p:extLst>
      <p:ext uri="{BB962C8B-B14F-4D97-AF65-F5344CB8AC3E}">
        <p14:creationId xmlns:p14="http://schemas.microsoft.com/office/powerpoint/2010/main" val="1850785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0A39C-7B0D-4037-B188-932EAFC63F03}"/>
              </a:ext>
            </a:extLst>
          </p:cNvPr>
          <p:cNvSpPr>
            <a:spLocks noGrp="1"/>
          </p:cNvSpPr>
          <p:nvPr>
            <p:ph type="title"/>
          </p:nvPr>
        </p:nvSpPr>
        <p:spPr/>
        <p:txBody>
          <a:bodyPr/>
          <a:lstStyle/>
          <a:p>
            <a:r>
              <a:rPr lang="en-US" dirty="0"/>
              <a:t>CONVOLUTION NEURAL NETWORK</a:t>
            </a:r>
            <a:endParaRPr lang="en-IN" dirty="0"/>
          </a:p>
        </p:txBody>
      </p:sp>
      <p:pic>
        <p:nvPicPr>
          <p:cNvPr id="4" name="Picture 6">
            <a:extLst>
              <a:ext uri="{FF2B5EF4-FFF2-40B4-BE49-F238E27FC236}">
                <a16:creationId xmlns:a16="http://schemas.microsoft.com/office/drawing/2014/main" id="{A0727E49-585A-4928-B12B-15BB3EAB0F26}"/>
              </a:ext>
            </a:extLst>
          </p:cNvPr>
          <p:cNvPicPr>
            <a:picLocks noGrp="1" noChangeAspect="1"/>
          </p:cNvPicPr>
          <p:nvPr>
            <p:ph idx="1"/>
          </p:nvPr>
        </p:nvPicPr>
        <p:blipFill>
          <a:blip r:embed="rId2"/>
          <a:stretch>
            <a:fillRect/>
          </a:stretch>
        </p:blipFill>
        <p:spPr>
          <a:xfrm>
            <a:off x="872210" y="2568042"/>
            <a:ext cx="10963252" cy="2927235"/>
          </a:xfrm>
          <a:prstGeom prst="rect">
            <a:avLst/>
          </a:prstGeom>
          <a:ln>
            <a:solidFill>
              <a:schemeClr val="tx1"/>
            </a:solidFill>
          </a:ln>
        </p:spPr>
      </p:pic>
    </p:spTree>
    <p:extLst>
      <p:ext uri="{BB962C8B-B14F-4D97-AF65-F5344CB8AC3E}">
        <p14:creationId xmlns:p14="http://schemas.microsoft.com/office/powerpoint/2010/main" val="299056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BF33-2DD0-4213-B9CD-FE9C276CA2AF}"/>
              </a:ext>
            </a:extLst>
          </p:cNvPr>
          <p:cNvSpPr>
            <a:spLocks noGrp="1"/>
          </p:cNvSpPr>
          <p:nvPr>
            <p:ph type="title"/>
          </p:nvPr>
        </p:nvSpPr>
        <p:spPr/>
        <p:txBody>
          <a:bodyPr/>
          <a:lstStyle/>
          <a:p>
            <a:r>
              <a:rPr lang="en-US" dirty="0"/>
              <a:t>PROPOSED ALGORITHM-METHODS</a:t>
            </a:r>
            <a:endParaRPr lang="en-IN" dirty="0"/>
          </a:p>
        </p:txBody>
      </p:sp>
      <p:sp>
        <p:nvSpPr>
          <p:cNvPr id="3" name="Content Placeholder 2">
            <a:extLst>
              <a:ext uri="{FF2B5EF4-FFF2-40B4-BE49-F238E27FC236}">
                <a16:creationId xmlns:a16="http://schemas.microsoft.com/office/drawing/2014/main" id="{CAAB7373-76A9-41FA-BCA5-23E06EBE45B5}"/>
              </a:ext>
            </a:extLst>
          </p:cNvPr>
          <p:cNvSpPr>
            <a:spLocks noGrp="1"/>
          </p:cNvSpPr>
          <p:nvPr>
            <p:ph idx="1"/>
          </p:nvPr>
        </p:nvSpPr>
        <p:spPr/>
        <p:txBody>
          <a:bodyPr>
            <a:normAutofit fontScale="85000" lnSpcReduction="10000"/>
          </a:bodyPr>
          <a:lstStyle/>
          <a:p>
            <a:pPr algn="just"/>
            <a:r>
              <a:rPr lang="en-US" sz="1800" b="1" i="0" dirty="0">
                <a:solidFill>
                  <a:srgbClr val="333333"/>
                </a:solidFill>
                <a:effectLst/>
                <a:latin typeface="Times New Roman" panose="02020603050405020304" pitchFamily="18" charset="0"/>
                <a:ea typeface="Times New Roman" panose="02020603050405020304" pitchFamily="18" charset="0"/>
              </a:rPr>
              <a:t>         CUSTOMIZED ALEXNET CNN MODEL</a:t>
            </a:r>
            <a:endParaRPr lang="en-IN" sz="1800" b="1" i="1" dirty="0">
              <a:effectLst/>
              <a:latin typeface="Times New Roman" panose="02020603050405020304" pitchFamily="18" charset="0"/>
              <a:ea typeface="Times New Roman" panose="02020603050405020304" pitchFamily="18" charset="0"/>
            </a:endParaRPr>
          </a:p>
          <a:p>
            <a:pPr marL="820420" indent="-285750" algn="just">
              <a:buFont typeface="Wingdings" panose="05000000000000000000" pitchFamily="2" charset="2"/>
              <a:buChar char="q"/>
            </a:pPr>
            <a:r>
              <a:rPr lang="en-US" sz="1700" i="0" spc="20" dirty="0" err="1">
                <a:solidFill>
                  <a:schemeClr val="tx1"/>
                </a:solidFill>
                <a:effectLst/>
                <a:latin typeface="Times New Roman" panose="02020603050405020304" pitchFamily="18" charset="0"/>
                <a:ea typeface="Times New Roman" panose="02020603050405020304" pitchFamily="18" charset="0"/>
              </a:rPr>
              <a:t>AlexNet</a:t>
            </a:r>
            <a:r>
              <a:rPr lang="en-US" sz="1700" i="0" spc="20" dirty="0">
                <a:solidFill>
                  <a:schemeClr val="tx1"/>
                </a:solidFill>
                <a:effectLst/>
                <a:latin typeface="Times New Roman" panose="02020603050405020304" pitchFamily="18" charset="0"/>
                <a:ea typeface="Times New Roman" panose="02020603050405020304" pitchFamily="18" charset="0"/>
              </a:rPr>
              <a:t> is the first convolution network consists of 5 convolutional layers, 3 max-pooling layers, 2 normalization layers, 2 fully connected layers, and 1 SoftMax layer. Each convolutional layer consists of convolutional filters and a nonlinear activation function </a:t>
            </a:r>
            <a:r>
              <a:rPr lang="en-US" sz="1700" i="0" spc="20" dirty="0" err="1">
                <a:solidFill>
                  <a:schemeClr val="tx1"/>
                </a:solidFill>
                <a:effectLst/>
                <a:latin typeface="Times New Roman" panose="02020603050405020304" pitchFamily="18" charset="0"/>
                <a:ea typeface="Times New Roman" panose="02020603050405020304" pitchFamily="18" charset="0"/>
              </a:rPr>
              <a:t>ReLU</a:t>
            </a:r>
            <a:r>
              <a:rPr lang="en-US" sz="1700" i="0" spc="20" dirty="0">
                <a:solidFill>
                  <a:schemeClr val="tx1"/>
                </a:solidFill>
                <a:effectLst/>
                <a:latin typeface="Times New Roman" panose="02020603050405020304" pitchFamily="18" charset="0"/>
                <a:ea typeface="Times New Roman" panose="02020603050405020304" pitchFamily="18" charset="0"/>
              </a:rPr>
              <a:t>. The pooling layers are used to perform max pooling. Input size is fixed due to the presence of fully connected layers. The input size is mentioned at most of the places as 224x224x3 but due to some padding which happens it works out to be 227x227x3. </a:t>
            </a:r>
            <a:r>
              <a:rPr lang="en-US" sz="1700" i="0" spc="20" dirty="0" err="1">
                <a:solidFill>
                  <a:schemeClr val="tx1"/>
                </a:solidFill>
                <a:effectLst/>
                <a:latin typeface="Times New Roman" panose="02020603050405020304" pitchFamily="18" charset="0"/>
                <a:ea typeface="Times New Roman" panose="02020603050405020304" pitchFamily="18" charset="0"/>
              </a:rPr>
              <a:t>AlexNet</a:t>
            </a:r>
            <a:r>
              <a:rPr lang="en-US" sz="1700" i="0" spc="20" dirty="0">
                <a:solidFill>
                  <a:schemeClr val="tx1"/>
                </a:solidFill>
                <a:effectLst/>
                <a:latin typeface="Times New Roman" panose="02020603050405020304" pitchFamily="18" charset="0"/>
                <a:ea typeface="Times New Roman" panose="02020603050405020304" pitchFamily="18" charset="0"/>
              </a:rPr>
              <a:t> overall has 60 million parameter.</a:t>
            </a:r>
          </a:p>
          <a:p>
            <a:pPr marL="534670" indent="0" algn="just">
              <a:buNone/>
            </a:pPr>
            <a:r>
              <a:rPr lang="en-US" sz="1800" b="1" i="0" dirty="0">
                <a:solidFill>
                  <a:srgbClr val="333333"/>
                </a:solidFill>
                <a:effectLst/>
                <a:latin typeface="Times New Roman" panose="02020603050405020304" pitchFamily="18" charset="0"/>
                <a:ea typeface="Times New Roman" panose="02020603050405020304" pitchFamily="18" charset="0"/>
              </a:rPr>
              <a:t>CUSTOMIZED INCEPTION V3 MODEL</a:t>
            </a:r>
          </a:p>
          <a:p>
            <a:pPr marL="820420" indent="-285750" algn="just">
              <a:buFont typeface="Wingdings" panose="05000000000000000000" pitchFamily="2" charset="2"/>
              <a:buChar char="q"/>
            </a:pPr>
            <a:r>
              <a:rPr lang="en-US" sz="1700" i="0" dirty="0">
                <a:solidFill>
                  <a:srgbClr val="000000"/>
                </a:solidFill>
                <a:effectLst/>
                <a:latin typeface="Times New Roman" panose="02020603050405020304" pitchFamily="18" charset="0"/>
                <a:ea typeface="Times New Roman" panose="02020603050405020304" pitchFamily="18" charset="0"/>
              </a:rPr>
              <a:t>Inception-v3 is a convolutional neural network that is 48 layers deep. It can load a pretrained version of the network trained on more than a million images from a dataset. The pretrained network can classify images into 1000 object categories, such as fire, no fire in our case. As a result, the network has learned rich feature representations for a wide range of images. The network has an image input size of 299-by-299.</a:t>
            </a:r>
            <a:r>
              <a:rPr lang="en-US" sz="1700" i="0" dirty="0">
                <a:effectLst/>
                <a:latin typeface="Times New Roman" panose="02020603050405020304" pitchFamily="18" charset="0"/>
                <a:ea typeface="Times New Roman" panose="02020603050405020304" pitchFamily="18" charset="0"/>
              </a:rPr>
              <a:t> I</a:t>
            </a:r>
            <a:r>
              <a:rPr lang="en-US" sz="1700" i="0" dirty="0">
                <a:solidFill>
                  <a:srgbClr val="000000"/>
                </a:solidFill>
                <a:effectLst/>
                <a:latin typeface="Times New Roman" panose="02020603050405020304" pitchFamily="18" charset="0"/>
                <a:ea typeface="Times New Roman" panose="02020603050405020304" pitchFamily="18" charset="0"/>
              </a:rPr>
              <a:t>n an Inception v3 model, several techniques for optimizing the network are suggested to loosen the constraints for easier model adaptation. The techniques include factorized convolutions, regularization, dimension reduction, and parallelized computations.</a:t>
            </a:r>
            <a:endParaRPr lang="en-IN" sz="1700" i="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73880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52B825-A2E0-4D10-99BB-8C88F74DFAA5}"/>
              </a:ext>
            </a:extLst>
          </p:cNvPr>
          <p:cNvPicPr>
            <a:picLocks noChangeAspect="1"/>
          </p:cNvPicPr>
          <p:nvPr/>
        </p:nvPicPr>
        <p:blipFill>
          <a:blip r:embed="rId2"/>
          <a:stretch>
            <a:fillRect/>
          </a:stretch>
        </p:blipFill>
        <p:spPr>
          <a:xfrm>
            <a:off x="3452443" y="190048"/>
            <a:ext cx="5287113" cy="6477904"/>
          </a:xfrm>
          <a:prstGeom prst="rect">
            <a:avLst/>
          </a:prstGeom>
        </p:spPr>
      </p:pic>
    </p:spTree>
    <p:extLst>
      <p:ext uri="{BB962C8B-B14F-4D97-AF65-F5344CB8AC3E}">
        <p14:creationId xmlns:p14="http://schemas.microsoft.com/office/powerpoint/2010/main" val="1981905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DE2A-7036-46D0-90E5-2E3CE41FAE5E}"/>
              </a:ext>
            </a:extLst>
          </p:cNvPr>
          <p:cNvSpPr>
            <a:spLocks noGrp="1"/>
          </p:cNvSpPr>
          <p:nvPr>
            <p:ph type="title"/>
          </p:nvPr>
        </p:nvSpPr>
        <p:spPr/>
        <p:txBody>
          <a:bodyPr/>
          <a:lstStyle/>
          <a:p>
            <a:r>
              <a:rPr lang="en-US" dirty="0"/>
              <a:t>SAMPLE CODE-OUTPUT</a:t>
            </a:r>
            <a:endParaRPr lang="en-IN" dirty="0"/>
          </a:p>
        </p:txBody>
      </p:sp>
      <p:pic>
        <p:nvPicPr>
          <p:cNvPr id="8" name="Picture 7">
            <a:extLst>
              <a:ext uri="{FF2B5EF4-FFF2-40B4-BE49-F238E27FC236}">
                <a16:creationId xmlns:a16="http://schemas.microsoft.com/office/drawing/2014/main" id="{12C2E03E-2F72-4E9C-B6B3-BE202062B84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57"/>
          <a:stretch/>
        </p:blipFill>
        <p:spPr>
          <a:xfrm>
            <a:off x="364490" y="2376346"/>
            <a:ext cx="5731510" cy="3083422"/>
          </a:xfrm>
          <a:prstGeom prst="rect">
            <a:avLst/>
          </a:prstGeom>
          <a:ln>
            <a:solidFill>
              <a:schemeClr val="tx1"/>
            </a:solidFill>
          </a:ln>
        </p:spPr>
      </p:pic>
      <p:pic>
        <p:nvPicPr>
          <p:cNvPr id="9" name="Picture 8">
            <a:extLst>
              <a:ext uri="{FF2B5EF4-FFF2-40B4-BE49-F238E27FC236}">
                <a16:creationId xmlns:a16="http://schemas.microsoft.com/office/drawing/2014/main" id="{5ECAA1B6-7A24-4C46-BDE7-3694A1D4AC7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4357"/>
          <a:stretch/>
        </p:blipFill>
        <p:spPr>
          <a:xfrm>
            <a:off x="6266409" y="2376344"/>
            <a:ext cx="5731510" cy="3083423"/>
          </a:xfrm>
          <a:prstGeom prst="rect">
            <a:avLst/>
          </a:prstGeom>
          <a:ln>
            <a:solidFill>
              <a:schemeClr val="tx1"/>
            </a:solidFill>
          </a:ln>
        </p:spPr>
      </p:pic>
    </p:spTree>
    <p:extLst>
      <p:ext uri="{BB962C8B-B14F-4D97-AF65-F5344CB8AC3E}">
        <p14:creationId xmlns:p14="http://schemas.microsoft.com/office/powerpoint/2010/main" val="2562052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C7EC8-295C-4C82-A59A-2148A61F2B95}"/>
              </a:ext>
            </a:extLst>
          </p:cNvPr>
          <p:cNvSpPr>
            <a:spLocks noGrp="1"/>
          </p:cNvSpPr>
          <p:nvPr>
            <p:ph type="title"/>
          </p:nvPr>
        </p:nvSpPr>
        <p:spPr/>
        <p:txBody>
          <a:bodyPr/>
          <a:lstStyle/>
          <a:p>
            <a:r>
              <a:rPr lang="en-US" dirty="0"/>
              <a:t>RESULT COMPARSISON</a:t>
            </a:r>
            <a:endParaRPr lang="en-IN" dirty="0"/>
          </a:p>
        </p:txBody>
      </p:sp>
      <p:sp>
        <p:nvSpPr>
          <p:cNvPr id="3" name="Content Placeholder 2">
            <a:extLst>
              <a:ext uri="{FF2B5EF4-FFF2-40B4-BE49-F238E27FC236}">
                <a16:creationId xmlns:a16="http://schemas.microsoft.com/office/drawing/2014/main" id="{D173D781-C7BF-4724-85A2-5A0FF6EB7208}"/>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Since we have been going via various architecture methods like the Inception V3 model and </a:t>
            </a:r>
            <a:r>
              <a:rPr lang="en-US" sz="1800" dirty="0" err="1">
                <a:effectLst/>
                <a:latin typeface="Times New Roman" panose="02020603050405020304" pitchFamily="18" charset="0"/>
                <a:ea typeface="Times New Roman" panose="02020603050405020304" pitchFamily="18" charset="0"/>
              </a:rPr>
              <a:t>AlexNet</a:t>
            </a:r>
            <a:r>
              <a:rPr lang="en-US" sz="1800" dirty="0">
                <a:effectLst/>
                <a:latin typeface="Times New Roman" panose="02020603050405020304" pitchFamily="18" charset="0"/>
                <a:ea typeface="Times New Roman" panose="02020603050405020304" pitchFamily="18" charset="0"/>
              </a:rPr>
              <a:t> model, we majorly compare the training accuracy, validation accuracy, training losses and validation losses. </a:t>
            </a:r>
            <a:r>
              <a:rPr lang="en-US" sz="1800" dirty="0">
                <a:solidFill>
                  <a:srgbClr val="222222"/>
                </a:solidFill>
                <a:effectLst/>
                <a:latin typeface="Times New Roman" panose="02020603050405020304" pitchFamily="18" charset="0"/>
                <a:ea typeface="Times New Roman" panose="02020603050405020304" pitchFamily="18" charset="0"/>
              </a:rPr>
              <a:t>We train the model using the training data and check its performance on both the training and validation sets.</a:t>
            </a:r>
            <a:r>
              <a:rPr lang="en-US" sz="1800" dirty="0">
                <a:solidFill>
                  <a:srgbClr val="000000"/>
                </a:solidFill>
                <a:effectLst/>
                <a:latin typeface="Times New Roman" panose="02020603050405020304" pitchFamily="18" charset="0"/>
                <a:ea typeface="Times New Roman" panose="02020603050405020304" pitchFamily="18" charset="0"/>
              </a:rPr>
              <a:t> The training loss indicates how well the model is fitting the training data, while the validation loss indicates how well the model fits new data.</a:t>
            </a:r>
          </a:p>
          <a:p>
            <a:endParaRPr lang="en-IN" sz="1800" dirty="0">
              <a:effectLst/>
              <a:latin typeface="Times New Roman" panose="02020603050405020304" pitchFamily="18" charset="0"/>
              <a:ea typeface="Times New Roman" panose="02020603050405020304" pitchFamily="18" charset="0"/>
            </a:endParaRPr>
          </a:p>
          <a:p>
            <a:endParaRPr lang="en-IN" dirty="0"/>
          </a:p>
        </p:txBody>
      </p:sp>
      <p:graphicFrame>
        <p:nvGraphicFramePr>
          <p:cNvPr id="10" name="Table 9">
            <a:extLst>
              <a:ext uri="{FF2B5EF4-FFF2-40B4-BE49-F238E27FC236}">
                <a16:creationId xmlns:a16="http://schemas.microsoft.com/office/drawing/2014/main" id="{3F71B84C-9913-4712-AD2F-7E24C69DACC5}"/>
              </a:ext>
            </a:extLst>
          </p:cNvPr>
          <p:cNvGraphicFramePr>
            <a:graphicFrameLocks noGrp="1"/>
          </p:cNvGraphicFramePr>
          <p:nvPr>
            <p:extLst>
              <p:ext uri="{D42A27DB-BD31-4B8C-83A1-F6EECF244321}">
                <p14:modId xmlns:p14="http://schemas.microsoft.com/office/powerpoint/2010/main" val="1947112273"/>
              </p:ext>
            </p:extLst>
          </p:nvPr>
        </p:nvGraphicFramePr>
        <p:xfrm>
          <a:off x="1453804" y="3824794"/>
          <a:ext cx="3402282" cy="2034087"/>
        </p:xfrm>
        <a:graphic>
          <a:graphicData uri="http://schemas.openxmlformats.org/drawingml/2006/table">
            <a:tbl>
              <a:tblPr firstRow="1" firstCol="1" bandRow="1">
                <a:tableStyleId>{5C22544A-7EE6-4342-B048-85BDC9FD1C3A}</a:tableStyleId>
              </a:tblPr>
              <a:tblGrid>
                <a:gridCol w="1703279">
                  <a:extLst>
                    <a:ext uri="{9D8B030D-6E8A-4147-A177-3AD203B41FA5}">
                      <a16:colId xmlns:a16="http://schemas.microsoft.com/office/drawing/2014/main" val="588413681"/>
                    </a:ext>
                  </a:extLst>
                </a:gridCol>
                <a:gridCol w="1699003">
                  <a:extLst>
                    <a:ext uri="{9D8B030D-6E8A-4147-A177-3AD203B41FA5}">
                      <a16:colId xmlns:a16="http://schemas.microsoft.com/office/drawing/2014/main" val="2803229650"/>
                    </a:ext>
                  </a:extLst>
                </a:gridCol>
              </a:tblGrid>
              <a:tr h="358195">
                <a:tc>
                  <a:txBody>
                    <a:bodyPr/>
                    <a:lstStyle/>
                    <a:p>
                      <a:pPr algn="ctr"/>
                      <a:r>
                        <a:rPr lang="en-US" sz="1600" dirty="0">
                          <a:effectLst/>
                          <a:latin typeface="Times New Roman" panose="02020603050405020304" pitchFamily="18" charset="0"/>
                          <a:cs typeface="Times New Roman" panose="02020603050405020304" pitchFamily="18" charset="0"/>
                        </a:rPr>
                        <a:t>Type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a:effectLst/>
                          <a:latin typeface="Times New Roman" panose="02020603050405020304" pitchFamily="18" charset="0"/>
                          <a:cs typeface="Times New Roman" panose="02020603050405020304" pitchFamily="18" charset="0"/>
                        </a:rPr>
                        <a:t>Value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60258429"/>
                  </a:ext>
                </a:extLst>
              </a:tr>
              <a:tr h="342337">
                <a:tc>
                  <a:txBody>
                    <a:bodyPr/>
                    <a:lstStyle/>
                    <a:p>
                      <a:pPr algn="ctr"/>
                      <a:r>
                        <a:rPr lang="en-US" sz="1600" dirty="0">
                          <a:effectLst/>
                          <a:latin typeface="Times New Roman" panose="02020603050405020304" pitchFamily="18" charset="0"/>
                          <a:cs typeface="Times New Roman" panose="02020603050405020304" pitchFamily="18" charset="0"/>
                        </a:rPr>
                        <a:t>Training accuracy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r>
                        <a:rPr lang="en-US" sz="1600" dirty="0">
                          <a:effectLst/>
                          <a:latin typeface="Times New Roman" panose="02020603050405020304" pitchFamily="18" charset="0"/>
                          <a:cs typeface="Times New Roman" panose="02020603050405020304" pitchFamily="18" charset="0"/>
                        </a:rPr>
                        <a:t>98.04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32299791"/>
                  </a:ext>
                </a:extLst>
              </a:tr>
              <a:tr h="358195">
                <a:tc>
                  <a:txBody>
                    <a:bodyPr/>
                    <a:lstStyle/>
                    <a:p>
                      <a:pPr algn="ctr"/>
                      <a:r>
                        <a:rPr lang="en-US" sz="1600" dirty="0">
                          <a:effectLst/>
                          <a:latin typeface="Times New Roman" panose="02020603050405020304" pitchFamily="18" charset="0"/>
                          <a:cs typeface="Times New Roman" panose="02020603050405020304" pitchFamily="18" charset="0"/>
                        </a:rPr>
                        <a:t>Validation accuracy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r>
                        <a:rPr lang="en-US" sz="1600" dirty="0">
                          <a:effectLst/>
                          <a:latin typeface="Times New Roman" panose="02020603050405020304" pitchFamily="18" charset="0"/>
                          <a:cs typeface="Times New Roman" panose="02020603050405020304" pitchFamily="18" charset="0"/>
                        </a:rPr>
                        <a:t>96.43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66206944"/>
                  </a:ext>
                </a:extLst>
              </a:tr>
              <a:tr h="358195">
                <a:tc>
                  <a:txBody>
                    <a:bodyPr/>
                    <a:lstStyle/>
                    <a:p>
                      <a:pPr algn="ctr"/>
                      <a:r>
                        <a:rPr lang="en-US" sz="1600">
                          <a:effectLst/>
                          <a:latin typeface="Times New Roman" panose="02020603050405020304" pitchFamily="18" charset="0"/>
                          <a:cs typeface="Times New Roman" panose="02020603050405020304" pitchFamily="18" charset="0"/>
                        </a:rPr>
                        <a:t>Training loss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r>
                        <a:rPr lang="en-US" sz="1600" dirty="0">
                          <a:effectLst/>
                          <a:latin typeface="Times New Roman" panose="02020603050405020304" pitchFamily="18" charset="0"/>
                          <a:cs typeface="Times New Roman" panose="02020603050405020304" pitchFamily="18" charset="0"/>
                        </a:rPr>
                        <a:t>0.063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65410060"/>
                  </a:ext>
                </a:extLst>
              </a:tr>
              <a:tr h="342337">
                <a:tc>
                  <a:txBody>
                    <a:bodyPr/>
                    <a:lstStyle/>
                    <a:p>
                      <a:pPr algn="ctr"/>
                      <a:r>
                        <a:rPr lang="en-US" sz="1600">
                          <a:effectLst/>
                          <a:latin typeface="Times New Roman" panose="02020603050405020304" pitchFamily="18" charset="0"/>
                          <a:cs typeface="Times New Roman" panose="02020603050405020304" pitchFamily="18" charset="0"/>
                        </a:rPr>
                        <a:t>Validation loss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a:effectLst/>
                          <a:latin typeface="Times New Roman" panose="02020603050405020304" pitchFamily="18" charset="0"/>
                          <a:cs typeface="Times New Roman" panose="02020603050405020304" pitchFamily="18" charset="0"/>
                        </a:rPr>
                        <a:t>0.118</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3061363"/>
                  </a:ext>
                </a:extLst>
              </a:tr>
            </a:tbl>
          </a:graphicData>
        </a:graphic>
      </p:graphicFrame>
      <p:graphicFrame>
        <p:nvGraphicFramePr>
          <p:cNvPr id="11" name="Table 10">
            <a:extLst>
              <a:ext uri="{FF2B5EF4-FFF2-40B4-BE49-F238E27FC236}">
                <a16:creationId xmlns:a16="http://schemas.microsoft.com/office/drawing/2014/main" id="{26209FAA-A3AD-4199-8D45-7685463DBC74}"/>
              </a:ext>
            </a:extLst>
          </p:cNvPr>
          <p:cNvGraphicFramePr>
            <a:graphicFrameLocks noGrp="1"/>
          </p:cNvGraphicFramePr>
          <p:nvPr>
            <p:extLst>
              <p:ext uri="{D42A27DB-BD31-4B8C-83A1-F6EECF244321}">
                <p14:modId xmlns:p14="http://schemas.microsoft.com/office/powerpoint/2010/main" val="3800238617"/>
              </p:ext>
            </p:extLst>
          </p:nvPr>
        </p:nvGraphicFramePr>
        <p:xfrm>
          <a:off x="6499341" y="3783568"/>
          <a:ext cx="3532425" cy="2085524"/>
        </p:xfrm>
        <a:graphic>
          <a:graphicData uri="http://schemas.openxmlformats.org/drawingml/2006/table">
            <a:tbl>
              <a:tblPr firstRow="1" firstCol="1" bandRow="1">
                <a:tableStyleId>{5C22544A-7EE6-4342-B048-85BDC9FD1C3A}</a:tableStyleId>
              </a:tblPr>
              <a:tblGrid>
                <a:gridCol w="1768432">
                  <a:extLst>
                    <a:ext uri="{9D8B030D-6E8A-4147-A177-3AD203B41FA5}">
                      <a16:colId xmlns:a16="http://schemas.microsoft.com/office/drawing/2014/main" val="4235890819"/>
                    </a:ext>
                  </a:extLst>
                </a:gridCol>
                <a:gridCol w="1763993">
                  <a:extLst>
                    <a:ext uri="{9D8B030D-6E8A-4147-A177-3AD203B41FA5}">
                      <a16:colId xmlns:a16="http://schemas.microsoft.com/office/drawing/2014/main" val="2329943144"/>
                    </a:ext>
                  </a:extLst>
                </a:gridCol>
              </a:tblGrid>
              <a:tr h="408503">
                <a:tc>
                  <a:txBody>
                    <a:bodyPr/>
                    <a:lstStyle/>
                    <a:p>
                      <a:pPr algn="ctr"/>
                      <a:r>
                        <a:rPr lang="en-US" sz="1600" dirty="0">
                          <a:effectLst/>
                          <a:latin typeface="Times New Roman" panose="02020603050405020304" pitchFamily="18" charset="0"/>
                          <a:cs typeface="Times New Roman" panose="02020603050405020304" pitchFamily="18" charset="0"/>
                        </a:rPr>
                        <a:t>Type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a:effectLst/>
                          <a:latin typeface="Times New Roman" panose="02020603050405020304" pitchFamily="18" charset="0"/>
                          <a:cs typeface="Times New Roman" panose="02020603050405020304" pitchFamily="18" charset="0"/>
                        </a:rPr>
                        <a:t>Value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81712409"/>
                  </a:ext>
                </a:extLst>
              </a:tr>
              <a:tr h="390419">
                <a:tc>
                  <a:txBody>
                    <a:bodyPr/>
                    <a:lstStyle/>
                    <a:p>
                      <a:pPr algn="ctr"/>
                      <a:r>
                        <a:rPr lang="en-US" sz="1600" dirty="0">
                          <a:effectLst/>
                          <a:latin typeface="Times New Roman" panose="02020603050405020304" pitchFamily="18" charset="0"/>
                          <a:cs typeface="Times New Roman" panose="02020603050405020304" pitchFamily="18" charset="0"/>
                        </a:rPr>
                        <a:t>Training accuracy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r>
                        <a:rPr lang="en-US" sz="1600" dirty="0">
                          <a:effectLst/>
                          <a:latin typeface="Times New Roman" panose="02020603050405020304" pitchFamily="18" charset="0"/>
                          <a:cs typeface="Times New Roman" panose="02020603050405020304" pitchFamily="18" charset="0"/>
                        </a:rPr>
                        <a:t>96.83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52213219"/>
                  </a:ext>
                </a:extLst>
              </a:tr>
              <a:tr h="408503">
                <a:tc>
                  <a:txBody>
                    <a:bodyPr/>
                    <a:lstStyle/>
                    <a:p>
                      <a:pPr algn="ctr"/>
                      <a:r>
                        <a:rPr lang="en-US" sz="1600">
                          <a:effectLst/>
                          <a:latin typeface="Times New Roman" panose="02020603050405020304" pitchFamily="18" charset="0"/>
                          <a:cs typeface="Times New Roman" panose="02020603050405020304" pitchFamily="18" charset="0"/>
                        </a:rPr>
                        <a:t>Validation accuracy</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r>
                        <a:rPr lang="en-US" sz="1600" dirty="0">
                          <a:effectLst/>
                          <a:latin typeface="Times New Roman" panose="02020603050405020304" pitchFamily="18" charset="0"/>
                          <a:cs typeface="Times New Roman" panose="02020603050405020304" pitchFamily="18" charset="0"/>
                        </a:rPr>
                        <a:t>94.98</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62127023"/>
                  </a:ext>
                </a:extLst>
              </a:tr>
              <a:tr h="408503">
                <a:tc>
                  <a:txBody>
                    <a:bodyPr/>
                    <a:lstStyle/>
                    <a:p>
                      <a:pPr algn="ctr"/>
                      <a:r>
                        <a:rPr lang="en-US" sz="1600">
                          <a:effectLst/>
                          <a:latin typeface="Times New Roman" panose="02020603050405020304" pitchFamily="18" charset="0"/>
                          <a:cs typeface="Times New Roman" panose="02020603050405020304" pitchFamily="18" charset="0"/>
                        </a:rPr>
                        <a:t>Training loss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r>
                        <a:rPr lang="en-US" sz="1600" dirty="0">
                          <a:effectLst/>
                          <a:latin typeface="Times New Roman" panose="02020603050405020304" pitchFamily="18" charset="0"/>
                          <a:cs typeface="Times New Roman" panose="02020603050405020304" pitchFamily="18" charset="0"/>
                        </a:rPr>
                        <a:t>0.09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66899632"/>
                  </a:ext>
                </a:extLst>
              </a:tr>
              <a:tr h="390419">
                <a:tc>
                  <a:txBody>
                    <a:bodyPr/>
                    <a:lstStyle/>
                    <a:p>
                      <a:pPr algn="ctr"/>
                      <a:r>
                        <a:rPr lang="en-US" sz="1600" dirty="0">
                          <a:effectLst/>
                          <a:latin typeface="Times New Roman" panose="02020603050405020304" pitchFamily="18" charset="0"/>
                          <a:cs typeface="Times New Roman" panose="02020603050405020304" pitchFamily="18" charset="0"/>
                        </a:rPr>
                        <a:t>Validation loss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a:effectLst/>
                          <a:latin typeface="Times New Roman" panose="02020603050405020304" pitchFamily="18" charset="0"/>
                          <a:cs typeface="Times New Roman" panose="02020603050405020304" pitchFamily="18" charset="0"/>
                        </a:rPr>
                        <a:t>0.13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0652120"/>
                  </a:ext>
                </a:extLst>
              </a:tr>
            </a:tbl>
          </a:graphicData>
        </a:graphic>
      </p:graphicFrame>
      <p:sp>
        <p:nvSpPr>
          <p:cNvPr id="13" name="TextBox 12">
            <a:extLst>
              <a:ext uri="{FF2B5EF4-FFF2-40B4-BE49-F238E27FC236}">
                <a16:creationId xmlns:a16="http://schemas.microsoft.com/office/drawing/2014/main" id="{C8D534B3-F6EA-47DA-B8DF-730143E908E2}"/>
              </a:ext>
            </a:extLst>
          </p:cNvPr>
          <p:cNvSpPr txBox="1"/>
          <p:nvPr/>
        </p:nvSpPr>
        <p:spPr>
          <a:xfrm>
            <a:off x="1269507" y="6001305"/>
            <a:ext cx="3586579" cy="369332"/>
          </a:xfrm>
          <a:prstGeom prst="rect">
            <a:avLst/>
          </a:prstGeom>
          <a:noFill/>
          <a:ln>
            <a:solidFill>
              <a:schemeClr val="tx1"/>
            </a:solidFill>
          </a:ln>
        </p:spPr>
        <p:txBody>
          <a:bodyPr wrap="square" rtlCol="0">
            <a:spAutoFit/>
          </a:bodyPr>
          <a:lstStyle/>
          <a:p>
            <a:pPr algn="ctr"/>
            <a:r>
              <a:rPr lang="en-US" dirty="0"/>
              <a:t>INCEPTION V3 MODEL</a:t>
            </a:r>
            <a:endParaRPr lang="en-IN" dirty="0"/>
          </a:p>
        </p:txBody>
      </p:sp>
      <p:sp>
        <p:nvSpPr>
          <p:cNvPr id="14" name="TextBox 13">
            <a:extLst>
              <a:ext uri="{FF2B5EF4-FFF2-40B4-BE49-F238E27FC236}">
                <a16:creationId xmlns:a16="http://schemas.microsoft.com/office/drawing/2014/main" id="{06B63101-C3CF-4A2E-82C8-5124FF38A8B2}"/>
              </a:ext>
            </a:extLst>
          </p:cNvPr>
          <p:cNvSpPr txBox="1"/>
          <p:nvPr/>
        </p:nvSpPr>
        <p:spPr>
          <a:xfrm>
            <a:off x="6445187" y="5992427"/>
            <a:ext cx="3586579" cy="369332"/>
          </a:xfrm>
          <a:prstGeom prst="rect">
            <a:avLst/>
          </a:prstGeom>
          <a:noFill/>
          <a:ln>
            <a:solidFill>
              <a:schemeClr val="tx1"/>
            </a:solidFill>
          </a:ln>
        </p:spPr>
        <p:txBody>
          <a:bodyPr wrap="square" rtlCol="0">
            <a:spAutoFit/>
          </a:bodyPr>
          <a:lstStyle/>
          <a:p>
            <a:pPr algn="ctr"/>
            <a:r>
              <a:rPr lang="en-US" dirty="0"/>
              <a:t>ALEXNTET MODEL</a:t>
            </a:r>
            <a:endParaRPr lang="en-IN" dirty="0"/>
          </a:p>
        </p:txBody>
      </p:sp>
    </p:spTree>
    <p:extLst>
      <p:ext uri="{BB962C8B-B14F-4D97-AF65-F5344CB8AC3E}">
        <p14:creationId xmlns:p14="http://schemas.microsoft.com/office/powerpoint/2010/main" val="349786566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{08796526-C238-4B88-8146-16F06F417F6D}tf33845126_win32</Template>
  <TotalTime>313</TotalTime>
  <Words>786</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Franklin Gothic Book</vt:lpstr>
      <vt:lpstr>Times New Roman</vt:lpstr>
      <vt:lpstr>Wingdings</vt:lpstr>
      <vt:lpstr>1_RetrospectVTI</vt:lpstr>
      <vt:lpstr>FIRE AND SMOKE DETECTION USING DEEP LEARNING</vt:lpstr>
      <vt:lpstr>ABSTRACT</vt:lpstr>
      <vt:lpstr>ARCHITECTURE</vt:lpstr>
      <vt:lpstr>PROPOSED ALGORITHM</vt:lpstr>
      <vt:lpstr>CONVOLUTION NEURAL NETWORK</vt:lpstr>
      <vt:lpstr>PROPOSED ALGORITHM-METHODS</vt:lpstr>
      <vt:lpstr>PowerPoint Presentation</vt:lpstr>
      <vt:lpstr>SAMPLE CODE-OUTPUT</vt:lpstr>
      <vt:lpstr>RESULT COMPARSISON</vt:lpstr>
      <vt:lpstr>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AND SMOKE DETECTION USING DEEP LEARNING</dc:title>
  <dc:creator>Tushar Totla</dc:creator>
  <cp:lastModifiedBy>Tushar Totla</cp:lastModifiedBy>
  <cp:revision>13</cp:revision>
  <dcterms:created xsi:type="dcterms:W3CDTF">2021-10-01T08:42:36Z</dcterms:created>
  <dcterms:modified xsi:type="dcterms:W3CDTF">2022-09-15T08:22:20Z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