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233786-98DF-4FBE-8087-58B339A75942}"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F8FD4-8255-4848-972A-301F64F314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107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233786-98DF-4FBE-8087-58B339A75942}"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F8FD4-8255-4848-972A-301F64F314A7}" type="slidenum">
              <a:rPr lang="en-US" smtClean="0"/>
              <a:t>‹#›</a:t>
            </a:fld>
            <a:endParaRPr lang="en-US"/>
          </a:p>
        </p:txBody>
      </p:sp>
    </p:spTree>
    <p:extLst>
      <p:ext uri="{BB962C8B-B14F-4D97-AF65-F5344CB8AC3E}">
        <p14:creationId xmlns:p14="http://schemas.microsoft.com/office/powerpoint/2010/main" val="325151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233786-98DF-4FBE-8087-58B339A75942}"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F8FD4-8255-4848-972A-301F64F314A7}" type="slidenum">
              <a:rPr lang="en-US" smtClean="0"/>
              <a:t>‹#›</a:t>
            </a:fld>
            <a:endParaRPr lang="en-US"/>
          </a:p>
        </p:txBody>
      </p:sp>
    </p:spTree>
    <p:extLst>
      <p:ext uri="{BB962C8B-B14F-4D97-AF65-F5344CB8AC3E}">
        <p14:creationId xmlns:p14="http://schemas.microsoft.com/office/powerpoint/2010/main" val="2737488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233786-98DF-4FBE-8087-58B339A75942}"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F8FD4-8255-4848-972A-301F64F314A7}" type="slidenum">
              <a:rPr lang="en-US" smtClean="0"/>
              <a:t>‹#›</a:t>
            </a:fld>
            <a:endParaRPr lang="en-US"/>
          </a:p>
        </p:txBody>
      </p:sp>
    </p:spTree>
    <p:extLst>
      <p:ext uri="{BB962C8B-B14F-4D97-AF65-F5344CB8AC3E}">
        <p14:creationId xmlns:p14="http://schemas.microsoft.com/office/powerpoint/2010/main" val="1481268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233786-98DF-4FBE-8087-58B339A75942}" type="datetimeFigureOut">
              <a:rPr lang="en-US" smtClean="0"/>
              <a:t>6/6/2020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1F8FD4-8255-4848-972A-301F64F314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7277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233786-98DF-4FBE-8087-58B339A75942}"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1F8FD4-8255-4848-972A-301F64F314A7}" type="slidenum">
              <a:rPr lang="en-US" smtClean="0"/>
              <a:t>‹#›</a:t>
            </a:fld>
            <a:endParaRPr lang="en-US"/>
          </a:p>
        </p:txBody>
      </p:sp>
    </p:spTree>
    <p:extLst>
      <p:ext uri="{BB962C8B-B14F-4D97-AF65-F5344CB8AC3E}">
        <p14:creationId xmlns:p14="http://schemas.microsoft.com/office/powerpoint/2010/main" val="416250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233786-98DF-4FBE-8087-58B339A75942}" type="datetimeFigureOut">
              <a:rPr lang="en-US" smtClean="0"/>
              <a:t>6/6/2020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1F8FD4-8255-4848-972A-301F64F314A7}" type="slidenum">
              <a:rPr lang="en-US" smtClean="0"/>
              <a:t>‹#›</a:t>
            </a:fld>
            <a:endParaRPr lang="en-US"/>
          </a:p>
        </p:txBody>
      </p:sp>
    </p:spTree>
    <p:extLst>
      <p:ext uri="{BB962C8B-B14F-4D97-AF65-F5344CB8AC3E}">
        <p14:creationId xmlns:p14="http://schemas.microsoft.com/office/powerpoint/2010/main" val="18314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233786-98DF-4FBE-8087-58B339A75942}" type="datetimeFigureOut">
              <a:rPr lang="en-US" smtClean="0"/>
              <a:t>6/6/2020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1F8FD4-8255-4848-972A-301F64F314A7}" type="slidenum">
              <a:rPr lang="en-US" smtClean="0"/>
              <a:t>‹#›</a:t>
            </a:fld>
            <a:endParaRPr lang="en-US"/>
          </a:p>
        </p:txBody>
      </p:sp>
    </p:spTree>
    <p:extLst>
      <p:ext uri="{BB962C8B-B14F-4D97-AF65-F5344CB8AC3E}">
        <p14:creationId xmlns:p14="http://schemas.microsoft.com/office/powerpoint/2010/main" val="3342657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233786-98DF-4FBE-8087-58B339A75942}" type="datetimeFigureOut">
              <a:rPr lang="en-US" smtClean="0"/>
              <a:t>6/6/2020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F51F8FD4-8255-4848-972A-301F64F314A7}" type="slidenum">
              <a:rPr lang="en-US" smtClean="0"/>
              <a:t>‹#›</a:t>
            </a:fld>
            <a:endParaRPr lang="en-US"/>
          </a:p>
        </p:txBody>
      </p:sp>
    </p:spTree>
    <p:extLst>
      <p:ext uri="{BB962C8B-B14F-4D97-AF65-F5344CB8AC3E}">
        <p14:creationId xmlns:p14="http://schemas.microsoft.com/office/powerpoint/2010/main" val="360365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B233786-98DF-4FBE-8087-58B339A75942}" type="datetimeFigureOut">
              <a:rPr lang="en-US" smtClean="0"/>
              <a:t>6/6/2020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51F8FD4-8255-4848-972A-301F64F314A7}" type="slidenum">
              <a:rPr lang="en-US" smtClean="0"/>
              <a:t>‹#›</a:t>
            </a:fld>
            <a:endParaRPr lang="en-US"/>
          </a:p>
        </p:txBody>
      </p:sp>
    </p:spTree>
    <p:extLst>
      <p:ext uri="{BB962C8B-B14F-4D97-AF65-F5344CB8AC3E}">
        <p14:creationId xmlns:p14="http://schemas.microsoft.com/office/powerpoint/2010/main" val="1907826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233786-98DF-4FBE-8087-58B339A75942}" type="datetimeFigureOut">
              <a:rPr lang="en-US" smtClean="0"/>
              <a:t>6/6/2020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1F8FD4-8255-4848-972A-301F64F314A7}" type="slidenum">
              <a:rPr lang="en-US" smtClean="0"/>
              <a:t>‹#›</a:t>
            </a:fld>
            <a:endParaRPr lang="en-US"/>
          </a:p>
        </p:txBody>
      </p:sp>
    </p:spTree>
    <p:extLst>
      <p:ext uri="{BB962C8B-B14F-4D97-AF65-F5344CB8AC3E}">
        <p14:creationId xmlns:p14="http://schemas.microsoft.com/office/powerpoint/2010/main" val="185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233786-98DF-4FBE-8087-58B339A75942}" type="datetimeFigureOut">
              <a:rPr lang="en-US" smtClean="0"/>
              <a:t>6/6/2020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51F8FD4-8255-4848-972A-301F64F314A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3690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List_of_communities_in_Dub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B075-19E8-4D95-8049-E40DEC2F1953}"/>
              </a:ext>
            </a:extLst>
          </p:cNvPr>
          <p:cNvSpPr>
            <a:spLocks noGrp="1"/>
          </p:cNvSpPr>
          <p:nvPr>
            <p:ph type="ctrTitle"/>
          </p:nvPr>
        </p:nvSpPr>
        <p:spPr/>
        <p:txBody>
          <a:bodyPr>
            <a:normAutofit/>
          </a:bodyPr>
          <a:lstStyle/>
          <a:p>
            <a:r>
              <a:rPr lang="en-US" b="1" dirty="0"/>
              <a:t>Capstone Project</a:t>
            </a:r>
            <a:br>
              <a:rPr lang="en-US" dirty="0"/>
            </a:br>
            <a:r>
              <a:rPr lang="en-US" dirty="0"/>
              <a:t>IBM Data Science Professional</a:t>
            </a:r>
          </a:p>
        </p:txBody>
      </p:sp>
      <p:sp>
        <p:nvSpPr>
          <p:cNvPr id="3" name="Subtitle 2">
            <a:extLst>
              <a:ext uri="{FF2B5EF4-FFF2-40B4-BE49-F238E27FC236}">
                <a16:creationId xmlns:a16="http://schemas.microsoft.com/office/drawing/2014/main" id="{8969984B-FF0A-4D77-AC16-F2A477133814}"/>
              </a:ext>
            </a:extLst>
          </p:cNvPr>
          <p:cNvSpPr>
            <a:spLocks noGrp="1"/>
          </p:cNvSpPr>
          <p:nvPr>
            <p:ph type="subTitle" idx="1"/>
          </p:nvPr>
        </p:nvSpPr>
        <p:spPr/>
        <p:txBody>
          <a:bodyPr>
            <a:normAutofit fontScale="85000" lnSpcReduction="20000"/>
          </a:bodyPr>
          <a:lstStyle/>
          <a:p>
            <a:r>
              <a:rPr lang="en-US" b="1" i="1" dirty="0"/>
              <a:t>Opening a new Business Park in Dubai, UAE</a:t>
            </a:r>
          </a:p>
          <a:p>
            <a:r>
              <a:rPr lang="en-US" dirty="0"/>
              <a:t>By: Tushar Tyagi</a:t>
            </a:r>
          </a:p>
          <a:p>
            <a:r>
              <a:rPr lang="en-US" dirty="0"/>
              <a:t>June 2020</a:t>
            </a:r>
          </a:p>
        </p:txBody>
      </p:sp>
    </p:spTree>
    <p:extLst>
      <p:ext uri="{BB962C8B-B14F-4D97-AF65-F5344CB8AC3E}">
        <p14:creationId xmlns:p14="http://schemas.microsoft.com/office/powerpoint/2010/main" val="1856166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91AD-711A-4FD7-822E-B3D1CD1252C0}"/>
              </a:ext>
            </a:extLst>
          </p:cNvPr>
          <p:cNvSpPr>
            <a:spLocks noGrp="1"/>
          </p:cNvSpPr>
          <p:nvPr>
            <p:ph type="title"/>
          </p:nvPr>
        </p:nvSpPr>
        <p:spPr/>
        <p:txBody>
          <a:bodyPr/>
          <a:lstStyle/>
          <a:p>
            <a:r>
              <a:rPr lang="en-US" b="1" dirty="0"/>
              <a:t>Business Problem</a:t>
            </a:r>
          </a:p>
        </p:txBody>
      </p:sp>
      <p:sp>
        <p:nvSpPr>
          <p:cNvPr id="3" name="Content Placeholder 2">
            <a:extLst>
              <a:ext uri="{FF2B5EF4-FFF2-40B4-BE49-F238E27FC236}">
                <a16:creationId xmlns:a16="http://schemas.microsoft.com/office/drawing/2014/main" id="{4A1379E7-8349-43AE-9D94-23F882B4C661}"/>
              </a:ext>
            </a:extLst>
          </p:cNvPr>
          <p:cNvSpPr>
            <a:spLocks noGrp="1"/>
          </p:cNvSpPr>
          <p:nvPr>
            <p:ph idx="1"/>
          </p:nvPr>
        </p:nvSpPr>
        <p:spPr/>
        <p:txBody>
          <a:bodyPr/>
          <a:lstStyle/>
          <a:p>
            <a:pPr>
              <a:buFont typeface="Arial" panose="020B0604020202020204" pitchFamily="34" charset="0"/>
              <a:buChar char="•"/>
            </a:pPr>
            <a:r>
              <a:rPr lang="en-US" dirty="0"/>
              <a:t> Location of the Business Park is one of the most important decisions to determine whether the project will be a success or a failure</a:t>
            </a:r>
          </a:p>
          <a:p>
            <a:pPr>
              <a:buFont typeface="Arial" panose="020B0604020202020204" pitchFamily="34" charset="0"/>
              <a:buChar char="•"/>
            </a:pPr>
            <a:r>
              <a:rPr lang="en-US" dirty="0"/>
              <a:t>Objective: To analyze and find the best locations in the city of Dubai, UAE to open a Business Park</a:t>
            </a:r>
          </a:p>
          <a:p>
            <a:pPr>
              <a:buFont typeface="Arial" panose="020B0604020202020204" pitchFamily="34" charset="0"/>
              <a:buChar char="•"/>
            </a:pPr>
            <a:r>
              <a:rPr lang="en-US" dirty="0"/>
              <a:t> Business question:</a:t>
            </a:r>
          </a:p>
          <a:p>
            <a:pPr marL="201168" lvl="1" indent="0">
              <a:buNone/>
            </a:pPr>
            <a:r>
              <a:rPr lang="en-US" i="1" dirty="0"/>
              <a:t>“In the city of Dubai, UAE, if a real estate developer or an investor is looking to open a new Business Park, where would you recommend that they open it?”</a:t>
            </a:r>
          </a:p>
        </p:txBody>
      </p:sp>
    </p:spTree>
    <p:extLst>
      <p:ext uri="{BB962C8B-B14F-4D97-AF65-F5344CB8AC3E}">
        <p14:creationId xmlns:p14="http://schemas.microsoft.com/office/powerpoint/2010/main" val="2421013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0D40-10DE-4EF0-BE16-EDAD588F5BF7}"/>
              </a:ext>
            </a:extLst>
          </p:cNvPr>
          <p:cNvSpPr>
            <a:spLocks noGrp="1"/>
          </p:cNvSpPr>
          <p:nvPr>
            <p:ph type="title"/>
          </p:nvPr>
        </p:nvSpPr>
        <p:spPr/>
        <p:txBody>
          <a:bodyPr/>
          <a:lstStyle/>
          <a:p>
            <a:r>
              <a:rPr lang="en-US" b="1" dirty="0"/>
              <a:t>Data</a:t>
            </a:r>
          </a:p>
        </p:txBody>
      </p:sp>
      <p:sp>
        <p:nvSpPr>
          <p:cNvPr id="3" name="Content Placeholder 2">
            <a:extLst>
              <a:ext uri="{FF2B5EF4-FFF2-40B4-BE49-F238E27FC236}">
                <a16:creationId xmlns:a16="http://schemas.microsoft.com/office/drawing/2014/main" id="{338F4E48-B05F-4DA6-9AD5-72775938A658}"/>
              </a:ext>
            </a:extLst>
          </p:cNvPr>
          <p:cNvSpPr>
            <a:spLocks noGrp="1"/>
          </p:cNvSpPr>
          <p:nvPr>
            <p:ph idx="1"/>
          </p:nvPr>
        </p:nvSpPr>
        <p:spPr/>
        <p:txBody>
          <a:bodyPr/>
          <a:lstStyle/>
          <a:p>
            <a:pPr>
              <a:buFont typeface="Arial" panose="020B0604020202020204" pitchFamily="34" charset="0"/>
              <a:buChar char="•"/>
            </a:pPr>
            <a:r>
              <a:rPr lang="en-US" dirty="0"/>
              <a:t> Data Acquired:</a:t>
            </a:r>
          </a:p>
          <a:p>
            <a:pPr lvl="1">
              <a:buFont typeface="Wingdings" panose="05000000000000000000" pitchFamily="2" charset="2"/>
              <a:buChar char="Ø"/>
            </a:pPr>
            <a:r>
              <a:rPr lang="en-US" dirty="0"/>
              <a:t> List of communities in Dubai, UAE</a:t>
            </a:r>
          </a:p>
          <a:p>
            <a:pPr lvl="1">
              <a:buFont typeface="Wingdings" panose="05000000000000000000" pitchFamily="2" charset="2"/>
              <a:buChar char="Ø"/>
            </a:pPr>
            <a:r>
              <a:rPr lang="en-US" dirty="0"/>
              <a:t> Coordinates (Latitude and Longitude) of the communities in Dubai, UAE</a:t>
            </a:r>
          </a:p>
          <a:p>
            <a:pPr lvl="1">
              <a:buFont typeface="Wingdings" panose="05000000000000000000" pitchFamily="2" charset="2"/>
              <a:buChar char="Ø"/>
            </a:pPr>
            <a:r>
              <a:rPr lang="en-US" dirty="0"/>
              <a:t> Venue data of all communities in Dubai</a:t>
            </a:r>
          </a:p>
          <a:p>
            <a:pPr marL="201168" lvl="1" indent="0">
              <a:buNone/>
            </a:pPr>
            <a:endParaRPr lang="en-US" dirty="0"/>
          </a:p>
          <a:p>
            <a:pPr>
              <a:buFont typeface="Arial" panose="020B0604020202020204" pitchFamily="34" charset="0"/>
              <a:buChar char="•"/>
            </a:pPr>
            <a:r>
              <a:rPr lang="en-US" sz="2200" dirty="0"/>
              <a:t> Sources:</a:t>
            </a:r>
          </a:p>
          <a:p>
            <a:pPr lvl="1">
              <a:buFont typeface="Wingdings" panose="05000000000000000000" pitchFamily="2" charset="2"/>
              <a:buChar char="Ø"/>
            </a:pPr>
            <a:r>
              <a:rPr lang="en-US" sz="1600" dirty="0"/>
              <a:t>Wikipedia page for list of communities in Dubai (</a:t>
            </a:r>
            <a:r>
              <a:rPr lang="en-US" sz="1600" dirty="0">
                <a:hlinkClick r:id="rId2"/>
              </a:rPr>
              <a:t>https://en.wikipedia.org/wiki/List_of_communities_in_Dubai</a:t>
            </a:r>
            <a:r>
              <a:rPr lang="en-US" sz="1600" dirty="0"/>
              <a:t>)</a:t>
            </a:r>
          </a:p>
          <a:p>
            <a:pPr lvl="1">
              <a:buFont typeface="Wingdings" panose="05000000000000000000" pitchFamily="2" charset="2"/>
              <a:buChar char="Ø"/>
            </a:pPr>
            <a:r>
              <a:rPr lang="en-US" sz="1600" dirty="0"/>
              <a:t>Geocoder package for coordinates (latitude and longitude)</a:t>
            </a:r>
          </a:p>
          <a:p>
            <a:pPr lvl="1">
              <a:buFont typeface="Wingdings" panose="05000000000000000000" pitchFamily="2" charset="2"/>
              <a:buChar char="Ø"/>
            </a:pPr>
            <a:r>
              <a:rPr lang="en-US" sz="1600" dirty="0"/>
              <a:t>Foursquare API for venue data</a:t>
            </a:r>
          </a:p>
          <a:p>
            <a:pPr marL="0" indent="0">
              <a:buNone/>
            </a:pPr>
            <a:endParaRPr lang="en-US" sz="2200" dirty="0"/>
          </a:p>
        </p:txBody>
      </p:sp>
    </p:spTree>
    <p:extLst>
      <p:ext uri="{BB962C8B-B14F-4D97-AF65-F5344CB8AC3E}">
        <p14:creationId xmlns:p14="http://schemas.microsoft.com/office/powerpoint/2010/main" val="96482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47198-EBBE-439E-A7A0-CA71B73BBA51}"/>
              </a:ext>
            </a:extLst>
          </p:cNvPr>
          <p:cNvSpPr>
            <a:spLocks noGrp="1"/>
          </p:cNvSpPr>
          <p:nvPr>
            <p:ph type="title"/>
          </p:nvPr>
        </p:nvSpPr>
        <p:spPr/>
        <p:txBody>
          <a:bodyPr>
            <a:normAutofit/>
          </a:bodyPr>
          <a:lstStyle/>
          <a:p>
            <a:r>
              <a:rPr lang="en-US" b="1" dirty="0"/>
              <a:t>Methodology</a:t>
            </a:r>
          </a:p>
        </p:txBody>
      </p:sp>
      <p:sp>
        <p:nvSpPr>
          <p:cNvPr id="3" name="Content Placeholder 2">
            <a:extLst>
              <a:ext uri="{FF2B5EF4-FFF2-40B4-BE49-F238E27FC236}">
                <a16:creationId xmlns:a16="http://schemas.microsoft.com/office/drawing/2014/main" id="{C197FFC1-6F15-4B53-B153-969A6D9DD188}"/>
              </a:ext>
            </a:extLst>
          </p:cNvPr>
          <p:cNvSpPr>
            <a:spLocks noGrp="1"/>
          </p:cNvSpPr>
          <p:nvPr>
            <p:ph idx="1"/>
          </p:nvPr>
        </p:nvSpPr>
        <p:spPr/>
        <p:txBody>
          <a:bodyPr/>
          <a:lstStyle/>
          <a:p>
            <a:endParaRPr lang="en-US" dirty="0"/>
          </a:p>
          <a:p>
            <a:pPr>
              <a:buFont typeface="Arial" panose="020B0604020202020204" pitchFamily="34" charset="0"/>
              <a:buChar char="•"/>
            </a:pPr>
            <a:r>
              <a:rPr lang="en-US" dirty="0"/>
              <a:t> Web scraping Wikipedia page for communities list</a:t>
            </a:r>
          </a:p>
          <a:p>
            <a:pPr>
              <a:buFont typeface="Arial" panose="020B0604020202020204" pitchFamily="34" charset="0"/>
              <a:buChar char="•"/>
            </a:pPr>
            <a:r>
              <a:rPr lang="en-US" dirty="0"/>
              <a:t> Get coordinates (latitude and longitude) using Geocoder</a:t>
            </a:r>
          </a:p>
          <a:p>
            <a:pPr>
              <a:buFont typeface="Arial" panose="020B0604020202020204" pitchFamily="34" charset="0"/>
              <a:buChar char="•"/>
            </a:pPr>
            <a:r>
              <a:rPr lang="en-US" dirty="0"/>
              <a:t> Use Foursquare API to get venue data</a:t>
            </a:r>
          </a:p>
          <a:p>
            <a:pPr>
              <a:buFont typeface="Arial" panose="020B0604020202020204" pitchFamily="34" charset="0"/>
              <a:buChar char="•"/>
            </a:pPr>
            <a:r>
              <a:rPr lang="en-US" dirty="0"/>
              <a:t> Group data by communities and taking the mean of the frequency of occurrence of each venue category</a:t>
            </a:r>
          </a:p>
          <a:p>
            <a:pPr>
              <a:buFont typeface="Arial" panose="020B0604020202020204" pitchFamily="34" charset="0"/>
              <a:buChar char="•"/>
            </a:pPr>
            <a:r>
              <a:rPr lang="en-US" dirty="0"/>
              <a:t> Perform clustering on the data by using k-means clustering</a:t>
            </a:r>
          </a:p>
          <a:p>
            <a:pPr>
              <a:buFont typeface="Arial" panose="020B0604020202020204" pitchFamily="34" charset="0"/>
              <a:buChar char="•"/>
            </a:pPr>
            <a:r>
              <a:rPr lang="en-US" dirty="0"/>
              <a:t> Visualize the clusters though a map using Folium</a:t>
            </a:r>
          </a:p>
          <a:p>
            <a:endParaRPr lang="en-US" dirty="0"/>
          </a:p>
        </p:txBody>
      </p:sp>
    </p:spTree>
    <p:extLst>
      <p:ext uri="{BB962C8B-B14F-4D97-AF65-F5344CB8AC3E}">
        <p14:creationId xmlns:p14="http://schemas.microsoft.com/office/powerpoint/2010/main" val="289712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CAD28-B0A1-4FB9-928C-63049CD8D8B8}"/>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04DFA9B6-9F2B-448D-8E63-68EBA53F4764}"/>
              </a:ext>
            </a:extLst>
          </p:cNvPr>
          <p:cNvSpPr>
            <a:spLocks noGrp="1"/>
          </p:cNvSpPr>
          <p:nvPr>
            <p:ph idx="1"/>
          </p:nvPr>
        </p:nvSpPr>
        <p:spPr/>
        <p:txBody>
          <a:bodyPr>
            <a:normAutofit/>
          </a:bodyPr>
          <a:lstStyle/>
          <a:p>
            <a:endParaRPr lang="en-US" dirty="0"/>
          </a:p>
          <a:p>
            <a:pPr>
              <a:buFont typeface="Arial" panose="020B0604020202020204" pitchFamily="34" charset="0"/>
              <a:buChar char="•"/>
            </a:pPr>
            <a:r>
              <a:rPr lang="en-US" dirty="0"/>
              <a:t> Categorized the communities into 3 clusters :</a:t>
            </a:r>
          </a:p>
          <a:p>
            <a:pPr lvl="1">
              <a:buFont typeface="Wingdings" panose="05000000000000000000" pitchFamily="2" charset="2"/>
              <a:buChar char="Ø"/>
            </a:pPr>
            <a:r>
              <a:rPr lang="en-US" dirty="0"/>
              <a:t> Cluster 0: Communities with outdoor venues such as Football Stadiums and small-scale food joints</a:t>
            </a:r>
          </a:p>
          <a:p>
            <a:pPr lvl="1">
              <a:buFont typeface="Wingdings" panose="05000000000000000000" pitchFamily="2" charset="2"/>
              <a:buChar char="Ø"/>
            </a:pPr>
            <a:r>
              <a:rPr lang="en-US" dirty="0"/>
              <a:t> Cluster 1: Very commercial and mostly concentrated towards North Dubai. Communities with a huge variety of Restaurants, Hotels, Pubs, shops, cafes, restaurants, bars and pubs (</a:t>
            </a:r>
            <a:r>
              <a:rPr lang="en-US" b="1" i="1" dirty="0"/>
              <a:t>Good Location)</a:t>
            </a:r>
          </a:p>
          <a:p>
            <a:pPr lvl="1">
              <a:buFont typeface="Wingdings" panose="05000000000000000000" pitchFamily="2" charset="2"/>
              <a:buChar char="Ø"/>
            </a:pPr>
            <a:r>
              <a:rPr lang="en-US" dirty="0"/>
              <a:t> Cluster 2: Slightly away from the coast and a bit in the interior of Dubai. Communities with small-scale businesses such as Grocery Stores, Flea Markets, Fish Markets, Small Restaurants</a:t>
            </a:r>
          </a:p>
          <a:p>
            <a:pPr lvl="1">
              <a:buFont typeface="Wingdings" panose="05000000000000000000" pitchFamily="2" charset="2"/>
              <a:buChar char="Ø"/>
            </a:pPr>
            <a:r>
              <a:rPr lang="en-US" dirty="0"/>
              <a:t> Cluster 3: Lies far inland from a coast or border. Community is an Investment Park with a few restaurants</a:t>
            </a:r>
          </a:p>
          <a:p>
            <a:pPr lvl="1">
              <a:buFont typeface="Wingdings" panose="05000000000000000000" pitchFamily="2" charset="2"/>
              <a:buChar char="Ø"/>
            </a:pPr>
            <a:r>
              <a:rPr lang="en-US" dirty="0"/>
              <a:t> Cluster 4: Cluster 4 is the biggest, very urban and the most commercial area. Communities with high end Restaurants, Shopping Malls, Hotels, Yoga Studios, Bars, Cafes (</a:t>
            </a:r>
            <a:r>
              <a:rPr lang="en-US" b="1" i="1" dirty="0"/>
              <a:t>Ideal Location)</a:t>
            </a:r>
          </a:p>
          <a:p>
            <a:pPr lvl="1">
              <a:buFont typeface="Wingdings" panose="05000000000000000000" pitchFamily="2" charset="2"/>
              <a:buChar char="Ø"/>
            </a:pPr>
            <a:r>
              <a:rPr lang="en-US" dirty="0"/>
              <a:t> Cluster 5: Communities in remote areas of Dubai with no venues or attractions </a:t>
            </a:r>
            <a:r>
              <a:rPr lang="en-US" b="1" i="1" dirty="0"/>
              <a:t>(Worst Location)</a:t>
            </a:r>
          </a:p>
          <a:p>
            <a:endParaRPr lang="en-US" dirty="0"/>
          </a:p>
        </p:txBody>
      </p:sp>
    </p:spTree>
    <p:extLst>
      <p:ext uri="{BB962C8B-B14F-4D97-AF65-F5344CB8AC3E}">
        <p14:creationId xmlns:p14="http://schemas.microsoft.com/office/powerpoint/2010/main" val="2003644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366B-3A4E-43E2-95E6-31E0B3BC5774}"/>
              </a:ext>
            </a:extLst>
          </p:cNvPr>
          <p:cNvSpPr>
            <a:spLocks noGrp="1"/>
          </p:cNvSpPr>
          <p:nvPr>
            <p:ph type="title"/>
          </p:nvPr>
        </p:nvSpPr>
        <p:spPr/>
        <p:txBody>
          <a:bodyPr>
            <a:normAutofit/>
          </a:bodyPr>
          <a:lstStyle/>
          <a:p>
            <a:r>
              <a:rPr lang="en-US" b="1" dirty="0"/>
              <a:t>Discussion &amp; Recommendations</a:t>
            </a:r>
          </a:p>
        </p:txBody>
      </p:sp>
      <p:sp>
        <p:nvSpPr>
          <p:cNvPr id="3" name="Content Placeholder 2">
            <a:extLst>
              <a:ext uri="{FF2B5EF4-FFF2-40B4-BE49-F238E27FC236}">
                <a16:creationId xmlns:a16="http://schemas.microsoft.com/office/drawing/2014/main" id="{0634314E-5BAA-4C29-AABD-1AFC7C407D30}"/>
              </a:ext>
            </a:extLst>
          </p:cNvPr>
          <p:cNvSpPr>
            <a:spLocks noGrp="1"/>
          </p:cNvSpPr>
          <p:nvPr>
            <p:ph idx="1"/>
          </p:nvPr>
        </p:nvSpPr>
        <p:spPr/>
        <p:txBody>
          <a:bodyPr/>
          <a:lstStyle/>
          <a:p>
            <a:pPr marL="0" indent="0">
              <a:buNone/>
            </a:pPr>
            <a:r>
              <a:rPr lang="en-US" dirty="0"/>
              <a:t> </a:t>
            </a:r>
          </a:p>
          <a:p>
            <a:pPr>
              <a:buFont typeface="Arial" panose="020B0604020202020204" pitchFamily="34" charset="0"/>
              <a:buChar char="•"/>
            </a:pPr>
            <a:r>
              <a:rPr lang="en-US" dirty="0"/>
              <a:t>Cluster 4 and Cluster 1 (in order) are most suitable for new Business Park projects</a:t>
            </a:r>
          </a:p>
          <a:p>
            <a:pPr>
              <a:buFont typeface="Arial" panose="020B0604020202020204" pitchFamily="34" charset="0"/>
              <a:buChar char="•"/>
            </a:pPr>
            <a:r>
              <a:rPr lang="en-US" dirty="0"/>
              <a:t> Cluster 0 and Cluster 2 can be explored by Property developers with heavy financial backing. Cheaper in terms of property and no competition but decent cost in infrastructure.</a:t>
            </a:r>
          </a:p>
          <a:p>
            <a:pPr>
              <a:buFont typeface="Arial" panose="020B0604020202020204" pitchFamily="34" charset="0"/>
              <a:buChar char="•"/>
            </a:pPr>
            <a:r>
              <a:rPr lang="en-US" dirty="0"/>
              <a:t> Real estate developers are advised to avoid communities in Cluster 5 for new Business Park projects</a:t>
            </a:r>
          </a:p>
        </p:txBody>
      </p:sp>
    </p:spTree>
    <p:extLst>
      <p:ext uri="{BB962C8B-B14F-4D97-AF65-F5344CB8AC3E}">
        <p14:creationId xmlns:p14="http://schemas.microsoft.com/office/powerpoint/2010/main" val="411898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575B5-2769-4395-8894-80AED6B8EECC}"/>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C15D84DF-940D-407D-8D6D-BF582A3DB3AA}"/>
              </a:ext>
            </a:extLst>
          </p:cNvPr>
          <p:cNvSpPr>
            <a:spLocks noGrp="1"/>
          </p:cNvSpPr>
          <p:nvPr>
            <p:ph idx="1"/>
          </p:nvPr>
        </p:nvSpPr>
        <p:spPr/>
        <p:txBody>
          <a:bodyPr/>
          <a:lstStyle/>
          <a:p>
            <a:pPr>
              <a:buFont typeface="Arial" panose="020B0604020202020204" pitchFamily="34" charset="0"/>
              <a:buChar char="•"/>
            </a:pPr>
            <a:r>
              <a:rPr lang="en-US" dirty="0"/>
              <a:t> Answer to Business Question: The Communities in Cluster 4 are the most preferred locations to open a new Business Park, followed by Cluster 1</a:t>
            </a:r>
          </a:p>
          <a:p>
            <a:pPr>
              <a:buFont typeface="Arial" panose="020B0604020202020204" pitchFamily="34" charset="0"/>
              <a:buChar char="•"/>
            </a:pPr>
            <a:r>
              <a:rPr lang="en-US" dirty="0"/>
              <a:t> The findings of this project will help the relevant stakeholders to capitalize on the opportunities on high potential locations while avoiding the areas with little commercial value, while making decisions to open a new Business Park.</a:t>
            </a:r>
          </a:p>
        </p:txBody>
      </p:sp>
    </p:spTree>
    <p:extLst>
      <p:ext uri="{BB962C8B-B14F-4D97-AF65-F5344CB8AC3E}">
        <p14:creationId xmlns:p14="http://schemas.microsoft.com/office/powerpoint/2010/main" val="401958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3AA156-F7B1-4793-A590-FF0EC7A80070}"/>
              </a:ext>
            </a:extLst>
          </p:cNvPr>
          <p:cNvSpPr>
            <a:spLocks noGrp="1"/>
          </p:cNvSpPr>
          <p:nvPr>
            <p:ph idx="1"/>
          </p:nvPr>
        </p:nvSpPr>
        <p:spPr/>
        <p:txBody>
          <a:bodyPr/>
          <a:lstStyle/>
          <a:p>
            <a:pPr algn="ctr"/>
            <a:r>
              <a:rPr lang="en-US" sz="4800" b="1" spc="-50" dirty="0">
                <a:latin typeface="+mj-lt"/>
                <a:ea typeface="+mj-ea"/>
                <a:cs typeface="+mj-cs"/>
              </a:rPr>
              <a:t>Thank You!</a:t>
            </a:r>
          </a:p>
        </p:txBody>
      </p:sp>
    </p:spTree>
    <p:extLst>
      <p:ext uri="{BB962C8B-B14F-4D97-AF65-F5344CB8AC3E}">
        <p14:creationId xmlns:p14="http://schemas.microsoft.com/office/powerpoint/2010/main" val="6452515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31</TotalTime>
  <Words>571</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Retrospect</vt:lpstr>
      <vt:lpstr>Capstone Project IBM Data Science Professional</vt:lpstr>
      <vt:lpstr>Business Problem</vt:lpstr>
      <vt:lpstr>Data</vt:lpstr>
      <vt:lpstr>Methodology</vt:lpstr>
      <vt:lpstr>Results</vt:lpstr>
      <vt:lpstr>Discussion &amp; 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IBM Data Science Professional</dc:title>
  <dc:creator>Tushar Tyagi</dc:creator>
  <cp:lastModifiedBy>Tushar Tyagi</cp:lastModifiedBy>
  <cp:revision>6</cp:revision>
  <dcterms:created xsi:type="dcterms:W3CDTF">2020-06-06T09:39:13Z</dcterms:created>
  <dcterms:modified xsi:type="dcterms:W3CDTF">2020-06-06T10:10:56Z</dcterms:modified>
</cp:coreProperties>
</file>