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4"/>
  </p:notesMasterIdLst>
  <p:handoutMasterIdLst>
    <p:handoutMasterId r:id="rId15"/>
  </p:handoutMasterIdLst>
  <p:sldIdLst>
    <p:sldId id="256" r:id="rId5"/>
    <p:sldId id="276" r:id="rId6"/>
    <p:sldId id="277" r:id="rId7"/>
    <p:sldId id="278" r:id="rId8"/>
    <p:sldId id="279" r:id="rId9"/>
    <p:sldId id="280" r:id="rId10"/>
    <p:sldId id="281" r:id="rId11"/>
    <p:sldId id="288"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52" autoAdjust="0"/>
  </p:normalViewPr>
  <p:slideViewPr>
    <p:cSldViewPr snapToGrid="0" showGuides="1">
      <p:cViewPr>
        <p:scale>
          <a:sx n="100" d="100"/>
          <a:sy n="100" d="100"/>
        </p:scale>
        <p:origin x="936" y="45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9/18/2019</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9/18/2019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1405172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9/18/2019</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9/18/2019</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9/18/2019</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9/18/2019</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9/18/2019</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9/18/2019</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9/18/2019</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9/18/2019</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9/18/2019</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9/18/2019</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9/18/2019</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9/18/2019</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4376036"/>
            <a:ext cx="9144000" cy="1384995"/>
          </a:xfrm>
        </p:spPr>
        <p:txBody>
          <a:bodyPr lIns="0" tIns="0" rIns="0" bIns="0" anchor="t">
            <a:spAutoFit/>
          </a:bodyPr>
          <a:lstStyle/>
          <a:p>
            <a:r>
              <a:rPr lang="en-US" b="1" dirty="0" smtClean="0">
                <a:solidFill>
                  <a:schemeClr val="bg1"/>
                </a:solidFill>
              </a:rPr>
              <a:t>Gartner Assignment</a:t>
            </a:r>
            <a:r>
              <a:rPr lang="en-US" dirty="0">
                <a:solidFill>
                  <a:schemeClr val="bg1"/>
                </a:solidFill>
              </a:rPr>
              <a:t/>
            </a:r>
            <a:br>
              <a:rPr lang="en-US" dirty="0">
                <a:solidFill>
                  <a:schemeClr val="bg1"/>
                </a:solidFill>
              </a:rPr>
            </a:br>
            <a:r>
              <a:rPr lang="en-US" sz="4000" dirty="0">
                <a:solidFill>
                  <a:schemeClr val="accent4"/>
                </a:solidFill>
              </a:rPr>
              <a:t>Presentation</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xmlns=""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xmlns=""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724968"/>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xmlns=""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Data pre-processing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xmlns="" val="1"/>
              </a:ext>
            </a:extLst>
          </p:cNvPr>
          <p:cNvSpPr/>
          <p:nvPr/>
        </p:nvSpPr>
        <p:spPr>
          <a:xfrm>
            <a:off x="4959612" y="2857500"/>
            <a:ext cx="2337601"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Data Pre-processing</a:t>
            </a:r>
            <a:endParaRPr lang="en-US" b="1" dirty="0">
              <a:latin typeface="+mj-lt"/>
            </a:endParaRP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xmlns=""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2- Inspect null rows and eliminate them</a:t>
            </a:r>
            <a:endParaRPr lang="en-US" sz="1400"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xmlns=""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4- Average number of words in a document comes out to be approx 4</a:t>
            </a:r>
            <a:endParaRPr lang="en-US" sz="1400"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xmlns="" val="1"/>
              </a:ext>
            </a:extLst>
          </p:cNvPr>
          <p:cNvSpPr/>
          <p:nvPr/>
        </p:nvSpPr>
        <p:spPr>
          <a:xfrm>
            <a:off x="6943725" y="5154978"/>
            <a:ext cx="3660775" cy="1264872"/>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6- We don’t eleminate anything despite a single word in text field. Because 1 words are like devops, security, management which makes logical connection when considered as a whole corpus.</a:t>
            </a:r>
            <a:endParaRPr lang="en-US" sz="1400"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xmlns=""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1- Merge data sets for all months Aug, Sep, Oct – this gives us bigger dataset to train</a:t>
            </a:r>
            <a:endParaRPr lang="en-US" sz="1400"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xmlns=""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3- Eliminate duplicate text records</a:t>
            </a:r>
            <a:endParaRPr lang="en-US" sz="1400"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xmlns="" val="1"/>
              </a:ext>
            </a:extLst>
          </p:cNvPr>
          <p:cNvSpPr/>
          <p:nvPr/>
        </p:nvSpPr>
        <p:spPr>
          <a:xfrm>
            <a:off x="1587500" y="5154978"/>
            <a:ext cx="3660775" cy="94102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5- There are 11k records with 1 word. 18k with </a:t>
            </a:r>
            <a:r>
              <a:rPr lang="en-US" sz="1400" dirty="0"/>
              <a:t>2 words - That’s a </a:t>
            </a:r>
            <a:r>
              <a:rPr lang="en-US" sz="1400" dirty="0" smtClean="0"/>
              <a:t>lot.</a:t>
            </a:r>
          </a:p>
          <a:p>
            <a:pPr algn="ctr"/>
            <a:r>
              <a:rPr lang="en-US" sz="1400" dirty="0" smtClean="0"/>
              <a:t> Total 74k records. </a:t>
            </a:r>
            <a:endParaRPr lang="en-US" sz="1400"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Task 1- Data Cleaning</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xmlns="" val="1"/>
              </a:ext>
            </a:extLst>
          </p:cNvPr>
          <p:cNvSpPr/>
          <p:nvPr/>
        </p:nvSpPr>
        <p:spPr>
          <a:xfrm rot="5400000">
            <a:off x="-783721" y="2295306"/>
            <a:ext cx="5092245"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xmlns="" val="1"/>
              </a:ext>
            </a:extLst>
          </p:cNvPr>
          <p:cNvSpPr/>
          <p:nvPr/>
        </p:nvSpPr>
        <p:spPr>
          <a:xfrm rot="5400000">
            <a:off x="1383081" y="2295306"/>
            <a:ext cx="5092244"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xmlns="" val="1"/>
              </a:ext>
            </a:extLst>
          </p:cNvPr>
          <p:cNvSpPr/>
          <p:nvPr/>
        </p:nvSpPr>
        <p:spPr>
          <a:xfrm rot="5400000">
            <a:off x="3549879" y="2295306"/>
            <a:ext cx="5092244"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xmlns="" val="1"/>
              </a:ext>
            </a:extLst>
          </p:cNvPr>
          <p:cNvSpPr/>
          <p:nvPr/>
        </p:nvSpPr>
        <p:spPr>
          <a:xfrm rot="5400000">
            <a:off x="5737725" y="2274259"/>
            <a:ext cx="5050148"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xmlns="" val="1"/>
              </a:ext>
            </a:extLst>
          </p:cNvPr>
          <p:cNvSpPr/>
          <p:nvPr/>
        </p:nvSpPr>
        <p:spPr>
          <a:xfrm rot="5400000">
            <a:off x="7923734" y="2333407"/>
            <a:ext cx="5016043"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5801" y="1220791"/>
            <a:ext cx="1371600" cy="430887"/>
          </a:xfrm>
          <a:prstGeom prst="rect">
            <a:avLst/>
          </a:prstGeom>
        </p:spPr>
        <p:txBody>
          <a:bodyPr wrap="square" lIns="0" tIns="0" rIns="0" bIns="0">
            <a:spAutoFit/>
          </a:bodyPr>
          <a:lstStyle/>
          <a:p>
            <a:pPr algn="ctr"/>
            <a:r>
              <a:rPr lang="en-US" sz="1400" b="1" dirty="0" smtClean="0"/>
              <a:t>CONVERT TEXT TO LOWER CASE</a:t>
            </a:r>
            <a:endParaRPr lang="en-US" sz="1400" b="1" dirty="0"/>
          </a:p>
        </p:txBody>
      </p:sp>
      <p:sp>
        <p:nvSpPr>
          <p:cNvPr id="47" name="Rectangle 46">
            <a:extLst>
              <a:ext uri="{FF2B5EF4-FFF2-40B4-BE49-F238E27FC236}">
                <a16:creationId xmlns:a16="http://schemas.microsoft.com/office/drawing/2014/main" id="{1751D31D-3535-411D-8BAC-95CCC90AB185}"/>
              </a:ext>
            </a:extLst>
          </p:cNvPr>
          <p:cNvSpPr/>
          <p:nvPr/>
        </p:nvSpPr>
        <p:spPr>
          <a:xfrm>
            <a:off x="2973363" y="1302123"/>
            <a:ext cx="1953169" cy="861774"/>
          </a:xfrm>
          <a:prstGeom prst="rect">
            <a:avLst/>
          </a:prstGeom>
        </p:spPr>
        <p:txBody>
          <a:bodyPr wrap="square" lIns="0" tIns="0" rIns="0" bIns="0">
            <a:spAutoFit/>
          </a:bodyPr>
          <a:lstStyle/>
          <a:p>
            <a:pPr algn="ctr"/>
            <a:r>
              <a:rPr lang="en-US" sz="1400" b="1" dirty="0" smtClean="0"/>
              <a:t>REMOVE PUNCTUATIONS, UNWANTED CHARACTERS, NUMBERS</a:t>
            </a:r>
            <a:endParaRPr lang="en-US" sz="1400" b="1" dirty="0"/>
          </a:p>
        </p:txBody>
      </p:sp>
      <p:sp>
        <p:nvSpPr>
          <p:cNvPr id="48" name="Rectangle 47">
            <a:extLst>
              <a:ext uri="{FF2B5EF4-FFF2-40B4-BE49-F238E27FC236}">
                <a16:creationId xmlns:a16="http://schemas.microsoft.com/office/drawing/2014/main" id="{FA4D735A-8F75-4E2A-8F1A-CC303B0718BA}"/>
              </a:ext>
            </a:extLst>
          </p:cNvPr>
          <p:cNvSpPr/>
          <p:nvPr/>
        </p:nvSpPr>
        <p:spPr>
          <a:xfrm>
            <a:off x="5386266" y="1302123"/>
            <a:ext cx="1371600" cy="553998"/>
          </a:xfrm>
          <a:prstGeom prst="rect">
            <a:avLst/>
          </a:prstGeom>
        </p:spPr>
        <p:txBody>
          <a:bodyPr wrap="square" lIns="0" tIns="0" rIns="0" bIns="0">
            <a:spAutoFit/>
          </a:bodyPr>
          <a:lstStyle/>
          <a:p>
            <a:pPr algn="ctr"/>
            <a:r>
              <a:rPr lang="en-US" b="1" dirty="0" smtClean="0"/>
              <a:t>REMOVE STOPWORDS</a:t>
            </a:r>
            <a:endParaRPr lang="en-US" b="1" dirty="0"/>
          </a:p>
        </p:txBody>
      </p:sp>
      <p:sp>
        <p:nvSpPr>
          <p:cNvPr id="49" name="Rectangle 48">
            <a:extLst>
              <a:ext uri="{FF2B5EF4-FFF2-40B4-BE49-F238E27FC236}">
                <a16:creationId xmlns:a16="http://schemas.microsoft.com/office/drawing/2014/main" id="{54AB9282-0505-49EB-AABF-998083225E3A}"/>
              </a:ext>
            </a:extLst>
          </p:cNvPr>
          <p:cNvSpPr/>
          <p:nvPr/>
        </p:nvSpPr>
        <p:spPr>
          <a:xfrm>
            <a:off x="7240456" y="1300901"/>
            <a:ext cx="1808479" cy="276999"/>
          </a:xfrm>
          <a:prstGeom prst="rect">
            <a:avLst/>
          </a:prstGeom>
        </p:spPr>
        <p:txBody>
          <a:bodyPr wrap="square" lIns="0" tIns="0" rIns="0" bIns="0">
            <a:spAutoFit/>
          </a:bodyPr>
          <a:lstStyle/>
          <a:p>
            <a:pPr algn="ctr"/>
            <a:r>
              <a:rPr lang="en-US" b="1" dirty="0" smtClean="0"/>
              <a:t>LEMMATIZATION</a:t>
            </a:r>
            <a:endParaRPr lang="en-US" b="1" dirty="0"/>
          </a:p>
        </p:txBody>
      </p:sp>
      <p:sp>
        <p:nvSpPr>
          <p:cNvPr id="50" name="Rectangle 49">
            <a:extLst>
              <a:ext uri="{FF2B5EF4-FFF2-40B4-BE49-F238E27FC236}">
                <a16:creationId xmlns:a16="http://schemas.microsoft.com/office/drawing/2014/main" id="{D668C4B5-BCEC-465A-ADA5-6A054B15F7A3}"/>
              </a:ext>
            </a:extLst>
          </p:cNvPr>
          <p:cNvSpPr/>
          <p:nvPr/>
        </p:nvSpPr>
        <p:spPr>
          <a:xfrm>
            <a:off x="9651349" y="1201854"/>
            <a:ext cx="1371600" cy="830997"/>
          </a:xfrm>
          <a:prstGeom prst="rect">
            <a:avLst/>
          </a:prstGeom>
        </p:spPr>
        <p:txBody>
          <a:bodyPr wrap="square" lIns="0" tIns="0" rIns="0" bIns="0">
            <a:spAutoFit/>
          </a:bodyPr>
          <a:lstStyle/>
          <a:p>
            <a:pPr algn="ctr"/>
            <a:r>
              <a:rPr lang="en-US" b="1" dirty="0"/>
              <a:t>TOKENIZED DATA –FINAL DATA</a:t>
            </a:r>
            <a:endParaRPr lang="en-US" b="1" dirty="0"/>
          </a:p>
        </p:txBody>
      </p:sp>
      <p:sp>
        <p:nvSpPr>
          <p:cNvPr id="51" name="Rectangle 50">
            <a:extLst>
              <a:ext uri="{FF2B5EF4-FFF2-40B4-BE49-F238E27FC236}">
                <a16:creationId xmlns:a16="http://schemas.microsoft.com/office/drawing/2014/main" id="{8AA18108-5B8B-4147-84A7-D30A16BEC4EA}"/>
              </a:ext>
            </a:extLst>
          </p:cNvPr>
          <p:cNvSpPr/>
          <p:nvPr/>
        </p:nvSpPr>
        <p:spPr>
          <a:xfrm>
            <a:off x="885580" y="1699579"/>
            <a:ext cx="1752042" cy="3634585"/>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 Your model might treat a word which is in the beginning of a sentence with a capital letter different from the same word which appears later in the sentence but without any capital latter. This might lead to decline in the accuracy. Whereas I think, lowering the words would be a better trade off</a:t>
            </a:r>
            <a:endParaRPr lang="en-US" sz="1400" dirty="0">
              <a:solidFill>
                <a:schemeClr val="bg1"/>
              </a:solidFill>
              <a:cs typeface="Segoe UI" panose="020B0502040204020203" pitchFamily="34" charset="0"/>
            </a:endParaRPr>
          </a:p>
        </p:txBody>
      </p:sp>
      <p:sp>
        <p:nvSpPr>
          <p:cNvPr id="52" name="Rectangle 51">
            <a:extLst>
              <a:ext uri="{FF2B5EF4-FFF2-40B4-BE49-F238E27FC236}">
                <a16:creationId xmlns:a16="http://schemas.microsoft.com/office/drawing/2014/main" id="{A8534162-B6E2-4579-9DAD-AD8DE07459BC}"/>
              </a:ext>
            </a:extLst>
          </p:cNvPr>
          <p:cNvSpPr/>
          <p:nvPr/>
        </p:nvSpPr>
        <p:spPr>
          <a:xfrm>
            <a:off x="3073926" y="2320629"/>
            <a:ext cx="1752042" cy="1705595"/>
          </a:xfrm>
          <a:prstGeom prst="rect">
            <a:avLst/>
          </a:prstGeom>
        </p:spPr>
        <p:txBody>
          <a:bodyPr wrap="square" lIns="0" tIns="0" rIns="0" bIns="0" anchor="t">
            <a:spAutoFit/>
          </a:bodyPr>
          <a:lstStyle/>
          <a:p>
            <a:pPr algn="ctr">
              <a:lnSpc>
                <a:spcPts val="1900"/>
              </a:lnSpc>
            </a:pPr>
            <a:r>
              <a:rPr lang="en-US" sz="1400" dirty="0" smtClean="0">
                <a:solidFill>
                  <a:schemeClr val="bg1"/>
                </a:solidFill>
                <a:cs typeface="Segoe UI" panose="020B0502040204020203" pitchFamily="34" charset="0"/>
              </a:rPr>
              <a:t>Removing all the symbols , special characters, numbers which does not make any sense while reading through the data.</a:t>
            </a:r>
            <a:endParaRPr lang="en-US" sz="1400" dirty="0">
              <a:solidFill>
                <a:schemeClr val="bg1"/>
              </a:solidFill>
              <a:cs typeface="Segoe UI" panose="020B0502040204020203" pitchFamily="34" charset="0"/>
            </a:endParaRPr>
          </a:p>
        </p:txBody>
      </p:sp>
      <p:sp>
        <p:nvSpPr>
          <p:cNvPr id="53" name="Rectangle 52">
            <a:extLst>
              <a:ext uri="{FF2B5EF4-FFF2-40B4-BE49-F238E27FC236}">
                <a16:creationId xmlns:a16="http://schemas.microsoft.com/office/drawing/2014/main" id="{E1535E1C-6EBC-45D8-BCE1-D5B947A61FB6}"/>
              </a:ext>
            </a:extLst>
          </p:cNvPr>
          <p:cNvSpPr/>
          <p:nvPr/>
        </p:nvSpPr>
        <p:spPr>
          <a:xfrm>
            <a:off x="5275243" y="2216725"/>
            <a:ext cx="1752042" cy="265995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Text may contain stop words like ‘the’, ‘is’, ‘are’. Stop words can be filtered from the text to be processed. There is no universal list of stop words in nlp research, however the nltk module contains a list of stop words.</a:t>
            </a:r>
          </a:p>
          <a:p>
            <a:pPr algn="ctr">
              <a:lnSpc>
                <a:spcPts val="1900"/>
              </a:lnSpc>
            </a:pPr>
            <a:endParaRPr lang="en-US" sz="1400" dirty="0">
              <a:solidFill>
                <a:schemeClr val="bg1"/>
              </a:solidFill>
              <a:cs typeface="Segoe UI" panose="020B0502040204020203" pitchFamily="34" charset="0"/>
            </a:endParaRPr>
          </a:p>
        </p:txBody>
      </p:sp>
      <p:sp>
        <p:nvSpPr>
          <p:cNvPr id="54" name="Rectangle 53">
            <a:extLst>
              <a:ext uri="{FF2B5EF4-FFF2-40B4-BE49-F238E27FC236}">
                <a16:creationId xmlns:a16="http://schemas.microsoft.com/office/drawing/2014/main" id="{28FF18A5-7B4E-4493-B38D-E732E033F82F}"/>
              </a:ext>
            </a:extLst>
          </p:cNvPr>
          <p:cNvSpPr/>
          <p:nvPr/>
        </p:nvSpPr>
        <p:spPr>
          <a:xfrm>
            <a:off x="7363828" y="2219062"/>
            <a:ext cx="1752042" cy="2680221"/>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a:t>
            </a:r>
            <a:r>
              <a:rPr lang="en-US" sz="1400" dirty="0" smtClean="0">
                <a:solidFill>
                  <a:schemeClr val="bg1"/>
                </a:solidFill>
                <a:cs typeface="Segoe UI" panose="020B0502040204020203" pitchFamily="34" charset="0"/>
              </a:rPr>
              <a:t>elps </a:t>
            </a:r>
            <a:r>
              <a:rPr lang="en-US" sz="1400" dirty="0">
                <a:solidFill>
                  <a:schemeClr val="bg1"/>
                </a:solidFill>
                <a:cs typeface="Segoe UI" panose="020B0502040204020203" pitchFamily="34" charset="0"/>
              </a:rPr>
              <a:t>in returning the base or dictionary form of a word, which is known as the </a:t>
            </a:r>
            <a:r>
              <a:rPr lang="en-US" sz="1400" dirty="0" smtClean="0">
                <a:solidFill>
                  <a:schemeClr val="bg1"/>
                </a:solidFill>
                <a:cs typeface="Segoe UI" panose="020B0502040204020203" pitchFamily="34" charset="0"/>
              </a:rPr>
              <a:t>lemma</a:t>
            </a:r>
          </a:p>
          <a:p>
            <a:pPr algn="ctr">
              <a:lnSpc>
                <a:spcPts val="1900"/>
              </a:lnSpc>
            </a:pPr>
            <a:r>
              <a:rPr lang="en-US" sz="1400" dirty="0" smtClean="0">
                <a:solidFill>
                  <a:schemeClr val="bg1"/>
                </a:solidFill>
                <a:cs typeface="Segoe UI" panose="020B0502040204020203" pitchFamily="34" charset="0"/>
              </a:rPr>
              <a:t>Example - </a:t>
            </a:r>
          </a:p>
          <a:p>
            <a:pPr algn="ctr">
              <a:lnSpc>
                <a:spcPts val="1900"/>
              </a:lnSpc>
            </a:pPr>
            <a:r>
              <a:rPr lang="en-US" sz="1400" dirty="0" smtClean="0">
                <a:solidFill>
                  <a:schemeClr val="bg1"/>
                </a:solidFill>
                <a:cs typeface="Segoe UI" panose="020B0502040204020203" pitchFamily="34" charset="0"/>
              </a:rPr>
              <a:t>Lemma </a:t>
            </a:r>
            <a:r>
              <a:rPr lang="en-US" sz="1400" dirty="0">
                <a:solidFill>
                  <a:schemeClr val="bg1"/>
                </a:solidFill>
                <a:cs typeface="Segoe UI" panose="020B0502040204020203" pitchFamily="34" charset="0"/>
              </a:rPr>
              <a:t>for studies is study</a:t>
            </a:r>
          </a:p>
          <a:p>
            <a:pPr algn="ctr">
              <a:lnSpc>
                <a:spcPts val="1900"/>
              </a:lnSpc>
            </a:pPr>
            <a:r>
              <a:rPr lang="en-US" sz="1400" dirty="0">
                <a:solidFill>
                  <a:schemeClr val="bg1"/>
                </a:solidFill>
                <a:cs typeface="Segoe UI" panose="020B0502040204020203" pitchFamily="34" charset="0"/>
              </a:rPr>
              <a:t>Lemma for studying is studying</a:t>
            </a:r>
          </a:p>
          <a:p>
            <a:pPr algn="ctr">
              <a:lnSpc>
                <a:spcPts val="1900"/>
              </a:lnSpc>
            </a:pPr>
            <a:r>
              <a:rPr lang="en-US" sz="1400" dirty="0">
                <a:solidFill>
                  <a:schemeClr val="bg1"/>
                </a:solidFill>
                <a:cs typeface="Segoe UI" panose="020B0502040204020203" pitchFamily="34" charset="0"/>
              </a:rPr>
              <a:t>Lemma for cries is cry</a:t>
            </a:r>
          </a:p>
          <a:p>
            <a:pPr algn="ctr">
              <a:lnSpc>
                <a:spcPts val="1900"/>
              </a:lnSpc>
            </a:pPr>
            <a:r>
              <a:rPr lang="en-US" sz="1400" dirty="0">
                <a:solidFill>
                  <a:schemeClr val="bg1"/>
                </a:solidFill>
                <a:cs typeface="Segoe UI" panose="020B0502040204020203" pitchFamily="34" charset="0"/>
              </a:rPr>
              <a:t>Lemma for cry is cry</a:t>
            </a:r>
            <a:endParaRPr lang="en-US" sz="1400" dirty="0">
              <a:solidFill>
                <a:schemeClr val="bg1"/>
              </a:solidFill>
              <a:cs typeface="Segoe UI" panose="020B0502040204020203" pitchFamily="34" charset="0"/>
            </a:endParaRPr>
          </a:p>
        </p:txBody>
      </p:sp>
      <p:sp>
        <p:nvSpPr>
          <p:cNvPr id="55" name="Rectangle 54">
            <a:extLst>
              <a:ext uri="{FF2B5EF4-FFF2-40B4-BE49-F238E27FC236}">
                <a16:creationId xmlns:a16="http://schemas.microsoft.com/office/drawing/2014/main" id="{5BCD242F-9A97-473E-8E17-3F6C3C75CE68}"/>
              </a:ext>
            </a:extLst>
          </p:cNvPr>
          <p:cNvSpPr/>
          <p:nvPr/>
        </p:nvSpPr>
        <p:spPr>
          <a:xfrm>
            <a:off x="9555734" y="2161297"/>
            <a:ext cx="1752042" cy="3385094"/>
          </a:xfrm>
          <a:prstGeom prst="rect">
            <a:avLst/>
          </a:prstGeom>
        </p:spPr>
        <p:txBody>
          <a:bodyPr wrap="square" lIns="0" tIns="0" rIns="0" bIns="0" anchor="t">
            <a:spAutoFit/>
          </a:bodyPr>
          <a:lstStyle/>
          <a:p>
            <a:pPr algn="ctr">
              <a:lnSpc>
                <a:spcPts val="1900"/>
              </a:lnSpc>
            </a:pPr>
            <a:r>
              <a:rPr lang="en-US" sz="1200" dirty="0">
                <a:solidFill>
                  <a:schemeClr val="bg1"/>
                </a:solidFill>
                <a:cs typeface="Segoe UI" panose="020B0502040204020203" pitchFamily="34" charset="0"/>
              </a:rPr>
              <a:t>"Tokens" are usually individual words (at least in languages like English) and "tokenization" is taking a text or set of text and breaking it up into its individual words. These tokens are then used as the input for other types of analysis or tasks, like parsing (automatically tagging the syntactic relationship between words).</a:t>
            </a:r>
            <a:endParaRPr lang="en-US" sz="1200" dirty="0">
              <a:solidFill>
                <a:schemeClr val="bg1"/>
              </a:solidFill>
              <a:cs typeface="Segoe UI" panose="020B0502040204020203" pitchFamily="34" charset="0"/>
            </a:endParaRPr>
          </a:p>
        </p:txBody>
      </p:sp>
    </p:spTree>
    <p:extLst>
      <p:ext uri="{BB962C8B-B14F-4D97-AF65-F5344CB8AC3E}">
        <p14:creationId xmlns:p14="http://schemas.microsoft.com/office/powerpoint/2010/main" val="8225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F4673A57-8C07-453C-8611-1D99E8CDE141}"/>
              </a:ext>
              <a:ext uri="{C183D7F6-B498-43B3-948B-1728B52AA6E4}">
                <adec:decorative xmlns:adec="http://schemas.microsoft.com/office/drawing/2017/decorative" xmlns="" val="1"/>
              </a:ext>
            </a:extLst>
          </p:cNvPr>
          <p:cNvSpPr/>
          <p:nvPr/>
        </p:nvSpPr>
        <p:spPr>
          <a:xfrm>
            <a:off x="0" y="966097"/>
            <a:ext cx="12192000" cy="50387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Task 1- Data </a:t>
            </a:r>
            <a:r>
              <a:rPr lang="en-US" sz="2800" b="1" dirty="0" smtClean="0">
                <a:solidFill>
                  <a:schemeClr val="tx1">
                    <a:lumMod val="75000"/>
                    <a:lumOff val="25000"/>
                  </a:schemeClr>
                </a:solidFill>
              </a:rPr>
              <a:t>Cleaning (Contd…)</a:t>
            </a:r>
            <a:r>
              <a:rPr lang="en-US" sz="2800" dirty="0">
                <a:solidFill>
                  <a:schemeClr val="tx1">
                    <a:lumMod val="75000"/>
                    <a:lumOff val="25000"/>
                  </a:schemeClr>
                </a:solidFill>
              </a:rPr>
              <a:t/>
            </a:r>
            <a:br>
              <a:rPr lang="en-US" sz="2800" dirty="0">
                <a:solidFill>
                  <a:schemeClr val="tx1">
                    <a:lumMod val="75000"/>
                    <a:lumOff val="25000"/>
                  </a:schemeClr>
                </a:solidFill>
              </a:rPr>
            </a:br>
            <a:r>
              <a:rPr lang="en-US" sz="2800" dirty="0" smtClean="0">
                <a:solidFill>
                  <a:schemeClr val="tx1">
                    <a:lumMod val="75000"/>
                    <a:lumOff val="25000"/>
                  </a:schemeClr>
                </a:solidFill>
              </a:rPr>
              <a:t>Snapshot of code and data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390525" y="1878278"/>
            <a:ext cx="5095875" cy="3062758"/>
          </a:xfrm>
          <a:prstGeom prst="rect">
            <a:avLst/>
          </a:prstGeom>
        </p:spPr>
      </p:pic>
      <p:pic>
        <p:nvPicPr>
          <p:cNvPr id="4" name="Picture 3"/>
          <p:cNvPicPr>
            <a:picLocks noChangeAspect="1"/>
          </p:cNvPicPr>
          <p:nvPr/>
        </p:nvPicPr>
        <p:blipFill>
          <a:blip r:embed="rId4"/>
          <a:stretch>
            <a:fillRect/>
          </a:stretch>
        </p:blipFill>
        <p:spPr>
          <a:xfrm>
            <a:off x="5810250" y="1878278"/>
            <a:ext cx="5776912" cy="3014662"/>
          </a:xfrm>
          <a:prstGeom prst="rect">
            <a:avLst/>
          </a:prstGeom>
        </p:spPr>
      </p:pic>
    </p:spTree>
    <p:extLst>
      <p:ext uri="{BB962C8B-B14F-4D97-AF65-F5344CB8AC3E}">
        <p14:creationId xmlns:p14="http://schemas.microsoft.com/office/powerpoint/2010/main" val="84376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Task 1 – Topic Modelling</a:t>
            </a:r>
          </a:p>
          <a:p>
            <a:pPr algn="ctr"/>
            <a:r>
              <a:rPr lang="en-US" sz="2800" b="1" dirty="0" smtClean="0">
                <a:solidFill>
                  <a:schemeClr val="tx1">
                    <a:lumMod val="75000"/>
                    <a:lumOff val="25000"/>
                  </a:schemeClr>
                </a:solidFill>
              </a:rPr>
              <a:t>LDA </a:t>
            </a:r>
            <a:r>
              <a:rPr lang="en-US" sz="2800" b="1" dirty="0">
                <a:solidFill>
                  <a:schemeClr val="tx1">
                    <a:lumMod val="75000"/>
                    <a:lumOff val="25000"/>
                  </a:schemeClr>
                </a:solidFill>
              </a:rPr>
              <a:t>– Latent Dirichlet Allocation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69F7E025-DDEC-4748-AAE9-9FA2A4BF1E49}"/>
              </a:ext>
            </a:extLst>
          </p:cNvPr>
          <p:cNvSpPr/>
          <p:nvPr/>
        </p:nvSpPr>
        <p:spPr>
          <a:xfrm>
            <a:off x="8777289" y="1186224"/>
            <a:ext cx="2743195" cy="1218282"/>
          </a:xfrm>
          <a:prstGeom prst="rect">
            <a:avLst/>
          </a:prstGeom>
        </p:spPr>
        <p:txBody>
          <a:bodyPr wrap="square" lIns="0" tIns="0" rIns="0" bIns="0" anchor="t">
            <a:spAutoFit/>
          </a:bodyPr>
          <a:lstStyle/>
          <a:p>
            <a:pPr>
              <a:lnSpc>
                <a:spcPts val="1900"/>
              </a:lnSpc>
            </a:pPr>
            <a:r>
              <a:rPr lang="en-US" sz="1400" b="1" dirty="0" smtClean="0">
                <a:solidFill>
                  <a:schemeClr val="accent3">
                    <a:lumMod val="75000"/>
                  </a:schemeClr>
                </a:solidFill>
                <a:latin typeface="+mj-lt"/>
                <a:cs typeface="Segoe UI" panose="020B0502040204020203" pitchFamily="34" charset="0"/>
              </a:rPr>
              <a:t>1- Using gensim python library for creating bag of words and creating corpus to feed into LDA. The final tokenized text is used from Data cleaning</a:t>
            </a:r>
            <a:endParaRPr lang="en-US" sz="1400" b="1" dirty="0">
              <a:solidFill>
                <a:schemeClr val="accent3">
                  <a:lumMod val="75000"/>
                </a:schemeClr>
              </a:solidFill>
              <a:latin typeface="+mj-lt"/>
              <a:cs typeface="Segoe UI" panose="020B0502040204020203" pitchFamily="34" charset="0"/>
            </a:endParaRPr>
          </a:p>
        </p:txBody>
      </p:sp>
      <p:sp>
        <p:nvSpPr>
          <p:cNvPr id="48" name="Rectangle 47">
            <a:extLst>
              <a:ext uri="{FF2B5EF4-FFF2-40B4-BE49-F238E27FC236}">
                <a16:creationId xmlns:a16="http://schemas.microsoft.com/office/drawing/2014/main" id="{7DDB637A-4822-4FE9-8AEA-11DEA7859049}"/>
              </a:ext>
            </a:extLst>
          </p:cNvPr>
          <p:cNvSpPr/>
          <p:nvPr/>
        </p:nvSpPr>
        <p:spPr>
          <a:xfrm>
            <a:off x="8777288" y="2663484"/>
            <a:ext cx="2743195" cy="1461939"/>
          </a:xfrm>
          <a:prstGeom prst="rect">
            <a:avLst/>
          </a:prstGeom>
        </p:spPr>
        <p:txBody>
          <a:bodyPr wrap="square" lIns="0" tIns="0" rIns="0" bIns="0" anchor="t">
            <a:spAutoFit/>
          </a:bodyPr>
          <a:lstStyle/>
          <a:p>
            <a:pPr>
              <a:lnSpc>
                <a:spcPts val="1900"/>
              </a:lnSpc>
            </a:pPr>
            <a:r>
              <a:rPr lang="en-US" sz="1400" b="1" dirty="0" smtClean="0">
                <a:solidFill>
                  <a:schemeClr val="accent4">
                    <a:lumMod val="75000"/>
                  </a:schemeClr>
                </a:solidFill>
                <a:latin typeface="+mj-lt"/>
                <a:cs typeface="Segoe UI" panose="020B0502040204020203" pitchFamily="34" charset="0"/>
              </a:rPr>
              <a:t>2- Using LDAMulticore to find the </a:t>
            </a:r>
            <a:r>
              <a:rPr lang="en-US" sz="1400" b="1" dirty="0">
                <a:solidFill>
                  <a:schemeClr val="accent4">
                    <a:lumMod val="75000"/>
                  </a:schemeClr>
                </a:solidFill>
                <a:latin typeface="+mj-lt"/>
                <a:cs typeface="Segoe UI" panose="020B0502040204020203" pitchFamily="34" charset="0"/>
              </a:rPr>
              <a:t>topics </a:t>
            </a:r>
            <a:r>
              <a:rPr lang="en-US" sz="1400" b="1" dirty="0" smtClean="0">
                <a:solidFill>
                  <a:schemeClr val="accent4">
                    <a:lumMod val="75000"/>
                  </a:schemeClr>
                </a:solidFill>
                <a:latin typeface="+mj-lt"/>
                <a:cs typeface="Segoe UI" panose="020B0502040204020203" pitchFamily="34" charset="0"/>
              </a:rPr>
              <a:t>that </a:t>
            </a:r>
            <a:r>
              <a:rPr lang="en-US" sz="1400" b="1" dirty="0" smtClean="0">
                <a:solidFill>
                  <a:schemeClr val="accent4">
                    <a:lumMod val="75000"/>
                  </a:schemeClr>
                </a:solidFill>
                <a:latin typeface="+mj-lt"/>
                <a:cs typeface="Segoe UI" panose="020B0502040204020203" pitchFamily="34" charset="0"/>
              </a:rPr>
              <a:t>are most talked about searched for.</a:t>
            </a:r>
          </a:p>
          <a:p>
            <a:pPr>
              <a:lnSpc>
                <a:spcPts val="1900"/>
              </a:lnSpc>
            </a:pPr>
            <a:r>
              <a:rPr lang="en-US" sz="1400" b="1" dirty="0" smtClean="0">
                <a:solidFill>
                  <a:schemeClr val="accent4">
                    <a:lumMod val="75000"/>
                  </a:schemeClr>
                </a:solidFill>
                <a:latin typeface="+mj-lt"/>
                <a:cs typeface="Segoe UI" panose="020B0502040204020203" pitchFamily="34" charset="0"/>
              </a:rPr>
              <a:t>Multicore runs the code on multiple cores of CPU, faster than nomal LDA</a:t>
            </a:r>
            <a:endParaRPr lang="en-US" sz="1400" b="1" dirty="0">
              <a:solidFill>
                <a:schemeClr val="accent4">
                  <a:lumMod val="75000"/>
                </a:schemeClr>
              </a:solidFill>
              <a:latin typeface="+mj-lt"/>
              <a:cs typeface="Segoe UI" panose="020B0502040204020203" pitchFamily="34" charset="0"/>
            </a:endParaRPr>
          </a:p>
        </p:txBody>
      </p:sp>
      <p:sp>
        <p:nvSpPr>
          <p:cNvPr id="51" name="Rectangle 50">
            <a:extLst>
              <a:ext uri="{FF2B5EF4-FFF2-40B4-BE49-F238E27FC236}">
                <a16:creationId xmlns:a16="http://schemas.microsoft.com/office/drawing/2014/main" id="{FA4B18CA-09B5-4584-8D25-60B58EF68413}"/>
              </a:ext>
            </a:extLst>
          </p:cNvPr>
          <p:cNvSpPr/>
          <p:nvPr/>
        </p:nvSpPr>
        <p:spPr>
          <a:xfrm>
            <a:off x="8777288" y="4384401"/>
            <a:ext cx="2743195" cy="730969"/>
          </a:xfrm>
          <a:prstGeom prst="rect">
            <a:avLst/>
          </a:prstGeom>
        </p:spPr>
        <p:txBody>
          <a:bodyPr wrap="square" lIns="0" tIns="0" rIns="0" bIns="0" anchor="t">
            <a:spAutoFit/>
          </a:bodyPr>
          <a:lstStyle/>
          <a:p>
            <a:pPr>
              <a:lnSpc>
                <a:spcPts val="1900"/>
              </a:lnSpc>
            </a:pPr>
            <a:r>
              <a:rPr lang="en-US" sz="1400" b="1" dirty="0" smtClean="0">
                <a:solidFill>
                  <a:schemeClr val="tx1">
                    <a:lumMod val="75000"/>
                    <a:lumOff val="25000"/>
                  </a:schemeClr>
                </a:solidFill>
                <a:latin typeface="+mj-lt"/>
                <a:cs typeface="Segoe UI" panose="020B0502040204020203" pitchFamily="34" charset="0"/>
              </a:rPr>
              <a:t>3- Topics Assumed = 10</a:t>
            </a:r>
          </a:p>
          <a:p>
            <a:pPr>
              <a:lnSpc>
                <a:spcPts val="1900"/>
              </a:lnSpc>
            </a:pPr>
            <a:endParaRPr lang="en-US" sz="1400" b="1" dirty="0">
              <a:solidFill>
                <a:schemeClr val="tx1">
                  <a:lumMod val="75000"/>
                  <a:lumOff val="25000"/>
                </a:schemeClr>
              </a:solidFill>
              <a:latin typeface="+mj-lt"/>
              <a:cs typeface="Segoe UI" panose="020B0502040204020203" pitchFamily="34" charset="0"/>
            </a:endParaRPr>
          </a:p>
          <a:p>
            <a:pPr>
              <a:lnSpc>
                <a:spcPts val="1900"/>
              </a:lnSpc>
            </a:pPr>
            <a:r>
              <a:rPr lang="en-US" sz="1400" b="1" dirty="0" smtClean="0">
                <a:solidFill>
                  <a:schemeClr val="tx1">
                    <a:lumMod val="75000"/>
                    <a:lumOff val="25000"/>
                  </a:schemeClr>
                </a:solidFill>
                <a:latin typeface="+mj-lt"/>
                <a:cs typeface="Segoe UI" panose="020B0502040204020203" pitchFamily="34" charset="0"/>
              </a:rPr>
              <a:t>Training time = 4mins 40secs</a:t>
            </a:r>
            <a:endParaRPr lang="en-US" sz="1400" b="1" dirty="0">
              <a:solidFill>
                <a:schemeClr val="tx1">
                  <a:lumMod val="75000"/>
                  <a:lumOff val="25000"/>
                </a:schemeClr>
              </a:solidFill>
              <a:latin typeface="+mj-lt"/>
              <a:cs typeface="Segoe UI" panose="020B0502040204020203" pitchFamily="34" charset="0"/>
            </a:endParaRPr>
          </a:p>
        </p:txBody>
      </p:sp>
      <p:sp>
        <p:nvSpPr>
          <p:cNvPr id="5" name="TextBox 4"/>
          <p:cNvSpPr txBox="1"/>
          <p:nvPr/>
        </p:nvSpPr>
        <p:spPr>
          <a:xfrm>
            <a:off x="485777" y="855297"/>
            <a:ext cx="4095750" cy="5632311"/>
          </a:xfrm>
          <a:prstGeom prst="rect">
            <a:avLst/>
          </a:prstGeom>
          <a:noFill/>
        </p:spPr>
        <p:txBody>
          <a:bodyPr wrap="square" rtlCol="0">
            <a:spAutoFit/>
          </a:bodyPr>
          <a:lstStyle/>
          <a:p>
            <a:r>
              <a:rPr lang="en-IN" sz="900" dirty="0"/>
              <a:t>[(</a:t>
            </a:r>
            <a:r>
              <a:rPr lang="en-IN" sz="900" b="1" dirty="0"/>
              <a:t>0</a:t>
            </a:r>
            <a:r>
              <a:rPr lang="en-IN" sz="900" dirty="0"/>
              <a:t>,</a:t>
            </a:r>
          </a:p>
          <a:p>
            <a:r>
              <a:rPr lang="en-IN" sz="900" dirty="0"/>
              <a:t>  '0.074*"management" + 0.037*"service" + 0.035*"business" + 0.032*"cloud" + '</a:t>
            </a:r>
          </a:p>
          <a:p>
            <a:r>
              <a:rPr lang="en-IN" sz="900" dirty="0"/>
              <a:t>  '0.026*"toolkit" + 0.023*"model" + 0.016*"digital" + 0.015*"capability" + '</a:t>
            </a:r>
          </a:p>
          <a:p>
            <a:r>
              <a:rPr lang="en-IN" sz="900" dirty="0"/>
              <a:t>  '0.015*"risk" + 0.010*"value"'),</a:t>
            </a:r>
          </a:p>
          <a:p>
            <a:r>
              <a:rPr lang="en-IN" sz="900" dirty="0"/>
              <a:t> (</a:t>
            </a:r>
            <a:r>
              <a:rPr lang="en-IN" sz="900" b="1" dirty="0"/>
              <a:t>1,</a:t>
            </a:r>
          </a:p>
          <a:p>
            <a:r>
              <a:rPr lang="en-IN" sz="900" dirty="0"/>
              <a:t>  '0.074*"g" + 0.021*"innovation" + 0.017*"report" + 0.015*"template" + '</a:t>
            </a:r>
          </a:p>
          <a:p>
            <a:r>
              <a:rPr lang="en-IN" sz="900" dirty="0"/>
              <a:t>  '0.015*"china" + 0.014*"business" + 0.012*"learning" + 0.012*"summary" + '</a:t>
            </a:r>
          </a:p>
          <a:p>
            <a:r>
              <a:rPr lang="en-IN" sz="900" dirty="0"/>
              <a:t>  '0.012*"web" + 0.011*"translation"'),</a:t>
            </a:r>
          </a:p>
          <a:p>
            <a:r>
              <a:rPr lang="en-IN" sz="900" dirty="0"/>
              <a:t> (</a:t>
            </a:r>
            <a:r>
              <a:rPr lang="en-IN" sz="900" b="1" dirty="0"/>
              <a:t>2</a:t>
            </a:r>
            <a:r>
              <a:rPr lang="en-IN" sz="900" dirty="0"/>
              <a:t>,</a:t>
            </a:r>
          </a:p>
          <a:p>
            <a:r>
              <a:rPr lang="en-IN" sz="900" dirty="0"/>
              <a:t>  '0.043*"cio" + 0.037*"job" + 0.032*"description" + 0.031*"data" + '</a:t>
            </a:r>
          </a:p>
          <a:p>
            <a:r>
              <a:rPr lang="en-IN" sz="900" dirty="0"/>
              <a:t>  '0.030*"key" + 0.029*"vendor" + 0.027*"metric" + 0.022*"intelligence" + '</a:t>
            </a:r>
          </a:p>
          <a:p>
            <a:r>
              <a:rPr lang="en-IN" sz="900" dirty="0"/>
              <a:t>  '0.021*"role" + 0.020*"office"'),</a:t>
            </a:r>
          </a:p>
          <a:p>
            <a:r>
              <a:rPr lang="en-IN" sz="900" dirty="0"/>
              <a:t> (</a:t>
            </a:r>
            <a:r>
              <a:rPr lang="en-IN" sz="900" b="1" dirty="0"/>
              <a:t>3</a:t>
            </a:r>
            <a:r>
              <a:rPr lang="en-IN" sz="900" dirty="0"/>
              <a:t>,</a:t>
            </a:r>
          </a:p>
          <a:p>
            <a:r>
              <a:rPr lang="en-IN" sz="900" dirty="0"/>
              <a:t>  '0.051*"market" + 0.047*"guide" + 0.046*"cycle" + 0.044*"hype" + '</a:t>
            </a:r>
          </a:p>
          <a:p>
            <a:r>
              <a:rPr lang="en-IN" sz="900" dirty="0"/>
              <a:t>  '0.036*"technology" + 0.029*"infrastructure" + 0.025*"application" + '</a:t>
            </a:r>
          </a:p>
          <a:p>
            <a:r>
              <a:rPr lang="en-IN" sz="900" dirty="0"/>
              <a:t>  '0.021*"automation" + 0.021*"service" + 0.020*"network"'),</a:t>
            </a:r>
          </a:p>
          <a:p>
            <a:r>
              <a:rPr lang="en-IN" sz="900" dirty="0"/>
              <a:t> (</a:t>
            </a:r>
            <a:r>
              <a:rPr lang="en-IN" sz="900" b="1" dirty="0"/>
              <a:t>4,</a:t>
            </a:r>
          </a:p>
          <a:p>
            <a:r>
              <a:rPr lang="en-IN" sz="900" dirty="0"/>
              <a:t>  '0.070*"strategy" + 0.039*"digital" + 0.038*"project" + 0.034*"customer" + '</a:t>
            </a:r>
          </a:p>
          <a:p>
            <a:r>
              <a:rPr lang="en-IN" sz="900" dirty="0"/>
              <a:t>  '0.029*"use" + 0.026*"strategic" + 0.022*"trend" + 0.020*"ai" + '</a:t>
            </a:r>
          </a:p>
          <a:p>
            <a:r>
              <a:rPr lang="en-IN" sz="900" dirty="0"/>
              <a:t>  '0.020*"business" + 0.020*"sap"'),</a:t>
            </a:r>
          </a:p>
          <a:p>
            <a:r>
              <a:rPr lang="en-IN" sz="900" dirty="0"/>
              <a:t> (</a:t>
            </a:r>
            <a:r>
              <a:rPr lang="en-IN" sz="900" b="1" dirty="0"/>
              <a:t>5</a:t>
            </a:r>
            <a:r>
              <a:rPr lang="en-IN" sz="900" dirty="0"/>
              <a:t>,</a:t>
            </a:r>
          </a:p>
          <a:p>
            <a:r>
              <a:rPr lang="en-IN" sz="900" dirty="0"/>
              <a:t>  '0.074*"system" + 0.068*"tool" + 0.065*"analytics" + 0.043*"gartner" + '</a:t>
            </a:r>
          </a:p>
          <a:p>
            <a:r>
              <a:rPr lang="en-IN" sz="900" dirty="0"/>
              <a:t>  '0.029*"microsoft" + 0.018*"api" + 0.014*"procurement" + 0.013*"core" + '</a:t>
            </a:r>
          </a:p>
          <a:p>
            <a:r>
              <a:rPr lang="en-IN" sz="900" dirty="0"/>
              <a:t>  '0.013*"bank" + 0.010*"ibm"'),</a:t>
            </a:r>
          </a:p>
          <a:p>
            <a:r>
              <a:rPr lang="en-IN" sz="900" dirty="0"/>
              <a:t> (</a:t>
            </a:r>
            <a:r>
              <a:rPr lang="en-IN" sz="900" b="1" dirty="0"/>
              <a:t>6</a:t>
            </a:r>
            <a:r>
              <a:rPr lang="en-IN" sz="900" dirty="0"/>
              <a:t>,</a:t>
            </a:r>
          </a:p>
          <a:p>
            <a:r>
              <a:rPr lang="en-IN" sz="900" dirty="0"/>
              <a:t>  '0.082*"enterprise" + 0.063*"platform" + 0.058*"architecture" + '</a:t>
            </a:r>
          </a:p>
          <a:p>
            <a:r>
              <a:rPr lang="en-IN" sz="900" dirty="0"/>
              <a:t>  '0.055*"software" + 0.028*"practice" + 0.027*"best" + 0.027*"digital" + '</a:t>
            </a:r>
          </a:p>
          <a:p>
            <a:r>
              <a:rPr lang="en-IN" sz="900" dirty="0"/>
              <a:t>  '0.020*"business" + 0.019*"plan" + 0.019*"planning"'),</a:t>
            </a:r>
          </a:p>
          <a:p>
            <a:r>
              <a:rPr lang="en-IN" sz="900" dirty="0"/>
              <a:t> (</a:t>
            </a:r>
            <a:r>
              <a:rPr lang="en-IN" sz="900" b="1" dirty="0"/>
              <a:t>7</a:t>
            </a:r>
            <a:r>
              <a:rPr lang="en-IN" sz="900" dirty="0"/>
              <a:t>,</a:t>
            </a:r>
          </a:p>
          <a:p>
            <a:r>
              <a:rPr lang="en-IN" sz="900" dirty="0"/>
              <a:t>  '0.200*"magic" + 0.188*"quadrant" + 0.033*"erp" + 0.026*"process" + '</a:t>
            </a:r>
          </a:p>
          <a:p>
            <a:r>
              <a:rPr lang="en-IN" sz="900" dirty="0"/>
              <a:t>  '0.021*"design" + 0.020*"crm" + 0.020*"cost" + 0.018*"management" + '</a:t>
            </a:r>
          </a:p>
          <a:p>
            <a:r>
              <a:rPr lang="en-IN" sz="900" dirty="0"/>
              <a:t>  '0.011*"software" + 0.011*"retail"'),</a:t>
            </a:r>
          </a:p>
          <a:p>
            <a:r>
              <a:rPr lang="en-IN" sz="900" dirty="0"/>
              <a:t> (</a:t>
            </a:r>
            <a:r>
              <a:rPr lang="en-IN" sz="900" b="1" dirty="0"/>
              <a:t>8</a:t>
            </a:r>
            <a:r>
              <a:rPr lang="en-IN" sz="900" dirty="0"/>
              <a:t>,</a:t>
            </a:r>
          </a:p>
          <a:p>
            <a:r>
              <a:rPr lang="en-IN" sz="900" dirty="0"/>
              <a:t>  '0.153*"data" + 0.112*"security" + 0.046*"information" + 0.042*"governance" '</a:t>
            </a:r>
          </a:p>
          <a:p>
            <a:r>
              <a:rPr lang="en-IN" sz="900" dirty="0"/>
              <a:t>  '+ 0.041*"transformation" + 0.034*"center" + 0.026*"management" + '</a:t>
            </a:r>
          </a:p>
          <a:p>
            <a:r>
              <a:rPr lang="en-IN" sz="900" dirty="0"/>
              <a:t>  '0.024*"policy" + 0.022*"digital" + 0.014*"effective"'),</a:t>
            </a:r>
          </a:p>
          <a:p>
            <a:r>
              <a:rPr lang="en-IN" sz="900" dirty="0"/>
              <a:t> (</a:t>
            </a:r>
            <a:r>
              <a:rPr lang="en-IN" sz="900" b="1" dirty="0"/>
              <a:t>9</a:t>
            </a:r>
            <a:r>
              <a:rPr lang="en-IN" sz="900" dirty="0"/>
              <a:t>,</a:t>
            </a:r>
          </a:p>
          <a:p>
            <a:r>
              <a:rPr lang="en-IN" sz="900" dirty="0"/>
              <a:t>  '0.050*"agile" + 0.038*"development" + 0.038*"team" + 0.027*"support" + '</a:t>
            </a:r>
          </a:p>
          <a:p>
            <a:r>
              <a:rPr lang="en-IN" sz="900" dirty="0"/>
              <a:t>  '0.025*"service" + 0.021*"ea" + 0.018*"desk" + 0.014*"resource" + '</a:t>
            </a:r>
          </a:p>
          <a:p>
            <a:r>
              <a:rPr lang="en-IN" sz="900" dirty="0"/>
              <a:t>  '0.010*"database" + 0.009*"help"')]</a:t>
            </a:r>
          </a:p>
        </p:txBody>
      </p:sp>
      <p:sp>
        <p:nvSpPr>
          <p:cNvPr id="25" name="Rectangle 24">
            <a:extLst>
              <a:ext uri="{FF2B5EF4-FFF2-40B4-BE49-F238E27FC236}">
                <a16:creationId xmlns:a16="http://schemas.microsoft.com/office/drawing/2014/main" id="{69F7E025-DDEC-4748-AAE9-9FA2A4BF1E49}"/>
              </a:ext>
            </a:extLst>
          </p:cNvPr>
          <p:cNvSpPr/>
          <p:nvPr/>
        </p:nvSpPr>
        <p:spPr>
          <a:xfrm>
            <a:off x="4838704" y="1205649"/>
            <a:ext cx="2743195" cy="730969"/>
          </a:xfrm>
          <a:prstGeom prst="rect">
            <a:avLst/>
          </a:prstGeom>
        </p:spPr>
        <p:txBody>
          <a:bodyPr wrap="square" lIns="0" tIns="0" rIns="0" bIns="0" anchor="t">
            <a:spAutoFit/>
          </a:bodyPr>
          <a:lstStyle/>
          <a:p>
            <a:pPr>
              <a:lnSpc>
                <a:spcPts val="1900"/>
              </a:lnSpc>
            </a:pPr>
            <a:r>
              <a:rPr lang="en-US" sz="1400" b="1" dirty="0" smtClean="0">
                <a:solidFill>
                  <a:schemeClr val="accent3">
                    <a:lumMod val="75000"/>
                  </a:schemeClr>
                </a:solidFill>
                <a:latin typeface="+mj-lt"/>
                <a:cs typeface="Segoe UI" panose="020B0502040204020203" pitchFamily="34" charset="0"/>
              </a:rPr>
              <a:t>These are the top 10 topics with the weightage assigned to each word occurence</a:t>
            </a:r>
            <a:endParaRPr lang="en-US" sz="1400" b="1" dirty="0">
              <a:solidFill>
                <a:schemeClr val="accent3">
                  <a:lumMod val="75000"/>
                </a:schemeClr>
              </a:solidFill>
              <a:latin typeface="+mj-lt"/>
              <a:cs typeface="Segoe UI" panose="020B0502040204020203" pitchFamily="34" charset="0"/>
            </a:endParaRPr>
          </a:p>
        </p:txBody>
      </p:sp>
    </p:spTree>
    <p:extLst>
      <p:ext uri="{BB962C8B-B14F-4D97-AF65-F5344CB8AC3E}">
        <p14:creationId xmlns:p14="http://schemas.microsoft.com/office/powerpoint/2010/main" val="121214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1163395"/>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Task 1 – Topic </a:t>
            </a:r>
            <a:r>
              <a:rPr lang="en-US" sz="2800" b="1" dirty="0" smtClean="0">
                <a:solidFill>
                  <a:schemeClr val="tx1">
                    <a:lumMod val="75000"/>
                    <a:lumOff val="25000"/>
                  </a:schemeClr>
                </a:solidFill>
              </a:rPr>
              <a:t>Modelling(Contd…)</a:t>
            </a:r>
            <a:endParaRPr lang="en-US" sz="2800" b="1" dirty="0">
              <a:solidFill>
                <a:schemeClr val="tx1">
                  <a:lumMod val="75000"/>
                  <a:lumOff val="25000"/>
                </a:schemeClr>
              </a:solidFill>
            </a:endParaRPr>
          </a:p>
          <a:p>
            <a:pPr algn="ct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47676" y="637214"/>
            <a:ext cx="11058523" cy="730969"/>
          </a:xfrm>
          <a:prstGeom prst="rect">
            <a:avLst/>
          </a:prstGeom>
        </p:spPr>
        <p:txBody>
          <a:bodyPr wrap="square" lIns="0" tIns="0" rIns="0" bIns="0" anchor="t">
            <a:spAutoFit/>
          </a:bodyPr>
          <a:lstStyle>
            <a:defPPr>
              <a:defRPr lang="en-US"/>
            </a:defPPr>
            <a:lvl1pPr>
              <a:lnSpc>
                <a:spcPts val="1900"/>
              </a:lnSpc>
              <a:defRPr sz="1400" b="1">
                <a:solidFill>
                  <a:schemeClr val="accent4">
                    <a:lumMod val="75000"/>
                  </a:schemeClr>
                </a:solidFill>
                <a:latin typeface="+mj-lt"/>
                <a:cs typeface="Segoe UI" panose="020B0502040204020203" pitchFamily="34" charset="0"/>
              </a:defRPr>
            </a:lvl1pPr>
          </a:lstStyle>
          <a:p>
            <a:r>
              <a:rPr lang="en-IN" dirty="0"/>
              <a:t>This can be better visualized inside a jupyter notebook which uses pyLDAvis i.e. Python library for interactive topic model visualization. Navigate to Top 10 topics by frequency of occurrence in the attached notebook - </a:t>
            </a:r>
          </a:p>
          <a:p>
            <a:endParaRPr lang="en-IN" dirty="0"/>
          </a:p>
        </p:txBody>
      </p:sp>
      <p:pic>
        <p:nvPicPr>
          <p:cNvPr id="48" name="Picture 47"/>
          <p:cNvPicPr>
            <a:picLocks noChangeAspect="1"/>
          </p:cNvPicPr>
          <p:nvPr/>
        </p:nvPicPr>
        <p:blipFill>
          <a:blip r:embed="rId4"/>
          <a:stretch>
            <a:fillRect/>
          </a:stretch>
        </p:blipFill>
        <p:spPr>
          <a:xfrm>
            <a:off x="447677" y="1565990"/>
            <a:ext cx="11058522" cy="4901484"/>
          </a:xfrm>
          <a:prstGeom prst="rect">
            <a:avLst/>
          </a:prstGeom>
        </p:spPr>
      </p:pic>
      <p:graphicFrame>
        <p:nvGraphicFramePr>
          <p:cNvPr id="2" name="Object 1"/>
          <p:cNvGraphicFramePr>
            <a:graphicFrameLocks noChangeAspect="1"/>
          </p:cNvGraphicFramePr>
          <p:nvPr>
            <p:extLst>
              <p:ext uri="{D42A27DB-BD31-4B8C-83A1-F6EECF244321}">
                <p14:modId xmlns:p14="http://schemas.microsoft.com/office/powerpoint/2010/main" val="3072382677"/>
              </p:ext>
            </p:extLst>
          </p:nvPr>
        </p:nvGraphicFramePr>
        <p:xfrm>
          <a:off x="8358187" y="967025"/>
          <a:ext cx="1135062" cy="347662"/>
        </p:xfrm>
        <a:graphic>
          <a:graphicData uri="http://schemas.openxmlformats.org/presentationml/2006/ole">
            <mc:AlternateContent xmlns:mc="http://schemas.openxmlformats.org/markup-compatibility/2006">
              <mc:Choice xmlns:v="urn:schemas-microsoft-com:vml" Requires="v">
                <p:oleObj spid="_x0000_s3078" name="Packager Shell Object" showAsIcon="1" r:id="rId5" imgW="1135080" imgH="347400" progId="Package">
                  <p:embed/>
                </p:oleObj>
              </mc:Choice>
              <mc:Fallback>
                <p:oleObj name="Packager Shell Object" showAsIcon="1" r:id="rId5" imgW="1135080" imgH="347400" progId="Package">
                  <p:embed/>
                  <p:pic>
                    <p:nvPicPr>
                      <p:cNvPr id="0" name=""/>
                      <p:cNvPicPr/>
                      <p:nvPr/>
                    </p:nvPicPr>
                    <p:blipFill>
                      <a:blip r:embed="rId6"/>
                      <a:stretch>
                        <a:fillRect/>
                      </a:stretch>
                    </p:blipFill>
                    <p:spPr>
                      <a:xfrm>
                        <a:off x="8358187" y="967025"/>
                        <a:ext cx="1135062" cy="347662"/>
                      </a:xfrm>
                      <a:prstGeom prst="rect">
                        <a:avLst/>
                      </a:prstGeom>
                    </p:spPr>
                  </p:pic>
                </p:oleObj>
              </mc:Fallback>
            </mc:AlternateContent>
          </a:graphicData>
        </a:graphic>
      </p:graphicFrame>
    </p:spTree>
    <p:extLst>
      <p:ext uri="{BB962C8B-B14F-4D97-AF65-F5344CB8AC3E}">
        <p14:creationId xmlns:p14="http://schemas.microsoft.com/office/powerpoint/2010/main" val="3887579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7</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Task </a:t>
            </a:r>
            <a:r>
              <a:rPr lang="en-US" sz="2800" b="1" dirty="0">
                <a:solidFill>
                  <a:schemeClr val="tx1">
                    <a:lumMod val="75000"/>
                    <a:lumOff val="25000"/>
                  </a:schemeClr>
                </a:solidFill>
              </a:rPr>
              <a:t>2 -Named Entity Recognition   </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981199"/>
            <a:ext cx="4983700" cy="4740275"/>
          </a:xfrm>
          <a:prstGeom prst="rect">
            <a:avLst/>
          </a:prstGeom>
        </p:spPr>
      </p:pic>
      <p:sp>
        <p:nvSpPr>
          <p:cNvPr id="151" name="Rectangle 150">
            <a:extLst>
              <a:ext uri="{FF2B5EF4-FFF2-40B4-BE49-F238E27FC236}">
                <a16:creationId xmlns:a16="http://schemas.microsoft.com/office/drawing/2014/main" id="{7DDB637A-4822-4FE9-8AEA-11DEA7859049}"/>
              </a:ext>
            </a:extLst>
          </p:cNvPr>
          <p:cNvSpPr/>
          <p:nvPr/>
        </p:nvSpPr>
        <p:spPr>
          <a:xfrm>
            <a:off x="433388" y="966097"/>
            <a:ext cx="4662487" cy="1218282"/>
          </a:xfrm>
          <a:prstGeom prst="rect">
            <a:avLst/>
          </a:prstGeom>
        </p:spPr>
        <p:txBody>
          <a:bodyPr wrap="square" lIns="0" tIns="0" rIns="0" bIns="0" anchor="t">
            <a:spAutoFit/>
          </a:bodyPr>
          <a:lstStyle/>
          <a:p>
            <a:pPr>
              <a:lnSpc>
                <a:spcPts val="1900"/>
              </a:lnSpc>
            </a:pPr>
            <a:r>
              <a:rPr lang="en-US" sz="1400" b="1" dirty="0" smtClean="0">
                <a:solidFill>
                  <a:schemeClr val="accent4">
                    <a:lumMod val="75000"/>
                  </a:schemeClr>
                </a:solidFill>
                <a:latin typeface="+mj-lt"/>
                <a:cs typeface="Segoe UI" panose="020B0502040204020203" pitchFamily="34" charset="0"/>
              </a:rPr>
              <a:t>Models </a:t>
            </a:r>
            <a:r>
              <a:rPr lang="en-US" sz="1400" b="1" dirty="0">
                <a:solidFill>
                  <a:schemeClr val="accent4">
                    <a:lumMod val="75000"/>
                  </a:schemeClr>
                </a:solidFill>
                <a:latin typeface="+mj-lt"/>
                <a:cs typeface="Segoe UI" panose="020B0502040204020203" pitchFamily="34" charset="0"/>
              </a:rPr>
              <a:t>trained on the </a:t>
            </a:r>
          </a:p>
          <a:p>
            <a:pPr marL="285750" indent="-285750">
              <a:lnSpc>
                <a:spcPts val="1900"/>
              </a:lnSpc>
              <a:buFont typeface="Arial" panose="020B0604020202020204" pitchFamily="34" charset="0"/>
              <a:buChar char="•"/>
            </a:pPr>
            <a:r>
              <a:rPr lang="en-US" sz="1400" b="1" dirty="0" smtClean="0">
                <a:solidFill>
                  <a:schemeClr val="accent4">
                    <a:lumMod val="75000"/>
                  </a:schemeClr>
                </a:solidFill>
                <a:latin typeface="+mj-lt"/>
                <a:cs typeface="Segoe UI" panose="020B0502040204020203" pitchFamily="34" charset="0"/>
              </a:rPr>
              <a:t>Spacy NER tagger – Doesn’t understand lowercase</a:t>
            </a:r>
          </a:p>
          <a:p>
            <a:pPr marL="285750" indent="-285750">
              <a:lnSpc>
                <a:spcPts val="1900"/>
              </a:lnSpc>
              <a:buFont typeface="Arial" panose="020B0604020202020204" pitchFamily="34" charset="0"/>
              <a:buChar char="•"/>
            </a:pPr>
            <a:r>
              <a:rPr lang="en-US" sz="1400" b="1" dirty="0" smtClean="0">
                <a:solidFill>
                  <a:schemeClr val="accent4">
                    <a:lumMod val="75000"/>
                  </a:schemeClr>
                </a:solidFill>
                <a:latin typeface="+mj-lt"/>
                <a:cs typeface="Segoe UI" panose="020B0502040204020203" pitchFamily="34" charset="0"/>
              </a:rPr>
              <a:t>StandfordNERTagger – Best result,slowest</a:t>
            </a:r>
          </a:p>
          <a:p>
            <a:pPr marL="285750" indent="-285750">
              <a:lnSpc>
                <a:spcPts val="1900"/>
              </a:lnSpc>
              <a:buFont typeface="Arial" panose="020B0604020202020204" pitchFamily="34" charset="0"/>
              <a:buChar char="•"/>
            </a:pPr>
            <a:r>
              <a:rPr lang="en-US" sz="1400" b="1" dirty="0" smtClean="0">
                <a:solidFill>
                  <a:schemeClr val="accent4">
                    <a:lumMod val="75000"/>
                  </a:schemeClr>
                </a:solidFill>
                <a:latin typeface="+mj-lt"/>
                <a:cs typeface="Segoe UI" panose="020B0502040204020203" pitchFamily="34" charset="0"/>
              </a:rPr>
              <a:t>CoreNLP tagger – Fastest, bad result</a:t>
            </a:r>
            <a:endParaRPr lang="en-US" sz="1400" b="1" dirty="0">
              <a:solidFill>
                <a:schemeClr val="accent4">
                  <a:lumMod val="75000"/>
                </a:schemeClr>
              </a:solidFill>
              <a:latin typeface="+mj-lt"/>
              <a:cs typeface="Segoe UI" panose="020B0502040204020203" pitchFamily="34" charset="0"/>
            </a:endParaRPr>
          </a:p>
          <a:p>
            <a:pPr marL="285750" indent="-285750">
              <a:lnSpc>
                <a:spcPts val="1900"/>
              </a:lnSpc>
              <a:buFontTx/>
              <a:buChar char="-"/>
            </a:pPr>
            <a:endParaRPr lang="en-US" sz="1400" b="1" dirty="0" smtClean="0">
              <a:solidFill>
                <a:schemeClr val="accent4">
                  <a:lumMod val="75000"/>
                </a:schemeClr>
              </a:solidFill>
              <a:latin typeface="+mj-lt"/>
              <a:cs typeface="Segoe UI" panose="020B0502040204020203" pitchFamily="34" charset="0"/>
            </a:endParaRPr>
          </a:p>
        </p:txBody>
      </p:sp>
      <p:sp>
        <p:nvSpPr>
          <p:cNvPr id="152" name="Rectangle 151">
            <a:extLst>
              <a:ext uri="{FF2B5EF4-FFF2-40B4-BE49-F238E27FC236}">
                <a16:creationId xmlns:a16="http://schemas.microsoft.com/office/drawing/2014/main" id="{7DDB637A-4822-4FE9-8AEA-11DEA7859049}"/>
              </a:ext>
            </a:extLst>
          </p:cNvPr>
          <p:cNvSpPr/>
          <p:nvPr/>
        </p:nvSpPr>
        <p:spPr>
          <a:xfrm>
            <a:off x="5774531" y="961049"/>
            <a:ext cx="4662487" cy="2436564"/>
          </a:xfrm>
          <a:prstGeom prst="rect">
            <a:avLst/>
          </a:prstGeom>
        </p:spPr>
        <p:txBody>
          <a:bodyPr wrap="square" lIns="0" tIns="0" rIns="0" bIns="0" anchor="t">
            <a:spAutoFit/>
          </a:bodyPr>
          <a:lstStyle/>
          <a:p>
            <a:pPr marL="285750" indent="-285750">
              <a:lnSpc>
                <a:spcPts val="1900"/>
              </a:lnSpc>
              <a:buFont typeface="Arial" panose="020B0604020202020204" pitchFamily="34" charset="0"/>
              <a:buChar char="•"/>
            </a:pPr>
            <a:r>
              <a:rPr lang="en-US" sz="1400" b="1" dirty="0" smtClean="0">
                <a:solidFill>
                  <a:schemeClr val="accent4">
                    <a:lumMod val="75000"/>
                  </a:schemeClr>
                </a:solidFill>
                <a:latin typeface="+mj-lt"/>
                <a:cs typeface="Segoe UI" panose="020B0502040204020203" pitchFamily="34" charset="0"/>
              </a:rPr>
              <a:t>The data is not good quality to train.  Example – names in lowercase characters are mentioned in dataset which are not being recognized as an entity.</a:t>
            </a:r>
          </a:p>
          <a:p>
            <a:pPr marL="285750" indent="-285750">
              <a:lnSpc>
                <a:spcPts val="1900"/>
              </a:lnSpc>
              <a:buFont typeface="Arial" panose="020B0604020202020204" pitchFamily="34" charset="0"/>
              <a:buChar char="•"/>
            </a:pPr>
            <a:r>
              <a:rPr lang="en-US" sz="1400" b="1" dirty="0" smtClean="0">
                <a:solidFill>
                  <a:schemeClr val="accent4">
                    <a:lumMod val="75000"/>
                  </a:schemeClr>
                </a:solidFill>
                <a:latin typeface="+mj-lt"/>
                <a:cs typeface="Segoe UI" panose="020B0502040204020203" pitchFamily="34" charset="0"/>
              </a:rPr>
              <a:t> </a:t>
            </a:r>
          </a:p>
          <a:p>
            <a:pPr marL="285750" indent="-285750">
              <a:lnSpc>
                <a:spcPts val="1900"/>
              </a:lnSpc>
              <a:buFont typeface="Arial" panose="020B0604020202020204" pitchFamily="34" charset="0"/>
              <a:buChar char="•"/>
            </a:pPr>
            <a:r>
              <a:rPr lang="en-US" sz="1400" b="1" dirty="0" smtClean="0">
                <a:solidFill>
                  <a:schemeClr val="accent4">
                    <a:lumMod val="75000"/>
                  </a:schemeClr>
                </a:solidFill>
                <a:latin typeface="+mj-lt"/>
                <a:cs typeface="Segoe UI" panose="020B0502040204020203" pitchFamily="34" charset="0"/>
              </a:rPr>
              <a:t>We went with Spacy NER tagger for fastest resuts and never converted our data to lowercase</a:t>
            </a:r>
          </a:p>
          <a:p>
            <a:pPr marL="285750" indent="-285750">
              <a:lnSpc>
                <a:spcPts val="1900"/>
              </a:lnSpc>
              <a:buFont typeface="Arial" panose="020B0604020202020204" pitchFamily="34" charset="0"/>
              <a:buChar char="•"/>
            </a:pPr>
            <a:r>
              <a:rPr lang="en-US" sz="1400" b="1" dirty="0" smtClean="0">
                <a:solidFill>
                  <a:schemeClr val="accent4">
                    <a:lumMod val="75000"/>
                  </a:schemeClr>
                </a:solidFill>
                <a:latin typeface="+mj-lt"/>
                <a:cs typeface="Segoe UI" panose="020B0502040204020203" pitchFamily="34" charset="0"/>
              </a:rPr>
              <a:t>Below are the unique label entities that are found in corpus.</a:t>
            </a:r>
            <a:endParaRPr lang="en-US" sz="1400" b="1" dirty="0">
              <a:solidFill>
                <a:schemeClr val="accent4">
                  <a:lumMod val="75000"/>
                </a:schemeClr>
              </a:solidFill>
              <a:latin typeface="+mj-lt"/>
              <a:cs typeface="Segoe UI" panose="020B0502040204020203" pitchFamily="34" charset="0"/>
            </a:endParaRPr>
          </a:p>
          <a:p>
            <a:pPr marL="285750" indent="-285750">
              <a:lnSpc>
                <a:spcPts val="1900"/>
              </a:lnSpc>
              <a:buFont typeface="Arial" panose="020B0604020202020204" pitchFamily="34" charset="0"/>
              <a:buChar char="•"/>
            </a:pPr>
            <a:endParaRPr lang="en-US" sz="1400" b="1" dirty="0" smtClean="0">
              <a:solidFill>
                <a:schemeClr val="accent4">
                  <a:lumMod val="75000"/>
                </a:schemeClr>
              </a:solidFill>
              <a:latin typeface="+mj-lt"/>
              <a:cs typeface="Segoe UI" panose="020B0502040204020203" pitchFamily="34" charset="0"/>
            </a:endParaRPr>
          </a:p>
        </p:txBody>
      </p:sp>
      <p:pic>
        <p:nvPicPr>
          <p:cNvPr id="12" name="Picture 11"/>
          <p:cNvPicPr>
            <a:picLocks noChangeAspect="1"/>
          </p:cNvPicPr>
          <p:nvPr/>
        </p:nvPicPr>
        <p:blipFill>
          <a:blip r:embed="rId4"/>
          <a:stretch>
            <a:fillRect/>
          </a:stretch>
        </p:blipFill>
        <p:spPr>
          <a:xfrm>
            <a:off x="5674518" y="3629388"/>
            <a:ext cx="6184107" cy="2781300"/>
          </a:xfrm>
          <a:prstGeom prst="rect">
            <a:avLst/>
          </a:prstGeom>
        </p:spPr>
      </p:pic>
    </p:spTree>
    <p:extLst>
      <p:ext uri="{BB962C8B-B14F-4D97-AF65-F5344CB8AC3E}">
        <p14:creationId xmlns:p14="http://schemas.microsoft.com/office/powerpoint/2010/main" val="875445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xmlns=""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Task </a:t>
            </a:r>
            <a:r>
              <a:rPr lang="en-US" sz="2800" b="1" dirty="0">
                <a:solidFill>
                  <a:schemeClr val="tx1">
                    <a:lumMod val="75000"/>
                    <a:lumOff val="25000"/>
                  </a:schemeClr>
                </a:solidFill>
              </a:rPr>
              <a:t>2 -Named Entity </a:t>
            </a:r>
            <a:r>
              <a:rPr lang="en-US" sz="2800" b="1" dirty="0" smtClean="0">
                <a:solidFill>
                  <a:schemeClr val="tx1">
                    <a:lumMod val="75000"/>
                    <a:lumOff val="25000"/>
                  </a:schemeClr>
                </a:solidFill>
              </a:rPr>
              <a:t>Recognition(Contd…)   </a:t>
            </a:r>
            <a:r>
              <a:rPr lang="en-US" sz="2800" dirty="0" smtClean="0">
                <a:solidFill>
                  <a:schemeClr val="tx1">
                    <a:lumMod val="75000"/>
                    <a:lumOff val="25000"/>
                  </a:schemeClr>
                </a:solidFill>
              </a:rPr>
              <a:t/>
            </a:r>
            <a:br>
              <a:rPr lang="en-US" sz="2800" dirty="0" smtClean="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xmlns=""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7DDB637A-4822-4FE9-8AEA-11DEA7859049}"/>
              </a:ext>
            </a:extLst>
          </p:cNvPr>
          <p:cNvSpPr/>
          <p:nvPr/>
        </p:nvSpPr>
        <p:spPr>
          <a:xfrm>
            <a:off x="433388" y="966097"/>
            <a:ext cx="9625012" cy="3411190"/>
          </a:xfrm>
          <a:prstGeom prst="rect">
            <a:avLst/>
          </a:prstGeom>
        </p:spPr>
        <p:txBody>
          <a:bodyPr wrap="square" lIns="0" tIns="0" rIns="0" bIns="0" anchor="t">
            <a:spAutoFit/>
          </a:bodyPr>
          <a:lstStyle/>
          <a:p>
            <a:pPr>
              <a:lnSpc>
                <a:spcPts val="1900"/>
              </a:lnSpc>
            </a:pPr>
            <a:r>
              <a:rPr lang="en-US" sz="1400" b="1" dirty="0" smtClean="0">
                <a:solidFill>
                  <a:schemeClr val="accent4">
                    <a:lumMod val="75000"/>
                  </a:schemeClr>
                </a:solidFill>
                <a:latin typeface="+mj-lt"/>
                <a:cs typeface="Segoe UI" panose="020B0502040204020203" pitchFamily="34" charset="0"/>
              </a:rPr>
              <a:t>Some of the most popular entities</a:t>
            </a:r>
          </a:p>
          <a:p>
            <a:pPr marL="285750" indent="-285750">
              <a:lnSpc>
                <a:spcPts val="1900"/>
              </a:lnSpc>
              <a:buFontTx/>
              <a:buChar char="-"/>
            </a:pPr>
            <a:r>
              <a:rPr lang="en-US" sz="1400" b="1" dirty="0" smtClean="0">
                <a:solidFill>
                  <a:schemeClr val="accent4">
                    <a:lumMod val="75000"/>
                  </a:schemeClr>
                </a:solidFill>
                <a:latin typeface="+mj-lt"/>
                <a:cs typeface="Segoe UI" panose="020B0502040204020203" pitchFamily="34" charset="0"/>
              </a:rPr>
              <a:t>China</a:t>
            </a:r>
          </a:p>
          <a:p>
            <a:pPr marL="285750" indent="-285750">
              <a:lnSpc>
                <a:spcPts val="1900"/>
              </a:lnSpc>
              <a:buFontTx/>
              <a:buChar char="-"/>
            </a:pPr>
            <a:r>
              <a:rPr lang="en-US" sz="1400" b="1" dirty="0" smtClean="0">
                <a:solidFill>
                  <a:schemeClr val="accent4">
                    <a:lumMod val="75000"/>
                  </a:schemeClr>
                </a:solidFill>
                <a:latin typeface="+mj-lt"/>
                <a:cs typeface="Segoe UI" panose="020B0502040204020203" pitchFamily="34" charset="0"/>
              </a:rPr>
              <a:t>India</a:t>
            </a:r>
          </a:p>
          <a:p>
            <a:pPr marL="285750" indent="-285750">
              <a:lnSpc>
                <a:spcPts val="1900"/>
              </a:lnSpc>
              <a:buFontTx/>
              <a:buChar char="-"/>
            </a:pPr>
            <a:r>
              <a:rPr lang="en-US" sz="1400" b="1" dirty="0" smtClean="0">
                <a:solidFill>
                  <a:schemeClr val="accent4">
                    <a:lumMod val="75000"/>
                  </a:schemeClr>
                </a:solidFill>
                <a:latin typeface="+mj-lt"/>
                <a:cs typeface="Segoe UI" panose="020B0502040204020203" pitchFamily="34" charset="0"/>
              </a:rPr>
              <a:t>B2b</a:t>
            </a:r>
          </a:p>
          <a:p>
            <a:pPr marL="285750" indent="-285750">
              <a:lnSpc>
                <a:spcPts val="1900"/>
              </a:lnSpc>
              <a:buFontTx/>
              <a:buChar char="-"/>
            </a:pPr>
            <a:r>
              <a:rPr lang="en-US" sz="1400" b="1" dirty="0" smtClean="0">
                <a:solidFill>
                  <a:schemeClr val="accent4">
                    <a:lumMod val="75000"/>
                  </a:schemeClr>
                </a:solidFill>
                <a:latin typeface="+mj-lt"/>
                <a:cs typeface="Segoe UI" panose="020B0502040204020203" pitchFamily="34" charset="0"/>
              </a:rPr>
              <a:t>Digital Business</a:t>
            </a:r>
          </a:p>
          <a:p>
            <a:pPr marL="285750" indent="-285750">
              <a:lnSpc>
                <a:spcPts val="1900"/>
              </a:lnSpc>
              <a:buFontTx/>
              <a:buChar char="-"/>
            </a:pPr>
            <a:r>
              <a:rPr lang="en-US" sz="1400" b="1" dirty="0" smtClean="0">
                <a:solidFill>
                  <a:schemeClr val="accent4">
                    <a:lumMod val="75000"/>
                  </a:schemeClr>
                </a:solidFill>
                <a:latin typeface="+mj-lt"/>
                <a:cs typeface="Segoe UI" panose="020B0502040204020203" pitchFamily="34" charset="0"/>
              </a:rPr>
              <a:t>Gartner</a:t>
            </a:r>
          </a:p>
          <a:p>
            <a:pPr marL="285750" indent="-285750">
              <a:lnSpc>
                <a:spcPts val="1900"/>
              </a:lnSpc>
              <a:buFontTx/>
              <a:buChar char="-"/>
            </a:pPr>
            <a:r>
              <a:rPr lang="en-US" sz="1400" b="1" dirty="0" smtClean="0">
                <a:solidFill>
                  <a:schemeClr val="accent4">
                    <a:lumMod val="75000"/>
                  </a:schemeClr>
                </a:solidFill>
                <a:latin typeface="+mj-lt"/>
                <a:cs typeface="Segoe UI" panose="020B0502040204020203" pitchFamily="34" charset="0"/>
              </a:rPr>
              <a:t>SAP</a:t>
            </a:r>
          </a:p>
          <a:p>
            <a:pPr marL="285750" indent="-285750">
              <a:lnSpc>
                <a:spcPts val="1900"/>
              </a:lnSpc>
              <a:buFontTx/>
              <a:buChar char="-"/>
            </a:pPr>
            <a:r>
              <a:rPr lang="en-US" sz="1400" b="1" dirty="0" smtClean="0">
                <a:solidFill>
                  <a:schemeClr val="accent4">
                    <a:lumMod val="75000"/>
                  </a:schemeClr>
                </a:solidFill>
                <a:latin typeface="+mj-lt"/>
                <a:cs typeface="Segoe UI" panose="020B0502040204020203" pitchFamily="34" charset="0"/>
              </a:rPr>
              <a:t>Microsoft</a:t>
            </a:r>
          </a:p>
          <a:p>
            <a:pPr marL="285750" indent="-285750">
              <a:lnSpc>
                <a:spcPts val="1900"/>
              </a:lnSpc>
              <a:buFontTx/>
              <a:buChar char="-"/>
            </a:pPr>
            <a:r>
              <a:rPr lang="en-US" sz="1400" b="1" dirty="0" smtClean="0">
                <a:solidFill>
                  <a:schemeClr val="accent4">
                    <a:lumMod val="75000"/>
                  </a:schemeClr>
                </a:solidFill>
                <a:latin typeface="+mj-lt"/>
                <a:cs typeface="Segoe UI" panose="020B0502040204020203" pitchFamily="34" charset="0"/>
              </a:rPr>
              <a:t>DevOps</a:t>
            </a:r>
          </a:p>
          <a:p>
            <a:pPr marL="285750" indent="-285750">
              <a:lnSpc>
                <a:spcPts val="1900"/>
              </a:lnSpc>
              <a:buFontTx/>
              <a:buChar char="-"/>
            </a:pPr>
            <a:r>
              <a:rPr lang="en-US" sz="1400" b="1" dirty="0" smtClean="0">
                <a:solidFill>
                  <a:schemeClr val="accent4">
                    <a:lumMod val="75000"/>
                  </a:schemeClr>
                </a:solidFill>
                <a:latin typeface="+mj-lt"/>
                <a:cs typeface="Segoe UI" panose="020B0502040204020203" pitchFamily="34" charset="0"/>
              </a:rPr>
              <a:t>CIO</a:t>
            </a:r>
          </a:p>
          <a:p>
            <a:pPr>
              <a:lnSpc>
                <a:spcPts val="1900"/>
              </a:lnSpc>
            </a:pPr>
            <a:endParaRPr lang="en-US" sz="1400" b="1" dirty="0" smtClean="0">
              <a:solidFill>
                <a:schemeClr val="accent4">
                  <a:lumMod val="75000"/>
                </a:schemeClr>
              </a:solidFill>
              <a:latin typeface="+mj-lt"/>
              <a:cs typeface="Segoe UI" panose="020B0502040204020203" pitchFamily="34" charset="0"/>
            </a:endParaRPr>
          </a:p>
          <a:p>
            <a:pPr>
              <a:lnSpc>
                <a:spcPts val="1900"/>
              </a:lnSpc>
            </a:pPr>
            <a:r>
              <a:rPr lang="en-US" sz="1400" b="1" dirty="0" smtClean="0">
                <a:solidFill>
                  <a:schemeClr val="accent4">
                    <a:lumMod val="75000"/>
                  </a:schemeClr>
                </a:solidFill>
                <a:latin typeface="+mj-lt"/>
                <a:cs typeface="Segoe UI" panose="020B0502040204020203" pitchFamily="34" charset="0"/>
              </a:rPr>
              <a:t>List of Geographies and Organisations – Scroll down thru code to check more - </a:t>
            </a:r>
          </a:p>
          <a:p>
            <a:pPr>
              <a:lnSpc>
                <a:spcPts val="1900"/>
              </a:lnSpc>
            </a:pPr>
            <a:endParaRPr lang="en-US" sz="1400" b="1" dirty="0">
              <a:solidFill>
                <a:schemeClr val="accent4">
                  <a:lumMod val="75000"/>
                </a:schemeClr>
              </a:solidFill>
              <a:latin typeface="+mj-lt"/>
              <a:cs typeface="Segoe UI" panose="020B0502040204020203" pitchFamily="34" charset="0"/>
            </a:endParaRPr>
          </a:p>
          <a:p>
            <a:pPr>
              <a:lnSpc>
                <a:spcPts val="1900"/>
              </a:lnSpc>
            </a:pPr>
            <a:endParaRPr lang="en-US" sz="1400" b="1" dirty="0" smtClean="0">
              <a:solidFill>
                <a:schemeClr val="accent4">
                  <a:lumMod val="75000"/>
                </a:schemeClr>
              </a:solidFill>
              <a:latin typeface="+mj-lt"/>
              <a:cs typeface="Segoe UI" panose="020B0502040204020203" pitchFamily="34" charset="0"/>
            </a:endParaRPr>
          </a:p>
        </p:txBody>
      </p:sp>
      <p:pic>
        <p:nvPicPr>
          <p:cNvPr id="2" name="Picture 1"/>
          <p:cNvPicPr>
            <a:picLocks noChangeAspect="1"/>
          </p:cNvPicPr>
          <p:nvPr/>
        </p:nvPicPr>
        <p:blipFill>
          <a:blip r:embed="rId4"/>
          <a:stretch>
            <a:fillRect/>
          </a:stretch>
        </p:blipFill>
        <p:spPr>
          <a:xfrm>
            <a:off x="309562" y="3978275"/>
            <a:ext cx="6522587" cy="2743200"/>
          </a:xfrm>
          <a:prstGeom prst="rect">
            <a:avLst/>
          </a:prstGeom>
        </p:spPr>
      </p:pic>
      <p:graphicFrame>
        <p:nvGraphicFramePr>
          <p:cNvPr id="3" name="Object 2"/>
          <p:cNvGraphicFramePr>
            <a:graphicFrameLocks noChangeAspect="1"/>
          </p:cNvGraphicFramePr>
          <p:nvPr>
            <p:extLst>
              <p:ext uri="{D42A27DB-BD31-4B8C-83A1-F6EECF244321}">
                <p14:modId xmlns:p14="http://schemas.microsoft.com/office/powerpoint/2010/main" val="2723381670"/>
              </p:ext>
            </p:extLst>
          </p:nvPr>
        </p:nvGraphicFramePr>
        <p:xfrm>
          <a:off x="7191375" y="3432175"/>
          <a:ext cx="914400" cy="771525"/>
        </p:xfrm>
        <a:graphic>
          <a:graphicData uri="http://schemas.openxmlformats.org/presentationml/2006/ole">
            <mc:AlternateContent xmlns:mc="http://schemas.openxmlformats.org/markup-compatibility/2006">
              <mc:Choice xmlns:v="urn:schemas-microsoft-com:vml" Requires="v">
                <p:oleObj spid="_x0000_s5122" name="Packager Shell Object" showAsIcon="1" r:id="rId5" imgW="914400" imgH="771480" progId="Package">
                  <p:embed/>
                </p:oleObj>
              </mc:Choice>
              <mc:Fallback>
                <p:oleObj name="Packager Shell Object" showAsIcon="1" r:id="rId5" imgW="914400" imgH="771480" progId="Package">
                  <p:embed/>
                  <p:pic>
                    <p:nvPicPr>
                      <p:cNvPr id="0" name=""/>
                      <p:cNvPicPr/>
                      <p:nvPr/>
                    </p:nvPicPr>
                    <p:blipFill>
                      <a:blip r:embed="rId6"/>
                      <a:stretch>
                        <a:fillRect/>
                      </a:stretch>
                    </p:blipFill>
                    <p:spPr>
                      <a:xfrm>
                        <a:off x="7191375" y="3432175"/>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05915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xmlns=""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adec="http://schemas.microsoft.com/office/drawing/2017/decorative" xmlns=""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1246</Words>
  <Application>Microsoft Office PowerPoint</Application>
  <PresentationFormat>Widescreen</PresentationFormat>
  <Paragraphs>120</Paragraphs>
  <Slides>9</Slides>
  <Notes>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9</vt:i4>
      </vt:variant>
    </vt:vector>
  </HeadingPairs>
  <TitlesOfParts>
    <vt:vector size="16" baseType="lpstr">
      <vt:lpstr>Arial</vt:lpstr>
      <vt:lpstr>Calibri</vt:lpstr>
      <vt:lpstr>Century Gothic</vt:lpstr>
      <vt:lpstr>Segoe UI</vt:lpstr>
      <vt:lpstr>Segoe UI Light</vt:lpstr>
      <vt:lpstr>Office Theme</vt:lpstr>
      <vt:lpstr>Package</vt:lpstr>
      <vt:lpstr>Gartner Assignment Presentation</vt:lpstr>
      <vt:lpstr>Project analysis slide 2</vt:lpstr>
      <vt:lpstr>Project analysis slide 3</vt:lpstr>
      <vt:lpstr>Project analysis slide 4</vt:lpstr>
      <vt:lpstr>Project analysis slide 5</vt:lpstr>
      <vt:lpstr>Project analysis slide 6</vt:lpstr>
      <vt:lpstr>Project analysis slide 7</vt:lpstr>
      <vt:lpstr>Project analysis slide 7</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2019-09-18T10:43:24Z</dcterms:created>
  <dcterms:modified xsi:type="dcterms:W3CDTF">2019-09-19T20:48:42Z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