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92" r:id="rId3"/>
    <p:sldId id="291" r:id="rId4"/>
    <p:sldId id="262" r:id="rId5"/>
    <p:sldId id="264" r:id="rId6"/>
    <p:sldId id="281" r:id="rId7"/>
    <p:sldId id="294" r:id="rId8"/>
    <p:sldId id="263" r:id="rId9"/>
    <p:sldId id="296" r:id="rId10"/>
    <p:sldId id="297" r:id="rId11"/>
    <p:sldId id="304" r:id="rId12"/>
    <p:sldId id="282" r:id="rId13"/>
    <p:sldId id="300" r:id="rId14"/>
    <p:sldId id="301" r:id="rId15"/>
    <p:sldId id="302" r:id="rId16"/>
    <p:sldId id="303" r:id="rId17"/>
    <p:sldId id="269" r:id="rId18"/>
    <p:sldId id="273" r:id="rId19"/>
    <p:sldId id="284" r:id="rId20"/>
    <p:sldId id="278" r:id="rId2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859C"/>
    <a:srgbClr val="F2DCDB"/>
    <a:srgbClr val="4F81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97" autoAdjust="0"/>
    <p:restoredTop sz="94660"/>
  </p:normalViewPr>
  <p:slideViewPr>
    <p:cSldViewPr>
      <p:cViewPr varScale="1">
        <p:scale>
          <a:sx n="95" d="100"/>
          <a:sy n="95" d="100"/>
        </p:scale>
        <p:origin x="630" y="7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3152A76-A2FC-416C-BABE-262C1BADF4FB}" type="datetimeFigureOut">
              <a:rPr lang="en-US" smtClean="0"/>
              <a:pPr/>
              <a:t>2/12/2020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EDFF37-A9DB-4C5A-A7F7-EA0D5CA4ED82}" type="slidenum">
              <a:rPr lang="en-US" smtClean="0"/>
              <a:pPr/>
              <a:t>‹#›</a:t>
            </a:fld>
            <a:endParaRPr lang="en-US" dirty="0"/>
          </a:p>
        </p:txBody>
      </p:sp>
    </p:spTree>
    <p:extLst>
      <p:ext uri="{BB962C8B-B14F-4D97-AF65-F5344CB8AC3E}">
        <p14:creationId xmlns:p14="http://schemas.microsoft.com/office/powerpoint/2010/main" val="6413489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0EDFF37-A9DB-4C5A-A7F7-EA0D5CA4ED82}" type="slidenum">
              <a:rPr lang="en-US" smtClean="0"/>
              <a:pPr/>
              <a:t>17</a:t>
            </a:fld>
            <a:endParaRPr lang="en-US" dirty="0"/>
          </a:p>
        </p:txBody>
      </p:sp>
    </p:spTree>
    <p:extLst>
      <p:ext uri="{BB962C8B-B14F-4D97-AF65-F5344CB8AC3E}">
        <p14:creationId xmlns:p14="http://schemas.microsoft.com/office/powerpoint/2010/main" val="334047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75F6791-201A-4AB9-B645-7EA2FDE47B26}" type="datetimeFigureOut">
              <a:rPr lang="en-US" smtClean="0"/>
              <a:pPr/>
              <a:t>2/12/2020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A33E1CC-987A-4EB1-A08A-5B8CA4F32CE6}" type="slidenum">
              <a:rPr lang="en-US" smtClean="0"/>
              <a:pPr/>
              <a:t>‹#›</a:t>
            </a:fld>
            <a:endParaRPr lang="en-US" dirty="0"/>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5F6791-201A-4AB9-B645-7EA2FDE47B26}" type="datetimeFigureOut">
              <a:rPr lang="en-US" smtClean="0"/>
              <a:pPr/>
              <a:t>2/12/2020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A33E1CC-987A-4EB1-A08A-5B8CA4F32CE6}" type="slidenum">
              <a:rPr lang="en-US" smtClean="0"/>
              <a:pPr/>
              <a:t>‹#›</a:t>
            </a:fld>
            <a:endParaRPr lang="en-US" dirty="0"/>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5F6791-201A-4AB9-B645-7EA2FDE47B26}" type="datetimeFigureOut">
              <a:rPr lang="en-US" smtClean="0"/>
              <a:pPr/>
              <a:t>2/12/2020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A33E1CC-987A-4EB1-A08A-5B8CA4F32CE6}" type="slidenum">
              <a:rPr lang="en-US" smtClean="0"/>
              <a:pPr/>
              <a:t>‹#›</a:t>
            </a:fld>
            <a:endParaRPr lang="en-US" dirty="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5F6791-201A-4AB9-B645-7EA2FDE47B26}" type="datetimeFigureOut">
              <a:rPr lang="en-US" smtClean="0"/>
              <a:pPr/>
              <a:t>2/12/2020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A33E1CC-987A-4EB1-A08A-5B8CA4F32CE6}" type="slidenum">
              <a:rPr lang="en-US" smtClean="0"/>
              <a:pPr/>
              <a:t>‹#›</a:t>
            </a:fld>
            <a:endParaRPr lang="en-US"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5F6791-201A-4AB9-B645-7EA2FDE47B26}" type="datetimeFigureOut">
              <a:rPr lang="en-US" smtClean="0"/>
              <a:pPr/>
              <a:t>2/12/2020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A33E1CC-987A-4EB1-A08A-5B8CA4F32CE6}" type="slidenum">
              <a:rPr lang="en-US" smtClean="0"/>
              <a:pPr/>
              <a:t>‹#›</a:t>
            </a:fld>
            <a:endParaRPr lang="en-US" dirty="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75F6791-201A-4AB9-B645-7EA2FDE47B26}" type="datetimeFigureOut">
              <a:rPr lang="en-US" smtClean="0"/>
              <a:pPr/>
              <a:t>2/12/2020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A33E1CC-987A-4EB1-A08A-5B8CA4F32CE6}" type="slidenum">
              <a:rPr lang="en-US" smtClean="0"/>
              <a:pPr/>
              <a:t>‹#›</a:t>
            </a:fld>
            <a:endParaRPr lang="en-US" dirty="0"/>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75F6791-201A-4AB9-B645-7EA2FDE47B26}" type="datetimeFigureOut">
              <a:rPr lang="en-US" smtClean="0"/>
              <a:pPr/>
              <a:t>2/12/2020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A33E1CC-987A-4EB1-A08A-5B8CA4F32CE6}" type="slidenum">
              <a:rPr lang="en-US" smtClean="0"/>
              <a:pPr/>
              <a:t>‹#›</a:t>
            </a:fld>
            <a:endParaRPr lang="en-US" dirty="0"/>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75F6791-201A-4AB9-B645-7EA2FDE47B26}" type="datetimeFigureOut">
              <a:rPr lang="en-US" smtClean="0"/>
              <a:pPr/>
              <a:t>2/12/2020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A33E1CC-987A-4EB1-A08A-5B8CA4F32CE6}" type="slidenum">
              <a:rPr lang="en-US" smtClean="0"/>
              <a:pPr/>
              <a:t>‹#›</a:t>
            </a:fld>
            <a:endParaRPr lang="en-US" dirty="0"/>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5F6791-201A-4AB9-B645-7EA2FDE47B26}" type="datetimeFigureOut">
              <a:rPr lang="en-US" smtClean="0"/>
              <a:pPr/>
              <a:t>2/12/2020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A33E1CC-987A-4EB1-A08A-5B8CA4F32CE6}" type="slidenum">
              <a:rPr lang="en-US" smtClean="0"/>
              <a:pPr/>
              <a:t>‹#›</a:t>
            </a:fld>
            <a:endParaRPr lang="en-US" dirty="0"/>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5F6791-201A-4AB9-B645-7EA2FDE47B26}" type="datetimeFigureOut">
              <a:rPr lang="en-US" smtClean="0"/>
              <a:pPr/>
              <a:t>2/12/2020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A33E1CC-987A-4EB1-A08A-5B8CA4F32CE6}" type="slidenum">
              <a:rPr lang="en-US" smtClean="0"/>
              <a:pPr/>
              <a:t>‹#›</a:t>
            </a:fld>
            <a:endParaRPr lang="en-US" dirty="0"/>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5F6791-201A-4AB9-B645-7EA2FDE47B26}" type="datetimeFigureOut">
              <a:rPr lang="en-US" smtClean="0"/>
              <a:pPr/>
              <a:t>2/12/2020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A33E1CC-987A-4EB1-A08A-5B8CA4F32CE6}" type="slidenum">
              <a:rPr lang="en-US" smtClean="0"/>
              <a:pPr/>
              <a:t>‹#›</a:t>
            </a:fld>
            <a:endParaRPr lang="en-US" dirty="0"/>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675F6791-201A-4AB9-B645-7EA2FDE47B26}" type="datetimeFigureOut">
              <a:rPr lang="en-US" smtClean="0"/>
              <a:pPr/>
              <a:t>2/12/2020</a:t>
            </a:fld>
            <a:endParaRPr lang="en-US"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9A33E1CC-987A-4EB1-A08A-5B8CA4F32CE6}"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descr="Dhaka_International_University.png"/>
          <p:cNvPicPr>
            <a:picLocks noChangeAspect="1"/>
          </p:cNvPicPr>
          <p:nvPr/>
        </p:nvPicPr>
        <p:blipFill>
          <a:blip r:embed="rId2"/>
          <a:stretch>
            <a:fillRect/>
          </a:stretch>
        </p:blipFill>
        <p:spPr>
          <a:xfrm>
            <a:off x="76200" y="57150"/>
            <a:ext cx="1143000" cy="413845"/>
          </a:xfrm>
          <a:prstGeom prst="rect">
            <a:avLst/>
          </a:prstGeom>
        </p:spPr>
      </p:pic>
      <p:sp>
        <p:nvSpPr>
          <p:cNvPr id="7" name="Rectangle 6"/>
          <p:cNvSpPr/>
          <p:nvPr/>
        </p:nvSpPr>
        <p:spPr>
          <a:xfrm>
            <a:off x="1371600" y="57150"/>
            <a:ext cx="7772400" cy="40005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1200"/>
              </a:spcBef>
            </a:pPr>
            <a:r>
              <a:rPr lang="en-US" dirty="0" smtClean="0">
                <a:solidFill>
                  <a:schemeClr val="bg1"/>
                </a:solidFill>
              </a:rPr>
              <a:t> DHAKA INTERNATIONAL UNIVERSITY</a:t>
            </a:r>
            <a:endParaRPr lang="en-US" dirty="0">
              <a:solidFill>
                <a:schemeClr val="bg1"/>
              </a:solidFill>
            </a:endParaRPr>
          </a:p>
        </p:txBody>
      </p:sp>
      <p:sp>
        <p:nvSpPr>
          <p:cNvPr id="9" name="Rectangle 8"/>
          <p:cNvSpPr/>
          <p:nvPr/>
        </p:nvSpPr>
        <p:spPr>
          <a:xfrm>
            <a:off x="2362200" y="1657350"/>
            <a:ext cx="4343400" cy="14287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Rectangle 9"/>
          <p:cNvSpPr/>
          <p:nvPr/>
        </p:nvSpPr>
        <p:spPr>
          <a:xfrm>
            <a:off x="457200" y="971550"/>
            <a:ext cx="8077200" cy="3352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6000"/>
              </a:lnSpc>
            </a:pPr>
            <a:r>
              <a:rPr lang="en-US" sz="4400" dirty="0" smtClean="0">
                <a:solidFill>
                  <a:srgbClr val="0070C0"/>
                </a:solidFill>
              </a:rPr>
              <a:t>WELCOME</a:t>
            </a:r>
          </a:p>
          <a:p>
            <a:pPr algn="ctr">
              <a:lnSpc>
                <a:spcPts val="6000"/>
              </a:lnSpc>
            </a:pPr>
            <a:r>
              <a:rPr lang="en-US" sz="4400" dirty="0" smtClean="0">
                <a:solidFill>
                  <a:srgbClr val="0070C0"/>
                </a:solidFill>
              </a:rPr>
              <a:t>TO</a:t>
            </a:r>
          </a:p>
          <a:p>
            <a:pPr algn="ctr">
              <a:lnSpc>
                <a:spcPts val="6000"/>
              </a:lnSpc>
            </a:pPr>
            <a:r>
              <a:rPr lang="en-US" sz="4400" dirty="0" smtClean="0">
                <a:solidFill>
                  <a:srgbClr val="0070C0"/>
                </a:solidFill>
              </a:rPr>
              <a:t>OUR PRESENTATION</a:t>
            </a:r>
          </a:p>
          <a:p>
            <a:pPr algn="ctr">
              <a:lnSpc>
                <a:spcPts val="7000"/>
              </a:lnSpc>
            </a:pPr>
            <a:r>
              <a:rPr lang="en-US" dirty="0" smtClean="0">
                <a:solidFill>
                  <a:schemeClr val="tx1"/>
                </a:solidFill>
              </a:rPr>
              <a:t>Wednesday, 12-February-2020, 4.00 PM</a:t>
            </a:r>
            <a:endParaRPr lang="en-US" dirty="0">
              <a:solidFill>
                <a:schemeClr val="tx1"/>
              </a:solidFill>
            </a:endParaRPr>
          </a:p>
        </p:txBody>
      </p:sp>
      <p:grpSp>
        <p:nvGrpSpPr>
          <p:cNvPr id="8" name="Group 7"/>
          <p:cNvGrpSpPr/>
          <p:nvPr/>
        </p:nvGrpSpPr>
        <p:grpSpPr>
          <a:xfrm>
            <a:off x="0" y="4607215"/>
            <a:ext cx="9157133" cy="381000"/>
            <a:chOff x="1219201" y="4607215"/>
            <a:chExt cx="7937932" cy="381000"/>
          </a:xfrm>
          <a:solidFill>
            <a:schemeClr val="accent5">
              <a:lumMod val="50000"/>
            </a:schemeClr>
          </a:solidFill>
        </p:grpSpPr>
        <p:sp>
          <p:nvSpPr>
            <p:cNvPr id="11" name="Rectangle 10"/>
            <p:cNvSpPr/>
            <p:nvPr/>
          </p:nvSpPr>
          <p:spPr>
            <a:xfrm>
              <a:off x="1219201" y="4607215"/>
              <a:ext cx="7937932" cy="381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bg1"/>
                  </a:solidFill>
                </a:rPr>
                <a:t> </a:t>
              </a:r>
              <a:r>
                <a:rPr lang="en-US" sz="1400" dirty="0" smtClean="0">
                  <a:solidFill>
                    <a:schemeClr val="bg1"/>
                  </a:solidFill>
                </a:rPr>
                <a:t>Batch : 54th (2nd Shift)                                                              Final-Defense</a:t>
              </a:r>
              <a:endParaRPr lang="en-US" sz="1400" b="1" dirty="0">
                <a:solidFill>
                  <a:schemeClr val="bg1"/>
                </a:solidFill>
              </a:endParaRPr>
            </a:p>
          </p:txBody>
        </p:sp>
        <p:sp>
          <p:nvSpPr>
            <p:cNvPr id="12" name="Rectangle 11"/>
            <p:cNvSpPr/>
            <p:nvPr/>
          </p:nvSpPr>
          <p:spPr>
            <a:xfrm>
              <a:off x="8153400" y="4670135"/>
              <a:ext cx="914400" cy="263815"/>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smtClean="0">
                  <a:solidFill>
                    <a:srgbClr val="FFFF00"/>
                  </a:solidFill>
                </a:rPr>
                <a:t>Page-01</a:t>
              </a:r>
              <a:endParaRPr lang="en-US" sz="1400" dirty="0">
                <a:solidFill>
                  <a:srgbClr val="FFFF00"/>
                </a:solidFill>
              </a:endParaRPr>
            </a:p>
          </p:txBody>
        </p:sp>
      </p:gr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209550"/>
            <a:ext cx="8916659" cy="400050"/>
          </a:xfrm>
          <a:prstGeom prst="rect">
            <a:avLst/>
          </a:prstGeom>
          <a:solidFill>
            <a:schemeClr val="accent5">
              <a:lumMod val="5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ln w="0"/>
                <a:solidFill>
                  <a:schemeClr val="bg1"/>
                </a:solidFill>
                <a:effectLst>
                  <a:outerShdw blurRad="38100" dist="19050" dir="2700000" algn="tl" rotWithShape="0">
                    <a:schemeClr val="dk1">
                      <a:alpha val="40000"/>
                    </a:schemeClr>
                  </a:outerShdw>
                </a:effectLst>
              </a:rPr>
              <a:t>Number plate recognized and template match and Traffic Control System </a:t>
            </a:r>
            <a:r>
              <a:rPr lang="en-US" dirty="0" err="1" smtClean="0">
                <a:ln w="0"/>
                <a:solidFill>
                  <a:schemeClr val="bg1"/>
                </a:solidFill>
                <a:effectLst>
                  <a:outerShdw blurRad="38100" dist="19050" dir="2700000" algn="tl" rotWithShape="0">
                    <a:schemeClr val="dk1">
                      <a:alpha val="40000"/>
                    </a:schemeClr>
                  </a:outerShdw>
                </a:effectLst>
              </a:rPr>
              <a:t>Flowchat</a:t>
            </a:r>
            <a:r>
              <a:rPr lang="en-US" dirty="0" smtClean="0">
                <a:ln w="0"/>
                <a:solidFill>
                  <a:schemeClr val="bg1"/>
                </a:solidFill>
                <a:effectLst>
                  <a:outerShdw blurRad="38100" dist="19050" dir="2700000" algn="tl" rotWithShape="0">
                    <a:schemeClr val="dk1">
                      <a:alpha val="40000"/>
                    </a:schemeClr>
                  </a:outerShdw>
                </a:effectLst>
              </a:rPr>
              <a:t> </a:t>
            </a:r>
          </a:p>
        </p:txBody>
      </p:sp>
      <p:grpSp>
        <p:nvGrpSpPr>
          <p:cNvPr id="20" name="Group 19"/>
          <p:cNvGrpSpPr/>
          <p:nvPr/>
        </p:nvGrpSpPr>
        <p:grpSpPr>
          <a:xfrm>
            <a:off x="76201" y="4590792"/>
            <a:ext cx="9080932" cy="413845"/>
            <a:chOff x="76201" y="4590792"/>
            <a:chExt cx="9080932" cy="413845"/>
          </a:xfrm>
        </p:grpSpPr>
        <p:pic>
          <p:nvPicPr>
            <p:cNvPr id="21" name="Picture 20" descr="Dhaka_International_University.png"/>
            <p:cNvPicPr>
              <a:picLocks noChangeAspect="1"/>
            </p:cNvPicPr>
            <p:nvPr/>
          </p:nvPicPr>
          <p:blipFill>
            <a:blip r:embed="rId2"/>
            <a:stretch>
              <a:fillRect/>
            </a:stretch>
          </p:blipFill>
          <p:spPr>
            <a:xfrm>
              <a:off x="76201" y="4590792"/>
              <a:ext cx="1143000" cy="413845"/>
            </a:xfrm>
            <a:prstGeom prst="rect">
              <a:avLst/>
            </a:prstGeom>
          </p:spPr>
        </p:pic>
        <p:sp>
          <p:nvSpPr>
            <p:cNvPr id="23" name="Rectangle 22"/>
            <p:cNvSpPr/>
            <p:nvPr/>
          </p:nvSpPr>
          <p:spPr>
            <a:xfrm>
              <a:off x="1219201" y="4607215"/>
              <a:ext cx="7937932" cy="381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bg1"/>
                  </a:solidFill>
                </a:rPr>
                <a:t> </a:t>
              </a:r>
              <a:r>
                <a:rPr lang="en-US" sz="1400" dirty="0" smtClean="0">
                  <a:solidFill>
                    <a:schemeClr val="bg1"/>
                  </a:solidFill>
                </a:rPr>
                <a:t>Batch : 54th (2nd Shift)                                                   Final-Defense</a:t>
              </a:r>
              <a:endParaRPr lang="en-US" sz="1400" b="1" dirty="0">
                <a:solidFill>
                  <a:schemeClr val="bg1"/>
                </a:solidFill>
              </a:endParaRPr>
            </a:p>
          </p:txBody>
        </p:sp>
        <p:sp>
          <p:nvSpPr>
            <p:cNvPr id="24" name="Rectangle 23"/>
            <p:cNvSpPr/>
            <p:nvPr/>
          </p:nvSpPr>
          <p:spPr>
            <a:xfrm>
              <a:off x="8153400" y="4670135"/>
              <a:ext cx="914400" cy="26381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smtClean="0">
                  <a:solidFill>
                    <a:srgbClr val="FFFF00"/>
                  </a:solidFill>
                </a:rPr>
                <a:t>Page-10</a:t>
              </a:r>
              <a:endParaRPr lang="en-US" sz="1400" dirty="0">
                <a:solidFill>
                  <a:srgbClr val="FFFF00"/>
                </a:solidFill>
              </a:endParaRPr>
            </a:p>
          </p:txBody>
        </p:sp>
      </p:grpSp>
      <p:sp>
        <p:nvSpPr>
          <p:cNvPr id="16" name="Rectangle 15"/>
          <p:cNvSpPr/>
          <p:nvPr/>
        </p:nvSpPr>
        <p:spPr>
          <a:xfrm>
            <a:off x="5507831" y="3959346"/>
            <a:ext cx="2152650" cy="261610"/>
          </a:xfrm>
          <a:prstGeom prst="rect">
            <a:avLst/>
          </a:prstGeom>
          <a:ln>
            <a:solidFill>
              <a:schemeClr val="bg1">
                <a:lumMod val="85000"/>
              </a:schemeClr>
            </a:solidFill>
          </a:ln>
        </p:spPr>
        <p:txBody>
          <a:bodyPr wrap="square">
            <a:spAutoFit/>
          </a:bodyPr>
          <a:lstStyle/>
          <a:p>
            <a:pPr algn="ctr"/>
            <a:r>
              <a:rPr lang="en-US" sz="1100" dirty="0" smtClean="0">
                <a:ea typeface="Calibri"/>
                <a:cs typeface="Calibri"/>
                <a:sym typeface="Calibri"/>
              </a:rPr>
              <a:t>Figure : Proposed Model</a:t>
            </a:r>
            <a:endParaRPr lang="en-US" sz="1100" dirty="0"/>
          </a:p>
        </p:txBody>
      </p:sp>
      <p:pic>
        <p:nvPicPr>
          <p:cNvPr id="1026" name="Picture 2" descr="C:\Users\USER\Desktop\Capture.PNG"/>
          <p:cNvPicPr>
            <a:picLocks noChangeAspect="1" noChangeArrowheads="1"/>
          </p:cNvPicPr>
          <p:nvPr/>
        </p:nvPicPr>
        <p:blipFill>
          <a:blip r:embed="rId3"/>
          <a:srcRect/>
          <a:stretch>
            <a:fillRect/>
          </a:stretch>
        </p:blipFill>
        <p:spPr bwMode="auto">
          <a:xfrm>
            <a:off x="609600" y="742950"/>
            <a:ext cx="3143250" cy="1762125"/>
          </a:xfrm>
          <a:prstGeom prst="rect">
            <a:avLst/>
          </a:prstGeom>
          <a:noFill/>
        </p:spPr>
      </p:pic>
      <p:pic>
        <p:nvPicPr>
          <p:cNvPr id="1027" name="Picture 3" descr="C:\Users\USER\Desktop\Capture.PNG1.PNG"/>
          <p:cNvPicPr>
            <a:picLocks noChangeAspect="1" noChangeArrowheads="1"/>
          </p:cNvPicPr>
          <p:nvPr/>
        </p:nvPicPr>
        <p:blipFill>
          <a:blip r:embed="rId4"/>
          <a:srcRect/>
          <a:stretch>
            <a:fillRect/>
          </a:stretch>
        </p:blipFill>
        <p:spPr bwMode="auto">
          <a:xfrm>
            <a:off x="873893" y="2748804"/>
            <a:ext cx="2819400" cy="1057275"/>
          </a:xfrm>
          <a:prstGeom prst="rect">
            <a:avLst/>
          </a:prstGeom>
          <a:noFill/>
        </p:spPr>
      </p:pic>
      <p:pic>
        <p:nvPicPr>
          <p:cNvPr id="3" name="Picture 2"/>
          <p:cNvPicPr>
            <a:picLocks noChangeAspect="1"/>
          </p:cNvPicPr>
          <p:nvPr/>
        </p:nvPicPr>
        <p:blipFill>
          <a:blip r:embed="rId5"/>
          <a:stretch>
            <a:fillRect/>
          </a:stretch>
        </p:blipFill>
        <p:spPr>
          <a:xfrm>
            <a:off x="5334000" y="875931"/>
            <a:ext cx="2500312" cy="2930148"/>
          </a:xfrm>
          <a:prstGeom prst="rect">
            <a:avLst/>
          </a:prstGeom>
        </p:spPr>
      </p:pic>
      <p:sp>
        <p:nvSpPr>
          <p:cNvPr id="13" name="Rectangle 12"/>
          <p:cNvSpPr/>
          <p:nvPr/>
        </p:nvSpPr>
        <p:spPr>
          <a:xfrm>
            <a:off x="1371601" y="4097437"/>
            <a:ext cx="2152650" cy="261610"/>
          </a:xfrm>
          <a:prstGeom prst="rect">
            <a:avLst/>
          </a:prstGeom>
          <a:ln>
            <a:solidFill>
              <a:schemeClr val="bg1">
                <a:lumMod val="85000"/>
              </a:schemeClr>
            </a:solidFill>
          </a:ln>
        </p:spPr>
        <p:txBody>
          <a:bodyPr wrap="square">
            <a:spAutoFit/>
          </a:bodyPr>
          <a:lstStyle/>
          <a:p>
            <a:pPr algn="ctr"/>
            <a:r>
              <a:rPr lang="en-US" sz="1100" dirty="0" smtClean="0">
                <a:ea typeface="Calibri"/>
                <a:cs typeface="Calibri"/>
                <a:sym typeface="Calibri"/>
              </a:rPr>
              <a:t>Figure : </a:t>
            </a:r>
            <a:r>
              <a:rPr lang="en-US" sz="1100" dirty="0" err="1" smtClean="0">
                <a:ea typeface="Calibri"/>
                <a:cs typeface="Calibri"/>
                <a:sym typeface="Calibri"/>
              </a:rPr>
              <a:t>Ardiuno</a:t>
            </a:r>
            <a:r>
              <a:rPr lang="en-US" sz="1100" dirty="0" smtClean="0">
                <a:ea typeface="Calibri"/>
                <a:cs typeface="Calibri"/>
                <a:sym typeface="Calibri"/>
              </a:rPr>
              <a:t> ,Servo, LED</a:t>
            </a:r>
            <a:endParaRPr lang="en-US" sz="1100" dirty="0"/>
          </a:p>
        </p:txBody>
      </p:sp>
    </p:spTree>
    <p:extLst>
      <p:ext uri="{BB962C8B-B14F-4D97-AF65-F5344CB8AC3E}">
        <p14:creationId xmlns:p14="http://schemas.microsoft.com/office/powerpoint/2010/main" val="1541321875"/>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209550"/>
            <a:ext cx="8916659" cy="400050"/>
          </a:xfrm>
          <a:prstGeom prst="rect">
            <a:avLst/>
          </a:prstGeom>
          <a:solidFill>
            <a:schemeClr val="accent5">
              <a:lumMod val="5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ln w="0"/>
                <a:solidFill>
                  <a:schemeClr val="bg1"/>
                </a:solidFill>
                <a:effectLst>
                  <a:outerShdw blurRad="38100" dist="19050" dir="2700000" algn="tl" rotWithShape="0">
                    <a:schemeClr val="dk1">
                      <a:alpha val="40000"/>
                    </a:schemeClr>
                  </a:outerShdw>
                </a:effectLst>
              </a:rPr>
              <a:t>Road safety system in traffic area </a:t>
            </a:r>
            <a:r>
              <a:rPr lang="en-US" dirty="0" smtClean="0">
                <a:ln w="0"/>
                <a:solidFill>
                  <a:schemeClr val="bg1"/>
                </a:solidFill>
                <a:effectLst>
                  <a:outerShdw blurRad="38100" dist="19050" dir="2700000" algn="tl" rotWithShape="0">
                    <a:schemeClr val="dk1">
                      <a:alpha val="40000"/>
                    </a:schemeClr>
                  </a:outerShdw>
                </a:effectLst>
              </a:rPr>
              <a:t> </a:t>
            </a:r>
            <a:endParaRPr lang="en-US" dirty="0" smtClean="0">
              <a:ln w="0"/>
              <a:solidFill>
                <a:schemeClr val="bg1"/>
              </a:solidFill>
              <a:effectLst>
                <a:outerShdw blurRad="38100" dist="19050" dir="2700000" algn="tl" rotWithShape="0">
                  <a:schemeClr val="dk1">
                    <a:alpha val="40000"/>
                  </a:schemeClr>
                </a:outerShdw>
              </a:effectLst>
            </a:endParaRPr>
          </a:p>
        </p:txBody>
      </p:sp>
      <p:grpSp>
        <p:nvGrpSpPr>
          <p:cNvPr id="20" name="Group 19"/>
          <p:cNvGrpSpPr/>
          <p:nvPr/>
        </p:nvGrpSpPr>
        <p:grpSpPr>
          <a:xfrm>
            <a:off x="76201" y="4590792"/>
            <a:ext cx="9080932" cy="413845"/>
            <a:chOff x="76201" y="4590792"/>
            <a:chExt cx="9080932" cy="413845"/>
          </a:xfrm>
        </p:grpSpPr>
        <p:pic>
          <p:nvPicPr>
            <p:cNvPr id="21" name="Picture 20" descr="Dhaka_International_University.png"/>
            <p:cNvPicPr>
              <a:picLocks noChangeAspect="1"/>
            </p:cNvPicPr>
            <p:nvPr/>
          </p:nvPicPr>
          <p:blipFill>
            <a:blip r:embed="rId2"/>
            <a:stretch>
              <a:fillRect/>
            </a:stretch>
          </p:blipFill>
          <p:spPr>
            <a:xfrm>
              <a:off x="76201" y="4590792"/>
              <a:ext cx="1143000" cy="413845"/>
            </a:xfrm>
            <a:prstGeom prst="rect">
              <a:avLst/>
            </a:prstGeom>
          </p:spPr>
        </p:pic>
        <p:sp>
          <p:nvSpPr>
            <p:cNvPr id="23" name="Rectangle 22"/>
            <p:cNvSpPr/>
            <p:nvPr/>
          </p:nvSpPr>
          <p:spPr>
            <a:xfrm>
              <a:off x="1219201" y="4607215"/>
              <a:ext cx="7937932" cy="381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bg1"/>
                  </a:solidFill>
                </a:rPr>
                <a:t> </a:t>
              </a:r>
              <a:r>
                <a:rPr lang="en-US" sz="1400" dirty="0" smtClean="0">
                  <a:solidFill>
                    <a:schemeClr val="bg1"/>
                  </a:solidFill>
                </a:rPr>
                <a:t>Batch : 54th (2nd Shift)                                                   Final-Defense</a:t>
              </a:r>
              <a:endParaRPr lang="en-US" sz="1400" b="1" dirty="0">
                <a:solidFill>
                  <a:schemeClr val="bg1"/>
                </a:solidFill>
              </a:endParaRPr>
            </a:p>
          </p:txBody>
        </p:sp>
        <p:sp>
          <p:nvSpPr>
            <p:cNvPr id="24" name="Rectangle 23"/>
            <p:cNvSpPr/>
            <p:nvPr/>
          </p:nvSpPr>
          <p:spPr>
            <a:xfrm>
              <a:off x="8153400" y="4670135"/>
              <a:ext cx="914400" cy="26381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smtClean="0">
                  <a:solidFill>
                    <a:srgbClr val="FFFF00"/>
                  </a:solidFill>
                </a:rPr>
                <a:t>Page-10</a:t>
              </a:r>
              <a:endParaRPr lang="en-US" sz="1400" dirty="0">
                <a:solidFill>
                  <a:srgbClr val="FFFF00"/>
                </a:solidFill>
              </a:endParaRPr>
            </a:p>
          </p:txBody>
        </p:sp>
      </p:grpSp>
      <p:sp>
        <p:nvSpPr>
          <p:cNvPr id="16" name="Rectangle 15"/>
          <p:cNvSpPr/>
          <p:nvPr/>
        </p:nvSpPr>
        <p:spPr>
          <a:xfrm>
            <a:off x="5410200" y="3785072"/>
            <a:ext cx="2152650" cy="261610"/>
          </a:xfrm>
          <a:prstGeom prst="rect">
            <a:avLst/>
          </a:prstGeom>
          <a:ln>
            <a:solidFill>
              <a:schemeClr val="bg1">
                <a:lumMod val="85000"/>
              </a:schemeClr>
            </a:solidFill>
          </a:ln>
        </p:spPr>
        <p:txBody>
          <a:bodyPr wrap="square">
            <a:spAutoFit/>
          </a:bodyPr>
          <a:lstStyle/>
          <a:p>
            <a:pPr algn="ctr"/>
            <a:r>
              <a:rPr lang="en-US" sz="1100" dirty="0" smtClean="0">
                <a:ea typeface="Calibri"/>
                <a:cs typeface="Calibri"/>
                <a:sym typeface="Calibri"/>
              </a:rPr>
              <a:t>Figure : </a:t>
            </a:r>
            <a:r>
              <a:rPr lang="en-US" sz="1100" dirty="0">
                <a:ea typeface="Calibri"/>
                <a:cs typeface="Calibri"/>
                <a:sym typeface="Calibri"/>
              </a:rPr>
              <a:t>P</a:t>
            </a:r>
            <a:r>
              <a:rPr lang="en-US" sz="1100" dirty="0" smtClean="0">
                <a:ea typeface="Calibri"/>
                <a:cs typeface="Calibri"/>
                <a:sym typeface="Calibri"/>
              </a:rPr>
              <a:t>ull up </a:t>
            </a:r>
            <a:r>
              <a:rPr lang="en-US" sz="1100" dirty="0" smtClean="0">
                <a:ea typeface="Calibri"/>
                <a:cs typeface="Calibri"/>
                <a:sym typeface="Calibri"/>
              </a:rPr>
              <a:t> </a:t>
            </a:r>
            <a:r>
              <a:rPr lang="en-US" sz="1100" dirty="0" smtClean="0">
                <a:ea typeface="Calibri"/>
                <a:cs typeface="Calibri"/>
                <a:sym typeface="Calibri"/>
              </a:rPr>
              <a:t>Model</a:t>
            </a:r>
            <a:endParaRPr lang="en-US" sz="1100" dirty="0"/>
          </a:p>
        </p:txBody>
      </p:sp>
      <p:sp>
        <p:nvSpPr>
          <p:cNvPr id="13" name="Rectangle 12"/>
          <p:cNvSpPr/>
          <p:nvPr/>
        </p:nvSpPr>
        <p:spPr>
          <a:xfrm>
            <a:off x="1143000" y="3751285"/>
            <a:ext cx="2152650" cy="261610"/>
          </a:xfrm>
          <a:prstGeom prst="rect">
            <a:avLst/>
          </a:prstGeom>
          <a:ln>
            <a:solidFill>
              <a:schemeClr val="bg1">
                <a:lumMod val="85000"/>
              </a:schemeClr>
            </a:solidFill>
          </a:ln>
        </p:spPr>
        <p:txBody>
          <a:bodyPr wrap="square">
            <a:spAutoFit/>
          </a:bodyPr>
          <a:lstStyle/>
          <a:p>
            <a:pPr algn="ctr"/>
            <a:r>
              <a:rPr lang="en-US" sz="1100" dirty="0" smtClean="0">
                <a:ea typeface="Calibri"/>
                <a:cs typeface="Calibri"/>
                <a:sym typeface="Calibri"/>
              </a:rPr>
              <a:t>Figure : </a:t>
            </a:r>
            <a:r>
              <a:rPr lang="en-US" sz="1100" dirty="0" smtClean="0">
                <a:ea typeface="Calibri"/>
                <a:cs typeface="Calibri"/>
                <a:sym typeface="Calibri"/>
              </a:rPr>
              <a:t>Pull down model</a:t>
            </a:r>
            <a:endParaRPr lang="en-US" sz="1100"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55387" y="1155218"/>
            <a:ext cx="3498013" cy="2330931"/>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9282" y="1157940"/>
            <a:ext cx="3269759" cy="2175810"/>
          </a:xfrm>
          <a:prstGeom prst="rect">
            <a:avLst/>
          </a:prstGeom>
        </p:spPr>
      </p:pic>
    </p:spTree>
    <p:extLst>
      <p:ext uri="{BB962C8B-B14F-4D97-AF65-F5344CB8AC3E}">
        <p14:creationId xmlns:p14="http://schemas.microsoft.com/office/powerpoint/2010/main" val="1334714677"/>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76201" y="152494"/>
            <a:ext cx="8991599" cy="438056"/>
          </a:xfrm>
          <a:prstGeom prst="rect">
            <a:avLst/>
          </a:prstGeom>
          <a:solidFill>
            <a:schemeClr val="accent5">
              <a:lumMod val="5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nSpc>
                <a:spcPts val="2000"/>
              </a:lnSpc>
              <a:spcBef>
                <a:spcPts val="500"/>
              </a:spcBef>
              <a:buClr>
                <a:srgbClr val="376092"/>
              </a:buClr>
              <a:buSzPts val="2500"/>
            </a:pPr>
            <a:r>
              <a:rPr lang="en-US" dirty="0" smtClean="0">
                <a:solidFill>
                  <a:schemeClr val="bg1"/>
                </a:solidFill>
                <a:ea typeface="Calibri"/>
                <a:cs typeface="Calibri"/>
                <a:sym typeface="Calibri"/>
              </a:rPr>
              <a:t>PROJECT OVERVIEW</a:t>
            </a:r>
            <a:endParaRPr lang="en-US" dirty="0" smtClean="0">
              <a:solidFill>
                <a:schemeClr val="bg1"/>
              </a:solidFill>
            </a:endParaRPr>
          </a:p>
        </p:txBody>
      </p:sp>
      <p:grpSp>
        <p:nvGrpSpPr>
          <p:cNvPr id="12" name="Group 11"/>
          <p:cNvGrpSpPr/>
          <p:nvPr/>
        </p:nvGrpSpPr>
        <p:grpSpPr>
          <a:xfrm>
            <a:off x="76201" y="4590792"/>
            <a:ext cx="9080932" cy="413845"/>
            <a:chOff x="76201" y="4590792"/>
            <a:chExt cx="9080932" cy="413845"/>
          </a:xfrm>
        </p:grpSpPr>
        <p:pic>
          <p:nvPicPr>
            <p:cNvPr id="13" name="Picture 12" descr="Dhaka_International_University.png"/>
            <p:cNvPicPr>
              <a:picLocks noChangeAspect="1"/>
            </p:cNvPicPr>
            <p:nvPr/>
          </p:nvPicPr>
          <p:blipFill>
            <a:blip r:embed="rId2"/>
            <a:stretch>
              <a:fillRect/>
            </a:stretch>
          </p:blipFill>
          <p:spPr>
            <a:xfrm>
              <a:off x="76201" y="4590792"/>
              <a:ext cx="1143000" cy="413845"/>
            </a:xfrm>
            <a:prstGeom prst="rect">
              <a:avLst/>
            </a:prstGeom>
          </p:spPr>
        </p:pic>
        <p:sp>
          <p:nvSpPr>
            <p:cNvPr id="14" name="Rectangle 13"/>
            <p:cNvSpPr/>
            <p:nvPr/>
          </p:nvSpPr>
          <p:spPr>
            <a:xfrm>
              <a:off x="1219201" y="4607215"/>
              <a:ext cx="7937932" cy="381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bg1"/>
                  </a:solidFill>
                </a:rPr>
                <a:t> </a:t>
              </a:r>
              <a:r>
                <a:rPr lang="en-US" sz="1400" dirty="0" smtClean="0">
                  <a:solidFill>
                    <a:schemeClr val="bg1"/>
                  </a:solidFill>
                </a:rPr>
                <a:t>Batch : 54th (2nd Shift)                                                   Final-Defense</a:t>
              </a:r>
              <a:endParaRPr lang="en-US" sz="1400" b="1" dirty="0">
                <a:solidFill>
                  <a:schemeClr val="bg1"/>
                </a:solidFill>
              </a:endParaRPr>
            </a:p>
          </p:txBody>
        </p:sp>
        <p:sp>
          <p:nvSpPr>
            <p:cNvPr id="15" name="Rectangle 14"/>
            <p:cNvSpPr/>
            <p:nvPr/>
          </p:nvSpPr>
          <p:spPr>
            <a:xfrm>
              <a:off x="8153400" y="4670135"/>
              <a:ext cx="914400" cy="26381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smtClean="0">
                  <a:solidFill>
                    <a:srgbClr val="FFFF00"/>
                  </a:solidFill>
                </a:rPr>
                <a:t>Page-11</a:t>
              </a:r>
              <a:endParaRPr lang="en-US" sz="1400" dirty="0">
                <a:solidFill>
                  <a:srgbClr val="FFFF00"/>
                </a:solidFill>
              </a:endParaRPr>
            </a:p>
          </p:txBody>
        </p:sp>
      </p:grpSp>
      <p:sp>
        <p:nvSpPr>
          <p:cNvPr id="20" name="Rectangle 19"/>
          <p:cNvSpPr/>
          <p:nvPr/>
        </p:nvSpPr>
        <p:spPr>
          <a:xfrm>
            <a:off x="3505200" y="4057521"/>
            <a:ext cx="2590800" cy="261610"/>
          </a:xfrm>
          <a:prstGeom prst="rect">
            <a:avLst/>
          </a:prstGeom>
          <a:ln>
            <a:solidFill>
              <a:schemeClr val="bg1">
                <a:lumMod val="85000"/>
              </a:schemeClr>
            </a:solidFill>
          </a:ln>
        </p:spPr>
        <p:txBody>
          <a:bodyPr wrap="square">
            <a:spAutoFit/>
          </a:bodyPr>
          <a:lstStyle/>
          <a:p>
            <a:pPr algn="ctr"/>
            <a:r>
              <a:rPr lang="en-US" sz="1100" dirty="0" smtClean="0">
                <a:ea typeface="Calibri"/>
                <a:cs typeface="Calibri"/>
                <a:sym typeface="Calibri"/>
              </a:rPr>
              <a:t>Figure : GUI Design</a:t>
            </a:r>
            <a:endParaRPr lang="en-US" sz="1100" dirty="0"/>
          </a:p>
        </p:txBody>
      </p:sp>
      <p:pic>
        <p:nvPicPr>
          <p:cNvPr id="17" name="Picture 16"/>
          <p:cNvPicPr/>
          <p:nvPr/>
        </p:nvPicPr>
        <p:blipFill>
          <a:blip r:embed="rId3">
            <a:extLst>
              <a:ext uri="{28A0092B-C50C-407E-A947-70E740481C1C}">
                <a14:useLocalDpi xmlns:a14="http://schemas.microsoft.com/office/drawing/2010/main" val="0"/>
              </a:ext>
            </a:extLst>
          </a:blip>
          <a:stretch>
            <a:fillRect/>
          </a:stretch>
        </p:blipFill>
        <p:spPr>
          <a:xfrm>
            <a:off x="1143000" y="661660"/>
            <a:ext cx="6705600" cy="3124200"/>
          </a:xfrm>
          <a:prstGeom prst="rect">
            <a:avLst/>
          </a:prstGeom>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76201" y="152494"/>
            <a:ext cx="8991599" cy="438056"/>
          </a:xfrm>
          <a:prstGeom prst="rect">
            <a:avLst/>
          </a:prstGeom>
          <a:solidFill>
            <a:schemeClr val="accent5">
              <a:lumMod val="5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nSpc>
                <a:spcPts val="2000"/>
              </a:lnSpc>
              <a:spcBef>
                <a:spcPts val="500"/>
              </a:spcBef>
              <a:buClr>
                <a:srgbClr val="376092"/>
              </a:buClr>
              <a:buSzPts val="2500"/>
            </a:pPr>
            <a:r>
              <a:rPr lang="en-US" dirty="0" smtClean="0">
                <a:solidFill>
                  <a:schemeClr val="bg1"/>
                </a:solidFill>
                <a:ea typeface="Calibri"/>
                <a:cs typeface="Calibri"/>
                <a:sym typeface="Calibri"/>
              </a:rPr>
              <a:t>PROJECT OVERVIEW (CONTINUE……..)</a:t>
            </a:r>
            <a:endParaRPr lang="en-US" dirty="0" smtClean="0">
              <a:solidFill>
                <a:schemeClr val="bg1"/>
              </a:solidFill>
            </a:endParaRPr>
          </a:p>
        </p:txBody>
      </p:sp>
      <p:grpSp>
        <p:nvGrpSpPr>
          <p:cNvPr id="12" name="Group 11"/>
          <p:cNvGrpSpPr/>
          <p:nvPr/>
        </p:nvGrpSpPr>
        <p:grpSpPr>
          <a:xfrm>
            <a:off x="76201" y="4590792"/>
            <a:ext cx="9080932" cy="413845"/>
            <a:chOff x="76201" y="4590792"/>
            <a:chExt cx="9080932" cy="413845"/>
          </a:xfrm>
        </p:grpSpPr>
        <p:pic>
          <p:nvPicPr>
            <p:cNvPr id="13" name="Picture 12" descr="Dhaka_International_University.png"/>
            <p:cNvPicPr>
              <a:picLocks noChangeAspect="1"/>
            </p:cNvPicPr>
            <p:nvPr/>
          </p:nvPicPr>
          <p:blipFill>
            <a:blip r:embed="rId2"/>
            <a:stretch>
              <a:fillRect/>
            </a:stretch>
          </p:blipFill>
          <p:spPr>
            <a:xfrm>
              <a:off x="76201" y="4590792"/>
              <a:ext cx="1143000" cy="413845"/>
            </a:xfrm>
            <a:prstGeom prst="rect">
              <a:avLst/>
            </a:prstGeom>
          </p:spPr>
        </p:pic>
        <p:sp>
          <p:nvSpPr>
            <p:cNvPr id="14" name="Rectangle 13"/>
            <p:cNvSpPr/>
            <p:nvPr/>
          </p:nvSpPr>
          <p:spPr>
            <a:xfrm>
              <a:off x="1219201" y="4607215"/>
              <a:ext cx="7937932" cy="381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bg1"/>
                  </a:solidFill>
                </a:rPr>
                <a:t> </a:t>
              </a:r>
              <a:r>
                <a:rPr lang="en-US" sz="1400" dirty="0" smtClean="0">
                  <a:solidFill>
                    <a:schemeClr val="bg1"/>
                  </a:solidFill>
                </a:rPr>
                <a:t>Batch : 54th (2nd Shift)                                                   Final-Defense</a:t>
              </a:r>
              <a:endParaRPr lang="en-US" sz="1400" b="1" dirty="0">
                <a:solidFill>
                  <a:schemeClr val="bg1"/>
                </a:solidFill>
              </a:endParaRPr>
            </a:p>
          </p:txBody>
        </p:sp>
        <p:sp>
          <p:nvSpPr>
            <p:cNvPr id="15" name="Rectangle 14"/>
            <p:cNvSpPr/>
            <p:nvPr/>
          </p:nvSpPr>
          <p:spPr>
            <a:xfrm>
              <a:off x="8153400" y="4670135"/>
              <a:ext cx="914400" cy="26381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smtClean="0">
                  <a:solidFill>
                    <a:srgbClr val="FFFF00"/>
                  </a:solidFill>
                </a:rPr>
                <a:t>Page-12</a:t>
              </a:r>
              <a:endParaRPr lang="en-US" sz="1400" dirty="0">
                <a:solidFill>
                  <a:srgbClr val="FFFF00"/>
                </a:solidFill>
              </a:endParaRPr>
            </a:p>
          </p:txBody>
        </p:sp>
      </p:grpSp>
      <p:sp>
        <p:nvSpPr>
          <p:cNvPr id="20" name="Rectangle 19"/>
          <p:cNvSpPr/>
          <p:nvPr/>
        </p:nvSpPr>
        <p:spPr>
          <a:xfrm>
            <a:off x="2700546" y="3908761"/>
            <a:ext cx="3438108" cy="261610"/>
          </a:xfrm>
          <a:prstGeom prst="rect">
            <a:avLst/>
          </a:prstGeom>
          <a:ln>
            <a:solidFill>
              <a:schemeClr val="bg1">
                <a:lumMod val="85000"/>
              </a:schemeClr>
            </a:solidFill>
          </a:ln>
        </p:spPr>
        <p:txBody>
          <a:bodyPr wrap="square">
            <a:spAutoFit/>
          </a:bodyPr>
          <a:lstStyle/>
          <a:p>
            <a:pPr algn="ctr"/>
            <a:r>
              <a:rPr lang="en-US" sz="1100" dirty="0" smtClean="0">
                <a:ea typeface="Calibri"/>
                <a:cs typeface="Calibri"/>
                <a:sym typeface="Calibri"/>
              </a:rPr>
              <a:t>Figure :</a:t>
            </a:r>
            <a:r>
              <a:rPr lang="en-US" sz="1100" dirty="0" smtClean="0"/>
              <a:t> Future Work GUI</a:t>
            </a:r>
            <a:endParaRPr lang="en-US" sz="1100" dirty="0"/>
          </a:p>
        </p:txBody>
      </p:sp>
      <p:pic>
        <p:nvPicPr>
          <p:cNvPr id="11" name="Picture 10" descr="Asset 6"/>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7800" y="898597"/>
            <a:ext cx="5867400" cy="2816153"/>
          </a:xfrm>
          <a:prstGeom prst="rect">
            <a:avLst/>
          </a:prstGeom>
          <a:noFill/>
          <a:ln>
            <a:noFill/>
          </a:ln>
        </p:spPr>
      </p:pic>
    </p:spTree>
    <p:extLst>
      <p:ext uri="{BB962C8B-B14F-4D97-AF65-F5344CB8AC3E}">
        <p14:creationId xmlns:p14="http://schemas.microsoft.com/office/powerpoint/2010/main" val="4216172237"/>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76201" y="152494"/>
            <a:ext cx="8991599" cy="438056"/>
          </a:xfrm>
          <a:prstGeom prst="rect">
            <a:avLst/>
          </a:prstGeom>
          <a:solidFill>
            <a:schemeClr val="accent5">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nSpc>
                <a:spcPts val="2000"/>
              </a:lnSpc>
              <a:spcBef>
                <a:spcPts val="500"/>
              </a:spcBef>
              <a:buClr>
                <a:srgbClr val="376092"/>
              </a:buClr>
              <a:buSzPts val="2500"/>
            </a:pPr>
            <a:r>
              <a:rPr lang="en-US" dirty="0" smtClean="0">
                <a:solidFill>
                  <a:schemeClr val="accent5">
                    <a:lumMod val="50000"/>
                  </a:schemeClr>
                </a:solidFill>
                <a:ea typeface="Calibri"/>
                <a:cs typeface="Calibri"/>
                <a:sym typeface="Calibri"/>
              </a:rPr>
              <a:t>PROJECT OVERVIEW (CONTINUE ……) </a:t>
            </a:r>
            <a:endParaRPr lang="en-US" dirty="0" smtClean="0">
              <a:solidFill>
                <a:schemeClr val="accent5">
                  <a:lumMod val="50000"/>
                </a:schemeClr>
              </a:solidFill>
            </a:endParaRPr>
          </a:p>
        </p:txBody>
      </p:sp>
      <p:grpSp>
        <p:nvGrpSpPr>
          <p:cNvPr id="12" name="Group 11"/>
          <p:cNvGrpSpPr/>
          <p:nvPr/>
        </p:nvGrpSpPr>
        <p:grpSpPr>
          <a:xfrm>
            <a:off x="76201" y="4590792"/>
            <a:ext cx="9080932" cy="413845"/>
            <a:chOff x="76201" y="4590792"/>
            <a:chExt cx="9080932" cy="413845"/>
          </a:xfrm>
        </p:grpSpPr>
        <p:pic>
          <p:nvPicPr>
            <p:cNvPr id="13" name="Picture 12" descr="Dhaka_International_University.png"/>
            <p:cNvPicPr>
              <a:picLocks noChangeAspect="1"/>
            </p:cNvPicPr>
            <p:nvPr/>
          </p:nvPicPr>
          <p:blipFill>
            <a:blip r:embed="rId2"/>
            <a:stretch>
              <a:fillRect/>
            </a:stretch>
          </p:blipFill>
          <p:spPr>
            <a:xfrm>
              <a:off x="76201" y="4590792"/>
              <a:ext cx="1143000" cy="413845"/>
            </a:xfrm>
            <a:prstGeom prst="rect">
              <a:avLst/>
            </a:prstGeom>
          </p:spPr>
        </p:pic>
        <p:sp>
          <p:nvSpPr>
            <p:cNvPr id="14" name="Rectangle 13"/>
            <p:cNvSpPr/>
            <p:nvPr/>
          </p:nvSpPr>
          <p:spPr>
            <a:xfrm>
              <a:off x="1219201" y="4607215"/>
              <a:ext cx="7937932" cy="381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bg1"/>
                  </a:solidFill>
                </a:rPr>
                <a:t> </a:t>
              </a:r>
              <a:r>
                <a:rPr lang="en-US" sz="1400" dirty="0" smtClean="0">
                  <a:solidFill>
                    <a:schemeClr val="bg1"/>
                  </a:solidFill>
                </a:rPr>
                <a:t>Batch : 54th (2nd Shift)                                                   Final-Defense</a:t>
              </a:r>
              <a:endParaRPr lang="en-US" sz="1400" b="1" dirty="0">
                <a:solidFill>
                  <a:schemeClr val="bg1"/>
                </a:solidFill>
              </a:endParaRPr>
            </a:p>
          </p:txBody>
        </p:sp>
        <p:sp>
          <p:nvSpPr>
            <p:cNvPr id="15" name="Rectangle 14"/>
            <p:cNvSpPr/>
            <p:nvPr/>
          </p:nvSpPr>
          <p:spPr>
            <a:xfrm>
              <a:off x="8153400" y="4670135"/>
              <a:ext cx="914400" cy="26381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smtClean="0">
                  <a:solidFill>
                    <a:srgbClr val="FFFF00"/>
                  </a:solidFill>
                </a:rPr>
                <a:t>Page-13</a:t>
              </a:r>
              <a:endParaRPr lang="en-US" sz="1400" dirty="0">
                <a:solidFill>
                  <a:srgbClr val="FFFF00"/>
                </a:solidFill>
              </a:endParaRPr>
            </a:p>
          </p:txBody>
        </p:sp>
      </p:grpSp>
      <p:sp>
        <p:nvSpPr>
          <p:cNvPr id="20" name="Rectangle 19"/>
          <p:cNvSpPr/>
          <p:nvPr/>
        </p:nvSpPr>
        <p:spPr>
          <a:xfrm>
            <a:off x="2743200" y="3843889"/>
            <a:ext cx="3438108" cy="261610"/>
          </a:xfrm>
          <a:prstGeom prst="rect">
            <a:avLst/>
          </a:prstGeom>
          <a:ln>
            <a:solidFill>
              <a:schemeClr val="bg1">
                <a:lumMod val="85000"/>
              </a:schemeClr>
            </a:solidFill>
          </a:ln>
        </p:spPr>
        <p:txBody>
          <a:bodyPr wrap="square">
            <a:spAutoFit/>
          </a:bodyPr>
          <a:lstStyle/>
          <a:p>
            <a:pPr algn="ctr"/>
            <a:r>
              <a:rPr lang="en-US" sz="1100" dirty="0" smtClean="0">
                <a:ea typeface="Calibri"/>
                <a:cs typeface="Calibri"/>
                <a:sym typeface="Calibri"/>
              </a:rPr>
              <a:t>Figure : </a:t>
            </a:r>
            <a:r>
              <a:rPr lang="en-US" sz="1100" dirty="0" smtClean="0"/>
              <a:t>current application interface </a:t>
            </a:r>
            <a:endParaRPr lang="en-US" sz="11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7800" y="818496"/>
            <a:ext cx="5730386" cy="2785287"/>
          </a:xfrm>
          <a:prstGeom prst="rect">
            <a:avLst/>
          </a:prstGeom>
        </p:spPr>
      </p:pic>
    </p:spTree>
    <p:extLst>
      <p:ext uri="{BB962C8B-B14F-4D97-AF65-F5344CB8AC3E}">
        <p14:creationId xmlns:p14="http://schemas.microsoft.com/office/powerpoint/2010/main" val="725423041"/>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76201" y="152494"/>
            <a:ext cx="8991599" cy="438056"/>
          </a:xfrm>
          <a:prstGeom prst="rect">
            <a:avLst/>
          </a:prstGeom>
          <a:solidFill>
            <a:schemeClr val="accent5">
              <a:lumMod val="5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nSpc>
                <a:spcPts val="2000"/>
              </a:lnSpc>
              <a:spcBef>
                <a:spcPts val="500"/>
              </a:spcBef>
              <a:buClr>
                <a:srgbClr val="376092"/>
              </a:buClr>
              <a:buSzPts val="2500"/>
            </a:pPr>
            <a:r>
              <a:rPr lang="en-US" dirty="0" smtClean="0">
                <a:solidFill>
                  <a:schemeClr val="bg1"/>
                </a:solidFill>
                <a:ea typeface="Calibri"/>
                <a:cs typeface="Calibri"/>
                <a:sym typeface="Calibri"/>
              </a:rPr>
              <a:t>PROJECT OVERVIEW (CONTINUE ……) </a:t>
            </a:r>
            <a:endParaRPr lang="en-US" dirty="0" smtClean="0">
              <a:solidFill>
                <a:schemeClr val="bg1"/>
              </a:solidFill>
            </a:endParaRPr>
          </a:p>
        </p:txBody>
      </p:sp>
      <p:grpSp>
        <p:nvGrpSpPr>
          <p:cNvPr id="12" name="Group 11"/>
          <p:cNvGrpSpPr/>
          <p:nvPr/>
        </p:nvGrpSpPr>
        <p:grpSpPr>
          <a:xfrm>
            <a:off x="76201" y="4590792"/>
            <a:ext cx="9080932" cy="413845"/>
            <a:chOff x="76201" y="4590792"/>
            <a:chExt cx="9080932" cy="413845"/>
          </a:xfrm>
        </p:grpSpPr>
        <p:pic>
          <p:nvPicPr>
            <p:cNvPr id="13" name="Picture 12" descr="Dhaka_International_University.png"/>
            <p:cNvPicPr>
              <a:picLocks noChangeAspect="1"/>
            </p:cNvPicPr>
            <p:nvPr/>
          </p:nvPicPr>
          <p:blipFill>
            <a:blip r:embed="rId2"/>
            <a:stretch>
              <a:fillRect/>
            </a:stretch>
          </p:blipFill>
          <p:spPr>
            <a:xfrm>
              <a:off x="76201" y="4590792"/>
              <a:ext cx="1143000" cy="413845"/>
            </a:xfrm>
            <a:prstGeom prst="rect">
              <a:avLst/>
            </a:prstGeom>
          </p:spPr>
        </p:pic>
        <p:sp>
          <p:nvSpPr>
            <p:cNvPr id="14" name="Rectangle 13"/>
            <p:cNvSpPr/>
            <p:nvPr/>
          </p:nvSpPr>
          <p:spPr>
            <a:xfrm>
              <a:off x="1219201" y="4607215"/>
              <a:ext cx="7937932" cy="381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bg1"/>
                  </a:solidFill>
                </a:rPr>
                <a:t> </a:t>
              </a:r>
              <a:r>
                <a:rPr lang="en-US" sz="1400" dirty="0" smtClean="0">
                  <a:solidFill>
                    <a:schemeClr val="bg1"/>
                  </a:solidFill>
                </a:rPr>
                <a:t>Batch : 54th (2nd Shift)                                                   Final-Defense</a:t>
              </a:r>
              <a:endParaRPr lang="en-US" sz="1400" b="1" dirty="0">
                <a:solidFill>
                  <a:schemeClr val="bg1"/>
                </a:solidFill>
              </a:endParaRPr>
            </a:p>
          </p:txBody>
        </p:sp>
        <p:sp>
          <p:nvSpPr>
            <p:cNvPr id="15" name="Rectangle 14"/>
            <p:cNvSpPr/>
            <p:nvPr/>
          </p:nvSpPr>
          <p:spPr>
            <a:xfrm>
              <a:off x="8153400" y="4670135"/>
              <a:ext cx="914400" cy="26381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smtClean="0">
                  <a:solidFill>
                    <a:srgbClr val="FFFF00"/>
                  </a:solidFill>
                </a:rPr>
                <a:t>Page-14</a:t>
              </a:r>
              <a:endParaRPr lang="en-US" sz="1400" dirty="0">
                <a:solidFill>
                  <a:srgbClr val="FFFF00"/>
                </a:solidFill>
              </a:endParaRPr>
            </a:p>
          </p:txBody>
        </p:sp>
      </p:grpSp>
      <p:sp>
        <p:nvSpPr>
          <p:cNvPr id="20" name="Rectangle 19"/>
          <p:cNvSpPr/>
          <p:nvPr/>
        </p:nvSpPr>
        <p:spPr>
          <a:xfrm>
            <a:off x="1286292" y="4176424"/>
            <a:ext cx="3438108" cy="261610"/>
          </a:xfrm>
          <a:prstGeom prst="rect">
            <a:avLst/>
          </a:prstGeom>
          <a:ln>
            <a:solidFill>
              <a:schemeClr val="bg1">
                <a:lumMod val="85000"/>
              </a:schemeClr>
            </a:solidFill>
          </a:ln>
        </p:spPr>
        <p:txBody>
          <a:bodyPr wrap="square">
            <a:spAutoFit/>
          </a:bodyPr>
          <a:lstStyle/>
          <a:p>
            <a:pPr algn="ctr"/>
            <a:r>
              <a:rPr lang="en-US" sz="1100" dirty="0" smtClean="0">
                <a:ea typeface="Calibri"/>
                <a:cs typeface="Calibri"/>
                <a:sym typeface="Calibri"/>
              </a:rPr>
              <a:t>Figure : </a:t>
            </a:r>
            <a:r>
              <a:rPr lang="en-US" sz="1100" dirty="0" smtClean="0"/>
              <a:t>Input image </a:t>
            </a:r>
            <a:endParaRPr lang="en-US" sz="1100" dirty="0"/>
          </a:p>
        </p:txBody>
      </p:sp>
      <p:pic>
        <p:nvPicPr>
          <p:cNvPr id="11" name="Picture 10"/>
          <p:cNvPicPr/>
          <p:nvPr/>
        </p:nvPicPr>
        <p:blipFill>
          <a:blip r:embed="rId3">
            <a:extLst>
              <a:ext uri="{28A0092B-C50C-407E-A947-70E740481C1C}">
                <a14:useLocalDpi xmlns:a14="http://schemas.microsoft.com/office/drawing/2010/main" val="0"/>
              </a:ext>
            </a:extLst>
          </a:blip>
          <a:stretch>
            <a:fillRect/>
          </a:stretch>
        </p:blipFill>
        <p:spPr>
          <a:xfrm>
            <a:off x="1447800" y="1581150"/>
            <a:ext cx="2171700" cy="1838325"/>
          </a:xfrm>
          <a:prstGeom prst="rect">
            <a:avLst/>
          </a:prstGeom>
        </p:spPr>
      </p:pic>
      <p:pic>
        <p:nvPicPr>
          <p:cNvPr id="17" name="Picture 16"/>
          <p:cNvPicPr/>
          <p:nvPr/>
        </p:nvPicPr>
        <p:blipFill>
          <a:blip r:embed="rId4">
            <a:extLst>
              <a:ext uri="{28A0092B-C50C-407E-A947-70E740481C1C}">
                <a14:useLocalDpi xmlns:a14="http://schemas.microsoft.com/office/drawing/2010/main" val="0"/>
              </a:ext>
            </a:extLst>
          </a:blip>
          <a:stretch>
            <a:fillRect/>
          </a:stretch>
        </p:blipFill>
        <p:spPr>
          <a:xfrm>
            <a:off x="4800600" y="1581150"/>
            <a:ext cx="2466975" cy="1933575"/>
          </a:xfrm>
          <a:prstGeom prst="rect">
            <a:avLst/>
          </a:prstGeom>
        </p:spPr>
      </p:pic>
      <p:sp>
        <p:nvSpPr>
          <p:cNvPr id="19" name="Rectangle 18"/>
          <p:cNvSpPr/>
          <p:nvPr/>
        </p:nvSpPr>
        <p:spPr>
          <a:xfrm>
            <a:off x="5105400" y="3790950"/>
            <a:ext cx="3438108" cy="261610"/>
          </a:xfrm>
          <a:prstGeom prst="rect">
            <a:avLst/>
          </a:prstGeom>
          <a:ln>
            <a:solidFill>
              <a:schemeClr val="bg1">
                <a:lumMod val="85000"/>
              </a:schemeClr>
            </a:solidFill>
          </a:ln>
        </p:spPr>
        <p:txBody>
          <a:bodyPr wrap="square">
            <a:spAutoFit/>
          </a:bodyPr>
          <a:lstStyle/>
          <a:p>
            <a:pPr algn="ctr"/>
            <a:r>
              <a:rPr lang="en-US" sz="1100" dirty="0" smtClean="0">
                <a:ea typeface="Calibri"/>
                <a:cs typeface="Calibri"/>
                <a:sym typeface="Calibri"/>
              </a:rPr>
              <a:t>Figure : </a:t>
            </a:r>
            <a:r>
              <a:rPr lang="en-US" sz="1100" dirty="0" smtClean="0"/>
              <a:t>output result in txt file</a:t>
            </a:r>
            <a:endParaRPr lang="en-US" sz="1100" dirty="0"/>
          </a:p>
        </p:txBody>
      </p:sp>
    </p:spTree>
    <p:extLst>
      <p:ext uri="{BB962C8B-B14F-4D97-AF65-F5344CB8AC3E}">
        <p14:creationId xmlns:p14="http://schemas.microsoft.com/office/powerpoint/2010/main" val="3946144261"/>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76201" y="152494"/>
            <a:ext cx="8991599" cy="438056"/>
          </a:xfrm>
          <a:prstGeom prst="rect">
            <a:avLst/>
          </a:prstGeom>
          <a:solidFill>
            <a:schemeClr val="accent5">
              <a:lumMod val="5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nSpc>
                <a:spcPts val="2000"/>
              </a:lnSpc>
              <a:spcBef>
                <a:spcPts val="500"/>
              </a:spcBef>
              <a:buClr>
                <a:srgbClr val="376092"/>
              </a:buClr>
              <a:buSzPts val="2500"/>
            </a:pPr>
            <a:r>
              <a:rPr lang="en-US" dirty="0" smtClean="0">
                <a:solidFill>
                  <a:schemeClr val="bg1"/>
                </a:solidFill>
                <a:ea typeface="Calibri"/>
                <a:cs typeface="Calibri"/>
                <a:sym typeface="Calibri"/>
              </a:rPr>
              <a:t>PROJECT OVERVIEW (CONTINUE ……) </a:t>
            </a:r>
            <a:endParaRPr lang="en-US" dirty="0" smtClean="0">
              <a:solidFill>
                <a:schemeClr val="bg1"/>
              </a:solidFill>
            </a:endParaRPr>
          </a:p>
        </p:txBody>
      </p:sp>
      <p:grpSp>
        <p:nvGrpSpPr>
          <p:cNvPr id="12" name="Group 11"/>
          <p:cNvGrpSpPr/>
          <p:nvPr/>
        </p:nvGrpSpPr>
        <p:grpSpPr>
          <a:xfrm>
            <a:off x="76201" y="4590792"/>
            <a:ext cx="9080932" cy="413845"/>
            <a:chOff x="76201" y="4590792"/>
            <a:chExt cx="9080932" cy="413845"/>
          </a:xfrm>
        </p:grpSpPr>
        <p:pic>
          <p:nvPicPr>
            <p:cNvPr id="13" name="Picture 12" descr="Dhaka_International_University.png"/>
            <p:cNvPicPr>
              <a:picLocks noChangeAspect="1"/>
            </p:cNvPicPr>
            <p:nvPr/>
          </p:nvPicPr>
          <p:blipFill>
            <a:blip r:embed="rId2"/>
            <a:stretch>
              <a:fillRect/>
            </a:stretch>
          </p:blipFill>
          <p:spPr>
            <a:xfrm>
              <a:off x="76201" y="4590792"/>
              <a:ext cx="1143000" cy="413845"/>
            </a:xfrm>
            <a:prstGeom prst="rect">
              <a:avLst/>
            </a:prstGeom>
          </p:spPr>
        </p:pic>
        <p:sp>
          <p:nvSpPr>
            <p:cNvPr id="14" name="Rectangle 13"/>
            <p:cNvSpPr/>
            <p:nvPr/>
          </p:nvSpPr>
          <p:spPr>
            <a:xfrm>
              <a:off x="1219201" y="4607215"/>
              <a:ext cx="7937932" cy="381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bg1"/>
                  </a:solidFill>
                </a:rPr>
                <a:t> </a:t>
              </a:r>
              <a:r>
                <a:rPr lang="en-US" sz="1400" dirty="0" smtClean="0">
                  <a:solidFill>
                    <a:schemeClr val="bg1"/>
                  </a:solidFill>
                </a:rPr>
                <a:t>Batch : 54th (2nd Shift)                                                   Final-Defense</a:t>
              </a:r>
              <a:endParaRPr lang="en-US" sz="1400" b="1" dirty="0">
                <a:solidFill>
                  <a:schemeClr val="bg1"/>
                </a:solidFill>
              </a:endParaRPr>
            </a:p>
          </p:txBody>
        </p:sp>
        <p:sp>
          <p:nvSpPr>
            <p:cNvPr id="15" name="Rectangle 14"/>
            <p:cNvSpPr/>
            <p:nvPr/>
          </p:nvSpPr>
          <p:spPr>
            <a:xfrm>
              <a:off x="8153400" y="4670135"/>
              <a:ext cx="914400" cy="26381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smtClean="0">
                  <a:solidFill>
                    <a:srgbClr val="FFFF00"/>
                  </a:solidFill>
                </a:rPr>
                <a:t>Page-15</a:t>
              </a:r>
              <a:endParaRPr lang="en-US" sz="1400" dirty="0">
                <a:solidFill>
                  <a:srgbClr val="FFFF00"/>
                </a:solidFill>
              </a:endParaRPr>
            </a:p>
          </p:txBody>
        </p:sp>
      </p:grpSp>
      <p:sp>
        <p:nvSpPr>
          <p:cNvPr id="16" name="Rectangle 15"/>
          <p:cNvSpPr/>
          <p:nvPr/>
        </p:nvSpPr>
        <p:spPr>
          <a:xfrm>
            <a:off x="6477000" y="4145600"/>
            <a:ext cx="2057400" cy="261610"/>
          </a:xfrm>
          <a:prstGeom prst="rect">
            <a:avLst/>
          </a:prstGeom>
          <a:ln>
            <a:solidFill>
              <a:schemeClr val="bg1">
                <a:lumMod val="85000"/>
              </a:schemeClr>
            </a:solidFill>
          </a:ln>
        </p:spPr>
        <p:txBody>
          <a:bodyPr wrap="square">
            <a:spAutoFit/>
          </a:bodyPr>
          <a:lstStyle/>
          <a:p>
            <a:pPr algn="ctr"/>
            <a:r>
              <a:rPr lang="en-US" sz="1100" dirty="0" smtClean="0">
                <a:ea typeface="Calibri"/>
                <a:cs typeface="Calibri"/>
                <a:sym typeface="Calibri"/>
              </a:rPr>
              <a:t>Figure : </a:t>
            </a:r>
            <a:r>
              <a:rPr lang="en-US" sz="1100" dirty="0" smtClean="0"/>
              <a:t>Result</a:t>
            </a:r>
            <a:endParaRPr lang="en-US" sz="1100" dirty="0"/>
          </a:p>
        </p:txBody>
      </p:sp>
      <p:sp>
        <p:nvSpPr>
          <p:cNvPr id="20" name="Rectangle 19"/>
          <p:cNvSpPr/>
          <p:nvPr/>
        </p:nvSpPr>
        <p:spPr>
          <a:xfrm>
            <a:off x="1286292" y="4176424"/>
            <a:ext cx="3438108" cy="261610"/>
          </a:xfrm>
          <a:prstGeom prst="rect">
            <a:avLst/>
          </a:prstGeom>
          <a:ln>
            <a:solidFill>
              <a:schemeClr val="bg1">
                <a:lumMod val="85000"/>
              </a:schemeClr>
            </a:solidFill>
          </a:ln>
        </p:spPr>
        <p:txBody>
          <a:bodyPr wrap="square">
            <a:spAutoFit/>
          </a:bodyPr>
          <a:lstStyle/>
          <a:p>
            <a:pPr algn="ctr"/>
            <a:r>
              <a:rPr lang="en-US" sz="1100" dirty="0" smtClean="0">
                <a:ea typeface="Calibri"/>
                <a:cs typeface="Calibri"/>
                <a:sym typeface="Calibri"/>
              </a:rPr>
              <a:t>Figure : </a:t>
            </a:r>
            <a:r>
              <a:rPr lang="en-US" sz="1100" dirty="0" smtClean="0"/>
              <a:t>Input image </a:t>
            </a:r>
            <a:endParaRPr lang="en-US" sz="1100" dirty="0"/>
          </a:p>
        </p:txBody>
      </p:sp>
      <p:pic>
        <p:nvPicPr>
          <p:cNvPr id="11" name="Picture 10" descr="C:\Users\tusher shuvro\Desktop\research\carplate1.jpg"/>
          <p:cNvPicPr/>
          <p:nvPr/>
        </p:nvPicPr>
        <p:blipFill>
          <a:blip r:embed="rId3">
            <a:extLst>
              <a:ext uri="{28A0092B-C50C-407E-A947-70E740481C1C}">
                <a14:useLocalDpi xmlns:a14="http://schemas.microsoft.com/office/drawing/2010/main" val="0"/>
              </a:ext>
            </a:extLst>
          </a:blip>
          <a:srcRect/>
          <a:stretch>
            <a:fillRect/>
          </a:stretch>
        </p:blipFill>
        <p:spPr bwMode="auto">
          <a:xfrm>
            <a:off x="990600" y="1200150"/>
            <a:ext cx="2809875" cy="2105025"/>
          </a:xfrm>
          <a:prstGeom prst="rect">
            <a:avLst/>
          </a:prstGeom>
          <a:noFill/>
          <a:ln>
            <a:noFill/>
          </a:ln>
        </p:spPr>
      </p:pic>
      <p:pic>
        <p:nvPicPr>
          <p:cNvPr id="17" name="Picture 16"/>
          <p:cNvPicPr/>
          <p:nvPr/>
        </p:nvPicPr>
        <p:blipFill>
          <a:blip r:embed="rId4">
            <a:extLst>
              <a:ext uri="{28A0092B-C50C-407E-A947-70E740481C1C}">
                <a14:useLocalDpi xmlns:a14="http://schemas.microsoft.com/office/drawing/2010/main" val="0"/>
              </a:ext>
            </a:extLst>
          </a:blip>
          <a:stretch>
            <a:fillRect/>
          </a:stretch>
        </p:blipFill>
        <p:spPr>
          <a:xfrm>
            <a:off x="4495800" y="1581150"/>
            <a:ext cx="4162425" cy="1590675"/>
          </a:xfrm>
          <a:prstGeom prst="rect">
            <a:avLst/>
          </a:prstGeom>
        </p:spPr>
      </p:pic>
    </p:spTree>
    <p:extLst>
      <p:ext uri="{BB962C8B-B14F-4D97-AF65-F5344CB8AC3E}">
        <p14:creationId xmlns:p14="http://schemas.microsoft.com/office/powerpoint/2010/main" val="1848750790"/>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26834" y="130926"/>
            <a:ext cx="8458200" cy="400050"/>
          </a:xfrm>
          <a:prstGeom prst="rect">
            <a:avLst/>
          </a:prstGeom>
          <a:solidFill>
            <a:schemeClr val="accent5">
              <a:lumMod val="5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PROJECT LIMITATION</a:t>
            </a:r>
            <a:endParaRPr lang="en-US" dirty="0" smtClean="0">
              <a:solidFill>
                <a:schemeClr val="bg1"/>
              </a:solidFill>
            </a:endParaRPr>
          </a:p>
        </p:txBody>
      </p:sp>
      <p:sp>
        <p:nvSpPr>
          <p:cNvPr id="6" name="Rectangle 5"/>
          <p:cNvSpPr/>
          <p:nvPr/>
        </p:nvSpPr>
        <p:spPr>
          <a:xfrm>
            <a:off x="617221" y="819150"/>
            <a:ext cx="8167813" cy="2590800"/>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lnSpc>
                <a:spcPts val="3500"/>
              </a:lnSpc>
              <a:buClr>
                <a:srgbClr val="376092"/>
              </a:buClr>
              <a:buSzPts val="3200"/>
              <a:buFont typeface="Wingdings" pitchFamily="2" charset="2"/>
              <a:buChar char="q"/>
            </a:pPr>
            <a:r>
              <a:rPr lang="en-US" sz="1600" dirty="0" smtClean="0">
                <a:solidFill>
                  <a:schemeClr val="tx1"/>
                </a:solidFill>
                <a:ea typeface="Calibri"/>
                <a:cs typeface="Calibri"/>
                <a:sym typeface="Calibri"/>
              </a:rPr>
              <a:t>   Require high-quality camera</a:t>
            </a:r>
          </a:p>
          <a:p>
            <a:pPr lvl="0" algn="just">
              <a:lnSpc>
                <a:spcPts val="3500"/>
              </a:lnSpc>
              <a:buClr>
                <a:srgbClr val="376092"/>
              </a:buClr>
              <a:buSzPts val="3200"/>
              <a:buFont typeface="Wingdings" pitchFamily="2" charset="2"/>
              <a:buChar char="q"/>
            </a:pPr>
            <a:r>
              <a:rPr lang="en-US" sz="1600" dirty="0" smtClean="0">
                <a:solidFill>
                  <a:schemeClr val="tx1"/>
                </a:solidFill>
                <a:ea typeface="Calibri"/>
                <a:cs typeface="Calibri"/>
                <a:sym typeface="Calibri"/>
              </a:rPr>
              <a:t>   server maintenance cost  </a:t>
            </a:r>
          </a:p>
          <a:p>
            <a:pPr lvl="0" algn="just">
              <a:lnSpc>
                <a:spcPts val="3500"/>
              </a:lnSpc>
              <a:buClr>
                <a:srgbClr val="376092"/>
              </a:buClr>
              <a:buSzPts val="3200"/>
              <a:buFont typeface="Wingdings" pitchFamily="2" charset="2"/>
              <a:buChar char="q"/>
            </a:pPr>
            <a:r>
              <a:rPr lang="en-US" sz="1600" dirty="0" smtClean="0">
                <a:solidFill>
                  <a:schemeClr val="tx1"/>
                </a:solidFill>
                <a:ea typeface="Calibri"/>
                <a:cs typeface="Calibri"/>
                <a:sym typeface="Calibri"/>
              </a:rPr>
              <a:t>   Digging the road site for pull bar system</a:t>
            </a:r>
          </a:p>
          <a:p>
            <a:pPr lvl="0" algn="just">
              <a:lnSpc>
                <a:spcPts val="3500"/>
              </a:lnSpc>
              <a:buClr>
                <a:srgbClr val="376092"/>
              </a:buClr>
              <a:buSzPts val="3200"/>
              <a:buFont typeface="Wingdings" pitchFamily="2" charset="2"/>
              <a:buChar char="q"/>
            </a:pPr>
            <a:r>
              <a:rPr lang="en-US" sz="1600" dirty="0" smtClean="0">
                <a:solidFill>
                  <a:schemeClr val="tx1"/>
                </a:solidFill>
                <a:ea typeface="Calibri"/>
                <a:cs typeface="Calibri"/>
                <a:sym typeface="Calibri"/>
              </a:rPr>
              <a:t>    High configuration computer</a:t>
            </a:r>
          </a:p>
        </p:txBody>
      </p:sp>
      <p:grpSp>
        <p:nvGrpSpPr>
          <p:cNvPr id="8" name="Group 7"/>
          <p:cNvGrpSpPr/>
          <p:nvPr/>
        </p:nvGrpSpPr>
        <p:grpSpPr>
          <a:xfrm>
            <a:off x="76201" y="4590792"/>
            <a:ext cx="9080932" cy="413845"/>
            <a:chOff x="76201" y="4590792"/>
            <a:chExt cx="9080932" cy="413845"/>
          </a:xfrm>
        </p:grpSpPr>
        <p:pic>
          <p:nvPicPr>
            <p:cNvPr id="9" name="Picture 8" descr="Dhaka_International_University.png"/>
            <p:cNvPicPr>
              <a:picLocks noChangeAspect="1"/>
            </p:cNvPicPr>
            <p:nvPr/>
          </p:nvPicPr>
          <p:blipFill>
            <a:blip r:embed="rId3"/>
            <a:stretch>
              <a:fillRect/>
            </a:stretch>
          </p:blipFill>
          <p:spPr>
            <a:xfrm>
              <a:off x="76201" y="4590792"/>
              <a:ext cx="1143000" cy="413845"/>
            </a:xfrm>
            <a:prstGeom prst="rect">
              <a:avLst/>
            </a:prstGeom>
          </p:spPr>
        </p:pic>
        <p:sp>
          <p:nvSpPr>
            <p:cNvPr id="11" name="Rectangle 10"/>
            <p:cNvSpPr/>
            <p:nvPr/>
          </p:nvSpPr>
          <p:spPr>
            <a:xfrm>
              <a:off x="1219201" y="4607215"/>
              <a:ext cx="7937932" cy="381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bg1"/>
                  </a:solidFill>
                </a:rPr>
                <a:t> </a:t>
              </a:r>
              <a:r>
                <a:rPr lang="en-US" sz="1400" dirty="0" smtClean="0">
                  <a:solidFill>
                    <a:schemeClr val="bg1"/>
                  </a:solidFill>
                </a:rPr>
                <a:t>Batch : 54th (2nd Shift)                                                   Final-Defense</a:t>
              </a:r>
              <a:endParaRPr lang="en-US" sz="1400" b="1" dirty="0">
                <a:solidFill>
                  <a:schemeClr val="bg1"/>
                </a:solidFill>
              </a:endParaRPr>
            </a:p>
          </p:txBody>
        </p:sp>
        <p:sp>
          <p:nvSpPr>
            <p:cNvPr id="12" name="Rectangle 11"/>
            <p:cNvSpPr/>
            <p:nvPr/>
          </p:nvSpPr>
          <p:spPr>
            <a:xfrm>
              <a:off x="8153400" y="4670135"/>
              <a:ext cx="914400" cy="26381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smtClean="0">
                  <a:solidFill>
                    <a:srgbClr val="FFFF00"/>
                  </a:solidFill>
                </a:rPr>
                <a:t>Page-16</a:t>
              </a:r>
              <a:endParaRPr lang="en-US" sz="1400" dirty="0">
                <a:solidFill>
                  <a:srgbClr val="FFFF00"/>
                </a:solidFill>
              </a:endParaRPr>
            </a:p>
          </p:txBody>
        </p:sp>
      </p:gr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26834" y="198380"/>
            <a:ext cx="8458200" cy="400050"/>
          </a:xfrm>
          <a:prstGeom prst="rect">
            <a:avLst/>
          </a:prstGeom>
          <a:solidFill>
            <a:schemeClr val="accent5">
              <a:lumMod val="5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FUTURE SCOPE</a:t>
            </a:r>
            <a:endParaRPr lang="en-US" dirty="0" smtClean="0">
              <a:solidFill>
                <a:schemeClr val="bg1"/>
              </a:solidFill>
            </a:endParaRPr>
          </a:p>
        </p:txBody>
      </p:sp>
      <p:sp>
        <p:nvSpPr>
          <p:cNvPr id="8" name="Rectangle 7"/>
          <p:cNvSpPr/>
          <p:nvPr/>
        </p:nvSpPr>
        <p:spPr>
          <a:xfrm>
            <a:off x="326834" y="742950"/>
            <a:ext cx="8458200" cy="3429000"/>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lnSpc>
                <a:spcPts val="3500"/>
              </a:lnSpc>
              <a:buClr>
                <a:srgbClr val="376092"/>
              </a:buClr>
              <a:buSzPts val="3200"/>
            </a:pPr>
            <a:endParaRPr lang="en-US" sz="1600" dirty="0" smtClean="0">
              <a:solidFill>
                <a:schemeClr val="tx1"/>
              </a:solidFill>
            </a:endParaRPr>
          </a:p>
        </p:txBody>
      </p:sp>
      <p:sp>
        <p:nvSpPr>
          <p:cNvPr id="2" name="Rectangle 1"/>
          <p:cNvSpPr/>
          <p:nvPr/>
        </p:nvSpPr>
        <p:spPr>
          <a:xfrm>
            <a:off x="533400" y="840340"/>
            <a:ext cx="8251634" cy="2336537"/>
          </a:xfrm>
          <a:prstGeom prst="rect">
            <a:avLst/>
          </a:prstGeom>
        </p:spPr>
        <p:txBody>
          <a:bodyPr wrap="square">
            <a:spAutoFit/>
          </a:bodyPr>
          <a:lstStyle/>
          <a:p>
            <a:pPr lvl="0" algn="just">
              <a:lnSpc>
                <a:spcPts val="3500"/>
              </a:lnSpc>
              <a:buClr>
                <a:srgbClr val="376092"/>
              </a:buClr>
              <a:buSzPct val="100000"/>
              <a:buFont typeface="Wingdings" pitchFamily="2" charset="2"/>
              <a:buChar char="q"/>
            </a:pPr>
            <a:r>
              <a:rPr lang="en-US" dirty="0"/>
              <a:t> </a:t>
            </a:r>
            <a:r>
              <a:rPr lang="en-US" dirty="0" smtClean="0"/>
              <a:t> It can detect Bangla and English car license </a:t>
            </a:r>
          </a:p>
          <a:p>
            <a:pPr lvl="0" algn="just">
              <a:lnSpc>
                <a:spcPts val="3500"/>
              </a:lnSpc>
              <a:buClr>
                <a:srgbClr val="376092"/>
              </a:buClr>
              <a:buSzPct val="100000"/>
              <a:buFont typeface="Wingdings" pitchFamily="2" charset="2"/>
              <a:buChar char="q"/>
            </a:pPr>
            <a:r>
              <a:rPr lang="en-US" dirty="0" smtClean="0"/>
              <a:t> It can detect the driver license </a:t>
            </a:r>
          </a:p>
          <a:p>
            <a:pPr lvl="0" algn="just">
              <a:lnSpc>
                <a:spcPts val="3500"/>
              </a:lnSpc>
              <a:buClr>
                <a:srgbClr val="376092"/>
              </a:buClr>
              <a:buSzPct val="100000"/>
              <a:buFont typeface="Wingdings" pitchFamily="2" charset="2"/>
              <a:buChar char="q"/>
            </a:pPr>
            <a:r>
              <a:rPr lang="en-US" dirty="0" smtClean="0"/>
              <a:t> Maintenance the traffic control system artificially without no human operating </a:t>
            </a:r>
          </a:p>
          <a:p>
            <a:pPr lvl="0" algn="just">
              <a:lnSpc>
                <a:spcPts val="3500"/>
              </a:lnSpc>
              <a:buClr>
                <a:srgbClr val="376092"/>
              </a:buClr>
              <a:buSzPct val="100000"/>
              <a:buFont typeface="Wingdings" pitchFamily="2" charset="2"/>
              <a:buChar char="q"/>
            </a:pPr>
            <a:r>
              <a:rPr lang="en-US" dirty="0" smtClean="0"/>
              <a:t> It provide a safe traffic road cross for people by using pull up down system </a:t>
            </a:r>
          </a:p>
          <a:p>
            <a:pPr lvl="0" algn="just">
              <a:lnSpc>
                <a:spcPts val="3500"/>
              </a:lnSpc>
              <a:buClr>
                <a:srgbClr val="376092"/>
              </a:buClr>
              <a:buSzPct val="100000"/>
              <a:buFont typeface="Wingdings" pitchFamily="2" charset="2"/>
              <a:buChar char="q"/>
            </a:pPr>
            <a:r>
              <a:rPr lang="en-US" dirty="0" smtClean="0"/>
              <a:t> The future system can monitoring all traffic in the city from one control room</a:t>
            </a:r>
            <a:endParaRPr lang="en-US" dirty="0"/>
          </a:p>
        </p:txBody>
      </p:sp>
      <p:grpSp>
        <p:nvGrpSpPr>
          <p:cNvPr id="9" name="Group 8"/>
          <p:cNvGrpSpPr/>
          <p:nvPr/>
        </p:nvGrpSpPr>
        <p:grpSpPr>
          <a:xfrm>
            <a:off x="76201" y="4590792"/>
            <a:ext cx="9080932" cy="413845"/>
            <a:chOff x="76201" y="4590792"/>
            <a:chExt cx="9080932" cy="413845"/>
          </a:xfrm>
        </p:grpSpPr>
        <p:pic>
          <p:nvPicPr>
            <p:cNvPr id="11" name="Picture 10" descr="Dhaka_International_University.png"/>
            <p:cNvPicPr>
              <a:picLocks noChangeAspect="1"/>
            </p:cNvPicPr>
            <p:nvPr/>
          </p:nvPicPr>
          <p:blipFill>
            <a:blip r:embed="rId2"/>
            <a:stretch>
              <a:fillRect/>
            </a:stretch>
          </p:blipFill>
          <p:spPr>
            <a:xfrm>
              <a:off x="76201" y="4590792"/>
              <a:ext cx="1143000" cy="413845"/>
            </a:xfrm>
            <a:prstGeom prst="rect">
              <a:avLst/>
            </a:prstGeom>
          </p:spPr>
        </p:pic>
        <p:sp>
          <p:nvSpPr>
            <p:cNvPr id="12" name="Rectangle 11"/>
            <p:cNvSpPr/>
            <p:nvPr/>
          </p:nvSpPr>
          <p:spPr>
            <a:xfrm>
              <a:off x="1219201" y="4607215"/>
              <a:ext cx="7937932" cy="381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bg1"/>
                  </a:solidFill>
                </a:rPr>
                <a:t> </a:t>
              </a:r>
              <a:r>
                <a:rPr lang="en-US" sz="1400" dirty="0" smtClean="0">
                  <a:solidFill>
                    <a:schemeClr val="bg1"/>
                  </a:solidFill>
                </a:rPr>
                <a:t>Batch : 54th (2nd Shift)                                                   Final-Defense</a:t>
              </a:r>
              <a:endParaRPr lang="en-US" sz="1400" b="1" dirty="0">
                <a:solidFill>
                  <a:schemeClr val="bg1"/>
                </a:solidFill>
              </a:endParaRPr>
            </a:p>
          </p:txBody>
        </p:sp>
        <p:sp>
          <p:nvSpPr>
            <p:cNvPr id="13" name="Rectangle 12"/>
            <p:cNvSpPr/>
            <p:nvPr/>
          </p:nvSpPr>
          <p:spPr>
            <a:xfrm>
              <a:off x="8153400" y="4670135"/>
              <a:ext cx="914400" cy="26381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smtClean="0">
                  <a:solidFill>
                    <a:srgbClr val="FFFF00"/>
                  </a:solidFill>
                </a:rPr>
                <a:t>Page-17</a:t>
              </a:r>
              <a:endParaRPr lang="en-US" sz="1400" dirty="0">
                <a:solidFill>
                  <a:srgbClr val="FFFF00"/>
                </a:solidFill>
              </a:endParaRPr>
            </a:p>
          </p:txBody>
        </p:sp>
      </p:gr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76201" y="203640"/>
            <a:ext cx="8915399" cy="400050"/>
          </a:xfrm>
          <a:prstGeom prst="rect">
            <a:avLst/>
          </a:prstGeom>
          <a:solidFill>
            <a:schemeClr val="accent5">
              <a:lumMod val="5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CONCLUSION</a:t>
            </a:r>
            <a:endParaRPr lang="en-US" dirty="0" smtClean="0">
              <a:solidFill>
                <a:schemeClr val="bg1"/>
              </a:solidFill>
            </a:endParaRPr>
          </a:p>
        </p:txBody>
      </p:sp>
      <p:sp>
        <p:nvSpPr>
          <p:cNvPr id="9" name="Rectangle 8"/>
          <p:cNvSpPr/>
          <p:nvPr/>
        </p:nvSpPr>
        <p:spPr>
          <a:xfrm>
            <a:off x="152400" y="808490"/>
            <a:ext cx="8839200" cy="3487766"/>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lnSpc>
                <a:spcPts val="3400"/>
              </a:lnSpc>
              <a:buClr>
                <a:srgbClr val="376092"/>
              </a:buClr>
              <a:buSzPts val="3200"/>
            </a:pPr>
            <a:endParaRPr lang="en-US" sz="1600" dirty="0">
              <a:solidFill>
                <a:schemeClr val="tx1"/>
              </a:solidFill>
            </a:endParaRPr>
          </a:p>
        </p:txBody>
      </p:sp>
      <p:sp>
        <p:nvSpPr>
          <p:cNvPr id="2" name="Rectangle 1"/>
          <p:cNvSpPr/>
          <p:nvPr/>
        </p:nvSpPr>
        <p:spPr>
          <a:xfrm>
            <a:off x="228600" y="808490"/>
            <a:ext cx="8534400" cy="3416320"/>
          </a:xfrm>
          <a:prstGeom prst="rect">
            <a:avLst/>
          </a:prstGeom>
        </p:spPr>
        <p:txBody>
          <a:bodyPr wrap="square">
            <a:spAutoFit/>
          </a:bodyPr>
          <a:lstStyle/>
          <a:p>
            <a:pPr algn="just">
              <a:lnSpc>
                <a:spcPct val="150000"/>
              </a:lnSpc>
            </a:pPr>
            <a:r>
              <a:rPr lang="en-US" sz="1600" dirty="0" smtClean="0"/>
              <a:t> </a:t>
            </a:r>
          </a:p>
          <a:p>
            <a:pPr algn="just">
              <a:lnSpc>
                <a:spcPct val="150000"/>
              </a:lnSpc>
            </a:pPr>
            <a:r>
              <a:rPr lang="en-US" sz="1600" dirty="0" smtClean="0">
                <a:latin typeface="Times New Roman" panose="02020603050405020304" pitchFamily="18" charset="0"/>
                <a:cs typeface="Times New Roman" panose="02020603050405020304" pitchFamily="18" charset="0"/>
              </a:rPr>
              <a:t>ANPR  can  be  further  exploited  for  vehicle  own identification,  vehicle  model  identification  traffic  control, vehicle speed control and vehicle location tracking.  It can be</a:t>
            </a:r>
          </a:p>
          <a:p>
            <a:pPr algn="just">
              <a:lnSpc>
                <a:spcPct val="150000"/>
              </a:lnSpc>
            </a:pPr>
            <a:r>
              <a:rPr lang="en-US" sz="1600" dirty="0" smtClean="0">
                <a:latin typeface="Times New Roman" panose="02020603050405020304" pitchFamily="18" charset="0"/>
                <a:cs typeface="Times New Roman" panose="02020603050405020304" pitchFamily="18" charset="0"/>
              </a:rPr>
              <a:t>In this Book, worked with still image captured from road side vehicles and proposed a method to detect and recognize car number plate Bangla and English . The proposed method have greater accuracy to localize the number plate as it can detect the number plate from both side front and rear. This method can detect different background color number plates (green and white) captured in morning and evening sunlight. The method achieve a good processing time as well, take 0.18sec for overall process. Performance of the method increased with the quality of the image as well.</a:t>
            </a:r>
            <a:endParaRPr lang="en-US" sz="1600" dirty="0">
              <a:latin typeface="Times New Roman" panose="02020603050405020304" pitchFamily="18" charset="0"/>
              <a:cs typeface="Times New Roman" panose="02020603050405020304" pitchFamily="18" charset="0"/>
            </a:endParaRPr>
          </a:p>
        </p:txBody>
      </p:sp>
      <p:grpSp>
        <p:nvGrpSpPr>
          <p:cNvPr id="8" name="Group 7"/>
          <p:cNvGrpSpPr/>
          <p:nvPr/>
        </p:nvGrpSpPr>
        <p:grpSpPr>
          <a:xfrm>
            <a:off x="76201" y="4590792"/>
            <a:ext cx="9080932" cy="413845"/>
            <a:chOff x="76201" y="4590792"/>
            <a:chExt cx="9080932" cy="413845"/>
          </a:xfrm>
        </p:grpSpPr>
        <p:pic>
          <p:nvPicPr>
            <p:cNvPr id="11" name="Picture 10" descr="Dhaka_International_University.png"/>
            <p:cNvPicPr>
              <a:picLocks noChangeAspect="1"/>
            </p:cNvPicPr>
            <p:nvPr/>
          </p:nvPicPr>
          <p:blipFill>
            <a:blip r:embed="rId2"/>
            <a:stretch>
              <a:fillRect/>
            </a:stretch>
          </p:blipFill>
          <p:spPr>
            <a:xfrm>
              <a:off x="76201" y="4590792"/>
              <a:ext cx="1143000" cy="413845"/>
            </a:xfrm>
            <a:prstGeom prst="rect">
              <a:avLst/>
            </a:prstGeom>
          </p:spPr>
        </p:pic>
        <p:sp>
          <p:nvSpPr>
            <p:cNvPr id="12" name="Rectangle 11"/>
            <p:cNvSpPr/>
            <p:nvPr/>
          </p:nvSpPr>
          <p:spPr>
            <a:xfrm>
              <a:off x="1219201" y="4607215"/>
              <a:ext cx="7937932" cy="381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bg1"/>
                  </a:solidFill>
                </a:rPr>
                <a:t> </a:t>
              </a:r>
              <a:r>
                <a:rPr lang="en-US" sz="1400" dirty="0" smtClean="0">
                  <a:solidFill>
                    <a:schemeClr val="bg1"/>
                  </a:solidFill>
                </a:rPr>
                <a:t>Batch : 54th (2nd Shift)                                                   Final-Defense</a:t>
              </a:r>
              <a:endParaRPr lang="en-US" sz="1400" b="1" dirty="0">
                <a:solidFill>
                  <a:schemeClr val="bg1"/>
                </a:solidFill>
              </a:endParaRPr>
            </a:p>
          </p:txBody>
        </p:sp>
        <p:sp>
          <p:nvSpPr>
            <p:cNvPr id="13" name="Rectangle 12"/>
            <p:cNvSpPr/>
            <p:nvPr/>
          </p:nvSpPr>
          <p:spPr>
            <a:xfrm>
              <a:off x="8153400" y="4670135"/>
              <a:ext cx="914400" cy="26381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smtClean="0">
                  <a:solidFill>
                    <a:srgbClr val="FFFF00"/>
                  </a:solidFill>
                </a:rPr>
                <a:t>Page-18</a:t>
              </a:r>
              <a:endParaRPr lang="en-US" sz="1400" dirty="0">
                <a:solidFill>
                  <a:srgbClr val="FFFF00"/>
                </a:solidFill>
              </a:endParaRPr>
            </a:p>
          </p:txBody>
        </p:sp>
      </p:gr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descr="Dhaka_International_University.png"/>
          <p:cNvPicPr>
            <a:picLocks noChangeAspect="1"/>
          </p:cNvPicPr>
          <p:nvPr/>
        </p:nvPicPr>
        <p:blipFill>
          <a:blip r:embed="rId2"/>
          <a:stretch>
            <a:fillRect/>
          </a:stretch>
        </p:blipFill>
        <p:spPr>
          <a:xfrm>
            <a:off x="76201" y="57150"/>
            <a:ext cx="1143000" cy="413845"/>
          </a:xfrm>
          <a:prstGeom prst="rect">
            <a:avLst/>
          </a:prstGeom>
        </p:spPr>
      </p:pic>
      <p:sp>
        <p:nvSpPr>
          <p:cNvPr id="7" name="Rectangle 6"/>
          <p:cNvSpPr/>
          <p:nvPr/>
        </p:nvSpPr>
        <p:spPr>
          <a:xfrm>
            <a:off x="1371600" y="57150"/>
            <a:ext cx="7772400" cy="400050"/>
          </a:xfrm>
          <a:prstGeom prst="rect">
            <a:avLst/>
          </a:prstGeom>
          <a:solidFill>
            <a:schemeClr val="accent5">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1200"/>
              </a:spcBef>
            </a:pPr>
            <a:r>
              <a:rPr lang="en-US" dirty="0" smtClean="0">
                <a:solidFill>
                  <a:schemeClr val="bg1"/>
                </a:solidFill>
              </a:rPr>
              <a:t> DHAKA INTERNATIONAL UNIVERSITY</a:t>
            </a:r>
            <a:endParaRPr lang="en-US" dirty="0">
              <a:solidFill>
                <a:schemeClr val="bg1"/>
              </a:solidFill>
            </a:endParaRPr>
          </a:p>
        </p:txBody>
      </p:sp>
      <p:sp>
        <p:nvSpPr>
          <p:cNvPr id="9" name="Rectangle 8"/>
          <p:cNvSpPr/>
          <p:nvPr/>
        </p:nvSpPr>
        <p:spPr>
          <a:xfrm>
            <a:off x="2362200" y="1657350"/>
            <a:ext cx="43434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Rectangle 9"/>
          <p:cNvSpPr/>
          <p:nvPr/>
        </p:nvSpPr>
        <p:spPr>
          <a:xfrm>
            <a:off x="838200" y="1200150"/>
            <a:ext cx="7391400" cy="2362200"/>
          </a:xfrm>
          <a:prstGeom prst="rect">
            <a:avLst/>
          </a:prstGeom>
          <a:solidFill>
            <a:schemeClr val="bg1"/>
          </a:solidFill>
          <a:ln>
            <a:solidFill>
              <a:schemeClr val="bg1">
                <a:lumMod val="9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6000"/>
              </a:lnSpc>
            </a:pPr>
            <a:r>
              <a:rPr lang="en-US" sz="2800" b="1" dirty="0" smtClean="0">
                <a:solidFill>
                  <a:srgbClr val="0070C0"/>
                </a:solidFill>
              </a:rPr>
              <a:t>PROJECT TITLE :</a:t>
            </a:r>
          </a:p>
          <a:p>
            <a:pPr algn="ctr">
              <a:lnSpc>
                <a:spcPts val="6000"/>
              </a:lnSpc>
            </a:pPr>
            <a:r>
              <a:rPr lang="en-US" sz="2800" b="1" dirty="0" smtClean="0">
                <a:solidFill>
                  <a:srgbClr val="0070C0"/>
                </a:solidFill>
              </a:rPr>
              <a:t>Real-time Vehicle License Plate Detection and Traffic Control System</a:t>
            </a:r>
          </a:p>
          <a:p>
            <a:pPr algn="ctr">
              <a:lnSpc>
                <a:spcPts val="6000"/>
              </a:lnSpc>
            </a:pPr>
            <a:endParaRPr lang="en-US" sz="2800" b="1" dirty="0" smtClean="0">
              <a:solidFill>
                <a:srgbClr val="0070C0"/>
              </a:solidFill>
            </a:endParaRPr>
          </a:p>
        </p:txBody>
      </p:sp>
      <p:grpSp>
        <p:nvGrpSpPr>
          <p:cNvPr id="12" name="Group 11"/>
          <p:cNvGrpSpPr/>
          <p:nvPr/>
        </p:nvGrpSpPr>
        <p:grpSpPr>
          <a:xfrm>
            <a:off x="0" y="4607215"/>
            <a:ext cx="9157133" cy="381000"/>
            <a:chOff x="1219201" y="4607215"/>
            <a:chExt cx="7937932" cy="381000"/>
          </a:xfrm>
        </p:grpSpPr>
        <p:sp>
          <p:nvSpPr>
            <p:cNvPr id="14" name="Rectangle 13"/>
            <p:cNvSpPr/>
            <p:nvPr/>
          </p:nvSpPr>
          <p:spPr>
            <a:xfrm>
              <a:off x="1219201" y="4607215"/>
              <a:ext cx="7937932" cy="381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bg1"/>
                  </a:solidFill>
                </a:rPr>
                <a:t> </a:t>
              </a:r>
              <a:r>
                <a:rPr lang="en-US" sz="1400" dirty="0" smtClean="0">
                  <a:solidFill>
                    <a:schemeClr val="bg1"/>
                  </a:solidFill>
                </a:rPr>
                <a:t>Batch : 54th (2nd Shift)                                                                           Final-Defense</a:t>
              </a:r>
              <a:endParaRPr lang="en-US" sz="1400" b="1" dirty="0">
                <a:solidFill>
                  <a:schemeClr val="bg1"/>
                </a:solidFill>
              </a:endParaRPr>
            </a:p>
          </p:txBody>
        </p:sp>
        <p:sp>
          <p:nvSpPr>
            <p:cNvPr id="15" name="Rectangle 14"/>
            <p:cNvSpPr/>
            <p:nvPr/>
          </p:nvSpPr>
          <p:spPr>
            <a:xfrm>
              <a:off x="8153400" y="4670135"/>
              <a:ext cx="914400" cy="26381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smtClean="0">
                  <a:solidFill>
                    <a:srgbClr val="FFFF00"/>
                  </a:solidFill>
                </a:rPr>
                <a:t>Page-02</a:t>
              </a:r>
              <a:endParaRPr lang="en-US" sz="1400" dirty="0">
                <a:solidFill>
                  <a:srgbClr val="FFFF00"/>
                </a:solidFill>
              </a:endParaRPr>
            </a:p>
          </p:txBody>
        </p:sp>
      </p:grpSp>
    </p:spTree>
    <p:extLst>
      <p:ext uri="{BB962C8B-B14F-4D97-AF65-F5344CB8AC3E}">
        <p14:creationId xmlns:p14="http://schemas.microsoft.com/office/powerpoint/2010/main" val="134056931"/>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981200" y="1657350"/>
            <a:ext cx="4876800" cy="1905000"/>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ctr">
              <a:buClr>
                <a:srgbClr val="376092"/>
              </a:buClr>
              <a:buSzPts val="1600"/>
            </a:pPr>
            <a:r>
              <a:rPr lang="en-US" sz="4800" b="1" dirty="0" smtClean="0">
                <a:solidFill>
                  <a:srgbClr val="00B0F0"/>
                </a:solidFill>
              </a:rPr>
              <a:t>What do You Think </a:t>
            </a:r>
            <a:r>
              <a:rPr lang="en-US" sz="6000" b="1" dirty="0" smtClean="0">
                <a:solidFill>
                  <a:srgbClr val="00B0F0"/>
                </a:solidFill>
              </a:rPr>
              <a:t>?</a:t>
            </a:r>
            <a:endParaRPr lang="en-US" sz="6000" b="1" dirty="0">
              <a:solidFill>
                <a:srgbClr val="00B0F0"/>
              </a:solidFill>
            </a:endParaRPr>
          </a:p>
        </p:txBody>
      </p:sp>
      <p:sp>
        <p:nvSpPr>
          <p:cNvPr id="8" name="Rectangle 7"/>
          <p:cNvSpPr/>
          <p:nvPr/>
        </p:nvSpPr>
        <p:spPr>
          <a:xfrm>
            <a:off x="381000" y="479535"/>
            <a:ext cx="8420099" cy="914400"/>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ctr">
              <a:buClr>
                <a:srgbClr val="376092"/>
              </a:buClr>
              <a:buSzPts val="1600"/>
            </a:pPr>
            <a:r>
              <a:rPr lang="en-US" sz="4400" b="1" dirty="0" smtClean="0">
                <a:solidFill>
                  <a:schemeClr val="tx1"/>
                </a:solidFill>
              </a:rPr>
              <a:t>This Idea Will Helpful For Us?</a:t>
            </a:r>
            <a:endParaRPr lang="en-US" sz="4400" b="1" dirty="0">
              <a:solidFill>
                <a:schemeClr val="tx1"/>
              </a:solidFill>
            </a:endParaRPr>
          </a:p>
        </p:txBody>
      </p:sp>
      <p:grpSp>
        <p:nvGrpSpPr>
          <p:cNvPr id="11" name="Group 10"/>
          <p:cNvGrpSpPr/>
          <p:nvPr/>
        </p:nvGrpSpPr>
        <p:grpSpPr>
          <a:xfrm>
            <a:off x="76201" y="4590792"/>
            <a:ext cx="9080932" cy="413845"/>
            <a:chOff x="76201" y="4590792"/>
            <a:chExt cx="9080932" cy="413845"/>
          </a:xfrm>
        </p:grpSpPr>
        <p:pic>
          <p:nvPicPr>
            <p:cNvPr id="12" name="Picture 11" descr="Dhaka_International_University.png"/>
            <p:cNvPicPr>
              <a:picLocks noChangeAspect="1"/>
            </p:cNvPicPr>
            <p:nvPr/>
          </p:nvPicPr>
          <p:blipFill>
            <a:blip r:embed="rId2"/>
            <a:stretch>
              <a:fillRect/>
            </a:stretch>
          </p:blipFill>
          <p:spPr>
            <a:xfrm>
              <a:off x="76201" y="4590792"/>
              <a:ext cx="1143000" cy="413845"/>
            </a:xfrm>
            <a:prstGeom prst="rect">
              <a:avLst/>
            </a:prstGeom>
          </p:spPr>
        </p:pic>
        <p:sp>
          <p:nvSpPr>
            <p:cNvPr id="13" name="Rectangle 12"/>
            <p:cNvSpPr/>
            <p:nvPr/>
          </p:nvSpPr>
          <p:spPr>
            <a:xfrm>
              <a:off x="1219201" y="4607215"/>
              <a:ext cx="7937932" cy="381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bg1"/>
                  </a:solidFill>
                </a:rPr>
                <a:t> </a:t>
              </a:r>
              <a:r>
                <a:rPr lang="en-US" sz="1400" dirty="0" smtClean="0">
                  <a:solidFill>
                    <a:schemeClr val="bg1"/>
                  </a:solidFill>
                </a:rPr>
                <a:t>Batch : 54th (2nd Shift)                                                   Final-Defense</a:t>
              </a:r>
              <a:endParaRPr lang="en-US" sz="1400" b="1" dirty="0">
                <a:solidFill>
                  <a:schemeClr val="bg1"/>
                </a:solidFill>
              </a:endParaRPr>
            </a:p>
          </p:txBody>
        </p:sp>
        <p:sp>
          <p:nvSpPr>
            <p:cNvPr id="14" name="Rectangle 13"/>
            <p:cNvSpPr/>
            <p:nvPr/>
          </p:nvSpPr>
          <p:spPr>
            <a:xfrm>
              <a:off x="8153400" y="4670135"/>
              <a:ext cx="914400" cy="26381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smtClean="0">
                  <a:solidFill>
                    <a:srgbClr val="FFFF00"/>
                  </a:solidFill>
                </a:rPr>
                <a:t>Page-19</a:t>
              </a:r>
              <a:endParaRPr lang="en-US" sz="1400" dirty="0">
                <a:solidFill>
                  <a:srgbClr val="FFFF00"/>
                </a:solidFill>
              </a:endParaRPr>
            </a:p>
          </p:txBody>
        </p:sp>
      </p:gr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76201" y="57150"/>
            <a:ext cx="9035901" cy="432261"/>
          </a:xfrm>
          <a:prstGeom prst="rect">
            <a:avLst/>
          </a:prstGeom>
          <a:solidFill>
            <a:schemeClr val="accent5">
              <a:lumMod val="5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SUPERVISOR  and MEMBERS  IDENTITY</a:t>
            </a:r>
            <a:endParaRPr lang="en-US" sz="2000" dirty="0" smtClean="0">
              <a:solidFill>
                <a:schemeClr val="bg1"/>
              </a:solidFill>
            </a:endParaRPr>
          </a:p>
        </p:txBody>
      </p:sp>
      <p:sp>
        <p:nvSpPr>
          <p:cNvPr id="16" name="Rectangle 15"/>
          <p:cNvSpPr/>
          <p:nvPr/>
        </p:nvSpPr>
        <p:spPr>
          <a:xfrm>
            <a:off x="1828800" y="3257550"/>
            <a:ext cx="5334000" cy="1194254"/>
          </a:xfrm>
          <a:prstGeom prst="rect">
            <a:avLst/>
          </a:prstGeom>
          <a:solidFill>
            <a:srgbClr val="F2DCDB"/>
          </a:solidFill>
          <a:ln>
            <a:solidFill>
              <a:schemeClr val="bg1">
                <a:lumMod val="9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smtClean="0">
              <a:solidFill>
                <a:schemeClr val="tx1"/>
              </a:solidFill>
              <a:latin typeface="Roboto "/>
            </a:endParaRPr>
          </a:p>
          <a:p>
            <a:pPr algn="ctr"/>
            <a:r>
              <a:rPr lang="en-US" b="1" dirty="0">
                <a:solidFill>
                  <a:schemeClr val="tx1"/>
                </a:solidFill>
                <a:latin typeface="Roboto "/>
              </a:rPr>
              <a:t>Supervised by</a:t>
            </a:r>
          </a:p>
          <a:p>
            <a:pPr algn="ctr"/>
            <a:r>
              <a:rPr lang="en-US" sz="1200" dirty="0">
                <a:solidFill>
                  <a:schemeClr val="tx1"/>
                </a:solidFill>
                <a:latin typeface="Roboto "/>
              </a:rPr>
              <a:t>Al Bashir </a:t>
            </a:r>
            <a:endParaRPr lang="en-US" sz="1200" dirty="0" smtClean="0">
              <a:solidFill>
                <a:schemeClr val="tx1"/>
              </a:solidFill>
              <a:latin typeface="Roboto "/>
            </a:endParaRPr>
          </a:p>
          <a:p>
            <a:pPr algn="ctr"/>
            <a:r>
              <a:rPr lang="en-US" sz="1200" dirty="0" smtClean="0">
                <a:solidFill>
                  <a:schemeClr val="tx1"/>
                </a:solidFill>
                <a:latin typeface="Roboto "/>
              </a:rPr>
              <a:t>Lecturer </a:t>
            </a:r>
          </a:p>
          <a:p>
            <a:pPr algn="ctr"/>
            <a:r>
              <a:rPr lang="en-US" sz="1200" dirty="0" smtClean="0">
                <a:solidFill>
                  <a:schemeClr val="tx1"/>
                </a:solidFill>
                <a:latin typeface="Roboto "/>
              </a:rPr>
              <a:t>Department of CSE.</a:t>
            </a:r>
          </a:p>
          <a:p>
            <a:pPr algn="ctr"/>
            <a:r>
              <a:rPr lang="en-US" sz="1200" dirty="0" smtClean="0">
                <a:solidFill>
                  <a:schemeClr val="tx1"/>
                </a:solidFill>
                <a:latin typeface="Roboto "/>
              </a:rPr>
              <a:t>Dhaka </a:t>
            </a:r>
            <a:r>
              <a:rPr lang="en-US" sz="1200" dirty="0">
                <a:solidFill>
                  <a:schemeClr val="tx1"/>
                </a:solidFill>
                <a:latin typeface="Roboto "/>
              </a:rPr>
              <a:t>International University </a:t>
            </a:r>
          </a:p>
          <a:p>
            <a:pPr algn="ctr">
              <a:lnSpc>
                <a:spcPts val="1800"/>
              </a:lnSpc>
            </a:pPr>
            <a:endParaRPr lang="en-US" sz="1400" dirty="0" smtClean="0">
              <a:solidFill>
                <a:schemeClr val="tx1"/>
              </a:solidFill>
              <a:latin typeface="Roboto "/>
            </a:endParaRPr>
          </a:p>
        </p:txBody>
      </p:sp>
      <p:graphicFrame>
        <p:nvGraphicFramePr>
          <p:cNvPr id="11" name="Table 10">
            <a:extLst>
              <a:ext uri="{FF2B5EF4-FFF2-40B4-BE49-F238E27FC236}">
                <a16:creationId xmlns="" xmlns:a16="http://schemas.microsoft.com/office/drawing/2014/main" id="{E8EEB296-8554-4D20-B3B8-C0BBC380A58D}"/>
              </a:ext>
            </a:extLst>
          </p:cNvPr>
          <p:cNvGraphicFramePr>
            <a:graphicFrameLocks noGrp="1"/>
          </p:cNvGraphicFramePr>
          <p:nvPr>
            <p:extLst>
              <p:ext uri="{D42A27DB-BD31-4B8C-83A1-F6EECF244321}">
                <p14:modId xmlns:p14="http://schemas.microsoft.com/office/powerpoint/2010/main" val="972062114"/>
              </p:ext>
            </p:extLst>
          </p:nvPr>
        </p:nvGraphicFramePr>
        <p:xfrm>
          <a:off x="1828801" y="1171225"/>
          <a:ext cx="5410200" cy="1753688"/>
        </p:xfrm>
        <a:graphic>
          <a:graphicData uri="http://schemas.openxmlformats.org/drawingml/2006/table">
            <a:tbl>
              <a:tblPr firstRow="1" bandRow="1">
                <a:tableStyleId>{5DA37D80-6434-44D0-A028-1B22A696006F}</a:tableStyleId>
              </a:tblPr>
              <a:tblGrid>
                <a:gridCol w="607730">
                  <a:extLst>
                    <a:ext uri="{9D8B030D-6E8A-4147-A177-3AD203B41FA5}">
                      <a16:colId xmlns="" xmlns:a16="http://schemas.microsoft.com/office/drawing/2014/main" val="3559833401"/>
                    </a:ext>
                  </a:extLst>
                </a:gridCol>
                <a:gridCol w="2582900">
                  <a:extLst>
                    <a:ext uri="{9D8B030D-6E8A-4147-A177-3AD203B41FA5}">
                      <a16:colId xmlns="" xmlns:a16="http://schemas.microsoft.com/office/drawing/2014/main" val="82523989"/>
                    </a:ext>
                  </a:extLst>
                </a:gridCol>
                <a:gridCol w="901700">
                  <a:extLst>
                    <a:ext uri="{9D8B030D-6E8A-4147-A177-3AD203B41FA5}">
                      <a16:colId xmlns="" xmlns:a16="http://schemas.microsoft.com/office/drawing/2014/main" val="3211310719"/>
                    </a:ext>
                  </a:extLst>
                </a:gridCol>
                <a:gridCol w="1317870">
                  <a:extLst>
                    <a:ext uri="{9D8B030D-6E8A-4147-A177-3AD203B41FA5}">
                      <a16:colId xmlns="" xmlns:a16="http://schemas.microsoft.com/office/drawing/2014/main" val="4160613981"/>
                    </a:ext>
                  </a:extLst>
                </a:gridCol>
              </a:tblGrid>
              <a:tr h="368873">
                <a:tc>
                  <a:txBody>
                    <a:bodyPr/>
                    <a:lstStyle/>
                    <a:p>
                      <a:pPr algn="ctr"/>
                      <a:r>
                        <a:rPr lang="en-US" sz="1100" dirty="0" smtClean="0">
                          <a:solidFill>
                            <a:schemeClr val="bg1"/>
                          </a:solidFill>
                        </a:rPr>
                        <a:t>SL. No.</a:t>
                      </a:r>
                      <a:endParaRPr lang="en-GB" sz="1100" b="0" dirty="0">
                        <a:solidFill>
                          <a:schemeClr val="bg1"/>
                        </a:solidFill>
                        <a:latin typeface="+mn-lt"/>
                        <a:cs typeface="Arial" panose="020B0604020202020204" pitchFamily="34" charset="0"/>
                      </a:endParaRPr>
                    </a:p>
                  </a:txBody>
                  <a:tcPr marL="62916" marR="62916" marT="31458" marB="31458" anchor="ctr">
                    <a:solidFill>
                      <a:srgbClr val="31859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bg1"/>
                          </a:solidFill>
                        </a:rPr>
                        <a:t>Name</a:t>
                      </a:r>
                      <a:endParaRPr lang="en-GB" sz="1100" b="0" dirty="0">
                        <a:solidFill>
                          <a:schemeClr val="bg1"/>
                        </a:solidFill>
                        <a:latin typeface="+mn-lt"/>
                        <a:cs typeface="Arial" panose="020B0604020202020204" pitchFamily="34" charset="0"/>
                      </a:endParaRPr>
                    </a:p>
                  </a:txBody>
                  <a:tcPr marL="62916" marR="62916" marT="31458" marB="31458" anchor="ctr">
                    <a:solidFill>
                      <a:srgbClr val="31859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bg1"/>
                          </a:solidFill>
                        </a:rPr>
                        <a:t>Roll</a:t>
                      </a:r>
                      <a:endParaRPr lang="en-GB" sz="1100" b="0" dirty="0">
                        <a:solidFill>
                          <a:schemeClr val="bg1"/>
                        </a:solidFill>
                        <a:latin typeface="+mn-lt"/>
                        <a:cs typeface="Arial" panose="020B0604020202020204" pitchFamily="34" charset="0"/>
                      </a:endParaRPr>
                    </a:p>
                  </a:txBody>
                  <a:tcPr marL="62916" marR="62916" marT="31458" marB="31458" anchor="ctr">
                    <a:solidFill>
                      <a:srgbClr val="31859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bg1"/>
                          </a:solidFill>
                        </a:rPr>
                        <a:t>Reg. No.</a:t>
                      </a:r>
                      <a:endParaRPr lang="en-GB" sz="1100" b="0" dirty="0">
                        <a:solidFill>
                          <a:schemeClr val="bg1"/>
                        </a:solidFill>
                        <a:latin typeface="+mn-lt"/>
                        <a:cs typeface="Arial" panose="020B0604020202020204" pitchFamily="34" charset="0"/>
                      </a:endParaRPr>
                    </a:p>
                  </a:txBody>
                  <a:tcPr marL="62916" marR="62916" marT="31458" marB="31458" anchor="ctr">
                    <a:solidFill>
                      <a:srgbClr val="31859C"/>
                    </a:solidFill>
                  </a:tcPr>
                </a:tc>
                <a:extLst>
                  <a:ext uri="{0D108BD9-81ED-4DB2-BD59-A6C34878D82A}">
                    <a16:rowId xmlns="" xmlns:a16="http://schemas.microsoft.com/office/drawing/2014/main" val="3766630617"/>
                  </a:ext>
                </a:extLst>
              </a:tr>
              <a:tr h="276963">
                <a:tc>
                  <a:txBody>
                    <a:bodyPr/>
                    <a:lstStyle/>
                    <a:p>
                      <a:pPr algn="ctr"/>
                      <a:r>
                        <a:rPr lang="en-GB" sz="1000" dirty="0" smtClean="0">
                          <a:solidFill>
                            <a:schemeClr val="tx1"/>
                          </a:solidFill>
                        </a:rPr>
                        <a:t>1</a:t>
                      </a:r>
                      <a:endParaRPr lang="en-GB" sz="1000" dirty="0">
                        <a:solidFill>
                          <a:schemeClr val="tx1"/>
                        </a:solidFill>
                        <a:latin typeface="+mn-lt"/>
                      </a:endParaRPr>
                    </a:p>
                  </a:txBody>
                  <a:tcPr marL="62916" marR="62916" marT="31458" marB="31458" anchor="ctr"/>
                </a:tc>
                <a:tc>
                  <a:txBody>
                    <a:bodyPr/>
                    <a:lstStyle/>
                    <a:p>
                      <a:pPr marL="0" marR="0">
                        <a:spcBef>
                          <a:spcPts val="0"/>
                        </a:spcBef>
                        <a:spcAft>
                          <a:spcPts val="0"/>
                        </a:spcAft>
                      </a:pPr>
                      <a:r>
                        <a:rPr lang="en-US" sz="1000" kern="1200" dirty="0" err="1" smtClean="0">
                          <a:solidFill>
                            <a:schemeClr val="tx1"/>
                          </a:solidFill>
                          <a:latin typeface="+mn-lt"/>
                          <a:ea typeface="+mn-ea"/>
                          <a:cs typeface="+mn-cs"/>
                        </a:rPr>
                        <a:t>Md.Nawfel Islam</a:t>
                      </a:r>
                    </a:p>
                  </a:txBody>
                  <a:tcPr marL="68580" marR="68580" marT="0" marB="0"/>
                </a:tc>
                <a:tc>
                  <a:txBody>
                    <a:bodyPr/>
                    <a:lstStyle/>
                    <a:p>
                      <a:pPr algn="ctr"/>
                      <a:r>
                        <a:rPr lang="en-GB" sz="1000" dirty="0" smtClean="0">
                          <a:solidFill>
                            <a:schemeClr val="tx1"/>
                          </a:solidFill>
                          <a:latin typeface="+mn-lt"/>
                        </a:rPr>
                        <a:t>04</a:t>
                      </a:r>
                      <a:endParaRPr lang="en-GB" sz="1000" dirty="0">
                        <a:solidFill>
                          <a:schemeClr val="tx1"/>
                        </a:solidFill>
                        <a:latin typeface="+mn-lt"/>
                      </a:endParaRPr>
                    </a:p>
                  </a:txBody>
                  <a:tcPr marL="62916" marR="62916" marT="31458" marB="31458" anchor="ctr"/>
                </a:tc>
                <a:tc>
                  <a:txBody>
                    <a:bodyPr/>
                    <a:lstStyle/>
                    <a:p>
                      <a:pPr marL="0" marR="0" algn="ctr">
                        <a:spcBef>
                          <a:spcPts val="0"/>
                        </a:spcBef>
                        <a:spcAft>
                          <a:spcPts val="0"/>
                        </a:spcAft>
                      </a:pPr>
                      <a:r>
                        <a:rPr lang="en-US" sz="1200">
                          <a:latin typeface="Times New Roman"/>
                          <a:ea typeface="Times New Roman"/>
                          <a:cs typeface="Arial"/>
                        </a:rPr>
                        <a:t>102148</a:t>
                      </a:r>
                      <a:endParaRPr lang="en-US" sz="1000">
                        <a:latin typeface="Calibri"/>
                        <a:ea typeface="Calibri"/>
                        <a:cs typeface="Arial"/>
                      </a:endParaRPr>
                    </a:p>
                  </a:txBody>
                  <a:tcPr marL="68580" marR="68580" marT="0" marB="0"/>
                </a:tc>
                <a:extLst>
                  <a:ext uri="{0D108BD9-81ED-4DB2-BD59-A6C34878D82A}">
                    <a16:rowId xmlns="" xmlns:a16="http://schemas.microsoft.com/office/drawing/2014/main" val="3446274366"/>
                  </a:ext>
                </a:extLst>
              </a:tr>
              <a:tr h="276963">
                <a:tc>
                  <a:txBody>
                    <a:bodyPr/>
                    <a:lstStyle/>
                    <a:p>
                      <a:pPr algn="ctr"/>
                      <a:r>
                        <a:rPr lang="en-GB" sz="1000" dirty="0" smtClean="0">
                          <a:solidFill>
                            <a:schemeClr val="tx1"/>
                          </a:solidFill>
                        </a:rPr>
                        <a:t>2</a:t>
                      </a:r>
                      <a:endParaRPr lang="en-GB" sz="1000" dirty="0">
                        <a:solidFill>
                          <a:schemeClr val="tx1"/>
                        </a:solidFill>
                        <a:latin typeface="+mn-lt"/>
                      </a:endParaRPr>
                    </a:p>
                  </a:txBody>
                  <a:tcPr marL="62916" marR="62916" marT="31458" marB="31458" anchor="ctr"/>
                </a:tc>
                <a:tc>
                  <a:txBody>
                    <a:bodyPr/>
                    <a:lstStyle/>
                    <a:p>
                      <a:pPr marL="0" marR="0">
                        <a:lnSpc>
                          <a:spcPts val="1640"/>
                        </a:lnSpc>
                        <a:spcBef>
                          <a:spcPts val="0"/>
                        </a:spcBef>
                        <a:spcAft>
                          <a:spcPts val="0"/>
                        </a:spcAft>
                      </a:pPr>
                      <a:r>
                        <a:rPr lang="en-US" sz="1000" kern="1200" dirty="0" err="1" smtClean="0">
                          <a:solidFill>
                            <a:schemeClr val="tx1"/>
                          </a:solidFill>
                          <a:latin typeface="+mn-lt"/>
                          <a:ea typeface="+mn-ea"/>
                          <a:cs typeface="+mn-cs"/>
                        </a:rPr>
                        <a:t>Md. Kausar Ali</a:t>
                      </a:r>
                    </a:p>
                  </a:txBody>
                  <a:tcPr marL="68580" marR="68580" marT="0" marB="0"/>
                </a:tc>
                <a:tc>
                  <a:txBody>
                    <a:bodyPr/>
                    <a:lstStyle/>
                    <a:p>
                      <a:pPr algn="ctr"/>
                      <a:r>
                        <a:rPr lang="en-GB" sz="1000" dirty="0" smtClean="0">
                          <a:solidFill>
                            <a:schemeClr val="tx1"/>
                          </a:solidFill>
                          <a:latin typeface="+mn-lt"/>
                        </a:rPr>
                        <a:t>09</a:t>
                      </a:r>
                      <a:endParaRPr lang="en-GB" sz="1000" dirty="0">
                        <a:solidFill>
                          <a:schemeClr val="tx1"/>
                        </a:solidFill>
                        <a:latin typeface="+mn-lt"/>
                      </a:endParaRPr>
                    </a:p>
                  </a:txBody>
                  <a:tcPr marL="62916" marR="62916" marT="31458" marB="31458" anchor="ctr"/>
                </a:tc>
                <a:tc>
                  <a:txBody>
                    <a:bodyPr/>
                    <a:lstStyle/>
                    <a:p>
                      <a:pPr marL="0" marR="0" algn="ctr">
                        <a:spcBef>
                          <a:spcPts val="0"/>
                        </a:spcBef>
                        <a:spcAft>
                          <a:spcPts val="0"/>
                        </a:spcAft>
                      </a:pPr>
                      <a:r>
                        <a:rPr lang="en-US" sz="1200">
                          <a:latin typeface="Times New Roman"/>
                          <a:ea typeface="Times New Roman"/>
                          <a:cs typeface="Arial"/>
                        </a:rPr>
                        <a:t>102153</a:t>
                      </a:r>
                      <a:endParaRPr lang="en-US" sz="1000">
                        <a:latin typeface="Calibri"/>
                        <a:ea typeface="Calibri"/>
                        <a:cs typeface="Arial"/>
                      </a:endParaRPr>
                    </a:p>
                  </a:txBody>
                  <a:tcPr marL="68580" marR="68580" marT="0" marB="0"/>
                </a:tc>
                <a:extLst>
                  <a:ext uri="{0D108BD9-81ED-4DB2-BD59-A6C34878D82A}">
                    <a16:rowId xmlns="" xmlns:a16="http://schemas.microsoft.com/office/drawing/2014/main" val="1758271508"/>
                  </a:ext>
                </a:extLst>
              </a:tr>
              <a:tr h="276963">
                <a:tc>
                  <a:txBody>
                    <a:bodyPr/>
                    <a:lstStyle/>
                    <a:p>
                      <a:pPr algn="ctr"/>
                      <a:r>
                        <a:rPr lang="en-GB" sz="1000" dirty="0" smtClean="0">
                          <a:solidFill>
                            <a:schemeClr val="tx1"/>
                          </a:solidFill>
                        </a:rPr>
                        <a:t>3</a:t>
                      </a:r>
                      <a:endParaRPr lang="en-GB" sz="1000" dirty="0">
                        <a:solidFill>
                          <a:schemeClr val="tx1"/>
                        </a:solidFill>
                        <a:latin typeface="+mn-lt"/>
                      </a:endParaRPr>
                    </a:p>
                  </a:txBody>
                  <a:tcPr marL="62916" marR="62916" marT="31458" marB="31458" anchor="ctr"/>
                </a:tc>
                <a:tc>
                  <a:txBody>
                    <a:bodyPr/>
                    <a:lstStyle/>
                    <a:p>
                      <a:pPr marL="0" marR="0">
                        <a:lnSpc>
                          <a:spcPts val="1640"/>
                        </a:lnSpc>
                        <a:spcBef>
                          <a:spcPts val="0"/>
                        </a:spcBef>
                        <a:spcAft>
                          <a:spcPts val="0"/>
                        </a:spcAft>
                      </a:pPr>
                      <a:r>
                        <a:rPr lang="en-US" sz="1000" kern="1200" dirty="0" err="1" smtClean="0">
                          <a:solidFill>
                            <a:schemeClr val="tx1"/>
                          </a:solidFill>
                          <a:latin typeface="+mn-lt"/>
                          <a:ea typeface="+mn-ea"/>
                          <a:cs typeface="+mn-cs"/>
                        </a:rPr>
                        <a:t>Md. Hossian</a:t>
                      </a:r>
                    </a:p>
                  </a:txBody>
                  <a:tcPr marL="68580" marR="68580" marT="0" marB="0"/>
                </a:tc>
                <a:tc>
                  <a:txBody>
                    <a:bodyPr/>
                    <a:lstStyle/>
                    <a:p>
                      <a:pPr algn="ctr"/>
                      <a:r>
                        <a:rPr lang="en-GB" sz="1000" dirty="0" smtClean="0">
                          <a:solidFill>
                            <a:schemeClr val="tx1"/>
                          </a:solidFill>
                          <a:latin typeface="+mn-lt"/>
                        </a:rPr>
                        <a:t>24</a:t>
                      </a:r>
                      <a:endParaRPr lang="en-GB" sz="1000" dirty="0">
                        <a:solidFill>
                          <a:schemeClr val="tx1"/>
                        </a:solidFill>
                        <a:latin typeface="+mn-lt"/>
                      </a:endParaRPr>
                    </a:p>
                  </a:txBody>
                  <a:tcPr marL="62916" marR="62916" marT="31458" marB="31458" anchor="ctr"/>
                </a:tc>
                <a:tc>
                  <a:txBody>
                    <a:bodyPr/>
                    <a:lstStyle/>
                    <a:p>
                      <a:pPr marL="0" marR="0" algn="ctr">
                        <a:spcBef>
                          <a:spcPts val="0"/>
                        </a:spcBef>
                        <a:spcAft>
                          <a:spcPts val="0"/>
                        </a:spcAft>
                      </a:pPr>
                      <a:r>
                        <a:rPr lang="en-US" sz="1200">
                          <a:latin typeface="Times New Roman"/>
                          <a:ea typeface="Times New Roman"/>
                          <a:cs typeface="Arial"/>
                        </a:rPr>
                        <a:t>102223</a:t>
                      </a:r>
                      <a:endParaRPr lang="en-US" sz="1000">
                        <a:latin typeface="Calibri"/>
                        <a:ea typeface="Calibri"/>
                        <a:cs typeface="Arial"/>
                      </a:endParaRPr>
                    </a:p>
                  </a:txBody>
                  <a:tcPr marL="68580" marR="68580" marT="0" marB="0"/>
                </a:tc>
                <a:extLst>
                  <a:ext uri="{0D108BD9-81ED-4DB2-BD59-A6C34878D82A}">
                    <a16:rowId xmlns="" xmlns:a16="http://schemas.microsoft.com/office/drawing/2014/main" val="3736384641"/>
                  </a:ext>
                </a:extLst>
              </a:tr>
              <a:tr h="276963">
                <a:tc>
                  <a:txBody>
                    <a:bodyPr/>
                    <a:lstStyle/>
                    <a:p>
                      <a:pPr algn="ctr"/>
                      <a:r>
                        <a:rPr lang="en-GB" sz="1000" dirty="0" smtClean="0">
                          <a:solidFill>
                            <a:schemeClr val="tx1"/>
                          </a:solidFill>
                        </a:rPr>
                        <a:t>4</a:t>
                      </a:r>
                      <a:endParaRPr lang="en-GB" sz="1000" dirty="0">
                        <a:solidFill>
                          <a:schemeClr val="tx1"/>
                        </a:solidFill>
                        <a:latin typeface="+mn-lt"/>
                      </a:endParaRPr>
                    </a:p>
                  </a:txBody>
                  <a:tcPr marL="62916" marR="62916" marT="31458" marB="31458" anchor="ctr"/>
                </a:tc>
                <a:tc>
                  <a:txBody>
                    <a:bodyPr/>
                    <a:lstStyle/>
                    <a:p>
                      <a:pPr marL="0" marR="0">
                        <a:spcBef>
                          <a:spcPts val="0"/>
                        </a:spcBef>
                        <a:spcAft>
                          <a:spcPts val="0"/>
                        </a:spcAft>
                      </a:pPr>
                      <a:r>
                        <a:rPr lang="en-US" sz="1000" kern="1200" dirty="0" err="1" smtClean="0">
                          <a:solidFill>
                            <a:schemeClr val="tx1"/>
                          </a:solidFill>
                          <a:latin typeface="+mn-lt"/>
                          <a:ea typeface="+mn-ea"/>
                          <a:cs typeface="+mn-cs"/>
                        </a:rPr>
                        <a:t>Md:Ariful Islam</a:t>
                      </a:r>
                    </a:p>
                  </a:txBody>
                  <a:tcPr marL="68580" marR="68580" marT="0" marB="0"/>
                </a:tc>
                <a:tc>
                  <a:txBody>
                    <a:bodyPr/>
                    <a:lstStyle/>
                    <a:p>
                      <a:pPr algn="ctr"/>
                      <a:r>
                        <a:rPr lang="en-GB" sz="1000" dirty="0" smtClean="0">
                          <a:solidFill>
                            <a:schemeClr val="tx1"/>
                          </a:solidFill>
                          <a:latin typeface="+mn-lt"/>
                        </a:rPr>
                        <a:t>39</a:t>
                      </a:r>
                      <a:endParaRPr lang="en-GB" sz="1000" dirty="0">
                        <a:solidFill>
                          <a:schemeClr val="tx1"/>
                        </a:solidFill>
                        <a:latin typeface="+mn-lt"/>
                      </a:endParaRPr>
                    </a:p>
                  </a:txBody>
                  <a:tcPr marL="62916" marR="62916" marT="31458" marB="31458" anchor="ctr"/>
                </a:tc>
                <a:tc>
                  <a:txBody>
                    <a:bodyPr/>
                    <a:lstStyle/>
                    <a:p>
                      <a:pPr marL="0" marR="0" algn="ctr">
                        <a:spcBef>
                          <a:spcPts val="0"/>
                        </a:spcBef>
                        <a:spcAft>
                          <a:spcPts val="0"/>
                        </a:spcAft>
                      </a:pPr>
                      <a:r>
                        <a:rPr lang="en-US" sz="1200" dirty="0">
                          <a:latin typeface="Times New Roman"/>
                          <a:ea typeface="Times New Roman"/>
                          <a:cs typeface="Arial"/>
                        </a:rPr>
                        <a:t>102238</a:t>
                      </a:r>
                      <a:endParaRPr lang="en-US" sz="1000" dirty="0">
                        <a:latin typeface="Calibri"/>
                        <a:ea typeface="Calibri"/>
                        <a:cs typeface="Arial"/>
                      </a:endParaRPr>
                    </a:p>
                  </a:txBody>
                  <a:tcPr marL="68580" marR="68580" marT="0" marB="0"/>
                </a:tc>
                <a:extLst>
                  <a:ext uri="{0D108BD9-81ED-4DB2-BD59-A6C34878D82A}">
                    <a16:rowId xmlns="" xmlns:a16="http://schemas.microsoft.com/office/drawing/2014/main" val="3090935587"/>
                  </a:ext>
                </a:extLst>
              </a:tr>
              <a:tr h="276963">
                <a:tc>
                  <a:txBody>
                    <a:bodyPr/>
                    <a:lstStyle/>
                    <a:p>
                      <a:pPr algn="ctr"/>
                      <a:endParaRPr lang="en-GB" sz="1000" dirty="0">
                        <a:solidFill>
                          <a:schemeClr val="tx1"/>
                        </a:solidFill>
                        <a:latin typeface="+mn-lt"/>
                      </a:endParaRPr>
                    </a:p>
                  </a:txBody>
                  <a:tcPr marL="62916" marR="62916" marT="31458" marB="31458" anchor="ctr"/>
                </a:tc>
                <a:tc>
                  <a:txBody>
                    <a:bodyPr/>
                    <a:lstStyle/>
                    <a:p>
                      <a:pPr marL="0" marR="0">
                        <a:lnSpc>
                          <a:spcPts val="1640"/>
                        </a:lnSpc>
                        <a:spcBef>
                          <a:spcPts val="0"/>
                        </a:spcBef>
                        <a:spcAft>
                          <a:spcPts val="0"/>
                        </a:spcAft>
                      </a:pPr>
                      <a:r>
                        <a:rPr lang="en-US" sz="1000" kern="1200" dirty="0" err="1" smtClean="0">
                          <a:solidFill>
                            <a:schemeClr val="tx1"/>
                          </a:solidFill>
                          <a:latin typeface="+mn-lt"/>
                          <a:ea typeface="+mn-ea"/>
                          <a:cs typeface="+mn-cs"/>
                        </a:rPr>
                        <a:t>Md</a:t>
                      </a:r>
                      <a:r>
                        <a:rPr lang="en-US" sz="1000" kern="1200" dirty="0" smtClean="0">
                          <a:solidFill>
                            <a:schemeClr val="tx1"/>
                          </a:solidFill>
                          <a:latin typeface="+mn-lt"/>
                          <a:ea typeface="+mn-ea"/>
                          <a:cs typeface="+mn-cs"/>
                        </a:rPr>
                        <a:t>: Abu </a:t>
                      </a:r>
                      <a:r>
                        <a:rPr lang="en-US" sz="1000" kern="1200" dirty="0" err="1" smtClean="0">
                          <a:solidFill>
                            <a:schemeClr val="tx1"/>
                          </a:solidFill>
                          <a:latin typeface="+mn-lt"/>
                          <a:ea typeface="+mn-ea"/>
                          <a:cs typeface="+mn-cs"/>
                        </a:rPr>
                        <a:t>Sayed</a:t>
                      </a:r>
                      <a:endParaRPr lang="en-US" sz="1000" kern="1200" dirty="0" smtClean="0">
                        <a:solidFill>
                          <a:schemeClr val="tx1"/>
                        </a:solidFill>
                        <a:latin typeface="+mn-lt"/>
                        <a:ea typeface="+mn-ea"/>
                        <a:cs typeface="+mn-cs"/>
                      </a:endParaRPr>
                    </a:p>
                  </a:txBody>
                  <a:tcPr marL="68580" marR="68580" marT="0" marB="0"/>
                </a:tc>
                <a:tc>
                  <a:txBody>
                    <a:bodyPr/>
                    <a:lstStyle/>
                    <a:p>
                      <a:pPr algn="ctr"/>
                      <a:r>
                        <a:rPr lang="en-GB" sz="1000" dirty="0" smtClean="0">
                          <a:solidFill>
                            <a:schemeClr val="tx1"/>
                          </a:solidFill>
                          <a:latin typeface="+mn-lt"/>
                        </a:rPr>
                        <a:t>45</a:t>
                      </a:r>
                      <a:endParaRPr lang="en-GB" sz="1000" dirty="0">
                        <a:solidFill>
                          <a:schemeClr val="tx1"/>
                        </a:solidFill>
                        <a:latin typeface="+mn-lt"/>
                      </a:endParaRPr>
                    </a:p>
                  </a:txBody>
                  <a:tcPr marL="62916" marR="62916" marT="31458" marB="31458" anchor="ctr"/>
                </a:tc>
                <a:tc>
                  <a:txBody>
                    <a:bodyPr/>
                    <a:lstStyle/>
                    <a:p>
                      <a:pPr marL="0" marR="0" algn="ctr">
                        <a:spcBef>
                          <a:spcPts val="0"/>
                        </a:spcBef>
                        <a:spcAft>
                          <a:spcPts val="0"/>
                        </a:spcAft>
                      </a:pPr>
                      <a:r>
                        <a:rPr lang="en-US" sz="1200" dirty="0">
                          <a:latin typeface="Times New Roman"/>
                          <a:ea typeface="Times New Roman"/>
                          <a:cs typeface="Arial"/>
                        </a:rPr>
                        <a:t>102273</a:t>
                      </a:r>
                      <a:endParaRPr lang="en-US" sz="1000" dirty="0">
                        <a:latin typeface="Calibri"/>
                        <a:ea typeface="Calibri"/>
                        <a:cs typeface="Arial"/>
                      </a:endParaRPr>
                    </a:p>
                  </a:txBody>
                  <a:tcPr marL="68580" marR="68580" marT="0" marB="0"/>
                </a:tc>
              </a:tr>
            </a:tbl>
          </a:graphicData>
        </a:graphic>
      </p:graphicFrame>
      <p:sp>
        <p:nvSpPr>
          <p:cNvPr id="13" name="TextBox 12"/>
          <p:cNvSpPr txBox="1"/>
          <p:nvPr/>
        </p:nvSpPr>
        <p:spPr>
          <a:xfrm>
            <a:off x="3448201" y="647640"/>
            <a:ext cx="1809599" cy="400110"/>
          </a:xfrm>
          <a:prstGeom prst="rect">
            <a:avLst/>
          </a:prstGeom>
          <a:noFill/>
        </p:spPr>
        <p:txBody>
          <a:bodyPr wrap="square" rtlCol="0">
            <a:spAutoFit/>
          </a:bodyPr>
          <a:lstStyle/>
          <a:p>
            <a:pPr algn="ctr"/>
            <a:r>
              <a:rPr lang="en-US" sz="2000" b="1" dirty="0">
                <a:solidFill>
                  <a:schemeClr val="accent2"/>
                </a:solidFill>
              </a:rPr>
              <a:t>Presented </a:t>
            </a:r>
            <a:r>
              <a:rPr lang="en-US" sz="2000" b="1" dirty="0" smtClean="0">
                <a:solidFill>
                  <a:schemeClr val="accent2"/>
                </a:solidFill>
              </a:rPr>
              <a:t>by</a:t>
            </a:r>
            <a:endParaRPr lang="en-US" sz="2000" b="1" dirty="0">
              <a:solidFill>
                <a:schemeClr val="accent2"/>
              </a:solidFill>
            </a:endParaRPr>
          </a:p>
        </p:txBody>
      </p:sp>
      <p:sp>
        <p:nvSpPr>
          <p:cNvPr id="3" name="Rectangle 2"/>
          <p:cNvSpPr/>
          <p:nvPr/>
        </p:nvSpPr>
        <p:spPr>
          <a:xfrm>
            <a:off x="3429000" y="2952750"/>
            <a:ext cx="2132315" cy="261610"/>
          </a:xfrm>
          <a:prstGeom prst="rect">
            <a:avLst/>
          </a:prstGeom>
        </p:spPr>
        <p:txBody>
          <a:bodyPr wrap="none">
            <a:spAutoFit/>
          </a:bodyPr>
          <a:lstStyle/>
          <a:p>
            <a:pPr algn="ctr"/>
            <a:r>
              <a:rPr lang="en-US" sz="1100" b="1" dirty="0"/>
              <a:t>Batch: </a:t>
            </a:r>
            <a:r>
              <a:rPr lang="en-US" sz="1100" b="1" dirty="0" smtClean="0"/>
              <a:t>54th</a:t>
            </a:r>
            <a:r>
              <a:rPr lang="en-US" sz="1100" b="1" dirty="0"/>
              <a:t>, Session (</a:t>
            </a:r>
            <a:r>
              <a:rPr lang="en-US" sz="1100" b="1" dirty="0" smtClean="0"/>
              <a:t>2016-2017) </a:t>
            </a:r>
            <a:endParaRPr lang="en-US" sz="1100" b="1" dirty="0"/>
          </a:p>
        </p:txBody>
      </p:sp>
      <p:grpSp>
        <p:nvGrpSpPr>
          <p:cNvPr id="4" name="Group 3"/>
          <p:cNvGrpSpPr/>
          <p:nvPr/>
        </p:nvGrpSpPr>
        <p:grpSpPr>
          <a:xfrm>
            <a:off x="76201" y="4590792"/>
            <a:ext cx="9080932" cy="413845"/>
            <a:chOff x="76201" y="4590792"/>
            <a:chExt cx="9080932" cy="413845"/>
          </a:xfrm>
        </p:grpSpPr>
        <p:pic>
          <p:nvPicPr>
            <p:cNvPr id="19" name="Picture 18" descr="Dhaka_International_University.png"/>
            <p:cNvPicPr>
              <a:picLocks noChangeAspect="1"/>
            </p:cNvPicPr>
            <p:nvPr/>
          </p:nvPicPr>
          <p:blipFill>
            <a:blip r:embed="rId2"/>
            <a:stretch>
              <a:fillRect/>
            </a:stretch>
          </p:blipFill>
          <p:spPr>
            <a:xfrm>
              <a:off x="76201" y="4590792"/>
              <a:ext cx="1143000" cy="413845"/>
            </a:xfrm>
            <a:prstGeom prst="rect">
              <a:avLst/>
            </a:prstGeom>
          </p:spPr>
        </p:pic>
        <p:sp>
          <p:nvSpPr>
            <p:cNvPr id="7" name="Rectangle 6"/>
            <p:cNvSpPr/>
            <p:nvPr/>
          </p:nvSpPr>
          <p:spPr>
            <a:xfrm>
              <a:off x="1219201" y="4607215"/>
              <a:ext cx="7937932" cy="381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bg1"/>
                  </a:solidFill>
                </a:rPr>
                <a:t> </a:t>
              </a:r>
              <a:r>
                <a:rPr lang="en-US" sz="1400" dirty="0" smtClean="0">
                  <a:solidFill>
                    <a:schemeClr val="bg1"/>
                  </a:solidFill>
                </a:rPr>
                <a:t>Batch : 54th (2nd Shift)                                                   Final-Defense</a:t>
              </a:r>
              <a:endParaRPr lang="en-US" sz="1400" b="1" dirty="0">
                <a:solidFill>
                  <a:schemeClr val="bg1"/>
                </a:solidFill>
              </a:endParaRPr>
            </a:p>
          </p:txBody>
        </p:sp>
        <p:sp>
          <p:nvSpPr>
            <p:cNvPr id="15" name="Rectangle 14"/>
            <p:cNvSpPr/>
            <p:nvPr/>
          </p:nvSpPr>
          <p:spPr>
            <a:xfrm>
              <a:off x="8153400" y="4670135"/>
              <a:ext cx="914400" cy="26381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smtClean="0">
                  <a:solidFill>
                    <a:srgbClr val="FFFF00"/>
                  </a:solidFill>
                </a:rPr>
                <a:t>Page-03</a:t>
              </a:r>
              <a:endParaRPr lang="en-US" sz="1400" dirty="0">
                <a:solidFill>
                  <a:srgbClr val="FFFF00"/>
                </a:solidFill>
              </a:endParaRPr>
            </a:p>
          </p:txBody>
        </p:sp>
      </p:grpSp>
    </p:spTree>
    <p:extLst>
      <p:ext uri="{BB962C8B-B14F-4D97-AF65-F5344CB8AC3E}">
        <p14:creationId xmlns:p14="http://schemas.microsoft.com/office/powerpoint/2010/main" val="3846222063"/>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81000" y="209550"/>
            <a:ext cx="8305800" cy="457200"/>
          </a:xfrm>
          <a:prstGeom prst="rect">
            <a:avLst/>
          </a:prstGeom>
          <a:solidFill>
            <a:schemeClr val="accent5">
              <a:lumMod val="5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KEY CONTENTS OF PRESENTATION ABOUT PROJECT 	</a:t>
            </a:r>
            <a:endParaRPr lang="en-US" dirty="0" smtClean="0">
              <a:solidFill>
                <a:schemeClr val="bg1"/>
              </a:solidFill>
            </a:endParaRPr>
          </a:p>
        </p:txBody>
      </p:sp>
      <p:sp>
        <p:nvSpPr>
          <p:cNvPr id="16" name="Rectangle 15"/>
          <p:cNvSpPr/>
          <p:nvPr/>
        </p:nvSpPr>
        <p:spPr>
          <a:xfrm>
            <a:off x="1143000" y="770082"/>
            <a:ext cx="6527873" cy="3733800"/>
          </a:xfrm>
          <a:prstGeom prst="rect">
            <a:avLst/>
          </a:prstGeom>
          <a:solidFill>
            <a:schemeClr val="bg1"/>
          </a:solidFill>
          <a:ln>
            <a:solidFill>
              <a:schemeClr val="bg1">
                <a:lumMod val="9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nSpc>
                <a:spcPts val="2000"/>
              </a:lnSpc>
              <a:buClr>
                <a:srgbClr val="376092"/>
              </a:buClr>
              <a:buSzPts val="2500"/>
              <a:buFont typeface="Wingdings" pitchFamily="2" charset="2"/>
              <a:buChar char="q"/>
            </a:pPr>
            <a:endParaRPr lang="en-US" sz="1600" dirty="0" smtClean="0">
              <a:solidFill>
                <a:schemeClr val="tx1"/>
              </a:solidFill>
              <a:ea typeface="Calibri"/>
              <a:cs typeface="Calibri"/>
              <a:sym typeface="Calibri"/>
            </a:endParaRPr>
          </a:p>
          <a:p>
            <a:pPr marL="342900" lvl="0" indent="-342900">
              <a:buClr>
                <a:srgbClr val="376092"/>
              </a:buClr>
              <a:buSzPts val="2500"/>
              <a:buFont typeface="Wingdings" pitchFamily="2" charset="2"/>
              <a:buChar char="q"/>
            </a:pPr>
            <a:r>
              <a:rPr lang="en-US" sz="1500" dirty="0" smtClean="0">
                <a:solidFill>
                  <a:schemeClr val="tx1"/>
                </a:solidFill>
                <a:ea typeface="Calibri"/>
                <a:cs typeface="Calibri"/>
                <a:sym typeface="Calibri"/>
              </a:rPr>
              <a:t>Introduction</a:t>
            </a:r>
            <a:endParaRPr lang="en-US" sz="1500" dirty="0" smtClean="0">
              <a:solidFill>
                <a:schemeClr val="tx1"/>
              </a:solidFill>
            </a:endParaRPr>
          </a:p>
          <a:p>
            <a:pPr marL="342900" lvl="0" indent="-342900">
              <a:spcBef>
                <a:spcPts val="500"/>
              </a:spcBef>
              <a:buClr>
                <a:srgbClr val="376092"/>
              </a:buClr>
              <a:buSzPts val="2500"/>
              <a:buFont typeface="Wingdings" pitchFamily="2" charset="2"/>
              <a:buChar char="q"/>
            </a:pPr>
            <a:r>
              <a:rPr lang="en-US" sz="1500" dirty="0" smtClean="0">
                <a:solidFill>
                  <a:schemeClr val="tx1"/>
                </a:solidFill>
                <a:ea typeface="Calibri"/>
                <a:cs typeface="Calibri"/>
                <a:sym typeface="Calibri"/>
              </a:rPr>
              <a:t>Objectives</a:t>
            </a:r>
          </a:p>
          <a:p>
            <a:pPr marL="342900" lvl="0" indent="-342900">
              <a:spcBef>
                <a:spcPts val="500"/>
              </a:spcBef>
              <a:buClr>
                <a:srgbClr val="376092"/>
              </a:buClr>
              <a:buSzPts val="2500"/>
              <a:buFont typeface="Wingdings" pitchFamily="2" charset="2"/>
              <a:buChar char="q"/>
            </a:pPr>
            <a:r>
              <a:rPr lang="en-US" sz="1500" dirty="0" smtClean="0">
                <a:solidFill>
                  <a:schemeClr val="tx1"/>
                </a:solidFill>
                <a:ea typeface="Calibri"/>
                <a:cs typeface="Calibri"/>
                <a:sym typeface="Calibri"/>
              </a:rPr>
              <a:t>Features of Project</a:t>
            </a:r>
          </a:p>
          <a:p>
            <a:pPr marL="342900" lvl="0" indent="-342900">
              <a:spcBef>
                <a:spcPts val="500"/>
              </a:spcBef>
              <a:buClr>
                <a:srgbClr val="376092"/>
              </a:buClr>
              <a:buSzPts val="2500"/>
              <a:buFont typeface="Wingdings" pitchFamily="2" charset="2"/>
              <a:buChar char="q"/>
            </a:pPr>
            <a:r>
              <a:rPr lang="en-US" sz="1500" dirty="0" smtClean="0">
                <a:solidFill>
                  <a:schemeClr val="tx1"/>
                </a:solidFill>
                <a:cs typeface="Calibri"/>
                <a:sym typeface="Calibri"/>
              </a:rPr>
              <a:t>Methodology</a:t>
            </a:r>
          </a:p>
          <a:p>
            <a:pPr marL="342900" lvl="0" indent="-342900">
              <a:spcBef>
                <a:spcPts val="500"/>
              </a:spcBef>
              <a:buClr>
                <a:srgbClr val="376092"/>
              </a:buClr>
              <a:buSzPts val="2500"/>
              <a:buFont typeface="Wingdings" pitchFamily="2" charset="2"/>
              <a:buChar char="q"/>
            </a:pPr>
            <a:r>
              <a:rPr lang="en-US" sz="1500" dirty="0" smtClean="0">
                <a:solidFill>
                  <a:schemeClr val="tx1"/>
                </a:solidFill>
                <a:cs typeface="Calibri"/>
                <a:sym typeface="Calibri"/>
              </a:rPr>
              <a:t>Flow chart </a:t>
            </a:r>
          </a:p>
          <a:p>
            <a:pPr marL="342900" lvl="0" indent="-342900">
              <a:spcBef>
                <a:spcPts val="500"/>
              </a:spcBef>
              <a:buClr>
                <a:srgbClr val="376092"/>
              </a:buClr>
              <a:buSzPts val="2500"/>
              <a:buFont typeface="Wingdings" pitchFamily="2" charset="2"/>
              <a:buChar char="q"/>
            </a:pPr>
            <a:r>
              <a:rPr lang="en-US" sz="1500" dirty="0" smtClean="0">
                <a:solidFill>
                  <a:schemeClr val="tx1"/>
                </a:solidFill>
                <a:ea typeface="Calibri"/>
                <a:cs typeface="Calibri"/>
                <a:sym typeface="Calibri"/>
              </a:rPr>
              <a:t>Number Plate Detection Model</a:t>
            </a:r>
          </a:p>
          <a:p>
            <a:pPr marL="342900" lvl="0" indent="-342900">
              <a:spcBef>
                <a:spcPts val="500"/>
              </a:spcBef>
              <a:buClr>
                <a:srgbClr val="376092"/>
              </a:buClr>
              <a:buSzPts val="2500"/>
              <a:buFont typeface="Wingdings" pitchFamily="2" charset="2"/>
              <a:buChar char="q"/>
            </a:pPr>
            <a:r>
              <a:rPr lang="en-US" sz="1500" dirty="0" smtClean="0">
                <a:solidFill>
                  <a:schemeClr val="tx1"/>
                </a:solidFill>
                <a:ea typeface="Calibri"/>
                <a:cs typeface="Calibri"/>
                <a:sym typeface="Calibri"/>
              </a:rPr>
              <a:t>Project Overview</a:t>
            </a:r>
            <a:endParaRPr lang="en-US" sz="1500" dirty="0" smtClean="0">
              <a:solidFill>
                <a:schemeClr val="tx1"/>
              </a:solidFill>
            </a:endParaRPr>
          </a:p>
          <a:p>
            <a:pPr marL="342900" lvl="0" indent="-342900">
              <a:spcBef>
                <a:spcPts val="500"/>
              </a:spcBef>
              <a:buClr>
                <a:srgbClr val="376092"/>
              </a:buClr>
              <a:buSzPts val="2500"/>
              <a:buFont typeface="Wingdings" pitchFamily="2" charset="2"/>
              <a:buChar char="q"/>
            </a:pPr>
            <a:r>
              <a:rPr lang="en-US" sz="1500" dirty="0" smtClean="0">
                <a:solidFill>
                  <a:schemeClr val="tx1"/>
                </a:solidFill>
                <a:ea typeface="Calibri"/>
                <a:cs typeface="Calibri"/>
                <a:sym typeface="Calibri"/>
              </a:rPr>
              <a:t>Future Scope</a:t>
            </a:r>
          </a:p>
          <a:p>
            <a:pPr marL="342900" lvl="0" indent="-342900">
              <a:spcBef>
                <a:spcPts val="500"/>
              </a:spcBef>
              <a:buClr>
                <a:srgbClr val="376092"/>
              </a:buClr>
              <a:buSzPts val="2500"/>
              <a:buFont typeface="Wingdings" pitchFamily="2" charset="2"/>
              <a:buChar char="q"/>
            </a:pPr>
            <a:r>
              <a:rPr lang="en-US" sz="1500" dirty="0" smtClean="0">
                <a:solidFill>
                  <a:schemeClr val="tx1"/>
                </a:solidFill>
                <a:cs typeface="Calibri"/>
                <a:sym typeface="Calibri"/>
              </a:rPr>
              <a:t>Limitation of Project</a:t>
            </a:r>
          </a:p>
          <a:p>
            <a:pPr marL="342900" lvl="0" indent="-342900">
              <a:spcBef>
                <a:spcPts val="500"/>
              </a:spcBef>
              <a:buClr>
                <a:srgbClr val="376092"/>
              </a:buClr>
              <a:buSzPts val="2500"/>
              <a:buFont typeface="Wingdings" pitchFamily="2" charset="2"/>
              <a:buChar char="q"/>
            </a:pPr>
            <a:r>
              <a:rPr lang="en-US" sz="1500" dirty="0" smtClean="0">
                <a:solidFill>
                  <a:schemeClr val="tx1"/>
                </a:solidFill>
                <a:cs typeface="Calibri"/>
                <a:sym typeface="Calibri"/>
              </a:rPr>
              <a:t>Conclusion</a:t>
            </a:r>
          </a:p>
          <a:p>
            <a:pPr marL="342900" lvl="0" indent="-342900">
              <a:lnSpc>
                <a:spcPct val="80000"/>
              </a:lnSpc>
              <a:spcBef>
                <a:spcPts val="500"/>
              </a:spcBef>
              <a:buClr>
                <a:srgbClr val="376092"/>
              </a:buClr>
              <a:buSzPts val="2500"/>
              <a:buFont typeface="Wingdings" pitchFamily="2" charset="2"/>
              <a:buChar char="q"/>
            </a:pPr>
            <a:endParaRPr lang="en-US" sz="1600" dirty="0" smtClean="0">
              <a:solidFill>
                <a:schemeClr val="tx1"/>
              </a:solidFill>
            </a:endParaRPr>
          </a:p>
        </p:txBody>
      </p:sp>
      <p:grpSp>
        <p:nvGrpSpPr>
          <p:cNvPr id="11" name="Group 10"/>
          <p:cNvGrpSpPr/>
          <p:nvPr/>
        </p:nvGrpSpPr>
        <p:grpSpPr>
          <a:xfrm>
            <a:off x="76201" y="4590792"/>
            <a:ext cx="9080932" cy="413845"/>
            <a:chOff x="76201" y="4590792"/>
            <a:chExt cx="9080932" cy="413845"/>
          </a:xfrm>
        </p:grpSpPr>
        <p:pic>
          <p:nvPicPr>
            <p:cNvPr id="12" name="Picture 11" descr="Dhaka_International_University.png"/>
            <p:cNvPicPr>
              <a:picLocks noChangeAspect="1"/>
            </p:cNvPicPr>
            <p:nvPr/>
          </p:nvPicPr>
          <p:blipFill>
            <a:blip r:embed="rId2"/>
            <a:stretch>
              <a:fillRect/>
            </a:stretch>
          </p:blipFill>
          <p:spPr>
            <a:xfrm>
              <a:off x="76201" y="4590792"/>
              <a:ext cx="1143000" cy="413845"/>
            </a:xfrm>
            <a:prstGeom prst="rect">
              <a:avLst/>
            </a:prstGeom>
          </p:spPr>
        </p:pic>
        <p:sp>
          <p:nvSpPr>
            <p:cNvPr id="13" name="Rectangle 12"/>
            <p:cNvSpPr/>
            <p:nvPr/>
          </p:nvSpPr>
          <p:spPr>
            <a:xfrm>
              <a:off x="1219201" y="4607215"/>
              <a:ext cx="7937932" cy="381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bg1"/>
                  </a:solidFill>
                </a:rPr>
                <a:t> </a:t>
              </a:r>
              <a:r>
                <a:rPr lang="en-US" sz="1400" dirty="0" smtClean="0">
                  <a:solidFill>
                    <a:schemeClr val="bg1"/>
                  </a:solidFill>
                </a:rPr>
                <a:t>Batch : 54th (2nd Shift)                                                   Final-Defense</a:t>
              </a:r>
              <a:endParaRPr lang="en-US" sz="1400" b="1" dirty="0">
                <a:solidFill>
                  <a:schemeClr val="bg1"/>
                </a:solidFill>
              </a:endParaRPr>
            </a:p>
          </p:txBody>
        </p:sp>
        <p:sp>
          <p:nvSpPr>
            <p:cNvPr id="14" name="Rectangle 13"/>
            <p:cNvSpPr/>
            <p:nvPr/>
          </p:nvSpPr>
          <p:spPr>
            <a:xfrm>
              <a:off x="8153400" y="4670135"/>
              <a:ext cx="914400" cy="2638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smtClean="0">
                  <a:solidFill>
                    <a:srgbClr val="FFFF00"/>
                  </a:solidFill>
                </a:rPr>
                <a:t>Page-04</a:t>
              </a:r>
              <a:endParaRPr lang="en-US" sz="1400" dirty="0">
                <a:solidFill>
                  <a:srgbClr val="FFFF00"/>
                </a:solidFill>
              </a:endParaRPr>
            </a:p>
          </p:txBody>
        </p:sp>
      </p:gr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81000" y="228600"/>
            <a:ext cx="8458200" cy="400050"/>
          </a:xfrm>
          <a:prstGeom prst="rect">
            <a:avLst/>
          </a:prstGeom>
          <a:solidFill>
            <a:schemeClr val="accent5">
              <a:lumMod val="5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INTRODUCTION</a:t>
            </a:r>
            <a:endParaRPr lang="en-US" dirty="0" smtClean="0">
              <a:solidFill>
                <a:schemeClr val="bg1"/>
              </a:solidFill>
            </a:endParaRPr>
          </a:p>
        </p:txBody>
      </p:sp>
      <p:sp>
        <p:nvSpPr>
          <p:cNvPr id="2" name="Rectangle 1"/>
          <p:cNvSpPr/>
          <p:nvPr/>
        </p:nvSpPr>
        <p:spPr>
          <a:xfrm>
            <a:off x="214365" y="1809750"/>
            <a:ext cx="8839200" cy="2031325"/>
          </a:xfrm>
          <a:prstGeom prst="rect">
            <a:avLst/>
          </a:prstGeom>
        </p:spPr>
        <p:txBody>
          <a:bodyPr wrap="square">
            <a:spAutoFit/>
          </a:bodyPr>
          <a:lstStyle/>
          <a:p>
            <a:pPr marL="342900" lvl="0" indent="-342900" algn="just">
              <a:lnSpc>
                <a:spcPct val="150000"/>
              </a:lnSpc>
              <a:buClr>
                <a:srgbClr val="376092"/>
              </a:buClr>
              <a:buSzPts val="2500"/>
            </a:pPr>
            <a:r>
              <a:rPr lang="en-US" sz="1400" dirty="0" smtClean="0"/>
              <a:t>	</a:t>
            </a:r>
            <a:r>
              <a:rPr lang="en-US" sz="1400" dirty="0" smtClean="0">
                <a:ea typeface="Calibri"/>
                <a:cs typeface="Calibri"/>
                <a:sym typeface="Calibri"/>
              </a:rPr>
              <a:t> Automatic number-plate recognition is a technology that used template matching  on images to read vehicle registration plates  to create a data base information of car owner. It can use existing closed circuit </a:t>
            </a:r>
            <a:r>
              <a:rPr lang="en-US" sz="1200" dirty="0" smtClean="0">
                <a:ea typeface="Calibri"/>
                <a:cs typeface="Calibri"/>
                <a:sym typeface="Calibri"/>
              </a:rPr>
              <a:t>TV</a:t>
            </a:r>
            <a:r>
              <a:rPr lang="en-US" sz="1400" dirty="0" smtClean="0">
                <a:ea typeface="Calibri"/>
                <a:cs typeface="Calibri"/>
                <a:sym typeface="Calibri"/>
              </a:rPr>
              <a:t>, road rule enforcement cameras or cameras specifically designed for the task. ANPR is used by police forces around the world for law enforcement purposes, including to check if a vehicle is registered or licensed. It is also used for electronic toll collection on pay per use roads and as a method of cataloguing the movements of traffic, for example by highways agencies </a:t>
            </a:r>
          </a:p>
        </p:txBody>
      </p:sp>
      <p:sp>
        <p:nvSpPr>
          <p:cNvPr id="3" name="Rectangle 2"/>
          <p:cNvSpPr/>
          <p:nvPr/>
        </p:nvSpPr>
        <p:spPr>
          <a:xfrm>
            <a:off x="546335" y="887350"/>
            <a:ext cx="7683265" cy="369332"/>
          </a:xfrm>
          <a:prstGeom prst="rect">
            <a:avLst/>
          </a:prstGeom>
        </p:spPr>
        <p:txBody>
          <a:bodyPr wrap="square">
            <a:spAutoFit/>
          </a:bodyPr>
          <a:lstStyle/>
          <a:p>
            <a:r>
              <a:rPr lang="en-US" b="1" dirty="0" smtClean="0"/>
              <a:t> REAL-TIME VEHICLE LICENSE PLATE DETECTION &amp;TRAFFICE CONTROL SYSTEM</a:t>
            </a:r>
            <a:endParaRPr lang="en-US" b="1" dirty="0"/>
          </a:p>
        </p:txBody>
      </p:sp>
      <p:grpSp>
        <p:nvGrpSpPr>
          <p:cNvPr id="18" name="Group 17"/>
          <p:cNvGrpSpPr/>
          <p:nvPr/>
        </p:nvGrpSpPr>
        <p:grpSpPr>
          <a:xfrm>
            <a:off x="76201" y="4590792"/>
            <a:ext cx="9080932" cy="413845"/>
            <a:chOff x="76201" y="4590792"/>
            <a:chExt cx="9080932" cy="413845"/>
          </a:xfrm>
        </p:grpSpPr>
        <p:pic>
          <p:nvPicPr>
            <p:cNvPr id="20" name="Picture 19" descr="Dhaka_International_University.png"/>
            <p:cNvPicPr>
              <a:picLocks noChangeAspect="1"/>
            </p:cNvPicPr>
            <p:nvPr/>
          </p:nvPicPr>
          <p:blipFill>
            <a:blip r:embed="rId2"/>
            <a:stretch>
              <a:fillRect/>
            </a:stretch>
          </p:blipFill>
          <p:spPr>
            <a:xfrm>
              <a:off x="76201" y="4590792"/>
              <a:ext cx="1143000" cy="413845"/>
            </a:xfrm>
            <a:prstGeom prst="rect">
              <a:avLst/>
            </a:prstGeom>
          </p:spPr>
        </p:pic>
        <p:sp>
          <p:nvSpPr>
            <p:cNvPr id="21" name="Rectangle 20"/>
            <p:cNvSpPr/>
            <p:nvPr/>
          </p:nvSpPr>
          <p:spPr>
            <a:xfrm>
              <a:off x="1219201" y="4607215"/>
              <a:ext cx="7937932" cy="381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bg1"/>
                  </a:solidFill>
                </a:rPr>
                <a:t> </a:t>
              </a:r>
              <a:r>
                <a:rPr lang="en-US" sz="1400" dirty="0" smtClean="0">
                  <a:solidFill>
                    <a:schemeClr val="bg1"/>
                  </a:solidFill>
                </a:rPr>
                <a:t>Batch : 54th (2nd Shift)                                                   Final-Defense</a:t>
              </a:r>
              <a:endParaRPr lang="en-US" sz="1400" b="1" dirty="0">
                <a:solidFill>
                  <a:schemeClr val="bg1"/>
                </a:solidFill>
              </a:endParaRPr>
            </a:p>
          </p:txBody>
        </p:sp>
        <p:sp>
          <p:nvSpPr>
            <p:cNvPr id="23" name="Rectangle 22"/>
            <p:cNvSpPr/>
            <p:nvPr/>
          </p:nvSpPr>
          <p:spPr>
            <a:xfrm>
              <a:off x="8153400" y="4670135"/>
              <a:ext cx="914400" cy="26381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smtClean="0">
                  <a:solidFill>
                    <a:srgbClr val="FFFF00"/>
                  </a:solidFill>
                </a:rPr>
                <a:t>Page-05</a:t>
              </a:r>
              <a:endParaRPr lang="en-US" sz="1400" dirty="0">
                <a:solidFill>
                  <a:srgbClr val="FFFF00"/>
                </a:solidFill>
              </a:endParaRPr>
            </a:p>
          </p:txBody>
        </p:sp>
      </p:gr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61469" y="863820"/>
            <a:ext cx="8436166" cy="2850930"/>
          </a:xfrm>
          <a:prstGeom prst="rect">
            <a:avLst/>
          </a:prstGeom>
          <a:solidFill>
            <a:schemeClr val="bg1"/>
          </a:solidFill>
          <a:ln>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nSpc>
                <a:spcPts val="3600"/>
              </a:lnSpc>
              <a:buClr>
                <a:srgbClr val="376092"/>
              </a:buClr>
              <a:buSzPts val="3200"/>
              <a:buFont typeface="Noto Sans Symbols"/>
              <a:buChar char="❑"/>
            </a:pPr>
            <a:r>
              <a:rPr lang="en-US" sz="1600" dirty="0">
                <a:solidFill>
                  <a:schemeClr val="tx1"/>
                </a:solidFill>
                <a:ea typeface="Calibri"/>
                <a:cs typeface="Calibri"/>
                <a:sym typeface="Calibri"/>
              </a:rPr>
              <a:t> </a:t>
            </a:r>
            <a:r>
              <a:rPr lang="en-US" sz="1600" dirty="0" smtClean="0">
                <a:solidFill>
                  <a:schemeClr val="tx1"/>
                </a:solidFill>
                <a:ea typeface="Calibri"/>
                <a:cs typeface="Calibri"/>
                <a:sym typeface="Calibri"/>
              </a:rPr>
              <a:t>To automatic number-plate recognition by technology </a:t>
            </a:r>
          </a:p>
          <a:p>
            <a:pPr marL="342900" indent="-342900">
              <a:lnSpc>
                <a:spcPts val="3600"/>
              </a:lnSpc>
              <a:buClr>
                <a:srgbClr val="376092"/>
              </a:buClr>
              <a:buSzPts val="3200"/>
              <a:buFont typeface="Noto Sans Symbols"/>
              <a:buChar char="❑"/>
            </a:pPr>
            <a:r>
              <a:rPr lang="en-US" sz="1600" dirty="0" smtClean="0">
                <a:solidFill>
                  <a:schemeClr val="tx1"/>
                </a:solidFill>
                <a:ea typeface="Calibri"/>
                <a:cs typeface="Calibri"/>
                <a:sym typeface="Calibri"/>
              </a:rPr>
              <a:t>To electronic toll collection</a:t>
            </a:r>
          </a:p>
          <a:p>
            <a:pPr marL="342900" lvl="0" indent="-342900">
              <a:lnSpc>
                <a:spcPts val="3600"/>
              </a:lnSpc>
              <a:buClr>
                <a:srgbClr val="376092"/>
              </a:buClr>
              <a:buSzPts val="3200"/>
              <a:buFont typeface="Noto Sans Symbols"/>
              <a:buChar char="❑"/>
            </a:pPr>
            <a:r>
              <a:rPr lang="en-US" sz="1600" dirty="0" smtClean="0">
                <a:solidFill>
                  <a:schemeClr val="tx1"/>
                </a:solidFill>
                <a:ea typeface="Calibri"/>
                <a:cs typeface="Calibri"/>
                <a:sym typeface="Calibri"/>
              </a:rPr>
              <a:t>To detect the guilty vehicles who are involved in the crime</a:t>
            </a:r>
          </a:p>
          <a:p>
            <a:pPr marL="342900" lvl="0" indent="-342900">
              <a:lnSpc>
                <a:spcPts val="3600"/>
              </a:lnSpc>
              <a:buClr>
                <a:srgbClr val="376092"/>
              </a:buClr>
              <a:buSzPts val="3200"/>
              <a:buFont typeface="Noto Sans Symbols"/>
              <a:buChar char="❑"/>
            </a:pPr>
            <a:r>
              <a:rPr lang="en-US" sz="1600" dirty="0" smtClean="0">
                <a:solidFill>
                  <a:schemeClr val="tx1"/>
                </a:solidFill>
                <a:ea typeface="Calibri"/>
                <a:cs typeface="Calibri"/>
                <a:sym typeface="Calibri"/>
              </a:rPr>
              <a:t>To digital traffic control </a:t>
            </a:r>
            <a:r>
              <a:rPr lang="en-US" sz="1600" dirty="0" smtClean="0">
                <a:solidFill>
                  <a:schemeClr val="tx1"/>
                </a:solidFill>
                <a:ea typeface="Calibri"/>
                <a:cs typeface="Calibri"/>
                <a:sym typeface="Calibri"/>
              </a:rPr>
              <a:t>system</a:t>
            </a:r>
          </a:p>
          <a:p>
            <a:pPr marL="342900" lvl="0" indent="-342900">
              <a:lnSpc>
                <a:spcPts val="3600"/>
              </a:lnSpc>
              <a:buClr>
                <a:srgbClr val="376092"/>
              </a:buClr>
              <a:buSzPts val="3200"/>
              <a:buFont typeface="Noto Sans Symbols"/>
              <a:buChar char="❑"/>
            </a:pPr>
            <a:r>
              <a:rPr lang="en-US" sz="1600" dirty="0" smtClean="0">
                <a:solidFill>
                  <a:schemeClr val="tx1"/>
                </a:solidFill>
                <a:ea typeface="Calibri"/>
                <a:cs typeface="Calibri"/>
                <a:sym typeface="Calibri"/>
              </a:rPr>
              <a:t>And road safety procedure for people </a:t>
            </a:r>
            <a:r>
              <a:rPr lang="en-US" sz="1600" dirty="0" smtClean="0">
                <a:solidFill>
                  <a:schemeClr val="tx1"/>
                </a:solidFill>
                <a:ea typeface="Calibri"/>
                <a:cs typeface="Calibri"/>
                <a:sym typeface="Calibri"/>
              </a:rPr>
              <a:t/>
            </a:r>
            <a:br>
              <a:rPr lang="en-US" sz="1600" dirty="0" smtClean="0">
                <a:solidFill>
                  <a:schemeClr val="tx1"/>
                </a:solidFill>
                <a:ea typeface="Calibri"/>
                <a:cs typeface="Calibri"/>
                <a:sym typeface="Calibri"/>
              </a:rPr>
            </a:br>
            <a:endParaRPr lang="en-US" sz="1600" dirty="0" smtClean="0">
              <a:solidFill>
                <a:schemeClr val="tx1"/>
              </a:solidFill>
            </a:endParaRPr>
          </a:p>
          <a:p>
            <a:pPr marL="342900" lvl="0" indent="-342900">
              <a:lnSpc>
                <a:spcPct val="107000"/>
              </a:lnSpc>
              <a:buClr>
                <a:srgbClr val="376092"/>
              </a:buClr>
              <a:buSzPts val="3200"/>
            </a:pPr>
            <a:r>
              <a:rPr lang="en-US" sz="2400" dirty="0" smtClean="0">
                <a:solidFill>
                  <a:srgbClr val="376092"/>
                </a:solidFill>
                <a:ea typeface="Calibri"/>
                <a:cs typeface="Calibri"/>
                <a:sym typeface="Calibri"/>
              </a:rPr>
              <a:t> </a:t>
            </a:r>
            <a:endParaRPr lang="en-US" sz="2400" dirty="0">
              <a:solidFill>
                <a:srgbClr val="376092"/>
              </a:solidFill>
              <a:ea typeface="Calibri"/>
              <a:cs typeface="Calibri"/>
              <a:sym typeface="Calibri"/>
            </a:endParaRPr>
          </a:p>
        </p:txBody>
      </p:sp>
      <p:sp>
        <p:nvSpPr>
          <p:cNvPr id="9" name="Rectangle 8"/>
          <p:cNvSpPr/>
          <p:nvPr/>
        </p:nvSpPr>
        <p:spPr>
          <a:xfrm>
            <a:off x="325820" y="197070"/>
            <a:ext cx="8458200" cy="400050"/>
          </a:xfrm>
          <a:prstGeom prst="rect">
            <a:avLst/>
          </a:prstGeom>
          <a:solidFill>
            <a:schemeClr val="accent5">
              <a:lumMod val="5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OBJECTIVES</a:t>
            </a:r>
            <a:endParaRPr lang="en-US" dirty="0" smtClean="0">
              <a:solidFill>
                <a:schemeClr val="bg1"/>
              </a:solidFill>
            </a:endParaRPr>
          </a:p>
        </p:txBody>
      </p:sp>
      <p:grpSp>
        <p:nvGrpSpPr>
          <p:cNvPr id="10" name="Group 9"/>
          <p:cNvGrpSpPr/>
          <p:nvPr/>
        </p:nvGrpSpPr>
        <p:grpSpPr>
          <a:xfrm>
            <a:off x="76201" y="4590792"/>
            <a:ext cx="9080932" cy="413845"/>
            <a:chOff x="76201" y="4590792"/>
            <a:chExt cx="9080932" cy="413845"/>
          </a:xfrm>
        </p:grpSpPr>
        <p:pic>
          <p:nvPicPr>
            <p:cNvPr id="13" name="Picture 12" descr="Dhaka_International_University.png"/>
            <p:cNvPicPr>
              <a:picLocks noChangeAspect="1"/>
            </p:cNvPicPr>
            <p:nvPr/>
          </p:nvPicPr>
          <p:blipFill>
            <a:blip r:embed="rId2"/>
            <a:stretch>
              <a:fillRect/>
            </a:stretch>
          </p:blipFill>
          <p:spPr>
            <a:xfrm>
              <a:off x="76201" y="4590792"/>
              <a:ext cx="1143000" cy="413845"/>
            </a:xfrm>
            <a:prstGeom prst="rect">
              <a:avLst/>
            </a:prstGeom>
          </p:spPr>
        </p:pic>
        <p:sp>
          <p:nvSpPr>
            <p:cNvPr id="14" name="Rectangle 13"/>
            <p:cNvSpPr/>
            <p:nvPr/>
          </p:nvSpPr>
          <p:spPr>
            <a:xfrm>
              <a:off x="1219201" y="4607215"/>
              <a:ext cx="7937932" cy="381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bg1"/>
                  </a:solidFill>
                </a:rPr>
                <a:t> </a:t>
              </a:r>
              <a:r>
                <a:rPr lang="en-US" sz="1400" dirty="0" smtClean="0">
                  <a:solidFill>
                    <a:schemeClr val="bg1"/>
                  </a:solidFill>
                </a:rPr>
                <a:t>Batch : 54th (2nd Shift)                                                   Final-Defense</a:t>
              </a:r>
              <a:endParaRPr lang="en-US" sz="1400" b="1" dirty="0">
                <a:solidFill>
                  <a:schemeClr val="bg1"/>
                </a:solidFill>
              </a:endParaRPr>
            </a:p>
          </p:txBody>
        </p:sp>
        <p:sp>
          <p:nvSpPr>
            <p:cNvPr id="15" name="Rectangle 14"/>
            <p:cNvSpPr/>
            <p:nvPr/>
          </p:nvSpPr>
          <p:spPr>
            <a:xfrm>
              <a:off x="8153400" y="4670135"/>
              <a:ext cx="914400" cy="26381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smtClean="0">
                  <a:solidFill>
                    <a:srgbClr val="FFFF00"/>
                  </a:solidFill>
                </a:rPr>
                <a:t>Page-06</a:t>
              </a:r>
              <a:endParaRPr lang="en-US" sz="1400" dirty="0">
                <a:solidFill>
                  <a:srgbClr val="FFFF00"/>
                </a:solidFill>
              </a:endParaRPr>
            </a:p>
          </p:txBody>
        </p:sp>
      </p:gr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3164" y="666750"/>
            <a:ext cx="8991599" cy="3804785"/>
          </a:xfrm>
          <a:prstGeom prst="rect">
            <a:avLst/>
          </a:prstGeom>
          <a:solidFill>
            <a:schemeClr val="bg1"/>
          </a:solidFill>
          <a:ln>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nSpc>
                <a:spcPct val="107000"/>
              </a:lnSpc>
              <a:buClr>
                <a:srgbClr val="376092"/>
              </a:buClr>
              <a:buSzPts val="3200"/>
            </a:pPr>
            <a:r>
              <a:rPr lang="en-US" sz="2400" smtClean="0">
                <a:solidFill>
                  <a:srgbClr val="376092"/>
                </a:solidFill>
                <a:ea typeface="Calibri"/>
                <a:cs typeface="Calibri"/>
                <a:sym typeface="Calibri"/>
              </a:rPr>
              <a:t> </a:t>
            </a:r>
            <a:endParaRPr lang="en-US" sz="2400" dirty="0">
              <a:solidFill>
                <a:srgbClr val="376092"/>
              </a:solidFill>
              <a:ea typeface="Calibri"/>
              <a:cs typeface="Calibri"/>
              <a:sym typeface="Calibri"/>
            </a:endParaRPr>
          </a:p>
        </p:txBody>
      </p:sp>
      <p:sp>
        <p:nvSpPr>
          <p:cNvPr id="9" name="Rectangle 8"/>
          <p:cNvSpPr/>
          <p:nvPr/>
        </p:nvSpPr>
        <p:spPr>
          <a:xfrm>
            <a:off x="76201" y="197070"/>
            <a:ext cx="8991599" cy="545880"/>
          </a:xfrm>
          <a:prstGeom prst="rect">
            <a:avLst/>
          </a:prstGeom>
          <a:solidFill>
            <a:schemeClr val="accent5">
              <a:lumMod val="5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bg1"/>
                </a:solidFill>
              </a:rPr>
              <a:t>FEATURES OF</a:t>
            </a:r>
            <a:r>
              <a:rPr lang="en-US" b="1" dirty="0" smtClean="0"/>
              <a:t> REAL-TIME VEHICLE LICENSE PLATE DETECTION &amp;TRAFFICE CONTROL SYSTEM </a:t>
            </a:r>
            <a:r>
              <a:rPr lang="en-US" dirty="0" smtClean="0">
                <a:solidFill>
                  <a:schemeClr val="bg1"/>
                </a:solidFill>
              </a:rPr>
              <a:t>PROJECT</a:t>
            </a:r>
          </a:p>
        </p:txBody>
      </p:sp>
      <p:grpSp>
        <p:nvGrpSpPr>
          <p:cNvPr id="10" name="Group 9"/>
          <p:cNvGrpSpPr/>
          <p:nvPr/>
        </p:nvGrpSpPr>
        <p:grpSpPr>
          <a:xfrm>
            <a:off x="76201" y="4590792"/>
            <a:ext cx="9080932" cy="413845"/>
            <a:chOff x="76201" y="4590792"/>
            <a:chExt cx="9080932" cy="413845"/>
          </a:xfrm>
        </p:grpSpPr>
        <p:pic>
          <p:nvPicPr>
            <p:cNvPr id="13" name="Picture 12" descr="Dhaka_International_University.png"/>
            <p:cNvPicPr>
              <a:picLocks noChangeAspect="1"/>
            </p:cNvPicPr>
            <p:nvPr/>
          </p:nvPicPr>
          <p:blipFill>
            <a:blip r:embed="rId2"/>
            <a:stretch>
              <a:fillRect/>
            </a:stretch>
          </p:blipFill>
          <p:spPr>
            <a:xfrm>
              <a:off x="76201" y="4590792"/>
              <a:ext cx="1143000" cy="413845"/>
            </a:xfrm>
            <a:prstGeom prst="rect">
              <a:avLst/>
            </a:prstGeom>
          </p:spPr>
        </p:pic>
        <p:sp>
          <p:nvSpPr>
            <p:cNvPr id="14" name="Rectangle 13"/>
            <p:cNvSpPr/>
            <p:nvPr/>
          </p:nvSpPr>
          <p:spPr>
            <a:xfrm>
              <a:off x="1219201" y="4607215"/>
              <a:ext cx="7937932" cy="381000"/>
            </a:xfrm>
            <a:prstGeom prst="rect">
              <a:avLst/>
            </a:prstGeom>
            <a:solidFill>
              <a:schemeClr val="accent5">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bg1"/>
                  </a:solidFill>
                </a:rPr>
                <a:t> </a:t>
              </a:r>
              <a:r>
                <a:rPr lang="en-US" sz="1400" dirty="0" smtClean="0">
                  <a:solidFill>
                    <a:schemeClr val="bg1"/>
                  </a:solidFill>
                </a:rPr>
                <a:t>Batch : 54th (2nd Shift)                                                   Final-Defense</a:t>
              </a:r>
              <a:endParaRPr lang="en-US" sz="1400" b="1" dirty="0">
                <a:solidFill>
                  <a:schemeClr val="bg1"/>
                </a:solidFill>
              </a:endParaRPr>
            </a:p>
          </p:txBody>
        </p:sp>
        <p:sp>
          <p:nvSpPr>
            <p:cNvPr id="15" name="Rectangle 14"/>
            <p:cNvSpPr/>
            <p:nvPr/>
          </p:nvSpPr>
          <p:spPr>
            <a:xfrm>
              <a:off x="8153400" y="4670135"/>
              <a:ext cx="914400" cy="26381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smtClean="0">
                  <a:solidFill>
                    <a:srgbClr val="FFFF00"/>
                  </a:solidFill>
                </a:rPr>
                <a:t>Page-07</a:t>
              </a:r>
              <a:endParaRPr lang="en-US" sz="1400" dirty="0">
                <a:solidFill>
                  <a:srgbClr val="FFFF00"/>
                </a:solidFill>
              </a:endParaRPr>
            </a:p>
          </p:txBody>
        </p:sp>
      </p:grpSp>
      <p:grpSp>
        <p:nvGrpSpPr>
          <p:cNvPr id="2" name="Group 1"/>
          <p:cNvGrpSpPr/>
          <p:nvPr/>
        </p:nvGrpSpPr>
        <p:grpSpPr>
          <a:xfrm>
            <a:off x="109871" y="777572"/>
            <a:ext cx="8957928" cy="3046988"/>
            <a:chOff x="109871" y="777572"/>
            <a:chExt cx="8957928" cy="3046988"/>
          </a:xfrm>
        </p:grpSpPr>
        <p:sp>
          <p:nvSpPr>
            <p:cNvPr id="11" name="Rectangle 10"/>
            <p:cNvSpPr/>
            <p:nvPr/>
          </p:nvSpPr>
          <p:spPr>
            <a:xfrm>
              <a:off x="109871" y="777572"/>
              <a:ext cx="4511787" cy="3046988"/>
            </a:xfrm>
            <a:prstGeom prst="rect">
              <a:avLst/>
            </a:prstGeom>
          </p:spPr>
          <p:txBody>
            <a:bodyPr wrap="square">
              <a:spAutoFit/>
            </a:bodyPr>
            <a:lstStyle/>
            <a:p>
              <a:pPr marL="285750" lvl="0" indent="-285750">
                <a:lnSpc>
                  <a:spcPct val="150000"/>
                </a:lnSpc>
                <a:buClr>
                  <a:srgbClr val="376092"/>
                </a:buClr>
                <a:buSzPct val="100000"/>
                <a:buFont typeface="Wingdings" panose="05000000000000000000" pitchFamily="2" charset="2"/>
                <a:buChar char="q"/>
              </a:pPr>
              <a:r>
                <a:rPr lang="en-US" sz="1600" dirty="0" smtClean="0">
                  <a:ea typeface="Calibri"/>
                  <a:cs typeface="Calibri"/>
                  <a:sym typeface="Calibri"/>
                </a:rPr>
                <a:t>Digital </a:t>
              </a:r>
              <a:r>
                <a:rPr lang="en-US" sz="1600" dirty="0" smtClean="0">
                  <a:ea typeface="Calibri"/>
                  <a:cs typeface="Calibri"/>
                  <a:sym typeface="Calibri"/>
                </a:rPr>
                <a:t>Traffic Control</a:t>
              </a:r>
            </a:p>
            <a:p>
              <a:pPr marL="285750" indent="-285750">
                <a:lnSpc>
                  <a:spcPct val="150000"/>
                </a:lnSpc>
                <a:buClr>
                  <a:srgbClr val="376092"/>
                </a:buClr>
                <a:buSzPct val="100000"/>
                <a:buFont typeface="Wingdings" panose="05000000000000000000" pitchFamily="2" charset="2"/>
                <a:buChar char="q"/>
              </a:pPr>
              <a:r>
                <a:rPr lang="en-US" sz="1600" dirty="0" smtClean="0"/>
                <a:t>Vehicle </a:t>
              </a:r>
              <a:r>
                <a:rPr lang="en-US" sz="1600" dirty="0" smtClean="0"/>
                <a:t>Owner Identification</a:t>
              </a:r>
            </a:p>
            <a:p>
              <a:pPr marL="285750" lvl="0" indent="-285750">
                <a:lnSpc>
                  <a:spcPct val="150000"/>
                </a:lnSpc>
                <a:buClr>
                  <a:srgbClr val="376092"/>
                </a:buClr>
                <a:buSzPct val="100000"/>
                <a:buFont typeface="Wingdings" panose="05000000000000000000" pitchFamily="2" charset="2"/>
                <a:buChar char="q"/>
              </a:pPr>
              <a:r>
                <a:rPr lang="en-US" sz="1600" dirty="0" smtClean="0">
                  <a:ea typeface="Calibri"/>
                  <a:cs typeface="Calibri"/>
                  <a:sym typeface="Calibri"/>
                </a:rPr>
                <a:t>Maintain Traffic Rules</a:t>
              </a:r>
              <a:endParaRPr lang="en-US" sz="1600" dirty="0">
                <a:ea typeface="Calibri"/>
                <a:cs typeface="Calibri"/>
                <a:sym typeface="Calibri"/>
              </a:endParaRPr>
            </a:p>
            <a:p>
              <a:pPr marL="285750" lvl="0" indent="-285750">
                <a:lnSpc>
                  <a:spcPct val="150000"/>
                </a:lnSpc>
                <a:buClr>
                  <a:srgbClr val="376092"/>
                </a:buClr>
                <a:buSzPct val="100000"/>
                <a:buFont typeface="Wingdings" panose="05000000000000000000" pitchFamily="2" charset="2"/>
                <a:buChar char="q"/>
              </a:pPr>
              <a:r>
                <a:rPr lang="en-US" sz="1600" dirty="0" smtClean="0">
                  <a:ea typeface="Calibri"/>
                  <a:cs typeface="Calibri"/>
                  <a:sym typeface="Calibri"/>
                </a:rPr>
                <a:t>Electronic Toll System</a:t>
              </a:r>
            </a:p>
            <a:p>
              <a:pPr marL="285750" lvl="0" indent="-285750">
                <a:lnSpc>
                  <a:spcPct val="150000"/>
                </a:lnSpc>
                <a:buClr>
                  <a:srgbClr val="376092"/>
                </a:buClr>
                <a:buSzPct val="100000"/>
                <a:buFont typeface="Wingdings" panose="05000000000000000000" pitchFamily="2" charset="2"/>
                <a:buChar char="q"/>
              </a:pPr>
              <a:r>
                <a:rPr lang="en-US" sz="1600" dirty="0" smtClean="0">
                  <a:ea typeface="Calibri"/>
                  <a:cs typeface="Calibri"/>
                  <a:sym typeface="Calibri"/>
                </a:rPr>
                <a:t>Data Store of Vehicle</a:t>
              </a:r>
            </a:p>
            <a:p>
              <a:pPr marL="285750" lvl="0" indent="-285750">
                <a:lnSpc>
                  <a:spcPct val="150000"/>
                </a:lnSpc>
                <a:buClr>
                  <a:srgbClr val="376092"/>
                </a:buClr>
                <a:buSzPct val="100000"/>
                <a:buFont typeface="Wingdings" panose="05000000000000000000" pitchFamily="2" charset="2"/>
                <a:buChar char="q"/>
              </a:pPr>
              <a:r>
                <a:rPr lang="en-US" sz="1600" dirty="0" smtClean="0">
                  <a:ea typeface="Calibri"/>
                  <a:cs typeface="Calibri"/>
                  <a:sym typeface="Calibri"/>
                </a:rPr>
                <a:t>Checking Vehicle </a:t>
              </a:r>
              <a:r>
                <a:rPr lang="en-US" sz="1600" dirty="0" smtClean="0">
                  <a:ea typeface="Calibri"/>
                  <a:cs typeface="Calibri"/>
                  <a:sym typeface="Calibri"/>
                </a:rPr>
                <a:t>License</a:t>
              </a:r>
            </a:p>
            <a:p>
              <a:pPr marL="285750" lvl="0" indent="-285750">
                <a:lnSpc>
                  <a:spcPct val="150000"/>
                </a:lnSpc>
                <a:buClr>
                  <a:srgbClr val="376092"/>
                </a:buClr>
                <a:buSzPct val="100000"/>
                <a:buFont typeface="Wingdings" panose="05000000000000000000" pitchFamily="2" charset="2"/>
                <a:buChar char="q"/>
              </a:pPr>
              <a:r>
                <a:rPr lang="en-US" sz="1600" dirty="0" smtClean="0">
                  <a:ea typeface="Calibri"/>
                  <a:cs typeface="Calibri"/>
                  <a:sym typeface="Calibri"/>
                </a:rPr>
                <a:t>Road safety for people </a:t>
              </a:r>
              <a:endParaRPr lang="en-US" sz="1600" dirty="0" smtClean="0">
                <a:ea typeface="Calibri"/>
                <a:cs typeface="Calibri"/>
                <a:sym typeface="Calibri"/>
              </a:endParaRPr>
            </a:p>
            <a:p>
              <a:pPr marL="285750" lvl="0" indent="-285750">
                <a:lnSpc>
                  <a:spcPct val="150000"/>
                </a:lnSpc>
                <a:buClr>
                  <a:srgbClr val="376092"/>
                </a:buClr>
                <a:buSzPct val="100000"/>
                <a:buFont typeface="Wingdings" panose="05000000000000000000" pitchFamily="2" charset="2"/>
                <a:buChar char="q"/>
              </a:pPr>
              <a:endParaRPr lang="en-US" sz="1600" dirty="0" smtClean="0">
                <a:ea typeface="Calibri"/>
                <a:cs typeface="Calibri"/>
                <a:sym typeface="Calibri"/>
              </a:endParaRPr>
            </a:p>
          </p:txBody>
        </p:sp>
        <p:sp>
          <p:nvSpPr>
            <p:cNvPr id="17" name="Rectangle 16"/>
            <p:cNvSpPr/>
            <p:nvPr/>
          </p:nvSpPr>
          <p:spPr>
            <a:xfrm>
              <a:off x="4444408" y="926609"/>
              <a:ext cx="4623391" cy="707886"/>
            </a:xfrm>
            <a:prstGeom prst="rect">
              <a:avLst/>
            </a:prstGeom>
          </p:spPr>
          <p:txBody>
            <a:bodyPr wrap="square">
              <a:spAutoFit/>
            </a:bodyPr>
            <a:lstStyle/>
            <a:p>
              <a:pPr>
                <a:buClr>
                  <a:srgbClr val="376092"/>
                </a:buClr>
                <a:buSzPct val="100000"/>
              </a:pPr>
              <a:endParaRPr lang="en-US" sz="1600" dirty="0"/>
            </a:p>
            <a:p>
              <a:pPr marL="285750" indent="-285750">
                <a:lnSpc>
                  <a:spcPct val="150000"/>
                </a:lnSpc>
                <a:buClr>
                  <a:srgbClr val="376092"/>
                </a:buClr>
                <a:buSzPct val="100000"/>
                <a:buFont typeface="Wingdings" panose="05000000000000000000" pitchFamily="2" charset="2"/>
                <a:buChar char="q"/>
              </a:pPr>
              <a:endParaRPr lang="en-US" sz="1600" dirty="0"/>
            </a:p>
          </p:txBody>
        </p:sp>
      </p:grpSp>
    </p:spTree>
    <p:extLst>
      <p:ext uri="{BB962C8B-B14F-4D97-AF65-F5344CB8AC3E}">
        <p14:creationId xmlns:p14="http://schemas.microsoft.com/office/powerpoint/2010/main" val="626299864"/>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8916659" cy="400050"/>
          </a:xfrm>
          <a:prstGeom prst="rect">
            <a:avLst/>
          </a:prstGeom>
          <a:solidFill>
            <a:schemeClr val="accent5">
              <a:lumMod val="5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ln w="0"/>
                <a:solidFill>
                  <a:schemeClr val="bg1"/>
                </a:solidFill>
                <a:effectLst>
                  <a:outerShdw blurRad="38100" dist="19050" dir="2700000" algn="tl" rotWithShape="0">
                    <a:schemeClr val="dk1">
                      <a:alpha val="40000"/>
                    </a:schemeClr>
                  </a:outerShdw>
                </a:effectLst>
              </a:rPr>
              <a:t>METHODOLOGY OF PROJECT</a:t>
            </a:r>
          </a:p>
        </p:txBody>
      </p:sp>
      <p:sp>
        <p:nvSpPr>
          <p:cNvPr id="8" name="Rectangle 7"/>
          <p:cNvSpPr/>
          <p:nvPr/>
        </p:nvSpPr>
        <p:spPr>
          <a:xfrm>
            <a:off x="186245" y="759189"/>
            <a:ext cx="8764259" cy="3536026"/>
          </a:xfrm>
          <a:prstGeom prst="rect">
            <a:avLst/>
          </a:prstGeom>
          <a:solidFill>
            <a:schemeClr val="bg1"/>
          </a:solidFill>
          <a:ln>
            <a:solidFill>
              <a:schemeClr val="bg1">
                <a:lumMod val="9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Clr>
                <a:srgbClr val="376092"/>
              </a:buClr>
              <a:buSzPts val="3200"/>
            </a:pPr>
            <a:endParaRPr lang="en-US" dirty="0" smtClean="0">
              <a:solidFill>
                <a:schemeClr val="tx1"/>
              </a:solidFill>
            </a:endParaRPr>
          </a:p>
        </p:txBody>
      </p:sp>
      <p:grpSp>
        <p:nvGrpSpPr>
          <p:cNvPr id="12" name="Group 11"/>
          <p:cNvGrpSpPr/>
          <p:nvPr/>
        </p:nvGrpSpPr>
        <p:grpSpPr>
          <a:xfrm>
            <a:off x="838199" y="1276350"/>
            <a:ext cx="7353050" cy="3400188"/>
            <a:chOff x="378522" y="734947"/>
            <a:chExt cx="5361192" cy="5522705"/>
          </a:xfrm>
          <a:solidFill>
            <a:schemeClr val="accent1">
              <a:lumMod val="20000"/>
              <a:lumOff val="80000"/>
            </a:schemeClr>
          </a:solidFill>
        </p:grpSpPr>
        <p:sp>
          <p:nvSpPr>
            <p:cNvPr id="14" name="TextBox 13"/>
            <p:cNvSpPr txBox="1"/>
            <p:nvPr/>
          </p:nvSpPr>
          <p:spPr>
            <a:xfrm>
              <a:off x="378522" y="2943415"/>
              <a:ext cx="2148795" cy="949812"/>
            </a:xfrm>
            <a:prstGeom prst="rect">
              <a:avLst/>
            </a:prstGeom>
            <a:grpFill/>
          </p:spPr>
          <p:txBody>
            <a:bodyPr wrap="square" rtlCol="0">
              <a:spAutoFit/>
            </a:bodyPr>
            <a:lstStyle/>
            <a:p>
              <a:pPr lvl="0" algn="ctr"/>
              <a:r>
                <a:rPr lang="en-US" sz="1600" b="1" dirty="0" smtClean="0"/>
                <a:t>Design and Development</a:t>
              </a:r>
            </a:p>
            <a:p>
              <a:pPr lvl="0" algn="ctr"/>
              <a:r>
                <a:rPr lang="en-US" sz="1600" b="1" dirty="0" smtClean="0"/>
                <a:t>Tools &amp; Language  </a:t>
              </a:r>
              <a:endParaRPr lang="en-US" sz="1600" b="1" dirty="0"/>
            </a:p>
          </p:txBody>
        </p:sp>
        <p:sp>
          <p:nvSpPr>
            <p:cNvPr id="15" name="Rectangle 14"/>
            <p:cNvSpPr/>
            <p:nvPr/>
          </p:nvSpPr>
          <p:spPr>
            <a:xfrm>
              <a:off x="3211995" y="734947"/>
              <a:ext cx="2527719" cy="5522705"/>
            </a:xfrm>
            <a:prstGeom prst="rect">
              <a:avLst/>
            </a:prstGeom>
            <a:grpFill/>
          </p:spPr>
          <p:txBody>
            <a:bodyPr wrap="square">
              <a:spAutoFit/>
            </a:bodyPr>
            <a:lstStyle/>
            <a:p>
              <a:pPr lvl="0"/>
              <a:r>
                <a:rPr lang="en-US" sz="1400" dirty="0" smtClean="0"/>
                <a:t>Take image from live traffic camera</a:t>
              </a:r>
            </a:p>
            <a:p>
              <a:pPr lvl="0"/>
              <a:r>
                <a:rPr lang="en-US" sz="1400" dirty="0" smtClean="0"/>
                <a:t>Converting the RGB (color) image to gray (intensity)</a:t>
              </a:r>
            </a:p>
            <a:p>
              <a:pPr lvl="0"/>
              <a:r>
                <a:rPr lang="en-US" sz="1400" dirty="0" smtClean="0"/>
                <a:t>Median filtering to remove noise</a:t>
              </a:r>
            </a:p>
            <a:p>
              <a:pPr lvl="0"/>
              <a:r>
                <a:rPr lang="en-US" sz="1400" dirty="0" smtClean="0"/>
                <a:t>Structural element (disk of radius 1) for morphological processing</a:t>
              </a:r>
            </a:p>
            <a:p>
              <a:pPr lvl="0"/>
              <a:r>
                <a:rPr lang="en-US" sz="1400" dirty="0" smtClean="0"/>
                <a:t>Morphological image processing </a:t>
              </a:r>
            </a:p>
            <a:p>
              <a:pPr lvl="0"/>
              <a:r>
                <a:rPr lang="en-US" sz="1400" dirty="0" smtClean="0"/>
                <a:t>Remove non important object </a:t>
              </a:r>
            </a:p>
            <a:p>
              <a:pPr lvl="0"/>
              <a:r>
                <a:rPr lang="en-US" sz="1400" dirty="0" smtClean="0"/>
                <a:t>Fill the image</a:t>
              </a:r>
            </a:p>
            <a:p>
              <a:pPr lvl="0"/>
              <a:r>
                <a:rPr lang="en-US" sz="1400" dirty="0" smtClean="0"/>
                <a:t>Selecting all the regions that are of pixel area more than 100</a:t>
              </a:r>
            </a:p>
            <a:p>
              <a:pPr lvl="0"/>
              <a:r>
                <a:rPr lang="en-US" sz="1400" dirty="0" smtClean="0"/>
                <a:t>Segmentation</a:t>
              </a:r>
            </a:p>
            <a:p>
              <a:pPr lvl="0"/>
              <a:r>
                <a:rPr lang="en-US" sz="1400" dirty="0" smtClean="0"/>
                <a:t>Character recognition</a:t>
              </a:r>
            </a:p>
            <a:p>
              <a:pPr lvl="0"/>
              <a:r>
                <a:rPr lang="en-US" sz="1400" dirty="0" smtClean="0"/>
                <a:t>Display result</a:t>
              </a:r>
            </a:p>
            <a:p>
              <a:r>
                <a:rPr lang="en-US" sz="1400" dirty="0" smtClean="0"/>
                <a:t> </a:t>
              </a:r>
              <a:endParaRPr lang="en-US" sz="1400" dirty="0"/>
            </a:p>
          </p:txBody>
        </p:sp>
      </p:grpSp>
      <p:sp>
        <p:nvSpPr>
          <p:cNvPr id="2" name="Rectangle 1"/>
          <p:cNvSpPr/>
          <p:nvPr/>
        </p:nvSpPr>
        <p:spPr>
          <a:xfrm>
            <a:off x="346558" y="734053"/>
            <a:ext cx="8492642" cy="830997"/>
          </a:xfrm>
          <a:prstGeom prst="rect">
            <a:avLst/>
          </a:prstGeom>
        </p:spPr>
        <p:txBody>
          <a:bodyPr wrap="square">
            <a:spAutoFit/>
          </a:bodyPr>
          <a:lstStyle/>
          <a:p>
            <a:r>
              <a:rPr lang="en-US" sz="1600" dirty="0" smtClean="0"/>
              <a:t>In this Section, there will be the description of the methods and techniques. The system is designed for recognizing of </a:t>
            </a:r>
            <a:r>
              <a:rPr lang="en-US" sz="1600" dirty="0" err="1" smtClean="0"/>
              <a:t>Bangla</a:t>
            </a:r>
            <a:r>
              <a:rPr lang="en-US" sz="1600" dirty="0" smtClean="0"/>
              <a:t> and English vehicle license number plate. In general term, the model consists of mainly four computational steps. </a:t>
            </a:r>
            <a:endParaRPr lang="en-US" sz="1600" dirty="0"/>
          </a:p>
        </p:txBody>
      </p:sp>
      <p:sp>
        <p:nvSpPr>
          <p:cNvPr id="18" name="Left Brace 17"/>
          <p:cNvSpPr/>
          <p:nvPr/>
        </p:nvSpPr>
        <p:spPr>
          <a:xfrm>
            <a:off x="3785340" y="1940829"/>
            <a:ext cx="862860" cy="1940507"/>
          </a:xfrm>
          <a:prstGeom prst="lef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grpSp>
        <p:nvGrpSpPr>
          <p:cNvPr id="20" name="Group 19"/>
          <p:cNvGrpSpPr/>
          <p:nvPr/>
        </p:nvGrpSpPr>
        <p:grpSpPr>
          <a:xfrm>
            <a:off x="76201" y="4590792"/>
            <a:ext cx="9080932" cy="413845"/>
            <a:chOff x="76201" y="4590792"/>
            <a:chExt cx="9080932" cy="413845"/>
          </a:xfrm>
        </p:grpSpPr>
        <p:pic>
          <p:nvPicPr>
            <p:cNvPr id="21" name="Picture 20" descr="Dhaka_International_University.png"/>
            <p:cNvPicPr>
              <a:picLocks noChangeAspect="1"/>
            </p:cNvPicPr>
            <p:nvPr/>
          </p:nvPicPr>
          <p:blipFill>
            <a:blip r:embed="rId2"/>
            <a:stretch>
              <a:fillRect/>
            </a:stretch>
          </p:blipFill>
          <p:spPr>
            <a:xfrm>
              <a:off x="76201" y="4590792"/>
              <a:ext cx="1143000" cy="413845"/>
            </a:xfrm>
            <a:prstGeom prst="rect">
              <a:avLst/>
            </a:prstGeom>
          </p:spPr>
        </p:pic>
        <p:sp>
          <p:nvSpPr>
            <p:cNvPr id="23" name="Rectangle 22"/>
            <p:cNvSpPr/>
            <p:nvPr/>
          </p:nvSpPr>
          <p:spPr>
            <a:xfrm>
              <a:off x="1219201" y="4607215"/>
              <a:ext cx="7937932" cy="381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bg1"/>
                  </a:solidFill>
                </a:rPr>
                <a:t> </a:t>
              </a:r>
              <a:r>
                <a:rPr lang="en-US" sz="1400" dirty="0" smtClean="0">
                  <a:solidFill>
                    <a:schemeClr val="bg1"/>
                  </a:solidFill>
                </a:rPr>
                <a:t>Batch : 54th (2nd Shift)                                                   Final-Defense</a:t>
              </a:r>
              <a:endParaRPr lang="en-US" sz="1400" b="1" dirty="0">
                <a:solidFill>
                  <a:schemeClr val="bg1"/>
                </a:solidFill>
              </a:endParaRPr>
            </a:p>
          </p:txBody>
        </p:sp>
        <p:sp>
          <p:nvSpPr>
            <p:cNvPr id="24" name="Rectangle 23"/>
            <p:cNvSpPr/>
            <p:nvPr/>
          </p:nvSpPr>
          <p:spPr>
            <a:xfrm>
              <a:off x="8153400" y="4670135"/>
              <a:ext cx="914400" cy="26381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smtClean="0">
                  <a:solidFill>
                    <a:srgbClr val="FFFF00"/>
                  </a:solidFill>
                </a:rPr>
                <a:t>Page-8</a:t>
              </a:r>
              <a:endParaRPr lang="en-US" sz="1400" dirty="0">
                <a:solidFill>
                  <a:srgbClr val="FFFF00"/>
                </a:solidFill>
              </a:endParaRPr>
            </a:p>
          </p:txBody>
        </p:sp>
      </p:gr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76201" y="209550"/>
            <a:ext cx="8916659" cy="400050"/>
          </a:xfrm>
          <a:prstGeom prst="rect">
            <a:avLst/>
          </a:prstGeom>
          <a:solidFill>
            <a:schemeClr val="accent5">
              <a:lumMod val="5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ln w="0"/>
                <a:solidFill>
                  <a:schemeClr val="bg1">
                    <a:lumMod val="95000"/>
                  </a:schemeClr>
                </a:solidFill>
                <a:effectLst>
                  <a:outerShdw blurRad="38100" dist="19050" dir="2700000" algn="tl" rotWithShape="0">
                    <a:schemeClr val="dk1">
                      <a:alpha val="40000"/>
                    </a:schemeClr>
                  </a:outerShdw>
                </a:effectLst>
              </a:rPr>
              <a:t>Flow Chart OF </a:t>
            </a:r>
            <a:r>
              <a:rPr lang="en-US" dirty="0" smtClean="0">
                <a:ln w="0"/>
                <a:solidFill>
                  <a:schemeClr val="bg1">
                    <a:lumMod val="95000"/>
                  </a:schemeClr>
                </a:solidFill>
                <a:effectLst>
                  <a:outerShdw blurRad="38100" dist="19050" dir="2700000" algn="tl" rotWithShape="0">
                    <a:schemeClr val="dk1">
                      <a:alpha val="40000"/>
                    </a:schemeClr>
                  </a:outerShdw>
                </a:effectLst>
              </a:rPr>
              <a:t>Project propos model</a:t>
            </a:r>
            <a:endParaRPr lang="en-US" dirty="0" smtClean="0">
              <a:ln w="0"/>
              <a:solidFill>
                <a:schemeClr val="bg1">
                  <a:lumMod val="95000"/>
                </a:schemeClr>
              </a:solidFill>
              <a:effectLst>
                <a:outerShdw blurRad="38100" dist="19050" dir="2700000" algn="tl" rotWithShape="0">
                  <a:schemeClr val="dk1">
                    <a:alpha val="40000"/>
                  </a:schemeClr>
                </a:outerShdw>
              </a:effectLst>
            </a:endParaRPr>
          </a:p>
        </p:txBody>
      </p:sp>
      <p:grpSp>
        <p:nvGrpSpPr>
          <p:cNvPr id="20" name="Group 19"/>
          <p:cNvGrpSpPr/>
          <p:nvPr/>
        </p:nvGrpSpPr>
        <p:grpSpPr>
          <a:xfrm>
            <a:off x="76201" y="4590792"/>
            <a:ext cx="9080932" cy="413845"/>
            <a:chOff x="76201" y="4590792"/>
            <a:chExt cx="9080932" cy="413845"/>
          </a:xfrm>
        </p:grpSpPr>
        <p:pic>
          <p:nvPicPr>
            <p:cNvPr id="21" name="Picture 20" descr="Dhaka_International_University.png"/>
            <p:cNvPicPr>
              <a:picLocks noChangeAspect="1"/>
            </p:cNvPicPr>
            <p:nvPr/>
          </p:nvPicPr>
          <p:blipFill>
            <a:blip r:embed="rId2"/>
            <a:stretch>
              <a:fillRect/>
            </a:stretch>
          </p:blipFill>
          <p:spPr>
            <a:xfrm>
              <a:off x="76201" y="4590792"/>
              <a:ext cx="1143000" cy="413845"/>
            </a:xfrm>
            <a:prstGeom prst="rect">
              <a:avLst/>
            </a:prstGeom>
          </p:spPr>
        </p:pic>
        <p:sp>
          <p:nvSpPr>
            <p:cNvPr id="23" name="Rectangle 22"/>
            <p:cNvSpPr/>
            <p:nvPr/>
          </p:nvSpPr>
          <p:spPr>
            <a:xfrm>
              <a:off x="1219201" y="4607215"/>
              <a:ext cx="7937932" cy="381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bg1"/>
                  </a:solidFill>
                </a:rPr>
                <a:t> </a:t>
              </a:r>
              <a:r>
                <a:rPr lang="en-US" sz="1400" dirty="0" smtClean="0">
                  <a:solidFill>
                    <a:schemeClr val="bg1"/>
                  </a:solidFill>
                </a:rPr>
                <a:t>Batch : 54th (2nd Shift)                                                   Final-Defense</a:t>
              </a:r>
              <a:endParaRPr lang="en-US" sz="1400" b="1" dirty="0">
                <a:solidFill>
                  <a:schemeClr val="bg1"/>
                </a:solidFill>
              </a:endParaRPr>
            </a:p>
          </p:txBody>
        </p:sp>
        <p:sp>
          <p:nvSpPr>
            <p:cNvPr id="24" name="Rectangle 23"/>
            <p:cNvSpPr/>
            <p:nvPr/>
          </p:nvSpPr>
          <p:spPr>
            <a:xfrm>
              <a:off x="8153400" y="4670135"/>
              <a:ext cx="914400" cy="26381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smtClean="0">
                  <a:solidFill>
                    <a:srgbClr val="FFFF00"/>
                  </a:solidFill>
                </a:rPr>
                <a:t>Page-9</a:t>
              </a:r>
              <a:endParaRPr lang="en-US" sz="1400" dirty="0">
                <a:solidFill>
                  <a:srgbClr val="FFFF00"/>
                </a:solidFill>
              </a:endParaRPr>
            </a:p>
          </p:txBody>
        </p:sp>
      </p:grpSp>
      <p:sp>
        <p:nvSpPr>
          <p:cNvPr id="83" name="Rectangle 82"/>
          <p:cNvSpPr/>
          <p:nvPr/>
        </p:nvSpPr>
        <p:spPr>
          <a:xfrm>
            <a:off x="2590800" y="4095750"/>
            <a:ext cx="3438108" cy="430887"/>
          </a:xfrm>
          <a:prstGeom prst="rect">
            <a:avLst/>
          </a:prstGeom>
          <a:ln>
            <a:solidFill>
              <a:schemeClr val="bg1">
                <a:lumMod val="85000"/>
              </a:schemeClr>
            </a:solidFill>
          </a:ln>
        </p:spPr>
        <p:txBody>
          <a:bodyPr wrap="square">
            <a:spAutoFit/>
          </a:bodyPr>
          <a:lstStyle/>
          <a:p>
            <a:pPr algn="ctr"/>
            <a:r>
              <a:rPr lang="en-US" sz="1100" dirty="0" smtClean="0">
                <a:ea typeface="Calibri"/>
                <a:cs typeface="Calibri"/>
                <a:sym typeface="Calibri"/>
              </a:rPr>
              <a:t>Figure : Flow Chart of Real-Time Vehicle License Plate Detection</a:t>
            </a:r>
            <a:endParaRPr lang="en-US" sz="1100" dirty="0">
              <a:ea typeface="Calibri"/>
              <a:cs typeface="Calibri"/>
              <a:sym typeface="Calibri"/>
            </a:endParaRPr>
          </a:p>
        </p:txBody>
      </p:sp>
      <p:sp>
        <p:nvSpPr>
          <p:cNvPr id="2" name="Rectangle 1"/>
          <p:cNvSpPr/>
          <p:nvPr/>
        </p:nvSpPr>
        <p:spPr>
          <a:xfrm>
            <a:off x="381000" y="819150"/>
            <a:ext cx="1219200" cy="381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For English</a:t>
            </a:r>
            <a:endParaRPr lang="en-US" dirty="0"/>
          </a:p>
        </p:txBody>
      </p:sp>
      <p:sp>
        <p:nvSpPr>
          <p:cNvPr id="11" name="Rectangle 10"/>
          <p:cNvSpPr/>
          <p:nvPr/>
        </p:nvSpPr>
        <p:spPr>
          <a:xfrm>
            <a:off x="7315200" y="721998"/>
            <a:ext cx="1219200" cy="381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For Bangla</a:t>
            </a:r>
            <a:endParaRPr lang="en-US" dirty="0"/>
          </a:p>
        </p:txBody>
      </p:sp>
      <p:pic>
        <p:nvPicPr>
          <p:cNvPr id="3" name="Picture 2"/>
          <p:cNvPicPr>
            <a:picLocks noChangeAspect="1"/>
          </p:cNvPicPr>
          <p:nvPr/>
        </p:nvPicPr>
        <p:blipFill>
          <a:blip r:embed="rId3"/>
          <a:stretch>
            <a:fillRect/>
          </a:stretch>
        </p:blipFill>
        <p:spPr>
          <a:xfrm>
            <a:off x="1752600" y="871602"/>
            <a:ext cx="2929146" cy="3093326"/>
          </a:xfrm>
          <a:prstGeom prst="rect">
            <a:avLst/>
          </a:prstGeom>
        </p:spPr>
      </p:pic>
      <p:pic>
        <p:nvPicPr>
          <p:cNvPr id="4" name="Picture 3"/>
          <p:cNvPicPr>
            <a:picLocks noChangeAspect="1"/>
          </p:cNvPicPr>
          <p:nvPr/>
        </p:nvPicPr>
        <p:blipFill>
          <a:blip r:embed="rId4"/>
          <a:stretch>
            <a:fillRect/>
          </a:stretch>
        </p:blipFill>
        <p:spPr>
          <a:xfrm>
            <a:off x="5600700" y="1405230"/>
            <a:ext cx="3009900" cy="2428875"/>
          </a:xfrm>
          <a:prstGeom prst="rect">
            <a:avLst/>
          </a:prstGeom>
        </p:spPr>
      </p:pic>
    </p:spTree>
    <p:extLst>
      <p:ext uri="{BB962C8B-B14F-4D97-AF65-F5344CB8AC3E}">
        <p14:creationId xmlns:p14="http://schemas.microsoft.com/office/powerpoint/2010/main" val="3819541896"/>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2904</TotalTime>
  <Words>696</Words>
  <Application>Microsoft Office PowerPoint</Application>
  <PresentationFormat>On-screen Show (16:9)</PresentationFormat>
  <Paragraphs>167</Paragraphs>
  <Slides>20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Noto Sans Symbols</vt:lpstr>
      <vt:lpstr>Roboto </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md sajib hossain</dc:creator>
  <cp:lastModifiedBy>tusher shuvro</cp:lastModifiedBy>
  <cp:revision>1096</cp:revision>
  <dcterms:created xsi:type="dcterms:W3CDTF">2019-01-16T07:49:13Z</dcterms:created>
  <dcterms:modified xsi:type="dcterms:W3CDTF">2020-02-12T12:32:04Z</dcterms:modified>
</cp:coreProperties>
</file>