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f0eb93f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f0eb93f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f11c5a8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f11c5a8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f11c5a84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f11c5a84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f11c5a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f11c5a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f11c5a84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f11c5a84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f13677c9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f13677c9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f11c5a84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f11c5a84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11c5a8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11c5a8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16875" y="619450"/>
            <a:ext cx="6823800" cy="149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Auction Framework</a:t>
            </a:r>
            <a:endParaRPr/>
          </a:p>
        </p:txBody>
      </p:sp>
      <p:sp>
        <p:nvSpPr>
          <p:cNvPr id="55" name="Google Shape;55;p13"/>
          <p:cNvSpPr txBox="1"/>
          <p:nvPr/>
        </p:nvSpPr>
        <p:spPr>
          <a:xfrm>
            <a:off x="3903825" y="2571750"/>
            <a:ext cx="5032200" cy="13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dk2"/>
                </a:solidFill>
              </a:rPr>
              <a:t>Gantushig Javkhlan 610162</a:t>
            </a:r>
            <a:endParaRPr sz="2400">
              <a:solidFill>
                <a:schemeClr val="dk2"/>
              </a:solidFill>
            </a:endParaRPr>
          </a:p>
          <a:p>
            <a:pPr indent="0" lvl="0" marL="0" rtl="0" algn="l">
              <a:spcBef>
                <a:spcPts val="0"/>
              </a:spcBef>
              <a:spcAft>
                <a:spcPts val="0"/>
              </a:spcAft>
              <a:buNone/>
            </a:pPr>
            <a:r>
              <a:rPr lang="en-GB" sz="2400">
                <a:solidFill>
                  <a:schemeClr val="dk2"/>
                </a:solidFill>
              </a:rPr>
              <a:t>Henok Gebremenfes 987505</a:t>
            </a:r>
            <a:endParaRPr sz="2400">
              <a:solidFill>
                <a:schemeClr val="dk2"/>
              </a:solidFill>
            </a:endParaRPr>
          </a:p>
          <a:p>
            <a:pPr indent="0" lvl="0" marL="0" rtl="0" algn="l">
              <a:spcBef>
                <a:spcPts val="0"/>
              </a:spcBef>
              <a:spcAft>
                <a:spcPts val="0"/>
              </a:spcAft>
              <a:buNone/>
            </a:pPr>
            <a:r>
              <a:rPr lang="en-GB" sz="2400">
                <a:solidFill>
                  <a:schemeClr val="dk2"/>
                </a:solidFill>
              </a:rPr>
              <a:t>Battushig Namsraidorj 610114 </a:t>
            </a:r>
            <a:endParaRPr sz="2400"/>
          </a:p>
        </p:txBody>
      </p:sp>
      <p:pic>
        <p:nvPicPr>
          <p:cNvPr id="56" name="Google Shape;56;p13"/>
          <p:cNvPicPr preferRelativeResize="0"/>
          <p:nvPr/>
        </p:nvPicPr>
        <p:blipFill>
          <a:blip r:embed="rId3">
            <a:alphaModFix/>
          </a:blip>
          <a:stretch>
            <a:fillRect/>
          </a:stretch>
        </p:blipFill>
        <p:spPr>
          <a:xfrm>
            <a:off x="0" y="2470825"/>
            <a:ext cx="3666875" cy="13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 </a:t>
            </a:r>
            <a:endParaRPr/>
          </a:p>
          <a:p>
            <a:pPr indent="0" lvl="0" marL="0" rtl="0" algn="l">
              <a:spcBef>
                <a:spcPts val="1600"/>
              </a:spcBef>
              <a:spcAft>
                <a:spcPts val="0"/>
              </a:spcAft>
              <a:buNone/>
            </a:pPr>
            <a:r>
              <a:rPr lang="en-GB"/>
              <a:t>Design decisions</a:t>
            </a:r>
            <a:endParaRPr/>
          </a:p>
          <a:p>
            <a:pPr indent="0" lvl="0" marL="0" rtl="0" algn="l">
              <a:spcBef>
                <a:spcPts val="1600"/>
              </a:spcBef>
              <a:spcAft>
                <a:spcPts val="0"/>
              </a:spcAft>
              <a:buNone/>
            </a:pPr>
            <a:r>
              <a:rPr lang="en-GB"/>
              <a:t>Implementation Advice</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68" name="Google Shape;68;p15"/>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What is an auction?</a:t>
            </a:r>
            <a:endParaRPr b="1"/>
          </a:p>
          <a:p>
            <a:pPr indent="0" lvl="0" marL="0" rtl="0" algn="l">
              <a:spcBef>
                <a:spcPts val="1600"/>
              </a:spcBef>
              <a:spcAft>
                <a:spcPts val="0"/>
              </a:spcAft>
              <a:buNone/>
            </a:pPr>
            <a:r>
              <a:rPr lang="en-GB"/>
              <a:t>An auction is a process of buying and selling goods or services by offering them up for bid, taking bids, and then selling the item to the highest bidder.[1]</a:t>
            </a:r>
            <a:endParaRPr/>
          </a:p>
          <a:p>
            <a:pPr indent="0" lvl="0" marL="0" rtl="0" algn="l">
              <a:spcBef>
                <a:spcPts val="1600"/>
              </a:spcBef>
              <a:spcAft>
                <a:spcPts val="0"/>
              </a:spcAft>
              <a:buNone/>
            </a:pPr>
            <a:r>
              <a:rPr b="1" lang="en-GB"/>
              <a:t>Why we chose it?</a:t>
            </a:r>
            <a:endParaRPr b="1"/>
          </a:p>
          <a:p>
            <a:pPr indent="0" lvl="0" marL="0" rtl="0" algn="l">
              <a:spcBef>
                <a:spcPts val="1600"/>
              </a:spcBef>
              <a:spcAft>
                <a:spcPts val="1600"/>
              </a:spcAft>
              <a:buNone/>
            </a:pPr>
            <a:r>
              <a:rPr lang="en-GB"/>
              <a:t>Auction has its own established rules depending on item type, category etc. We’ve tried to integrate this business knowledge into our framework so that application developers can build their products more quickly. Additionally, we all have a basic understanding of how auction works, thus allowed us focus on how to implement various design patterns in our project, instead of solving complex algorithms.</a:t>
            </a:r>
            <a:endParaRPr/>
          </a:p>
        </p:txBody>
      </p:sp>
      <p:sp>
        <p:nvSpPr>
          <p:cNvPr id="69" name="Google Shape;69;p15"/>
          <p:cNvSpPr txBox="1"/>
          <p:nvPr/>
        </p:nvSpPr>
        <p:spPr>
          <a:xfrm>
            <a:off x="311700" y="4614525"/>
            <a:ext cx="8421600" cy="29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999999"/>
              </a:buClr>
              <a:buSzPts val="1400"/>
              <a:buAutoNum type="arabicPeriod"/>
            </a:pPr>
            <a:r>
              <a:rPr lang="en-GB">
                <a:solidFill>
                  <a:srgbClr val="999999"/>
                </a:solidFill>
              </a:rPr>
              <a:t>https://en.wikipedia.org/wiki/Auction</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Decisions</a:t>
            </a:r>
            <a:endParaRPr/>
          </a:p>
        </p:txBody>
      </p:sp>
      <p:sp>
        <p:nvSpPr>
          <p:cNvPr id="75" name="Google Shape;75;p16"/>
          <p:cNvSpPr txBox="1"/>
          <p:nvPr>
            <p:ph idx="1" type="body"/>
          </p:nvPr>
        </p:nvSpPr>
        <p:spPr>
          <a:xfrm>
            <a:off x="311700" y="1152475"/>
            <a:ext cx="649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framework will allow User (App Developer) to use following things:</a:t>
            </a:r>
            <a:endParaRPr/>
          </a:p>
          <a:p>
            <a:pPr indent="-342900" lvl="0" marL="457200" rtl="0" algn="l">
              <a:spcBef>
                <a:spcPts val="1600"/>
              </a:spcBef>
              <a:spcAft>
                <a:spcPts val="0"/>
              </a:spcAft>
              <a:buSzPts val="1800"/>
              <a:buChar char="●"/>
            </a:pPr>
            <a:r>
              <a:rPr b="1" lang="en-GB"/>
              <a:t>Built-in auction types</a:t>
            </a:r>
            <a:r>
              <a:rPr b="1" lang="en-GB"/>
              <a:t> </a:t>
            </a:r>
            <a:r>
              <a:rPr lang="en-GB"/>
              <a:t>- There are couple of specific auction types that are commonly used in the industry. We have implemented them already in the framework so application developer doesn’t have to write code from scratch. If developers want to create a new types of auction or add </a:t>
            </a:r>
            <a:r>
              <a:rPr lang="en-GB"/>
              <a:t>features</a:t>
            </a:r>
            <a:r>
              <a:rPr lang="en-GB"/>
              <a:t> specific to to their requirements, our framework will allow them to override </a:t>
            </a:r>
            <a:r>
              <a:rPr b="1" lang="en-GB"/>
              <a:t>default strategies</a:t>
            </a:r>
            <a:r>
              <a:rPr lang="en-GB"/>
              <a:t>.</a:t>
            </a:r>
            <a:endParaRPr/>
          </a:p>
          <a:p>
            <a:pPr indent="0" lvl="0" marL="457200" rtl="0" algn="l">
              <a:spcBef>
                <a:spcPts val="1600"/>
              </a:spcBef>
              <a:spcAft>
                <a:spcPts val="1600"/>
              </a:spcAft>
              <a:buNone/>
            </a:pPr>
            <a:r>
              <a:t/>
            </a:r>
            <a:endParaRPr/>
          </a:p>
        </p:txBody>
      </p:sp>
      <p:sp>
        <p:nvSpPr>
          <p:cNvPr id="76" name="Google Shape;76;p16"/>
          <p:cNvSpPr/>
          <p:nvPr/>
        </p:nvSpPr>
        <p:spPr>
          <a:xfrm>
            <a:off x="6887825" y="1282125"/>
            <a:ext cx="1847700" cy="117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dk2"/>
                </a:solidFill>
              </a:rPr>
              <a:t>Built-in auction type</a:t>
            </a:r>
            <a:endParaRPr sz="1100">
              <a:solidFill>
                <a:schemeClr val="dk2"/>
              </a:solidFill>
            </a:endParaRPr>
          </a:p>
          <a:p>
            <a:pPr indent="-298450" lvl="0" marL="457200" rtl="0" algn="l">
              <a:lnSpc>
                <a:spcPct val="115000"/>
              </a:lnSpc>
              <a:spcBef>
                <a:spcPts val="1600"/>
              </a:spcBef>
              <a:spcAft>
                <a:spcPts val="0"/>
              </a:spcAft>
              <a:buClr>
                <a:schemeClr val="dk2"/>
              </a:buClr>
              <a:buSzPts val="1100"/>
              <a:buChar char="●"/>
            </a:pPr>
            <a:r>
              <a:rPr lang="en-GB" sz="1100">
                <a:solidFill>
                  <a:schemeClr val="dk2"/>
                </a:solidFill>
              </a:rPr>
              <a:t>Absolute</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GB" sz="1100">
                <a:solidFill>
                  <a:schemeClr val="dk2"/>
                </a:solidFill>
              </a:rPr>
              <a:t>Minimal</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0" y="-81800"/>
            <a:ext cx="9144000" cy="5307100"/>
          </a:xfrm>
          <a:prstGeom prst="rect">
            <a:avLst/>
          </a:prstGeom>
          <a:noFill/>
          <a:ln>
            <a:noFill/>
          </a:ln>
        </p:spPr>
      </p:pic>
      <p:sp>
        <p:nvSpPr>
          <p:cNvPr id="82" name="Google Shape;82;p17"/>
          <p:cNvSpPr txBox="1"/>
          <p:nvPr>
            <p:ph type="title"/>
          </p:nvPr>
        </p:nvSpPr>
        <p:spPr>
          <a:xfrm>
            <a:off x="589050" y="117250"/>
            <a:ext cx="313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 diagram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Design Decisions:Use of Patterns</a:t>
            </a:r>
            <a:endParaRPr/>
          </a:p>
        </p:txBody>
      </p:sp>
      <p:sp>
        <p:nvSpPr>
          <p:cNvPr id="88" name="Google Shape;88;p18"/>
          <p:cNvSpPr txBox="1"/>
          <p:nvPr>
            <p:ph idx="1" type="body"/>
          </p:nvPr>
        </p:nvSpPr>
        <p:spPr>
          <a:xfrm>
            <a:off x="311700" y="1152475"/>
            <a:ext cx="8670900" cy="3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Auction</a:t>
            </a:r>
            <a:r>
              <a:rPr b="1" lang="en-GB"/>
              <a:t> type pricing :- </a:t>
            </a:r>
            <a:r>
              <a:rPr lang="en-GB"/>
              <a:t>Built-in- different operation of the strategy types or create new types.</a:t>
            </a:r>
            <a:endParaRPr/>
          </a:p>
          <a:p>
            <a:pPr indent="-342900" lvl="0" marL="457200" rtl="0" algn="l">
              <a:spcBef>
                <a:spcPts val="1600"/>
              </a:spcBef>
              <a:spcAft>
                <a:spcPts val="0"/>
              </a:spcAft>
              <a:buSzPts val="1800"/>
              <a:buAutoNum type="arabicPeriod"/>
            </a:pPr>
            <a:r>
              <a:rPr lang="en-GB"/>
              <a:t>Absolute (Strategy pattern )</a:t>
            </a:r>
            <a:r>
              <a:rPr b="1" lang="en-GB"/>
              <a:t>:</a:t>
            </a:r>
            <a:r>
              <a:rPr lang="en-GB"/>
              <a:t> </a:t>
            </a:r>
            <a:r>
              <a:rPr lang="en-GB" sz="1200">
                <a:solidFill>
                  <a:srgbClr val="161F2E"/>
                </a:solidFill>
                <a:highlight>
                  <a:srgbClr val="FFFFFF"/>
                </a:highlight>
              </a:rPr>
              <a:t>An absolute auction is the most common type of auction in which items or properties are auctioned off to the highest bidder. In this type of auction, the item or property is guaranteed to be sold because there is no minimum price that the seller is looking to hit. This creates a lot of interest and competition among bidders.</a:t>
            </a:r>
            <a:endParaRPr sz="1200">
              <a:solidFill>
                <a:srgbClr val="161F2E"/>
              </a:solidFill>
              <a:highlight>
                <a:srgbClr val="FFFFFF"/>
              </a:highlight>
            </a:endParaRPr>
          </a:p>
          <a:p>
            <a:pPr indent="-304800" lvl="0" marL="457200" rtl="0" algn="l">
              <a:lnSpc>
                <a:spcPct val="140000"/>
              </a:lnSpc>
              <a:spcBef>
                <a:spcPts val="0"/>
              </a:spcBef>
              <a:spcAft>
                <a:spcPts val="0"/>
              </a:spcAft>
              <a:buClr>
                <a:srgbClr val="161F2E"/>
              </a:buClr>
              <a:buSzPts val="1200"/>
              <a:buAutoNum type="arabicPeriod"/>
            </a:pPr>
            <a:r>
              <a:rPr lang="en-GB"/>
              <a:t>Minimum</a:t>
            </a:r>
            <a:r>
              <a:rPr lang="en-GB" sz="2700">
                <a:solidFill>
                  <a:srgbClr val="161F2E"/>
                </a:solidFill>
                <a:highlight>
                  <a:srgbClr val="FFFFFF"/>
                </a:highlight>
                <a:latin typeface="Georgia"/>
                <a:ea typeface="Georgia"/>
                <a:cs typeface="Georgia"/>
                <a:sym typeface="Georgia"/>
              </a:rPr>
              <a:t> </a:t>
            </a:r>
            <a:r>
              <a:rPr lang="en-GB"/>
              <a:t>(Strategy pattern): </a:t>
            </a:r>
            <a:r>
              <a:rPr lang="en-GB" sz="1200">
                <a:solidFill>
                  <a:srgbClr val="161F2E"/>
                </a:solidFill>
                <a:highlight>
                  <a:srgbClr val="FFFFFF"/>
                </a:highlight>
              </a:rPr>
              <a:t>In a minimum bid auction, the bidding begins at a minimum price that the seller is willing to accept. This price is published ahead of time in brochures and advertisements, and is announced at the auction. Holding a minimum bid auction is a good way for the seller to ensure they will be compensated with an amount they consider to be acceptable. But the price must be chosen wisely in order to ensure that as many bidders as possible will still be interested in attending the auction and not feel priced out.</a:t>
            </a:r>
            <a:endParaRPr sz="1200">
              <a:solidFill>
                <a:srgbClr val="161F2E"/>
              </a:solidFill>
              <a:highlight>
                <a:srgbClr val="FFFFFF"/>
              </a:highlight>
            </a:endParaRPr>
          </a:p>
          <a:p>
            <a:pPr indent="0" lvl="0" marL="0" rtl="0" algn="l">
              <a:spcBef>
                <a:spcPts val="1000"/>
              </a:spcBef>
              <a:spcAft>
                <a:spcPts val="0"/>
              </a:spcAft>
              <a:buClr>
                <a:schemeClr val="dk1"/>
              </a:buClr>
              <a:buSzPts val="1100"/>
              <a:buFont typeface="Arial"/>
              <a:buNone/>
            </a:pPr>
            <a:r>
              <a:rPr lang="en-GB"/>
              <a:t> </a:t>
            </a:r>
            <a:endParaRPr/>
          </a:p>
          <a:p>
            <a:pPr indent="0" lvl="0" marL="0" rtl="0" algn="l">
              <a:spcBef>
                <a:spcPts val="1600"/>
              </a:spcBef>
              <a:spcAft>
                <a:spcPts val="0"/>
              </a:spcAft>
              <a:buNone/>
            </a:pPr>
            <a:r>
              <a:rPr lang="en-GB"/>
              <a:t>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GB" sz="1800">
                <a:solidFill>
                  <a:schemeClr val="dk2"/>
                </a:solidFill>
              </a:rPr>
              <a:t>Membership type(</a:t>
            </a:r>
            <a:r>
              <a:rPr lang="en-GB" sz="1800">
                <a:solidFill>
                  <a:schemeClr val="dk2"/>
                </a:solidFill>
              </a:rPr>
              <a:t>State pattern</a:t>
            </a:r>
            <a:r>
              <a:rPr b="1" lang="en-GB" sz="1800">
                <a:solidFill>
                  <a:schemeClr val="dk2"/>
                </a:solidFill>
              </a:rPr>
              <a:t>)</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Paid and Free </a:t>
            </a:r>
            <a:r>
              <a:rPr b="1" lang="en-GB"/>
              <a:t>Membership </a:t>
            </a:r>
            <a:r>
              <a:rPr lang="en-GB"/>
              <a:t>(State pattern)</a:t>
            </a:r>
            <a:r>
              <a:rPr b="1" lang="en-GB"/>
              <a:t>:</a:t>
            </a:r>
            <a:r>
              <a:rPr lang="en-GB"/>
              <a:t> If developers want to categorize users, they need to implement AccountState interface. For example, paid or free members. </a:t>
            </a:r>
            <a:endParaRPr/>
          </a:p>
          <a:p>
            <a:pPr indent="0" lvl="0" marL="0" rtl="0" algn="l">
              <a:spcBef>
                <a:spcPts val="1600"/>
              </a:spcBef>
              <a:spcAft>
                <a:spcPts val="0"/>
              </a:spcAft>
              <a:buClr>
                <a:schemeClr val="dk1"/>
              </a:buClr>
              <a:buSzPts val="1100"/>
              <a:buFont typeface="Arial"/>
              <a:buNone/>
            </a:pPr>
            <a:r>
              <a:rPr b="1" lang="en-GB"/>
              <a:t>Calculation methods </a:t>
            </a:r>
            <a:r>
              <a:rPr lang="en-GB"/>
              <a:t>(Visitor pattern)</a:t>
            </a:r>
            <a:r>
              <a:rPr b="1" lang="en-GB"/>
              <a:t>:</a:t>
            </a:r>
            <a:r>
              <a:rPr lang="en-GB"/>
              <a:t> Different calculation methods depending on item type.  </a:t>
            </a:r>
            <a:endParaRPr/>
          </a:p>
          <a:p>
            <a:pPr indent="0" lvl="0" marL="0" rtl="0" algn="l">
              <a:spcBef>
                <a:spcPts val="1600"/>
              </a:spcBef>
              <a:spcAft>
                <a:spcPts val="1600"/>
              </a:spcAft>
              <a:buClr>
                <a:schemeClr val="dk1"/>
              </a:buClr>
              <a:buSzPts val="1100"/>
              <a:buFont typeface="Arial"/>
              <a:buNone/>
            </a:pPr>
            <a:r>
              <a:rPr b="1" lang="en-GB"/>
              <a:t>Bid status update </a:t>
            </a:r>
            <a:r>
              <a:rPr lang="en-GB"/>
              <a:t>(Observer pattern)</a:t>
            </a:r>
            <a:r>
              <a:rPr b="1" lang="en-GB"/>
              <a:t>:</a:t>
            </a:r>
            <a:r>
              <a:rPr lang="en-GB"/>
              <a:t> The participants of the auction must get notified for current auction status simultaneously.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 Decisions: Use of Patterns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Item and User </a:t>
            </a:r>
            <a:r>
              <a:rPr lang="en-GB"/>
              <a:t>(Factory method, Singleton pattern)</a:t>
            </a:r>
            <a:r>
              <a:rPr b="1" lang="en-GB"/>
              <a:t>:</a:t>
            </a:r>
            <a:r>
              <a:rPr lang="en-GB"/>
              <a:t> We used factory method for creating a new User and </a:t>
            </a:r>
            <a:r>
              <a:rPr lang="en-GB"/>
              <a:t>Auction Item</a:t>
            </a:r>
            <a:r>
              <a:rPr lang="en-GB"/>
              <a:t>.</a:t>
            </a:r>
            <a:endParaRPr/>
          </a:p>
          <a:p>
            <a:pPr indent="0" lvl="0" marL="0" rtl="0" algn="l">
              <a:spcBef>
                <a:spcPts val="1600"/>
              </a:spcBef>
              <a:spcAft>
                <a:spcPts val="0"/>
              </a:spcAft>
              <a:buNone/>
            </a:pPr>
            <a:r>
              <a:rPr b="1" lang="en-GB"/>
              <a:t>Item Iterator </a:t>
            </a:r>
            <a:r>
              <a:rPr lang="en-GB"/>
              <a:t>(Iterator pattern)</a:t>
            </a:r>
            <a:r>
              <a:rPr b="1" lang="en-GB"/>
              <a:t>:</a:t>
            </a:r>
            <a:r>
              <a:rPr lang="en-GB"/>
              <a:t> In order to access elements in any collection we build a ItemIterator class.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 </a:t>
            </a:r>
            <a:endParaRPr b="1"/>
          </a:p>
          <a:p>
            <a:pPr indent="0" lvl="0" marL="0" rtl="0" algn="l">
              <a:spcBef>
                <a:spcPts val="1600"/>
              </a:spcBef>
              <a:spcAft>
                <a:spcPts val="0"/>
              </a:spcAft>
              <a:buNone/>
            </a:pPr>
            <a:r>
              <a:rPr lang="en-GB"/>
              <a:t>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 Advice </a:t>
            </a:r>
            <a:r>
              <a:rPr lang="en-GB"/>
              <a:t>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Default usage:</a:t>
            </a:r>
            <a:r>
              <a:rPr lang="en-GB"/>
              <a:t> </a:t>
            </a:r>
            <a:r>
              <a:rPr lang="en-GB"/>
              <a:t>The following i</a:t>
            </a:r>
            <a:r>
              <a:rPr lang="en-GB"/>
              <a:t>nterfaces are must be implemented:</a:t>
            </a:r>
            <a:endParaRPr/>
          </a:p>
          <a:p>
            <a:pPr indent="-342900" lvl="0" marL="457200" rtl="0" algn="l">
              <a:spcBef>
                <a:spcPts val="1600"/>
              </a:spcBef>
              <a:spcAft>
                <a:spcPts val="0"/>
              </a:spcAft>
              <a:buSzPts val="1800"/>
              <a:buChar char="●"/>
            </a:pPr>
            <a:r>
              <a:rPr lang="en-GB"/>
              <a:t>AuctionUser - for participants of auction </a:t>
            </a:r>
            <a:endParaRPr/>
          </a:p>
          <a:p>
            <a:pPr indent="-342900" lvl="0" marL="457200" rtl="0" algn="l">
              <a:spcBef>
                <a:spcPts val="0"/>
              </a:spcBef>
              <a:spcAft>
                <a:spcPts val="0"/>
              </a:spcAft>
              <a:buSzPts val="1800"/>
              <a:buChar char="●"/>
            </a:pPr>
            <a:r>
              <a:rPr lang="en-GB"/>
              <a:t>AuctionItem - for Auction items</a:t>
            </a:r>
            <a:endParaRPr/>
          </a:p>
          <a:p>
            <a:pPr indent="0" lvl="0" marL="0" rtl="0" algn="l">
              <a:spcBef>
                <a:spcPts val="1600"/>
              </a:spcBef>
              <a:spcAft>
                <a:spcPts val="0"/>
              </a:spcAft>
              <a:buNone/>
            </a:pPr>
            <a:r>
              <a:rPr lang="en-GB"/>
              <a:t>App developer must create an Auction instance of selected auction type and </a:t>
            </a:r>
            <a:r>
              <a:rPr b="1" lang="en-GB"/>
              <a:t>ready to use.</a:t>
            </a:r>
            <a:r>
              <a:rPr lang="en-GB"/>
              <a:t>  </a:t>
            </a:r>
            <a:endParaRPr/>
          </a:p>
          <a:p>
            <a:pPr indent="0" lvl="0" marL="0" rtl="0" algn="l">
              <a:spcBef>
                <a:spcPts val="1600"/>
              </a:spcBef>
              <a:spcAft>
                <a:spcPts val="0"/>
              </a:spcAft>
              <a:buNone/>
            </a:pPr>
            <a:r>
              <a:rPr lang="en-GB"/>
              <a:t>If developers need more features they can override.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