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0eb93fb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0eb93f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f11c5a84e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f11c5a84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f11c5a84e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f11c5a84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5f11c5a8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5f11c5a8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5f11c5a84e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5f11c5a84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f13677c9b_3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f13677c9b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5f11c5a84e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5f11c5a84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f11c5a84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f11c5a84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416875" y="619450"/>
            <a:ext cx="6823800" cy="149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Auction Framework</a:t>
            </a:r>
            <a:endParaRPr/>
          </a:p>
        </p:txBody>
      </p:sp>
      <p:sp>
        <p:nvSpPr>
          <p:cNvPr id="55" name="Google Shape;55;p13"/>
          <p:cNvSpPr txBox="1"/>
          <p:nvPr/>
        </p:nvSpPr>
        <p:spPr>
          <a:xfrm>
            <a:off x="3903825" y="2571750"/>
            <a:ext cx="5032200" cy="130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chemeClr val="dk2"/>
                </a:solidFill>
              </a:rPr>
              <a:t>Gantushig Javkhlan 610162</a:t>
            </a:r>
            <a:endParaRPr sz="2400">
              <a:solidFill>
                <a:schemeClr val="dk2"/>
              </a:solidFill>
            </a:endParaRPr>
          </a:p>
          <a:p>
            <a:pPr marL="0" lvl="0" indent="0" algn="l" rtl="0">
              <a:spcBef>
                <a:spcPts val="0"/>
              </a:spcBef>
              <a:spcAft>
                <a:spcPts val="0"/>
              </a:spcAft>
              <a:buNone/>
            </a:pPr>
            <a:r>
              <a:rPr lang="en-GB" sz="2400">
                <a:solidFill>
                  <a:schemeClr val="dk2"/>
                </a:solidFill>
              </a:rPr>
              <a:t>Henok Gebremenfes 987505</a:t>
            </a:r>
            <a:endParaRPr sz="2400">
              <a:solidFill>
                <a:schemeClr val="dk2"/>
              </a:solidFill>
            </a:endParaRPr>
          </a:p>
          <a:p>
            <a:pPr marL="0" lvl="0" indent="0" algn="l" rtl="0">
              <a:spcBef>
                <a:spcPts val="0"/>
              </a:spcBef>
              <a:spcAft>
                <a:spcPts val="0"/>
              </a:spcAft>
              <a:buNone/>
            </a:pPr>
            <a:r>
              <a:rPr lang="en-GB" sz="2400">
                <a:solidFill>
                  <a:schemeClr val="dk2"/>
                </a:solidFill>
              </a:rPr>
              <a:t>Battushig Namsraidorj 610114 </a:t>
            </a:r>
            <a:endParaRPr sz="2400"/>
          </a:p>
        </p:txBody>
      </p:sp>
      <p:pic>
        <p:nvPicPr>
          <p:cNvPr id="56" name="Google Shape;56;p13"/>
          <p:cNvPicPr preferRelativeResize="0"/>
          <p:nvPr/>
        </p:nvPicPr>
        <p:blipFill>
          <a:blip r:embed="rId3">
            <a:alphaModFix/>
          </a:blip>
          <a:stretch>
            <a:fillRect/>
          </a:stretch>
        </p:blipFill>
        <p:spPr>
          <a:xfrm>
            <a:off x="0" y="2470825"/>
            <a:ext cx="3666875" cy="135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Contents</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Overview </a:t>
            </a:r>
            <a:endParaRPr/>
          </a:p>
          <a:p>
            <a:pPr marL="0" lvl="0" indent="0" algn="l" rtl="0">
              <a:spcBef>
                <a:spcPts val="1600"/>
              </a:spcBef>
              <a:spcAft>
                <a:spcPts val="0"/>
              </a:spcAft>
              <a:buNone/>
            </a:pPr>
            <a:r>
              <a:rPr lang="en-GB"/>
              <a:t>Design decisions</a:t>
            </a:r>
            <a:endParaRPr/>
          </a:p>
          <a:p>
            <a:pPr marL="0" lvl="0" indent="0" algn="l" rtl="0">
              <a:spcBef>
                <a:spcPts val="1600"/>
              </a:spcBef>
              <a:spcAft>
                <a:spcPts val="0"/>
              </a:spcAft>
              <a:buNone/>
            </a:pPr>
            <a:r>
              <a:rPr lang="en-GB"/>
              <a:t>Implementation Advice</a:t>
            </a:r>
            <a:endParaRPr/>
          </a:p>
          <a:p>
            <a:pPr marL="0" lvl="0" indent="0" algn="l" rtl="0">
              <a:spcBef>
                <a:spcPts val="1600"/>
              </a:spcBef>
              <a:spcAft>
                <a:spcPts val="0"/>
              </a:spcAft>
              <a:buNone/>
            </a:pPr>
            <a:endParaRPr/>
          </a:p>
          <a:p>
            <a:pPr marL="0" lvl="0" indent="0" algn="l" rtl="0">
              <a:spcBef>
                <a:spcPts val="1600"/>
              </a:spcBef>
              <a:spcAft>
                <a:spcPts val="1600"/>
              </a:spcAft>
              <a:buClr>
                <a:schemeClr val="dk1"/>
              </a:buClr>
              <a:buSzPts val="1100"/>
              <a:buFont typeface="Arial"/>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Overview</a:t>
            </a:r>
            <a:endParaRPr/>
          </a:p>
        </p:txBody>
      </p:sp>
      <p:sp>
        <p:nvSpPr>
          <p:cNvPr id="68" name="Google Shape;68;p15"/>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What is an auction?</a:t>
            </a:r>
            <a:endParaRPr b="1"/>
          </a:p>
          <a:p>
            <a:pPr marL="0" lvl="0" indent="0" algn="l" rtl="0">
              <a:spcBef>
                <a:spcPts val="1600"/>
              </a:spcBef>
              <a:spcAft>
                <a:spcPts val="0"/>
              </a:spcAft>
              <a:buNone/>
            </a:pPr>
            <a:r>
              <a:rPr lang="en-GB"/>
              <a:t>An auction is a process of buying and selling goods or services by offering them up for bid, taking bids, and then selling the item to the highest bidder.[1]</a:t>
            </a:r>
            <a:endParaRPr/>
          </a:p>
          <a:p>
            <a:pPr marL="0" lvl="0" indent="0" algn="l" rtl="0">
              <a:spcBef>
                <a:spcPts val="1600"/>
              </a:spcBef>
              <a:spcAft>
                <a:spcPts val="0"/>
              </a:spcAft>
              <a:buNone/>
            </a:pPr>
            <a:r>
              <a:rPr lang="en-GB" b="1"/>
              <a:t>Why we chose it?</a:t>
            </a:r>
            <a:endParaRPr b="1"/>
          </a:p>
          <a:p>
            <a:pPr marL="0" lvl="0" indent="0" algn="l" rtl="0">
              <a:spcBef>
                <a:spcPts val="1600"/>
              </a:spcBef>
              <a:spcAft>
                <a:spcPts val="1600"/>
              </a:spcAft>
              <a:buNone/>
            </a:pPr>
            <a:r>
              <a:rPr lang="en-GB"/>
              <a:t>Auction has its own established rules depending on item type, category etc. We’ve tried to integrate this business knowledge into our framework so that application developers can build their products more quickly. Additionally, we all have a basic understanding of how auction works, thus allowed us focus on how to implement various design patterns in our project, instead of solving complex algorithms.</a:t>
            </a:r>
            <a:endParaRPr/>
          </a:p>
        </p:txBody>
      </p:sp>
      <p:sp>
        <p:nvSpPr>
          <p:cNvPr id="69" name="Google Shape;69;p15"/>
          <p:cNvSpPr txBox="1"/>
          <p:nvPr/>
        </p:nvSpPr>
        <p:spPr>
          <a:xfrm>
            <a:off x="311700" y="4614525"/>
            <a:ext cx="8421600" cy="299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999999"/>
              </a:buClr>
              <a:buSzPts val="1400"/>
              <a:buAutoNum type="arabicPeriod"/>
            </a:pPr>
            <a:r>
              <a:rPr lang="en-GB">
                <a:solidFill>
                  <a:srgbClr val="999999"/>
                </a:solidFill>
              </a:rPr>
              <a:t>https://en.wikipedia.org/wiki/Auction</a:t>
            </a:r>
            <a:endParaRPr>
              <a:solidFill>
                <a:srgbClr val="9999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Design Decisions</a:t>
            </a:r>
            <a:endParaRPr/>
          </a:p>
        </p:txBody>
      </p:sp>
      <p:sp>
        <p:nvSpPr>
          <p:cNvPr id="75" name="Google Shape;75;p16"/>
          <p:cNvSpPr txBox="1">
            <a:spLocks noGrp="1"/>
          </p:cNvSpPr>
          <p:nvPr>
            <p:ph type="body" idx="1"/>
          </p:nvPr>
        </p:nvSpPr>
        <p:spPr>
          <a:xfrm>
            <a:off x="311700" y="1152475"/>
            <a:ext cx="6494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Our framework will allow User (App Developer) to use following things:</a:t>
            </a:r>
            <a:endParaRPr/>
          </a:p>
          <a:p>
            <a:pPr marL="457200" lvl="0" indent="-342900" algn="l" rtl="0">
              <a:spcBef>
                <a:spcPts val="1600"/>
              </a:spcBef>
              <a:spcAft>
                <a:spcPts val="0"/>
              </a:spcAft>
              <a:buSzPts val="1800"/>
              <a:buChar char="●"/>
            </a:pPr>
            <a:r>
              <a:rPr lang="en-GB" b="1"/>
              <a:t>Built-in auction types </a:t>
            </a:r>
            <a:r>
              <a:rPr lang="en-GB"/>
              <a:t>- There are couple of specific auction types that are commonly used in the industry. We have implemented them already in the framework so application developer doesn’t have to write code from scratch. If developers want to create a new types of auction or add features specific to to their requirements, our framework will allow them to override </a:t>
            </a:r>
            <a:r>
              <a:rPr lang="en-GB" b="1"/>
              <a:t>default strategies</a:t>
            </a:r>
            <a:r>
              <a:rPr lang="en-GB"/>
              <a:t>.</a:t>
            </a:r>
            <a:endParaRPr/>
          </a:p>
          <a:p>
            <a:pPr marL="457200" lvl="0" indent="0" algn="l" rtl="0">
              <a:spcBef>
                <a:spcPts val="1600"/>
              </a:spcBef>
              <a:spcAft>
                <a:spcPts val="1600"/>
              </a:spcAft>
              <a:buNone/>
            </a:pPr>
            <a:endParaRPr/>
          </a:p>
        </p:txBody>
      </p:sp>
      <p:sp>
        <p:nvSpPr>
          <p:cNvPr id="76" name="Google Shape;76;p16"/>
          <p:cNvSpPr/>
          <p:nvPr/>
        </p:nvSpPr>
        <p:spPr>
          <a:xfrm>
            <a:off x="6887825" y="1282125"/>
            <a:ext cx="1847700" cy="117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100">
                <a:solidFill>
                  <a:schemeClr val="dk2"/>
                </a:solidFill>
              </a:rPr>
              <a:t>Built-in auction type</a:t>
            </a:r>
            <a:endParaRPr sz="1100">
              <a:solidFill>
                <a:schemeClr val="dk2"/>
              </a:solidFill>
            </a:endParaRPr>
          </a:p>
          <a:p>
            <a:pPr marL="457200" lvl="0" indent="-298450" algn="l" rtl="0">
              <a:lnSpc>
                <a:spcPct val="115000"/>
              </a:lnSpc>
              <a:spcBef>
                <a:spcPts val="1600"/>
              </a:spcBef>
              <a:spcAft>
                <a:spcPts val="0"/>
              </a:spcAft>
              <a:buClr>
                <a:schemeClr val="dk2"/>
              </a:buClr>
              <a:buSzPts val="1100"/>
              <a:buChar char="●"/>
            </a:pPr>
            <a:r>
              <a:rPr lang="en-GB" sz="1100">
                <a:solidFill>
                  <a:schemeClr val="dk2"/>
                </a:solidFill>
              </a:rPr>
              <a:t>Absolute</a:t>
            </a:r>
            <a:endParaRPr sz="1100">
              <a:solidFill>
                <a:schemeClr val="dk2"/>
              </a:solidFill>
            </a:endParaRPr>
          </a:p>
          <a:p>
            <a:pPr marL="457200" lvl="0" indent="-298450" algn="l" rtl="0">
              <a:lnSpc>
                <a:spcPct val="115000"/>
              </a:lnSpc>
              <a:spcBef>
                <a:spcPts val="0"/>
              </a:spcBef>
              <a:spcAft>
                <a:spcPts val="0"/>
              </a:spcAft>
              <a:buClr>
                <a:schemeClr val="dk2"/>
              </a:buClr>
              <a:buSzPts val="1100"/>
              <a:buChar char="●"/>
            </a:pPr>
            <a:r>
              <a:rPr lang="en-GB" sz="1100">
                <a:solidFill>
                  <a:schemeClr val="dk2"/>
                </a:solidFill>
              </a:rPr>
              <a:t>Minimal</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17"/>
          <p:cNvPicPr preferRelativeResize="0"/>
          <p:nvPr/>
        </p:nvPicPr>
        <p:blipFill>
          <a:blip r:embed="rId3"/>
          <a:srcRect/>
          <a:stretch/>
        </p:blipFill>
        <p:spPr>
          <a:xfrm>
            <a:off x="1" y="-81800"/>
            <a:ext cx="9144000" cy="5307100"/>
          </a:xfrm>
          <a:prstGeom prst="rect">
            <a:avLst/>
          </a:prstGeom>
          <a:noFill/>
          <a:ln>
            <a:noFill/>
          </a:ln>
        </p:spPr>
      </p:pic>
      <p:sp>
        <p:nvSpPr>
          <p:cNvPr id="82" name="Google Shape;82;p17"/>
          <p:cNvSpPr txBox="1">
            <a:spLocks noGrp="1"/>
          </p:cNvSpPr>
          <p:nvPr>
            <p:ph type="title"/>
          </p:nvPr>
        </p:nvSpPr>
        <p:spPr>
          <a:xfrm>
            <a:off x="91508" y="0"/>
            <a:ext cx="3134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a:t>Class diagram</a:t>
            </a: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Design Decisions:Use of Patterns</a:t>
            </a:r>
            <a:endParaRPr/>
          </a:p>
        </p:txBody>
      </p:sp>
      <p:sp>
        <p:nvSpPr>
          <p:cNvPr id="88" name="Google Shape;88;p18"/>
          <p:cNvSpPr txBox="1">
            <a:spLocks noGrp="1"/>
          </p:cNvSpPr>
          <p:nvPr>
            <p:ph type="body" idx="1"/>
          </p:nvPr>
        </p:nvSpPr>
        <p:spPr>
          <a:xfrm>
            <a:off x="311700" y="1152475"/>
            <a:ext cx="8670900" cy="373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Auction type pricing :- </a:t>
            </a:r>
            <a:r>
              <a:rPr lang="en-GB"/>
              <a:t>Built-in- different operation of the strategy types or create new types.</a:t>
            </a:r>
            <a:endParaRPr/>
          </a:p>
          <a:p>
            <a:pPr marL="457200" lvl="0" indent="-342900" algn="l" rtl="0">
              <a:spcBef>
                <a:spcPts val="1600"/>
              </a:spcBef>
              <a:spcAft>
                <a:spcPts val="0"/>
              </a:spcAft>
              <a:buSzPts val="1800"/>
              <a:buAutoNum type="arabicPeriod"/>
            </a:pPr>
            <a:r>
              <a:rPr lang="en-GB"/>
              <a:t>Absolute (Strategy pattern )</a:t>
            </a:r>
            <a:r>
              <a:rPr lang="en-GB" b="1"/>
              <a:t>:</a:t>
            </a:r>
            <a:r>
              <a:rPr lang="en-GB"/>
              <a:t> </a:t>
            </a:r>
            <a:r>
              <a:rPr lang="en-GB" sz="1200">
                <a:solidFill>
                  <a:srgbClr val="161F2E"/>
                </a:solidFill>
                <a:highlight>
                  <a:srgbClr val="FFFFFF"/>
                </a:highlight>
              </a:rPr>
              <a:t>An absolute auction is the most common type of auction in which items or properties are auctioned off to the highest bidder. In this type of auction, the item or property is guaranteed to be sold because there is no minimum price that the seller is looking to hit. This creates a lot of interest and competition among bidders.</a:t>
            </a:r>
            <a:endParaRPr sz="1200">
              <a:solidFill>
                <a:srgbClr val="161F2E"/>
              </a:solidFill>
              <a:highlight>
                <a:srgbClr val="FFFFFF"/>
              </a:highlight>
            </a:endParaRPr>
          </a:p>
          <a:p>
            <a:pPr marL="457200" lvl="0" indent="-304800" algn="l" rtl="0">
              <a:lnSpc>
                <a:spcPct val="140000"/>
              </a:lnSpc>
              <a:spcBef>
                <a:spcPts val="0"/>
              </a:spcBef>
              <a:spcAft>
                <a:spcPts val="0"/>
              </a:spcAft>
              <a:buClr>
                <a:srgbClr val="161F2E"/>
              </a:buClr>
              <a:buSzPts val="1200"/>
              <a:buAutoNum type="arabicPeriod"/>
            </a:pPr>
            <a:r>
              <a:rPr lang="en-GB"/>
              <a:t>Minimum</a:t>
            </a:r>
            <a:r>
              <a:rPr lang="en-GB" sz="2700">
                <a:solidFill>
                  <a:srgbClr val="161F2E"/>
                </a:solidFill>
                <a:highlight>
                  <a:srgbClr val="FFFFFF"/>
                </a:highlight>
                <a:latin typeface="Georgia"/>
                <a:ea typeface="Georgia"/>
                <a:cs typeface="Georgia"/>
                <a:sym typeface="Georgia"/>
              </a:rPr>
              <a:t> </a:t>
            </a:r>
            <a:r>
              <a:rPr lang="en-GB"/>
              <a:t>(Strategy pattern): </a:t>
            </a:r>
            <a:r>
              <a:rPr lang="en-GB" sz="1200">
                <a:solidFill>
                  <a:srgbClr val="161F2E"/>
                </a:solidFill>
                <a:highlight>
                  <a:srgbClr val="FFFFFF"/>
                </a:highlight>
              </a:rPr>
              <a:t>In a minimum bid auction, the bidding begins at a minimum price that the seller is willing to accept. This price is published ahead of time in brochures and advertisements, and is announced at the auction. Holding a minimum bid auction is a good way for the seller to ensure they will be compensated with an amount they consider to be acceptable. But the price must be chosen wisely in order to ensure that as many bidders as possible will still be interested in attending the auction and not feel priced out.</a:t>
            </a:r>
            <a:endParaRPr sz="1200">
              <a:solidFill>
                <a:srgbClr val="161F2E"/>
              </a:solidFill>
              <a:highlight>
                <a:srgbClr val="FFFFFF"/>
              </a:highlight>
            </a:endParaRPr>
          </a:p>
          <a:p>
            <a:pPr marL="0" lvl="0" indent="0" algn="l" rtl="0">
              <a:spcBef>
                <a:spcPts val="1000"/>
              </a:spcBef>
              <a:spcAft>
                <a:spcPts val="0"/>
              </a:spcAft>
              <a:buClr>
                <a:schemeClr val="dk1"/>
              </a:buClr>
              <a:buSzPts val="1100"/>
              <a:buFont typeface="Arial"/>
              <a:buNone/>
            </a:pPr>
            <a:r>
              <a:rPr lang="en-GB"/>
              <a:t> </a:t>
            </a:r>
            <a:endParaRPr/>
          </a:p>
          <a:p>
            <a:pPr marL="0" lvl="0" indent="0" algn="l" rtl="0">
              <a:spcBef>
                <a:spcPts val="1600"/>
              </a:spcBef>
              <a:spcAft>
                <a:spcPts val="0"/>
              </a:spcAft>
              <a:buNone/>
            </a:pPr>
            <a:r>
              <a:rPr lang="en-GB"/>
              <a:t> </a:t>
            </a:r>
            <a:endParaRPr/>
          </a:p>
          <a:p>
            <a:pPr marL="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GB" sz="1800" b="1">
                <a:solidFill>
                  <a:schemeClr val="dk2"/>
                </a:solidFill>
              </a:rPr>
              <a:t>Membership type(</a:t>
            </a:r>
            <a:r>
              <a:rPr lang="en-GB" sz="1800">
                <a:solidFill>
                  <a:schemeClr val="dk2"/>
                </a:solidFill>
              </a:rPr>
              <a:t>State pattern</a:t>
            </a:r>
            <a:r>
              <a:rPr lang="en-GB" sz="1800" b="1">
                <a:solidFill>
                  <a:schemeClr val="dk2"/>
                </a:solidFill>
              </a:rPr>
              <a:t>)</a:t>
            </a:r>
            <a:endParaRPr/>
          </a:p>
        </p:txBody>
      </p:sp>
      <p:sp>
        <p:nvSpPr>
          <p:cNvPr id="94" name="Google Shape;9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Paid and Free Membership </a:t>
            </a:r>
            <a:r>
              <a:rPr lang="en-GB"/>
              <a:t>(State pattern)</a:t>
            </a:r>
            <a:r>
              <a:rPr lang="en-GB" b="1"/>
              <a:t>:</a:t>
            </a:r>
            <a:r>
              <a:rPr lang="en-GB"/>
              <a:t> If developers want to categorize users, they need to implement AccountState interface. For example, paid or free members. </a:t>
            </a:r>
            <a:endParaRPr/>
          </a:p>
          <a:p>
            <a:pPr marL="0" lvl="0" indent="0" algn="l" rtl="0">
              <a:spcBef>
                <a:spcPts val="1600"/>
              </a:spcBef>
              <a:spcAft>
                <a:spcPts val="0"/>
              </a:spcAft>
              <a:buClr>
                <a:schemeClr val="dk1"/>
              </a:buClr>
              <a:buSzPts val="1100"/>
              <a:buFont typeface="Arial"/>
              <a:buNone/>
            </a:pPr>
            <a:r>
              <a:rPr lang="en-GB" b="1"/>
              <a:t>Calculation methods </a:t>
            </a:r>
            <a:r>
              <a:rPr lang="en-GB"/>
              <a:t>(Visitor pattern)</a:t>
            </a:r>
            <a:r>
              <a:rPr lang="en-GB" b="1"/>
              <a:t>:</a:t>
            </a:r>
            <a:r>
              <a:rPr lang="en-GB"/>
              <a:t> Different calculation methods depending on item type.  </a:t>
            </a:r>
            <a:endParaRPr/>
          </a:p>
          <a:p>
            <a:pPr marL="0" lvl="0" indent="0" algn="l" rtl="0">
              <a:spcBef>
                <a:spcPts val="1600"/>
              </a:spcBef>
              <a:spcAft>
                <a:spcPts val="1600"/>
              </a:spcAft>
              <a:buClr>
                <a:schemeClr val="dk1"/>
              </a:buClr>
              <a:buSzPts val="1100"/>
              <a:buFont typeface="Arial"/>
              <a:buNone/>
            </a:pPr>
            <a:r>
              <a:rPr lang="en-GB" b="1"/>
              <a:t>Bid status update </a:t>
            </a:r>
            <a:r>
              <a:rPr lang="en-GB"/>
              <a:t>(Observer pattern)</a:t>
            </a:r>
            <a:r>
              <a:rPr lang="en-GB" b="1"/>
              <a:t>:</a:t>
            </a:r>
            <a:r>
              <a:rPr lang="en-GB"/>
              <a:t> The participants of the auction must get notified for current auction status simultaneously.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Design Decisions: Use of Patterns</a:t>
            </a:r>
            <a:endParaRPr/>
          </a:p>
        </p:txBody>
      </p:sp>
      <p:sp>
        <p:nvSpPr>
          <p:cNvPr id="100" name="Google Shape;10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Item and User </a:t>
            </a:r>
            <a:r>
              <a:rPr lang="en-GB"/>
              <a:t>(Factory method, Singleton pattern)</a:t>
            </a:r>
            <a:r>
              <a:rPr lang="en-GB" b="1"/>
              <a:t>:</a:t>
            </a:r>
            <a:r>
              <a:rPr lang="en-GB"/>
              <a:t> We used factory method for creating a new User and Auction Item.</a:t>
            </a:r>
            <a:endParaRPr/>
          </a:p>
          <a:p>
            <a:pPr marL="0" lvl="0" indent="0" algn="l" rtl="0">
              <a:spcBef>
                <a:spcPts val="1600"/>
              </a:spcBef>
              <a:spcAft>
                <a:spcPts val="0"/>
              </a:spcAft>
              <a:buNone/>
            </a:pPr>
            <a:r>
              <a:rPr lang="en-GB" b="1"/>
              <a:t>Item Iterator </a:t>
            </a:r>
            <a:r>
              <a:rPr lang="en-GB"/>
              <a:t>(Iterator pattern)</a:t>
            </a:r>
            <a:r>
              <a:rPr lang="en-GB" b="1"/>
              <a:t>:</a:t>
            </a:r>
            <a:r>
              <a:rPr lang="en-GB"/>
              <a:t> In order to access elements in any collection we build a ItemIterator class.</a:t>
            </a:r>
            <a:endParaRPr/>
          </a:p>
          <a:p>
            <a:pPr marL="0" lvl="0" indent="0" algn="l" rtl="0">
              <a:spcBef>
                <a:spcPts val="1600"/>
              </a:spcBef>
              <a:spcAft>
                <a:spcPts val="0"/>
              </a:spcAft>
              <a:buNone/>
            </a:pPr>
            <a:endParaRPr/>
          </a:p>
          <a:p>
            <a:pPr marL="0" lvl="0" indent="0" algn="l" rtl="0">
              <a:spcBef>
                <a:spcPts val="1600"/>
              </a:spcBef>
              <a:spcAft>
                <a:spcPts val="0"/>
              </a:spcAft>
              <a:buNone/>
            </a:pPr>
            <a:r>
              <a:rPr lang="en-GB"/>
              <a:t> </a:t>
            </a:r>
            <a:endParaRPr b="1"/>
          </a:p>
          <a:p>
            <a:pPr marL="0" lvl="0" indent="0" algn="l" rtl="0">
              <a:spcBef>
                <a:spcPts val="1600"/>
              </a:spcBef>
              <a:spcAft>
                <a:spcPts val="0"/>
              </a:spcAft>
              <a:buNone/>
            </a:pPr>
            <a:r>
              <a:rPr lang="en-GB"/>
              <a:t> </a:t>
            </a:r>
            <a:endParaRPr/>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Implementation Advice  </a:t>
            </a:r>
            <a:endParaRPr/>
          </a:p>
        </p:txBody>
      </p:sp>
      <p:sp>
        <p:nvSpPr>
          <p:cNvPr id="106" name="Google Shape;10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Default usage:</a:t>
            </a:r>
            <a:r>
              <a:rPr lang="en-GB"/>
              <a:t> The following interfaces are must be implemented:</a:t>
            </a:r>
            <a:endParaRPr/>
          </a:p>
          <a:p>
            <a:pPr marL="457200" lvl="0" indent="-342900" algn="l" rtl="0">
              <a:spcBef>
                <a:spcPts val="1600"/>
              </a:spcBef>
              <a:spcAft>
                <a:spcPts val="0"/>
              </a:spcAft>
              <a:buSzPts val="1800"/>
              <a:buChar char="●"/>
            </a:pPr>
            <a:r>
              <a:rPr lang="en-GB"/>
              <a:t>AuctionUser - for participants of auction </a:t>
            </a:r>
            <a:endParaRPr/>
          </a:p>
          <a:p>
            <a:pPr marL="457200" lvl="0" indent="-342900" algn="l" rtl="0">
              <a:spcBef>
                <a:spcPts val="0"/>
              </a:spcBef>
              <a:spcAft>
                <a:spcPts val="0"/>
              </a:spcAft>
              <a:buSzPts val="1800"/>
              <a:buChar char="●"/>
            </a:pPr>
            <a:r>
              <a:rPr lang="en-GB"/>
              <a:t>AuctionItem - for Auction items</a:t>
            </a:r>
            <a:endParaRPr/>
          </a:p>
          <a:p>
            <a:pPr marL="0" lvl="0" indent="0" algn="l" rtl="0">
              <a:spcBef>
                <a:spcPts val="1600"/>
              </a:spcBef>
              <a:spcAft>
                <a:spcPts val="0"/>
              </a:spcAft>
              <a:buNone/>
            </a:pPr>
            <a:r>
              <a:rPr lang="en-GB"/>
              <a:t>App developer must create an Auction instance of selected auction type and </a:t>
            </a:r>
            <a:r>
              <a:rPr lang="en-GB" b="1"/>
              <a:t>ready to use.</a:t>
            </a:r>
            <a:r>
              <a:rPr lang="en-GB"/>
              <a:t>  </a:t>
            </a:r>
            <a:endParaRPr/>
          </a:p>
          <a:p>
            <a:pPr marL="0" lvl="0" indent="0" algn="l" rtl="0">
              <a:spcBef>
                <a:spcPts val="1600"/>
              </a:spcBef>
              <a:spcAft>
                <a:spcPts val="0"/>
              </a:spcAft>
              <a:buNone/>
            </a:pPr>
            <a:r>
              <a:rPr lang="en-GB"/>
              <a:t>If developers need more features they can override.</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598</Words>
  <Application>Microsoft Office PowerPoint</Application>
  <PresentationFormat>On-screen Show (16:9)</PresentationFormat>
  <Paragraphs>44</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Georgia</vt:lpstr>
      <vt:lpstr>Simple Light</vt:lpstr>
      <vt:lpstr>Auction Framework</vt:lpstr>
      <vt:lpstr>Contents</vt:lpstr>
      <vt:lpstr>Overview</vt:lpstr>
      <vt:lpstr>Design Decisions</vt:lpstr>
      <vt:lpstr>Class diagram</vt:lpstr>
      <vt:lpstr>Design Decisions:Use of Patterns</vt:lpstr>
      <vt:lpstr>Membership type(State pattern)</vt:lpstr>
      <vt:lpstr>Design Decisions: Use of Patterns</vt:lpstr>
      <vt:lpstr>Implementation Advice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Auction Framework</dc:title>
  <cp:lastModifiedBy>Gantushig Javkhlan</cp:lastModifiedBy>
  <cp:revision>1</cp:revision>
  <dcterms:modified xsi:type="dcterms:W3CDTF">2019-08-12T17:13:52Z</dcterms:modified>
</cp:coreProperties>
</file>