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4"/>
  </p:sldMasterIdLst>
  <p:sldIdLst>
    <p:sldId id="256" r:id="rId5"/>
    <p:sldId id="263" r:id="rId6"/>
    <p:sldId id="257" r:id="rId7"/>
    <p:sldId id="259" r:id="rId8"/>
    <p:sldId id="260" r:id="rId9"/>
    <p:sldId id="258" r:id="rId10"/>
    <p:sldId id="261" r:id="rId11"/>
    <p:sldId id="262" r:id="rId12"/>
    <p:sldId id="270" r:id="rId13"/>
    <p:sldId id="264" r:id="rId14"/>
    <p:sldId id="271" r:id="rId15"/>
    <p:sldId id="272" r:id="rId16"/>
    <p:sldId id="273" r:id="rId17"/>
    <p:sldId id="267" r:id="rId18"/>
    <p:sldId id="274" r:id="rId19"/>
    <p:sldId id="275" r:id="rId20"/>
    <p:sldId id="276" r:id="rId21"/>
    <p:sldId id="277" r:id="rId22"/>
    <p:sldId id="278" r:id="rId23"/>
    <p:sldId id="279" r:id="rId24"/>
    <p:sldId id="280" r:id="rId25"/>
    <p:sldId id="281" r:id="rId26"/>
    <p:sldId id="282" r:id="rId27"/>
    <p:sldId id="284" r:id="rId28"/>
    <p:sldId id="285" r:id="rId29"/>
    <p:sldId id="2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5E2E98-A03A-4DC7-9B11-0B5AC1B3BAD8}" type="datetimeFigureOut">
              <a:rPr lang="en-US" smtClean="0"/>
              <a:t>08-Mar-24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DE9B7-D4CF-418F-B106-E9EECCBED24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893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5E2E98-A03A-4DC7-9B11-0B5AC1B3BAD8}" type="datetimeFigureOut">
              <a:rPr lang="en-US" smtClean="0"/>
              <a:t>08-Mar-24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DE9B7-D4CF-418F-B106-E9EECCBED24D}" type="slidenum">
              <a:rPr lang="en-US" smtClean="0"/>
              <a:t>‹#›</a:t>
            </a:fld>
            <a:endParaRPr lang="en-US"/>
          </a:p>
        </p:txBody>
      </p:sp>
    </p:spTree>
    <p:extLst>
      <p:ext uri="{BB962C8B-B14F-4D97-AF65-F5344CB8AC3E}">
        <p14:creationId xmlns:p14="http://schemas.microsoft.com/office/powerpoint/2010/main" val="65517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5E2E98-A03A-4DC7-9B11-0B5AC1B3BAD8}" type="datetimeFigureOut">
              <a:rPr lang="en-US" smtClean="0"/>
              <a:t>08-Mar-24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DE9B7-D4CF-418F-B106-E9EECCBED24D}" type="slidenum">
              <a:rPr lang="en-US" smtClean="0"/>
              <a:t>‹#›</a:t>
            </a:fld>
            <a:endParaRPr lang="en-US"/>
          </a:p>
        </p:txBody>
      </p:sp>
    </p:spTree>
    <p:extLst>
      <p:ext uri="{BB962C8B-B14F-4D97-AF65-F5344CB8AC3E}">
        <p14:creationId xmlns:p14="http://schemas.microsoft.com/office/powerpoint/2010/main" val="1552988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5E2E98-A03A-4DC7-9B11-0B5AC1B3BAD8}" type="datetimeFigureOut">
              <a:rPr lang="en-US" smtClean="0"/>
              <a:t>08-Mar-24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DE9B7-D4CF-418F-B106-E9EECCBED24D}" type="slidenum">
              <a:rPr lang="en-US" smtClean="0"/>
              <a:t>‹#›</a:t>
            </a:fld>
            <a:endParaRPr lang="en-US"/>
          </a:p>
        </p:txBody>
      </p:sp>
    </p:spTree>
    <p:extLst>
      <p:ext uri="{BB962C8B-B14F-4D97-AF65-F5344CB8AC3E}">
        <p14:creationId xmlns:p14="http://schemas.microsoft.com/office/powerpoint/2010/main" val="1146740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5E2E98-A03A-4DC7-9B11-0B5AC1B3BAD8}" type="datetimeFigureOut">
              <a:rPr lang="en-US" smtClean="0"/>
              <a:t>08-Mar-24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DE9B7-D4CF-418F-B106-E9EECCBED24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45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5E2E98-A03A-4DC7-9B11-0B5AC1B3BAD8}" type="datetimeFigureOut">
              <a:rPr lang="en-US" smtClean="0"/>
              <a:t>08-Mar-24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DE9B7-D4CF-418F-B106-E9EECCBED24D}" type="slidenum">
              <a:rPr lang="en-US" smtClean="0"/>
              <a:t>‹#›</a:t>
            </a:fld>
            <a:endParaRPr lang="en-US"/>
          </a:p>
        </p:txBody>
      </p:sp>
    </p:spTree>
    <p:extLst>
      <p:ext uri="{BB962C8B-B14F-4D97-AF65-F5344CB8AC3E}">
        <p14:creationId xmlns:p14="http://schemas.microsoft.com/office/powerpoint/2010/main" val="1024045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5E2E98-A03A-4DC7-9B11-0B5AC1B3BAD8}" type="datetimeFigureOut">
              <a:rPr lang="en-US" smtClean="0"/>
              <a:t>08-Mar-24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DDE9B7-D4CF-418F-B106-E9EECCBED24D}" type="slidenum">
              <a:rPr lang="en-US" smtClean="0"/>
              <a:t>‹#›</a:t>
            </a:fld>
            <a:endParaRPr lang="en-US"/>
          </a:p>
        </p:txBody>
      </p:sp>
    </p:spTree>
    <p:extLst>
      <p:ext uri="{BB962C8B-B14F-4D97-AF65-F5344CB8AC3E}">
        <p14:creationId xmlns:p14="http://schemas.microsoft.com/office/powerpoint/2010/main" val="13516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5E2E98-A03A-4DC7-9B11-0B5AC1B3BAD8}" type="datetimeFigureOut">
              <a:rPr lang="en-US" smtClean="0"/>
              <a:t>08-Mar-24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DDE9B7-D4CF-418F-B106-E9EECCBED24D}" type="slidenum">
              <a:rPr lang="en-US" smtClean="0"/>
              <a:t>‹#›</a:t>
            </a:fld>
            <a:endParaRPr lang="en-US"/>
          </a:p>
        </p:txBody>
      </p:sp>
    </p:spTree>
    <p:extLst>
      <p:ext uri="{BB962C8B-B14F-4D97-AF65-F5344CB8AC3E}">
        <p14:creationId xmlns:p14="http://schemas.microsoft.com/office/powerpoint/2010/main" val="525779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35E2E98-A03A-4DC7-9B11-0B5AC1B3BAD8}" type="datetimeFigureOut">
              <a:rPr lang="en-US" smtClean="0"/>
              <a:t>08-Mar-24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7DDE9B7-D4CF-418F-B106-E9EECCBED24D}" type="slidenum">
              <a:rPr lang="en-US" smtClean="0"/>
              <a:t>‹#›</a:t>
            </a:fld>
            <a:endParaRPr lang="en-US"/>
          </a:p>
        </p:txBody>
      </p:sp>
    </p:spTree>
    <p:extLst>
      <p:ext uri="{BB962C8B-B14F-4D97-AF65-F5344CB8AC3E}">
        <p14:creationId xmlns:p14="http://schemas.microsoft.com/office/powerpoint/2010/main" val="2975202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35E2E98-A03A-4DC7-9B11-0B5AC1B3BAD8}" type="datetimeFigureOut">
              <a:rPr lang="en-US" smtClean="0"/>
              <a:t>08-Mar-24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7DDE9B7-D4CF-418F-B106-E9EECCBED24D}" type="slidenum">
              <a:rPr lang="en-US" smtClean="0"/>
              <a:t>‹#›</a:t>
            </a:fld>
            <a:endParaRPr lang="en-US"/>
          </a:p>
        </p:txBody>
      </p:sp>
    </p:spTree>
    <p:extLst>
      <p:ext uri="{BB962C8B-B14F-4D97-AF65-F5344CB8AC3E}">
        <p14:creationId xmlns:p14="http://schemas.microsoft.com/office/powerpoint/2010/main" val="2768045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5E2E98-A03A-4DC7-9B11-0B5AC1B3BAD8}" type="datetimeFigureOut">
              <a:rPr lang="en-US" smtClean="0"/>
              <a:t>08-Mar-24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DE9B7-D4CF-418F-B106-E9EECCBED24D}" type="slidenum">
              <a:rPr lang="en-US" smtClean="0"/>
              <a:t>‹#›</a:t>
            </a:fld>
            <a:endParaRPr lang="en-US"/>
          </a:p>
        </p:txBody>
      </p:sp>
    </p:spTree>
    <p:extLst>
      <p:ext uri="{BB962C8B-B14F-4D97-AF65-F5344CB8AC3E}">
        <p14:creationId xmlns:p14="http://schemas.microsoft.com/office/powerpoint/2010/main" val="967052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35E2E98-A03A-4DC7-9B11-0B5AC1B3BAD8}" type="datetimeFigureOut">
              <a:rPr lang="en-US" smtClean="0"/>
              <a:t>08-Mar-24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7DDE9B7-D4CF-418F-B106-E9EECCBED24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03874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BB68-998D-403D-DF97-FDC630FB86C6}"/>
              </a:ext>
            </a:extLst>
          </p:cNvPr>
          <p:cNvSpPr>
            <a:spLocks noGrp="1"/>
          </p:cNvSpPr>
          <p:nvPr>
            <p:ph type="ctrTitle"/>
          </p:nvPr>
        </p:nvSpPr>
        <p:spPr/>
        <p:txBody>
          <a:bodyPr/>
          <a:lstStyle/>
          <a:p>
            <a:r>
              <a:rPr lang="en-US" b="1" dirty="0">
                <a:solidFill>
                  <a:srgbClr val="FF0000"/>
                </a:solidFill>
              </a:rPr>
              <a:t>Collections</a:t>
            </a:r>
          </a:p>
        </p:txBody>
      </p:sp>
    </p:spTree>
    <p:extLst>
      <p:ext uri="{BB962C8B-B14F-4D97-AF65-F5344CB8AC3E}">
        <p14:creationId xmlns:p14="http://schemas.microsoft.com/office/powerpoint/2010/main" val="486501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20CB-6A6C-2F77-0F06-21ACC271FBE8}"/>
              </a:ext>
            </a:extLst>
          </p:cNvPr>
          <p:cNvSpPr>
            <a:spLocks noGrp="1"/>
          </p:cNvSpPr>
          <p:nvPr>
            <p:ph type="title"/>
          </p:nvPr>
        </p:nvSpPr>
        <p:spPr/>
        <p:txBody>
          <a:bodyPr>
            <a:normAutofit/>
          </a:bodyPr>
          <a:lstStyle/>
          <a:p>
            <a:r>
              <a:rPr lang="en-US" b="1" dirty="0">
                <a:solidFill>
                  <a:srgbClr val="FF0000"/>
                </a:solidFill>
                <a:ea typeface="Cambria" panose="02040503050406030204" pitchFamily="18" charset="0"/>
              </a:rPr>
              <a:t>Generics</a:t>
            </a:r>
          </a:p>
        </p:txBody>
      </p:sp>
      <p:sp>
        <p:nvSpPr>
          <p:cNvPr id="3" name="Content Placeholder 2">
            <a:extLst>
              <a:ext uri="{FF2B5EF4-FFF2-40B4-BE49-F238E27FC236}">
                <a16:creationId xmlns:a16="http://schemas.microsoft.com/office/drawing/2014/main" id="{0DD21436-41CD-8286-9142-B82EB50D86F7}"/>
              </a:ext>
            </a:extLst>
          </p:cNvPr>
          <p:cNvSpPr>
            <a:spLocks noGrp="1"/>
          </p:cNvSpPr>
          <p:nvPr>
            <p:ph idx="1"/>
          </p:nvPr>
        </p:nvSpPr>
        <p:spPr/>
        <p:txBody>
          <a:bodyPr>
            <a:normAutofit/>
          </a:bodyPr>
          <a:lstStyle/>
          <a:p>
            <a:pPr lvl="1">
              <a:buFont typeface="Arial" panose="020B0604020202020204" pitchFamily="34" charset="0"/>
              <a:buChar char="•"/>
            </a:pPr>
            <a:endParaRPr lang="en-US" sz="2000" dirty="0"/>
          </a:p>
          <a:p>
            <a:pPr lvl="1">
              <a:buFont typeface="Arial" panose="020B0604020202020204" pitchFamily="34" charset="0"/>
              <a:buChar char="•"/>
            </a:pPr>
            <a:r>
              <a:rPr lang="en-US" sz="2000" dirty="0"/>
              <a:t>Generics allow you to define a class with placeholders for the type of its fields, methods, parameters, etc. </a:t>
            </a:r>
          </a:p>
          <a:p>
            <a:pPr lvl="1">
              <a:buFont typeface="Arial" panose="020B0604020202020204" pitchFamily="34" charset="0"/>
              <a:buChar char="•"/>
            </a:pPr>
            <a:endParaRPr lang="en-US" sz="2000" dirty="0"/>
          </a:p>
          <a:p>
            <a:pPr lvl="1">
              <a:buFont typeface="Arial" panose="020B0604020202020204" pitchFamily="34" charset="0"/>
              <a:buChar char="•"/>
            </a:pPr>
            <a:r>
              <a:rPr lang="en-US" sz="2000" dirty="0"/>
              <a:t>Generics replace these placeholders with some specific type at compile time.</a:t>
            </a:r>
          </a:p>
          <a:p>
            <a:pPr lvl="1">
              <a:buFont typeface="Arial" panose="020B0604020202020204" pitchFamily="34" charset="0"/>
              <a:buChar char="•"/>
            </a:pPr>
            <a:endParaRPr lang="en-US" sz="2000" dirty="0"/>
          </a:p>
          <a:p>
            <a:pPr lvl="1">
              <a:buFont typeface="Arial" panose="020B0604020202020204" pitchFamily="34" charset="0"/>
              <a:buChar char="•"/>
            </a:pPr>
            <a:r>
              <a:rPr lang="en-US" sz="2000" dirty="0"/>
              <a:t>A generic class can be defined using angular brackets &lt;&gt;. </a:t>
            </a:r>
          </a:p>
        </p:txBody>
      </p:sp>
    </p:spTree>
    <p:extLst>
      <p:ext uri="{BB962C8B-B14F-4D97-AF65-F5344CB8AC3E}">
        <p14:creationId xmlns:p14="http://schemas.microsoft.com/office/powerpoint/2010/main" val="2391896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E06C1D-FBB5-F9B8-A0CD-1C239E9E2677}"/>
              </a:ext>
            </a:extLst>
          </p:cNvPr>
          <p:cNvSpPr>
            <a:spLocks noGrp="1"/>
          </p:cNvSpPr>
          <p:nvPr>
            <p:ph idx="1"/>
          </p:nvPr>
        </p:nvSpPr>
        <p:spPr/>
        <p:txBody>
          <a:bodyPr/>
          <a:lstStyle/>
          <a:p>
            <a:pPr lvl="1">
              <a:buFont typeface="Arial" panose="020B0604020202020204" pitchFamily="34" charset="0"/>
              <a:buChar char="•"/>
            </a:pPr>
            <a:endParaRPr lang="en-US" sz="2400" dirty="0"/>
          </a:p>
          <a:p>
            <a:pPr lvl="1">
              <a:buFont typeface="Arial" panose="020B0604020202020204" pitchFamily="34" charset="0"/>
              <a:buChar char="•"/>
            </a:pPr>
            <a:r>
              <a:rPr lang="en-US" sz="2400" dirty="0"/>
              <a:t>Advantages of Generics</a:t>
            </a:r>
          </a:p>
          <a:p>
            <a:pPr lvl="1">
              <a:buFont typeface="Arial" panose="020B0604020202020204" pitchFamily="34" charset="0"/>
              <a:buChar char="•"/>
            </a:pPr>
            <a:endParaRPr lang="en-US" dirty="0"/>
          </a:p>
          <a:p>
            <a:pPr marL="544068" lvl="1" indent="-342900">
              <a:buFont typeface="+mj-lt"/>
              <a:buAutoNum type="arabicPeriod"/>
            </a:pPr>
            <a:r>
              <a:rPr lang="en-US" dirty="0"/>
              <a:t>Increases the reusability of the code.</a:t>
            </a:r>
          </a:p>
          <a:p>
            <a:pPr marL="544068" lvl="1" indent="-342900">
              <a:buFont typeface="+mj-lt"/>
              <a:buAutoNum type="arabicPeriod"/>
            </a:pPr>
            <a:r>
              <a:rPr lang="en-US" dirty="0"/>
              <a:t>Generics  are type safe. You get compile time errors if you try to use a different type of data than the one specified in the definition.</a:t>
            </a:r>
          </a:p>
          <a:p>
            <a:pPr marL="544068" lvl="1" indent="-342900">
              <a:buFont typeface="+mj-lt"/>
              <a:buAutoNum type="arabicPeriod"/>
            </a:pPr>
            <a:r>
              <a:rPr lang="en-US" dirty="0"/>
              <a:t>Generics has a performance advantage because it removes the possibilities of boxing and unboxing.</a:t>
            </a:r>
          </a:p>
          <a:p>
            <a:endParaRPr lang="en-US" dirty="0"/>
          </a:p>
        </p:txBody>
      </p:sp>
      <p:sp>
        <p:nvSpPr>
          <p:cNvPr id="4" name="Title 1">
            <a:extLst>
              <a:ext uri="{FF2B5EF4-FFF2-40B4-BE49-F238E27FC236}">
                <a16:creationId xmlns:a16="http://schemas.microsoft.com/office/drawing/2014/main" id="{1711D093-1574-CEF4-D376-F9FA0AD61471}"/>
              </a:ext>
            </a:extLst>
          </p:cNvPr>
          <p:cNvSpPr>
            <a:spLocks noGrp="1"/>
          </p:cNvSpPr>
          <p:nvPr>
            <p:ph type="title"/>
          </p:nvPr>
        </p:nvSpPr>
        <p:spPr>
          <a:xfrm>
            <a:off x="1096963" y="287338"/>
            <a:ext cx="10058400" cy="1449387"/>
          </a:xfrm>
        </p:spPr>
        <p:txBody>
          <a:bodyPr>
            <a:normAutofit/>
          </a:bodyPr>
          <a:lstStyle/>
          <a:p>
            <a:r>
              <a:rPr lang="en-US" b="1" dirty="0">
                <a:solidFill>
                  <a:srgbClr val="FF0000"/>
                </a:solidFill>
                <a:ea typeface="Cambria" panose="02040503050406030204" pitchFamily="18" charset="0"/>
              </a:rPr>
              <a:t>Generics</a:t>
            </a:r>
          </a:p>
        </p:txBody>
      </p:sp>
    </p:spTree>
    <p:extLst>
      <p:ext uri="{BB962C8B-B14F-4D97-AF65-F5344CB8AC3E}">
        <p14:creationId xmlns:p14="http://schemas.microsoft.com/office/powerpoint/2010/main" val="1278293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E06C1D-FBB5-F9B8-A0CD-1C239E9E2677}"/>
              </a:ext>
            </a:extLst>
          </p:cNvPr>
          <p:cNvSpPr>
            <a:spLocks noGrp="1"/>
          </p:cNvSpPr>
          <p:nvPr>
            <p:ph idx="1"/>
          </p:nvPr>
        </p:nvSpPr>
        <p:spPr/>
        <p:txBody>
          <a:bodyPr/>
          <a:lstStyle/>
          <a:p>
            <a:pPr lvl="1">
              <a:buFont typeface="Arial" panose="020B0604020202020204" pitchFamily="34" charset="0"/>
              <a:buChar char="•"/>
            </a:pPr>
            <a:endParaRPr lang="en-US" sz="2400" dirty="0"/>
          </a:p>
          <a:p>
            <a:pPr lvl="1">
              <a:buFont typeface="Arial" panose="020B0604020202020204" pitchFamily="34" charset="0"/>
              <a:buChar char="•"/>
            </a:pPr>
            <a:r>
              <a:rPr lang="en-US" sz="2400" dirty="0"/>
              <a:t>Generics can be implemented with,</a:t>
            </a:r>
          </a:p>
          <a:p>
            <a:pPr lvl="1">
              <a:buFont typeface="Arial" panose="020B0604020202020204" pitchFamily="34" charset="0"/>
              <a:buChar char="•"/>
            </a:pPr>
            <a:endParaRPr lang="en-US" dirty="0"/>
          </a:p>
          <a:p>
            <a:pPr marL="544068" lvl="1" indent="-342900">
              <a:buFont typeface="+mj-lt"/>
              <a:buAutoNum type="arabicPeriod"/>
            </a:pPr>
            <a:r>
              <a:rPr lang="en-US" dirty="0"/>
              <a:t>Generic classes</a:t>
            </a:r>
          </a:p>
          <a:p>
            <a:pPr marL="544068" lvl="1" indent="-342900">
              <a:buFont typeface="+mj-lt"/>
              <a:buAutoNum type="arabicPeriod"/>
            </a:pPr>
            <a:r>
              <a:rPr lang="en-US" dirty="0"/>
              <a:t>Generic methods</a:t>
            </a:r>
          </a:p>
          <a:p>
            <a:pPr marL="544068" lvl="1" indent="-342900">
              <a:buFont typeface="+mj-lt"/>
              <a:buAutoNum type="arabicPeriod"/>
            </a:pPr>
            <a:r>
              <a:rPr lang="en-US" dirty="0"/>
              <a:t>Generic Interfaces</a:t>
            </a:r>
          </a:p>
          <a:p>
            <a:pPr marL="544068" lvl="1" indent="-342900">
              <a:buFont typeface="+mj-lt"/>
              <a:buAutoNum type="arabicPeriod"/>
            </a:pPr>
            <a:endParaRPr lang="en-US" dirty="0"/>
          </a:p>
          <a:p>
            <a:pPr lvl="1">
              <a:buFont typeface="Arial" panose="020B0604020202020204" pitchFamily="34" charset="0"/>
              <a:buChar char="•"/>
            </a:pPr>
            <a:r>
              <a:rPr lang="en-US" sz="2400" dirty="0"/>
              <a:t>Constraints on Generics</a:t>
            </a:r>
          </a:p>
          <a:p>
            <a:pPr marL="544068" lvl="1" indent="-342900">
              <a:buFont typeface="+mj-lt"/>
              <a:buAutoNum type="arabicPeriod"/>
            </a:pPr>
            <a:endParaRPr lang="en-US" dirty="0"/>
          </a:p>
          <a:p>
            <a:pPr marL="544068" lvl="1" indent="-342900">
              <a:buFont typeface="+mj-lt"/>
              <a:buAutoNum type="arabicPeriod"/>
            </a:pPr>
            <a:r>
              <a:rPr lang="en-US" dirty="0"/>
              <a:t>Where T : Class</a:t>
            </a:r>
          </a:p>
          <a:p>
            <a:pPr marL="544068" lvl="1" indent="-342900">
              <a:buFont typeface="+mj-lt"/>
              <a:buAutoNum type="arabicPeriod"/>
            </a:pPr>
            <a:r>
              <a:rPr lang="en-US" dirty="0"/>
              <a:t>Where T : Struct</a:t>
            </a:r>
          </a:p>
          <a:p>
            <a:pPr marL="544068" lvl="1" indent="-342900">
              <a:buFont typeface="+mj-lt"/>
              <a:buAutoNum type="arabicPeriod"/>
            </a:pPr>
            <a:endParaRPr lang="en-US" dirty="0"/>
          </a:p>
          <a:p>
            <a:endParaRPr lang="en-US" dirty="0"/>
          </a:p>
        </p:txBody>
      </p:sp>
      <p:sp>
        <p:nvSpPr>
          <p:cNvPr id="4" name="Title 1">
            <a:extLst>
              <a:ext uri="{FF2B5EF4-FFF2-40B4-BE49-F238E27FC236}">
                <a16:creationId xmlns:a16="http://schemas.microsoft.com/office/drawing/2014/main" id="{1711D093-1574-CEF4-D376-F9FA0AD61471}"/>
              </a:ext>
            </a:extLst>
          </p:cNvPr>
          <p:cNvSpPr>
            <a:spLocks noGrp="1"/>
          </p:cNvSpPr>
          <p:nvPr>
            <p:ph type="title"/>
          </p:nvPr>
        </p:nvSpPr>
        <p:spPr>
          <a:xfrm>
            <a:off x="1096963" y="287338"/>
            <a:ext cx="10058400" cy="1449387"/>
          </a:xfrm>
        </p:spPr>
        <p:txBody>
          <a:bodyPr>
            <a:normAutofit/>
          </a:bodyPr>
          <a:lstStyle/>
          <a:p>
            <a:r>
              <a:rPr lang="en-US" b="1" dirty="0">
                <a:solidFill>
                  <a:srgbClr val="FF0000"/>
                </a:solidFill>
                <a:ea typeface="Cambria" panose="02040503050406030204" pitchFamily="18" charset="0"/>
              </a:rPr>
              <a:t>Generics</a:t>
            </a:r>
          </a:p>
        </p:txBody>
      </p:sp>
    </p:spTree>
    <p:extLst>
      <p:ext uri="{BB962C8B-B14F-4D97-AF65-F5344CB8AC3E}">
        <p14:creationId xmlns:p14="http://schemas.microsoft.com/office/powerpoint/2010/main" val="4095485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BB68-998D-403D-DF97-FDC630FB86C6}"/>
              </a:ext>
            </a:extLst>
          </p:cNvPr>
          <p:cNvSpPr>
            <a:spLocks noGrp="1"/>
          </p:cNvSpPr>
          <p:nvPr>
            <p:ph type="ctrTitle"/>
          </p:nvPr>
        </p:nvSpPr>
        <p:spPr/>
        <p:txBody>
          <a:bodyPr/>
          <a:lstStyle/>
          <a:p>
            <a:r>
              <a:rPr lang="en-US" b="1" dirty="0">
                <a:solidFill>
                  <a:srgbClr val="FF0000"/>
                </a:solidFill>
              </a:rPr>
              <a:t>Extension Method</a:t>
            </a:r>
          </a:p>
        </p:txBody>
      </p:sp>
    </p:spTree>
    <p:extLst>
      <p:ext uri="{BB962C8B-B14F-4D97-AF65-F5344CB8AC3E}">
        <p14:creationId xmlns:p14="http://schemas.microsoft.com/office/powerpoint/2010/main" val="695725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DBD5-3237-28BD-C3BD-1CC28FF16EBC}"/>
              </a:ext>
            </a:extLst>
          </p:cNvPr>
          <p:cNvSpPr>
            <a:spLocks noGrp="1"/>
          </p:cNvSpPr>
          <p:nvPr>
            <p:ph type="title"/>
          </p:nvPr>
        </p:nvSpPr>
        <p:spPr/>
        <p:txBody>
          <a:bodyPr/>
          <a:lstStyle/>
          <a:p>
            <a:r>
              <a:rPr lang="en-US" b="1" dirty="0">
                <a:solidFill>
                  <a:srgbClr val="FF0000"/>
                </a:solidFill>
                <a:ea typeface="Cambria" panose="02040503050406030204" pitchFamily="18" charset="0"/>
              </a:rPr>
              <a:t>Extension</a:t>
            </a:r>
            <a:r>
              <a:rPr lang="en-US" dirty="0"/>
              <a:t> </a:t>
            </a:r>
            <a:r>
              <a:rPr lang="en-US" b="1" dirty="0">
                <a:solidFill>
                  <a:srgbClr val="FF0000"/>
                </a:solidFill>
                <a:ea typeface="Cambria" panose="02040503050406030204" pitchFamily="18" charset="0"/>
              </a:rPr>
              <a:t>method</a:t>
            </a:r>
          </a:p>
        </p:txBody>
      </p:sp>
      <p:sp>
        <p:nvSpPr>
          <p:cNvPr id="3" name="Content Placeholder 2">
            <a:extLst>
              <a:ext uri="{FF2B5EF4-FFF2-40B4-BE49-F238E27FC236}">
                <a16:creationId xmlns:a16="http://schemas.microsoft.com/office/drawing/2014/main" id="{4E5DF1B6-2300-1E04-4C3B-79087D7D0045}"/>
              </a:ext>
            </a:extLst>
          </p:cNvPr>
          <p:cNvSpPr>
            <a:spLocks noGrp="1"/>
          </p:cNvSpPr>
          <p:nvPr>
            <p:ph idx="1"/>
          </p:nvPr>
        </p:nvSpPr>
        <p:spPr/>
        <p:txBody>
          <a:bodyPr>
            <a:normAutofit/>
          </a:bodyPr>
          <a:lstStyle/>
          <a:p>
            <a:pPr lvl="1">
              <a:buFont typeface="Arial" panose="020B0604020202020204" pitchFamily="34" charset="0"/>
              <a:buChar char="•"/>
            </a:pPr>
            <a:endParaRPr lang="en-US" sz="2000" dirty="0"/>
          </a:p>
          <a:p>
            <a:pPr lvl="1">
              <a:buFont typeface="Arial" panose="020B0604020202020204" pitchFamily="34" charset="0"/>
              <a:buChar char="•"/>
            </a:pPr>
            <a:r>
              <a:rPr lang="en-US" sz="2000" dirty="0"/>
              <a:t>It allows you to add new methods in the existing class or in the structure without modifying the source code of the original type</a:t>
            </a:r>
          </a:p>
          <a:p>
            <a:pPr lvl="1">
              <a:buFont typeface="Arial" panose="020B0604020202020204" pitchFamily="34" charset="0"/>
              <a:buChar char="•"/>
            </a:pPr>
            <a:endParaRPr lang="en-US" sz="2000" dirty="0"/>
          </a:p>
          <a:p>
            <a:pPr lvl="1">
              <a:buFont typeface="Arial" panose="020B0604020202020204" pitchFamily="34" charset="0"/>
              <a:buChar char="•"/>
            </a:pPr>
            <a:r>
              <a:rPr lang="en-US" sz="2000" dirty="0"/>
              <a:t>No need to re-compile the original type.</a:t>
            </a:r>
          </a:p>
        </p:txBody>
      </p:sp>
    </p:spTree>
    <p:extLst>
      <p:ext uri="{BB962C8B-B14F-4D97-AF65-F5344CB8AC3E}">
        <p14:creationId xmlns:p14="http://schemas.microsoft.com/office/powerpoint/2010/main" val="2831815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E06C1D-FBB5-F9B8-A0CD-1C239E9E2677}"/>
              </a:ext>
            </a:extLst>
          </p:cNvPr>
          <p:cNvSpPr>
            <a:spLocks noGrp="1"/>
          </p:cNvSpPr>
          <p:nvPr>
            <p:ph idx="1"/>
          </p:nvPr>
        </p:nvSpPr>
        <p:spPr/>
        <p:txBody>
          <a:bodyPr/>
          <a:lstStyle/>
          <a:p>
            <a:pPr lvl="1">
              <a:buFont typeface="Arial" panose="020B0604020202020204" pitchFamily="34" charset="0"/>
              <a:buChar char="•"/>
            </a:pPr>
            <a:endParaRPr lang="en-US" sz="2400" dirty="0"/>
          </a:p>
          <a:p>
            <a:pPr lvl="1">
              <a:buFont typeface="Arial" panose="020B0604020202020204" pitchFamily="34" charset="0"/>
              <a:buChar char="•"/>
            </a:pPr>
            <a:r>
              <a:rPr lang="en-US" sz="2400" dirty="0"/>
              <a:t>Advantages of Extension method</a:t>
            </a:r>
          </a:p>
          <a:p>
            <a:pPr lvl="1">
              <a:buFont typeface="Arial" panose="020B0604020202020204" pitchFamily="34" charset="0"/>
              <a:buChar char="•"/>
            </a:pPr>
            <a:endParaRPr lang="en-US" dirty="0"/>
          </a:p>
          <a:p>
            <a:pPr marL="544068" lvl="1" indent="-342900">
              <a:buFont typeface="+mj-lt"/>
              <a:buAutoNum type="arabicPeriod"/>
            </a:pPr>
            <a:r>
              <a:rPr lang="en-US" dirty="0"/>
              <a:t>The main advantage of the extension method is to add new methods in the existing class without using inheritance.</a:t>
            </a:r>
          </a:p>
          <a:p>
            <a:pPr marL="544068" lvl="1" indent="-342900">
              <a:buFont typeface="+mj-lt"/>
              <a:buAutoNum type="arabicPeriod"/>
            </a:pPr>
            <a:r>
              <a:rPr lang="en-US" dirty="0"/>
              <a:t>You can add new methods in the existing class without modifying the source code of the existing class.</a:t>
            </a:r>
          </a:p>
          <a:p>
            <a:pPr marL="544068" lvl="1" indent="-342900">
              <a:buFont typeface="+mj-lt"/>
              <a:buAutoNum type="arabicPeriod"/>
            </a:pPr>
            <a:r>
              <a:rPr lang="en-US" dirty="0"/>
              <a:t>It can also work with sealed class.</a:t>
            </a:r>
          </a:p>
          <a:p>
            <a:endParaRPr lang="en-US" dirty="0"/>
          </a:p>
        </p:txBody>
      </p:sp>
      <p:sp>
        <p:nvSpPr>
          <p:cNvPr id="4" name="Title 1">
            <a:extLst>
              <a:ext uri="{FF2B5EF4-FFF2-40B4-BE49-F238E27FC236}">
                <a16:creationId xmlns:a16="http://schemas.microsoft.com/office/drawing/2014/main" id="{1711D093-1574-CEF4-D376-F9FA0AD61471}"/>
              </a:ext>
            </a:extLst>
          </p:cNvPr>
          <p:cNvSpPr>
            <a:spLocks noGrp="1"/>
          </p:cNvSpPr>
          <p:nvPr>
            <p:ph type="title"/>
          </p:nvPr>
        </p:nvSpPr>
        <p:spPr>
          <a:xfrm>
            <a:off x="1096963" y="287338"/>
            <a:ext cx="10058400" cy="1449387"/>
          </a:xfrm>
        </p:spPr>
        <p:txBody>
          <a:bodyPr>
            <a:normAutofit/>
          </a:bodyPr>
          <a:lstStyle/>
          <a:p>
            <a:r>
              <a:rPr lang="en-US" b="1" dirty="0">
                <a:solidFill>
                  <a:srgbClr val="FF0000"/>
                </a:solidFill>
                <a:ea typeface="Cambria" panose="02040503050406030204" pitchFamily="18" charset="0"/>
              </a:rPr>
              <a:t>Extension</a:t>
            </a:r>
            <a:r>
              <a:rPr lang="en-US" dirty="0"/>
              <a:t> </a:t>
            </a:r>
            <a:r>
              <a:rPr lang="en-US" b="1" dirty="0">
                <a:solidFill>
                  <a:srgbClr val="FF0000"/>
                </a:solidFill>
                <a:ea typeface="Cambria" panose="02040503050406030204" pitchFamily="18" charset="0"/>
              </a:rPr>
              <a:t>method</a:t>
            </a:r>
          </a:p>
        </p:txBody>
      </p:sp>
    </p:spTree>
    <p:extLst>
      <p:ext uri="{BB962C8B-B14F-4D97-AF65-F5344CB8AC3E}">
        <p14:creationId xmlns:p14="http://schemas.microsoft.com/office/powerpoint/2010/main" val="3920030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BB68-998D-403D-DF97-FDC630FB86C6}"/>
              </a:ext>
            </a:extLst>
          </p:cNvPr>
          <p:cNvSpPr>
            <a:spLocks noGrp="1"/>
          </p:cNvSpPr>
          <p:nvPr>
            <p:ph type="ctrTitle"/>
          </p:nvPr>
        </p:nvSpPr>
        <p:spPr/>
        <p:txBody>
          <a:bodyPr/>
          <a:lstStyle/>
          <a:p>
            <a:r>
              <a:rPr lang="en-US" b="1" dirty="0">
                <a:solidFill>
                  <a:srgbClr val="FF0000"/>
                </a:solidFill>
              </a:rPr>
              <a:t>Reflection</a:t>
            </a:r>
          </a:p>
        </p:txBody>
      </p:sp>
    </p:spTree>
    <p:extLst>
      <p:ext uri="{BB962C8B-B14F-4D97-AF65-F5344CB8AC3E}">
        <p14:creationId xmlns:p14="http://schemas.microsoft.com/office/powerpoint/2010/main" val="3748783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DBD5-3237-28BD-C3BD-1CC28FF16EBC}"/>
              </a:ext>
            </a:extLst>
          </p:cNvPr>
          <p:cNvSpPr>
            <a:spLocks noGrp="1"/>
          </p:cNvSpPr>
          <p:nvPr>
            <p:ph type="title"/>
          </p:nvPr>
        </p:nvSpPr>
        <p:spPr/>
        <p:txBody>
          <a:bodyPr/>
          <a:lstStyle/>
          <a:p>
            <a:r>
              <a:rPr lang="en-US" b="1" dirty="0">
                <a:solidFill>
                  <a:srgbClr val="FF0000"/>
                </a:solidFill>
                <a:ea typeface="Cambria" panose="02040503050406030204" pitchFamily="18" charset="0"/>
              </a:rPr>
              <a:t>Reflection</a:t>
            </a:r>
          </a:p>
        </p:txBody>
      </p:sp>
      <p:sp>
        <p:nvSpPr>
          <p:cNvPr id="3" name="Content Placeholder 2">
            <a:extLst>
              <a:ext uri="{FF2B5EF4-FFF2-40B4-BE49-F238E27FC236}">
                <a16:creationId xmlns:a16="http://schemas.microsoft.com/office/drawing/2014/main" id="{4E5DF1B6-2300-1E04-4C3B-79087D7D0045}"/>
              </a:ext>
            </a:extLst>
          </p:cNvPr>
          <p:cNvSpPr>
            <a:spLocks noGrp="1"/>
          </p:cNvSpPr>
          <p:nvPr>
            <p:ph idx="1"/>
          </p:nvPr>
        </p:nvSpPr>
        <p:spPr/>
        <p:txBody>
          <a:bodyPr>
            <a:normAutofit/>
          </a:bodyPr>
          <a:lstStyle/>
          <a:p>
            <a:pPr lvl="1">
              <a:buFont typeface="Arial" panose="020B0604020202020204" pitchFamily="34" charset="0"/>
              <a:buChar char="•"/>
            </a:pPr>
            <a:endParaRPr lang="en-US" sz="2000" dirty="0"/>
          </a:p>
          <a:p>
            <a:pPr lvl="1">
              <a:buFont typeface="Arial" panose="020B0604020202020204" pitchFamily="34" charset="0"/>
              <a:buChar char="•"/>
            </a:pPr>
            <a:r>
              <a:rPr lang="en-US" sz="2000" dirty="0"/>
              <a:t>Reflection is the ability of inspecting an assembly's metadata at runtime.</a:t>
            </a:r>
          </a:p>
          <a:p>
            <a:pPr lvl="1">
              <a:buFont typeface="Arial" panose="020B0604020202020204" pitchFamily="34" charset="0"/>
              <a:buChar char="•"/>
            </a:pPr>
            <a:r>
              <a:rPr lang="en-US" sz="2000" dirty="0"/>
              <a:t>It is used to find all types in an assembly and/or dynamically involve methods in an assembly</a:t>
            </a:r>
          </a:p>
          <a:p>
            <a:pPr lvl="1">
              <a:buFont typeface="Arial" panose="020B0604020202020204" pitchFamily="34" charset="0"/>
              <a:buChar char="•"/>
            </a:pPr>
            <a:r>
              <a:rPr lang="en-US" sz="2000" dirty="0"/>
              <a:t>Late binding can be achieved using reflection.</a:t>
            </a:r>
          </a:p>
          <a:p>
            <a:pPr lvl="1">
              <a:buFont typeface="Arial" panose="020B0604020202020204" pitchFamily="34" charset="0"/>
              <a:buChar char="•"/>
            </a:pPr>
            <a:r>
              <a:rPr lang="en-US" sz="2000" dirty="0"/>
              <a:t>Reflection can be used to create an instance of a type. About which we don’t have any information at compile time.</a:t>
            </a:r>
          </a:p>
          <a:p>
            <a:pPr lvl="1">
              <a:buFont typeface="Arial" panose="020B0604020202020204" pitchFamily="34" charset="0"/>
              <a:buChar char="•"/>
            </a:pPr>
            <a:endParaRPr lang="en-US" sz="2000" dirty="0"/>
          </a:p>
          <a:p>
            <a:pPr lvl="1">
              <a:buFont typeface="Arial" panose="020B0604020202020204" pitchFamily="34" charset="0"/>
              <a:buChar char="•"/>
            </a:pPr>
            <a:r>
              <a:rPr lang="en-US" sz="2000" b="1" dirty="0" err="1"/>
              <a:t>System.Reflection</a:t>
            </a:r>
            <a:r>
              <a:rPr lang="en-US" sz="2000" b="1" dirty="0"/>
              <a:t> </a:t>
            </a:r>
            <a:r>
              <a:rPr lang="en-US" sz="2000" dirty="0"/>
              <a:t>enables you to obtain data about the loaded assemblies, the elements within them like classes, methods and value types.</a:t>
            </a:r>
          </a:p>
        </p:txBody>
      </p:sp>
    </p:spTree>
    <p:extLst>
      <p:ext uri="{BB962C8B-B14F-4D97-AF65-F5344CB8AC3E}">
        <p14:creationId xmlns:p14="http://schemas.microsoft.com/office/powerpoint/2010/main" val="3182624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AC55A-BE03-C279-F03C-DDE52BB21AF0}"/>
              </a:ext>
            </a:extLst>
          </p:cNvPr>
          <p:cNvSpPr>
            <a:spLocks noGrp="1"/>
          </p:cNvSpPr>
          <p:nvPr>
            <p:ph type="title"/>
          </p:nvPr>
        </p:nvSpPr>
        <p:spPr/>
        <p:txBody>
          <a:bodyPr/>
          <a:lstStyle/>
          <a:p>
            <a:r>
              <a:rPr lang="en-US" b="1" dirty="0">
                <a:solidFill>
                  <a:srgbClr val="FF0000"/>
                </a:solidFill>
                <a:ea typeface="Cambria" panose="02040503050406030204" pitchFamily="18" charset="0"/>
              </a:rPr>
              <a:t>Reflection</a:t>
            </a:r>
            <a:endParaRPr lang="en-US" dirty="0"/>
          </a:p>
        </p:txBody>
      </p:sp>
      <p:graphicFrame>
        <p:nvGraphicFramePr>
          <p:cNvPr id="4" name="Content Placeholder 3">
            <a:extLst>
              <a:ext uri="{FF2B5EF4-FFF2-40B4-BE49-F238E27FC236}">
                <a16:creationId xmlns:a16="http://schemas.microsoft.com/office/drawing/2014/main" id="{97EA01F8-878E-111F-941F-17C3B12F435F}"/>
              </a:ext>
            </a:extLst>
          </p:cNvPr>
          <p:cNvGraphicFramePr>
            <a:graphicFrameLocks noGrp="1"/>
          </p:cNvGraphicFramePr>
          <p:nvPr>
            <p:ph idx="1"/>
            <p:extLst>
              <p:ext uri="{D42A27DB-BD31-4B8C-83A1-F6EECF244321}">
                <p14:modId xmlns:p14="http://schemas.microsoft.com/office/powerpoint/2010/main" val="1735835650"/>
              </p:ext>
            </p:extLst>
          </p:nvPr>
        </p:nvGraphicFramePr>
        <p:xfrm>
          <a:off x="1097280" y="2130743"/>
          <a:ext cx="10058400" cy="3144520"/>
        </p:xfrm>
        <a:graphic>
          <a:graphicData uri="http://schemas.openxmlformats.org/drawingml/2006/table">
            <a:tbl>
              <a:tblPr firstRow="1" bandRow="1">
                <a:tableStyleId>{5C22544A-7EE6-4342-B048-85BDC9FD1C3A}</a:tableStyleId>
              </a:tblPr>
              <a:tblGrid>
                <a:gridCol w="2113597">
                  <a:extLst>
                    <a:ext uri="{9D8B030D-6E8A-4147-A177-3AD203B41FA5}">
                      <a16:colId xmlns:a16="http://schemas.microsoft.com/office/drawing/2014/main" val="479261525"/>
                    </a:ext>
                  </a:extLst>
                </a:gridCol>
                <a:gridCol w="7944803">
                  <a:extLst>
                    <a:ext uri="{9D8B030D-6E8A-4147-A177-3AD203B41FA5}">
                      <a16:colId xmlns:a16="http://schemas.microsoft.com/office/drawing/2014/main" val="1225966564"/>
                    </a:ext>
                  </a:extLst>
                </a:gridCol>
              </a:tblGrid>
              <a:tr h="370840">
                <a:tc>
                  <a:txBody>
                    <a:bodyPr/>
                    <a:lstStyle/>
                    <a:p>
                      <a:pPr algn="ctr"/>
                      <a:r>
                        <a:rPr lang="en-US" dirty="0"/>
                        <a:t>Class</a:t>
                      </a:r>
                    </a:p>
                  </a:txBody>
                  <a:tcPr/>
                </a:tc>
                <a:tc>
                  <a:txBody>
                    <a:bodyPr/>
                    <a:lstStyle/>
                    <a:p>
                      <a:pPr algn="ctr"/>
                      <a:r>
                        <a:rPr lang="en-US" dirty="0"/>
                        <a:t>Description</a:t>
                      </a:r>
                    </a:p>
                  </a:txBody>
                  <a:tcPr/>
                </a:tc>
                <a:extLst>
                  <a:ext uri="{0D108BD9-81ED-4DB2-BD59-A6C34878D82A}">
                    <a16:rowId xmlns:a16="http://schemas.microsoft.com/office/drawing/2014/main" val="4074138587"/>
                  </a:ext>
                </a:extLst>
              </a:tr>
              <a:tr h="370840">
                <a:tc>
                  <a:txBody>
                    <a:bodyPr/>
                    <a:lstStyle/>
                    <a:p>
                      <a:pPr algn="ctr" fontAlgn="ctr"/>
                      <a:r>
                        <a:rPr lang="en-US" sz="1600" b="0" dirty="0">
                          <a:effectLst/>
                        </a:rPr>
                        <a:t>Assembly</a:t>
                      </a:r>
                    </a:p>
                  </a:txBody>
                  <a:tcPr marL="63500" marR="63500" marT="88900" marB="88900" anchor="ctr"/>
                </a:tc>
                <a:tc>
                  <a:txBody>
                    <a:bodyPr/>
                    <a:lstStyle/>
                    <a:p>
                      <a:pPr algn="l" fontAlgn="ctr"/>
                      <a:r>
                        <a:rPr lang="en-US" sz="1600" b="0" dirty="0">
                          <a:effectLst/>
                        </a:rPr>
                        <a:t>Describes an assembly which is a reusable, </a:t>
                      </a:r>
                      <a:r>
                        <a:rPr lang="en-US" sz="1600" b="0" dirty="0" err="1">
                          <a:effectLst/>
                        </a:rPr>
                        <a:t>versionable</a:t>
                      </a:r>
                      <a:r>
                        <a:rPr lang="en-US" sz="1600" b="0" dirty="0">
                          <a:effectLst/>
                        </a:rPr>
                        <a:t>, and self-describing building block of a common language runtime application</a:t>
                      </a:r>
                    </a:p>
                  </a:txBody>
                  <a:tcPr marL="63500" marR="63500" marT="88900" marB="88900" anchor="ctr"/>
                </a:tc>
                <a:extLst>
                  <a:ext uri="{0D108BD9-81ED-4DB2-BD59-A6C34878D82A}">
                    <a16:rowId xmlns:a16="http://schemas.microsoft.com/office/drawing/2014/main" val="2973489701"/>
                  </a:ext>
                </a:extLst>
              </a:tr>
              <a:tr h="370840">
                <a:tc>
                  <a:txBody>
                    <a:bodyPr/>
                    <a:lstStyle/>
                    <a:p>
                      <a:pPr algn="ctr" fontAlgn="ctr"/>
                      <a:r>
                        <a:rPr lang="en-US" sz="1600" b="0" dirty="0" err="1">
                          <a:effectLst/>
                        </a:rPr>
                        <a:t>AssemblyName</a:t>
                      </a:r>
                      <a:endParaRPr lang="en-US" sz="1600" b="0" dirty="0">
                        <a:effectLst/>
                      </a:endParaRPr>
                    </a:p>
                  </a:txBody>
                  <a:tcPr marL="63500" marR="63500" marT="88900" marB="88900" anchor="ctr"/>
                </a:tc>
                <a:tc>
                  <a:txBody>
                    <a:bodyPr/>
                    <a:lstStyle/>
                    <a:p>
                      <a:pPr algn="l" fontAlgn="ctr"/>
                      <a:r>
                        <a:rPr lang="en-US" sz="1600" b="0" dirty="0">
                          <a:effectLst/>
                        </a:rPr>
                        <a:t>Identifies an assembly with a unique name</a:t>
                      </a:r>
                    </a:p>
                  </a:txBody>
                  <a:tcPr marL="63500" marR="63500" marT="88900" marB="88900" anchor="ctr"/>
                </a:tc>
                <a:extLst>
                  <a:ext uri="{0D108BD9-81ED-4DB2-BD59-A6C34878D82A}">
                    <a16:rowId xmlns:a16="http://schemas.microsoft.com/office/drawing/2014/main" val="2537746973"/>
                  </a:ext>
                </a:extLst>
              </a:tr>
              <a:tr h="370840">
                <a:tc>
                  <a:txBody>
                    <a:bodyPr/>
                    <a:lstStyle/>
                    <a:p>
                      <a:pPr algn="ctr" fontAlgn="ctr"/>
                      <a:r>
                        <a:rPr lang="en-US" sz="1600" b="0">
                          <a:effectLst/>
                        </a:rPr>
                        <a:t>ConstructorInfo</a:t>
                      </a:r>
                    </a:p>
                  </a:txBody>
                  <a:tcPr marL="63500" marR="63500" marT="88900" marB="88900" anchor="ctr"/>
                </a:tc>
                <a:tc>
                  <a:txBody>
                    <a:bodyPr/>
                    <a:lstStyle/>
                    <a:p>
                      <a:pPr algn="l" fontAlgn="ctr"/>
                      <a:r>
                        <a:rPr lang="en-US" sz="1600" b="0">
                          <a:effectLst/>
                        </a:rPr>
                        <a:t>Describes a class constructor and gives access to the metadata</a:t>
                      </a:r>
                    </a:p>
                  </a:txBody>
                  <a:tcPr marL="63500" marR="63500" marT="88900" marB="88900" anchor="ctr"/>
                </a:tc>
                <a:extLst>
                  <a:ext uri="{0D108BD9-81ED-4DB2-BD59-A6C34878D82A}">
                    <a16:rowId xmlns:a16="http://schemas.microsoft.com/office/drawing/2014/main" val="2067311360"/>
                  </a:ext>
                </a:extLst>
              </a:tr>
              <a:tr h="370840">
                <a:tc>
                  <a:txBody>
                    <a:bodyPr/>
                    <a:lstStyle/>
                    <a:p>
                      <a:pPr algn="ctr" fontAlgn="ctr"/>
                      <a:r>
                        <a:rPr lang="en-US" sz="1600" b="0" dirty="0" err="1">
                          <a:effectLst/>
                        </a:rPr>
                        <a:t>MethodInfo</a:t>
                      </a:r>
                      <a:endParaRPr lang="en-US" sz="1600" b="0" dirty="0">
                        <a:effectLst/>
                      </a:endParaRPr>
                    </a:p>
                  </a:txBody>
                  <a:tcPr marL="63500" marR="63500" marT="88900" marB="88900" anchor="ctr"/>
                </a:tc>
                <a:tc>
                  <a:txBody>
                    <a:bodyPr/>
                    <a:lstStyle/>
                    <a:p>
                      <a:pPr algn="l" fontAlgn="ctr"/>
                      <a:r>
                        <a:rPr lang="en-US" sz="1600" b="0" dirty="0">
                          <a:effectLst/>
                        </a:rPr>
                        <a:t>Describes the class method and gives access to its metadata</a:t>
                      </a:r>
                    </a:p>
                  </a:txBody>
                  <a:tcPr marL="63500" marR="63500" marT="88900" marB="88900" anchor="ctr"/>
                </a:tc>
                <a:extLst>
                  <a:ext uri="{0D108BD9-81ED-4DB2-BD59-A6C34878D82A}">
                    <a16:rowId xmlns:a16="http://schemas.microsoft.com/office/drawing/2014/main" val="2001768297"/>
                  </a:ext>
                </a:extLst>
              </a:tr>
              <a:tr h="370840">
                <a:tc>
                  <a:txBody>
                    <a:bodyPr/>
                    <a:lstStyle/>
                    <a:p>
                      <a:pPr algn="ctr" fontAlgn="ctr"/>
                      <a:r>
                        <a:rPr lang="en-US" sz="1600" b="0" dirty="0" err="1">
                          <a:effectLst/>
                        </a:rPr>
                        <a:t>ParameterInfo</a:t>
                      </a:r>
                      <a:endParaRPr lang="en-US" sz="1600" b="0" dirty="0">
                        <a:effectLst/>
                      </a:endParaRPr>
                    </a:p>
                  </a:txBody>
                  <a:tcPr marL="63500" marR="63500" marT="88900" marB="88900" anchor="ctr"/>
                </a:tc>
                <a:tc>
                  <a:txBody>
                    <a:bodyPr/>
                    <a:lstStyle/>
                    <a:p>
                      <a:pPr algn="l" fontAlgn="ctr"/>
                      <a:r>
                        <a:rPr lang="en-US" sz="1600" b="0" dirty="0">
                          <a:effectLst/>
                        </a:rPr>
                        <a:t>Describes the parameters of a method and gives access to its metadata</a:t>
                      </a:r>
                    </a:p>
                  </a:txBody>
                  <a:tcPr marL="63500" marR="63500" marT="88900" marB="88900" anchor="ctr"/>
                </a:tc>
                <a:extLst>
                  <a:ext uri="{0D108BD9-81ED-4DB2-BD59-A6C34878D82A}">
                    <a16:rowId xmlns:a16="http://schemas.microsoft.com/office/drawing/2014/main" val="178384132"/>
                  </a:ext>
                </a:extLst>
              </a:tr>
              <a:tr h="370840">
                <a:tc>
                  <a:txBody>
                    <a:bodyPr/>
                    <a:lstStyle/>
                    <a:p>
                      <a:pPr algn="ctr" fontAlgn="ctr"/>
                      <a:r>
                        <a:rPr lang="en-US" sz="1600" b="0">
                          <a:effectLst/>
                        </a:rPr>
                        <a:t>PropertyInfo</a:t>
                      </a:r>
                    </a:p>
                  </a:txBody>
                  <a:tcPr marL="63500" marR="63500" marT="88900" marB="88900" anchor="ctr"/>
                </a:tc>
                <a:tc>
                  <a:txBody>
                    <a:bodyPr/>
                    <a:lstStyle/>
                    <a:p>
                      <a:pPr algn="l" fontAlgn="ctr"/>
                      <a:r>
                        <a:rPr lang="en-US" sz="1600" b="0" dirty="0">
                          <a:effectLst/>
                        </a:rPr>
                        <a:t>Discovers the attributes of a property and provides access to property metadata</a:t>
                      </a:r>
                    </a:p>
                  </a:txBody>
                  <a:tcPr marL="63500" marR="63500" marT="88900" marB="88900" anchor="ctr"/>
                </a:tc>
                <a:extLst>
                  <a:ext uri="{0D108BD9-81ED-4DB2-BD59-A6C34878D82A}">
                    <a16:rowId xmlns:a16="http://schemas.microsoft.com/office/drawing/2014/main" val="2898744179"/>
                  </a:ext>
                </a:extLst>
              </a:tr>
            </a:tbl>
          </a:graphicData>
        </a:graphic>
      </p:graphicFrame>
    </p:spTree>
    <p:extLst>
      <p:ext uri="{BB962C8B-B14F-4D97-AF65-F5344CB8AC3E}">
        <p14:creationId xmlns:p14="http://schemas.microsoft.com/office/powerpoint/2010/main" val="1908497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BB68-998D-403D-DF97-FDC630FB86C6}"/>
              </a:ext>
            </a:extLst>
          </p:cNvPr>
          <p:cNvSpPr>
            <a:spLocks noGrp="1"/>
          </p:cNvSpPr>
          <p:nvPr>
            <p:ph type="ctrTitle"/>
          </p:nvPr>
        </p:nvSpPr>
        <p:spPr/>
        <p:txBody>
          <a:bodyPr/>
          <a:lstStyle/>
          <a:p>
            <a:r>
              <a:rPr lang="en-US" b="1" dirty="0">
                <a:solidFill>
                  <a:srgbClr val="FF0000"/>
                </a:solidFill>
              </a:rPr>
              <a:t>Delegates</a:t>
            </a:r>
          </a:p>
        </p:txBody>
      </p:sp>
    </p:spTree>
    <p:extLst>
      <p:ext uri="{BB962C8B-B14F-4D97-AF65-F5344CB8AC3E}">
        <p14:creationId xmlns:p14="http://schemas.microsoft.com/office/powerpoint/2010/main" val="3763833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91F5E-A8BE-4273-77B3-F8C242E186AB}"/>
              </a:ext>
            </a:extLst>
          </p:cNvPr>
          <p:cNvSpPr>
            <a:spLocks noGrp="1"/>
          </p:cNvSpPr>
          <p:nvPr>
            <p:ph type="title"/>
          </p:nvPr>
        </p:nvSpPr>
        <p:spPr/>
        <p:txBody>
          <a:bodyPr/>
          <a:lstStyle/>
          <a:p>
            <a:r>
              <a:rPr lang="en-US" b="1" dirty="0">
                <a:solidFill>
                  <a:srgbClr val="FF0000"/>
                </a:solidFill>
                <a:ea typeface="Cambria" panose="02040503050406030204" pitchFamily="18" charset="0"/>
              </a:rPr>
              <a:t>Collections</a:t>
            </a:r>
          </a:p>
        </p:txBody>
      </p:sp>
      <p:sp>
        <p:nvSpPr>
          <p:cNvPr id="3" name="Content Placeholder 2">
            <a:extLst>
              <a:ext uri="{FF2B5EF4-FFF2-40B4-BE49-F238E27FC236}">
                <a16:creationId xmlns:a16="http://schemas.microsoft.com/office/drawing/2014/main" id="{74A2B01E-D533-FA13-A739-1E3A33E2AB4C}"/>
              </a:ext>
            </a:extLst>
          </p:cNvPr>
          <p:cNvSpPr>
            <a:spLocks noGrp="1"/>
          </p:cNvSpPr>
          <p:nvPr>
            <p:ph idx="1"/>
          </p:nvPr>
        </p:nvSpPr>
        <p:spPr/>
        <p:txBody>
          <a:bodyPr/>
          <a:lstStyle/>
          <a:p>
            <a:pPr lvl="1">
              <a:buFont typeface="Arial" panose="020B0604020202020204" pitchFamily="34" charset="0"/>
              <a:buChar char="•"/>
            </a:pPr>
            <a:endParaRPr lang="en-US" dirty="0"/>
          </a:p>
          <a:p>
            <a:pPr lvl="1">
              <a:buFont typeface="Arial" panose="020B0604020202020204" pitchFamily="34" charset="0"/>
              <a:buChar char="•"/>
            </a:pPr>
            <a:r>
              <a:rPr lang="en-US" dirty="0"/>
              <a:t>Classification of different collections by following characteristics:</a:t>
            </a:r>
          </a:p>
          <a:p>
            <a:pPr lvl="1">
              <a:buFont typeface="Arial" panose="020B0604020202020204" pitchFamily="34" charset="0"/>
              <a:buChar char="•"/>
            </a:pPr>
            <a:endParaRPr lang="en-US" dirty="0"/>
          </a:p>
          <a:p>
            <a:pPr lvl="1">
              <a:buFont typeface="Arial" panose="020B0604020202020204" pitchFamily="34" charset="0"/>
              <a:buChar char="•"/>
            </a:pPr>
            <a:r>
              <a:rPr lang="en-US" dirty="0"/>
              <a:t>Element access</a:t>
            </a:r>
          </a:p>
          <a:p>
            <a:pPr lvl="1">
              <a:buFont typeface="Arial" panose="020B0604020202020204" pitchFamily="34" charset="0"/>
              <a:buChar char="•"/>
            </a:pPr>
            <a:r>
              <a:rPr lang="en-US" dirty="0"/>
              <a:t>Performance profile</a:t>
            </a:r>
          </a:p>
          <a:p>
            <a:pPr lvl="2">
              <a:buFont typeface="Arial" panose="020B0604020202020204" pitchFamily="34" charset="0"/>
              <a:buChar char="•"/>
            </a:pPr>
            <a:r>
              <a:rPr lang="en-US" dirty="0"/>
              <a:t>Add, Remove, Search</a:t>
            </a:r>
          </a:p>
          <a:p>
            <a:pPr lvl="1">
              <a:buFont typeface="Arial" panose="020B0604020202020204" pitchFamily="34" charset="0"/>
              <a:buChar char="•"/>
            </a:pPr>
            <a:r>
              <a:rPr lang="en-US" dirty="0"/>
              <a:t>Grow and shrink dynamically</a:t>
            </a:r>
          </a:p>
        </p:txBody>
      </p:sp>
    </p:spTree>
    <p:extLst>
      <p:ext uri="{BB962C8B-B14F-4D97-AF65-F5344CB8AC3E}">
        <p14:creationId xmlns:p14="http://schemas.microsoft.com/office/powerpoint/2010/main" val="3620293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DBD5-3237-28BD-C3BD-1CC28FF16EBC}"/>
              </a:ext>
            </a:extLst>
          </p:cNvPr>
          <p:cNvSpPr>
            <a:spLocks noGrp="1"/>
          </p:cNvSpPr>
          <p:nvPr>
            <p:ph type="title"/>
          </p:nvPr>
        </p:nvSpPr>
        <p:spPr/>
        <p:txBody>
          <a:bodyPr/>
          <a:lstStyle/>
          <a:p>
            <a:r>
              <a:rPr lang="en-US" b="1" dirty="0">
                <a:solidFill>
                  <a:srgbClr val="FF0000"/>
                </a:solidFill>
                <a:ea typeface="Cambria" panose="02040503050406030204" pitchFamily="18" charset="0"/>
              </a:rPr>
              <a:t>Delegates</a:t>
            </a:r>
          </a:p>
        </p:txBody>
      </p:sp>
      <p:sp>
        <p:nvSpPr>
          <p:cNvPr id="3" name="Content Placeholder 2">
            <a:extLst>
              <a:ext uri="{FF2B5EF4-FFF2-40B4-BE49-F238E27FC236}">
                <a16:creationId xmlns:a16="http://schemas.microsoft.com/office/drawing/2014/main" id="{4E5DF1B6-2300-1E04-4C3B-79087D7D0045}"/>
              </a:ext>
            </a:extLst>
          </p:cNvPr>
          <p:cNvSpPr>
            <a:spLocks noGrp="1"/>
          </p:cNvSpPr>
          <p:nvPr>
            <p:ph idx="1"/>
          </p:nvPr>
        </p:nvSpPr>
        <p:spPr/>
        <p:txBody>
          <a:bodyPr>
            <a:normAutofit/>
          </a:bodyPr>
          <a:lstStyle/>
          <a:p>
            <a:pPr lvl="1">
              <a:buFont typeface="Arial" panose="020B0604020202020204" pitchFamily="34" charset="0"/>
              <a:buChar char="•"/>
            </a:pPr>
            <a:r>
              <a:rPr lang="en-US" sz="2000" dirty="0"/>
              <a:t>It’s a type safe function pointer</a:t>
            </a:r>
          </a:p>
          <a:p>
            <a:pPr lvl="1">
              <a:buFont typeface="Arial" panose="020B0604020202020204" pitchFamily="34" charset="0"/>
              <a:buChar char="•"/>
            </a:pPr>
            <a:r>
              <a:rPr lang="en-US" sz="2000" dirty="0"/>
              <a:t>A delegate holds the reference of a method and then calls the method for execution</a:t>
            </a:r>
          </a:p>
          <a:p>
            <a:pPr lvl="1">
              <a:buFont typeface="Arial" panose="020B0604020202020204" pitchFamily="34" charset="0"/>
              <a:buChar char="•"/>
            </a:pPr>
            <a:r>
              <a:rPr lang="en-US" sz="2000" dirty="0"/>
              <a:t>Method calling in C#,</a:t>
            </a:r>
          </a:p>
          <a:p>
            <a:pPr lvl="2">
              <a:buFont typeface="Arial" panose="020B0604020202020204" pitchFamily="34" charset="0"/>
              <a:buChar char="•"/>
            </a:pPr>
            <a:r>
              <a:rPr lang="en-US" sz="1600" dirty="0"/>
              <a:t>Non static method: by using instance of a class</a:t>
            </a:r>
          </a:p>
          <a:p>
            <a:pPr lvl="2">
              <a:buFont typeface="Arial" panose="020B0604020202020204" pitchFamily="34" charset="0"/>
              <a:buChar char="•"/>
            </a:pPr>
            <a:r>
              <a:rPr lang="en-US" sz="1600" dirty="0"/>
              <a:t>Static method: by using name of a class</a:t>
            </a:r>
          </a:p>
          <a:p>
            <a:pPr lvl="2">
              <a:buFont typeface="Arial" panose="020B0604020202020204" pitchFamily="34" charset="0"/>
              <a:buChar char="•"/>
            </a:pPr>
            <a:r>
              <a:rPr lang="en-US" sz="1600" dirty="0"/>
              <a:t>By using a delegate</a:t>
            </a:r>
          </a:p>
        </p:txBody>
      </p:sp>
    </p:spTree>
    <p:extLst>
      <p:ext uri="{BB962C8B-B14F-4D97-AF65-F5344CB8AC3E}">
        <p14:creationId xmlns:p14="http://schemas.microsoft.com/office/powerpoint/2010/main" val="229076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DBD5-3237-28BD-C3BD-1CC28FF16EBC}"/>
              </a:ext>
            </a:extLst>
          </p:cNvPr>
          <p:cNvSpPr>
            <a:spLocks noGrp="1"/>
          </p:cNvSpPr>
          <p:nvPr>
            <p:ph type="title"/>
          </p:nvPr>
        </p:nvSpPr>
        <p:spPr/>
        <p:txBody>
          <a:bodyPr/>
          <a:lstStyle/>
          <a:p>
            <a:r>
              <a:rPr lang="en-US" b="1" dirty="0">
                <a:solidFill>
                  <a:srgbClr val="FF0000"/>
                </a:solidFill>
                <a:ea typeface="Cambria" panose="02040503050406030204" pitchFamily="18" charset="0"/>
              </a:rPr>
              <a:t>Delegates</a:t>
            </a:r>
          </a:p>
        </p:txBody>
      </p:sp>
      <p:sp>
        <p:nvSpPr>
          <p:cNvPr id="3" name="Content Placeholder 2">
            <a:extLst>
              <a:ext uri="{FF2B5EF4-FFF2-40B4-BE49-F238E27FC236}">
                <a16:creationId xmlns:a16="http://schemas.microsoft.com/office/drawing/2014/main" id="{4E5DF1B6-2300-1E04-4C3B-79087D7D0045}"/>
              </a:ext>
            </a:extLst>
          </p:cNvPr>
          <p:cNvSpPr>
            <a:spLocks noGrp="1"/>
          </p:cNvSpPr>
          <p:nvPr>
            <p:ph idx="1"/>
          </p:nvPr>
        </p:nvSpPr>
        <p:spPr>
          <a:xfrm>
            <a:off x="1097280" y="1845734"/>
            <a:ext cx="10850880" cy="4382346"/>
          </a:xfrm>
        </p:spPr>
        <p:txBody>
          <a:bodyPr>
            <a:normAutofit lnSpcReduction="10000"/>
          </a:bodyPr>
          <a:lstStyle/>
          <a:p>
            <a:pPr lvl="1">
              <a:buFont typeface="Arial" panose="020B0604020202020204" pitchFamily="34" charset="0"/>
              <a:buChar char="•"/>
            </a:pPr>
            <a:r>
              <a:rPr lang="en-US" sz="2000" dirty="0"/>
              <a:t>How to write a delegate,</a:t>
            </a:r>
          </a:p>
          <a:p>
            <a:pPr lvl="2">
              <a:buFont typeface="Arial" panose="020B0604020202020204" pitchFamily="34" charset="0"/>
              <a:buChar char="•"/>
            </a:pPr>
            <a:r>
              <a:rPr lang="en-US" sz="1600" dirty="0"/>
              <a:t>Method name and delegate name will not be same</a:t>
            </a:r>
          </a:p>
          <a:p>
            <a:pPr lvl="2">
              <a:buFont typeface="Arial" panose="020B0604020202020204" pitchFamily="34" charset="0"/>
              <a:buChar char="•"/>
            </a:pPr>
            <a:r>
              <a:rPr lang="en-US" sz="1600" dirty="0"/>
              <a:t>Return type of a delegate must be same as method’s return type</a:t>
            </a:r>
          </a:p>
          <a:p>
            <a:pPr lvl="2">
              <a:buFont typeface="Arial" panose="020B0604020202020204" pitchFamily="34" charset="0"/>
              <a:buChar char="•"/>
            </a:pPr>
            <a:r>
              <a:rPr lang="en-US" sz="1600" dirty="0"/>
              <a:t>Parameters of a delegate must be same as parameters of a method</a:t>
            </a:r>
          </a:p>
          <a:p>
            <a:pPr lvl="1">
              <a:buFont typeface="Arial" panose="020B0604020202020204" pitchFamily="34" charset="0"/>
              <a:buChar char="•"/>
            </a:pPr>
            <a:endParaRPr lang="en-US" sz="2000" dirty="0"/>
          </a:p>
          <a:p>
            <a:pPr lvl="1">
              <a:buFont typeface="Arial" panose="020B0604020202020204" pitchFamily="34" charset="0"/>
              <a:buChar char="•"/>
            </a:pPr>
            <a:r>
              <a:rPr lang="en-US" sz="2000" dirty="0"/>
              <a:t>Define a delegate</a:t>
            </a:r>
          </a:p>
          <a:p>
            <a:pPr lvl="2">
              <a:buFont typeface="Arial" panose="020B0604020202020204" pitchFamily="34" charset="0"/>
              <a:buChar char="•"/>
            </a:pPr>
            <a:r>
              <a:rPr lang="en-US" sz="1600" dirty="0"/>
              <a:t>Should be under namespace, but can be declared inside a class as well</a:t>
            </a:r>
          </a:p>
          <a:p>
            <a:pPr marL="384048" lvl="2" indent="0" algn="ctr">
              <a:buNone/>
            </a:pPr>
            <a:r>
              <a:rPr lang="en-US" sz="1600" dirty="0"/>
              <a:t>[&lt;modifiers&gt;] delegate </a:t>
            </a:r>
            <a:r>
              <a:rPr lang="en-US" sz="1600" dirty="0" err="1"/>
              <a:t>ReturnType</a:t>
            </a:r>
            <a:r>
              <a:rPr lang="en-US" sz="1600" dirty="0"/>
              <a:t> | Void &lt;Name&gt;([&lt;parameter list&gt;])</a:t>
            </a:r>
          </a:p>
          <a:p>
            <a:pPr lvl="1">
              <a:buFont typeface="Arial" panose="020B0604020202020204" pitchFamily="34" charset="0"/>
              <a:buChar char="•"/>
            </a:pPr>
            <a:endParaRPr lang="en-US" sz="2000" dirty="0"/>
          </a:p>
          <a:p>
            <a:pPr lvl="1">
              <a:buFont typeface="Arial" panose="020B0604020202020204" pitchFamily="34" charset="0"/>
              <a:buChar char="•"/>
            </a:pPr>
            <a:r>
              <a:rPr lang="en-US" sz="2000" dirty="0"/>
              <a:t>Instantiate a delegate</a:t>
            </a:r>
          </a:p>
          <a:p>
            <a:pPr lvl="2">
              <a:buFont typeface="Arial" panose="020B0604020202020204" pitchFamily="34" charset="0"/>
              <a:buChar char="•"/>
            </a:pPr>
            <a:r>
              <a:rPr lang="en-US" sz="1600" dirty="0"/>
              <a:t>Delegate holds the reference of a method</a:t>
            </a:r>
          </a:p>
          <a:p>
            <a:pPr lvl="1">
              <a:buFont typeface="Arial" panose="020B0604020202020204" pitchFamily="34" charset="0"/>
              <a:buChar char="•"/>
            </a:pPr>
            <a:endParaRPr lang="en-US" sz="2000" dirty="0"/>
          </a:p>
          <a:p>
            <a:pPr lvl="1">
              <a:buFont typeface="Arial" panose="020B0604020202020204" pitchFamily="34" charset="0"/>
              <a:buChar char="•"/>
            </a:pPr>
            <a:r>
              <a:rPr lang="en-US" sz="2000" dirty="0"/>
              <a:t>Call a delegate</a:t>
            </a:r>
          </a:p>
          <a:p>
            <a:pPr lvl="2">
              <a:buFont typeface="Arial" panose="020B0604020202020204" pitchFamily="34" charset="0"/>
              <a:buChar char="•"/>
            </a:pPr>
            <a:r>
              <a:rPr lang="en-US" sz="1600" dirty="0"/>
              <a:t>Calling a delegate by passing the required parameter values. So, internally the method which bound to the delegates gets executed</a:t>
            </a:r>
          </a:p>
        </p:txBody>
      </p:sp>
    </p:spTree>
    <p:extLst>
      <p:ext uri="{BB962C8B-B14F-4D97-AF65-F5344CB8AC3E}">
        <p14:creationId xmlns:p14="http://schemas.microsoft.com/office/powerpoint/2010/main" val="2585293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DBD5-3237-28BD-C3BD-1CC28FF16EBC}"/>
              </a:ext>
            </a:extLst>
          </p:cNvPr>
          <p:cNvSpPr>
            <a:spLocks noGrp="1"/>
          </p:cNvSpPr>
          <p:nvPr>
            <p:ph type="title"/>
          </p:nvPr>
        </p:nvSpPr>
        <p:spPr/>
        <p:txBody>
          <a:bodyPr/>
          <a:lstStyle/>
          <a:p>
            <a:r>
              <a:rPr lang="en-US" b="1" dirty="0">
                <a:solidFill>
                  <a:srgbClr val="FF0000"/>
                </a:solidFill>
                <a:ea typeface="Cambria" panose="02040503050406030204" pitchFamily="18" charset="0"/>
              </a:rPr>
              <a:t>Delegates</a:t>
            </a:r>
          </a:p>
        </p:txBody>
      </p:sp>
      <p:sp>
        <p:nvSpPr>
          <p:cNvPr id="3" name="Content Placeholder 2">
            <a:extLst>
              <a:ext uri="{FF2B5EF4-FFF2-40B4-BE49-F238E27FC236}">
                <a16:creationId xmlns:a16="http://schemas.microsoft.com/office/drawing/2014/main" id="{4E5DF1B6-2300-1E04-4C3B-79087D7D0045}"/>
              </a:ext>
            </a:extLst>
          </p:cNvPr>
          <p:cNvSpPr>
            <a:spLocks noGrp="1"/>
          </p:cNvSpPr>
          <p:nvPr>
            <p:ph idx="1"/>
          </p:nvPr>
        </p:nvSpPr>
        <p:spPr/>
        <p:txBody>
          <a:bodyPr>
            <a:normAutofit/>
          </a:bodyPr>
          <a:lstStyle/>
          <a:p>
            <a:pPr lvl="1">
              <a:buFont typeface="Arial" panose="020B0604020202020204" pitchFamily="34" charset="0"/>
              <a:buChar char="•"/>
            </a:pPr>
            <a:r>
              <a:rPr lang="en-US" sz="2000" dirty="0"/>
              <a:t>Multicast delegates</a:t>
            </a:r>
          </a:p>
          <a:p>
            <a:pPr lvl="2">
              <a:buFont typeface="Arial" panose="020B0604020202020204" pitchFamily="34" charset="0"/>
              <a:buChar char="•"/>
            </a:pPr>
            <a:r>
              <a:rPr lang="en-US" sz="1600" dirty="0"/>
              <a:t>Delegate will hold the reference of the more than one methods</a:t>
            </a:r>
          </a:p>
          <a:p>
            <a:pPr lvl="1">
              <a:buFont typeface="Arial" panose="020B0604020202020204" pitchFamily="34" charset="0"/>
              <a:buChar char="•"/>
            </a:pPr>
            <a:r>
              <a:rPr lang="en-US" sz="2000" dirty="0"/>
              <a:t>Best case use of multicast delegates,</a:t>
            </a:r>
          </a:p>
          <a:p>
            <a:pPr lvl="2">
              <a:buFont typeface="Arial" panose="020B0604020202020204" pitchFamily="34" charset="0"/>
              <a:buChar char="•"/>
            </a:pPr>
            <a:r>
              <a:rPr lang="en-US" sz="1600" dirty="0"/>
              <a:t>With void return type</a:t>
            </a:r>
          </a:p>
          <a:p>
            <a:pPr lvl="1">
              <a:buFont typeface="Arial" panose="020B0604020202020204" pitchFamily="34" charset="0"/>
              <a:buChar char="•"/>
            </a:pPr>
            <a:endParaRPr lang="en-US" sz="1600" dirty="0"/>
          </a:p>
        </p:txBody>
      </p:sp>
    </p:spTree>
    <p:extLst>
      <p:ext uri="{BB962C8B-B14F-4D97-AF65-F5344CB8AC3E}">
        <p14:creationId xmlns:p14="http://schemas.microsoft.com/office/powerpoint/2010/main" val="1669304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DBD5-3237-28BD-C3BD-1CC28FF16EBC}"/>
              </a:ext>
            </a:extLst>
          </p:cNvPr>
          <p:cNvSpPr>
            <a:spLocks noGrp="1"/>
          </p:cNvSpPr>
          <p:nvPr>
            <p:ph type="title"/>
          </p:nvPr>
        </p:nvSpPr>
        <p:spPr/>
        <p:txBody>
          <a:bodyPr/>
          <a:lstStyle/>
          <a:p>
            <a:r>
              <a:rPr lang="en-US" b="1" dirty="0">
                <a:solidFill>
                  <a:srgbClr val="FF0000"/>
                </a:solidFill>
                <a:ea typeface="Cambria" panose="02040503050406030204" pitchFamily="18" charset="0"/>
              </a:rPr>
              <a:t>Delegates</a:t>
            </a:r>
          </a:p>
        </p:txBody>
      </p:sp>
      <p:sp>
        <p:nvSpPr>
          <p:cNvPr id="3" name="Content Placeholder 2">
            <a:extLst>
              <a:ext uri="{FF2B5EF4-FFF2-40B4-BE49-F238E27FC236}">
                <a16:creationId xmlns:a16="http://schemas.microsoft.com/office/drawing/2014/main" id="{4E5DF1B6-2300-1E04-4C3B-79087D7D0045}"/>
              </a:ext>
            </a:extLst>
          </p:cNvPr>
          <p:cNvSpPr>
            <a:spLocks noGrp="1"/>
          </p:cNvSpPr>
          <p:nvPr>
            <p:ph idx="1"/>
          </p:nvPr>
        </p:nvSpPr>
        <p:spPr/>
        <p:txBody>
          <a:bodyPr>
            <a:normAutofit/>
          </a:bodyPr>
          <a:lstStyle/>
          <a:p>
            <a:pPr lvl="1">
              <a:buFont typeface="Arial" panose="020B0604020202020204" pitchFamily="34" charset="0"/>
              <a:buChar char="•"/>
            </a:pPr>
            <a:r>
              <a:rPr lang="en-US" sz="2000" dirty="0"/>
              <a:t>Generic delegates</a:t>
            </a:r>
          </a:p>
          <a:p>
            <a:pPr lvl="2">
              <a:buFont typeface="Arial" panose="020B0604020202020204" pitchFamily="34" charset="0"/>
              <a:buChar char="•"/>
            </a:pPr>
            <a:r>
              <a:rPr lang="en-US" sz="1600" dirty="0"/>
              <a:t>If we have five methods, we can create five delegates. But when we work on large projects, we may have to create fifty or five hundred delegates. If we want to encapsulate them by using delegates, then we must create fifty or five hundred delegates. That will really increase the size of our code and make our application slow.</a:t>
            </a:r>
          </a:p>
          <a:p>
            <a:pPr lvl="2">
              <a:buFont typeface="Arial" panose="020B0604020202020204" pitchFamily="34" charset="0"/>
              <a:buChar char="•"/>
            </a:pPr>
            <a:r>
              <a:rPr lang="en-US" sz="1600" dirty="0"/>
              <a:t>This ca be addressed with generic delegates</a:t>
            </a:r>
          </a:p>
          <a:p>
            <a:pPr lvl="1">
              <a:buFont typeface="Arial" panose="020B0604020202020204" pitchFamily="34" charset="0"/>
              <a:buChar char="•"/>
            </a:pPr>
            <a:endParaRPr lang="en-US" sz="1600" dirty="0"/>
          </a:p>
        </p:txBody>
      </p:sp>
    </p:spTree>
    <p:extLst>
      <p:ext uri="{BB962C8B-B14F-4D97-AF65-F5344CB8AC3E}">
        <p14:creationId xmlns:p14="http://schemas.microsoft.com/office/powerpoint/2010/main" val="4272555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DBD5-3237-28BD-C3BD-1CC28FF16EBC}"/>
              </a:ext>
            </a:extLst>
          </p:cNvPr>
          <p:cNvSpPr>
            <a:spLocks noGrp="1"/>
          </p:cNvSpPr>
          <p:nvPr>
            <p:ph type="title"/>
          </p:nvPr>
        </p:nvSpPr>
        <p:spPr/>
        <p:txBody>
          <a:bodyPr/>
          <a:lstStyle/>
          <a:p>
            <a:r>
              <a:rPr lang="en-US" b="1" dirty="0">
                <a:solidFill>
                  <a:srgbClr val="FF0000"/>
                </a:solidFill>
                <a:ea typeface="Cambria" panose="02040503050406030204" pitchFamily="18" charset="0"/>
              </a:rPr>
              <a:t>Anonymous Methods</a:t>
            </a:r>
          </a:p>
        </p:txBody>
      </p:sp>
      <p:sp>
        <p:nvSpPr>
          <p:cNvPr id="3" name="Content Placeholder 2">
            <a:extLst>
              <a:ext uri="{FF2B5EF4-FFF2-40B4-BE49-F238E27FC236}">
                <a16:creationId xmlns:a16="http://schemas.microsoft.com/office/drawing/2014/main" id="{4E5DF1B6-2300-1E04-4C3B-79087D7D0045}"/>
              </a:ext>
            </a:extLst>
          </p:cNvPr>
          <p:cNvSpPr>
            <a:spLocks noGrp="1"/>
          </p:cNvSpPr>
          <p:nvPr>
            <p:ph idx="1"/>
          </p:nvPr>
        </p:nvSpPr>
        <p:spPr/>
        <p:txBody>
          <a:bodyPr>
            <a:normAutofit/>
          </a:bodyPr>
          <a:lstStyle/>
          <a:p>
            <a:pPr lvl="1">
              <a:buFont typeface="Arial" panose="020B0604020202020204" pitchFamily="34" charset="0"/>
              <a:buChar char="•"/>
            </a:pPr>
            <a:r>
              <a:rPr lang="en-US" sz="2000" dirty="0"/>
              <a:t>The anonymous methods are defined using the delegate keyword</a:t>
            </a:r>
          </a:p>
          <a:p>
            <a:pPr lvl="1">
              <a:buFont typeface="Arial" panose="020B0604020202020204" pitchFamily="34" charset="0"/>
              <a:buChar char="•"/>
            </a:pPr>
            <a:r>
              <a:rPr lang="en-US" sz="2000" dirty="0"/>
              <a:t>An anonymous method must be assigned to a delegate type.</a:t>
            </a:r>
          </a:p>
          <a:p>
            <a:pPr lvl="1">
              <a:buFont typeface="Arial" panose="020B0604020202020204" pitchFamily="34" charset="0"/>
              <a:buChar char="•"/>
            </a:pPr>
            <a:r>
              <a:rPr lang="en-US" sz="2000" dirty="0"/>
              <a:t>This method can access outer variables or functions except for the outer function ref and out parameter.</a:t>
            </a:r>
          </a:p>
          <a:p>
            <a:pPr lvl="1">
              <a:buFont typeface="Arial" panose="020B0604020202020204" pitchFamily="34" charset="0"/>
              <a:buChar char="•"/>
            </a:pPr>
            <a:r>
              <a:rPr lang="en-US" sz="2000" dirty="0"/>
              <a:t>An anonymous method can be passed as a parameter.</a:t>
            </a:r>
            <a:endParaRPr lang="en-US" sz="1600" dirty="0"/>
          </a:p>
        </p:txBody>
      </p:sp>
    </p:spTree>
    <p:extLst>
      <p:ext uri="{BB962C8B-B14F-4D97-AF65-F5344CB8AC3E}">
        <p14:creationId xmlns:p14="http://schemas.microsoft.com/office/powerpoint/2010/main" val="3615019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DBD5-3237-28BD-C3BD-1CC28FF16EBC}"/>
              </a:ext>
            </a:extLst>
          </p:cNvPr>
          <p:cNvSpPr>
            <a:spLocks noGrp="1"/>
          </p:cNvSpPr>
          <p:nvPr>
            <p:ph type="title"/>
          </p:nvPr>
        </p:nvSpPr>
        <p:spPr/>
        <p:txBody>
          <a:bodyPr/>
          <a:lstStyle/>
          <a:p>
            <a:r>
              <a:rPr lang="en-US" b="1" dirty="0">
                <a:solidFill>
                  <a:srgbClr val="FF0000"/>
                </a:solidFill>
                <a:ea typeface="Cambria" panose="02040503050406030204" pitchFamily="18" charset="0"/>
              </a:rPr>
              <a:t>Lambda Expressions</a:t>
            </a:r>
          </a:p>
        </p:txBody>
      </p:sp>
      <p:sp>
        <p:nvSpPr>
          <p:cNvPr id="3" name="Content Placeholder 2">
            <a:extLst>
              <a:ext uri="{FF2B5EF4-FFF2-40B4-BE49-F238E27FC236}">
                <a16:creationId xmlns:a16="http://schemas.microsoft.com/office/drawing/2014/main" id="{4E5DF1B6-2300-1E04-4C3B-79087D7D0045}"/>
              </a:ext>
            </a:extLst>
          </p:cNvPr>
          <p:cNvSpPr>
            <a:spLocks noGrp="1"/>
          </p:cNvSpPr>
          <p:nvPr>
            <p:ph idx="1"/>
          </p:nvPr>
        </p:nvSpPr>
        <p:spPr/>
        <p:txBody>
          <a:bodyPr>
            <a:normAutofit/>
          </a:bodyPr>
          <a:lstStyle/>
          <a:p>
            <a:pPr lvl="1">
              <a:buFont typeface="Arial" panose="020B0604020202020204" pitchFamily="34" charset="0"/>
              <a:buChar char="•"/>
            </a:pPr>
            <a:r>
              <a:rPr lang="en-US" sz="2000" dirty="0"/>
              <a:t>The Lambda Expression in C# is the shorthand for writing the Anonymous Function. </a:t>
            </a:r>
          </a:p>
          <a:p>
            <a:pPr lvl="1">
              <a:buFont typeface="Arial" panose="020B0604020202020204" pitchFamily="34" charset="0"/>
              <a:buChar char="•"/>
            </a:pPr>
            <a:r>
              <a:rPr lang="en-US" sz="2000" dirty="0"/>
              <a:t>So, we can say that the Lambda Expression is nothing but to simplify the anonymous function in C# and,</a:t>
            </a:r>
          </a:p>
          <a:p>
            <a:pPr lvl="1">
              <a:buFont typeface="Arial" panose="020B0604020202020204" pitchFamily="34" charset="0"/>
              <a:buChar char="•"/>
            </a:pPr>
            <a:r>
              <a:rPr lang="en-US" sz="2000" dirty="0"/>
              <a:t>we also discussed that Anonymous Functions are related to delegate and they are created by using the delegate keyword</a:t>
            </a:r>
            <a:endParaRPr lang="en-US" sz="1600" dirty="0"/>
          </a:p>
        </p:txBody>
      </p:sp>
    </p:spTree>
    <p:extLst>
      <p:ext uri="{BB962C8B-B14F-4D97-AF65-F5344CB8AC3E}">
        <p14:creationId xmlns:p14="http://schemas.microsoft.com/office/powerpoint/2010/main" val="2971057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DBD5-3237-28BD-C3BD-1CC28FF16EBC}"/>
              </a:ext>
            </a:extLst>
          </p:cNvPr>
          <p:cNvSpPr>
            <a:spLocks noGrp="1"/>
          </p:cNvSpPr>
          <p:nvPr>
            <p:ph type="title"/>
          </p:nvPr>
        </p:nvSpPr>
        <p:spPr/>
        <p:txBody>
          <a:bodyPr/>
          <a:lstStyle/>
          <a:p>
            <a:r>
              <a:rPr lang="en-US" b="1" dirty="0">
                <a:solidFill>
                  <a:srgbClr val="FF0000"/>
                </a:solidFill>
                <a:ea typeface="Cambria" panose="02040503050406030204" pitchFamily="18" charset="0"/>
              </a:rPr>
              <a:t>Delegates</a:t>
            </a:r>
          </a:p>
        </p:txBody>
      </p:sp>
      <p:sp>
        <p:nvSpPr>
          <p:cNvPr id="3" name="Content Placeholder 2">
            <a:extLst>
              <a:ext uri="{FF2B5EF4-FFF2-40B4-BE49-F238E27FC236}">
                <a16:creationId xmlns:a16="http://schemas.microsoft.com/office/drawing/2014/main" id="{4E5DF1B6-2300-1E04-4C3B-79087D7D0045}"/>
              </a:ext>
            </a:extLst>
          </p:cNvPr>
          <p:cNvSpPr>
            <a:spLocks noGrp="1"/>
          </p:cNvSpPr>
          <p:nvPr>
            <p:ph idx="1"/>
          </p:nvPr>
        </p:nvSpPr>
        <p:spPr/>
        <p:txBody>
          <a:bodyPr>
            <a:normAutofit/>
          </a:bodyPr>
          <a:lstStyle/>
          <a:p>
            <a:pPr lvl="1">
              <a:buFont typeface="Arial" panose="020B0604020202020204" pitchFamily="34" charset="0"/>
              <a:buChar char="•"/>
            </a:pPr>
            <a:r>
              <a:rPr lang="en-US" sz="2000" dirty="0"/>
              <a:t>Generic Delegates</a:t>
            </a:r>
          </a:p>
          <a:p>
            <a:pPr lvl="2">
              <a:buFont typeface="Arial" panose="020B0604020202020204" pitchFamily="34" charset="0"/>
              <a:buChar char="•"/>
            </a:pPr>
            <a:r>
              <a:rPr lang="en-US" sz="1800" dirty="0" err="1"/>
              <a:t>Func</a:t>
            </a:r>
            <a:endParaRPr lang="en-US" sz="1800" dirty="0"/>
          </a:p>
          <a:p>
            <a:pPr lvl="2">
              <a:buFont typeface="Arial" panose="020B0604020202020204" pitchFamily="34" charset="0"/>
              <a:buChar char="•"/>
            </a:pPr>
            <a:r>
              <a:rPr lang="en-US" sz="1800" dirty="0"/>
              <a:t>Action</a:t>
            </a:r>
          </a:p>
          <a:p>
            <a:pPr lvl="2">
              <a:buFont typeface="Arial" panose="020B0604020202020204" pitchFamily="34" charset="0"/>
              <a:buChar char="•"/>
            </a:pPr>
            <a:r>
              <a:rPr lang="en-US" sz="1800" dirty="0"/>
              <a:t>Predicate</a:t>
            </a:r>
          </a:p>
        </p:txBody>
      </p:sp>
    </p:spTree>
    <p:extLst>
      <p:ext uri="{BB962C8B-B14F-4D97-AF65-F5344CB8AC3E}">
        <p14:creationId xmlns:p14="http://schemas.microsoft.com/office/powerpoint/2010/main" val="985629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5A7A33A-E7D2-3975-E7EF-9E9F74B9DC9F}"/>
              </a:ext>
            </a:extLst>
          </p:cNvPr>
          <p:cNvPicPr>
            <a:picLocks noChangeAspect="1"/>
          </p:cNvPicPr>
          <p:nvPr/>
        </p:nvPicPr>
        <p:blipFill>
          <a:blip r:embed="rId2"/>
          <a:stretch>
            <a:fillRect/>
          </a:stretch>
        </p:blipFill>
        <p:spPr>
          <a:xfrm>
            <a:off x="1908445" y="1936715"/>
            <a:ext cx="7907749" cy="4020889"/>
          </a:xfrm>
          <a:prstGeom prst="rect">
            <a:avLst/>
          </a:prstGeom>
        </p:spPr>
      </p:pic>
      <p:sp>
        <p:nvSpPr>
          <p:cNvPr id="2" name="Title 1">
            <a:extLst>
              <a:ext uri="{FF2B5EF4-FFF2-40B4-BE49-F238E27FC236}">
                <a16:creationId xmlns:a16="http://schemas.microsoft.com/office/drawing/2014/main" id="{A434BE77-7273-18D6-834D-B5754D6620B0}"/>
              </a:ext>
            </a:extLst>
          </p:cNvPr>
          <p:cNvSpPr>
            <a:spLocks noGrp="1"/>
          </p:cNvSpPr>
          <p:nvPr>
            <p:ph type="title"/>
          </p:nvPr>
        </p:nvSpPr>
        <p:spPr>
          <a:xfrm>
            <a:off x="1097280" y="286603"/>
            <a:ext cx="10058400" cy="1450757"/>
          </a:xfrm>
        </p:spPr>
        <p:txBody>
          <a:bodyPr/>
          <a:lstStyle/>
          <a:p>
            <a:r>
              <a:rPr lang="en-US" b="1" dirty="0">
                <a:solidFill>
                  <a:srgbClr val="FF0000"/>
                </a:solidFill>
                <a:ea typeface="Cambria" panose="02040503050406030204" pitchFamily="18" charset="0"/>
              </a:rPr>
              <a:t>Collections</a:t>
            </a:r>
          </a:p>
        </p:txBody>
      </p:sp>
    </p:spTree>
    <p:extLst>
      <p:ext uri="{BB962C8B-B14F-4D97-AF65-F5344CB8AC3E}">
        <p14:creationId xmlns:p14="http://schemas.microsoft.com/office/powerpoint/2010/main" val="2872447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A7C55F-430F-0A39-052C-2C8CB5024139}"/>
              </a:ext>
            </a:extLst>
          </p:cNvPr>
          <p:cNvPicPr>
            <a:picLocks noChangeAspect="1"/>
          </p:cNvPicPr>
          <p:nvPr/>
        </p:nvPicPr>
        <p:blipFill>
          <a:blip r:embed="rId2"/>
          <a:stretch>
            <a:fillRect/>
          </a:stretch>
        </p:blipFill>
        <p:spPr>
          <a:xfrm>
            <a:off x="1255567" y="2020215"/>
            <a:ext cx="9680866" cy="3935170"/>
          </a:xfrm>
          <a:prstGeom prst="rect">
            <a:avLst/>
          </a:prstGeom>
        </p:spPr>
      </p:pic>
      <p:sp>
        <p:nvSpPr>
          <p:cNvPr id="2" name="Title 1">
            <a:extLst>
              <a:ext uri="{FF2B5EF4-FFF2-40B4-BE49-F238E27FC236}">
                <a16:creationId xmlns:a16="http://schemas.microsoft.com/office/drawing/2014/main" id="{933C5CDE-5F16-FCCC-A9A9-488B3E478ED2}"/>
              </a:ext>
            </a:extLst>
          </p:cNvPr>
          <p:cNvSpPr>
            <a:spLocks noGrp="1"/>
          </p:cNvSpPr>
          <p:nvPr>
            <p:ph type="title"/>
          </p:nvPr>
        </p:nvSpPr>
        <p:spPr>
          <a:xfrm>
            <a:off x="1097280" y="286603"/>
            <a:ext cx="10058400" cy="1450757"/>
          </a:xfrm>
        </p:spPr>
        <p:txBody>
          <a:bodyPr/>
          <a:lstStyle/>
          <a:p>
            <a:r>
              <a:rPr lang="en-US" b="1" dirty="0">
                <a:solidFill>
                  <a:srgbClr val="FF0000"/>
                </a:solidFill>
                <a:ea typeface="Cambria" panose="02040503050406030204" pitchFamily="18" charset="0"/>
              </a:rPr>
              <a:t>Collections</a:t>
            </a:r>
          </a:p>
        </p:txBody>
      </p:sp>
    </p:spTree>
    <p:extLst>
      <p:ext uri="{BB962C8B-B14F-4D97-AF65-F5344CB8AC3E}">
        <p14:creationId xmlns:p14="http://schemas.microsoft.com/office/powerpoint/2010/main" val="2307006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3DAA-C0AD-A48A-57FF-26AE652BDF8D}"/>
              </a:ext>
            </a:extLst>
          </p:cNvPr>
          <p:cNvSpPr>
            <a:spLocks noGrp="1"/>
          </p:cNvSpPr>
          <p:nvPr>
            <p:ph type="title"/>
          </p:nvPr>
        </p:nvSpPr>
        <p:spPr/>
        <p:txBody>
          <a:bodyPr/>
          <a:lstStyle/>
          <a:p>
            <a:r>
              <a:rPr lang="en-US" b="1" dirty="0">
                <a:solidFill>
                  <a:srgbClr val="FF0000"/>
                </a:solidFill>
                <a:ea typeface="Cambria" panose="02040503050406030204" pitchFamily="18" charset="0"/>
              </a:rPr>
              <a:t>Collections</a:t>
            </a:r>
          </a:p>
        </p:txBody>
      </p:sp>
      <p:sp>
        <p:nvSpPr>
          <p:cNvPr id="3" name="Content Placeholder 2">
            <a:extLst>
              <a:ext uri="{FF2B5EF4-FFF2-40B4-BE49-F238E27FC236}">
                <a16:creationId xmlns:a16="http://schemas.microsoft.com/office/drawing/2014/main" id="{DA938FA7-5572-D0B6-360D-305E33B9C166}"/>
              </a:ext>
            </a:extLst>
          </p:cNvPr>
          <p:cNvSpPr>
            <a:spLocks noGrp="1"/>
          </p:cNvSpPr>
          <p:nvPr>
            <p:ph idx="1"/>
          </p:nvPr>
        </p:nvSpPr>
        <p:spPr/>
        <p:txBody>
          <a:bodyPr/>
          <a:lstStyle/>
          <a:p>
            <a:pPr marL="201168" lvl="1" indent="0">
              <a:buNone/>
            </a:pPr>
            <a:endParaRPr lang="en-US" dirty="0"/>
          </a:p>
          <a:p>
            <a:pPr lvl="1">
              <a:buFont typeface="Arial" panose="020B0604020202020204" pitchFamily="34" charset="0"/>
              <a:buChar char="•"/>
            </a:pPr>
            <a:r>
              <a:rPr lang="en-US" sz="2400" dirty="0">
                <a:solidFill>
                  <a:srgbClr val="FF0000"/>
                </a:solidFill>
              </a:rPr>
              <a:t> Non-Generic</a:t>
            </a:r>
            <a:r>
              <a:rPr lang="en-US" sz="2400" dirty="0"/>
              <a:t> </a:t>
            </a:r>
            <a:r>
              <a:rPr lang="en-US" sz="2400" dirty="0">
                <a:solidFill>
                  <a:srgbClr val="FF0000"/>
                </a:solidFill>
              </a:rPr>
              <a:t>collections</a:t>
            </a:r>
            <a:endParaRPr lang="en-US" sz="2400" dirty="0"/>
          </a:p>
          <a:p>
            <a:pPr lvl="1">
              <a:buFont typeface="Arial" panose="020B0604020202020204" pitchFamily="34" charset="0"/>
              <a:buChar char="•"/>
            </a:pPr>
            <a:endParaRPr lang="en-US" dirty="0"/>
          </a:p>
          <a:p>
            <a:pPr marL="726948" lvl="2" indent="-342900">
              <a:buFont typeface="+mj-lt"/>
              <a:buAutoNum type="arabicPeriod"/>
            </a:pPr>
            <a:r>
              <a:rPr lang="en-US" sz="1800" dirty="0" err="1">
                <a:solidFill>
                  <a:srgbClr val="FF0000"/>
                </a:solidFill>
              </a:rPr>
              <a:t>ArrayList</a:t>
            </a:r>
            <a:endParaRPr lang="en-US" sz="1800" dirty="0">
              <a:solidFill>
                <a:srgbClr val="FF0000"/>
              </a:solidFill>
            </a:endParaRPr>
          </a:p>
          <a:p>
            <a:pPr marL="726948" lvl="2" indent="-342900">
              <a:buFont typeface="+mj-lt"/>
              <a:buAutoNum type="arabicPeriod"/>
            </a:pPr>
            <a:r>
              <a:rPr lang="en-US" sz="1800" dirty="0" err="1">
                <a:solidFill>
                  <a:srgbClr val="FF0000"/>
                </a:solidFill>
              </a:rPr>
              <a:t>Hashtable</a:t>
            </a:r>
            <a:endParaRPr lang="en-US" sz="1800" dirty="0">
              <a:solidFill>
                <a:srgbClr val="FF0000"/>
              </a:solidFill>
            </a:endParaRPr>
          </a:p>
          <a:p>
            <a:pPr marL="726948" lvl="2" indent="-342900">
              <a:buFont typeface="+mj-lt"/>
              <a:buAutoNum type="arabicPeriod"/>
            </a:pPr>
            <a:r>
              <a:rPr lang="en-US" sz="1800" dirty="0" err="1">
                <a:solidFill>
                  <a:srgbClr val="FF0000"/>
                </a:solidFill>
              </a:rPr>
              <a:t>SortedList</a:t>
            </a:r>
            <a:endParaRPr lang="en-US" sz="1800" dirty="0">
              <a:solidFill>
                <a:srgbClr val="FF0000"/>
              </a:solidFill>
            </a:endParaRPr>
          </a:p>
          <a:p>
            <a:pPr marL="726948" lvl="2" indent="-342900">
              <a:buFont typeface="+mj-lt"/>
              <a:buAutoNum type="arabicPeriod"/>
            </a:pPr>
            <a:r>
              <a:rPr lang="en-US" sz="1800" dirty="0">
                <a:solidFill>
                  <a:srgbClr val="FF0000"/>
                </a:solidFill>
              </a:rPr>
              <a:t>Stack</a:t>
            </a:r>
          </a:p>
          <a:p>
            <a:pPr marL="726948" lvl="2" indent="-342900">
              <a:buFont typeface="+mj-lt"/>
              <a:buAutoNum type="arabicPeriod"/>
            </a:pPr>
            <a:r>
              <a:rPr lang="en-US" sz="1800" dirty="0">
                <a:solidFill>
                  <a:srgbClr val="FF0000"/>
                </a:solidFill>
              </a:rPr>
              <a:t>Queue</a:t>
            </a:r>
          </a:p>
        </p:txBody>
      </p:sp>
    </p:spTree>
    <p:extLst>
      <p:ext uri="{BB962C8B-B14F-4D97-AF65-F5344CB8AC3E}">
        <p14:creationId xmlns:p14="http://schemas.microsoft.com/office/powerpoint/2010/main" val="2998919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789341-1535-E49E-08C9-56AB8E0DC246}"/>
              </a:ext>
            </a:extLst>
          </p:cNvPr>
          <p:cNvPicPr>
            <a:picLocks noChangeAspect="1"/>
          </p:cNvPicPr>
          <p:nvPr/>
        </p:nvPicPr>
        <p:blipFill>
          <a:blip r:embed="rId2"/>
          <a:stretch>
            <a:fillRect/>
          </a:stretch>
        </p:blipFill>
        <p:spPr>
          <a:xfrm>
            <a:off x="1683849" y="2683594"/>
            <a:ext cx="8885262" cy="3294457"/>
          </a:xfrm>
          <a:prstGeom prst="rect">
            <a:avLst/>
          </a:prstGeom>
        </p:spPr>
      </p:pic>
      <p:sp>
        <p:nvSpPr>
          <p:cNvPr id="2" name="Title 1">
            <a:extLst>
              <a:ext uri="{FF2B5EF4-FFF2-40B4-BE49-F238E27FC236}">
                <a16:creationId xmlns:a16="http://schemas.microsoft.com/office/drawing/2014/main" id="{106398B9-823E-D072-2969-FF1DF54B6FA3}"/>
              </a:ext>
            </a:extLst>
          </p:cNvPr>
          <p:cNvSpPr>
            <a:spLocks noGrp="1"/>
          </p:cNvSpPr>
          <p:nvPr>
            <p:ph type="title"/>
          </p:nvPr>
        </p:nvSpPr>
        <p:spPr>
          <a:xfrm>
            <a:off x="1097280" y="286603"/>
            <a:ext cx="10058400" cy="1450757"/>
          </a:xfrm>
        </p:spPr>
        <p:txBody>
          <a:bodyPr/>
          <a:lstStyle/>
          <a:p>
            <a:r>
              <a:rPr lang="en-US" b="1" dirty="0">
                <a:solidFill>
                  <a:srgbClr val="FF0000"/>
                </a:solidFill>
                <a:ea typeface="Cambria" panose="02040503050406030204" pitchFamily="18" charset="0"/>
              </a:rPr>
              <a:t>Collections</a:t>
            </a:r>
          </a:p>
        </p:txBody>
      </p:sp>
      <p:sp>
        <p:nvSpPr>
          <p:cNvPr id="3" name="TextBox 2">
            <a:extLst>
              <a:ext uri="{FF2B5EF4-FFF2-40B4-BE49-F238E27FC236}">
                <a16:creationId xmlns:a16="http://schemas.microsoft.com/office/drawing/2014/main" id="{0BFBAC84-C5CA-BFF8-8810-6E28E6DC6A5E}"/>
              </a:ext>
            </a:extLst>
          </p:cNvPr>
          <p:cNvSpPr txBox="1"/>
          <p:nvPr/>
        </p:nvSpPr>
        <p:spPr>
          <a:xfrm>
            <a:off x="1097280" y="2025810"/>
            <a:ext cx="311912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FF0000"/>
                </a:solidFill>
              </a:rPr>
              <a:t>Queue</a:t>
            </a:r>
            <a:r>
              <a:rPr lang="en-US" sz="2400" b="1" dirty="0">
                <a:solidFill>
                  <a:srgbClr val="FF0000"/>
                </a:solidFill>
              </a:rPr>
              <a:t> </a:t>
            </a:r>
            <a:r>
              <a:rPr lang="en-US" sz="2400" dirty="0">
                <a:solidFill>
                  <a:srgbClr val="FF0000"/>
                </a:solidFill>
              </a:rPr>
              <a:t>Vs</a:t>
            </a:r>
            <a:r>
              <a:rPr lang="en-US" sz="2400" b="1" dirty="0">
                <a:solidFill>
                  <a:srgbClr val="FF0000"/>
                </a:solidFill>
              </a:rPr>
              <a:t>. </a:t>
            </a:r>
            <a:r>
              <a:rPr lang="en-US" sz="2400" dirty="0">
                <a:solidFill>
                  <a:srgbClr val="FF0000"/>
                </a:solidFill>
              </a:rPr>
              <a:t>Stack</a:t>
            </a:r>
          </a:p>
        </p:txBody>
      </p:sp>
    </p:spTree>
    <p:extLst>
      <p:ext uri="{BB962C8B-B14F-4D97-AF65-F5344CB8AC3E}">
        <p14:creationId xmlns:p14="http://schemas.microsoft.com/office/powerpoint/2010/main" val="159067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E680-D25F-23CE-5A20-F8A9FC3A7B65}"/>
              </a:ext>
            </a:extLst>
          </p:cNvPr>
          <p:cNvSpPr>
            <a:spLocks noGrp="1"/>
          </p:cNvSpPr>
          <p:nvPr>
            <p:ph type="title"/>
          </p:nvPr>
        </p:nvSpPr>
        <p:spPr/>
        <p:txBody>
          <a:bodyPr/>
          <a:lstStyle/>
          <a:p>
            <a:r>
              <a:rPr lang="en-US" b="1" dirty="0">
                <a:solidFill>
                  <a:srgbClr val="FF0000"/>
                </a:solidFill>
                <a:ea typeface="Cambria" panose="02040503050406030204" pitchFamily="18" charset="0"/>
              </a:rPr>
              <a:t>Collections</a:t>
            </a:r>
            <a:r>
              <a:rPr lang="en-US" b="1" i="0" dirty="0">
                <a:solidFill>
                  <a:srgbClr val="000000"/>
                </a:solidFill>
                <a:effectLst/>
                <a:latin typeface="Cambria" panose="02040503050406030204" pitchFamily="18" charset="0"/>
                <a:ea typeface="Cambria" panose="02040503050406030204" pitchFamily="18" charset="0"/>
              </a:rPr>
              <a:t> </a:t>
            </a:r>
            <a:endParaRPr lang="en-US"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26F104E7-C370-650B-5825-FCAA0C6D941D}"/>
              </a:ext>
            </a:extLst>
          </p:cNvPr>
          <p:cNvSpPr>
            <a:spLocks noGrp="1"/>
          </p:cNvSpPr>
          <p:nvPr>
            <p:ph idx="1"/>
          </p:nvPr>
        </p:nvSpPr>
        <p:spPr/>
        <p:txBody>
          <a:bodyPr/>
          <a:lstStyle/>
          <a:p>
            <a:pPr lvl="1">
              <a:buFont typeface="Arial" panose="020B0604020202020204" pitchFamily="34" charset="0"/>
              <a:buChar char="•"/>
            </a:pPr>
            <a:endParaRPr lang="en-US" dirty="0"/>
          </a:p>
          <a:p>
            <a:pPr lvl="1">
              <a:buFont typeface="Arial" panose="020B0604020202020204" pitchFamily="34" charset="0"/>
              <a:buChar char="•"/>
            </a:pPr>
            <a:r>
              <a:rPr lang="en-US" sz="2400" dirty="0">
                <a:solidFill>
                  <a:srgbClr val="FF0000"/>
                </a:solidFill>
              </a:rPr>
              <a:t> Generic collections</a:t>
            </a:r>
          </a:p>
          <a:p>
            <a:pPr lvl="1">
              <a:buFont typeface="Arial" panose="020B0604020202020204" pitchFamily="34" charset="0"/>
              <a:buChar char="•"/>
            </a:pPr>
            <a:endParaRPr lang="en-US" dirty="0"/>
          </a:p>
          <a:p>
            <a:pPr marL="726948" lvl="2" indent="-342900">
              <a:buFont typeface="+mj-lt"/>
              <a:buAutoNum type="arabicPeriod"/>
            </a:pPr>
            <a:r>
              <a:rPr lang="en-US" sz="1800" dirty="0"/>
              <a:t>List&lt;T&gt;</a:t>
            </a:r>
          </a:p>
          <a:p>
            <a:pPr marL="726948" lvl="2" indent="-342900">
              <a:buFont typeface="+mj-lt"/>
              <a:buAutoNum type="arabicPeriod"/>
            </a:pPr>
            <a:r>
              <a:rPr lang="en-US" sz="1800" dirty="0"/>
              <a:t>Dictionary&lt;</a:t>
            </a:r>
            <a:r>
              <a:rPr lang="en-US" sz="1800" dirty="0" err="1"/>
              <a:t>TKey</a:t>
            </a:r>
            <a:r>
              <a:rPr lang="en-US" sz="1800" dirty="0"/>
              <a:t>, TValue&gt;</a:t>
            </a:r>
          </a:p>
          <a:p>
            <a:pPr marL="726948" lvl="2" indent="-342900">
              <a:buFont typeface="+mj-lt"/>
              <a:buAutoNum type="arabicPeriod"/>
            </a:pPr>
            <a:r>
              <a:rPr lang="en-US" sz="1800" dirty="0" err="1"/>
              <a:t>SortedList</a:t>
            </a:r>
            <a:r>
              <a:rPr lang="en-US" sz="1800" dirty="0"/>
              <a:t> &lt;</a:t>
            </a:r>
            <a:r>
              <a:rPr lang="en-US" sz="1800" dirty="0" err="1"/>
              <a:t>TKey</a:t>
            </a:r>
            <a:r>
              <a:rPr lang="en-US" sz="1800" dirty="0"/>
              <a:t>, TValue&gt;</a:t>
            </a:r>
          </a:p>
          <a:p>
            <a:pPr marL="726948" lvl="2" indent="-342900">
              <a:buFont typeface="+mj-lt"/>
              <a:buAutoNum type="arabicPeriod"/>
            </a:pPr>
            <a:r>
              <a:rPr lang="en-US" sz="1800" dirty="0"/>
              <a:t>Stack&lt;T&gt;</a:t>
            </a:r>
          </a:p>
          <a:p>
            <a:pPr marL="726948" lvl="2" indent="-342900">
              <a:buFont typeface="+mj-lt"/>
              <a:buAutoNum type="arabicPeriod"/>
            </a:pPr>
            <a:r>
              <a:rPr lang="en-US" sz="1800" dirty="0"/>
              <a:t>Queue&lt;T&gt;</a:t>
            </a:r>
          </a:p>
          <a:p>
            <a:endParaRPr lang="en-US" dirty="0"/>
          </a:p>
        </p:txBody>
      </p:sp>
    </p:spTree>
    <p:extLst>
      <p:ext uri="{BB962C8B-B14F-4D97-AF65-F5344CB8AC3E}">
        <p14:creationId xmlns:p14="http://schemas.microsoft.com/office/powerpoint/2010/main" val="27704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1D38-18A3-0238-C217-A7481FEB1A48}"/>
              </a:ext>
            </a:extLst>
          </p:cNvPr>
          <p:cNvSpPr>
            <a:spLocks noGrp="1"/>
          </p:cNvSpPr>
          <p:nvPr>
            <p:ph type="title"/>
          </p:nvPr>
        </p:nvSpPr>
        <p:spPr/>
        <p:txBody>
          <a:bodyPr/>
          <a:lstStyle/>
          <a:p>
            <a:r>
              <a:rPr lang="en-US" b="1" i="0" dirty="0">
                <a:solidFill>
                  <a:srgbClr val="FF0000"/>
                </a:solidFill>
                <a:effectLst/>
                <a:ea typeface="Cambria" panose="02040503050406030204" pitchFamily="18" charset="0"/>
              </a:rPr>
              <a:t>Collection</a:t>
            </a:r>
            <a:endParaRPr lang="en-US" dirty="0">
              <a:solidFill>
                <a:srgbClr val="FF0000"/>
              </a:solidFill>
              <a:ea typeface="Cambria" panose="02040503050406030204" pitchFamily="18" charset="0"/>
            </a:endParaRPr>
          </a:p>
        </p:txBody>
      </p:sp>
      <p:sp>
        <p:nvSpPr>
          <p:cNvPr id="3" name="Content Placeholder 2">
            <a:extLst>
              <a:ext uri="{FF2B5EF4-FFF2-40B4-BE49-F238E27FC236}">
                <a16:creationId xmlns:a16="http://schemas.microsoft.com/office/drawing/2014/main" id="{39852862-44C8-A9EC-3053-86FA80621414}"/>
              </a:ext>
            </a:extLst>
          </p:cNvPr>
          <p:cNvSpPr>
            <a:spLocks noGrp="1"/>
          </p:cNvSpPr>
          <p:nvPr>
            <p:ph idx="1"/>
          </p:nvPr>
        </p:nvSpPr>
        <p:spPr/>
        <p:txBody>
          <a:bodyPr/>
          <a:lstStyle/>
          <a:p>
            <a:pPr lvl="1">
              <a:buFont typeface="Arial" panose="020B0604020202020204" pitchFamily="34" charset="0"/>
              <a:buChar char="•"/>
            </a:pPr>
            <a:endParaRPr lang="en-US" dirty="0">
              <a:solidFill>
                <a:srgbClr val="FF0000"/>
              </a:solidFill>
            </a:endParaRPr>
          </a:p>
          <a:p>
            <a:pPr lvl="1">
              <a:buFont typeface="Arial" panose="020B0604020202020204" pitchFamily="34" charset="0"/>
              <a:buChar char="•"/>
            </a:pPr>
            <a:r>
              <a:rPr lang="en-US" sz="2400" dirty="0">
                <a:solidFill>
                  <a:srgbClr val="FF0000"/>
                </a:solidFill>
              </a:rPr>
              <a:t> P</a:t>
            </a:r>
            <a:r>
              <a:rPr lang="en-US" sz="2400" b="0" i="0" dirty="0">
                <a:solidFill>
                  <a:srgbClr val="FF0000"/>
                </a:solidFill>
                <a:effectLst/>
              </a:rPr>
              <a:t>rovides thread-safe implementations of collections</a:t>
            </a:r>
            <a:endParaRPr lang="en-US" sz="2400" dirty="0">
              <a:solidFill>
                <a:srgbClr val="FF0000"/>
              </a:solidFill>
            </a:endParaRPr>
          </a:p>
          <a:p>
            <a:pPr lvl="1">
              <a:buFont typeface="Arial" panose="020B0604020202020204" pitchFamily="34" charset="0"/>
              <a:buChar char="•"/>
            </a:pPr>
            <a:endParaRPr lang="en-US" b="0" i="0" dirty="0">
              <a:solidFill>
                <a:srgbClr val="FF0000"/>
              </a:solidFill>
              <a:effectLst/>
            </a:endParaRPr>
          </a:p>
          <a:p>
            <a:pPr marL="726948" lvl="2" indent="-342900">
              <a:buFont typeface="+mj-lt"/>
              <a:buAutoNum type="arabicPeriod"/>
            </a:pPr>
            <a:r>
              <a:rPr lang="en-US" sz="1800" b="0" i="0" dirty="0" err="1">
                <a:solidFill>
                  <a:srgbClr val="FF0000"/>
                </a:solidFill>
                <a:effectLst/>
              </a:rPr>
              <a:t>ConcurrentStack</a:t>
            </a:r>
            <a:r>
              <a:rPr lang="en-US" sz="1800" b="0" i="0" dirty="0">
                <a:solidFill>
                  <a:srgbClr val="FF0000"/>
                </a:solidFill>
                <a:effectLst/>
              </a:rPr>
              <a:t>&lt;T&gt;</a:t>
            </a:r>
          </a:p>
          <a:p>
            <a:pPr marL="726948" lvl="2" indent="-342900">
              <a:buFont typeface="+mj-lt"/>
              <a:buAutoNum type="arabicPeriod"/>
            </a:pPr>
            <a:r>
              <a:rPr lang="en-US" sz="1800" b="0" i="0" dirty="0" err="1">
                <a:solidFill>
                  <a:srgbClr val="FF0000"/>
                </a:solidFill>
                <a:effectLst/>
              </a:rPr>
              <a:t>ConcurrentQueue</a:t>
            </a:r>
            <a:r>
              <a:rPr lang="en-US" sz="1800" b="0" i="0" dirty="0">
                <a:solidFill>
                  <a:srgbClr val="FF0000"/>
                </a:solidFill>
                <a:effectLst/>
              </a:rPr>
              <a:t>&lt;T&gt;</a:t>
            </a:r>
          </a:p>
          <a:p>
            <a:pPr marL="726948" lvl="2" indent="-342900">
              <a:buFont typeface="+mj-lt"/>
              <a:buAutoNum type="arabicPeriod"/>
            </a:pPr>
            <a:r>
              <a:rPr lang="en-US" sz="1800" b="0" i="0" dirty="0" err="1">
                <a:solidFill>
                  <a:srgbClr val="FF0000"/>
                </a:solidFill>
                <a:effectLst/>
              </a:rPr>
              <a:t>ConcurrentDictionary</a:t>
            </a:r>
            <a:r>
              <a:rPr lang="en-US" sz="1800" b="0" i="0" dirty="0">
                <a:solidFill>
                  <a:srgbClr val="FF0000"/>
                </a:solidFill>
                <a:effectLst/>
              </a:rPr>
              <a:t>&lt;</a:t>
            </a:r>
            <a:r>
              <a:rPr lang="en-US" sz="1800" b="0" i="0" dirty="0" err="1">
                <a:solidFill>
                  <a:srgbClr val="FF0000"/>
                </a:solidFill>
                <a:effectLst/>
              </a:rPr>
              <a:t>TKey</a:t>
            </a:r>
            <a:r>
              <a:rPr lang="en-US" sz="1800" b="0" i="0" dirty="0">
                <a:solidFill>
                  <a:srgbClr val="FF0000"/>
                </a:solidFill>
                <a:effectLst/>
              </a:rPr>
              <a:t>, TValue&gt;</a:t>
            </a:r>
          </a:p>
          <a:p>
            <a:endParaRPr lang="en-US" dirty="0"/>
          </a:p>
        </p:txBody>
      </p:sp>
    </p:spTree>
    <p:extLst>
      <p:ext uri="{BB962C8B-B14F-4D97-AF65-F5344CB8AC3E}">
        <p14:creationId xmlns:p14="http://schemas.microsoft.com/office/powerpoint/2010/main" val="4021171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BB68-998D-403D-DF97-FDC630FB86C6}"/>
              </a:ext>
            </a:extLst>
          </p:cNvPr>
          <p:cNvSpPr>
            <a:spLocks noGrp="1"/>
          </p:cNvSpPr>
          <p:nvPr>
            <p:ph type="ctrTitle"/>
          </p:nvPr>
        </p:nvSpPr>
        <p:spPr/>
        <p:txBody>
          <a:bodyPr/>
          <a:lstStyle/>
          <a:p>
            <a:r>
              <a:rPr lang="en-US" b="1" dirty="0">
                <a:solidFill>
                  <a:srgbClr val="FF0000"/>
                </a:solidFill>
              </a:rPr>
              <a:t>Generics</a:t>
            </a:r>
          </a:p>
        </p:txBody>
      </p:sp>
    </p:spTree>
    <p:extLst>
      <p:ext uri="{BB962C8B-B14F-4D97-AF65-F5344CB8AC3E}">
        <p14:creationId xmlns:p14="http://schemas.microsoft.com/office/powerpoint/2010/main" val="287280633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566b2847-4b6b-412c-8fbd-07bb6b8172b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78EB1AA1F19D64E80F6A27F0CA8A8BC" ma:contentTypeVersion="18" ma:contentTypeDescription="Create a new document." ma:contentTypeScope="" ma:versionID="7fdc40e2df7ec8a96e9f2acd09c53949">
  <xsd:schema xmlns:xsd="http://www.w3.org/2001/XMLSchema" xmlns:xs="http://www.w3.org/2001/XMLSchema" xmlns:p="http://schemas.microsoft.com/office/2006/metadata/properties" xmlns:ns3="99f9aa81-7c22-4edc-9746-523722551add" xmlns:ns4="566b2847-4b6b-412c-8fbd-07bb6b8172bd" targetNamespace="http://schemas.microsoft.com/office/2006/metadata/properties" ma:root="true" ma:fieldsID="276c6270c8f6435690a1b91735f1f83e" ns3:_="" ns4:_="">
    <xsd:import namespace="99f9aa81-7c22-4edc-9746-523722551add"/>
    <xsd:import namespace="566b2847-4b6b-412c-8fbd-07bb6b8172b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Location" minOccurs="0"/>
                <xsd:element ref="ns4:MediaServiceGenerationTime" minOccurs="0"/>
                <xsd:element ref="ns4:MediaServiceEventHashCode" minOccurs="0"/>
                <xsd:element ref="ns4:MediaServiceAutoTags" minOccurs="0"/>
                <xsd:element ref="ns4:MediaServiceOCR" minOccurs="0"/>
                <xsd:element ref="ns4:MediaServiceAutoKeyPoints" minOccurs="0"/>
                <xsd:element ref="ns4:MediaServiceKeyPoints" minOccurs="0"/>
                <xsd:element ref="ns4:MediaLengthInSeconds" minOccurs="0"/>
                <xsd:element ref="ns4:_activity" minOccurs="0"/>
                <xsd:element ref="ns4:MediaServiceObjectDetectorVersions" minOccurs="0"/>
                <xsd:element ref="ns4:MediaServiceSearchProperties" minOccurs="0"/>
                <xsd:element ref="ns4: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f9aa81-7c22-4edc-9746-523722551ad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6b2847-4b6b-412c-8fbd-07bb6b8172b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SystemTags" ma:index="25"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A0BA6B-9DB3-4B70-9A26-0692F72ACC52}">
  <ds:schemaRefs>
    <ds:schemaRef ds:uri="http://schemas.microsoft.com/sharepoint/v3/contenttype/forms"/>
  </ds:schemaRefs>
</ds:datastoreItem>
</file>

<file path=customXml/itemProps2.xml><?xml version="1.0" encoding="utf-8"?>
<ds:datastoreItem xmlns:ds="http://schemas.openxmlformats.org/officeDocument/2006/customXml" ds:itemID="{8C7DF143-C06A-47E7-95B7-EA38AAD4A15F}">
  <ds:schemaRefs>
    <ds:schemaRef ds:uri="99f9aa81-7c22-4edc-9746-523722551add"/>
    <ds:schemaRef ds:uri="http://schemas.microsoft.com/office/2006/documentManagement/types"/>
    <ds:schemaRef ds:uri="http://purl.org/dc/elements/1.1/"/>
    <ds:schemaRef ds:uri="http://www.w3.org/XML/1998/namespace"/>
    <ds:schemaRef ds:uri="http://schemas.microsoft.com/office/infopath/2007/PartnerControls"/>
    <ds:schemaRef ds:uri="http://purl.org/dc/terms/"/>
    <ds:schemaRef ds:uri="http://schemas.openxmlformats.org/package/2006/metadata/core-properties"/>
    <ds:schemaRef ds:uri="http://schemas.microsoft.com/office/2006/metadata/properties"/>
    <ds:schemaRef ds:uri="http://purl.org/dc/dcmitype/"/>
    <ds:schemaRef ds:uri="566b2847-4b6b-412c-8fbd-07bb6b8172bd"/>
  </ds:schemaRefs>
</ds:datastoreItem>
</file>

<file path=customXml/itemProps3.xml><?xml version="1.0" encoding="utf-8"?>
<ds:datastoreItem xmlns:ds="http://schemas.openxmlformats.org/officeDocument/2006/customXml" ds:itemID="{2DE4AB35-70E4-497B-B190-0FA4DE95EF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f9aa81-7c22-4edc-9746-523722551add"/>
    <ds:schemaRef ds:uri="566b2847-4b6b-412c-8fbd-07bb6b8172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1667</TotalTime>
  <Words>841</Words>
  <Application>Microsoft Office PowerPoint</Application>
  <PresentationFormat>Widescreen</PresentationFormat>
  <Paragraphs>148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Cambria</vt:lpstr>
      <vt:lpstr>Retrospect</vt:lpstr>
      <vt:lpstr>Collections</vt:lpstr>
      <vt:lpstr>Collections</vt:lpstr>
      <vt:lpstr>Collections</vt:lpstr>
      <vt:lpstr>Collections</vt:lpstr>
      <vt:lpstr>Collections</vt:lpstr>
      <vt:lpstr>Collections</vt:lpstr>
      <vt:lpstr>Collections </vt:lpstr>
      <vt:lpstr>Collection</vt:lpstr>
      <vt:lpstr>Generics</vt:lpstr>
      <vt:lpstr>Generics</vt:lpstr>
      <vt:lpstr>Generics</vt:lpstr>
      <vt:lpstr>Generics</vt:lpstr>
      <vt:lpstr>Extension Method</vt:lpstr>
      <vt:lpstr>Extension method</vt:lpstr>
      <vt:lpstr>Extension method</vt:lpstr>
      <vt:lpstr>Reflection</vt:lpstr>
      <vt:lpstr>Reflection</vt:lpstr>
      <vt:lpstr>Reflection</vt:lpstr>
      <vt:lpstr>Delegates</vt:lpstr>
      <vt:lpstr>Delegates</vt:lpstr>
      <vt:lpstr>Delegates</vt:lpstr>
      <vt:lpstr>Delegates</vt:lpstr>
      <vt:lpstr>Delegates</vt:lpstr>
      <vt:lpstr>Anonymous Methods</vt:lpstr>
      <vt:lpstr>Lambda Expressions</vt:lpstr>
      <vt:lpstr>Delegates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dc:title>
  <dc:creator>Tushar Raut</dc:creator>
  <cp:lastModifiedBy>Tushar Raut</cp:lastModifiedBy>
  <cp:revision>145</cp:revision>
  <dcterms:created xsi:type="dcterms:W3CDTF">2024-02-27T13:54:09Z</dcterms:created>
  <dcterms:modified xsi:type="dcterms:W3CDTF">2024-03-08T16:45:54Z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0x010100B78EB1AA1F19D64E80F6A27F0CA8A8BC</vt:lpwstr>
  </property>
</Properties>
</file>