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sldIdLst>
    <p:sldId id="256" r:id="rId5"/>
    <p:sldId id="263" r:id="rId6"/>
    <p:sldId id="257" r:id="rId7"/>
    <p:sldId id="259" r:id="rId8"/>
    <p:sldId id="260" r:id="rId9"/>
    <p:sldId id="258" r:id="rId10"/>
    <p:sldId id="261" r:id="rId11"/>
    <p:sldId id="262" r:id="rId12"/>
    <p:sldId id="270" r:id="rId13"/>
    <p:sldId id="264" r:id="rId14"/>
    <p:sldId id="271" r:id="rId15"/>
    <p:sldId id="272" r:id="rId16"/>
    <p:sldId id="273" r:id="rId17"/>
    <p:sldId id="267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9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4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4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5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5E2E98-A03A-4DC7-9B11-0B5AC1B3BAD8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3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BB68-998D-403D-DF97-FDC630FB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8650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20CB-6A6C-2F77-0F06-21ACC271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1436-41CD-8286-9142-B82EB50D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Generics allow you to define a class with placeholders for the type of its fields, methods, parameters, etc.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Generics replace these placeholders with some specific type at compile time.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generic class can be defined using angular brackets &lt;&gt;. </a:t>
            </a:r>
          </a:p>
        </p:txBody>
      </p:sp>
    </p:spTree>
    <p:extLst>
      <p:ext uri="{BB962C8B-B14F-4D97-AF65-F5344CB8AC3E}">
        <p14:creationId xmlns:p14="http://schemas.microsoft.com/office/powerpoint/2010/main" val="239189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6C1D-FBB5-F9B8-A0CD-1C239E9E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Advantages of Generics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Increases the reusability of the code.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Generics  are type safe. You get compile time errors if you try to use a different type of data than the one specified in the definition.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Generics has a performance advantage because it removes the possibilities of boxing and unboxing.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11D093-1574-CEF4-D376-F9FA0AD6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27829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6C1D-FBB5-F9B8-A0CD-1C239E9E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Generics can be implemented with,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Generic classes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Generic methods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Generic Interfaces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Constraints on Generics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Where T : Class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Where T : Struct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11D093-1574-CEF4-D376-F9FA0AD6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409548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BB68-998D-403D-DF97-FDC630FB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Extension Method</a:t>
            </a:r>
          </a:p>
        </p:txBody>
      </p:sp>
    </p:spTree>
    <p:extLst>
      <p:ext uri="{BB962C8B-B14F-4D97-AF65-F5344CB8AC3E}">
        <p14:creationId xmlns:p14="http://schemas.microsoft.com/office/powerpoint/2010/main" val="69572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DBD5-3237-28BD-C3BD-1CC28FF1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Extension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F1B6-2300-1E04-4C3B-79087D7D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allows you to add new methods in the existing class or in the structure without modifying the source code of the original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No need to re-compile the original type.</a:t>
            </a:r>
          </a:p>
        </p:txBody>
      </p:sp>
    </p:spTree>
    <p:extLst>
      <p:ext uri="{BB962C8B-B14F-4D97-AF65-F5344CB8AC3E}">
        <p14:creationId xmlns:p14="http://schemas.microsoft.com/office/powerpoint/2010/main" val="283181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6C1D-FBB5-F9B8-A0CD-1C239E9E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Advantages of Extension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The main advantage of the extension method is to add new methods in the existing class without using inheritance.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You can add new methods in the existing class without modifying the source code of the existing class.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It can also work with sealed class.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11D093-1574-CEF4-D376-F9FA0AD6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Extension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92003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BB68-998D-403D-DF97-FDC630FB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74878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DBD5-3237-28BD-C3BD-1CC28FF1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F1B6-2300-1E04-4C3B-79087D7D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Reflection is the ability of inspecting an assembly's metadata at runtime.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is used to find all types in an assembly and/or dynamically involve methods in an assembly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Late binding can be achieved using reflection.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Reflection can be used to create an instance of a type. About which we don’t have any information at compile time.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err="1"/>
              <a:t>System.Reflection</a:t>
            </a:r>
            <a:r>
              <a:rPr lang="en-US" sz="2000" b="1" dirty="0"/>
              <a:t> </a:t>
            </a:r>
            <a:r>
              <a:rPr lang="en-US" sz="2000" dirty="0"/>
              <a:t>enables you to obtain data about the loaded assemblies, the elements within them like classes, methods and value types.</a:t>
            </a:r>
          </a:p>
        </p:txBody>
      </p:sp>
    </p:spTree>
    <p:extLst>
      <p:ext uri="{BB962C8B-B14F-4D97-AF65-F5344CB8AC3E}">
        <p14:creationId xmlns:p14="http://schemas.microsoft.com/office/powerpoint/2010/main" val="318262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C55A-BE03-C279-F03C-DDE52BB2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Reflection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EA01F8-878E-111F-941F-17C3B12F4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35650"/>
              </p:ext>
            </p:extLst>
          </p:nvPr>
        </p:nvGraphicFramePr>
        <p:xfrm>
          <a:off x="1097280" y="2130743"/>
          <a:ext cx="1005840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597">
                  <a:extLst>
                    <a:ext uri="{9D8B030D-6E8A-4147-A177-3AD203B41FA5}">
                      <a16:colId xmlns:a16="http://schemas.microsoft.com/office/drawing/2014/main" val="479261525"/>
                    </a:ext>
                  </a:extLst>
                </a:gridCol>
                <a:gridCol w="7944803">
                  <a:extLst>
                    <a:ext uri="{9D8B030D-6E8A-4147-A177-3AD203B41FA5}">
                      <a16:colId xmlns:a16="http://schemas.microsoft.com/office/drawing/2014/main" val="122596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3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Assembly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Describes an assembly which is a reusable, </a:t>
                      </a:r>
                      <a:r>
                        <a:rPr lang="en-US" sz="1600" b="0" dirty="0" err="1">
                          <a:effectLst/>
                        </a:rPr>
                        <a:t>versionable</a:t>
                      </a:r>
                      <a:r>
                        <a:rPr lang="en-US" sz="1600" b="0" dirty="0">
                          <a:effectLst/>
                        </a:rPr>
                        <a:t>, and self-describing building block of a common language runtime application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97348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</a:rPr>
                        <a:t>AssemblyName</a:t>
                      </a:r>
                      <a:endParaRPr lang="en-US" sz="1600" b="0" dirty="0">
                        <a:effectLst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Identifies an assembly with a unique name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53774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ConstructorInfo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>
                          <a:effectLst/>
                        </a:rPr>
                        <a:t>Describes a class constructor and gives access to the metadata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06731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</a:rPr>
                        <a:t>MethodInfo</a:t>
                      </a:r>
                      <a:endParaRPr lang="en-US" sz="1600" b="0" dirty="0">
                        <a:effectLst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Describes the class method and gives access to its metadata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00176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</a:rPr>
                        <a:t>ParameterInfo</a:t>
                      </a:r>
                      <a:endParaRPr lang="en-US" sz="1600" b="0" dirty="0">
                        <a:effectLst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Describes the parameters of a method and gives access to its metadata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7838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PropertyInfo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Discovers the attributes of a property and provides access to property metadata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89874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49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1F5E-A8BE-4273-77B3-F8C242E1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B01E-D533-FA13-A739-1E3A33E2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Classification of different collections by following characteristics: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Element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Performance profile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Add, Remove,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Grow and shrink dynamically</a:t>
            </a:r>
          </a:p>
        </p:txBody>
      </p:sp>
    </p:spTree>
    <p:extLst>
      <p:ext uri="{BB962C8B-B14F-4D97-AF65-F5344CB8AC3E}">
        <p14:creationId xmlns:p14="http://schemas.microsoft.com/office/powerpoint/2010/main" val="36202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A7A33A-E7D2-3975-E7EF-9E9F74B9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45" y="1936715"/>
            <a:ext cx="7907749" cy="4020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4BE77-7273-18D6-834D-B5754D66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87244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7C55F-430F-0A39-052C-2C8CB502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7" y="2020215"/>
            <a:ext cx="9680866" cy="3935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C5CDE-5F16-FCCC-A9A9-488B3E47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30700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3DAA-C0AD-A48A-57FF-26AE652B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8FA7-5572-D0B6-360D-305E33B9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Non-Generic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collections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endParaRPr lang="en-US" sz="1800" dirty="0">
              <a:solidFill>
                <a:srgbClr val="FF0000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err="1">
                <a:solidFill>
                  <a:srgbClr val="FF0000"/>
                </a:solidFill>
              </a:rPr>
              <a:t>Hashtable</a:t>
            </a:r>
            <a:endParaRPr lang="en-US" sz="1800" dirty="0">
              <a:solidFill>
                <a:srgbClr val="FF0000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err="1">
                <a:solidFill>
                  <a:srgbClr val="FF0000"/>
                </a:solidFill>
              </a:rPr>
              <a:t>SortedList</a:t>
            </a:r>
            <a:endParaRPr lang="en-US" sz="1800" dirty="0">
              <a:solidFill>
                <a:srgbClr val="FF0000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Stack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99891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89341-1535-E49E-08C9-56AB8E0D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49" y="2683594"/>
            <a:ext cx="8885262" cy="3294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398B9-823E-D072-2969-FF1DF54B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BAC84-C5CA-BFF8-8810-6E28E6DC6A5E}"/>
              </a:ext>
            </a:extLst>
          </p:cNvPr>
          <p:cNvSpPr txBox="1"/>
          <p:nvPr/>
        </p:nvSpPr>
        <p:spPr>
          <a:xfrm>
            <a:off x="1097280" y="2025810"/>
            <a:ext cx="311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Queue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Vs</a:t>
            </a:r>
            <a:r>
              <a:rPr lang="en-US" sz="2400" b="1" dirty="0">
                <a:solidFill>
                  <a:srgbClr val="FF0000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5906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E680-D25F-23CE-5A20-F8A9FC3A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04E7-C370-650B-5825-FCAA0C6D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Generic collections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List&lt;T&gt;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Dictionary&lt;</a:t>
            </a:r>
            <a:r>
              <a:rPr lang="en-US" sz="1800" dirty="0" err="1"/>
              <a:t>TKey</a:t>
            </a:r>
            <a:r>
              <a:rPr lang="en-US" sz="1800" dirty="0"/>
              <a:t>, TValue&gt;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err="1"/>
              <a:t>SortedList</a:t>
            </a:r>
            <a:r>
              <a:rPr lang="en-US" sz="1800" dirty="0"/>
              <a:t> &lt;</a:t>
            </a:r>
            <a:r>
              <a:rPr lang="en-US" sz="1800" dirty="0" err="1"/>
              <a:t>TKey</a:t>
            </a:r>
            <a:r>
              <a:rPr lang="en-US" sz="1800" dirty="0"/>
              <a:t>, TValue&gt;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Stack&lt;T&gt;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Queue&lt;T&gt;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1D38-18A3-0238-C217-A7481FEB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ea typeface="Cambria" panose="02040503050406030204" pitchFamily="18" charset="0"/>
              </a:rPr>
              <a:t>Collection</a:t>
            </a:r>
            <a:endParaRPr lang="en-US" dirty="0">
              <a:solidFill>
                <a:srgbClr val="FF0000"/>
              </a:solidFill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2862-44C8-A9EC-3053-86FA8062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P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rovides thread-safe implementations of collections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0000"/>
              </a:solidFill>
              <a:effectLst/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FF0000"/>
                </a:solidFill>
                <a:effectLst/>
              </a:rPr>
              <a:t>ConcurrentStack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&lt;T&gt;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FF0000"/>
                </a:solidFill>
                <a:effectLst/>
              </a:rPr>
              <a:t>ConcurrentQueue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&lt;T&gt;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FF0000"/>
                </a:solidFill>
                <a:effectLst/>
              </a:rPr>
              <a:t>ConcurrentDictionary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&lt;</a:t>
            </a:r>
            <a:r>
              <a:rPr lang="en-US" sz="1800" b="0" i="0" dirty="0" err="1">
                <a:solidFill>
                  <a:srgbClr val="FF0000"/>
                </a:solidFill>
                <a:effectLst/>
              </a:rPr>
              <a:t>TKey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, TValue&gt;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7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BB68-998D-403D-DF97-FDC630FB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2872806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6b2847-4b6b-412c-8fbd-07bb6b8172b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8EB1AA1F19D64E80F6A27F0CA8A8BC" ma:contentTypeVersion="18" ma:contentTypeDescription="Create a new document." ma:contentTypeScope="" ma:versionID="7fdc40e2df7ec8a96e9f2acd09c53949">
  <xsd:schema xmlns:xsd="http://www.w3.org/2001/XMLSchema" xmlns:xs="http://www.w3.org/2001/XMLSchema" xmlns:p="http://schemas.microsoft.com/office/2006/metadata/properties" xmlns:ns3="99f9aa81-7c22-4edc-9746-523722551add" xmlns:ns4="566b2847-4b6b-412c-8fbd-07bb6b8172bd" targetNamespace="http://schemas.microsoft.com/office/2006/metadata/properties" ma:root="true" ma:fieldsID="276c6270c8f6435690a1b91735f1f83e" ns3:_="" ns4:_="">
    <xsd:import namespace="99f9aa81-7c22-4edc-9746-523722551add"/>
    <xsd:import namespace="566b2847-4b6b-412c-8fbd-07bb6b8172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9aa81-7c22-4edc-9746-523722551a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b2847-4b6b-412c-8fbd-07bb6b8172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7DF143-C06A-47E7-95B7-EA38AAD4A15F}">
  <ds:schemaRefs>
    <ds:schemaRef ds:uri="99f9aa81-7c22-4edc-9746-523722551add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566b2847-4b6b-412c-8fbd-07bb6b8172bd"/>
  </ds:schemaRefs>
</ds:datastoreItem>
</file>

<file path=customXml/itemProps2.xml><?xml version="1.0" encoding="utf-8"?>
<ds:datastoreItem xmlns:ds="http://schemas.openxmlformats.org/officeDocument/2006/customXml" ds:itemID="{69A0BA6B-9DB3-4B70-9A26-0692F72AC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E4AB35-70E4-497B-B190-0FA4DE95E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f9aa81-7c22-4edc-9746-523722551add"/>
    <ds:schemaRef ds:uri="566b2847-4b6b-412c-8fbd-07bb6b8172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797</TotalTime>
  <Words>470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Retrospect</vt:lpstr>
      <vt:lpstr>Collections</vt:lpstr>
      <vt:lpstr>Collections</vt:lpstr>
      <vt:lpstr>Collections</vt:lpstr>
      <vt:lpstr>Collections</vt:lpstr>
      <vt:lpstr>Collections</vt:lpstr>
      <vt:lpstr>Collections</vt:lpstr>
      <vt:lpstr>Collections </vt:lpstr>
      <vt:lpstr>Collection</vt:lpstr>
      <vt:lpstr>Generics</vt:lpstr>
      <vt:lpstr>Generics</vt:lpstr>
      <vt:lpstr>Generics</vt:lpstr>
      <vt:lpstr>Generics</vt:lpstr>
      <vt:lpstr>Extension Method</vt:lpstr>
      <vt:lpstr>Extension method</vt:lpstr>
      <vt:lpstr>Extension method</vt:lpstr>
      <vt:lpstr>Reflection</vt:lpstr>
      <vt:lpstr>Reflection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Tushar Raut</dc:creator>
  <cp:lastModifiedBy>Tushar Raut</cp:lastModifiedBy>
  <cp:revision>113</cp:revision>
  <dcterms:created xsi:type="dcterms:W3CDTF">2024-02-27T13:54:09Z</dcterms:created>
  <dcterms:modified xsi:type="dcterms:W3CDTF">2024-03-04T14:39:34Z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0x010100B78EB1AA1F19D64E80F6A27F0CA8A8BC</vt:lpwstr>
  </property>
</Properties>
</file>