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9" r:id="rId10"/>
    <p:sldId id="263" r:id="rId11"/>
    <p:sldId id="267" r:id="rId12"/>
    <p:sldId id="268"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ML GROUP PROJECT</a:t>
            </a:r>
            <a:endParaRPr lang="en-US" dirty="0"/>
          </a:p>
        </p:txBody>
      </p:sp>
      <p:sp>
        <p:nvSpPr>
          <p:cNvPr id="3" name="Subtitle 2"/>
          <p:cNvSpPr>
            <a:spLocks noGrp="1"/>
          </p:cNvSpPr>
          <p:nvPr>
            <p:ph type="subTitle" idx="1"/>
          </p:nvPr>
        </p:nvSpPr>
        <p:spPr/>
        <p:txBody>
          <a:bodyPr/>
          <a:lstStyle/>
          <a:p>
            <a:r>
              <a:rPr lang="en-US"/>
              <a:t>GROUP MEMBERS</a:t>
            </a:r>
            <a:endParaRPr lang="en-US"/>
          </a:p>
          <a:p>
            <a:r>
              <a:rPr lang="en-US"/>
              <a:t>KASASA LIVINGSTONE TREVOR</a:t>
            </a:r>
            <a:endParaRPr lang="en-US"/>
          </a:p>
          <a:p>
            <a:r>
              <a:rPr lang="en-US"/>
              <a:t>TUSIIME GEORGE TREVOUR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5" y="-635"/>
            <a:ext cx="12191365" cy="6858000"/>
          </a:xfrm>
          <a:prstGeom prst="rect">
            <a:avLst/>
          </a:prstGeom>
          <a:noFill/>
        </p:spPr>
        <p:txBody>
          <a:bodyPr wrap="square" rtlCol="0" anchor="t">
            <a:noAutofit/>
          </a:bodyPr>
          <a:p>
            <a:r>
              <a:rPr lang="en-US">
                <a:latin typeface="+mn-ea"/>
                <a:cs typeface="+mn-ea"/>
                <a:sym typeface="+mn-ea"/>
              </a:rPr>
              <a:t>We customized the feature selection, standardization, and visualization based on the dataset and clustering objectives.</a:t>
            </a:r>
            <a:endParaRPr lang="en-US">
              <a:latin typeface="+mn-ea"/>
              <a:cs typeface="+mn-ea"/>
            </a:endParaRPr>
          </a:p>
          <a:p>
            <a:r>
              <a:rPr lang="en-US">
                <a:latin typeface="+mn-ea"/>
                <a:cs typeface="+mn-ea"/>
                <a:sym typeface="+mn-ea"/>
              </a:rPr>
              <a:t>We used Elbow method to find the optimal number of clusters (K). And we ploted the elbow curve which helped us determine the optimal k.</a:t>
            </a:r>
            <a:endParaRPr lang="en-US">
              <a:latin typeface="+mn-ea"/>
              <a:cs typeface="+mn-ea"/>
              <a:sym typeface="+mn-ea"/>
            </a:endParaRPr>
          </a:p>
          <a:p>
            <a:endParaRPr lang="en-US">
              <a:latin typeface="+mn-ea"/>
              <a:cs typeface="+mn-ea"/>
              <a:sym typeface="+mn-ea"/>
            </a:endParaRPr>
          </a:p>
          <a:p>
            <a:pPr algn="ctr"/>
            <a:endParaRPr lang="en-US">
              <a:latin typeface="+mn-ea"/>
              <a:cs typeface="+mn-ea"/>
              <a:sym typeface="+mn-ea"/>
            </a:endParaRPr>
          </a:p>
        </p:txBody>
      </p:sp>
      <p:pic>
        <p:nvPicPr>
          <p:cNvPr id="5" name="Picture 4"/>
          <p:cNvPicPr>
            <a:picLocks noChangeAspect="1"/>
          </p:cNvPicPr>
          <p:nvPr/>
        </p:nvPicPr>
        <p:blipFill>
          <a:blip r:embed="rId1"/>
          <a:stretch>
            <a:fillRect/>
          </a:stretch>
        </p:blipFill>
        <p:spPr>
          <a:xfrm>
            <a:off x="3333750" y="1261745"/>
            <a:ext cx="5524500" cy="4333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35" y="0"/>
            <a:ext cx="12192000" cy="6858000"/>
          </a:xfrm>
          <a:prstGeom prst="rect">
            <a:avLst/>
          </a:prstGeom>
          <a:noFill/>
        </p:spPr>
        <p:txBody>
          <a:bodyPr wrap="square" rtlCol="0">
            <a:noAutofit/>
          </a:bodyPr>
          <a:p>
            <a:pPr indent="457200"/>
            <a:r>
              <a:rPr lang="en-US" sz="2800">
                <a:latin typeface="+mn-ea"/>
                <a:cs typeface="+mn-ea"/>
              </a:rPr>
              <a:t>We visualised the clusters based on geographical coordinates using scatter plots to understand the grouping of districts based on feature similarity. </a:t>
            </a:r>
            <a:endParaRPr lang="en-US" sz="2800">
              <a:latin typeface="+mn-ea"/>
              <a:cs typeface="+mn-ea"/>
            </a:endParaRPr>
          </a:p>
          <a:p>
            <a:pPr indent="457200" algn="ctr"/>
            <a:endParaRPr lang="en-US" sz="2800">
              <a:latin typeface="+mn-ea"/>
              <a:cs typeface="+mn-ea"/>
            </a:endParaRPr>
          </a:p>
        </p:txBody>
      </p:sp>
      <p:pic>
        <p:nvPicPr>
          <p:cNvPr id="4" name="Picture 3"/>
          <p:cNvPicPr>
            <a:picLocks noChangeAspect="1"/>
          </p:cNvPicPr>
          <p:nvPr/>
        </p:nvPicPr>
        <p:blipFill>
          <a:blip r:embed="rId1"/>
          <a:stretch>
            <a:fillRect/>
          </a:stretch>
        </p:blipFill>
        <p:spPr>
          <a:xfrm>
            <a:off x="2076450" y="1283970"/>
            <a:ext cx="8039100" cy="5210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6095" y="0"/>
            <a:ext cx="8349615" cy="1196340"/>
          </a:xfrm>
        </p:spPr>
        <p:txBody>
          <a:bodyPr/>
          <a:p>
            <a:pPr algn="ctr"/>
            <a:r>
              <a:rPr lang="en-US"/>
              <a:t>EXPLORETORY DATA ANALYSIS</a:t>
            </a:r>
            <a:endParaRPr lang="en-US"/>
          </a:p>
        </p:txBody>
      </p:sp>
      <p:sp>
        <p:nvSpPr>
          <p:cNvPr id="3" name="Content Placeholder 2"/>
          <p:cNvSpPr>
            <a:spLocks noGrp="1"/>
          </p:cNvSpPr>
          <p:nvPr>
            <p:ph sz="half" idx="1"/>
          </p:nvPr>
        </p:nvSpPr>
        <p:spPr>
          <a:xfrm>
            <a:off x="635" y="1416685"/>
            <a:ext cx="12191365" cy="6038850"/>
          </a:xfrm>
        </p:spPr>
        <p:txBody>
          <a:bodyPr/>
          <a:p>
            <a:r>
              <a:rPr lang="en-US">
                <a:latin typeface="+mn-ea"/>
                <a:cs typeface="+mn-ea"/>
              </a:rPr>
              <a:t>We created scatter plots to explore the relationships between variables, such as population density (PDensity) and climate attributes (AV_Tmax, AV_Tmin, AV_Rfall).</a:t>
            </a:r>
            <a:endParaRPr lang="en-US">
              <a:latin typeface="+mn-ea"/>
              <a:cs typeface="+mn-ea"/>
            </a:endParaRPr>
          </a:p>
          <a:p>
            <a:endParaRPr lang="en-US">
              <a:latin typeface="+mn-ea"/>
              <a:cs typeface="+mn-ea"/>
            </a:endParaRPr>
          </a:p>
        </p:txBody>
      </p:sp>
      <p:pic>
        <p:nvPicPr>
          <p:cNvPr id="4" name="Content Placeholder 3"/>
          <p:cNvPicPr>
            <a:picLocks noChangeAspect="1"/>
          </p:cNvPicPr>
          <p:nvPr>
            <p:ph sz="half" idx="2"/>
          </p:nvPr>
        </p:nvPicPr>
        <p:blipFill>
          <a:blip r:embed="rId1"/>
          <a:stretch>
            <a:fillRect/>
          </a:stretch>
        </p:blipFill>
        <p:spPr>
          <a:xfrm>
            <a:off x="1039495" y="2592705"/>
            <a:ext cx="9562465" cy="4077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635"/>
            <a:ext cx="12192000" cy="6857365"/>
          </a:xfrm>
          <a:prstGeom prst="rect">
            <a:avLst/>
          </a:prstGeom>
          <a:noFill/>
        </p:spPr>
        <p:txBody>
          <a:bodyPr wrap="square" rtlCol="0">
            <a:noAutofit/>
          </a:bodyPr>
          <a:p>
            <a:r>
              <a:rPr lang="en-US" sz="2800">
                <a:latin typeface="+mn-ea"/>
                <a:cs typeface="+mn-ea"/>
              </a:rPr>
              <a:t>We ploted the computed the the correlation matrix of the data exploretiry variables we used and plotted their heat map.</a:t>
            </a:r>
            <a:endParaRPr lang="en-US" sz="2800">
              <a:latin typeface="+mn-ea"/>
              <a:cs typeface="+mn-ea"/>
            </a:endParaRPr>
          </a:p>
          <a:p>
            <a:endParaRPr lang="en-US" sz="2800">
              <a:latin typeface="+mn-ea"/>
              <a:cs typeface="+mn-ea"/>
            </a:endParaRPr>
          </a:p>
        </p:txBody>
      </p:sp>
      <p:pic>
        <p:nvPicPr>
          <p:cNvPr id="5" name="Picture 4"/>
          <p:cNvPicPr>
            <a:picLocks noChangeAspect="1"/>
          </p:cNvPicPr>
          <p:nvPr/>
        </p:nvPicPr>
        <p:blipFill>
          <a:blip r:embed="rId1"/>
          <a:stretch>
            <a:fillRect/>
          </a:stretch>
        </p:blipFill>
        <p:spPr>
          <a:xfrm>
            <a:off x="201930" y="1151890"/>
            <a:ext cx="11788140" cy="55251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a:t>DATASET OVERVIEW</a:t>
            </a:r>
            <a:endParaRPr lang="en-US"/>
          </a:p>
        </p:txBody>
      </p:sp>
      <p:sp>
        <p:nvSpPr>
          <p:cNvPr id="5" name="Content Placeholder 4"/>
          <p:cNvSpPr>
            <a:spLocks noGrp="1"/>
          </p:cNvSpPr>
          <p:nvPr>
            <p:ph idx="1"/>
          </p:nvPr>
        </p:nvSpPr>
        <p:spPr/>
        <p:txBody>
          <a:bodyPr>
            <a:normAutofit/>
          </a:bodyPr>
          <a:p>
            <a:r>
              <a:rPr lang="en-US">
                <a:latin typeface="+mn-ea"/>
                <a:cs typeface="+mn-ea"/>
              </a:rPr>
              <a:t>Shape: The dataset contains 136 rows (instances) and 20 columns (features).</a:t>
            </a:r>
            <a:endParaRPr lang="en-US">
              <a:latin typeface="+mn-ea"/>
              <a:cs typeface="+mn-ea"/>
            </a:endParaRPr>
          </a:p>
          <a:p>
            <a:r>
              <a:rPr lang="en-US">
                <a:latin typeface="+mn-ea"/>
                <a:cs typeface="+mn-ea"/>
              </a:rPr>
              <a:t>Columns:</a:t>
            </a:r>
            <a:endParaRPr lang="en-US">
              <a:latin typeface="+mn-ea"/>
              <a:cs typeface="+mn-ea"/>
            </a:endParaRPr>
          </a:p>
          <a:p>
            <a:r>
              <a:rPr lang="en-US">
                <a:latin typeface="+mn-ea"/>
                <a:cs typeface="+mn-ea"/>
              </a:rPr>
              <a:t>FID: Unique identifier for each record.</a:t>
            </a:r>
            <a:endParaRPr lang="en-US">
              <a:latin typeface="+mn-ea"/>
              <a:cs typeface="+mn-ea"/>
            </a:endParaRPr>
          </a:p>
          <a:p>
            <a:r>
              <a:rPr lang="en-US">
                <a:latin typeface="+mn-ea"/>
                <a:cs typeface="+mn-ea"/>
              </a:rPr>
              <a:t>dname2019, d: Region or district names.</a:t>
            </a:r>
            <a:endParaRPr lang="en-US">
              <a:latin typeface="+mn-ea"/>
              <a:cs typeface="+mn-ea"/>
            </a:endParaRPr>
          </a:p>
          <a:p>
            <a:r>
              <a:rPr lang="en-US">
                <a:latin typeface="+mn-ea"/>
                <a:cs typeface="+mn-ea"/>
              </a:rPr>
              <a:t>total2020, ttotal2020: Total population or another metric for the year 2020.</a:t>
            </a:r>
            <a:endParaRPr lang="en-US">
              <a:latin typeface="+mn-ea"/>
              <a:cs typeface="+mn-ea"/>
            </a:endParaRPr>
          </a:p>
          <a:p>
            <a:r>
              <a:rPr lang="en-US">
                <a:latin typeface="+mn-ea"/>
                <a:cs typeface="+mn-ea"/>
              </a:rPr>
              <a:t>2010, 2016, 2017, 2018, 2020: Likely administrative references or similar.</a:t>
            </a:r>
            <a:endParaRPr lang="en-US">
              <a:latin typeface="+mn-ea"/>
              <a:cs typeface="+mn-ea"/>
            </a:endParaRPr>
          </a:p>
          <a:p>
            <a:endParaRPr lang="en-US">
              <a:latin typeface="+mn-ea"/>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35" y="0"/>
            <a:ext cx="12192635" cy="6858000"/>
          </a:xfrm>
          <a:prstGeom prst="rect">
            <a:avLst/>
          </a:prstGeom>
          <a:noFill/>
          <a:ln w="9525">
            <a:noFill/>
          </a:ln>
        </p:spPr>
        <p:txBody>
          <a:bodyPr wrap="square">
            <a:noAutofit/>
          </a:bodyPr>
          <a:p>
            <a:pPr indent="0"/>
            <a:endParaRPr lang="en-US" b="0">
              <a:latin typeface="Arial" panose="020B0604020202020204" pitchFamily="34" charset="0"/>
              <a:ea typeface="SimSun" panose="02010600030101010101" pitchFamily="2" charset="-122"/>
            </a:endParaRPr>
          </a:p>
          <a:p>
            <a:pPr indent="0"/>
            <a:r>
              <a:rPr lang="en-US" sz="2800">
                <a:latin typeface="+mn-ea"/>
                <a:cs typeface="+mn-ea"/>
                <a:sym typeface="+mn-ea"/>
              </a:rPr>
              <a:t>X_Coord, Y_Coord: Geographic coordinates.</a:t>
            </a:r>
            <a:endParaRPr lang="en-US" sz="2800">
              <a:latin typeface="+mn-ea"/>
              <a:cs typeface="+mn-ea"/>
            </a:endParaRPr>
          </a:p>
          <a:p>
            <a:pPr indent="0"/>
            <a:r>
              <a:rPr lang="en-US" sz="2800">
                <a:latin typeface="+mn-ea"/>
                <a:cs typeface="+mn-ea"/>
                <a:sym typeface="+mn-ea"/>
              </a:rPr>
              <a:t>Shape_Area: Area measurement of the region.</a:t>
            </a:r>
            <a:endParaRPr lang="en-US" sz="2800">
              <a:latin typeface="+mn-ea"/>
              <a:cs typeface="+mn-ea"/>
            </a:endParaRPr>
          </a:p>
          <a:p>
            <a:pPr indent="0"/>
            <a:r>
              <a:rPr lang="en-US" sz="2800">
                <a:latin typeface="+mn-ea"/>
                <a:cs typeface="+mn-ea"/>
                <a:sym typeface="+mn-ea"/>
              </a:rPr>
              <a:t>PDensity, AV_Inc_Rate, Inc_Rate, AV_Tmax, AV_Tmin, AV_Rfall, AV_Popn: Various demographic, climate, and statistical indicators.</a:t>
            </a:r>
            <a:endParaRPr lang="en-US" sz="2800">
              <a:latin typeface="+mn-ea"/>
              <a:cs typeface="+mn-ea"/>
              <a:sym typeface="+mn-ea"/>
            </a:endParaRPr>
          </a:p>
          <a:p>
            <a:pPr indent="0"/>
            <a:endParaRPr lang="en-US" sz="2800">
              <a:latin typeface="+mn-ea"/>
              <a:cs typeface="+mn-ea"/>
            </a:endParaRPr>
          </a:p>
          <a:p>
            <a:pPr indent="0"/>
            <a:r>
              <a:rPr lang="en-US" sz="2800" b="1">
                <a:latin typeface="+mn-ea"/>
                <a:ea typeface="SimSun" panose="02010600030101010101" pitchFamily="2" charset="-122"/>
                <a:cs typeface="+mn-ea"/>
              </a:rPr>
              <a:t>Objective</a:t>
            </a:r>
            <a:endParaRPr lang="en-US" sz="2800" b="1">
              <a:latin typeface="+mn-ea"/>
              <a:ea typeface="SimSun" panose="02010600030101010101" pitchFamily="2" charset="-122"/>
              <a:cs typeface="+mn-ea"/>
            </a:endParaRPr>
          </a:p>
          <a:p>
            <a:pPr indent="457200"/>
            <a:r>
              <a:rPr lang="en-US" sz="2800" b="0">
                <a:latin typeface="+mn-ea"/>
                <a:ea typeface="SimSun" panose="02010600030101010101" pitchFamily="2" charset="-122"/>
                <a:cs typeface="+mn-ea"/>
              </a:rPr>
              <a:t>The dataset is focused on various attributes of different districts or regions (e.g., population, geography, climate, and socio-economic </a:t>
            </a:r>
            <a:r>
              <a:rPr lang="en-US" sz="2800" b="0">
                <a:latin typeface="+mn-ea"/>
                <a:ea typeface="SimSun" panose="02010600030101010101" pitchFamily="2" charset="-122"/>
                <a:cs typeface="+mn-ea"/>
              </a:rPr>
              <a:t>indicators). </a:t>
            </a:r>
            <a:endParaRPr lang="en-US" sz="2800" b="0">
              <a:latin typeface="+mn-ea"/>
              <a:ea typeface="SimSun" panose="02010600030101010101" pitchFamily="2" charset="-122"/>
              <a:cs typeface="+mn-ea"/>
            </a:endParaRPr>
          </a:p>
          <a:p>
            <a:pPr indent="457200"/>
            <a:r>
              <a:rPr lang="en-US" sz="2800" b="0">
                <a:latin typeface="+mn-ea"/>
                <a:ea typeface="SimSun" panose="02010600030101010101" pitchFamily="2" charset="-122"/>
                <a:cs typeface="+mn-ea"/>
              </a:rPr>
              <a:t>It can be used to gain insights into regional characteristics, identify patterns or anomalies, and build predictive models to understand relationships between these factors. </a:t>
            </a:r>
            <a:endParaRPr lang="en-US" sz="2800" b="0">
              <a:latin typeface="+mn-ea"/>
              <a:ea typeface="SimSun" panose="02010600030101010101" pitchFamily="2" charset="-122"/>
              <a:cs typeface="+mn-ea"/>
            </a:endParaRPr>
          </a:p>
          <a:p>
            <a:pPr indent="457200"/>
            <a:r>
              <a:rPr lang="en-US" sz="2800" b="0">
                <a:latin typeface="+mn-ea"/>
                <a:ea typeface="SimSun" panose="02010600030101010101" pitchFamily="2" charset="-122"/>
                <a:cs typeface="+mn-ea"/>
              </a:rPr>
              <a:t>The dataset's applications can span from urban planning and resource allocation to environmental impact assessment and socio-economic studies.</a:t>
            </a:r>
            <a:endParaRPr lang="en-US" sz="2800" b="0">
              <a:latin typeface="+mn-ea"/>
              <a:ea typeface="SimSun" panose="02010600030101010101" pitchFamily="2" charset="-122"/>
              <a:cs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DATA PRE-PROCESSING ACTIVITIES</a:t>
            </a:r>
            <a:endParaRPr lang="en-US"/>
          </a:p>
        </p:txBody>
      </p:sp>
      <p:sp>
        <p:nvSpPr>
          <p:cNvPr id="5" name="Content Placeholder 4"/>
          <p:cNvSpPr>
            <a:spLocks noGrp="1"/>
          </p:cNvSpPr>
          <p:nvPr>
            <p:ph idx="1"/>
          </p:nvPr>
        </p:nvSpPr>
        <p:spPr/>
        <p:txBody>
          <a:bodyPr>
            <a:normAutofit lnSpcReduction="10000"/>
          </a:bodyPr>
          <a:p>
            <a:r>
              <a:rPr lang="en-US">
                <a:latin typeface="+mn-ea"/>
                <a:cs typeface="+mn-ea"/>
              </a:rPr>
              <a:t>Handling Missing Values:</a:t>
            </a:r>
            <a:endParaRPr lang="en-US">
              <a:latin typeface="+mn-ea"/>
              <a:cs typeface="+mn-ea"/>
            </a:endParaRPr>
          </a:p>
          <a:p>
            <a:pPr lvl="1"/>
            <a:r>
              <a:rPr lang="en-US">
                <a:latin typeface="+mn-ea"/>
                <a:cs typeface="+mn-ea"/>
              </a:rPr>
              <a:t>Check for missing values in each column (e.g., using df.isnull().sum()).</a:t>
            </a:r>
            <a:endParaRPr lang="en-US">
              <a:latin typeface="+mn-ea"/>
              <a:cs typeface="+mn-ea"/>
            </a:endParaRPr>
          </a:p>
          <a:p>
            <a:pPr lvl="1"/>
            <a:r>
              <a:rPr lang="en-US">
                <a:latin typeface="+mn-ea"/>
                <a:cs typeface="+mn-ea"/>
              </a:rPr>
              <a:t>Strategies to handle missing data, such as imputation (using mean, median, mode), deletion of rows/columns but based on our dataset there were no missing values hence the methods were inapplicable</a:t>
            </a:r>
            <a:endParaRPr lang="en-US">
              <a:latin typeface="+mn-ea"/>
              <a:cs typeface="+mn-ea"/>
            </a:endParaRPr>
          </a:p>
          <a:p>
            <a:endParaRPr lang="en-US">
              <a:latin typeface="+mn-ea"/>
              <a:cs typeface="+mn-ea"/>
            </a:endParaRPr>
          </a:p>
          <a:p>
            <a:r>
              <a:rPr lang="en-US">
                <a:latin typeface="+mn-ea"/>
                <a:cs typeface="+mn-ea"/>
              </a:rPr>
              <a:t>Handling Categorical Data:</a:t>
            </a:r>
            <a:endParaRPr lang="en-US">
              <a:latin typeface="+mn-ea"/>
              <a:cs typeface="+mn-ea"/>
            </a:endParaRPr>
          </a:p>
          <a:p>
            <a:pPr lvl="1"/>
            <a:r>
              <a:rPr lang="en-US">
                <a:latin typeface="+mn-ea"/>
                <a:cs typeface="+mn-ea"/>
              </a:rPr>
              <a:t>We identified columns containing categorical variables such as district names((dname2019 and d columns)). And we applied label encoding to convert categorical variables into numerical format suitable for machine learning algorithms.</a:t>
            </a:r>
            <a:endParaRPr lang="en-US">
              <a:latin typeface="+mn-ea"/>
              <a:cs typeface="+mn-ea"/>
            </a:endParaRPr>
          </a:p>
          <a:p>
            <a:endParaRPr lang="en-US">
              <a:latin typeface="+mn-ea"/>
              <a:cs typeface="+mn-ea"/>
            </a:endParaRPr>
          </a:p>
          <a:p>
            <a:endParaRPr lang="en-US">
              <a:latin typeface="+mn-ea"/>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65505" y="531495"/>
            <a:ext cx="10838815" cy="6096635"/>
          </a:xfrm>
          <a:prstGeom prst="rect">
            <a:avLst/>
          </a:prstGeom>
          <a:noFill/>
        </p:spPr>
        <p:txBody>
          <a:bodyPr wrap="square" rtlCol="0" anchor="t">
            <a:noAutofit/>
          </a:bodyPr>
          <a:p>
            <a:r>
              <a:rPr lang="en-US" sz="2800">
                <a:latin typeface="+mn-ea"/>
                <a:cs typeface="+mn-ea"/>
                <a:sym typeface="+mn-ea"/>
              </a:rPr>
              <a:t>Scaling and Normalization:</a:t>
            </a:r>
            <a:endParaRPr lang="en-US" sz="2800">
              <a:latin typeface="+mn-ea"/>
              <a:cs typeface="+mn-ea"/>
              <a:sym typeface="+mn-ea"/>
            </a:endParaRPr>
          </a:p>
          <a:p>
            <a:pPr indent="457200"/>
            <a:r>
              <a:rPr lang="en-US" sz="2800">
                <a:latin typeface="+mn-ea"/>
                <a:cs typeface="+mn-ea"/>
                <a:sym typeface="+mn-ea"/>
              </a:rPr>
              <a:t>Numerical features were scaled to a similar range to prevent certain features from dominating the model.</a:t>
            </a:r>
            <a:endParaRPr lang="en-US" sz="2800">
              <a:latin typeface="+mn-ea"/>
              <a:cs typeface="+mn-ea"/>
              <a:sym typeface="+mn-ea"/>
            </a:endParaRPr>
          </a:p>
          <a:p>
            <a:pPr indent="457200"/>
            <a:r>
              <a:rPr lang="en-US" sz="2800">
                <a:latin typeface="+mn-ea"/>
                <a:cs typeface="+mn-ea"/>
                <a:sym typeface="+mn-ea"/>
              </a:rPr>
              <a:t>Min-Max scaling technique was used on numerical features.</a:t>
            </a:r>
            <a:endParaRPr lang="en-US" sz="2800">
              <a:latin typeface="+mn-ea"/>
              <a:cs typeface="+mn-ea"/>
              <a:sym typeface="+mn-ea"/>
            </a:endParaRPr>
          </a:p>
          <a:p>
            <a:endParaRPr lang="en-US" sz="2800">
              <a:latin typeface="+mn-ea"/>
              <a:cs typeface="+mn-ea"/>
              <a:sym typeface="+mn-ea"/>
            </a:endParaRPr>
          </a:p>
          <a:p>
            <a:r>
              <a:rPr lang="en-US" sz="2800">
                <a:latin typeface="+mn-ea"/>
                <a:cs typeface="+mn-ea"/>
                <a:sym typeface="+mn-ea"/>
              </a:rPr>
              <a:t>Feature Selection</a:t>
            </a:r>
            <a:endParaRPr lang="en-US" sz="2800">
              <a:latin typeface="+mn-ea"/>
              <a:cs typeface="+mn-ea"/>
              <a:sym typeface="+mn-ea"/>
            </a:endParaRPr>
          </a:p>
          <a:p>
            <a:pPr indent="457200"/>
            <a:r>
              <a:rPr lang="en-US" sz="2800">
                <a:latin typeface="+mn-ea"/>
                <a:cs typeface="+mn-ea"/>
                <a:sym typeface="+mn-ea"/>
              </a:rPr>
              <a:t>Evaluate feature importance to identify relevant features for modeling.</a:t>
            </a:r>
            <a:endParaRPr lang="en-US" sz="2800">
              <a:latin typeface="+mn-ea"/>
              <a:cs typeface="+mn-ea"/>
              <a:sym typeface="+mn-ea"/>
            </a:endParaRPr>
          </a:p>
          <a:p>
            <a:pPr indent="457200"/>
            <a:r>
              <a:rPr lang="en-US" sz="2800">
                <a:latin typeface="+mn-ea"/>
                <a:cs typeface="+mn-ea"/>
                <a:sym typeface="+mn-ea"/>
              </a:rPr>
              <a:t>Remove irrelevant or redundant features that may not contribute significantly to the predictive task.</a:t>
            </a:r>
            <a:endParaRPr lang="en-US" sz="2800">
              <a:latin typeface="+mn-ea"/>
              <a:cs typeface="+mn-ea"/>
              <a:sym typeface="+mn-ea"/>
            </a:endParaRPr>
          </a:p>
          <a:p>
            <a:pPr indent="457200" algn="l"/>
            <a:endParaRPr lang="en-US" sz="2800">
              <a:latin typeface="+mn-ea"/>
              <a:cs typeface="+mn-ea"/>
              <a:sym typeface="+mn-ea"/>
            </a:endParaRPr>
          </a:p>
          <a:p>
            <a:pPr indent="457200" algn="l"/>
            <a:r>
              <a:rPr lang="en-US" sz="2800">
                <a:latin typeface="+mn-ea"/>
                <a:cs typeface="+mn-ea"/>
                <a:sym typeface="+mn-ea"/>
              </a:rPr>
              <a:t>We also checked for duplicate values to avoid dealing with redudant data. Though based on our dataset there were no duplicate values</a:t>
            </a:r>
            <a:endParaRPr lang="en-US" sz="2800">
              <a:latin typeface="+mn-ea"/>
              <a:cs typeface="+mn-ea"/>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a:t>DATA CLASSIFICATION</a:t>
            </a:r>
            <a:endParaRPr lang="en-US"/>
          </a:p>
        </p:txBody>
      </p:sp>
      <p:sp>
        <p:nvSpPr>
          <p:cNvPr id="5" name="Content Placeholder 4"/>
          <p:cNvSpPr>
            <a:spLocks noGrp="1"/>
          </p:cNvSpPr>
          <p:nvPr>
            <p:ph idx="1"/>
          </p:nvPr>
        </p:nvSpPr>
        <p:spPr/>
        <p:txBody>
          <a:bodyPr/>
          <a:p>
            <a:r>
              <a:rPr lang="en-US">
                <a:latin typeface="+mn-ea"/>
                <a:cs typeface="+mn-ea"/>
              </a:rPr>
              <a:t>We performed data classification using different classifiers like the Random Forest Classifier, Artificial Neural Network classifier, Logistic Regression classifier, Linear SMV classifier and Decission Tree classifier where we trained each classifier and determineed its evaluation metrics that is Accuracy, Recall, Precission, and F1-score.</a:t>
            </a:r>
            <a:endParaRPr lang="en-US">
              <a:latin typeface="+mn-ea"/>
              <a:cs typeface="+mn-ea"/>
            </a:endParaRPr>
          </a:p>
          <a:p>
            <a:r>
              <a:rPr lang="en-US">
                <a:latin typeface="+mn-ea"/>
                <a:cs typeface="+mn-ea"/>
              </a:rPr>
              <a:t>We used these classification algorithms available in Python to predict categorical variables such as 'dname2019' or 'd' based on other features</a:t>
            </a:r>
            <a:endParaRPr lang="en-US">
              <a:latin typeface="+mn-ea"/>
              <a:cs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t>PREDICTIVE MODELLING</a:t>
            </a:r>
            <a:endParaRPr lang="en-US"/>
          </a:p>
        </p:txBody>
      </p:sp>
      <p:sp>
        <p:nvSpPr>
          <p:cNvPr id="3" name="Content Placeholder 2"/>
          <p:cNvSpPr>
            <a:spLocks noGrp="1"/>
          </p:cNvSpPr>
          <p:nvPr>
            <p:ph sz="half" idx="1"/>
          </p:nvPr>
        </p:nvSpPr>
        <p:spPr>
          <a:xfrm>
            <a:off x="838200" y="1586865"/>
            <a:ext cx="5181600" cy="4538980"/>
          </a:xfrm>
        </p:spPr>
        <p:txBody>
          <a:bodyPr>
            <a:normAutofit fontScale="90000" lnSpcReduction="10000"/>
          </a:bodyPr>
          <a:p>
            <a:r>
              <a:rPr lang="en-US">
                <a:latin typeface="+mn-ea"/>
                <a:cs typeface="+mn-ea"/>
              </a:rPr>
              <a:t>Here we built a predictive model using Linear regression. Where we  separated the target variable (total2020) and predictor variables (features) for modeling.</a:t>
            </a:r>
            <a:endParaRPr lang="en-US">
              <a:latin typeface="+mn-ea"/>
              <a:cs typeface="+mn-ea"/>
            </a:endParaRPr>
          </a:p>
          <a:p>
            <a:r>
              <a:rPr lang="en-US">
                <a:latin typeface="+mn-ea"/>
                <a:cs typeface="+mn-ea"/>
              </a:rPr>
              <a:t>We split the data into training and testing sets and we initialised the regression model, we evaluated the model performance to detremine the Mean Squared Error (MSE) and R-squared (R2)</a:t>
            </a:r>
            <a:endParaRPr lang="en-US">
              <a:latin typeface="+mn-ea"/>
              <a:cs typeface="+mn-ea"/>
            </a:endParaRPr>
          </a:p>
          <a:p>
            <a:pPr algn="ctr"/>
            <a:endParaRPr lang="en-US">
              <a:latin typeface="+mn-ea"/>
              <a:cs typeface="+mn-ea"/>
            </a:endParaRPr>
          </a:p>
          <a:p>
            <a:r>
              <a:rPr lang="en-US">
                <a:latin typeface="+mn-ea"/>
                <a:cs typeface="+mn-ea"/>
              </a:rPr>
              <a:t>  </a:t>
            </a:r>
            <a:endParaRPr lang="en-US">
              <a:latin typeface="+mn-ea"/>
              <a:cs typeface="+mn-ea"/>
            </a:endParaRPr>
          </a:p>
        </p:txBody>
      </p:sp>
      <p:pic>
        <p:nvPicPr>
          <p:cNvPr id="4" name="Content Placeholder 3"/>
          <p:cNvPicPr>
            <a:picLocks noChangeAspect="1"/>
          </p:cNvPicPr>
          <p:nvPr>
            <p:ph sz="half" idx="2"/>
          </p:nvPr>
        </p:nvPicPr>
        <p:blipFill>
          <a:blip r:embed="rId1"/>
          <a:stretch>
            <a:fillRect/>
          </a:stretch>
        </p:blipFill>
        <p:spPr>
          <a:xfrm>
            <a:off x="6095365" y="1586865"/>
            <a:ext cx="6096635" cy="4095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0" y="-135890"/>
            <a:ext cx="12192000" cy="6858000"/>
          </a:xfrm>
          <a:prstGeom prst="rect">
            <a:avLst/>
          </a:prstGeom>
          <a:noFill/>
        </p:spPr>
        <p:txBody>
          <a:bodyPr wrap="square" rtlCol="0">
            <a:noAutofit/>
          </a:bodyPr>
          <a:p>
            <a:r>
              <a:rPr lang="en-US" sz="2800">
                <a:latin typeface="+mn-ea"/>
                <a:cs typeface="+mn-ea"/>
                <a:sym typeface="+mn-ea"/>
              </a:rPr>
              <a:t>then used it predict the Predicted Total Population (total2020). And this helped us to confirm yhe our model was working</a:t>
            </a:r>
            <a:endParaRPr lang="en-US">
              <a:latin typeface="+mn-ea"/>
              <a:cs typeface="+mn-ea"/>
              <a:sym typeface="+mn-ea"/>
            </a:endParaRPr>
          </a:p>
          <a:p>
            <a:endParaRPr lang="en-US"/>
          </a:p>
          <a:p>
            <a:pPr algn="ctr"/>
            <a:endParaRPr lang="en-US"/>
          </a:p>
        </p:txBody>
      </p:sp>
      <p:pic>
        <p:nvPicPr>
          <p:cNvPr id="7" name="Picture 6"/>
          <p:cNvPicPr>
            <a:picLocks noChangeAspect="1"/>
          </p:cNvPicPr>
          <p:nvPr/>
        </p:nvPicPr>
        <p:blipFill>
          <a:blip r:embed="rId1"/>
          <a:stretch>
            <a:fillRect/>
          </a:stretch>
        </p:blipFill>
        <p:spPr>
          <a:xfrm>
            <a:off x="702945" y="1357630"/>
            <a:ext cx="10904855" cy="38709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0" y="365125"/>
            <a:ext cx="10515600" cy="1325880"/>
          </a:xfrm>
        </p:spPr>
        <p:txBody>
          <a:bodyPr/>
          <a:p>
            <a:pPr algn="ctr"/>
            <a:r>
              <a:rPr lang="en-US"/>
              <a:t>CLUSTERING</a:t>
            </a:r>
            <a:endParaRPr lang="en-US"/>
          </a:p>
        </p:txBody>
      </p:sp>
      <p:sp>
        <p:nvSpPr>
          <p:cNvPr id="3" name="Content Placeholder 2"/>
          <p:cNvSpPr>
            <a:spLocks noGrp="1"/>
          </p:cNvSpPr>
          <p:nvPr>
            <p:ph sz="half" idx="4294967295"/>
          </p:nvPr>
        </p:nvSpPr>
        <p:spPr>
          <a:xfrm>
            <a:off x="0" y="1825625"/>
            <a:ext cx="11383010" cy="1416050"/>
          </a:xfrm>
        </p:spPr>
        <p:txBody>
          <a:bodyPr/>
          <a:p>
            <a:r>
              <a:rPr lang="en-US">
                <a:latin typeface="+mn-ea"/>
                <a:cs typeface="+mn-ea"/>
              </a:rPr>
              <a:t>We used </a:t>
            </a:r>
            <a:r>
              <a:rPr lang="en-US">
                <a:latin typeface="+mn-ea"/>
                <a:cs typeface="+mn-ea"/>
                <a:sym typeface="+mn-ea"/>
              </a:rPr>
              <a:t>K-means clustering</a:t>
            </a:r>
            <a:r>
              <a:rPr lang="en-US">
                <a:latin typeface="+mn-ea"/>
                <a:cs typeface="+mn-ea"/>
              </a:rPr>
              <a:t> to perform clustering on the dataset using python libraries.  </a:t>
            </a:r>
            <a:endParaRPr lang="en-US">
              <a:latin typeface="+mn-ea"/>
              <a:cs typeface="+mn-ea"/>
            </a:endParaRPr>
          </a:p>
          <a:p>
            <a:endParaRPr lang="en-US">
              <a:latin typeface="+mn-ea"/>
              <a:cs typeface="+mn-ea"/>
            </a:endParaRPr>
          </a:p>
          <a:p>
            <a:endParaRPr lang="en-US">
              <a:latin typeface="+mn-ea"/>
              <a:cs typeface="+mn-ea"/>
            </a:endParaRPr>
          </a:p>
        </p:txBody>
      </p:sp>
      <p:pic>
        <p:nvPicPr>
          <p:cNvPr id="4" name="Content Placeholder 3"/>
          <p:cNvPicPr>
            <a:picLocks noChangeAspect="1"/>
          </p:cNvPicPr>
          <p:nvPr>
            <p:ph sz="half" idx="4294967295"/>
          </p:nvPr>
        </p:nvPicPr>
        <p:blipFill>
          <a:blip r:embed="rId1"/>
          <a:stretch>
            <a:fillRect/>
          </a:stretch>
        </p:blipFill>
        <p:spPr>
          <a:xfrm>
            <a:off x="404495" y="2967355"/>
            <a:ext cx="11383645" cy="36175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3976</Words>
  <Application>WPS Presentation</Application>
  <PresentationFormat>Widescreen</PresentationFormat>
  <Paragraphs>84</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ML GROUP PROJECT</vt:lpstr>
      <vt:lpstr>DATASET OVERVIEW</vt:lpstr>
      <vt:lpstr>PowerPoint 演示文稿</vt:lpstr>
      <vt:lpstr>DATA PRE-PROCESSING ACTIVITIES</vt:lpstr>
      <vt:lpstr>PowerPoint 演示文稿</vt:lpstr>
      <vt:lpstr>DATA CLASSIFICATION</vt:lpstr>
      <vt:lpstr>PREDICTIVE MODELLING</vt:lpstr>
      <vt:lpstr>PowerPoint 演示文稿</vt:lpstr>
      <vt:lpstr>CLUSTERING</vt:lpstr>
      <vt:lpstr>PowerPoint 演示文稿</vt:lpstr>
      <vt:lpstr>PowerPoint 演示文稿</vt:lpstr>
      <vt:lpstr>EXPLORETORY DATA ANALYSIS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GROUP PROJECT</dc:title>
  <dc:creator/>
  <cp:lastModifiedBy>Trevour</cp:lastModifiedBy>
  <cp:revision>3</cp:revision>
  <dcterms:created xsi:type="dcterms:W3CDTF">2024-04-25T18:17:00Z</dcterms:created>
  <dcterms:modified xsi:type="dcterms:W3CDTF">2024-04-26T07:47:22Z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C4AD58F06B4C425089FD26658F70E277_12</vt:lpwstr>
  </property>
  <property fmtid="{D5CDD505-2E9C-101B-9397-08002B2CF9AE}" pid="3" name="KSOProductBuildVer">
    <vt:lpwstr>1033-12.2.0.13431</vt:lpwstr>
  </property>
</Properties>
</file>