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atwick Bold" charset="1" panose="00000800000000000000"/>
      <p:regular r:id="rId10"/>
    </p:embeddedFont>
    <p:embeddedFont>
      <p:font typeface="Gatwick Bold Bold" charset="1" panose="00000900000000000000"/>
      <p:regular r:id="rId11"/>
    </p:embeddedFont>
    <p:embeddedFont>
      <p:font typeface="Agrandir" charset="1" panose="00000500000000000000"/>
      <p:regular r:id="rId12"/>
    </p:embeddedFont>
    <p:embeddedFont>
      <p:font typeface="Agrandir Bold" charset="1" panose="00000800000000000000"/>
      <p:regular r:id="rId13"/>
    </p:embeddedFont>
    <p:embeddedFont>
      <p:font typeface="Agrandir Italics" charset="1" panose="00000500000000000000"/>
      <p:regular r:id="rId14"/>
    </p:embeddedFont>
    <p:embeddedFont>
      <p:font typeface="Agrandir Bold Italics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37" Target="slides/slide22.xml" Type="http://schemas.openxmlformats.org/officeDocument/2006/relationships/slide"/><Relationship Id="rId38" Target="slides/slide23.xml" Type="http://schemas.openxmlformats.org/officeDocument/2006/relationships/slide"/><Relationship Id="rId39" Target="slides/slide24.xml" Type="http://schemas.openxmlformats.org/officeDocument/2006/relationships/slide"/><Relationship Id="rId4" Target="theme/theme1.xml" Type="http://schemas.openxmlformats.org/officeDocument/2006/relationships/theme"/><Relationship Id="rId40" Target="slides/slide25.xml" Type="http://schemas.openxmlformats.org/officeDocument/2006/relationships/slide"/><Relationship Id="rId41" Target="slides/slide26.xml" Type="http://schemas.openxmlformats.org/officeDocument/2006/relationships/slide"/><Relationship Id="rId42" Target="slides/slide27.xml" Type="http://schemas.openxmlformats.org/officeDocument/2006/relationships/slide"/><Relationship Id="rId43" Target="slides/slide28.xml" Type="http://schemas.openxmlformats.org/officeDocument/2006/relationships/slide"/><Relationship Id="rId44" Target="slides/slide29.xml" Type="http://schemas.openxmlformats.org/officeDocument/2006/relationships/slide"/><Relationship Id="rId45" Target="slides/slide30.xml" Type="http://schemas.openxmlformats.org/officeDocument/2006/relationships/slide"/><Relationship Id="rId46" Target="slides/slide31.xml" Type="http://schemas.openxmlformats.org/officeDocument/2006/relationships/slide"/><Relationship Id="rId47" Target="slides/slide32.xml" Type="http://schemas.openxmlformats.org/officeDocument/2006/relationships/slide"/><Relationship Id="rId48" Target="slides/slide33.xml" Type="http://schemas.openxmlformats.org/officeDocument/2006/relationships/slide"/><Relationship Id="rId49" Target="slides/slide34.xml" Type="http://schemas.openxmlformats.org/officeDocument/2006/relationships/slide"/><Relationship Id="rId5" Target="tableStyles.xml" Type="http://schemas.openxmlformats.org/officeDocument/2006/relationships/tableStyles"/><Relationship Id="rId50" Target="slides/slide35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01743" y="2206802"/>
            <a:ext cx="5873396" cy="587339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26903" y="4050087"/>
            <a:ext cx="6268090" cy="520821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3621556"/>
            <a:ext cx="9098203" cy="2410032"/>
            <a:chOff x="0" y="0"/>
            <a:chExt cx="12130937" cy="321337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61925"/>
              <a:ext cx="12130937" cy="1776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14"/>
                </a:lnSpc>
              </a:pPr>
              <a:r>
                <a:rPr lang="en-US" sz="8087" spc="80">
                  <a:solidFill>
                    <a:srgbClr val="000000"/>
                  </a:solidFill>
                  <a:latin typeface="Gatwick Bold"/>
                </a:rPr>
                <a:t>?IPA Chart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448830"/>
              <a:ext cx="12130937" cy="7645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89"/>
                </a:lnSpc>
                <a:spcBef>
                  <a:spcPct val="0"/>
                </a:spcBef>
              </a:pPr>
              <a:r>
                <a:rPr lang="en-US" sz="3063" spc="61">
                  <a:solidFill>
                    <a:srgbClr val="000000"/>
                  </a:solidFill>
                  <a:latin typeface="Agrandir"/>
                </a:rPr>
                <a:t>Lesson 6-7: Other Vowels and Consonants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121140"/>
            <a:ext cx="3506470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  <a:spcBef>
                <a:spcPct val="0"/>
              </a:spcBef>
            </a:pPr>
            <a:r>
              <a:rPr lang="en-US" sz="1200" spc="240">
                <a:solidFill>
                  <a:srgbClr val="C43B3B"/>
                </a:solidFill>
                <a:latin typeface="Agrandir Bold"/>
              </a:rPr>
              <a:t>#THEHOMESCHOOLLIFE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01399" y="1016326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0000"/>
                </a:solidFill>
                <a:latin typeface="Gatwick Bold"/>
              </a:rPr>
              <a:t>/ɪə/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05295" y="3681778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Beer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5638" y="5035314"/>
            <a:ext cx="4715416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/bɪər/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I love drinking beer.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95948" y="3681778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Year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86292" y="5035314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/jɪə/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Happy New Year!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686601" y="3681778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Career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76945" y="4716226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/kəˈrɪəʳ/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Study for your career.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486150" y="8195363"/>
            <a:ext cx="5657850" cy="565785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07307">
            <a:off x="4890222" y="7186809"/>
            <a:ext cx="2849706" cy="79158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01399" y="1016326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0000"/>
                </a:solidFill>
                <a:latin typeface="Gatwick Bold"/>
              </a:rPr>
              <a:t>/eə/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05295" y="3681778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Airline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5638" y="4716226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/ˈeə.laɪn/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How many airlines did you fly?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95948" y="3775616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Careful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86292" y="4716226"/>
            <a:ext cx="4715416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 /ˈkeə.fəl/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You should be careful.</a:t>
            </a: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524785" y="3681778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Bear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15128" y="4716226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/beər/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I couldn't bear to see the dog in pain.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2105295" y="7555277"/>
            <a:ext cx="7075919" cy="6127746"/>
            <a:chOff x="0" y="0"/>
            <a:chExt cx="6350000" cy="54991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27439">
            <a:off x="3366041" y="7917758"/>
            <a:ext cx="4554427" cy="62311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01399" y="1016326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0000"/>
                </a:solidFill>
                <a:latin typeface="Gatwick Bold"/>
              </a:rPr>
              <a:t>/ʊə/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05295" y="3681778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Usually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5638" y="4716226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/ˈjuːʒʊəlɪ/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We usually go by motorbike.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65684" y="3681778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Casual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56028" y="4716226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 /ˈkæʒ.ju.əl/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I want to buy a new casual watch.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53540" y="3681778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Pure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43884" y="4716226"/>
            <a:ext cx="4715416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/pjʊə/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My shirt is 100% pure cotton.</a:t>
            </a:r>
          </a:p>
          <a:p>
            <a:pPr algn="ctr">
              <a:lnSpc>
                <a:spcPts val="504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-2700000">
            <a:off x="7965103" y="8050676"/>
            <a:ext cx="5760285" cy="4988944"/>
            <a:chOff x="0" y="0"/>
            <a:chExt cx="6202680" cy="53721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256958">
            <a:off x="8496754" y="4924618"/>
            <a:ext cx="4711420" cy="75547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16143" y="7006292"/>
            <a:ext cx="5228812" cy="522881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84484">
            <a:off x="12316686" y="7852698"/>
            <a:ext cx="6178412" cy="339251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63684" y="1438636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/p/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20689" y="1438636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/b/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79549" y="3681778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Pea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3052" y="3681778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Bee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9893" y="4716226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/piː/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I love to eat peas.</a:t>
            </a: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05582" y="4716226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/biː/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I was stung by a bee.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4360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/p/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99373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/b/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73234" y="3885988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Perfect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89253" y="5180536"/>
            <a:ext cx="4715416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/ˈpɜː.fekt/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P</a:t>
            </a:r>
            <a:r>
              <a:rPr lang="en-US" sz="1200" spc="48">
                <a:solidFill>
                  <a:srgbClr val="F1E5D7"/>
                </a:solidFill>
                <a:latin typeface="Arimo"/>
              </a:rPr>
              <a:t>ractice makes perfect.</a:t>
            </a: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885988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Bitter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84266" y="5180536"/>
            <a:ext cx="4715416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/ˈbɪt.ər/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Bitter melon is my favorite.</a:t>
            </a:r>
          </a:p>
          <a:p>
            <a:pPr algn="ctr">
              <a:lnSpc>
                <a:spcPts val="5040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3059188" y="7987933"/>
            <a:ext cx="5228812" cy="522881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84484">
            <a:off x="11959731" y="8834338"/>
            <a:ext cx="6178412" cy="3392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33146" y="7064704"/>
            <a:ext cx="4691802" cy="469180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205671">
            <a:off x="15156597" y="6168941"/>
            <a:ext cx="3325273" cy="617871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221465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/t/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21968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/d/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8234" y="3885988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Teammate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13912" y="4981575"/>
            <a:ext cx="5900310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/ˈtiːm.meɪt/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She is my great teammate.</a:t>
            </a: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885988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Damage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21968" y="4981575"/>
            <a:ext cx="7278730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/ˈdæm.ɪdʒ/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My house was badly damaged after the earthquake.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1465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/t/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21968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/d/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3497" y="4039146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Commit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3497" y="5361617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/kəˈmɪt/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Don't commit a crime.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14415" y="4039146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Suicide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55245" y="5361617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/ˈsuː.ə.saɪd/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 lot of suicides occur in prison.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179989" y="7394933"/>
            <a:ext cx="4691802" cy="469180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205671">
            <a:off x="15003440" y="6499170"/>
            <a:ext cx="3325273" cy="61787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604252">
            <a:off x="12438364" y="6588792"/>
            <a:ext cx="5347573" cy="5339017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30024" y="6529767"/>
            <a:ext cx="5827934" cy="545706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221465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/k/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39578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/g/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3497" y="4039146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Collect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3497" y="5361617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/kəˈlekt/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 stamp collection.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71010" y="4039146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Gear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1425" y="5361617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/ɡɪr/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I got my camping gear ready.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604252">
            <a:off x="12438364" y="6588792"/>
            <a:ext cx="5347573" cy="5339017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30024" y="6529767"/>
            <a:ext cx="5827934" cy="545706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221465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/k/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39578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/g/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3497" y="4039146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Milk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3497" y="5361617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/mɪlk/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Condensed milk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71010" y="4039146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Hungry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1425" y="5361617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/ˈhʌŋ.gri/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 hungry belly.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1407">
            <a:off x="12338832" y="9328672"/>
            <a:ext cx="6692926" cy="3414862"/>
            <a:chOff x="0" y="0"/>
            <a:chExt cx="3294520" cy="168092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94520" cy="1680929"/>
            </a:xfrm>
            <a:custGeom>
              <a:avLst/>
              <a:gdLst/>
              <a:ahLst/>
              <a:cxnLst/>
              <a:rect r="r" b="b" t="t" l="l"/>
              <a:pathLst>
                <a:path h="1680929" w="3294520">
                  <a:moveTo>
                    <a:pt x="0" y="0"/>
                  </a:moveTo>
                  <a:lnTo>
                    <a:pt x="3294520" y="0"/>
                  </a:lnTo>
                  <a:lnTo>
                    <a:pt x="3294520" y="1680929"/>
                  </a:lnTo>
                  <a:lnTo>
                    <a:pt x="0" y="1680929"/>
                  </a:ln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346604" y="8087209"/>
            <a:ext cx="6940349" cy="50096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031605"/>
            <a:ext cx="3506470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  <a:spcBef>
                <a:spcPct val="0"/>
              </a:spcBef>
            </a:pPr>
            <a:r>
              <a:rPr lang="en-US" sz="1200" spc="240">
                <a:solidFill>
                  <a:srgbClr val="F1E5D7"/>
                </a:solidFill>
                <a:latin typeface="Agrandir Bold"/>
              </a:rPr>
              <a:t>#THEHOMESCHOOLLIFE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1465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/s/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3497" y="4039146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Sample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3497" y="5042529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/ˈsæm.pəl/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 random sample of population.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31575" y="1627141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/z/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53607" y="4074493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Zoo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53607" y="5077876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/zuː/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Zoos are shut down during the pandemic.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01870"/>
            <a:ext cx="16394576" cy="1018513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752830" y="9121140"/>
            <a:ext cx="3506470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  <a:spcBef>
                <a:spcPct val="0"/>
              </a:spcBef>
            </a:pPr>
            <a:r>
              <a:rPr lang="en-US" sz="1200" spc="240">
                <a:solidFill>
                  <a:srgbClr val="C43B3B"/>
                </a:solidFill>
                <a:latin typeface="Agrandir Bold"/>
              </a:rPr>
              <a:t>#THEHOMESCHOOLLIFE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1407">
            <a:off x="12338832" y="9328672"/>
            <a:ext cx="6692926" cy="3414862"/>
            <a:chOff x="0" y="0"/>
            <a:chExt cx="3294520" cy="168092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94520" cy="1680929"/>
            </a:xfrm>
            <a:custGeom>
              <a:avLst/>
              <a:gdLst/>
              <a:ahLst/>
              <a:cxnLst/>
              <a:rect r="r" b="b" t="t" l="l"/>
              <a:pathLst>
                <a:path h="1680929" w="3294520">
                  <a:moveTo>
                    <a:pt x="0" y="0"/>
                  </a:moveTo>
                  <a:lnTo>
                    <a:pt x="3294520" y="0"/>
                  </a:lnTo>
                  <a:lnTo>
                    <a:pt x="3294520" y="1680929"/>
                  </a:lnTo>
                  <a:lnTo>
                    <a:pt x="0" y="1680929"/>
                  </a:ln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346604" y="8087209"/>
            <a:ext cx="6940349" cy="50096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031605"/>
            <a:ext cx="3506470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  <a:spcBef>
                <a:spcPct val="0"/>
              </a:spcBef>
            </a:pPr>
            <a:r>
              <a:rPr lang="en-US" sz="1200" spc="240">
                <a:solidFill>
                  <a:srgbClr val="F1E5D7"/>
                </a:solidFill>
                <a:latin typeface="Agrandir Bold"/>
              </a:rPr>
              <a:t>#THEHOMESCHOOLLIFE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1465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/s/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3497" y="4039146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Price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3497" y="5042529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/praɪs/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 reasonable price.</a:t>
            </a: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731575" y="1627141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/z/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53607" y="4074493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Prize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53607" y="5077876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/praɪz/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Who got the </a:t>
            </a:r>
            <a:r>
              <a:rPr lang="en-US" sz="1200" spc="48">
                <a:solidFill>
                  <a:srgbClr val="F1E5D7"/>
                </a:solidFill>
                <a:latin typeface="Arimo"/>
              </a:rPr>
              <a:t>first prize?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05515" y="7394933"/>
            <a:ext cx="4691802" cy="469180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205671">
            <a:off x="15028966" y="6499170"/>
            <a:ext cx="3325273" cy="617871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221465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/f/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3497" y="4039146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Feature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3912" y="5077876"/>
            <a:ext cx="5900310" cy="326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/'fɪːtʃə(r)/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The latest version of iphone has several new feature.</a:t>
            </a: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891172" y="1627141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/v/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13203" y="4074493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Volunteer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83618" y="5077876"/>
            <a:ext cx="5900310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/ˌvɒl.ənˈtɪəʳ/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I want to become a volunteer.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05515" y="7394933"/>
            <a:ext cx="4691802" cy="469180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205671">
            <a:off x="15028966" y="6499170"/>
            <a:ext cx="3325273" cy="617871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221465" y="1591794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/f/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3497" y="4039146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Stiff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63011" y="5090835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/stɪf/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This hair spray makes my hair stiff.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91172" y="1627141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/v/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13203" y="4074493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Cave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38881" y="5090835"/>
            <a:ext cx="5900310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/keɪv/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Son Doong cave has been discovered. 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86191" y="7678133"/>
            <a:ext cx="4585134" cy="7246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52297" y="341005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/ʃ/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069147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Shoulder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830" y="4222941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/ˈʃoʊl.dɚ/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Put your hands on my shoulder.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74329" y="3069147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Relationship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52107" y="3069147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Cherish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74329" y="4222941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/rɪˈleɪ.ʃən.ʃɪp/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 long-distance relationship.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99826" y="4222941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/ˈtʃer.ɪʃ/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I cherish the time we've been together.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86191" y="7678133"/>
            <a:ext cx="4585134" cy="7246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52297" y="341005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/ʒ/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Decision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830" y="4684903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/dɪˈsɪʒ.ən/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Make a decision.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74329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Television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74329" y="4365816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/ˈtel.ɪ.vɪʒ.ən/ 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Most homes have a television.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74968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Pleasure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01931" y="4365816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/ˈpleʒ.əʳ/ 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It’s my pleasure!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52297" y="341005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/tʃ/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Cheek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0830" y="4684903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 /tʃiːk/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She has rosy cheeks.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03914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Research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92937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Teach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03914" y="4684903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/rɪˈsɝːtʃ/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 medical research.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33767" y="4684903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/tiːtʃ/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Every failure teaches me great lessons.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784990" y="7064704"/>
            <a:ext cx="4691802" cy="469180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205671">
            <a:off x="11608441" y="6168941"/>
            <a:ext cx="3325273" cy="617871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52297" y="341005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/dʒ/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Ginger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0830" y="4365816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/ˈdʒɪn.dʒɚ/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Ginger tea tastes really good.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03914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03914" y="4365816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/ˈlæŋ.gwɪdʒ/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English is not my native language.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63352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Individual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04182" y="4684903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/ˌɪn.dəˈvɪdʒ.u.əl/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Every individual has a right to live.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861569" y="7037307"/>
            <a:ext cx="4691802" cy="469180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E5D7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205671">
            <a:off x="11685020" y="6141545"/>
            <a:ext cx="3325273" cy="617871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86191" y="7678133"/>
            <a:ext cx="4585134" cy="7246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52297" y="341005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/θ/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Healthy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684903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/ˈhel.θi/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 </a:t>
            </a:r>
            <a:r>
              <a:rPr lang="en-US" sz="1200" spc="48">
                <a:solidFill>
                  <a:srgbClr val="F1E5D7"/>
                </a:solidFill>
                <a:latin typeface="Arimo"/>
              </a:rPr>
              <a:t>healthy diet.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03914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Thank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03914" y="4684903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/θæŋk/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I just want to say thank you.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45054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Teeth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45054" y="4684903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/tiːθ/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I'm brushing my teeth.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86191" y="7678133"/>
            <a:ext cx="4585134" cy="7246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52297" y="341005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/ð/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This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981575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/ðɪs/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This guy is humerous.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03914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Although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03914" y="4981575"/>
            <a:ext cx="5900310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/ɑːlˈðoʊ/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He has a successful career although he doesn't go to college.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45054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Weather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85884" y="4981575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/ˈweðə/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How's</a:t>
            </a:r>
            <a:r>
              <a:rPr lang="en-US" sz="1200" spc="48">
                <a:solidFill>
                  <a:srgbClr val="F1E5D7"/>
                </a:solidFill>
                <a:latin typeface="Arimo"/>
              </a:rPr>
              <a:t> the weather today?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86191" y="7678133"/>
            <a:ext cx="4585134" cy="7246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52297" y="341005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/h/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Happy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981575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/ˈhæp.i/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She has a happy smile.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03914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Heart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44744" y="4981575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/hɑːrt/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My heart is you.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02179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Whose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72594" y="4981575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/huːz/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Whose pen is it?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624507" y="7235051"/>
            <a:ext cx="3867427" cy="3867427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2034509" y="7598184"/>
            <a:ext cx="6687430" cy="482710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601399" y="1016326"/>
            <a:ext cx="7085203" cy="188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0000"/>
                </a:solidFill>
                <a:latin typeface="Gatwick Bold"/>
              </a:rPr>
              <a:t>/ɑː/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38237" y="4981575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 /fɑːr/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How far is it from your house?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52830" y="9121140"/>
            <a:ext cx="3506470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  <a:spcBef>
                <a:spcPct val="0"/>
              </a:spcBef>
            </a:pPr>
            <a:r>
              <a:rPr lang="en-US" sz="1200" spc="240">
                <a:solidFill>
                  <a:srgbClr val="C43B3B"/>
                </a:solidFill>
                <a:latin typeface="Agrandir Bold"/>
              </a:rPr>
              <a:t>#THEHOMESCHOOLLIFE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44889" y="3788154"/>
            <a:ext cx="2656973" cy="151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Party</a:t>
            </a:r>
          </a:p>
          <a:p>
            <a:pPr algn="ctr">
              <a:lnSpc>
                <a:spcPts val="602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105295" y="3842764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Calm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6572" y="4837686"/>
            <a:ext cx="4373548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/kɑːm/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You need to </a:t>
            </a:r>
            <a:r>
              <a:rPr lang="en-US" sz="3600" spc="144">
                <a:solidFill>
                  <a:srgbClr val="000000"/>
                </a:solidFill>
                <a:latin typeface="Arimo"/>
              </a:rPr>
              <a:t>Calm down!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659407" y="3788154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Far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86601" y="4981575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/ˈpɑːti/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rimo"/>
              </a:rPr>
              <a:t>Let’s have a party!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86191" y="7678133"/>
            <a:ext cx="4585134" cy="7246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601399" y="366532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"/>
              </a:rPr>
              <a:t>/j/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Year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/jɪr/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Happy new year!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2343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Young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93845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/jʌŋ/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Young children are naive.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02179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Mute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72594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/mjuːt/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Please, mute your mic.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86191" y="7678133"/>
            <a:ext cx="4585134" cy="7246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601399" y="366532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 Bold"/>
              </a:rPr>
              <a:t>/l/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Lemon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/ˈlem.ən/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 slice of lemon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2343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Likelihood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93845" y="4595813"/>
            <a:ext cx="5900310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/ˈlaɪ.kli.hʊd/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 likelihood of overpopulation.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02179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Possible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72594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/ˈpɒsəbļ/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as soon as possible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86191" y="7678133"/>
            <a:ext cx="4585134" cy="7246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601399" y="366532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 Bold"/>
              </a:rPr>
              <a:t>/m/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Money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/ˈmʌni/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money income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2343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Family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93845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/ˈfæməli/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I love my family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6457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Lime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94155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/laɪm/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Limes have a sour taste.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86191" y="7678133"/>
            <a:ext cx="4585134" cy="7246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601399" y="366532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 Bold"/>
              </a:rPr>
              <a:t>/n/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Night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/naɪt/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Have a good night!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2343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Banana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93845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/bəˈnæn.ə/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A bunch of bananas.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6457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Nine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94155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 /naɪn/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I go to bed at nine.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86191" y="7678133"/>
            <a:ext cx="4585134" cy="7246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601399" y="366532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1E5D7"/>
                </a:solidFill>
                <a:latin typeface="Gatwick Bold Bold"/>
              </a:rPr>
              <a:t>/ŋ/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Singer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/ˈsɪŋ.ɚ/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She is a good singer.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2343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England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93845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/ˈɪŋ.ɡlənd/</a:t>
            </a:r>
          </a:p>
          <a:p>
            <a:pPr algn="ctr">
              <a:lnSpc>
                <a:spcPts val="5040"/>
              </a:lnSpc>
            </a:pPr>
            <a:r>
              <a:rPr lang="en-US" sz="1200" spc="48">
                <a:solidFill>
                  <a:srgbClr val="F1E5D7"/>
                </a:solidFill>
                <a:latin typeface="Arimo"/>
              </a:rPr>
              <a:t>Let’s travel to England!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64570" y="3212022"/>
            <a:ext cx="604114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1E5D7"/>
                </a:solidFill>
                <a:latin typeface="Gatwick Bold"/>
              </a:rPr>
              <a:t>Morning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94155" y="4914900"/>
            <a:ext cx="590031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/ˈmɔː.nɪŋ/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F1E5D7"/>
                </a:solidFill>
                <a:latin typeface="Agrandir"/>
              </a:rPr>
              <a:t>Morning exercises.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6259" y="2460083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07307">
            <a:off x="2980331" y="1451529"/>
            <a:ext cx="2849706" cy="791585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844146" y="3125473"/>
            <a:ext cx="10727994" cy="247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0"/>
              </a:lnSpc>
              <a:spcBef>
                <a:spcPct val="0"/>
              </a:spcBef>
            </a:pPr>
            <a:r>
              <a:rPr lang="en-US" sz="6864">
                <a:solidFill>
                  <a:srgbClr val="C43B3B"/>
                </a:solidFill>
                <a:latin typeface="Gatwick Bold"/>
              </a:rPr>
              <a:t>Thank you for today's lesson!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2651224" y="8136313"/>
            <a:ext cx="5724496" cy="4957413"/>
            <a:chOff x="0" y="0"/>
            <a:chExt cx="6350000" cy="54991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263867" y="6991710"/>
            <a:ext cx="4585134" cy="724662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031605"/>
            <a:ext cx="3506470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  <a:spcBef>
                <a:spcPct val="0"/>
              </a:spcBef>
            </a:pPr>
            <a:r>
              <a:rPr lang="en-US" sz="1200" spc="240">
                <a:solidFill>
                  <a:srgbClr val="000000"/>
                </a:solidFill>
                <a:latin typeface="Agrandir Bold"/>
              </a:rPr>
              <a:t>#THEHOMESCHOOLLIFE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01399" y="1016326"/>
            <a:ext cx="7085203" cy="188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0000"/>
                </a:solidFill>
                <a:latin typeface="Gatwick Bold"/>
              </a:rPr>
              <a:t>/ɒ/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22847" y="3805033"/>
            <a:ext cx="3496104" cy="151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On</a:t>
            </a:r>
          </a:p>
          <a:p>
            <a:pPr algn="ctr">
              <a:lnSpc>
                <a:spcPts val="602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734605" y="3842764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Hot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28811" y="3842764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Top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4125" y="5156773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 /ɒn/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Turn on the light!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295883" y="4837686"/>
            <a:ext cx="4373548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/hɒt/</a:t>
            </a:r>
          </a:p>
          <a:p>
            <a:pPr algn="ctr">
              <a:lnSpc>
                <a:spcPts val="5040"/>
              </a:lnSpc>
            </a:pPr>
            <a:r>
              <a:rPr lang="en-US" sz="1200" spc="48">
                <a:solidFill>
                  <a:srgbClr val="000000"/>
                </a:solidFill>
                <a:latin typeface="Arimo"/>
              </a:rPr>
              <a:t>It’s boiling hot today.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490088" y="4837686"/>
            <a:ext cx="4373548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 /tɒp/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Ryan i</a:t>
            </a:r>
            <a:r>
              <a:rPr lang="en-US" sz="1200" spc="48">
                <a:solidFill>
                  <a:srgbClr val="000000"/>
                </a:solidFill>
                <a:latin typeface="Arimo"/>
              </a:rPr>
              <a:t>s top in Physics.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820929">
            <a:off x="-1431059" y="7359012"/>
            <a:ext cx="5760285" cy="4988944"/>
            <a:chOff x="0" y="0"/>
            <a:chExt cx="6202680" cy="53721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2733" y="6696170"/>
            <a:ext cx="5227645" cy="676518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031605"/>
            <a:ext cx="3506470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  <a:spcBef>
                <a:spcPct val="0"/>
              </a:spcBef>
            </a:pPr>
            <a:r>
              <a:rPr lang="en-US" sz="1200" spc="240">
                <a:solidFill>
                  <a:srgbClr val="000000"/>
                </a:solidFill>
                <a:latin typeface="Agrandir Bold"/>
              </a:rPr>
              <a:t>#THEHOMESCHOOLLIFE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01399" y="1016326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0000"/>
                </a:solidFill>
                <a:latin typeface="Gatwick Bold"/>
              </a:rPr>
              <a:t>/eɪ/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22847" y="3805033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Say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41368" y="3805033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Favorite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86601" y="3805033"/>
            <a:ext cx="3496104" cy="151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Day</a:t>
            </a:r>
          </a:p>
          <a:p>
            <a:pPr algn="ctr">
              <a:lnSpc>
                <a:spcPts val="60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66572" y="4711160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  /seɪ/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What did you say?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202646" y="4711160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/ˈfeɪ.vər.ət/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Taylor Swift is my favorite singer.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47879" y="4711160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/deɪ/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How was your day going?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799481" y="6809383"/>
            <a:ext cx="7075919" cy="6127746"/>
            <a:chOff x="0" y="0"/>
            <a:chExt cx="6350000" cy="54991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27439">
            <a:off x="-538735" y="7171864"/>
            <a:ext cx="4554427" cy="623118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752830" y="9121140"/>
            <a:ext cx="3506470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  <a:spcBef>
                <a:spcPct val="0"/>
              </a:spcBef>
            </a:pPr>
            <a:r>
              <a:rPr lang="en-US" sz="1200" spc="240">
                <a:solidFill>
                  <a:srgbClr val="C43B3B"/>
                </a:solidFill>
                <a:latin typeface="Agrandir Bold"/>
              </a:rPr>
              <a:t>#THEHOMESCHOOLLIFE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01399" y="1016326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0000"/>
                </a:solidFill>
                <a:latin typeface="Gatwick Bold"/>
              </a:rPr>
              <a:t>/aɪ/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22847" y="3805033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Sunshine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95948" y="3805033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Tight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86601" y="3805033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Motorbike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8478" y="4981575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/ˈsʌnʃaɪn/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1200" spc="48">
                <a:solidFill>
                  <a:srgbClr val="000000"/>
                </a:solidFill>
                <a:latin typeface="Arimo"/>
              </a:rPr>
              <a:t>You are my sunshine.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57226" y="4981575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/taɪt/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I loosened the tight screws.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47879" y="4981575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ˈməʊ.tə.baɪk/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I go to work by motorbike.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65449" y="7337628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07307">
            <a:off x="338623" y="6329075"/>
            <a:ext cx="2849706" cy="791585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601399" y="1016326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0000"/>
                </a:solidFill>
                <a:latin typeface="Gatwick Bold"/>
              </a:rPr>
              <a:t>/ɔɪ/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5295" y="3623163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Boy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95948" y="3623163"/>
            <a:ext cx="3496104" cy="151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Employee</a:t>
            </a:r>
          </a:p>
          <a:p>
            <a:pPr algn="ctr">
              <a:lnSpc>
                <a:spcPts val="602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686601" y="3568553"/>
            <a:ext cx="3496104" cy="151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Enjoy</a:t>
            </a:r>
          </a:p>
          <a:p>
            <a:pPr algn="ctr">
              <a:lnSpc>
                <a:spcPts val="602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68021" y="4639707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 /bɔɪ/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What a handsome boy!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57226" y="4639707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/ɪmˈplɔɪ.iː/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I am an employee at a bank.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47879" y="4639707"/>
            <a:ext cx="4373548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/ɪnˈdʒɔɪ/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Enjoy your meal!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80142" y="5915965"/>
            <a:ext cx="5760285" cy="4988944"/>
            <a:chOff x="0" y="0"/>
            <a:chExt cx="6202680" cy="53721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556958">
            <a:off x="-1917510" y="3050130"/>
            <a:ext cx="4711420" cy="755475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752830" y="9121140"/>
            <a:ext cx="3506470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  <a:spcBef>
                <a:spcPct val="0"/>
              </a:spcBef>
            </a:pPr>
            <a:r>
              <a:rPr lang="en-US" sz="1200" spc="240">
                <a:solidFill>
                  <a:srgbClr val="C43B3B"/>
                </a:solidFill>
                <a:latin typeface="Agrandir Bold"/>
              </a:rPr>
              <a:t>#THEHOMESCHOOLLIFE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01399" y="1016326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0000"/>
                </a:solidFill>
                <a:latin typeface="Gatwick Bold"/>
              </a:rPr>
              <a:t>/aʊ/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05295" y="3623163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House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95948" y="3623163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Town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13987" y="3623163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Sound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5638" y="4842498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/haʊs/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This is a two-storey house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86292" y="4842498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/taʊn/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I live in a small town.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804331" y="4842498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/saʊnd/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That sounds good!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792710" y="7436519"/>
            <a:ext cx="3867427" cy="3867427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43B3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1923269" y="7691421"/>
            <a:ext cx="6687430" cy="482710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601399" y="1016326"/>
            <a:ext cx="7085203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0000"/>
                </a:solidFill>
                <a:latin typeface="Gatwick Bold"/>
              </a:rPr>
              <a:t>/əʊ/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5295" y="3623163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Blow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21078" y="3623163"/>
            <a:ext cx="3900130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Telephone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70679" y="3623163"/>
            <a:ext cx="3496104" cy="77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Gatwick Bold"/>
              </a:rPr>
              <a:t>Focus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0446" y="4650539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/bləʊ/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The wind is blowing harder.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61022" y="4650539"/>
            <a:ext cx="471541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/ˈfəʊ.kəs/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Focus on the lesson.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513435" y="4650539"/>
            <a:ext cx="4715416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/ˈtel.ɪ.fəʊn/</a:t>
            </a:r>
          </a:p>
          <a:p>
            <a:pPr algn="ctr">
              <a:lnSpc>
                <a:spcPts val="5040"/>
              </a:lnSpc>
            </a:pPr>
            <a:r>
              <a:rPr lang="en-US" sz="3600" spc="144">
                <a:solidFill>
                  <a:srgbClr val="000000"/>
                </a:solidFill>
                <a:latin typeface="Agrandir"/>
              </a:rPr>
              <a:t>What’s the telephone number?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 standalone="yes"?><cp:coreProperties xmlns:cp="http://schemas.openxmlformats.org/package/2006/metadata/core-properties" xmlns:dc="http://purl.org/dc/elements/1.1/" xmlns:dcterms="http://purl.org/dc/terms/" xmlns:xsi="http://www.w3.org/2001/XMLSchema-instance"><dcterms:created xsi:type="dcterms:W3CDTF">2006-08-16T00:00:00Z</dcterms:created><dc:identifier>DAEfwotGclI</dc:identifier><dcterms:modified xsi:type="dcterms:W3CDTF">2011-08-01T06:04:30Z</dcterms:modified><cp:revision>1</cp:revision><dc:title>&#8;IPA Chart</dc:title></cp:coreProperties>
</file>