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9" r:id="rId5"/>
    <p:sldId id="353" r:id="rId6"/>
    <p:sldId id="444" r:id="rId7"/>
    <p:sldId id="354" r:id="rId8"/>
    <p:sldId id="445" r:id="rId9"/>
    <p:sldId id="355" r:id="rId10"/>
    <p:sldId id="356" r:id="rId11"/>
    <p:sldId id="357" r:id="rId12"/>
    <p:sldId id="446" r:id="rId13"/>
    <p:sldId id="447"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448" r:id="rId30"/>
    <p:sldId id="443" r:id="rId31"/>
    <p:sldId id="449" r:id="rId32"/>
    <p:sldId id="450" r:id="rId33"/>
    <p:sldId id="451" r:id="rId34"/>
    <p:sldId id="452" r:id="rId35"/>
    <p:sldId id="453" r:id="rId36"/>
    <p:sldId id="454" r:id="rId37"/>
    <p:sldId id="455" r:id="rId38"/>
    <p:sldId id="45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28" autoAdjust="0"/>
  </p:normalViewPr>
  <p:slideViewPr>
    <p:cSldViewPr snapToGrid="0">
      <p:cViewPr>
        <p:scale>
          <a:sx n="87" d="100"/>
          <a:sy n="87" d="100"/>
        </p:scale>
        <p:origin x="-570" y="138"/>
      </p:cViewPr>
      <p:guideLst>
        <p:guide orient="horz" pos="2160"/>
        <p:guide pos="3840"/>
      </p:guideLst>
    </p:cSldViewPr>
  </p:slideViewPr>
  <p:notesTextViewPr>
    <p:cViewPr>
      <p:scale>
        <a:sx n="1" d="1"/>
        <a:sy n="1" d="1"/>
      </p:scale>
      <p:origin x="0" y="0"/>
    </p:cViewPr>
  </p:notesTextViewPr>
  <p:sorterViewPr>
    <p:cViewPr>
      <p:scale>
        <a:sx n="100" d="100"/>
        <a:sy n="100" d="100"/>
      </p:scale>
      <p:origin x="0" y="-7986"/>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F5DCB-D8C4-4DE0-8A04-11127EBD9EEB}"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D6BEA-2769-4FC6-812A-9A24DDE4543D}" type="slidenum">
              <a:rPr lang="en-US" smtClean="0"/>
              <a:t>‹#›</a:t>
            </a:fld>
            <a:endParaRPr lang="en-US"/>
          </a:p>
        </p:txBody>
      </p:sp>
    </p:spTree>
    <p:extLst>
      <p:ext uri="{BB962C8B-B14F-4D97-AF65-F5344CB8AC3E}">
        <p14:creationId xmlns:p14="http://schemas.microsoft.com/office/powerpoint/2010/main" val="39928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4749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75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55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581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823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97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258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528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2196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77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863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endParaRPr lang="en-US" b="0" dirty="0" smtClean="0"/>
          </a:p>
        </p:txBody>
      </p:sp>
    </p:spTree>
    <p:extLst>
      <p:ext uri="{BB962C8B-B14F-4D97-AF65-F5344CB8AC3E}">
        <p14:creationId xmlns:p14="http://schemas.microsoft.com/office/powerpoint/2010/main" val="3941489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7958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4163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928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73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988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750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endParaRPr lang="en-US" b="0" dirty="0" smtClean="0"/>
          </a:p>
        </p:txBody>
      </p:sp>
    </p:spTree>
    <p:extLst>
      <p:ext uri="{BB962C8B-B14F-4D97-AF65-F5344CB8AC3E}">
        <p14:creationId xmlns:p14="http://schemas.microsoft.com/office/powerpoint/2010/main" val="133564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r>
              <a:rPr lang="en-US" dirty="0" smtClean="0"/>
              <a:t>A story or user story is the smallest unit of work in an agile framework. It is a software system requirement that is expressed in a few short sentences, ideally using non-technical language.</a:t>
            </a:r>
          </a:p>
          <a:p>
            <a:r>
              <a:rPr lang="en-US" dirty="0" smtClean="0"/>
              <a:t>The goal of a user story is to deliver a particular value back to the customer. Note that "customers" don't have to be external end users in the traditional sense, they can also be internal customers or colleagues within your organization who depend on your team.</a:t>
            </a:r>
          </a:p>
          <a:p>
            <a:r>
              <a:rPr lang="en-US" dirty="0" smtClean="0"/>
              <a:t>User stories are a few sentences in simple language that outline the desired outcome. They don't go into detailed requirements.</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Page</a:t>
            </a:r>
            <a:r>
              <a:rPr lang="en-US" b="1" baseline="0" dirty="0" smtClean="0"/>
              <a:t> #: 7 (a)</a:t>
            </a:r>
            <a:br>
              <a:rPr lang="en-US" b="1" baseline="0" dirty="0" smtClean="0"/>
            </a:br>
            <a:endParaRPr lang="en-US" b="1" dirty="0" smtClean="0"/>
          </a:p>
          <a:p>
            <a:r>
              <a:rPr lang="en-US" b="1" dirty="0" smtClean="0"/>
              <a:t>Animation/ Interactivity</a:t>
            </a:r>
            <a:r>
              <a:rPr lang="en-US" b="1" baseline="0" dirty="0" smtClean="0"/>
              <a:t> Notes: </a:t>
            </a:r>
          </a:p>
          <a:p>
            <a:pPr marL="171450" indent="-171450">
              <a:buFont typeface="Arial" panose="020B0604020202020204" pitchFamily="34" charset="0"/>
              <a:buChar char="•"/>
            </a:pPr>
            <a:r>
              <a:rPr lang="en-US" b="0" baseline="0" dirty="0" smtClean="0"/>
              <a:t>Onstage text and graphic with A1</a:t>
            </a:r>
          </a:p>
          <a:p>
            <a:pPr marL="171450" indent="-171450">
              <a:buFont typeface="Arial" panose="020B0604020202020204" pitchFamily="34" charset="0"/>
              <a:buChar char="•"/>
            </a:pPr>
            <a:r>
              <a:rPr lang="en-US" b="0" baseline="0" dirty="0" smtClean="0"/>
              <a:t>Highlight feature during A2</a:t>
            </a:r>
          </a:p>
          <a:p>
            <a:pPr marL="171450" indent="-171450">
              <a:buFont typeface="Arial" panose="020B0604020202020204" pitchFamily="34" charset="0"/>
              <a:buChar char="•"/>
            </a:pPr>
            <a:r>
              <a:rPr lang="en-US" b="0" baseline="0" dirty="0" smtClean="0"/>
              <a:t>Highlight User story during A3</a:t>
            </a:r>
          </a:p>
          <a:p>
            <a:pPr marL="171450" indent="-171450">
              <a:buFont typeface="Arial" panose="020B0604020202020204" pitchFamily="34" charset="0"/>
              <a:buChar char="•"/>
            </a:pPr>
            <a:r>
              <a:rPr lang="en-US" b="0" baseline="0" dirty="0" smtClean="0"/>
              <a:t>Fade in instruction with A4</a:t>
            </a:r>
          </a:p>
          <a:p>
            <a:pPr marL="171450" indent="-171450">
              <a:buFont typeface="Arial" panose="020B0604020202020204" pitchFamily="34" charset="0"/>
              <a:buChar char="•"/>
            </a:pPr>
            <a:r>
              <a:rPr lang="en-US" b="0" baseline="0" dirty="0" smtClean="0"/>
              <a:t>Only Feature and User Story should be clickable. </a:t>
            </a:r>
          </a:p>
          <a:p>
            <a:pPr marL="171450" indent="-171450">
              <a:buFont typeface="Arial" panose="020B0604020202020204" pitchFamily="34" charset="0"/>
              <a:buChar char="•"/>
            </a:pPr>
            <a:endParaRPr lang="en-US" b="0" baseline="0" dirty="0" smtClean="0"/>
          </a:p>
          <a:p>
            <a:endParaRPr lang="en-US" b="0" baseline="0" dirty="0" smtClean="0"/>
          </a:p>
          <a:p>
            <a:r>
              <a:rPr lang="en-US" b="1" baseline="0" dirty="0" smtClean="0"/>
              <a:t>Voice Over Script:</a:t>
            </a:r>
          </a:p>
          <a:p>
            <a:r>
              <a:rPr lang="en-US" sz="1200" kern="1200" dirty="0" smtClean="0">
                <a:solidFill>
                  <a:schemeClr val="tx1"/>
                </a:solidFill>
                <a:effectLst/>
                <a:latin typeface="+mn-lt"/>
                <a:ea typeface="+mn-ea"/>
                <a:cs typeface="+mn-cs"/>
              </a:rPr>
              <a:t>Features are derived from Capabilities. Similar to capabilities, features are shippable market solutions or products. Feature exists within a Scrum Team and must be completed within a Program Increment.</a:t>
            </a:r>
            <a:endParaRPr lang="en-CA"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9496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13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accent5"/>
                </a:solidFill>
              </a:defRPr>
            </a:lvl1pPr>
          </a:lstStyle>
          <a:p>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dirty="0"/>
          </a:p>
        </p:txBody>
      </p:sp>
    </p:spTree>
    <p:extLst>
      <p:ext uri="{BB962C8B-B14F-4D97-AF65-F5344CB8AC3E}">
        <p14:creationId xmlns:p14="http://schemas.microsoft.com/office/powerpoint/2010/main" val="281686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5175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312540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5154" y="4112255"/>
            <a:ext cx="4428423" cy="548648"/>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Tree>
    <p:extLst>
      <p:ext uri="{BB962C8B-B14F-4D97-AF65-F5344CB8AC3E}">
        <p14:creationId xmlns:p14="http://schemas.microsoft.com/office/powerpoint/2010/main" val="351617192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pPr/>
              <a:t>‹#›</a:t>
            </a:fld>
            <a:endParaRPr lang="en-US" dirty="0"/>
          </a:p>
        </p:txBody>
      </p:sp>
    </p:spTree>
    <p:extLst>
      <p:ext uri="{BB962C8B-B14F-4D97-AF65-F5344CB8AC3E}">
        <p14:creationId xmlns:p14="http://schemas.microsoft.com/office/powerpoint/2010/main" val="353708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34307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9526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A03680-1745-43A6-84AB-F9E62EC72A1D}" type="datetimeFigureOut">
              <a:rPr lang="en-US" smtClean="0"/>
              <a:t>6/8/2020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4941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A03680-1745-43A6-84AB-F9E62EC72A1D}" type="datetimeFigureOut">
              <a:rPr lang="en-US" smtClean="0"/>
              <a:t>6/8/2020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26679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03680-1745-43A6-84AB-F9E62EC72A1D}" type="datetimeFigureOut">
              <a:rPr lang="en-US" smtClean="0"/>
              <a:t>6/8/2020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12725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03720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69029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03680-1745-43A6-84AB-F9E62EC72A1D}" type="datetimeFigureOut">
              <a:rPr lang="en-US" smtClean="0"/>
              <a:t>6/8/2020</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F186C-0192-4E36-B831-500FB38C0B44}" type="slidenum">
              <a:rPr lang="en-US" smtClean="0"/>
              <a:t>‹#›</a:t>
            </a:fld>
            <a:endParaRPr lang="en-US"/>
          </a:p>
        </p:txBody>
      </p:sp>
    </p:spTree>
    <p:extLst>
      <p:ext uri="{BB962C8B-B14F-4D97-AF65-F5344CB8AC3E}">
        <p14:creationId xmlns:p14="http://schemas.microsoft.com/office/powerpoint/2010/main" val="325710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5.wdp"/></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microsoft.com/office/2007/relationships/hdphoto" Target="../media/hdphoto6.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tusjain/agileanswer/blob/master/repository/Relative%20Estimation%20of%20Epics%20and%20Features.pdf"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package" Target="../embeddings/Microsoft_Word_Document1.doc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package" Target="../embeddings/Microsoft_Word_Document2.docx"/></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package" Target="../embeddings/Microsoft_Word_Document3.docx"/><Relationship Id="rId4" Type="http://schemas.openxmlformats.org/officeDocument/2006/relationships/hyperlink" Target="http://agileanswer.blogspot.com/2016/04/story-splitting-part-1-i-am-sure-youve.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usjain/agileanswer/blob/master/repository/User%20Story%20Format.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4591" t="19205" b="15704"/>
          <a:stretch/>
        </p:blip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pic>
        <p:nvPicPr>
          <p:cNvPr id="22" name="Picture 21"/>
          <p:cNvPicPr>
            <a:picLocks noChangeAspect="1"/>
          </p:cNvPicPr>
          <p:nvPr/>
        </p:nvPicPr>
        <p:blipFill>
          <a:blip r:embed="rId5"/>
          <a:stretch>
            <a:fillRect/>
          </a:stretch>
        </p:blipFill>
        <p:spPr>
          <a:xfrm>
            <a:off x="11694704" y="-2650"/>
            <a:ext cx="495491" cy="6886049"/>
          </a:xfrm>
          <a:prstGeom prst="rect">
            <a:avLst/>
          </a:prstGeom>
        </p:spPr>
      </p:pic>
      <p:sp>
        <p:nvSpPr>
          <p:cNvPr id="12" name="Title 1"/>
          <p:cNvSpPr txBox="1">
            <a:spLocks/>
          </p:cNvSpPr>
          <p:nvPr/>
        </p:nvSpPr>
        <p:spPr>
          <a:xfrm>
            <a:off x="230661" y="2822744"/>
            <a:ext cx="7230665" cy="26929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rgbClr val="0070C0"/>
                </a:solidFill>
                <a:latin typeface="+mj-lt"/>
                <a:ea typeface="+mj-ea"/>
                <a:cs typeface="+mj-cs"/>
              </a:defRPr>
            </a:lvl1pPr>
          </a:lstStyle>
          <a:p>
            <a:r>
              <a:rPr lang="en-US" sz="8000" b="1" dirty="0">
                <a:solidFill>
                  <a:srgbClr val="92D050"/>
                </a:solidFill>
              </a:rPr>
              <a:t>Epic, Feature, and </a:t>
            </a:r>
            <a:r>
              <a:rPr lang="en-US" sz="8000" b="1" dirty="0" smtClean="0">
                <a:solidFill>
                  <a:srgbClr val="92D050"/>
                </a:solidFill>
              </a:rPr>
              <a:t>Story</a:t>
            </a:r>
            <a:endParaRPr lang="en-US" sz="8000" b="1" dirty="0">
              <a:solidFill>
                <a:srgbClr val="92D050"/>
              </a:solidFill>
            </a:endParaRPr>
          </a:p>
        </p:txBody>
      </p:sp>
    </p:spTree>
    <p:extLst>
      <p:ext uri="{BB962C8B-B14F-4D97-AF65-F5344CB8AC3E}">
        <p14:creationId xmlns:p14="http://schemas.microsoft.com/office/powerpoint/2010/main" val="230839357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277" y="3141195"/>
            <a:ext cx="8864110" cy="357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idx="4294967295"/>
          </p:nvPr>
        </p:nvSpPr>
        <p:spPr>
          <a:xfrm>
            <a:off x="540183" y="26337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smtClean="0">
                <a:solidFill>
                  <a:srgbClr val="92D050"/>
                </a:solidFill>
                <a:latin typeface="Avenir Book" charset="0"/>
                <a:ea typeface="Avenir Book" charset="0"/>
                <a:cs typeface="Avenir Book" charset="0"/>
              </a:rPr>
              <a:t>Vertical vs. Horizontal User Stories</a:t>
            </a:r>
            <a:endParaRPr lang="en-CA" sz="3199" b="1" dirty="0">
              <a:solidFill>
                <a:srgbClr val="92D050"/>
              </a:solidFill>
              <a:latin typeface="Avenir Book" charset="0"/>
              <a:ea typeface="Avenir Book" charset="0"/>
              <a:cs typeface="Avenir Book" charset="0"/>
            </a:endParaRPr>
          </a:p>
        </p:txBody>
      </p:sp>
      <p:sp>
        <p:nvSpPr>
          <p:cNvPr id="3" name="Rectangle 2"/>
          <p:cNvSpPr/>
          <p:nvPr/>
        </p:nvSpPr>
        <p:spPr>
          <a:xfrm>
            <a:off x="540183" y="973547"/>
            <a:ext cx="11185628" cy="2308324"/>
          </a:xfrm>
          <a:prstGeom prst="rect">
            <a:avLst/>
          </a:prstGeom>
        </p:spPr>
        <p:txBody>
          <a:bodyPr wrap="square">
            <a:spAutoFit/>
          </a:bodyPr>
          <a:lstStyle/>
          <a:p>
            <a:pPr defTabSz="914217">
              <a:defRPr/>
            </a:pPr>
            <a:r>
              <a:rPr lang="en-US" dirty="0">
                <a:solidFill>
                  <a:srgbClr val="7F7F7F">
                    <a:lumMod val="50000"/>
                  </a:srgbClr>
                </a:solidFill>
                <a:latin typeface="Avenir Book"/>
              </a:rPr>
              <a:t>A story needs to be </a:t>
            </a:r>
            <a:r>
              <a:rPr lang="en-US" dirty="0" smtClean="0">
                <a:solidFill>
                  <a:srgbClr val="7F7F7F">
                    <a:lumMod val="50000"/>
                  </a:srgbClr>
                </a:solidFill>
                <a:latin typeface="Avenir Book"/>
              </a:rPr>
              <a:t>valuable; it </a:t>
            </a:r>
            <a:r>
              <a:rPr lang="en-US" dirty="0">
                <a:solidFill>
                  <a:srgbClr val="7F7F7F">
                    <a:lumMod val="50000"/>
                  </a:srgbClr>
                </a:solidFill>
                <a:latin typeface="Avenir Book"/>
              </a:rPr>
              <a:t>needs to be valuable to the customer. Developers may have (legitimate) concerns, but these framed in a way that makes the customer perceive them as important. </a:t>
            </a:r>
          </a:p>
          <a:p>
            <a:pPr defTabSz="914217">
              <a:defRPr/>
            </a:pPr>
            <a:endParaRPr lang="en-US" dirty="0" smtClean="0">
              <a:solidFill>
                <a:srgbClr val="7F7F7F">
                  <a:lumMod val="50000"/>
                </a:srgbClr>
              </a:solidFill>
              <a:latin typeface="Avenir Book"/>
            </a:endParaRPr>
          </a:p>
          <a:p>
            <a:pPr defTabSz="914217">
              <a:defRPr/>
            </a:pPr>
            <a:r>
              <a:rPr lang="en-US" dirty="0" smtClean="0">
                <a:solidFill>
                  <a:srgbClr val="7F7F7F">
                    <a:lumMod val="50000"/>
                  </a:srgbClr>
                </a:solidFill>
                <a:latin typeface="Avenir Book"/>
              </a:rPr>
              <a:t>Think </a:t>
            </a:r>
            <a:r>
              <a:rPr lang="en-US" dirty="0">
                <a:solidFill>
                  <a:srgbClr val="7F7F7F">
                    <a:lumMod val="50000"/>
                  </a:srgbClr>
                </a:solidFill>
                <a:latin typeface="Avenir Book"/>
              </a:rPr>
              <a:t>of a whole story as a multi-layer cake, e.g., a network layer, a persistence layer, a logic layer, and a presentation layer. When we split a story, we're serving up only part of that cake. We want to give the customer the essence of the whole cake, and the best way is to slice vertically through the layers. Developers often have an inclination to work on only one layer at a time (and get it "right"); but a full database layer (for example) has little value to the customer if there's no presentation layer.  </a:t>
            </a:r>
          </a:p>
        </p:txBody>
      </p:sp>
    </p:spTree>
    <p:extLst>
      <p:ext uri="{BB962C8B-B14F-4D97-AF65-F5344CB8AC3E}">
        <p14:creationId xmlns:p14="http://schemas.microsoft.com/office/powerpoint/2010/main" val="19773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188" y="269251"/>
            <a:ext cx="11336049"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  Components </a:t>
            </a:r>
            <a:endParaRPr lang="en-CA" sz="3199" b="1" dirty="0">
              <a:solidFill>
                <a:srgbClr val="92D050"/>
              </a:solidFill>
              <a:latin typeface="Avenir Book" charset="0"/>
              <a:ea typeface="Avenir Book" charset="0"/>
              <a:cs typeface="Avenir Book" charset="0"/>
            </a:endParaRPr>
          </a:p>
        </p:txBody>
      </p:sp>
      <p:sp>
        <p:nvSpPr>
          <p:cNvPr id="3" name="Content Placeholder 2"/>
          <p:cNvSpPr>
            <a:spLocks noGrp="1"/>
          </p:cNvSpPr>
          <p:nvPr>
            <p:ph idx="4294967295"/>
          </p:nvPr>
        </p:nvSpPr>
        <p:spPr>
          <a:xfrm>
            <a:off x="611188" y="914536"/>
            <a:ext cx="11133245" cy="812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en-US" sz="2700" dirty="0">
              <a:solidFill>
                <a:prstClr val="black"/>
              </a:solidFill>
              <a:latin typeface="Avenir Book"/>
              <a:ea typeface="Verdana" panose="020B0604030504040204" pitchFamily="34" charset="0"/>
              <a:cs typeface="Verdana" panose="020B0604030504040204" pitchFamily="34" charset="0"/>
            </a:endParaRPr>
          </a:p>
          <a:p>
            <a:endParaRPr lang="en-US" sz="2700" dirty="0">
              <a:solidFill>
                <a:schemeClr val="tx1">
                  <a:lumMod val="50000"/>
                </a:schemeClr>
              </a:solidFill>
              <a:latin typeface="Avenir Book"/>
              <a:ea typeface="Verdana" panose="020B0604030504040204" pitchFamily="34" charset="0"/>
              <a:cs typeface="Verdana" panose="020B0604030504040204" pitchFamily="34" charset="0"/>
            </a:endParaRPr>
          </a:p>
          <a:p>
            <a:pPr marL="0" indent="0">
              <a:buNone/>
            </a:pPr>
            <a:r>
              <a:rPr lang="en-US" sz="5000" dirty="0">
                <a:solidFill>
                  <a:schemeClr val="tx1">
                    <a:lumMod val="50000"/>
                  </a:schemeClr>
                </a:solidFill>
                <a:latin typeface="Avenir Book"/>
                <a:ea typeface="Verdana" panose="020B0604030504040204" pitchFamily="34" charset="0"/>
                <a:cs typeface="Verdana" panose="020B0604030504040204" pitchFamily="34" charset="0"/>
              </a:rPr>
              <a:t>A good user story has three components, commonly referred to as the three C’s. </a:t>
            </a:r>
          </a:p>
          <a:p>
            <a:pPr algn="ctr"/>
            <a:endParaRPr lang="en-US" sz="2700" dirty="0">
              <a:solidFill>
                <a:prstClr val="black"/>
              </a:solidFill>
              <a:latin typeface="Avenir Book"/>
              <a:ea typeface="Verdana" panose="020B0604030504040204" pitchFamily="34" charset="0"/>
              <a:cs typeface="Verdana" panose="020B0604030504040204" pitchFamily="34" charset="0"/>
            </a:endParaRPr>
          </a:p>
          <a:p>
            <a:pPr algn="ctr"/>
            <a:endParaRPr lang="en-US" sz="2700" dirty="0">
              <a:solidFill>
                <a:prstClr val="black"/>
              </a:solidFill>
              <a:latin typeface="Avenir Book"/>
              <a:ea typeface="Verdana" panose="020B0604030504040204" pitchFamily="34" charset="0"/>
              <a:cs typeface="Verdana" panose="020B0604030504040204" pitchFamily="34" charset="0"/>
            </a:endParaRPr>
          </a:p>
        </p:txBody>
      </p:sp>
      <p:grpSp>
        <p:nvGrpSpPr>
          <p:cNvPr id="28" name="Group 27"/>
          <p:cNvGrpSpPr/>
          <p:nvPr/>
        </p:nvGrpSpPr>
        <p:grpSpPr>
          <a:xfrm>
            <a:off x="4208064" y="2053390"/>
            <a:ext cx="4142296" cy="3899472"/>
            <a:chOff x="3946776" y="1397836"/>
            <a:chExt cx="4143375" cy="3900488"/>
          </a:xfrm>
        </p:grpSpPr>
        <p:sp>
          <p:nvSpPr>
            <p:cNvPr id="29" name="Freeform 9"/>
            <p:cNvSpPr>
              <a:spLocks/>
            </p:cNvSpPr>
            <p:nvPr/>
          </p:nvSpPr>
          <p:spPr bwMode="auto">
            <a:xfrm>
              <a:off x="4288088" y="1397836"/>
              <a:ext cx="3405188" cy="2947988"/>
            </a:xfrm>
            <a:custGeom>
              <a:avLst/>
              <a:gdLst>
                <a:gd name="T0" fmla="*/ 1072 w 2145"/>
                <a:gd name="T1" fmla="*/ 0 h 1857"/>
                <a:gd name="T2" fmla="*/ 2145 w 2145"/>
                <a:gd name="T3" fmla="*/ 1857 h 1857"/>
                <a:gd name="T4" fmla="*/ 0 w 2145"/>
                <a:gd name="T5" fmla="*/ 1857 h 1857"/>
                <a:gd name="T6" fmla="*/ 1072 w 2145"/>
                <a:gd name="T7" fmla="*/ 0 h 1857"/>
              </a:gdLst>
              <a:ahLst/>
              <a:cxnLst>
                <a:cxn ang="0">
                  <a:pos x="T0" y="T1"/>
                </a:cxn>
                <a:cxn ang="0">
                  <a:pos x="T2" y="T3"/>
                </a:cxn>
                <a:cxn ang="0">
                  <a:pos x="T4" y="T5"/>
                </a:cxn>
                <a:cxn ang="0">
                  <a:pos x="T6" y="T7"/>
                </a:cxn>
              </a:cxnLst>
              <a:rect l="0" t="0" r="r" b="b"/>
              <a:pathLst>
                <a:path w="2145" h="1857">
                  <a:moveTo>
                    <a:pt x="1072" y="0"/>
                  </a:moveTo>
                  <a:lnTo>
                    <a:pt x="2145" y="1857"/>
                  </a:lnTo>
                  <a:lnTo>
                    <a:pt x="0" y="1857"/>
                  </a:lnTo>
                  <a:lnTo>
                    <a:pt x="1072" y="0"/>
                  </a:lnTo>
                  <a:close/>
                </a:path>
              </a:pathLst>
            </a:custGeom>
            <a:gradFill flip="none" rotWithShape="1">
              <a:gsLst>
                <a:gs pos="0">
                  <a:schemeClr val="bg1">
                    <a:alpha val="67000"/>
                  </a:schemeClr>
                </a:gs>
                <a:gs pos="100000">
                  <a:srgbClr val="8C8C8C">
                    <a:alpha val="56000"/>
                  </a:srgbClr>
                </a:gs>
              </a:gsLst>
              <a:path path="circle">
                <a:fillToRect l="50000" t="50000" r="50000" b="50000"/>
              </a:path>
              <a:tileRect/>
            </a:gradFill>
            <a:ln w="9525" cap="flat" cmpd="sng" algn="ctr">
              <a:noFill/>
              <a:prstDash val="solid"/>
              <a:round/>
              <a:headEnd type="none" w="med" len="med"/>
              <a:tailEnd type="none" w="med" len="med"/>
            </a:ln>
            <a:effectLst/>
          </p:spPr>
          <p:txBody>
            <a:bodyPr lIns="82103" tIns="41051" rIns="82103" bIns="41051" anchor="ctr"/>
            <a:lstStyle/>
            <a:p>
              <a:pPr algn="ctr" defTabSz="814185">
                <a:lnSpc>
                  <a:spcPct val="90000"/>
                </a:lnSpc>
                <a:defRPr/>
              </a:pPr>
              <a:endParaRPr lang="en-US" dirty="0">
                <a:solidFill>
                  <a:srgbClr val="616265"/>
                </a:solidFill>
                <a:latin typeface="Arial"/>
              </a:endParaRPr>
            </a:p>
          </p:txBody>
        </p:sp>
        <p:grpSp>
          <p:nvGrpSpPr>
            <p:cNvPr id="30" name="Group 29"/>
            <p:cNvGrpSpPr>
              <a:grpSpLocks/>
            </p:cNvGrpSpPr>
            <p:nvPr/>
          </p:nvGrpSpPr>
          <p:grpSpPr bwMode="auto">
            <a:xfrm>
              <a:off x="5194551" y="4155324"/>
              <a:ext cx="1568450" cy="1143000"/>
              <a:chOff x="3798888" y="4989513"/>
              <a:chExt cx="1568450" cy="1143000"/>
            </a:xfrm>
          </p:grpSpPr>
          <p:sp>
            <p:nvSpPr>
              <p:cNvPr id="41" name="Freeform 10"/>
              <p:cNvSpPr>
                <a:spLocks/>
              </p:cNvSpPr>
              <p:nvPr/>
            </p:nvSpPr>
            <p:spPr bwMode="auto">
              <a:xfrm>
                <a:off x="3798888" y="4989513"/>
                <a:ext cx="1568450" cy="1143000"/>
              </a:xfrm>
              <a:custGeom>
                <a:avLst/>
                <a:gdLst>
                  <a:gd name="T0" fmla="*/ 988 w 988"/>
                  <a:gd name="T1" fmla="*/ 353 h 720"/>
                  <a:gd name="T2" fmla="*/ 889 w 988"/>
                  <a:gd name="T3" fmla="*/ 353 h 720"/>
                  <a:gd name="T4" fmla="*/ 889 w 988"/>
                  <a:gd name="T5" fmla="*/ 720 h 720"/>
                  <a:gd name="T6" fmla="*/ 99 w 988"/>
                  <a:gd name="T7" fmla="*/ 720 h 720"/>
                  <a:gd name="T8" fmla="*/ 99 w 988"/>
                  <a:gd name="T9" fmla="*/ 353 h 720"/>
                  <a:gd name="T10" fmla="*/ 0 w 988"/>
                  <a:gd name="T11" fmla="*/ 353 h 720"/>
                  <a:gd name="T12" fmla="*/ 494 w 988"/>
                  <a:gd name="T13" fmla="*/ 0 h 720"/>
                  <a:gd name="T14" fmla="*/ 988 w 988"/>
                  <a:gd name="T15" fmla="*/ 353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720">
                    <a:moveTo>
                      <a:pt x="988" y="353"/>
                    </a:moveTo>
                    <a:lnTo>
                      <a:pt x="889" y="353"/>
                    </a:lnTo>
                    <a:lnTo>
                      <a:pt x="889" y="720"/>
                    </a:lnTo>
                    <a:lnTo>
                      <a:pt x="99" y="720"/>
                    </a:lnTo>
                    <a:lnTo>
                      <a:pt x="99" y="353"/>
                    </a:lnTo>
                    <a:lnTo>
                      <a:pt x="0" y="353"/>
                    </a:lnTo>
                    <a:lnTo>
                      <a:pt x="494" y="0"/>
                    </a:lnTo>
                    <a:lnTo>
                      <a:pt x="988" y="353"/>
                    </a:lnTo>
                    <a:close/>
                  </a:path>
                </a:pathLst>
              </a:cu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2" name="Freeform 13"/>
              <p:cNvSpPr>
                <a:spLocks/>
              </p:cNvSpPr>
              <p:nvPr/>
            </p:nvSpPr>
            <p:spPr bwMode="auto">
              <a:xfrm>
                <a:off x="4583113" y="4989513"/>
                <a:ext cx="784225" cy="1143000"/>
              </a:xfrm>
              <a:custGeom>
                <a:avLst/>
                <a:gdLst>
                  <a:gd name="T0" fmla="*/ 784225 w 494"/>
                  <a:gd name="T1" fmla="*/ 560388 h 720"/>
                  <a:gd name="T2" fmla="*/ 627063 w 494"/>
                  <a:gd name="T3" fmla="*/ 560388 h 720"/>
                  <a:gd name="T4" fmla="*/ 627063 w 494"/>
                  <a:gd name="T5" fmla="*/ 1143000 h 720"/>
                  <a:gd name="T6" fmla="*/ 0 w 494"/>
                  <a:gd name="T7" fmla="*/ 1143000 h 720"/>
                  <a:gd name="T8" fmla="*/ 0 w 494"/>
                  <a:gd name="T9" fmla="*/ 0 h 720"/>
                  <a:gd name="T10" fmla="*/ 784225 w 494"/>
                  <a:gd name="T11" fmla="*/ 560388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720">
                    <a:moveTo>
                      <a:pt x="494" y="353"/>
                    </a:moveTo>
                    <a:lnTo>
                      <a:pt x="395" y="353"/>
                    </a:lnTo>
                    <a:lnTo>
                      <a:pt x="395" y="720"/>
                    </a:lnTo>
                    <a:lnTo>
                      <a:pt x="0" y="720"/>
                    </a:lnTo>
                    <a:lnTo>
                      <a:pt x="0" y="0"/>
                    </a:lnTo>
                    <a:lnTo>
                      <a:pt x="494" y="353"/>
                    </a:lnTo>
                    <a:close/>
                  </a:path>
                </a:pathLst>
              </a:custGeom>
              <a:gradFill rotWithShape="1">
                <a:gsLst>
                  <a:gs pos="0">
                    <a:srgbClr val="000C16">
                      <a:alpha val="34901"/>
                    </a:srgb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1" name="Group 1"/>
            <p:cNvGrpSpPr>
              <a:grpSpLocks/>
            </p:cNvGrpSpPr>
            <p:nvPr/>
          </p:nvGrpSpPr>
          <p:grpSpPr bwMode="auto">
            <a:xfrm>
              <a:off x="3973763" y="1835986"/>
              <a:ext cx="1298575" cy="1511300"/>
              <a:chOff x="2578100" y="2670175"/>
              <a:chExt cx="1298575" cy="1511300"/>
            </a:xfrm>
          </p:grpSpPr>
          <p:sp>
            <p:nvSpPr>
              <p:cNvPr id="39" name="Freeform 11"/>
              <p:cNvSpPr>
                <a:spLocks/>
              </p:cNvSpPr>
              <p:nvPr/>
            </p:nvSpPr>
            <p:spPr bwMode="auto">
              <a:xfrm>
                <a:off x="2578100" y="2670175"/>
                <a:ext cx="1298575" cy="1511300"/>
              </a:xfrm>
              <a:custGeom>
                <a:avLst/>
                <a:gdLst>
                  <a:gd name="T0" fmla="*/ 275 w 818"/>
                  <a:gd name="T1" fmla="*/ 952 h 952"/>
                  <a:gd name="T2" fmla="*/ 325 w 818"/>
                  <a:gd name="T3" fmla="*/ 868 h 952"/>
                  <a:gd name="T4" fmla="*/ 0 w 818"/>
                  <a:gd name="T5" fmla="*/ 684 h 952"/>
                  <a:gd name="T6" fmla="*/ 402 w 818"/>
                  <a:gd name="T7" fmla="*/ 0 h 952"/>
                  <a:gd name="T8" fmla="*/ 720 w 818"/>
                  <a:gd name="T9" fmla="*/ 183 h 952"/>
                  <a:gd name="T10" fmla="*/ 762 w 818"/>
                  <a:gd name="T11" fmla="*/ 98 h 952"/>
                  <a:gd name="T12" fmla="*/ 818 w 818"/>
                  <a:gd name="T13" fmla="*/ 705 h 952"/>
                  <a:gd name="T14" fmla="*/ 275 w 818"/>
                  <a:gd name="T15" fmla="*/ 952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2">
                    <a:moveTo>
                      <a:pt x="275" y="952"/>
                    </a:moveTo>
                    <a:lnTo>
                      <a:pt x="325" y="868"/>
                    </a:lnTo>
                    <a:lnTo>
                      <a:pt x="0" y="684"/>
                    </a:lnTo>
                    <a:lnTo>
                      <a:pt x="402" y="0"/>
                    </a:lnTo>
                    <a:lnTo>
                      <a:pt x="720" y="183"/>
                    </a:lnTo>
                    <a:lnTo>
                      <a:pt x="762" y="98"/>
                    </a:lnTo>
                    <a:lnTo>
                      <a:pt x="818" y="705"/>
                    </a:lnTo>
                    <a:lnTo>
                      <a:pt x="275" y="952"/>
                    </a:lnTo>
                    <a:close/>
                  </a:path>
                </a:pathLst>
              </a:cu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srgbClr val="000000">
                    <a:alpha val="26667"/>
                  </a:srgb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0" name="Freeform 14"/>
              <p:cNvSpPr>
                <a:spLocks/>
              </p:cNvSpPr>
              <p:nvPr/>
            </p:nvSpPr>
            <p:spPr bwMode="auto">
              <a:xfrm>
                <a:off x="2578100" y="3228975"/>
                <a:ext cx="1298575" cy="952500"/>
              </a:xfrm>
              <a:custGeom>
                <a:avLst/>
                <a:gdLst>
                  <a:gd name="T0" fmla="*/ 314325 w 818"/>
                  <a:gd name="T1" fmla="*/ 0 h 600"/>
                  <a:gd name="T2" fmla="*/ 0 w 818"/>
                  <a:gd name="T3" fmla="*/ 527050 h 600"/>
                  <a:gd name="T4" fmla="*/ 515938 w 818"/>
                  <a:gd name="T5" fmla="*/ 819150 h 600"/>
                  <a:gd name="T6" fmla="*/ 436563 w 818"/>
                  <a:gd name="T7" fmla="*/ 952500 h 600"/>
                  <a:gd name="T8" fmla="*/ 1298575 w 818"/>
                  <a:gd name="T9" fmla="*/ 560388 h 600"/>
                  <a:gd name="T10" fmla="*/ 314325 w 818"/>
                  <a:gd name="T11" fmla="*/ 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0">
                    <a:moveTo>
                      <a:pt x="198" y="0"/>
                    </a:moveTo>
                    <a:lnTo>
                      <a:pt x="0" y="332"/>
                    </a:lnTo>
                    <a:lnTo>
                      <a:pt x="325" y="516"/>
                    </a:lnTo>
                    <a:lnTo>
                      <a:pt x="275" y="600"/>
                    </a:lnTo>
                    <a:lnTo>
                      <a:pt x="818" y="353"/>
                    </a:lnTo>
                    <a:lnTo>
                      <a:pt x="198" y="0"/>
                    </a:lnTo>
                    <a:close/>
                  </a:path>
                </a:pathLst>
              </a:custGeom>
              <a:gradFill rotWithShape="1">
                <a:gsLst>
                  <a:gs pos="0">
                    <a:srgbClr val="01315D">
                      <a:alpha val="28000"/>
                    </a:srgbClr>
                  </a:gs>
                  <a:gs pos="100000">
                    <a:srgbClr val="FFFFFF">
                      <a:alpha val="0"/>
                    </a:srgb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2" name="Group 4"/>
            <p:cNvGrpSpPr>
              <a:grpSpLocks/>
            </p:cNvGrpSpPr>
            <p:nvPr/>
          </p:nvGrpSpPr>
          <p:grpSpPr bwMode="auto">
            <a:xfrm>
              <a:off x="6696326" y="1847099"/>
              <a:ext cx="1298575" cy="1512887"/>
              <a:chOff x="5300663" y="2681288"/>
              <a:chExt cx="1298575" cy="1512888"/>
            </a:xfrm>
          </p:grpSpPr>
          <p:sp>
            <p:nvSpPr>
              <p:cNvPr id="37" name="Freeform 12"/>
              <p:cNvSpPr>
                <a:spLocks/>
              </p:cNvSpPr>
              <p:nvPr/>
            </p:nvSpPr>
            <p:spPr bwMode="auto">
              <a:xfrm>
                <a:off x="5300663" y="2681288"/>
                <a:ext cx="1298575" cy="1512888"/>
              </a:xfrm>
              <a:custGeom>
                <a:avLst/>
                <a:gdLst>
                  <a:gd name="T0" fmla="*/ 56 w 818"/>
                  <a:gd name="T1" fmla="*/ 98 h 953"/>
                  <a:gd name="T2" fmla="*/ 105 w 818"/>
                  <a:gd name="T3" fmla="*/ 183 h 953"/>
                  <a:gd name="T4" fmla="*/ 423 w 818"/>
                  <a:gd name="T5" fmla="*/ 0 h 953"/>
                  <a:gd name="T6" fmla="*/ 818 w 818"/>
                  <a:gd name="T7" fmla="*/ 684 h 953"/>
                  <a:gd name="T8" fmla="*/ 501 w 818"/>
                  <a:gd name="T9" fmla="*/ 868 h 953"/>
                  <a:gd name="T10" fmla="*/ 550 w 818"/>
                  <a:gd name="T11" fmla="*/ 953 h 953"/>
                  <a:gd name="T12" fmla="*/ 0 w 818"/>
                  <a:gd name="T13" fmla="*/ 698 h 953"/>
                  <a:gd name="T14" fmla="*/ 56 w 818"/>
                  <a:gd name="T15" fmla="*/ 98 h 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3">
                    <a:moveTo>
                      <a:pt x="56" y="98"/>
                    </a:moveTo>
                    <a:lnTo>
                      <a:pt x="105" y="183"/>
                    </a:lnTo>
                    <a:lnTo>
                      <a:pt x="423" y="0"/>
                    </a:lnTo>
                    <a:lnTo>
                      <a:pt x="818" y="684"/>
                    </a:lnTo>
                    <a:lnTo>
                      <a:pt x="501" y="868"/>
                    </a:lnTo>
                    <a:lnTo>
                      <a:pt x="550" y="953"/>
                    </a:lnTo>
                    <a:lnTo>
                      <a:pt x="0" y="698"/>
                    </a:lnTo>
                    <a:lnTo>
                      <a:pt x="56" y="98"/>
                    </a:lnTo>
                    <a:close/>
                  </a:path>
                </a:pathLst>
              </a:cu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38" name="Freeform 15"/>
              <p:cNvSpPr>
                <a:spLocks/>
              </p:cNvSpPr>
              <p:nvPr/>
            </p:nvSpPr>
            <p:spPr bwMode="auto">
              <a:xfrm>
                <a:off x="5300663" y="3228975"/>
                <a:ext cx="1298575" cy="965200"/>
              </a:xfrm>
              <a:custGeom>
                <a:avLst/>
                <a:gdLst>
                  <a:gd name="T0" fmla="*/ 996950 w 818"/>
                  <a:gd name="T1" fmla="*/ 0 h 608"/>
                  <a:gd name="T2" fmla="*/ 1298575 w 818"/>
                  <a:gd name="T3" fmla="*/ 538163 h 608"/>
                  <a:gd name="T4" fmla="*/ 795338 w 818"/>
                  <a:gd name="T5" fmla="*/ 830263 h 608"/>
                  <a:gd name="T6" fmla="*/ 873125 w 818"/>
                  <a:gd name="T7" fmla="*/ 965200 h 608"/>
                  <a:gd name="T8" fmla="*/ 0 w 818"/>
                  <a:gd name="T9" fmla="*/ 560388 h 608"/>
                  <a:gd name="T10" fmla="*/ 996950 w 818"/>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8">
                    <a:moveTo>
                      <a:pt x="628" y="0"/>
                    </a:moveTo>
                    <a:lnTo>
                      <a:pt x="818" y="339"/>
                    </a:lnTo>
                    <a:lnTo>
                      <a:pt x="501" y="523"/>
                    </a:lnTo>
                    <a:lnTo>
                      <a:pt x="550" y="608"/>
                    </a:lnTo>
                    <a:lnTo>
                      <a:pt x="0" y="353"/>
                    </a:lnTo>
                    <a:lnTo>
                      <a:pt x="628" y="0"/>
                    </a:lnTo>
                    <a:close/>
                  </a:path>
                </a:pathLst>
              </a:custGeom>
              <a:gradFill rotWithShape="1">
                <a:gsLst>
                  <a:gs pos="0">
                    <a:srgbClr val="01315D">
                      <a:alpha val="28000"/>
                    </a:srgbClr>
                  </a:gs>
                  <a:gs pos="100000">
                    <a:srgbClr val="FFFFFF">
                      <a:alpha val="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sp>
          <p:nvSpPr>
            <p:cNvPr id="33" name="Oval 14"/>
            <p:cNvSpPr>
              <a:spLocks noChangeArrowheads="1"/>
            </p:cNvSpPr>
            <p:nvPr/>
          </p:nvSpPr>
          <p:spPr bwMode="auto">
            <a:xfrm>
              <a:off x="3946776" y="2463902"/>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Card</a:t>
              </a:r>
              <a:endParaRPr lang="en-US" sz="2400" dirty="0">
                <a:solidFill>
                  <a:srgbClr val="FFFFFF"/>
                </a:solidFill>
                <a:latin typeface="Arial"/>
                <a:cs typeface="Arial"/>
              </a:endParaRPr>
            </a:p>
          </p:txBody>
        </p:sp>
        <p:sp>
          <p:nvSpPr>
            <p:cNvPr id="34" name="Oval 14"/>
            <p:cNvSpPr>
              <a:spLocks noChangeArrowheads="1"/>
            </p:cNvSpPr>
            <p:nvPr/>
          </p:nvSpPr>
          <p:spPr bwMode="auto">
            <a:xfrm>
              <a:off x="6489951" y="2463901"/>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Conversation</a:t>
              </a:r>
              <a:endParaRPr lang="en-US" dirty="0">
                <a:solidFill>
                  <a:srgbClr val="FFFFFF"/>
                </a:solidFill>
                <a:latin typeface="Arial"/>
                <a:cs typeface="Arial"/>
              </a:endParaRPr>
            </a:p>
          </p:txBody>
        </p:sp>
        <p:sp>
          <p:nvSpPr>
            <p:cNvPr id="35" name="Oval 14"/>
            <p:cNvSpPr>
              <a:spLocks noChangeArrowheads="1"/>
            </p:cNvSpPr>
            <p:nvPr/>
          </p:nvSpPr>
          <p:spPr bwMode="auto">
            <a:xfrm>
              <a:off x="5196138" y="4645125"/>
              <a:ext cx="1566863"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Confirmation</a:t>
              </a:r>
              <a:endParaRPr lang="en-US" dirty="0">
                <a:solidFill>
                  <a:srgbClr val="FFFFFF"/>
                </a:solidFill>
                <a:latin typeface="Arial"/>
                <a:cs typeface="Arial"/>
              </a:endParaRPr>
            </a:p>
          </p:txBody>
        </p:sp>
        <p:sp>
          <p:nvSpPr>
            <p:cNvPr id="36" name="TextBox 19"/>
            <p:cNvSpPr txBox="1">
              <a:spLocks noChangeArrowheads="1"/>
            </p:cNvSpPr>
            <p:nvPr/>
          </p:nvSpPr>
          <p:spPr bwMode="auto">
            <a:xfrm>
              <a:off x="4890544" y="3025052"/>
              <a:ext cx="220027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HelveticaNeueLT Std" pitchFamily="34" charset="0"/>
                  <a:cs typeface="Arial" panose="020B0604020202020204" pitchFamily="34" charset="0"/>
                </a:defRPr>
              </a:lvl1pPr>
              <a:lvl2pPr marL="742950" indent="-285750">
                <a:defRPr>
                  <a:solidFill>
                    <a:schemeClr val="tx1"/>
                  </a:solidFill>
                  <a:latin typeface="HelveticaNeueLT Std" pitchFamily="34" charset="0"/>
                  <a:cs typeface="Arial" panose="020B0604020202020204" pitchFamily="34" charset="0"/>
                </a:defRPr>
              </a:lvl2pPr>
              <a:lvl3pPr marL="1143000" indent="-228600">
                <a:defRPr>
                  <a:solidFill>
                    <a:schemeClr val="tx1"/>
                  </a:solidFill>
                  <a:latin typeface="HelveticaNeueLT Std" pitchFamily="34" charset="0"/>
                  <a:cs typeface="Arial" panose="020B0604020202020204" pitchFamily="34" charset="0"/>
                </a:defRPr>
              </a:lvl3pPr>
              <a:lvl4pPr marL="1600200" indent="-228600">
                <a:defRPr>
                  <a:solidFill>
                    <a:schemeClr val="tx1"/>
                  </a:solidFill>
                  <a:latin typeface="HelveticaNeueLT Std" pitchFamily="34" charset="0"/>
                  <a:cs typeface="Arial" panose="020B0604020202020204" pitchFamily="34" charset="0"/>
                </a:defRPr>
              </a:lvl4pPr>
              <a:lvl5pPr marL="2057400" indent="-228600">
                <a:defRPr>
                  <a:solidFill>
                    <a:schemeClr val="tx1"/>
                  </a:solidFill>
                  <a:latin typeface="HelveticaNeueLT Std" pitchFamily="34" charset="0"/>
                  <a:cs typeface="Arial" panose="020B0604020202020204" pitchFamily="34" charset="0"/>
                </a:defRPr>
              </a:lvl5pPr>
              <a:lvl6pPr marL="2514600" indent="-228600" fontAlgn="base">
                <a:spcBef>
                  <a:spcPct val="0"/>
                </a:spcBef>
                <a:spcAft>
                  <a:spcPct val="0"/>
                </a:spcAft>
                <a:defRPr>
                  <a:solidFill>
                    <a:schemeClr val="tx1"/>
                  </a:solidFill>
                  <a:latin typeface="HelveticaNeueLT Std" pitchFamily="34" charset="0"/>
                  <a:cs typeface="Arial" panose="020B0604020202020204" pitchFamily="34" charset="0"/>
                </a:defRPr>
              </a:lvl6pPr>
              <a:lvl7pPr marL="2971800" indent="-228600" fontAlgn="base">
                <a:spcBef>
                  <a:spcPct val="0"/>
                </a:spcBef>
                <a:spcAft>
                  <a:spcPct val="0"/>
                </a:spcAft>
                <a:defRPr>
                  <a:solidFill>
                    <a:schemeClr val="tx1"/>
                  </a:solidFill>
                  <a:latin typeface="HelveticaNeueLT Std" pitchFamily="34" charset="0"/>
                  <a:cs typeface="Arial" panose="020B0604020202020204" pitchFamily="34" charset="0"/>
                </a:defRPr>
              </a:lvl7pPr>
              <a:lvl8pPr marL="3429000" indent="-228600" fontAlgn="base">
                <a:spcBef>
                  <a:spcPct val="0"/>
                </a:spcBef>
                <a:spcAft>
                  <a:spcPct val="0"/>
                </a:spcAft>
                <a:defRPr>
                  <a:solidFill>
                    <a:schemeClr val="tx1"/>
                  </a:solidFill>
                  <a:latin typeface="HelveticaNeueLT Std" pitchFamily="34" charset="0"/>
                  <a:cs typeface="Arial" panose="020B0604020202020204" pitchFamily="34" charset="0"/>
                </a:defRPr>
              </a:lvl8pPr>
              <a:lvl9pPr marL="3886200" indent="-228600" fontAlgn="base">
                <a:spcBef>
                  <a:spcPct val="0"/>
                </a:spcBef>
                <a:spcAft>
                  <a:spcPct val="0"/>
                </a:spcAft>
                <a:defRPr>
                  <a:solidFill>
                    <a:schemeClr val="tx1"/>
                  </a:solidFill>
                  <a:latin typeface="HelveticaNeueLT Std" pitchFamily="34" charset="0"/>
                  <a:cs typeface="Arial" panose="020B0604020202020204" pitchFamily="34" charset="0"/>
                </a:defRPr>
              </a:lvl9pPr>
            </a:lstStyle>
            <a:p>
              <a:pPr algn="ctr" defTabSz="914172">
                <a:defRPr/>
              </a:pPr>
              <a:r>
                <a:rPr lang="en-US" altLang="en-US" sz="3199" dirty="0">
                  <a:solidFill>
                    <a:srgbClr val="525252"/>
                  </a:solidFill>
                  <a:latin typeface="Arial" panose="020B0604020202020204" pitchFamily="34" charset="0"/>
                </a:rPr>
                <a:t>3 C’s</a:t>
              </a:r>
            </a:p>
          </p:txBody>
        </p:sp>
      </p:grpSp>
    </p:spTree>
    <p:extLst>
      <p:ext uri="{BB962C8B-B14F-4D97-AF65-F5344CB8AC3E}">
        <p14:creationId xmlns:p14="http://schemas.microsoft.com/office/powerpoint/2010/main" val="3290415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720" y="246009"/>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  Components </a:t>
            </a:r>
            <a:endParaRPr lang="en-CA" sz="3199" b="1" dirty="0">
              <a:solidFill>
                <a:srgbClr val="92D050"/>
              </a:solidFill>
              <a:latin typeface="Avenir Book" charset="0"/>
              <a:ea typeface="Avenir Book" charset="0"/>
              <a:cs typeface="Avenir Book" charset="0"/>
            </a:endParaRPr>
          </a:p>
        </p:txBody>
      </p:sp>
      <p:grpSp>
        <p:nvGrpSpPr>
          <p:cNvPr id="29" name="Group 28"/>
          <p:cNvGrpSpPr/>
          <p:nvPr/>
        </p:nvGrpSpPr>
        <p:grpSpPr>
          <a:xfrm>
            <a:off x="4208064" y="2053390"/>
            <a:ext cx="4142296" cy="3899472"/>
            <a:chOff x="3946776" y="1397836"/>
            <a:chExt cx="4143375" cy="3900488"/>
          </a:xfrm>
        </p:grpSpPr>
        <p:sp>
          <p:nvSpPr>
            <p:cNvPr id="30" name="Freeform 9"/>
            <p:cNvSpPr>
              <a:spLocks/>
            </p:cNvSpPr>
            <p:nvPr/>
          </p:nvSpPr>
          <p:spPr bwMode="auto">
            <a:xfrm>
              <a:off x="4288088" y="1397836"/>
              <a:ext cx="3405188" cy="2947988"/>
            </a:xfrm>
            <a:custGeom>
              <a:avLst/>
              <a:gdLst>
                <a:gd name="T0" fmla="*/ 1072 w 2145"/>
                <a:gd name="T1" fmla="*/ 0 h 1857"/>
                <a:gd name="T2" fmla="*/ 2145 w 2145"/>
                <a:gd name="T3" fmla="*/ 1857 h 1857"/>
                <a:gd name="T4" fmla="*/ 0 w 2145"/>
                <a:gd name="T5" fmla="*/ 1857 h 1857"/>
                <a:gd name="T6" fmla="*/ 1072 w 2145"/>
                <a:gd name="T7" fmla="*/ 0 h 1857"/>
              </a:gdLst>
              <a:ahLst/>
              <a:cxnLst>
                <a:cxn ang="0">
                  <a:pos x="T0" y="T1"/>
                </a:cxn>
                <a:cxn ang="0">
                  <a:pos x="T2" y="T3"/>
                </a:cxn>
                <a:cxn ang="0">
                  <a:pos x="T4" y="T5"/>
                </a:cxn>
                <a:cxn ang="0">
                  <a:pos x="T6" y="T7"/>
                </a:cxn>
              </a:cxnLst>
              <a:rect l="0" t="0" r="r" b="b"/>
              <a:pathLst>
                <a:path w="2145" h="1857">
                  <a:moveTo>
                    <a:pt x="1072" y="0"/>
                  </a:moveTo>
                  <a:lnTo>
                    <a:pt x="2145" y="1857"/>
                  </a:lnTo>
                  <a:lnTo>
                    <a:pt x="0" y="1857"/>
                  </a:lnTo>
                  <a:lnTo>
                    <a:pt x="1072" y="0"/>
                  </a:lnTo>
                  <a:close/>
                </a:path>
              </a:pathLst>
            </a:custGeom>
            <a:gradFill flip="none" rotWithShape="1">
              <a:gsLst>
                <a:gs pos="0">
                  <a:schemeClr val="bg1">
                    <a:alpha val="67000"/>
                  </a:schemeClr>
                </a:gs>
                <a:gs pos="100000">
                  <a:srgbClr val="8C8C8C">
                    <a:alpha val="56000"/>
                  </a:srgbClr>
                </a:gs>
              </a:gsLst>
              <a:path path="circle">
                <a:fillToRect l="50000" t="50000" r="50000" b="50000"/>
              </a:path>
              <a:tileRect/>
            </a:gradFill>
            <a:ln w="9525" cap="flat" cmpd="sng" algn="ctr">
              <a:noFill/>
              <a:prstDash val="solid"/>
              <a:round/>
              <a:headEnd type="none" w="med" len="med"/>
              <a:tailEnd type="none" w="med" len="med"/>
            </a:ln>
            <a:effectLst/>
          </p:spPr>
          <p:txBody>
            <a:bodyPr lIns="82103" tIns="41051" rIns="82103" bIns="41051" anchor="ctr"/>
            <a:lstStyle/>
            <a:p>
              <a:pPr algn="ctr" defTabSz="814185">
                <a:lnSpc>
                  <a:spcPct val="90000"/>
                </a:lnSpc>
                <a:defRPr/>
              </a:pPr>
              <a:endParaRPr lang="en-US" dirty="0">
                <a:solidFill>
                  <a:srgbClr val="616265"/>
                </a:solidFill>
                <a:latin typeface="Arial"/>
              </a:endParaRPr>
            </a:p>
          </p:txBody>
        </p:sp>
        <p:grpSp>
          <p:nvGrpSpPr>
            <p:cNvPr id="31" name="Group 30"/>
            <p:cNvGrpSpPr>
              <a:grpSpLocks/>
            </p:cNvGrpSpPr>
            <p:nvPr/>
          </p:nvGrpSpPr>
          <p:grpSpPr bwMode="auto">
            <a:xfrm>
              <a:off x="5194551" y="4155324"/>
              <a:ext cx="1568450" cy="1143000"/>
              <a:chOff x="3798888" y="4989513"/>
              <a:chExt cx="1568450" cy="1143000"/>
            </a:xfrm>
          </p:grpSpPr>
          <p:sp>
            <p:nvSpPr>
              <p:cNvPr id="42" name="Freeform 10"/>
              <p:cNvSpPr>
                <a:spLocks/>
              </p:cNvSpPr>
              <p:nvPr/>
            </p:nvSpPr>
            <p:spPr bwMode="auto">
              <a:xfrm>
                <a:off x="3798888" y="4989513"/>
                <a:ext cx="1568450" cy="1143000"/>
              </a:xfrm>
              <a:custGeom>
                <a:avLst/>
                <a:gdLst>
                  <a:gd name="T0" fmla="*/ 988 w 988"/>
                  <a:gd name="T1" fmla="*/ 353 h 720"/>
                  <a:gd name="T2" fmla="*/ 889 w 988"/>
                  <a:gd name="T3" fmla="*/ 353 h 720"/>
                  <a:gd name="T4" fmla="*/ 889 w 988"/>
                  <a:gd name="T5" fmla="*/ 720 h 720"/>
                  <a:gd name="T6" fmla="*/ 99 w 988"/>
                  <a:gd name="T7" fmla="*/ 720 h 720"/>
                  <a:gd name="T8" fmla="*/ 99 w 988"/>
                  <a:gd name="T9" fmla="*/ 353 h 720"/>
                  <a:gd name="T10" fmla="*/ 0 w 988"/>
                  <a:gd name="T11" fmla="*/ 353 h 720"/>
                  <a:gd name="T12" fmla="*/ 494 w 988"/>
                  <a:gd name="T13" fmla="*/ 0 h 720"/>
                  <a:gd name="T14" fmla="*/ 988 w 988"/>
                  <a:gd name="T15" fmla="*/ 353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720">
                    <a:moveTo>
                      <a:pt x="988" y="353"/>
                    </a:moveTo>
                    <a:lnTo>
                      <a:pt x="889" y="353"/>
                    </a:lnTo>
                    <a:lnTo>
                      <a:pt x="889" y="720"/>
                    </a:lnTo>
                    <a:lnTo>
                      <a:pt x="99" y="720"/>
                    </a:lnTo>
                    <a:lnTo>
                      <a:pt x="99" y="353"/>
                    </a:lnTo>
                    <a:lnTo>
                      <a:pt x="0" y="353"/>
                    </a:lnTo>
                    <a:lnTo>
                      <a:pt x="494" y="0"/>
                    </a:lnTo>
                    <a:lnTo>
                      <a:pt x="988" y="353"/>
                    </a:lnTo>
                    <a:close/>
                  </a:path>
                </a:pathLst>
              </a:cu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3" name="Freeform 13"/>
              <p:cNvSpPr>
                <a:spLocks/>
              </p:cNvSpPr>
              <p:nvPr/>
            </p:nvSpPr>
            <p:spPr bwMode="auto">
              <a:xfrm>
                <a:off x="4583113" y="4989513"/>
                <a:ext cx="784225" cy="1143000"/>
              </a:xfrm>
              <a:custGeom>
                <a:avLst/>
                <a:gdLst>
                  <a:gd name="T0" fmla="*/ 784225 w 494"/>
                  <a:gd name="T1" fmla="*/ 560388 h 720"/>
                  <a:gd name="T2" fmla="*/ 627063 w 494"/>
                  <a:gd name="T3" fmla="*/ 560388 h 720"/>
                  <a:gd name="T4" fmla="*/ 627063 w 494"/>
                  <a:gd name="T5" fmla="*/ 1143000 h 720"/>
                  <a:gd name="T6" fmla="*/ 0 w 494"/>
                  <a:gd name="T7" fmla="*/ 1143000 h 720"/>
                  <a:gd name="T8" fmla="*/ 0 w 494"/>
                  <a:gd name="T9" fmla="*/ 0 h 720"/>
                  <a:gd name="T10" fmla="*/ 784225 w 494"/>
                  <a:gd name="T11" fmla="*/ 560388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720">
                    <a:moveTo>
                      <a:pt x="494" y="353"/>
                    </a:moveTo>
                    <a:lnTo>
                      <a:pt x="395" y="353"/>
                    </a:lnTo>
                    <a:lnTo>
                      <a:pt x="395" y="720"/>
                    </a:lnTo>
                    <a:lnTo>
                      <a:pt x="0" y="720"/>
                    </a:lnTo>
                    <a:lnTo>
                      <a:pt x="0" y="0"/>
                    </a:lnTo>
                    <a:lnTo>
                      <a:pt x="494" y="353"/>
                    </a:lnTo>
                    <a:close/>
                  </a:path>
                </a:pathLst>
              </a:custGeom>
              <a:gradFill rotWithShape="1">
                <a:gsLst>
                  <a:gs pos="0">
                    <a:srgbClr val="000C16">
                      <a:alpha val="34901"/>
                    </a:srgb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2" name="Group 1"/>
            <p:cNvGrpSpPr>
              <a:grpSpLocks/>
            </p:cNvGrpSpPr>
            <p:nvPr/>
          </p:nvGrpSpPr>
          <p:grpSpPr bwMode="auto">
            <a:xfrm>
              <a:off x="3973763" y="1835986"/>
              <a:ext cx="1298575" cy="1511300"/>
              <a:chOff x="2578100" y="2670175"/>
              <a:chExt cx="1298575" cy="1511300"/>
            </a:xfrm>
          </p:grpSpPr>
          <p:sp>
            <p:nvSpPr>
              <p:cNvPr id="40" name="Freeform 11"/>
              <p:cNvSpPr>
                <a:spLocks/>
              </p:cNvSpPr>
              <p:nvPr/>
            </p:nvSpPr>
            <p:spPr bwMode="auto">
              <a:xfrm>
                <a:off x="2578100" y="2670175"/>
                <a:ext cx="1298575" cy="1511300"/>
              </a:xfrm>
              <a:custGeom>
                <a:avLst/>
                <a:gdLst>
                  <a:gd name="T0" fmla="*/ 275 w 818"/>
                  <a:gd name="T1" fmla="*/ 952 h 952"/>
                  <a:gd name="T2" fmla="*/ 325 w 818"/>
                  <a:gd name="T3" fmla="*/ 868 h 952"/>
                  <a:gd name="T4" fmla="*/ 0 w 818"/>
                  <a:gd name="T5" fmla="*/ 684 h 952"/>
                  <a:gd name="T6" fmla="*/ 402 w 818"/>
                  <a:gd name="T7" fmla="*/ 0 h 952"/>
                  <a:gd name="T8" fmla="*/ 720 w 818"/>
                  <a:gd name="T9" fmla="*/ 183 h 952"/>
                  <a:gd name="T10" fmla="*/ 762 w 818"/>
                  <a:gd name="T11" fmla="*/ 98 h 952"/>
                  <a:gd name="T12" fmla="*/ 818 w 818"/>
                  <a:gd name="T13" fmla="*/ 705 h 952"/>
                  <a:gd name="T14" fmla="*/ 275 w 818"/>
                  <a:gd name="T15" fmla="*/ 952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2">
                    <a:moveTo>
                      <a:pt x="275" y="952"/>
                    </a:moveTo>
                    <a:lnTo>
                      <a:pt x="325" y="868"/>
                    </a:lnTo>
                    <a:lnTo>
                      <a:pt x="0" y="684"/>
                    </a:lnTo>
                    <a:lnTo>
                      <a:pt x="402" y="0"/>
                    </a:lnTo>
                    <a:lnTo>
                      <a:pt x="720" y="183"/>
                    </a:lnTo>
                    <a:lnTo>
                      <a:pt x="762" y="98"/>
                    </a:lnTo>
                    <a:lnTo>
                      <a:pt x="818" y="705"/>
                    </a:lnTo>
                    <a:lnTo>
                      <a:pt x="275" y="952"/>
                    </a:lnTo>
                    <a:close/>
                  </a:path>
                </a:pathLst>
              </a:custGeom>
              <a:solidFill>
                <a:srgbClr val="08A7EE"/>
              </a:solidFill>
              <a:ln w="76200" cap="flat" cmpd="sng" algn="ctr">
                <a:solidFill>
                  <a:srgbClr val="359CD7"/>
                </a:solidFill>
                <a:prstDash val="solid"/>
                <a:round/>
                <a:headEnd type="none" w="med" len="med"/>
                <a:tailEnd type="none" w="med" len="med"/>
              </a:ln>
              <a:effectLst>
                <a:outerShdw blurRad="38100" dist="25400" dir="5400000" algn="t" rotWithShape="0">
                  <a:srgbClr val="000000">
                    <a:alpha val="26667"/>
                  </a:srgb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1" name="Freeform 14"/>
              <p:cNvSpPr>
                <a:spLocks/>
              </p:cNvSpPr>
              <p:nvPr/>
            </p:nvSpPr>
            <p:spPr bwMode="auto">
              <a:xfrm>
                <a:off x="2578100" y="3228975"/>
                <a:ext cx="1298575" cy="952500"/>
              </a:xfrm>
              <a:custGeom>
                <a:avLst/>
                <a:gdLst>
                  <a:gd name="T0" fmla="*/ 314325 w 818"/>
                  <a:gd name="T1" fmla="*/ 0 h 600"/>
                  <a:gd name="T2" fmla="*/ 0 w 818"/>
                  <a:gd name="T3" fmla="*/ 527050 h 600"/>
                  <a:gd name="T4" fmla="*/ 515938 w 818"/>
                  <a:gd name="T5" fmla="*/ 819150 h 600"/>
                  <a:gd name="T6" fmla="*/ 436563 w 818"/>
                  <a:gd name="T7" fmla="*/ 952500 h 600"/>
                  <a:gd name="T8" fmla="*/ 1298575 w 818"/>
                  <a:gd name="T9" fmla="*/ 560388 h 600"/>
                  <a:gd name="T10" fmla="*/ 314325 w 818"/>
                  <a:gd name="T11" fmla="*/ 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0">
                    <a:moveTo>
                      <a:pt x="198" y="0"/>
                    </a:moveTo>
                    <a:lnTo>
                      <a:pt x="0" y="332"/>
                    </a:lnTo>
                    <a:lnTo>
                      <a:pt x="325" y="516"/>
                    </a:lnTo>
                    <a:lnTo>
                      <a:pt x="275" y="600"/>
                    </a:lnTo>
                    <a:lnTo>
                      <a:pt x="818" y="353"/>
                    </a:lnTo>
                    <a:lnTo>
                      <a:pt x="198" y="0"/>
                    </a:lnTo>
                    <a:close/>
                  </a:path>
                </a:pathLst>
              </a:custGeom>
              <a:gradFill rotWithShape="1">
                <a:gsLst>
                  <a:gs pos="0">
                    <a:srgbClr val="01315D">
                      <a:alpha val="28000"/>
                    </a:srgbClr>
                  </a:gs>
                  <a:gs pos="100000">
                    <a:srgbClr val="FFFFFF">
                      <a:alpha val="0"/>
                    </a:srgb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3" name="Group 4"/>
            <p:cNvGrpSpPr>
              <a:grpSpLocks/>
            </p:cNvGrpSpPr>
            <p:nvPr/>
          </p:nvGrpSpPr>
          <p:grpSpPr bwMode="auto">
            <a:xfrm>
              <a:off x="6696326" y="1847099"/>
              <a:ext cx="1298575" cy="1512887"/>
              <a:chOff x="5300663" y="2681288"/>
              <a:chExt cx="1298575" cy="1512888"/>
            </a:xfrm>
          </p:grpSpPr>
          <p:sp>
            <p:nvSpPr>
              <p:cNvPr id="38" name="Freeform 12"/>
              <p:cNvSpPr>
                <a:spLocks/>
              </p:cNvSpPr>
              <p:nvPr/>
            </p:nvSpPr>
            <p:spPr bwMode="auto">
              <a:xfrm>
                <a:off x="5300663" y="2681288"/>
                <a:ext cx="1298575" cy="1512888"/>
              </a:xfrm>
              <a:custGeom>
                <a:avLst/>
                <a:gdLst>
                  <a:gd name="T0" fmla="*/ 56 w 818"/>
                  <a:gd name="T1" fmla="*/ 98 h 953"/>
                  <a:gd name="T2" fmla="*/ 105 w 818"/>
                  <a:gd name="T3" fmla="*/ 183 h 953"/>
                  <a:gd name="T4" fmla="*/ 423 w 818"/>
                  <a:gd name="T5" fmla="*/ 0 h 953"/>
                  <a:gd name="T6" fmla="*/ 818 w 818"/>
                  <a:gd name="T7" fmla="*/ 684 h 953"/>
                  <a:gd name="T8" fmla="*/ 501 w 818"/>
                  <a:gd name="T9" fmla="*/ 868 h 953"/>
                  <a:gd name="T10" fmla="*/ 550 w 818"/>
                  <a:gd name="T11" fmla="*/ 953 h 953"/>
                  <a:gd name="T12" fmla="*/ 0 w 818"/>
                  <a:gd name="T13" fmla="*/ 698 h 953"/>
                  <a:gd name="T14" fmla="*/ 56 w 818"/>
                  <a:gd name="T15" fmla="*/ 98 h 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3">
                    <a:moveTo>
                      <a:pt x="56" y="98"/>
                    </a:moveTo>
                    <a:lnTo>
                      <a:pt x="105" y="183"/>
                    </a:lnTo>
                    <a:lnTo>
                      <a:pt x="423" y="0"/>
                    </a:lnTo>
                    <a:lnTo>
                      <a:pt x="818" y="684"/>
                    </a:lnTo>
                    <a:lnTo>
                      <a:pt x="501" y="868"/>
                    </a:lnTo>
                    <a:lnTo>
                      <a:pt x="550" y="953"/>
                    </a:lnTo>
                    <a:lnTo>
                      <a:pt x="0" y="698"/>
                    </a:lnTo>
                    <a:lnTo>
                      <a:pt x="56" y="98"/>
                    </a:lnTo>
                    <a:close/>
                  </a:path>
                </a:pathLst>
              </a:cu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39" name="Freeform 15"/>
              <p:cNvSpPr>
                <a:spLocks/>
              </p:cNvSpPr>
              <p:nvPr/>
            </p:nvSpPr>
            <p:spPr bwMode="auto">
              <a:xfrm>
                <a:off x="5300663" y="3228975"/>
                <a:ext cx="1298575" cy="965200"/>
              </a:xfrm>
              <a:custGeom>
                <a:avLst/>
                <a:gdLst>
                  <a:gd name="T0" fmla="*/ 996950 w 818"/>
                  <a:gd name="T1" fmla="*/ 0 h 608"/>
                  <a:gd name="T2" fmla="*/ 1298575 w 818"/>
                  <a:gd name="T3" fmla="*/ 538163 h 608"/>
                  <a:gd name="T4" fmla="*/ 795338 w 818"/>
                  <a:gd name="T5" fmla="*/ 830263 h 608"/>
                  <a:gd name="T6" fmla="*/ 873125 w 818"/>
                  <a:gd name="T7" fmla="*/ 965200 h 608"/>
                  <a:gd name="T8" fmla="*/ 0 w 818"/>
                  <a:gd name="T9" fmla="*/ 560388 h 608"/>
                  <a:gd name="T10" fmla="*/ 996950 w 818"/>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8">
                    <a:moveTo>
                      <a:pt x="628" y="0"/>
                    </a:moveTo>
                    <a:lnTo>
                      <a:pt x="818" y="339"/>
                    </a:lnTo>
                    <a:lnTo>
                      <a:pt x="501" y="523"/>
                    </a:lnTo>
                    <a:lnTo>
                      <a:pt x="550" y="608"/>
                    </a:lnTo>
                    <a:lnTo>
                      <a:pt x="0" y="353"/>
                    </a:lnTo>
                    <a:lnTo>
                      <a:pt x="628" y="0"/>
                    </a:lnTo>
                    <a:close/>
                  </a:path>
                </a:pathLst>
              </a:custGeom>
              <a:gradFill rotWithShape="1">
                <a:gsLst>
                  <a:gs pos="0">
                    <a:srgbClr val="01315D">
                      <a:alpha val="28000"/>
                    </a:srgbClr>
                  </a:gs>
                  <a:gs pos="100000">
                    <a:srgbClr val="FFFFFF">
                      <a:alpha val="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sp>
          <p:nvSpPr>
            <p:cNvPr id="34" name="Oval 14"/>
            <p:cNvSpPr>
              <a:spLocks noChangeArrowheads="1"/>
            </p:cNvSpPr>
            <p:nvPr/>
          </p:nvSpPr>
          <p:spPr bwMode="auto">
            <a:xfrm>
              <a:off x="3946776" y="2463902"/>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Card</a:t>
              </a:r>
              <a:endParaRPr lang="en-US" sz="2400" dirty="0">
                <a:solidFill>
                  <a:srgbClr val="FFFFFF"/>
                </a:solidFill>
                <a:latin typeface="Arial"/>
                <a:cs typeface="Arial"/>
              </a:endParaRPr>
            </a:p>
          </p:txBody>
        </p:sp>
        <p:sp>
          <p:nvSpPr>
            <p:cNvPr id="35" name="Oval 14"/>
            <p:cNvSpPr>
              <a:spLocks noChangeArrowheads="1"/>
            </p:cNvSpPr>
            <p:nvPr/>
          </p:nvSpPr>
          <p:spPr bwMode="auto">
            <a:xfrm>
              <a:off x="6489951" y="2463901"/>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Conversation</a:t>
              </a:r>
              <a:endParaRPr lang="en-US" dirty="0">
                <a:solidFill>
                  <a:srgbClr val="FFFFFF"/>
                </a:solidFill>
                <a:latin typeface="Arial"/>
                <a:cs typeface="Arial"/>
              </a:endParaRPr>
            </a:p>
          </p:txBody>
        </p:sp>
        <p:sp>
          <p:nvSpPr>
            <p:cNvPr id="36" name="Oval 14"/>
            <p:cNvSpPr>
              <a:spLocks noChangeArrowheads="1"/>
            </p:cNvSpPr>
            <p:nvPr/>
          </p:nvSpPr>
          <p:spPr bwMode="auto">
            <a:xfrm>
              <a:off x="5196138" y="4645125"/>
              <a:ext cx="1566863"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Confirmation</a:t>
              </a:r>
              <a:endParaRPr lang="en-US" dirty="0">
                <a:solidFill>
                  <a:srgbClr val="FFFFFF"/>
                </a:solidFill>
                <a:latin typeface="Arial"/>
                <a:cs typeface="Arial"/>
              </a:endParaRPr>
            </a:p>
          </p:txBody>
        </p:sp>
        <p:sp>
          <p:nvSpPr>
            <p:cNvPr id="37" name="TextBox 19"/>
            <p:cNvSpPr txBox="1">
              <a:spLocks noChangeArrowheads="1"/>
            </p:cNvSpPr>
            <p:nvPr/>
          </p:nvSpPr>
          <p:spPr bwMode="auto">
            <a:xfrm>
              <a:off x="4890544" y="3025052"/>
              <a:ext cx="220027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HelveticaNeueLT Std" pitchFamily="34" charset="0"/>
                  <a:cs typeface="Arial" panose="020B0604020202020204" pitchFamily="34" charset="0"/>
                </a:defRPr>
              </a:lvl1pPr>
              <a:lvl2pPr marL="742950" indent="-285750">
                <a:defRPr>
                  <a:solidFill>
                    <a:schemeClr val="tx1"/>
                  </a:solidFill>
                  <a:latin typeface="HelveticaNeueLT Std" pitchFamily="34" charset="0"/>
                  <a:cs typeface="Arial" panose="020B0604020202020204" pitchFamily="34" charset="0"/>
                </a:defRPr>
              </a:lvl2pPr>
              <a:lvl3pPr marL="1143000" indent="-228600">
                <a:defRPr>
                  <a:solidFill>
                    <a:schemeClr val="tx1"/>
                  </a:solidFill>
                  <a:latin typeface="HelveticaNeueLT Std" pitchFamily="34" charset="0"/>
                  <a:cs typeface="Arial" panose="020B0604020202020204" pitchFamily="34" charset="0"/>
                </a:defRPr>
              </a:lvl3pPr>
              <a:lvl4pPr marL="1600200" indent="-228600">
                <a:defRPr>
                  <a:solidFill>
                    <a:schemeClr val="tx1"/>
                  </a:solidFill>
                  <a:latin typeface="HelveticaNeueLT Std" pitchFamily="34" charset="0"/>
                  <a:cs typeface="Arial" panose="020B0604020202020204" pitchFamily="34" charset="0"/>
                </a:defRPr>
              </a:lvl4pPr>
              <a:lvl5pPr marL="2057400" indent="-228600">
                <a:defRPr>
                  <a:solidFill>
                    <a:schemeClr val="tx1"/>
                  </a:solidFill>
                  <a:latin typeface="HelveticaNeueLT Std" pitchFamily="34" charset="0"/>
                  <a:cs typeface="Arial" panose="020B0604020202020204" pitchFamily="34" charset="0"/>
                </a:defRPr>
              </a:lvl5pPr>
              <a:lvl6pPr marL="2514600" indent="-228600" fontAlgn="base">
                <a:spcBef>
                  <a:spcPct val="0"/>
                </a:spcBef>
                <a:spcAft>
                  <a:spcPct val="0"/>
                </a:spcAft>
                <a:defRPr>
                  <a:solidFill>
                    <a:schemeClr val="tx1"/>
                  </a:solidFill>
                  <a:latin typeface="HelveticaNeueLT Std" pitchFamily="34" charset="0"/>
                  <a:cs typeface="Arial" panose="020B0604020202020204" pitchFamily="34" charset="0"/>
                </a:defRPr>
              </a:lvl6pPr>
              <a:lvl7pPr marL="2971800" indent="-228600" fontAlgn="base">
                <a:spcBef>
                  <a:spcPct val="0"/>
                </a:spcBef>
                <a:spcAft>
                  <a:spcPct val="0"/>
                </a:spcAft>
                <a:defRPr>
                  <a:solidFill>
                    <a:schemeClr val="tx1"/>
                  </a:solidFill>
                  <a:latin typeface="HelveticaNeueLT Std" pitchFamily="34" charset="0"/>
                  <a:cs typeface="Arial" panose="020B0604020202020204" pitchFamily="34" charset="0"/>
                </a:defRPr>
              </a:lvl7pPr>
              <a:lvl8pPr marL="3429000" indent="-228600" fontAlgn="base">
                <a:spcBef>
                  <a:spcPct val="0"/>
                </a:spcBef>
                <a:spcAft>
                  <a:spcPct val="0"/>
                </a:spcAft>
                <a:defRPr>
                  <a:solidFill>
                    <a:schemeClr val="tx1"/>
                  </a:solidFill>
                  <a:latin typeface="HelveticaNeueLT Std" pitchFamily="34" charset="0"/>
                  <a:cs typeface="Arial" panose="020B0604020202020204" pitchFamily="34" charset="0"/>
                </a:defRPr>
              </a:lvl8pPr>
              <a:lvl9pPr marL="3886200" indent="-228600" fontAlgn="base">
                <a:spcBef>
                  <a:spcPct val="0"/>
                </a:spcBef>
                <a:spcAft>
                  <a:spcPct val="0"/>
                </a:spcAft>
                <a:defRPr>
                  <a:solidFill>
                    <a:schemeClr val="tx1"/>
                  </a:solidFill>
                  <a:latin typeface="HelveticaNeueLT Std" pitchFamily="34" charset="0"/>
                  <a:cs typeface="Arial" panose="020B0604020202020204" pitchFamily="34" charset="0"/>
                </a:defRPr>
              </a:lvl9pPr>
            </a:lstStyle>
            <a:p>
              <a:pPr algn="ctr" defTabSz="914172">
                <a:defRPr/>
              </a:pPr>
              <a:r>
                <a:rPr lang="en-US" altLang="en-US" sz="3199" dirty="0">
                  <a:solidFill>
                    <a:srgbClr val="525252"/>
                  </a:solidFill>
                  <a:latin typeface="Arial" panose="020B0604020202020204" pitchFamily="34" charset="0"/>
                </a:rPr>
                <a:t>3 C’s</a:t>
              </a:r>
            </a:p>
          </p:txBody>
        </p:sp>
      </p:grpSp>
      <p:cxnSp>
        <p:nvCxnSpPr>
          <p:cNvPr id="4" name="Straight Connector 3"/>
          <p:cNvCxnSpPr/>
          <p:nvPr/>
        </p:nvCxnSpPr>
        <p:spPr>
          <a:xfrm flipH="1">
            <a:off x="4026136" y="3050080"/>
            <a:ext cx="523151" cy="0"/>
          </a:xfrm>
          <a:prstGeom prst="line">
            <a:avLst/>
          </a:prstGeom>
          <a:ln w="38100">
            <a:solidFill>
              <a:srgbClr val="359CD7"/>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7145" y="1576470"/>
            <a:ext cx="3637588" cy="3233690"/>
          </a:xfrm>
          <a:prstGeom prst="rect">
            <a:avLst/>
          </a:prstGeom>
          <a:noFill/>
          <a:ln w="76200">
            <a:solidFill>
              <a:srgbClr val="359C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en-US" dirty="0">
              <a:solidFill>
                <a:srgbClr val="FFFFFF"/>
              </a:solidFill>
              <a:latin typeface="Lato Light"/>
            </a:endParaRPr>
          </a:p>
        </p:txBody>
      </p:sp>
      <p:sp>
        <p:nvSpPr>
          <p:cNvPr id="23" name="Rectangle 22"/>
          <p:cNvSpPr/>
          <p:nvPr/>
        </p:nvSpPr>
        <p:spPr>
          <a:xfrm>
            <a:off x="224289" y="1734336"/>
            <a:ext cx="3736189" cy="3046988"/>
          </a:xfrm>
          <a:prstGeom prst="rect">
            <a:avLst/>
          </a:prstGeom>
          <a:noFill/>
        </p:spPr>
        <p:txBody>
          <a:bodyPr wrap="square">
            <a:spAutoFit/>
          </a:bodyPr>
          <a:lstStyle/>
          <a:p>
            <a:pPr marL="457109" lvl="1">
              <a:lnSpc>
                <a:spcPct val="150000"/>
              </a:lnSpc>
              <a:defRPr/>
            </a:pPr>
            <a:r>
              <a:rPr lang="en-US" sz="1600" b="1" dirty="0">
                <a:solidFill>
                  <a:srgbClr val="08A7EE"/>
                </a:solidFill>
                <a:latin typeface="Avenir Book"/>
                <a:ea typeface="Verdana" panose="020B0604030504040204" pitchFamily="34" charset="0"/>
                <a:cs typeface="Verdana" panose="020B0604030504040204" pitchFamily="34" charset="0"/>
              </a:rPr>
              <a:t>CARD</a:t>
            </a:r>
          </a:p>
          <a:p>
            <a:pPr marL="457109" lvl="1">
              <a:lnSpc>
                <a:spcPct val="150000"/>
              </a:lnSpc>
              <a:defRPr/>
            </a:pPr>
            <a:r>
              <a:rPr lang="en-US" sz="1600" dirty="0">
                <a:solidFill>
                  <a:srgbClr val="000000"/>
                </a:solidFill>
                <a:latin typeface="Avenir Book"/>
                <a:ea typeface="Verdana" panose="020B0604030504040204" pitchFamily="34" charset="0"/>
                <a:cs typeface="Verdana" panose="020B0604030504040204" pitchFamily="34" charset="0"/>
              </a:rPr>
              <a:t>A user story should be short enough to fit on a note card or Post-it when written physically. </a:t>
            </a:r>
          </a:p>
          <a:p>
            <a:pPr marL="457109" lvl="1">
              <a:lnSpc>
                <a:spcPct val="150000"/>
              </a:lnSpc>
              <a:defRPr/>
            </a:pPr>
            <a:endParaRPr lang="en-US" sz="1600" dirty="0">
              <a:solidFill>
                <a:srgbClr val="000000"/>
              </a:solidFill>
              <a:latin typeface="Avenir Book"/>
              <a:ea typeface="Verdana" panose="020B0604030504040204" pitchFamily="34" charset="0"/>
              <a:cs typeface="Verdana" panose="020B0604030504040204" pitchFamily="34" charset="0"/>
            </a:endParaRPr>
          </a:p>
          <a:p>
            <a:pPr marL="457109" lvl="1">
              <a:lnSpc>
                <a:spcPct val="150000"/>
              </a:lnSpc>
              <a:defRPr/>
            </a:pPr>
            <a:r>
              <a:rPr lang="en-US" sz="1600" dirty="0">
                <a:solidFill>
                  <a:srgbClr val="000000"/>
                </a:solidFill>
                <a:latin typeface="Avenir Book"/>
                <a:ea typeface="Verdana" panose="020B0604030504040204" pitchFamily="34" charset="0"/>
                <a:cs typeface="Verdana" panose="020B0604030504040204" pitchFamily="34" charset="0"/>
              </a:rPr>
              <a:t>The information included in the card should identify and plan the requirement. </a:t>
            </a:r>
            <a:endParaRPr lang="en-US" dirty="0">
              <a:solidFill>
                <a:srgbClr val="7F7F7F"/>
              </a:solidFill>
              <a:latin typeface="Lato Light"/>
            </a:endParaRPr>
          </a:p>
        </p:txBody>
      </p:sp>
    </p:spTree>
    <p:extLst>
      <p:ext uri="{BB962C8B-B14F-4D97-AF65-F5344CB8AC3E}">
        <p14:creationId xmlns:p14="http://schemas.microsoft.com/office/powerpoint/2010/main" val="56425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720" y="246009"/>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  Components </a:t>
            </a:r>
            <a:endParaRPr lang="en-CA" sz="3199" b="1" dirty="0">
              <a:solidFill>
                <a:srgbClr val="92D050"/>
              </a:solidFill>
              <a:latin typeface="Avenir Book" charset="0"/>
              <a:ea typeface="Avenir Book" charset="0"/>
              <a:cs typeface="Avenir Book" charset="0"/>
            </a:endParaRPr>
          </a:p>
        </p:txBody>
      </p:sp>
      <p:grpSp>
        <p:nvGrpSpPr>
          <p:cNvPr id="29" name="Group 28"/>
          <p:cNvGrpSpPr/>
          <p:nvPr/>
        </p:nvGrpSpPr>
        <p:grpSpPr>
          <a:xfrm>
            <a:off x="4208064" y="2053390"/>
            <a:ext cx="4142296" cy="3899472"/>
            <a:chOff x="3946776" y="1397836"/>
            <a:chExt cx="4143375" cy="3900488"/>
          </a:xfrm>
        </p:grpSpPr>
        <p:sp>
          <p:nvSpPr>
            <p:cNvPr id="30" name="Freeform 9"/>
            <p:cNvSpPr>
              <a:spLocks/>
            </p:cNvSpPr>
            <p:nvPr/>
          </p:nvSpPr>
          <p:spPr bwMode="auto">
            <a:xfrm>
              <a:off x="4288088" y="1397836"/>
              <a:ext cx="3405188" cy="2947988"/>
            </a:xfrm>
            <a:custGeom>
              <a:avLst/>
              <a:gdLst>
                <a:gd name="T0" fmla="*/ 1072 w 2145"/>
                <a:gd name="T1" fmla="*/ 0 h 1857"/>
                <a:gd name="T2" fmla="*/ 2145 w 2145"/>
                <a:gd name="T3" fmla="*/ 1857 h 1857"/>
                <a:gd name="T4" fmla="*/ 0 w 2145"/>
                <a:gd name="T5" fmla="*/ 1857 h 1857"/>
                <a:gd name="T6" fmla="*/ 1072 w 2145"/>
                <a:gd name="T7" fmla="*/ 0 h 1857"/>
              </a:gdLst>
              <a:ahLst/>
              <a:cxnLst>
                <a:cxn ang="0">
                  <a:pos x="T0" y="T1"/>
                </a:cxn>
                <a:cxn ang="0">
                  <a:pos x="T2" y="T3"/>
                </a:cxn>
                <a:cxn ang="0">
                  <a:pos x="T4" y="T5"/>
                </a:cxn>
                <a:cxn ang="0">
                  <a:pos x="T6" y="T7"/>
                </a:cxn>
              </a:cxnLst>
              <a:rect l="0" t="0" r="r" b="b"/>
              <a:pathLst>
                <a:path w="2145" h="1857">
                  <a:moveTo>
                    <a:pt x="1072" y="0"/>
                  </a:moveTo>
                  <a:lnTo>
                    <a:pt x="2145" y="1857"/>
                  </a:lnTo>
                  <a:lnTo>
                    <a:pt x="0" y="1857"/>
                  </a:lnTo>
                  <a:lnTo>
                    <a:pt x="1072" y="0"/>
                  </a:lnTo>
                  <a:close/>
                </a:path>
              </a:pathLst>
            </a:custGeom>
            <a:gradFill flip="none" rotWithShape="1">
              <a:gsLst>
                <a:gs pos="0">
                  <a:schemeClr val="bg1">
                    <a:alpha val="67000"/>
                  </a:schemeClr>
                </a:gs>
                <a:gs pos="100000">
                  <a:srgbClr val="8C8C8C">
                    <a:alpha val="56000"/>
                  </a:srgbClr>
                </a:gs>
              </a:gsLst>
              <a:path path="circle">
                <a:fillToRect l="50000" t="50000" r="50000" b="50000"/>
              </a:path>
              <a:tileRect/>
            </a:gradFill>
            <a:ln w="9525" cap="flat" cmpd="sng" algn="ctr">
              <a:noFill/>
              <a:prstDash val="solid"/>
              <a:round/>
              <a:headEnd type="none" w="med" len="med"/>
              <a:tailEnd type="none" w="med" len="med"/>
            </a:ln>
            <a:effectLst/>
          </p:spPr>
          <p:txBody>
            <a:bodyPr lIns="82103" tIns="41051" rIns="82103" bIns="41051" anchor="ctr"/>
            <a:lstStyle/>
            <a:p>
              <a:pPr algn="ctr" defTabSz="814185">
                <a:lnSpc>
                  <a:spcPct val="90000"/>
                </a:lnSpc>
                <a:defRPr/>
              </a:pPr>
              <a:endParaRPr lang="en-US" dirty="0">
                <a:solidFill>
                  <a:srgbClr val="616265"/>
                </a:solidFill>
                <a:latin typeface="Arial"/>
              </a:endParaRPr>
            </a:p>
          </p:txBody>
        </p:sp>
        <p:grpSp>
          <p:nvGrpSpPr>
            <p:cNvPr id="31" name="Group 30"/>
            <p:cNvGrpSpPr>
              <a:grpSpLocks/>
            </p:cNvGrpSpPr>
            <p:nvPr/>
          </p:nvGrpSpPr>
          <p:grpSpPr bwMode="auto">
            <a:xfrm>
              <a:off x="5194551" y="4155324"/>
              <a:ext cx="1568450" cy="1143000"/>
              <a:chOff x="3798888" y="4989513"/>
              <a:chExt cx="1568450" cy="1143000"/>
            </a:xfrm>
          </p:grpSpPr>
          <p:sp>
            <p:nvSpPr>
              <p:cNvPr id="42" name="Freeform 10"/>
              <p:cNvSpPr>
                <a:spLocks/>
              </p:cNvSpPr>
              <p:nvPr/>
            </p:nvSpPr>
            <p:spPr bwMode="auto">
              <a:xfrm>
                <a:off x="3798888" y="4989513"/>
                <a:ext cx="1568450" cy="1143000"/>
              </a:xfrm>
              <a:custGeom>
                <a:avLst/>
                <a:gdLst>
                  <a:gd name="T0" fmla="*/ 988 w 988"/>
                  <a:gd name="T1" fmla="*/ 353 h 720"/>
                  <a:gd name="T2" fmla="*/ 889 w 988"/>
                  <a:gd name="T3" fmla="*/ 353 h 720"/>
                  <a:gd name="T4" fmla="*/ 889 w 988"/>
                  <a:gd name="T5" fmla="*/ 720 h 720"/>
                  <a:gd name="T6" fmla="*/ 99 w 988"/>
                  <a:gd name="T7" fmla="*/ 720 h 720"/>
                  <a:gd name="T8" fmla="*/ 99 w 988"/>
                  <a:gd name="T9" fmla="*/ 353 h 720"/>
                  <a:gd name="T10" fmla="*/ 0 w 988"/>
                  <a:gd name="T11" fmla="*/ 353 h 720"/>
                  <a:gd name="T12" fmla="*/ 494 w 988"/>
                  <a:gd name="T13" fmla="*/ 0 h 720"/>
                  <a:gd name="T14" fmla="*/ 988 w 988"/>
                  <a:gd name="T15" fmla="*/ 353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720">
                    <a:moveTo>
                      <a:pt x="988" y="353"/>
                    </a:moveTo>
                    <a:lnTo>
                      <a:pt x="889" y="353"/>
                    </a:lnTo>
                    <a:lnTo>
                      <a:pt x="889" y="720"/>
                    </a:lnTo>
                    <a:lnTo>
                      <a:pt x="99" y="720"/>
                    </a:lnTo>
                    <a:lnTo>
                      <a:pt x="99" y="353"/>
                    </a:lnTo>
                    <a:lnTo>
                      <a:pt x="0" y="353"/>
                    </a:lnTo>
                    <a:lnTo>
                      <a:pt x="494" y="0"/>
                    </a:lnTo>
                    <a:lnTo>
                      <a:pt x="988" y="353"/>
                    </a:lnTo>
                    <a:close/>
                  </a:path>
                </a:pathLst>
              </a:cu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3" name="Freeform 13"/>
              <p:cNvSpPr>
                <a:spLocks/>
              </p:cNvSpPr>
              <p:nvPr/>
            </p:nvSpPr>
            <p:spPr bwMode="auto">
              <a:xfrm>
                <a:off x="4583113" y="4989513"/>
                <a:ext cx="784225" cy="1143000"/>
              </a:xfrm>
              <a:custGeom>
                <a:avLst/>
                <a:gdLst>
                  <a:gd name="T0" fmla="*/ 784225 w 494"/>
                  <a:gd name="T1" fmla="*/ 560388 h 720"/>
                  <a:gd name="T2" fmla="*/ 627063 w 494"/>
                  <a:gd name="T3" fmla="*/ 560388 h 720"/>
                  <a:gd name="T4" fmla="*/ 627063 w 494"/>
                  <a:gd name="T5" fmla="*/ 1143000 h 720"/>
                  <a:gd name="T6" fmla="*/ 0 w 494"/>
                  <a:gd name="T7" fmla="*/ 1143000 h 720"/>
                  <a:gd name="T8" fmla="*/ 0 w 494"/>
                  <a:gd name="T9" fmla="*/ 0 h 720"/>
                  <a:gd name="T10" fmla="*/ 784225 w 494"/>
                  <a:gd name="T11" fmla="*/ 560388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720">
                    <a:moveTo>
                      <a:pt x="494" y="353"/>
                    </a:moveTo>
                    <a:lnTo>
                      <a:pt x="395" y="353"/>
                    </a:lnTo>
                    <a:lnTo>
                      <a:pt x="395" y="720"/>
                    </a:lnTo>
                    <a:lnTo>
                      <a:pt x="0" y="720"/>
                    </a:lnTo>
                    <a:lnTo>
                      <a:pt x="0" y="0"/>
                    </a:lnTo>
                    <a:lnTo>
                      <a:pt x="494" y="353"/>
                    </a:lnTo>
                    <a:close/>
                  </a:path>
                </a:pathLst>
              </a:custGeom>
              <a:gradFill rotWithShape="1">
                <a:gsLst>
                  <a:gs pos="0">
                    <a:srgbClr val="000C16">
                      <a:alpha val="34901"/>
                    </a:srgb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2" name="Group 1"/>
            <p:cNvGrpSpPr>
              <a:grpSpLocks/>
            </p:cNvGrpSpPr>
            <p:nvPr/>
          </p:nvGrpSpPr>
          <p:grpSpPr bwMode="auto">
            <a:xfrm>
              <a:off x="3973763" y="1835986"/>
              <a:ext cx="1298575" cy="1511300"/>
              <a:chOff x="2578100" y="2670175"/>
              <a:chExt cx="1298575" cy="1511300"/>
            </a:xfrm>
          </p:grpSpPr>
          <p:sp>
            <p:nvSpPr>
              <p:cNvPr id="40" name="Freeform 11"/>
              <p:cNvSpPr>
                <a:spLocks/>
              </p:cNvSpPr>
              <p:nvPr/>
            </p:nvSpPr>
            <p:spPr bwMode="auto">
              <a:xfrm>
                <a:off x="2578100" y="2670175"/>
                <a:ext cx="1298575" cy="1511300"/>
              </a:xfrm>
              <a:custGeom>
                <a:avLst/>
                <a:gdLst>
                  <a:gd name="T0" fmla="*/ 275 w 818"/>
                  <a:gd name="T1" fmla="*/ 952 h 952"/>
                  <a:gd name="T2" fmla="*/ 325 w 818"/>
                  <a:gd name="T3" fmla="*/ 868 h 952"/>
                  <a:gd name="T4" fmla="*/ 0 w 818"/>
                  <a:gd name="T5" fmla="*/ 684 h 952"/>
                  <a:gd name="T6" fmla="*/ 402 w 818"/>
                  <a:gd name="T7" fmla="*/ 0 h 952"/>
                  <a:gd name="T8" fmla="*/ 720 w 818"/>
                  <a:gd name="T9" fmla="*/ 183 h 952"/>
                  <a:gd name="T10" fmla="*/ 762 w 818"/>
                  <a:gd name="T11" fmla="*/ 98 h 952"/>
                  <a:gd name="T12" fmla="*/ 818 w 818"/>
                  <a:gd name="T13" fmla="*/ 705 h 952"/>
                  <a:gd name="T14" fmla="*/ 275 w 818"/>
                  <a:gd name="T15" fmla="*/ 952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2">
                    <a:moveTo>
                      <a:pt x="275" y="952"/>
                    </a:moveTo>
                    <a:lnTo>
                      <a:pt x="325" y="868"/>
                    </a:lnTo>
                    <a:lnTo>
                      <a:pt x="0" y="684"/>
                    </a:lnTo>
                    <a:lnTo>
                      <a:pt x="402" y="0"/>
                    </a:lnTo>
                    <a:lnTo>
                      <a:pt x="720" y="183"/>
                    </a:lnTo>
                    <a:lnTo>
                      <a:pt x="762" y="98"/>
                    </a:lnTo>
                    <a:lnTo>
                      <a:pt x="818" y="705"/>
                    </a:lnTo>
                    <a:lnTo>
                      <a:pt x="275" y="952"/>
                    </a:lnTo>
                    <a:close/>
                  </a:path>
                </a:pathLst>
              </a:cu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srgbClr val="000000">
                    <a:alpha val="26667"/>
                  </a:srgb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1" name="Freeform 14"/>
              <p:cNvSpPr>
                <a:spLocks/>
              </p:cNvSpPr>
              <p:nvPr/>
            </p:nvSpPr>
            <p:spPr bwMode="auto">
              <a:xfrm>
                <a:off x="2578100" y="3228975"/>
                <a:ext cx="1298575" cy="952500"/>
              </a:xfrm>
              <a:custGeom>
                <a:avLst/>
                <a:gdLst>
                  <a:gd name="T0" fmla="*/ 314325 w 818"/>
                  <a:gd name="T1" fmla="*/ 0 h 600"/>
                  <a:gd name="T2" fmla="*/ 0 w 818"/>
                  <a:gd name="T3" fmla="*/ 527050 h 600"/>
                  <a:gd name="T4" fmla="*/ 515938 w 818"/>
                  <a:gd name="T5" fmla="*/ 819150 h 600"/>
                  <a:gd name="T6" fmla="*/ 436563 w 818"/>
                  <a:gd name="T7" fmla="*/ 952500 h 600"/>
                  <a:gd name="T8" fmla="*/ 1298575 w 818"/>
                  <a:gd name="T9" fmla="*/ 560388 h 600"/>
                  <a:gd name="T10" fmla="*/ 314325 w 818"/>
                  <a:gd name="T11" fmla="*/ 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0">
                    <a:moveTo>
                      <a:pt x="198" y="0"/>
                    </a:moveTo>
                    <a:lnTo>
                      <a:pt x="0" y="332"/>
                    </a:lnTo>
                    <a:lnTo>
                      <a:pt x="325" y="516"/>
                    </a:lnTo>
                    <a:lnTo>
                      <a:pt x="275" y="600"/>
                    </a:lnTo>
                    <a:lnTo>
                      <a:pt x="818" y="353"/>
                    </a:lnTo>
                    <a:lnTo>
                      <a:pt x="198" y="0"/>
                    </a:lnTo>
                    <a:close/>
                  </a:path>
                </a:pathLst>
              </a:custGeom>
              <a:gradFill rotWithShape="1">
                <a:gsLst>
                  <a:gs pos="0">
                    <a:srgbClr val="01315D">
                      <a:alpha val="28000"/>
                    </a:srgbClr>
                  </a:gs>
                  <a:gs pos="100000">
                    <a:srgbClr val="FFFFFF">
                      <a:alpha val="0"/>
                    </a:srgb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3" name="Group 4"/>
            <p:cNvGrpSpPr>
              <a:grpSpLocks/>
            </p:cNvGrpSpPr>
            <p:nvPr/>
          </p:nvGrpSpPr>
          <p:grpSpPr bwMode="auto">
            <a:xfrm>
              <a:off x="6696326" y="1847099"/>
              <a:ext cx="1298575" cy="1512887"/>
              <a:chOff x="5300663" y="2681288"/>
              <a:chExt cx="1298575" cy="1512888"/>
            </a:xfrm>
          </p:grpSpPr>
          <p:sp>
            <p:nvSpPr>
              <p:cNvPr id="38" name="Freeform 12"/>
              <p:cNvSpPr>
                <a:spLocks/>
              </p:cNvSpPr>
              <p:nvPr/>
            </p:nvSpPr>
            <p:spPr bwMode="auto">
              <a:xfrm>
                <a:off x="5300663" y="2681288"/>
                <a:ext cx="1298575" cy="1512888"/>
              </a:xfrm>
              <a:custGeom>
                <a:avLst/>
                <a:gdLst>
                  <a:gd name="T0" fmla="*/ 56 w 818"/>
                  <a:gd name="T1" fmla="*/ 98 h 953"/>
                  <a:gd name="T2" fmla="*/ 105 w 818"/>
                  <a:gd name="T3" fmla="*/ 183 h 953"/>
                  <a:gd name="T4" fmla="*/ 423 w 818"/>
                  <a:gd name="T5" fmla="*/ 0 h 953"/>
                  <a:gd name="T6" fmla="*/ 818 w 818"/>
                  <a:gd name="T7" fmla="*/ 684 h 953"/>
                  <a:gd name="T8" fmla="*/ 501 w 818"/>
                  <a:gd name="T9" fmla="*/ 868 h 953"/>
                  <a:gd name="T10" fmla="*/ 550 w 818"/>
                  <a:gd name="T11" fmla="*/ 953 h 953"/>
                  <a:gd name="T12" fmla="*/ 0 w 818"/>
                  <a:gd name="T13" fmla="*/ 698 h 953"/>
                  <a:gd name="T14" fmla="*/ 56 w 818"/>
                  <a:gd name="T15" fmla="*/ 98 h 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3">
                    <a:moveTo>
                      <a:pt x="56" y="98"/>
                    </a:moveTo>
                    <a:lnTo>
                      <a:pt x="105" y="183"/>
                    </a:lnTo>
                    <a:lnTo>
                      <a:pt x="423" y="0"/>
                    </a:lnTo>
                    <a:lnTo>
                      <a:pt x="818" y="684"/>
                    </a:lnTo>
                    <a:lnTo>
                      <a:pt x="501" y="868"/>
                    </a:lnTo>
                    <a:lnTo>
                      <a:pt x="550" y="953"/>
                    </a:lnTo>
                    <a:lnTo>
                      <a:pt x="0" y="698"/>
                    </a:lnTo>
                    <a:lnTo>
                      <a:pt x="56" y="98"/>
                    </a:lnTo>
                    <a:close/>
                  </a:path>
                </a:pathLst>
              </a:custGeom>
              <a:solidFill>
                <a:srgbClr val="0560B3"/>
              </a:solidFill>
              <a:ln w="76200" cap="flat" cmpd="sng" algn="ctr">
                <a:solidFill>
                  <a:srgbClr val="0560B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39" name="Freeform 15"/>
              <p:cNvSpPr>
                <a:spLocks/>
              </p:cNvSpPr>
              <p:nvPr/>
            </p:nvSpPr>
            <p:spPr bwMode="auto">
              <a:xfrm>
                <a:off x="5300663" y="3228975"/>
                <a:ext cx="1298575" cy="965200"/>
              </a:xfrm>
              <a:custGeom>
                <a:avLst/>
                <a:gdLst>
                  <a:gd name="T0" fmla="*/ 996950 w 818"/>
                  <a:gd name="T1" fmla="*/ 0 h 608"/>
                  <a:gd name="T2" fmla="*/ 1298575 w 818"/>
                  <a:gd name="T3" fmla="*/ 538163 h 608"/>
                  <a:gd name="T4" fmla="*/ 795338 w 818"/>
                  <a:gd name="T5" fmla="*/ 830263 h 608"/>
                  <a:gd name="T6" fmla="*/ 873125 w 818"/>
                  <a:gd name="T7" fmla="*/ 965200 h 608"/>
                  <a:gd name="T8" fmla="*/ 0 w 818"/>
                  <a:gd name="T9" fmla="*/ 560388 h 608"/>
                  <a:gd name="T10" fmla="*/ 996950 w 818"/>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8">
                    <a:moveTo>
                      <a:pt x="628" y="0"/>
                    </a:moveTo>
                    <a:lnTo>
                      <a:pt x="818" y="339"/>
                    </a:lnTo>
                    <a:lnTo>
                      <a:pt x="501" y="523"/>
                    </a:lnTo>
                    <a:lnTo>
                      <a:pt x="550" y="608"/>
                    </a:lnTo>
                    <a:lnTo>
                      <a:pt x="0" y="353"/>
                    </a:lnTo>
                    <a:lnTo>
                      <a:pt x="628" y="0"/>
                    </a:lnTo>
                    <a:close/>
                  </a:path>
                </a:pathLst>
              </a:custGeom>
              <a:gradFill rotWithShape="1">
                <a:gsLst>
                  <a:gs pos="0">
                    <a:srgbClr val="01315D">
                      <a:alpha val="28000"/>
                    </a:srgbClr>
                  </a:gs>
                  <a:gs pos="100000">
                    <a:srgbClr val="FFFFFF">
                      <a:alpha val="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sp>
          <p:nvSpPr>
            <p:cNvPr id="34" name="Oval 14"/>
            <p:cNvSpPr>
              <a:spLocks noChangeArrowheads="1"/>
            </p:cNvSpPr>
            <p:nvPr/>
          </p:nvSpPr>
          <p:spPr bwMode="auto">
            <a:xfrm>
              <a:off x="3946776" y="2463902"/>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Card</a:t>
              </a:r>
              <a:endParaRPr lang="en-US" sz="2400" dirty="0">
                <a:solidFill>
                  <a:srgbClr val="FFFFFF"/>
                </a:solidFill>
                <a:latin typeface="Arial"/>
                <a:cs typeface="Arial"/>
              </a:endParaRPr>
            </a:p>
          </p:txBody>
        </p:sp>
        <p:sp>
          <p:nvSpPr>
            <p:cNvPr id="35" name="Oval 14"/>
            <p:cNvSpPr>
              <a:spLocks noChangeArrowheads="1"/>
            </p:cNvSpPr>
            <p:nvPr/>
          </p:nvSpPr>
          <p:spPr bwMode="auto">
            <a:xfrm>
              <a:off x="6489951" y="2463901"/>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Conversation</a:t>
              </a:r>
              <a:endParaRPr lang="en-US" dirty="0">
                <a:solidFill>
                  <a:srgbClr val="FFFFFF"/>
                </a:solidFill>
                <a:latin typeface="Arial"/>
                <a:cs typeface="Arial"/>
              </a:endParaRPr>
            </a:p>
          </p:txBody>
        </p:sp>
        <p:sp>
          <p:nvSpPr>
            <p:cNvPr id="36" name="Oval 14"/>
            <p:cNvSpPr>
              <a:spLocks noChangeArrowheads="1"/>
            </p:cNvSpPr>
            <p:nvPr/>
          </p:nvSpPr>
          <p:spPr bwMode="auto">
            <a:xfrm>
              <a:off x="5196138" y="4645125"/>
              <a:ext cx="1566863"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Confirmation</a:t>
              </a:r>
              <a:endParaRPr lang="en-US" dirty="0">
                <a:solidFill>
                  <a:srgbClr val="FFFFFF"/>
                </a:solidFill>
                <a:latin typeface="Arial"/>
                <a:cs typeface="Arial"/>
              </a:endParaRPr>
            </a:p>
          </p:txBody>
        </p:sp>
        <p:sp>
          <p:nvSpPr>
            <p:cNvPr id="37" name="TextBox 19"/>
            <p:cNvSpPr txBox="1">
              <a:spLocks noChangeArrowheads="1"/>
            </p:cNvSpPr>
            <p:nvPr/>
          </p:nvSpPr>
          <p:spPr bwMode="auto">
            <a:xfrm>
              <a:off x="4890544" y="3025052"/>
              <a:ext cx="220027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HelveticaNeueLT Std" pitchFamily="34" charset="0"/>
                  <a:cs typeface="Arial" panose="020B0604020202020204" pitchFamily="34" charset="0"/>
                </a:defRPr>
              </a:lvl1pPr>
              <a:lvl2pPr marL="742950" indent="-285750">
                <a:defRPr>
                  <a:solidFill>
                    <a:schemeClr val="tx1"/>
                  </a:solidFill>
                  <a:latin typeface="HelveticaNeueLT Std" pitchFamily="34" charset="0"/>
                  <a:cs typeface="Arial" panose="020B0604020202020204" pitchFamily="34" charset="0"/>
                </a:defRPr>
              </a:lvl2pPr>
              <a:lvl3pPr marL="1143000" indent="-228600">
                <a:defRPr>
                  <a:solidFill>
                    <a:schemeClr val="tx1"/>
                  </a:solidFill>
                  <a:latin typeface="HelveticaNeueLT Std" pitchFamily="34" charset="0"/>
                  <a:cs typeface="Arial" panose="020B0604020202020204" pitchFamily="34" charset="0"/>
                </a:defRPr>
              </a:lvl3pPr>
              <a:lvl4pPr marL="1600200" indent="-228600">
                <a:defRPr>
                  <a:solidFill>
                    <a:schemeClr val="tx1"/>
                  </a:solidFill>
                  <a:latin typeface="HelveticaNeueLT Std" pitchFamily="34" charset="0"/>
                  <a:cs typeface="Arial" panose="020B0604020202020204" pitchFamily="34" charset="0"/>
                </a:defRPr>
              </a:lvl4pPr>
              <a:lvl5pPr marL="2057400" indent="-228600">
                <a:defRPr>
                  <a:solidFill>
                    <a:schemeClr val="tx1"/>
                  </a:solidFill>
                  <a:latin typeface="HelveticaNeueLT Std" pitchFamily="34" charset="0"/>
                  <a:cs typeface="Arial" panose="020B0604020202020204" pitchFamily="34" charset="0"/>
                </a:defRPr>
              </a:lvl5pPr>
              <a:lvl6pPr marL="2514600" indent="-228600" fontAlgn="base">
                <a:spcBef>
                  <a:spcPct val="0"/>
                </a:spcBef>
                <a:spcAft>
                  <a:spcPct val="0"/>
                </a:spcAft>
                <a:defRPr>
                  <a:solidFill>
                    <a:schemeClr val="tx1"/>
                  </a:solidFill>
                  <a:latin typeface="HelveticaNeueLT Std" pitchFamily="34" charset="0"/>
                  <a:cs typeface="Arial" panose="020B0604020202020204" pitchFamily="34" charset="0"/>
                </a:defRPr>
              </a:lvl6pPr>
              <a:lvl7pPr marL="2971800" indent="-228600" fontAlgn="base">
                <a:spcBef>
                  <a:spcPct val="0"/>
                </a:spcBef>
                <a:spcAft>
                  <a:spcPct val="0"/>
                </a:spcAft>
                <a:defRPr>
                  <a:solidFill>
                    <a:schemeClr val="tx1"/>
                  </a:solidFill>
                  <a:latin typeface="HelveticaNeueLT Std" pitchFamily="34" charset="0"/>
                  <a:cs typeface="Arial" panose="020B0604020202020204" pitchFamily="34" charset="0"/>
                </a:defRPr>
              </a:lvl7pPr>
              <a:lvl8pPr marL="3429000" indent="-228600" fontAlgn="base">
                <a:spcBef>
                  <a:spcPct val="0"/>
                </a:spcBef>
                <a:spcAft>
                  <a:spcPct val="0"/>
                </a:spcAft>
                <a:defRPr>
                  <a:solidFill>
                    <a:schemeClr val="tx1"/>
                  </a:solidFill>
                  <a:latin typeface="HelveticaNeueLT Std" pitchFamily="34" charset="0"/>
                  <a:cs typeface="Arial" panose="020B0604020202020204" pitchFamily="34" charset="0"/>
                </a:defRPr>
              </a:lvl8pPr>
              <a:lvl9pPr marL="3886200" indent="-228600" fontAlgn="base">
                <a:spcBef>
                  <a:spcPct val="0"/>
                </a:spcBef>
                <a:spcAft>
                  <a:spcPct val="0"/>
                </a:spcAft>
                <a:defRPr>
                  <a:solidFill>
                    <a:schemeClr val="tx1"/>
                  </a:solidFill>
                  <a:latin typeface="HelveticaNeueLT Std" pitchFamily="34" charset="0"/>
                  <a:cs typeface="Arial" panose="020B0604020202020204" pitchFamily="34" charset="0"/>
                </a:defRPr>
              </a:lvl9pPr>
            </a:lstStyle>
            <a:p>
              <a:pPr algn="ctr" defTabSz="914172">
                <a:defRPr/>
              </a:pPr>
              <a:r>
                <a:rPr lang="en-US" altLang="en-US" sz="3199" dirty="0">
                  <a:solidFill>
                    <a:srgbClr val="525252"/>
                  </a:solidFill>
                  <a:latin typeface="Arial" panose="020B0604020202020204" pitchFamily="34" charset="0"/>
                </a:rPr>
                <a:t>3 C’s</a:t>
              </a:r>
            </a:p>
          </p:txBody>
        </p:sp>
      </p:grpSp>
      <p:cxnSp>
        <p:nvCxnSpPr>
          <p:cNvPr id="6" name="Straight Connector 5"/>
          <p:cNvCxnSpPr/>
          <p:nvPr/>
        </p:nvCxnSpPr>
        <p:spPr>
          <a:xfrm>
            <a:off x="7953588" y="3050080"/>
            <a:ext cx="504706" cy="0"/>
          </a:xfrm>
          <a:prstGeom prst="line">
            <a:avLst/>
          </a:prstGeom>
          <a:ln w="38100">
            <a:solidFill>
              <a:srgbClr val="0560B3"/>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467681" y="1680141"/>
            <a:ext cx="3421107" cy="2997688"/>
          </a:xfrm>
          <a:prstGeom prst="rect">
            <a:avLst/>
          </a:prstGeom>
          <a:noFill/>
          <a:ln w="76200">
            <a:solidFill>
              <a:srgbClr val="056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en-US" dirty="0">
              <a:solidFill>
                <a:srgbClr val="FFFFFF"/>
              </a:solidFill>
              <a:latin typeface="Lato Light"/>
            </a:endParaRPr>
          </a:p>
        </p:txBody>
      </p:sp>
      <p:sp>
        <p:nvSpPr>
          <p:cNvPr id="5" name="Rectangle 4"/>
          <p:cNvSpPr/>
          <p:nvPr/>
        </p:nvSpPr>
        <p:spPr>
          <a:xfrm>
            <a:off x="8555887" y="1750836"/>
            <a:ext cx="3202273" cy="3046988"/>
          </a:xfrm>
          <a:prstGeom prst="rect">
            <a:avLst/>
          </a:prstGeom>
        </p:spPr>
        <p:txBody>
          <a:bodyPr wrap="square">
            <a:spAutoFit/>
          </a:bodyPr>
          <a:lstStyle/>
          <a:p>
            <a:pPr>
              <a:lnSpc>
                <a:spcPct val="150000"/>
              </a:lnSpc>
              <a:defRPr/>
            </a:pPr>
            <a:r>
              <a:rPr lang="en-US" sz="1600" b="1" dirty="0">
                <a:solidFill>
                  <a:srgbClr val="0560B3"/>
                </a:solidFill>
                <a:latin typeface="Avenir Book"/>
                <a:ea typeface="Verdana" panose="020B0604030504040204" pitchFamily="34" charset="0"/>
                <a:cs typeface="Verdana" panose="020B0604030504040204" pitchFamily="34" charset="0"/>
              </a:rPr>
              <a:t>CONVERSATION</a:t>
            </a:r>
          </a:p>
          <a:p>
            <a:pPr>
              <a:lnSpc>
                <a:spcPct val="150000"/>
              </a:lnSpc>
              <a:defRPr/>
            </a:pPr>
            <a:r>
              <a:rPr lang="en-US" sz="1600" dirty="0">
                <a:solidFill>
                  <a:srgbClr val="000000"/>
                </a:solidFill>
                <a:latin typeface="Avenir Book"/>
                <a:ea typeface="Verdana" panose="020B0604030504040204" pitchFamily="34" charset="0"/>
                <a:cs typeface="Verdana" panose="020B0604030504040204" pitchFamily="34" charset="0"/>
              </a:rPr>
              <a:t>Conversation is critical throughout the software development lifecycle. Conversations represent discussions between the Product Owner, development teams and the stakeholders. </a:t>
            </a:r>
            <a:endParaRPr lang="en-CA" sz="1600" dirty="0">
              <a:solidFill>
                <a:srgbClr val="000000"/>
              </a:solidFill>
              <a:latin typeface="Avenir Book"/>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34261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750576" y="5584495"/>
            <a:ext cx="1599784" cy="0"/>
          </a:xfrm>
          <a:prstGeom prst="line">
            <a:avLst/>
          </a:prstGeom>
          <a:ln w="76200">
            <a:solidFill>
              <a:srgbClr val="284E7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idx="4294967295"/>
          </p:nvPr>
        </p:nvSpPr>
        <p:spPr>
          <a:xfrm>
            <a:off x="536720" y="246009"/>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  Components </a:t>
            </a:r>
            <a:endParaRPr lang="en-CA" sz="3199" b="1" dirty="0">
              <a:solidFill>
                <a:srgbClr val="92D050"/>
              </a:solidFill>
              <a:latin typeface="Avenir Book" charset="0"/>
              <a:ea typeface="Avenir Book" charset="0"/>
              <a:cs typeface="Avenir Book" charset="0"/>
            </a:endParaRPr>
          </a:p>
        </p:txBody>
      </p:sp>
      <p:grpSp>
        <p:nvGrpSpPr>
          <p:cNvPr id="29" name="Group 28"/>
          <p:cNvGrpSpPr/>
          <p:nvPr/>
        </p:nvGrpSpPr>
        <p:grpSpPr>
          <a:xfrm>
            <a:off x="4208064" y="2053390"/>
            <a:ext cx="4142296" cy="3899472"/>
            <a:chOff x="3946776" y="1397836"/>
            <a:chExt cx="4143375" cy="3900488"/>
          </a:xfrm>
        </p:grpSpPr>
        <p:sp>
          <p:nvSpPr>
            <p:cNvPr id="30" name="Freeform 9"/>
            <p:cNvSpPr>
              <a:spLocks/>
            </p:cNvSpPr>
            <p:nvPr/>
          </p:nvSpPr>
          <p:spPr bwMode="auto">
            <a:xfrm>
              <a:off x="4288088" y="1397836"/>
              <a:ext cx="3405188" cy="2947988"/>
            </a:xfrm>
            <a:custGeom>
              <a:avLst/>
              <a:gdLst>
                <a:gd name="T0" fmla="*/ 1072 w 2145"/>
                <a:gd name="T1" fmla="*/ 0 h 1857"/>
                <a:gd name="T2" fmla="*/ 2145 w 2145"/>
                <a:gd name="T3" fmla="*/ 1857 h 1857"/>
                <a:gd name="T4" fmla="*/ 0 w 2145"/>
                <a:gd name="T5" fmla="*/ 1857 h 1857"/>
                <a:gd name="T6" fmla="*/ 1072 w 2145"/>
                <a:gd name="T7" fmla="*/ 0 h 1857"/>
              </a:gdLst>
              <a:ahLst/>
              <a:cxnLst>
                <a:cxn ang="0">
                  <a:pos x="T0" y="T1"/>
                </a:cxn>
                <a:cxn ang="0">
                  <a:pos x="T2" y="T3"/>
                </a:cxn>
                <a:cxn ang="0">
                  <a:pos x="T4" y="T5"/>
                </a:cxn>
                <a:cxn ang="0">
                  <a:pos x="T6" y="T7"/>
                </a:cxn>
              </a:cxnLst>
              <a:rect l="0" t="0" r="r" b="b"/>
              <a:pathLst>
                <a:path w="2145" h="1857">
                  <a:moveTo>
                    <a:pt x="1072" y="0"/>
                  </a:moveTo>
                  <a:lnTo>
                    <a:pt x="2145" y="1857"/>
                  </a:lnTo>
                  <a:lnTo>
                    <a:pt x="0" y="1857"/>
                  </a:lnTo>
                  <a:lnTo>
                    <a:pt x="1072" y="0"/>
                  </a:lnTo>
                  <a:close/>
                </a:path>
              </a:pathLst>
            </a:custGeom>
            <a:gradFill flip="none" rotWithShape="1">
              <a:gsLst>
                <a:gs pos="0">
                  <a:schemeClr val="bg1">
                    <a:alpha val="67000"/>
                  </a:schemeClr>
                </a:gs>
                <a:gs pos="100000">
                  <a:srgbClr val="8C8C8C">
                    <a:alpha val="56000"/>
                  </a:srgbClr>
                </a:gs>
              </a:gsLst>
              <a:path path="circle">
                <a:fillToRect l="50000" t="50000" r="50000" b="50000"/>
              </a:path>
              <a:tileRect/>
            </a:gradFill>
            <a:ln w="9525" cap="flat" cmpd="sng" algn="ctr">
              <a:noFill/>
              <a:prstDash val="solid"/>
              <a:round/>
              <a:headEnd type="none" w="med" len="med"/>
              <a:tailEnd type="none" w="med" len="med"/>
            </a:ln>
            <a:effectLst/>
          </p:spPr>
          <p:txBody>
            <a:bodyPr lIns="82103" tIns="41051" rIns="82103" bIns="41051" anchor="ctr"/>
            <a:lstStyle/>
            <a:p>
              <a:pPr algn="ctr" defTabSz="814185">
                <a:lnSpc>
                  <a:spcPct val="90000"/>
                </a:lnSpc>
                <a:defRPr/>
              </a:pPr>
              <a:endParaRPr lang="en-US" dirty="0">
                <a:solidFill>
                  <a:srgbClr val="616265"/>
                </a:solidFill>
                <a:latin typeface="Arial"/>
              </a:endParaRPr>
            </a:p>
          </p:txBody>
        </p:sp>
        <p:grpSp>
          <p:nvGrpSpPr>
            <p:cNvPr id="31" name="Group 30"/>
            <p:cNvGrpSpPr>
              <a:grpSpLocks/>
            </p:cNvGrpSpPr>
            <p:nvPr/>
          </p:nvGrpSpPr>
          <p:grpSpPr bwMode="auto">
            <a:xfrm>
              <a:off x="5194551" y="4155324"/>
              <a:ext cx="1568450" cy="1143000"/>
              <a:chOff x="3798888" y="4989513"/>
              <a:chExt cx="1568450" cy="1143000"/>
            </a:xfrm>
          </p:grpSpPr>
          <p:sp>
            <p:nvSpPr>
              <p:cNvPr id="42" name="Freeform 10"/>
              <p:cNvSpPr>
                <a:spLocks/>
              </p:cNvSpPr>
              <p:nvPr/>
            </p:nvSpPr>
            <p:spPr bwMode="auto">
              <a:xfrm>
                <a:off x="3798888" y="4989513"/>
                <a:ext cx="1568450" cy="1143000"/>
              </a:xfrm>
              <a:custGeom>
                <a:avLst/>
                <a:gdLst>
                  <a:gd name="T0" fmla="*/ 988 w 988"/>
                  <a:gd name="T1" fmla="*/ 353 h 720"/>
                  <a:gd name="T2" fmla="*/ 889 w 988"/>
                  <a:gd name="T3" fmla="*/ 353 h 720"/>
                  <a:gd name="T4" fmla="*/ 889 w 988"/>
                  <a:gd name="T5" fmla="*/ 720 h 720"/>
                  <a:gd name="T6" fmla="*/ 99 w 988"/>
                  <a:gd name="T7" fmla="*/ 720 h 720"/>
                  <a:gd name="T8" fmla="*/ 99 w 988"/>
                  <a:gd name="T9" fmla="*/ 353 h 720"/>
                  <a:gd name="T10" fmla="*/ 0 w 988"/>
                  <a:gd name="T11" fmla="*/ 353 h 720"/>
                  <a:gd name="T12" fmla="*/ 494 w 988"/>
                  <a:gd name="T13" fmla="*/ 0 h 720"/>
                  <a:gd name="T14" fmla="*/ 988 w 988"/>
                  <a:gd name="T15" fmla="*/ 353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720">
                    <a:moveTo>
                      <a:pt x="988" y="353"/>
                    </a:moveTo>
                    <a:lnTo>
                      <a:pt x="889" y="353"/>
                    </a:lnTo>
                    <a:lnTo>
                      <a:pt x="889" y="720"/>
                    </a:lnTo>
                    <a:lnTo>
                      <a:pt x="99" y="720"/>
                    </a:lnTo>
                    <a:lnTo>
                      <a:pt x="99" y="353"/>
                    </a:lnTo>
                    <a:lnTo>
                      <a:pt x="0" y="353"/>
                    </a:lnTo>
                    <a:lnTo>
                      <a:pt x="494" y="0"/>
                    </a:lnTo>
                    <a:lnTo>
                      <a:pt x="988" y="353"/>
                    </a:lnTo>
                    <a:close/>
                  </a:path>
                </a:pathLst>
              </a:custGeom>
              <a:solidFill>
                <a:srgbClr val="093667"/>
              </a:solidFill>
              <a:ln w="76200" cap="flat" cmpd="sng" algn="ctr">
                <a:solidFill>
                  <a:srgbClr val="093667"/>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3" name="Freeform 13"/>
              <p:cNvSpPr>
                <a:spLocks/>
              </p:cNvSpPr>
              <p:nvPr/>
            </p:nvSpPr>
            <p:spPr bwMode="auto">
              <a:xfrm>
                <a:off x="4583113" y="4989513"/>
                <a:ext cx="784225" cy="1143000"/>
              </a:xfrm>
              <a:custGeom>
                <a:avLst/>
                <a:gdLst>
                  <a:gd name="T0" fmla="*/ 784225 w 494"/>
                  <a:gd name="T1" fmla="*/ 560388 h 720"/>
                  <a:gd name="T2" fmla="*/ 627063 w 494"/>
                  <a:gd name="T3" fmla="*/ 560388 h 720"/>
                  <a:gd name="T4" fmla="*/ 627063 w 494"/>
                  <a:gd name="T5" fmla="*/ 1143000 h 720"/>
                  <a:gd name="T6" fmla="*/ 0 w 494"/>
                  <a:gd name="T7" fmla="*/ 1143000 h 720"/>
                  <a:gd name="T8" fmla="*/ 0 w 494"/>
                  <a:gd name="T9" fmla="*/ 0 h 720"/>
                  <a:gd name="T10" fmla="*/ 784225 w 494"/>
                  <a:gd name="T11" fmla="*/ 560388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720">
                    <a:moveTo>
                      <a:pt x="494" y="353"/>
                    </a:moveTo>
                    <a:lnTo>
                      <a:pt x="395" y="353"/>
                    </a:lnTo>
                    <a:lnTo>
                      <a:pt x="395" y="720"/>
                    </a:lnTo>
                    <a:lnTo>
                      <a:pt x="0" y="720"/>
                    </a:lnTo>
                    <a:lnTo>
                      <a:pt x="0" y="0"/>
                    </a:lnTo>
                    <a:lnTo>
                      <a:pt x="494" y="353"/>
                    </a:lnTo>
                    <a:close/>
                  </a:path>
                </a:pathLst>
              </a:custGeom>
              <a:gradFill rotWithShape="1">
                <a:gsLst>
                  <a:gs pos="0">
                    <a:srgbClr val="000C16">
                      <a:alpha val="34901"/>
                    </a:srgb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2" name="Group 1"/>
            <p:cNvGrpSpPr>
              <a:grpSpLocks/>
            </p:cNvGrpSpPr>
            <p:nvPr/>
          </p:nvGrpSpPr>
          <p:grpSpPr bwMode="auto">
            <a:xfrm>
              <a:off x="3973763" y="1835986"/>
              <a:ext cx="1298575" cy="1511300"/>
              <a:chOff x="2578100" y="2670175"/>
              <a:chExt cx="1298575" cy="1511300"/>
            </a:xfrm>
          </p:grpSpPr>
          <p:sp>
            <p:nvSpPr>
              <p:cNvPr id="40" name="Freeform 11"/>
              <p:cNvSpPr>
                <a:spLocks/>
              </p:cNvSpPr>
              <p:nvPr/>
            </p:nvSpPr>
            <p:spPr bwMode="auto">
              <a:xfrm>
                <a:off x="2578100" y="2670175"/>
                <a:ext cx="1298575" cy="1511300"/>
              </a:xfrm>
              <a:custGeom>
                <a:avLst/>
                <a:gdLst>
                  <a:gd name="T0" fmla="*/ 275 w 818"/>
                  <a:gd name="T1" fmla="*/ 952 h 952"/>
                  <a:gd name="T2" fmla="*/ 325 w 818"/>
                  <a:gd name="T3" fmla="*/ 868 h 952"/>
                  <a:gd name="T4" fmla="*/ 0 w 818"/>
                  <a:gd name="T5" fmla="*/ 684 h 952"/>
                  <a:gd name="T6" fmla="*/ 402 w 818"/>
                  <a:gd name="T7" fmla="*/ 0 h 952"/>
                  <a:gd name="T8" fmla="*/ 720 w 818"/>
                  <a:gd name="T9" fmla="*/ 183 h 952"/>
                  <a:gd name="T10" fmla="*/ 762 w 818"/>
                  <a:gd name="T11" fmla="*/ 98 h 952"/>
                  <a:gd name="T12" fmla="*/ 818 w 818"/>
                  <a:gd name="T13" fmla="*/ 705 h 952"/>
                  <a:gd name="T14" fmla="*/ 275 w 818"/>
                  <a:gd name="T15" fmla="*/ 952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2">
                    <a:moveTo>
                      <a:pt x="275" y="952"/>
                    </a:moveTo>
                    <a:lnTo>
                      <a:pt x="325" y="868"/>
                    </a:lnTo>
                    <a:lnTo>
                      <a:pt x="0" y="684"/>
                    </a:lnTo>
                    <a:lnTo>
                      <a:pt x="402" y="0"/>
                    </a:lnTo>
                    <a:lnTo>
                      <a:pt x="720" y="183"/>
                    </a:lnTo>
                    <a:lnTo>
                      <a:pt x="762" y="98"/>
                    </a:lnTo>
                    <a:lnTo>
                      <a:pt x="818" y="705"/>
                    </a:lnTo>
                    <a:lnTo>
                      <a:pt x="275" y="952"/>
                    </a:lnTo>
                    <a:close/>
                  </a:path>
                </a:pathLst>
              </a:cu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srgbClr val="000000">
                    <a:alpha val="26667"/>
                  </a:srgb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1" name="Freeform 14"/>
              <p:cNvSpPr>
                <a:spLocks/>
              </p:cNvSpPr>
              <p:nvPr/>
            </p:nvSpPr>
            <p:spPr bwMode="auto">
              <a:xfrm>
                <a:off x="2578100" y="3228975"/>
                <a:ext cx="1298575" cy="952500"/>
              </a:xfrm>
              <a:custGeom>
                <a:avLst/>
                <a:gdLst>
                  <a:gd name="T0" fmla="*/ 314325 w 818"/>
                  <a:gd name="T1" fmla="*/ 0 h 600"/>
                  <a:gd name="T2" fmla="*/ 0 w 818"/>
                  <a:gd name="T3" fmla="*/ 527050 h 600"/>
                  <a:gd name="T4" fmla="*/ 515938 w 818"/>
                  <a:gd name="T5" fmla="*/ 819150 h 600"/>
                  <a:gd name="T6" fmla="*/ 436563 w 818"/>
                  <a:gd name="T7" fmla="*/ 952500 h 600"/>
                  <a:gd name="T8" fmla="*/ 1298575 w 818"/>
                  <a:gd name="T9" fmla="*/ 560388 h 600"/>
                  <a:gd name="T10" fmla="*/ 314325 w 818"/>
                  <a:gd name="T11" fmla="*/ 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0">
                    <a:moveTo>
                      <a:pt x="198" y="0"/>
                    </a:moveTo>
                    <a:lnTo>
                      <a:pt x="0" y="332"/>
                    </a:lnTo>
                    <a:lnTo>
                      <a:pt x="325" y="516"/>
                    </a:lnTo>
                    <a:lnTo>
                      <a:pt x="275" y="600"/>
                    </a:lnTo>
                    <a:lnTo>
                      <a:pt x="818" y="353"/>
                    </a:lnTo>
                    <a:lnTo>
                      <a:pt x="198" y="0"/>
                    </a:lnTo>
                    <a:close/>
                  </a:path>
                </a:pathLst>
              </a:custGeom>
              <a:gradFill rotWithShape="1">
                <a:gsLst>
                  <a:gs pos="0">
                    <a:srgbClr val="01315D">
                      <a:alpha val="28000"/>
                    </a:srgbClr>
                  </a:gs>
                  <a:gs pos="100000">
                    <a:srgbClr val="FFFFFF">
                      <a:alpha val="0"/>
                    </a:srgb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3" name="Group 4"/>
            <p:cNvGrpSpPr>
              <a:grpSpLocks/>
            </p:cNvGrpSpPr>
            <p:nvPr/>
          </p:nvGrpSpPr>
          <p:grpSpPr bwMode="auto">
            <a:xfrm>
              <a:off x="6696326" y="1847099"/>
              <a:ext cx="1298575" cy="1512887"/>
              <a:chOff x="5300663" y="2681288"/>
              <a:chExt cx="1298575" cy="1512888"/>
            </a:xfrm>
          </p:grpSpPr>
          <p:sp>
            <p:nvSpPr>
              <p:cNvPr id="38" name="Freeform 12"/>
              <p:cNvSpPr>
                <a:spLocks/>
              </p:cNvSpPr>
              <p:nvPr/>
            </p:nvSpPr>
            <p:spPr bwMode="auto">
              <a:xfrm>
                <a:off x="5300663" y="2681288"/>
                <a:ext cx="1298575" cy="1512888"/>
              </a:xfrm>
              <a:custGeom>
                <a:avLst/>
                <a:gdLst>
                  <a:gd name="T0" fmla="*/ 56 w 818"/>
                  <a:gd name="T1" fmla="*/ 98 h 953"/>
                  <a:gd name="T2" fmla="*/ 105 w 818"/>
                  <a:gd name="T3" fmla="*/ 183 h 953"/>
                  <a:gd name="T4" fmla="*/ 423 w 818"/>
                  <a:gd name="T5" fmla="*/ 0 h 953"/>
                  <a:gd name="T6" fmla="*/ 818 w 818"/>
                  <a:gd name="T7" fmla="*/ 684 h 953"/>
                  <a:gd name="T8" fmla="*/ 501 w 818"/>
                  <a:gd name="T9" fmla="*/ 868 h 953"/>
                  <a:gd name="T10" fmla="*/ 550 w 818"/>
                  <a:gd name="T11" fmla="*/ 953 h 953"/>
                  <a:gd name="T12" fmla="*/ 0 w 818"/>
                  <a:gd name="T13" fmla="*/ 698 h 953"/>
                  <a:gd name="T14" fmla="*/ 56 w 818"/>
                  <a:gd name="T15" fmla="*/ 98 h 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3">
                    <a:moveTo>
                      <a:pt x="56" y="98"/>
                    </a:moveTo>
                    <a:lnTo>
                      <a:pt x="105" y="183"/>
                    </a:lnTo>
                    <a:lnTo>
                      <a:pt x="423" y="0"/>
                    </a:lnTo>
                    <a:lnTo>
                      <a:pt x="818" y="684"/>
                    </a:lnTo>
                    <a:lnTo>
                      <a:pt x="501" y="868"/>
                    </a:lnTo>
                    <a:lnTo>
                      <a:pt x="550" y="953"/>
                    </a:lnTo>
                    <a:lnTo>
                      <a:pt x="0" y="698"/>
                    </a:lnTo>
                    <a:lnTo>
                      <a:pt x="56" y="98"/>
                    </a:lnTo>
                    <a:close/>
                  </a:path>
                </a:pathLst>
              </a:cu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39" name="Freeform 15"/>
              <p:cNvSpPr>
                <a:spLocks/>
              </p:cNvSpPr>
              <p:nvPr/>
            </p:nvSpPr>
            <p:spPr bwMode="auto">
              <a:xfrm>
                <a:off x="5300663" y="3228975"/>
                <a:ext cx="1298575" cy="965200"/>
              </a:xfrm>
              <a:custGeom>
                <a:avLst/>
                <a:gdLst>
                  <a:gd name="T0" fmla="*/ 996950 w 818"/>
                  <a:gd name="T1" fmla="*/ 0 h 608"/>
                  <a:gd name="T2" fmla="*/ 1298575 w 818"/>
                  <a:gd name="T3" fmla="*/ 538163 h 608"/>
                  <a:gd name="T4" fmla="*/ 795338 w 818"/>
                  <a:gd name="T5" fmla="*/ 830263 h 608"/>
                  <a:gd name="T6" fmla="*/ 873125 w 818"/>
                  <a:gd name="T7" fmla="*/ 965200 h 608"/>
                  <a:gd name="T8" fmla="*/ 0 w 818"/>
                  <a:gd name="T9" fmla="*/ 560388 h 608"/>
                  <a:gd name="T10" fmla="*/ 996950 w 818"/>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8">
                    <a:moveTo>
                      <a:pt x="628" y="0"/>
                    </a:moveTo>
                    <a:lnTo>
                      <a:pt x="818" y="339"/>
                    </a:lnTo>
                    <a:lnTo>
                      <a:pt x="501" y="523"/>
                    </a:lnTo>
                    <a:lnTo>
                      <a:pt x="550" y="608"/>
                    </a:lnTo>
                    <a:lnTo>
                      <a:pt x="0" y="353"/>
                    </a:lnTo>
                    <a:lnTo>
                      <a:pt x="628" y="0"/>
                    </a:lnTo>
                    <a:close/>
                  </a:path>
                </a:pathLst>
              </a:custGeom>
              <a:gradFill rotWithShape="1">
                <a:gsLst>
                  <a:gs pos="0">
                    <a:srgbClr val="01315D">
                      <a:alpha val="28000"/>
                    </a:srgbClr>
                  </a:gs>
                  <a:gs pos="100000">
                    <a:srgbClr val="FFFFFF">
                      <a:alpha val="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sp>
          <p:nvSpPr>
            <p:cNvPr id="34" name="Oval 14"/>
            <p:cNvSpPr>
              <a:spLocks noChangeArrowheads="1"/>
            </p:cNvSpPr>
            <p:nvPr/>
          </p:nvSpPr>
          <p:spPr bwMode="auto">
            <a:xfrm>
              <a:off x="3946776" y="2463902"/>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Card</a:t>
              </a:r>
              <a:endParaRPr lang="en-US" sz="2400" dirty="0">
                <a:solidFill>
                  <a:srgbClr val="FFFFFF"/>
                </a:solidFill>
                <a:latin typeface="Arial"/>
                <a:cs typeface="Arial"/>
              </a:endParaRPr>
            </a:p>
          </p:txBody>
        </p:sp>
        <p:sp>
          <p:nvSpPr>
            <p:cNvPr id="35" name="Oval 14"/>
            <p:cNvSpPr>
              <a:spLocks noChangeArrowheads="1"/>
            </p:cNvSpPr>
            <p:nvPr/>
          </p:nvSpPr>
          <p:spPr bwMode="auto">
            <a:xfrm>
              <a:off x="6489951" y="2463901"/>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Conversation</a:t>
              </a:r>
              <a:endParaRPr lang="en-US" dirty="0">
                <a:solidFill>
                  <a:srgbClr val="FFFFFF"/>
                </a:solidFill>
                <a:latin typeface="Arial"/>
                <a:cs typeface="Arial"/>
              </a:endParaRPr>
            </a:p>
          </p:txBody>
        </p:sp>
        <p:sp>
          <p:nvSpPr>
            <p:cNvPr id="36" name="Oval 14"/>
            <p:cNvSpPr>
              <a:spLocks noChangeArrowheads="1"/>
            </p:cNvSpPr>
            <p:nvPr/>
          </p:nvSpPr>
          <p:spPr bwMode="auto">
            <a:xfrm>
              <a:off x="5196138" y="4645125"/>
              <a:ext cx="1566863"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Confirmation</a:t>
              </a:r>
              <a:endParaRPr lang="en-US" dirty="0">
                <a:solidFill>
                  <a:srgbClr val="FFFFFF"/>
                </a:solidFill>
                <a:latin typeface="Arial"/>
                <a:cs typeface="Arial"/>
              </a:endParaRPr>
            </a:p>
          </p:txBody>
        </p:sp>
        <p:sp>
          <p:nvSpPr>
            <p:cNvPr id="37" name="TextBox 19"/>
            <p:cNvSpPr txBox="1">
              <a:spLocks noChangeArrowheads="1"/>
            </p:cNvSpPr>
            <p:nvPr/>
          </p:nvSpPr>
          <p:spPr bwMode="auto">
            <a:xfrm>
              <a:off x="4890544" y="3025052"/>
              <a:ext cx="220027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HelveticaNeueLT Std" pitchFamily="34" charset="0"/>
                  <a:cs typeface="Arial" panose="020B0604020202020204" pitchFamily="34" charset="0"/>
                </a:defRPr>
              </a:lvl1pPr>
              <a:lvl2pPr marL="742950" indent="-285750">
                <a:defRPr>
                  <a:solidFill>
                    <a:schemeClr val="tx1"/>
                  </a:solidFill>
                  <a:latin typeface="HelveticaNeueLT Std" pitchFamily="34" charset="0"/>
                  <a:cs typeface="Arial" panose="020B0604020202020204" pitchFamily="34" charset="0"/>
                </a:defRPr>
              </a:lvl2pPr>
              <a:lvl3pPr marL="1143000" indent="-228600">
                <a:defRPr>
                  <a:solidFill>
                    <a:schemeClr val="tx1"/>
                  </a:solidFill>
                  <a:latin typeface="HelveticaNeueLT Std" pitchFamily="34" charset="0"/>
                  <a:cs typeface="Arial" panose="020B0604020202020204" pitchFamily="34" charset="0"/>
                </a:defRPr>
              </a:lvl3pPr>
              <a:lvl4pPr marL="1600200" indent="-228600">
                <a:defRPr>
                  <a:solidFill>
                    <a:schemeClr val="tx1"/>
                  </a:solidFill>
                  <a:latin typeface="HelveticaNeueLT Std" pitchFamily="34" charset="0"/>
                  <a:cs typeface="Arial" panose="020B0604020202020204" pitchFamily="34" charset="0"/>
                </a:defRPr>
              </a:lvl4pPr>
              <a:lvl5pPr marL="2057400" indent="-228600">
                <a:defRPr>
                  <a:solidFill>
                    <a:schemeClr val="tx1"/>
                  </a:solidFill>
                  <a:latin typeface="HelveticaNeueLT Std" pitchFamily="34" charset="0"/>
                  <a:cs typeface="Arial" panose="020B0604020202020204" pitchFamily="34" charset="0"/>
                </a:defRPr>
              </a:lvl5pPr>
              <a:lvl6pPr marL="2514600" indent="-228600" fontAlgn="base">
                <a:spcBef>
                  <a:spcPct val="0"/>
                </a:spcBef>
                <a:spcAft>
                  <a:spcPct val="0"/>
                </a:spcAft>
                <a:defRPr>
                  <a:solidFill>
                    <a:schemeClr val="tx1"/>
                  </a:solidFill>
                  <a:latin typeface="HelveticaNeueLT Std" pitchFamily="34" charset="0"/>
                  <a:cs typeface="Arial" panose="020B0604020202020204" pitchFamily="34" charset="0"/>
                </a:defRPr>
              </a:lvl6pPr>
              <a:lvl7pPr marL="2971800" indent="-228600" fontAlgn="base">
                <a:spcBef>
                  <a:spcPct val="0"/>
                </a:spcBef>
                <a:spcAft>
                  <a:spcPct val="0"/>
                </a:spcAft>
                <a:defRPr>
                  <a:solidFill>
                    <a:schemeClr val="tx1"/>
                  </a:solidFill>
                  <a:latin typeface="HelveticaNeueLT Std" pitchFamily="34" charset="0"/>
                  <a:cs typeface="Arial" panose="020B0604020202020204" pitchFamily="34" charset="0"/>
                </a:defRPr>
              </a:lvl7pPr>
              <a:lvl8pPr marL="3429000" indent="-228600" fontAlgn="base">
                <a:spcBef>
                  <a:spcPct val="0"/>
                </a:spcBef>
                <a:spcAft>
                  <a:spcPct val="0"/>
                </a:spcAft>
                <a:defRPr>
                  <a:solidFill>
                    <a:schemeClr val="tx1"/>
                  </a:solidFill>
                  <a:latin typeface="HelveticaNeueLT Std" pitchFamily="34" charset="0"/>
                  <a:cs typeface="Arial" panose="020B0604020202020204" pitchFamily="34" charset="0"/>
                </a:defRPr>
              </a:lvl8pPr>
              <a:lvl9pPr marL="3886200" indent="-228600" fontAlgn="base">
                <a:spcBef>
                  <a:spcPct val="0"/>
                </a:spcBef>
                <a:spcAft>
                  <a:spcPct val="0"/>
                </a:spcAft>
                <a:defRPr>
                  <a:solidFill>
                    <a:schemeClr val="tx1"/>
                  </a:solidFill>
                  <a:latin typeface="HelveticaNeueLT Std" pitchFamily="34" charset="0"/>
                  <a:cs typeface="Arial" panose="020B0604020202020204" pitchFamily="34" charset="0"/>
                </a:defRPr>
              </a:lvl9pPr>
            </a:lstStyle>
            <a:p>
              <a:pPr algn="ctr" defTabSz="914172">
                <a:defRPr/>
              </a:pPr>
              <a:r>
                <a:rPr lang="en-US" altLang="en-US" sz="3199" dirty="0">
                  <a:solidFill>
                    <a:srgbClr val="525252"/>
                  </a:solidFill>
                  <a:latin typeface="Arial" panose="020B0604020202020204" pitchFamily="34" charset="0"/>
                </a:rPr>
                <a:t>3 C’s</a:t>
              </a:r>
            </a:p>
          </p:txBody>
        </p:sp>
      </p:grpSp>
      <p:sp>
        <p:nvSpPr>
          <p:cNvPr id="3" name="Rectangle 2"/>
          <p:cNvSpPr/>
          <p:nvPr/>
        </p:nvSpPr>
        <p:spPr>
          <a:xfrm>
            <a:off x="8350360" y="3869531"/>
            <a:ext cx="3277171" cy="2580255"/>
          </a:xfrm>
          <a:prstGeom prst="rect">
            <a:avLst/>
          </a:prstGeom>
          <a:noFill/>
          <a:ln w="76200">
            <a:solidFill>
              <a:srgbClr val="284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en-US" dirty="0">
              <a:solidFill>
                <a:srgbClr val="FFFFFF"/>
              </a:solidFill>
              <a:latin typeface="Lato Light"/>
            </a:endParaRPr>
          </a:p>
        </p:txBody>
      </p:sp>
      <p:sp>
        <p:nvSpPr>
          <p:cNvPr id="5" name="Rectangle 4"/>
          <p:cNvSpPr/>
          <p:nvPr/>
        </p:nvSpPr>
        <p:spPr>
          <a:xfrm>
            <a:off x="8445585" y="3869531"/>
            <a:ext cx="3051318" cy="2677656"/>
          </a:xfrm>
          <a:prstGeom prst="rect">
            <a:avLst/>
          </a:prstGeom>
        </p:spPr>
        <p:txBody>
          <a:bodyPr wrap="square">
            <a:spAutoFit/>
          </a:bodyPr>
          <a:lstStyle/>
          <a:p>
            <a:pPr>
              <a:lnSpc>
                <a:spcPct val="150000"/>
              </a:lnSpc>
              <a:defRPr/>
            </a:pPr>
            <a:r>
              <a:rPr lang="en-US" sz="1600" b="1" dirty="0">
                <a:solidFill>
                  <a:srgbClr val="093667"/>
                </a:solidFill>
                <a:latin typeface="Avenir Book"/>
                <a:ea typeface="Verdana" panose="020B0604030504040204" pitchFamily="34" charset="0"/>
                <a:cs typeface="Verdana" panose="020B0604030504040204" pitchFamily="34" charset="0"/>
              </a:rPr>
              <a:t>CONFIRMATION</a:t>
            </a:r>
          </a:p>
          <a:p>
            <a:pPr>
              <a:lnSpc>
                <a:spcPct val="150000"/>
              </a:lnSpc>
              <a:defRPr/>
            </a:pPr>
            <a:r>
              <a:rPr lang="en-US" sz="1600" dirty="0">
                <a:solidFill>
                  <a:srgbClr val="000000"/>
                </a:solidFill>
                <a:latin typeface="Avenir Book"/>
                <a:ea typeface="Verdana" panose="020B0604030504040204" pitchFamily="34" charset="0"/>
                <a:cs typeface="Verdana" panose="020B0604030504040204" pitchFamily="34" charset="0"/>
              </a:rPr>
              <a:t>Acceptance criteria should be defined before a user story is developed. Confirmation helps in delivering successful user stories with reduced rework and incorrect assumptions.</a:t>
            </a:r>
            <a:endParaRPr lang="en-CA" sz="1600" dirty="0">
              <a:solidFill>
                <a:srgbClr val="000000"/>
              </a:solidFill>
              <a:latin typeface="Avenir Book"/>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39853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813216" y="2623554"/>
            <a:ext cx="1607718" cy="1610893"/>
            <a:chOff x="217488" y="2624138"/>
            <a:chExt cx="1608137" cy="1611312"/>
          </a:xfrm>
          <a:solidFill>
            <a:srgbClr val="F2F2F2"/>
          </a:solidFill>
        </p:grpSpPr>
        <p:sp>
          <p:nvSpPr>
            <p:cNvPr id="3" name="Freeform 2"/>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 name="Freeform 3"/>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5" name="Group 4"/>
          <p:cNvGrpSpPr>
            <a:grpSpLocks/>
          </p:cNvGrpSpPr>
          <p:nvPr/>
        </p:nvGrpSpPr>
        <p:grpSpPr bwMode="auto">
          <a:xfrm>
            <a:off x="2585991" y="2623554"/>
            <a:ext cx="1609306" cy="1610893"/>
            <a:chOff x="1990725" y="2624138"/>
            <a:chExt cx="1609725" cy="1611312"/>
          </a:xfrm>
          <a:solidFill>
            <a:srgbClr val="F2F2F2"/>
          </a:solidFill>
        </p:grpSpPr>
        <p:sp>
          <p:nvSpPr>
            <p:cNvPr id="6" name="Freeform 5"/>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7" name="Freeform 6"/>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8" name="Group 7"/>
          <p:cNvGrpSpPr>
            <a:grpSpLocks/>
          </p:cNvGrpSpPr>
          <p:nvPr/>
        </p:nvGrpSpPr>
        <p:grpSpPr bwMode="auto">
          <a:xfrm>
            <a:off x="4360353" y="2623554"/>
            <a:ext cx="1607719" cy="1610893"/>
            <a:chOff x="3765550" y="2624138"/>
            <a:chExt cx="1608137" cy="1611312"/>
          </a:xfrm>
          <a:solidFill>
            <a:srgbClr val="F2F2F2"/>
          </a:solidFill>
        </p:grpSpPr>
        <p:sp>
          <p:nvSpPr>
            <p:cNvPr id="9" name="Freeform 8"/>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0" name="Freeform 9"/>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1" name="Group 10"/>
          <p:cNvGrpSpPr>
            <a:grpSpLocks/>
          </p:cNvGrpSpPr>
          <p:nvPr/>
        </p:nvGrpSpPr>
        <p:grpSpPr bwMode="auto">
          <a:xfrm>
            <a:off x="6133130" y="2623554"/>
            <a:ext cx="1612480" cy="1610893"/>
            <a:chOff x="5538788" y="2624138"/>
            <a:chExt cx="1612900" cy="1611312"/>
          </a:xfrm>
          <a:solidFill>
            <a:srgbClr val="F2F2F2"/>
          </a:solidFill>
        </p:grpSpPr>
        <p:sp>
          <p:nvSpPr>
            <p:cNvPr id="12" name="Freeform 11"/>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3" name="Freeform 12"/>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4" name="Group 13"/>
          <p:cNvGrpSpPr>
            <a:grpSpLocks/>
          </p:cNvGrpSpPr>
          <p:nvPr/>
        </p:nvGrpSpPr>
        <p:grpSpPr bwMode="auto">
          <a:xfrm>
            <a:off x="7905905" y="2623554"/>
            <a:ext cx="1612480" cy="1610893"/>
            <a:chOff x="7312025" y="2624138"/>
            <a:chExt cx="1612900" cy="1611312"/>
          </a:xfrm>
          <a:solidFill>
            <a:srgbClr val="F2F2F2"/>
          </a:solidFill>
        </p:grpSpPr>
        <p:sp>
          <p:nvSpPr>
            <p:cNvPr id="15" name="Freeform 14"/>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6" name="Freeform 15"/>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7" name="Group 16"/>
          <p:cNvGrpSpPr>
            <a:grpSpLocks/>
          </p:cNvGrpSpPr>
          <p:nvPr/>
        </p:nvGrpSpPr>
        <p:grpSpPr bwMode="auto">
          <a:xfrm>
            <a:off x="1203639" y="3012390"/>
            <a:ext cx="823698" cy="825285"/>
            <a:chOff x="608013" y="3013075"/>
            <a:chExt cx="823912" cy="825500"/>
          </a:xfrm>
        </p:grpSpPr>
        <p:sp>
          <p:nvSpPr>
            <p:cNvPr id="18" name="Oval 17"/>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19" name="Freeform 18"/>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0" name="Group 19"/>
          <p:cNvGrpSpPr>
            <a:grpSpLocks/>
          </p:cNvGrpSpPr>
          <p:nvPr/>
        </p:nvGrpSpPr>
        <p:grpSpPr bwMode="auto">
          <a:xfrm>
            <a:off x="2979589" y="3012390"/>
            <a:ext cx="828459" cy="825285"/>
            <a:chOff x="2381250" y="3013075"/>
            <a:chExt cx="828675" cy="825500"/>
          </a:xfrm>
        </p:grpSpPr>
        <p:sp>
          <p:nvSpPr>
            <p:cNvPr id="21" name="Oval 20"/>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2" name="Freeform 21"/>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3" name="Group 22"/>
          <p:cNvGrpSpPr>
            <a:grpSpLocks/>
          </p:cNvGrpSpPr>
          <p:nvPr/>
        </p:nvGrpSpPr>
        <p:grpSpPr bwMode="auto">
          <a:xfrm>
            <a:off x="4753951" y="3012390"/>
            <a:ext cx="823699" cy="825285"/>
            <a:chOff x="4159250" y="3013075"/>
            <a:chExt cx="823913" cy="825500"/>
          </a:xfrm>
        </p:grpSpPr>
        <p:sp>
          <p:nvSpPr>
            <p:cNvPr id="24" name="Oval 23"/>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5" name="Freeform 24"/>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6" name="Group 25"/>
          <p:cNvGrpSpPr>
            <a:grpSpLocks/>
          </p:cNvGrpSpPr>
          <p:nvPr/>
        </p:nvGrpSpPr>
        <p:grpSpPr bwMode="auto">
          <a:xfrm>
            <a:off x="6526727" y="3012390"/>
            <a:ext cx="825285" cy="825285"/>
            <a:chOff x="5932488" y="3013075"/>
            <a:chExt cx="825500" cy="825500"/>
          </a:xfrm>
        </p:grpSpPr>
        <p:sp>
          <p:nvSpPr>
            <p:cNvPr id="27" name="Oval 26"/>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8" name="Freeform 27"/>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9" name="Group 28"/>
          <p:cNvGrpSpPr>
            <a:grpSpLocks/>
          </p:cNvGrpSpPr>
          <p:nvPr/>
        </p:nvGrpSpPr>
        <p:grpSpPr bwMode="auto">
          <a:xfrm>
            <a:off x="8299502" y="3012390"/>
            <a:ext cx="825285" cy="826873"/>
            <a:chOff x="7705725" y="3013075"/>
            <a:chExt cx="825500" cy="827881"/>
          </a:xfrm>
        </p:grpSpPr>
        <p:sp>
          <p:nvSpPr>
            <p:cNvPr id="30" name="Oval 29"/>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1" name="Freeform 30"/>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2"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3"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4"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5"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6"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7" name="Group 36"/>
          <p:cNvGrpSpPr>
            <a:grpSpLocks/>
          </p:cNvGrpSpPr>
          <p:nvPr/>
        </p:nvGrpSpPr>
        <p:grpSpPr bwMode="auto">
          <a:xfrm>
            <a:off x="9678680" y="2619586"/>
            <a:ext cx="1612480" cy="1610893"/>
            <a:chOff x="7312025" y="2624138"/>
            <a:chExt cx="1612900" cy="1611312"/>
          </a:xfrm>
          <a:solidFill>
            <a:srgbClr val="F2F2F2"/>
          </a:solidFill>
        </p:grpSpPr>
        <p:sp>
          <p:nvSpPr>
            <p:cNvPr id="38" name="Freeform 37"/>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39" name="Freeform 38"/>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0" name="Group 39"/>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1" name="Oval 40"/>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2" name="Freeform 4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3"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4"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2426898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813216" y="3570613"/>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3570613"/>
            <a:ext cx="1609306" cy="1610893"/>
            <a:chOff x="1990725" y="2624138"/>
            <a:chExt cx="1609725" cy="1611312"/>
          </a:xfrm>
          <a:solidFill>
            <a:schemeClr val="bg1">
              <a:lumMod val="95000"/>
            </a:schemeClr>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3570613"/>
            <a:ext cx="1607719" cy="1610893"/>
            <a:chOff x="3765550" y="2624138"/>
            <a:chExt cx="1608137" cy="1611312"/>
          </a:xfrm>
          <a:solidFill>
            <a:schemeClr val="bg1">
              <a:lumMod val="95000"/>
            </a:schemeClr>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3570613"/>
            <a:ext cx="1612480" cy="1610893"/>
            <a:chOff x="5538788" y="2624138"/>
            <a:chExt cx="1612900" cy="1611312"/>
          </a:xfrm>
          <a:solidFill>
            <a:schemeClr val="bg1">
              <a:lumMod val="95000"/>
            </a:schemeClr>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3570613"/>
            <a:ext cx="1612480" cy="1610893"/>
            <a:chOff x="7312025" y="2624138"/>
            <a:chExt cx="1612900" cy="1611312"/>
          </a:xfrm>
          <a:solidFill>
            <a:schemeClr val="bg1">
              <a:lumMod val="95000"/>
            </a:schemeClr>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959448"/>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959448"/>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959448"/>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959448"/>
            <a:ext cx="825285" cy="825285"/>
            <a:chOff x="5932488" y="3013075"/>
            <a:chExt cx="825500" cy="825500"/>
          </a:xfrm>
          <a:solidFill>
            <a:srgbClr val="65E3CC"/>
          </a:solidFill>
        </p:grpSpPr>
        <p:sp>
          <p:nvSpPr>
            <p:cNvPr id="28" name="Oval 27"/>
            <p:cNvSpPr>
              <a:spLocks noChangeArrowheads="1"/>
            </p:cNvSpPr>
            <p:nvPr/>
          </p:nvSpPr>
          <p:spPr bwMode="auto">
            <a:xfrm>
              <a:off x="5932488" y="3013075"/>
              <a:ext cx="825500" cy="825500"/>
            </a:xfrm>
            <a:prstGeom prst="ellipse">
              <a:avLst/>
            </a:prstGeom>
            <a:grp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959448"/>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4141259"/>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4141259"/>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4141259"/>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7" name="Oval 27"/>
          <p:cNvSpPr>
            <a:spLocks noChangeArrowheads="1"/>
          </p:cNvSpPr>
          <p:nvPr/>
        </p:nvSpPr>
        <p:spPr bwMode="auto">
          <a:xfrm>
            <a:off x="8304265" y="4141259"/>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3566645"/>
            <a:ext cx="1612480" cy="1610893"/>
            <a:chOff x="7312025" y="2624138"/>
            <a:chExt cx="1612900" cy="1611312"/>
          </a:xfrm>
          <a:solidFill>
            <a:schemeClr val="bg1">
              <a:lumMod val="95000"/>
            </a:schemeClr>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957861"/>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4146020"/>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5"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
        <p:nvSpPr>
          <p:cNvPr id="46" name="TextBox 45"/>
          <p:cNvSpPr txBox="1"/>
          <p:nvPr/>
        </p:nvSpPr>
        <p:spPr>
          <a:xfrm>
            <a:off x="1035100" y="318041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47" name="TextBox 46"/>
          <p:cNvSpPr txBox="1"/>
          <p:nvPr/>
        </p:nvSpPr>
        <p:spPr>
          <a:xfrm>
            <a:off x="2750741" y="318041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48" name="TextBox 47"/>
          <p:cNvSpPr txBox="1"/>
          <p:nvPr/>
        </p:nvSpPr>
        <p:spPr>
          <a:xfrm>
            <a:off x="4556374" y="316253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49" name="TextBox 48"/>
          <p:cNvSpPr txBox="1"/>
          <p:nvPr/>
        </p:nvSpPr>
        <p:spPr>
          <a:xfrm>
            <a:off x="6299467" y="3180414"/>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0" name="TextBox 49"/>
          <p:cNvSpPr txBox="1"/>
          <p:nvPr/>
        </p:nvSpPr>
        <p:spPr>
          <a:xfrm>
            <a:off x="8105100" y="316253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1" name="TextBox 50"/>
          <p:cNvSpPr txBox="1"/>
          <p:nvPr/>
        </p:nvSpPr>
        <p:spPr>
          <a:xfrm>
            <a:off x="9904055" y="3154594"/>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grpSp>
        <p:nvGrpSpPr>
          <p:cNvPr id="53" name="Group 52"/>
          <p:cNvGrpSpPr>
            <a:grpSpLocks/>
          </p:cNvGrpSpPr>
          <p:nvPr/>
        </p:nvGrpSpPr>
        <p:grpSpPr bwMode="auto">
          <a:xfrm>
            <a:off x="6521675" y="3969540"/>
            <a:ext cx="835100" cy="844555"/>
            <a:chOff x="6749905" y="3975133"/>
            <a:chExt cx="835317" cy="844775"/>
          </a:xfrm>
        </p:grpSpPr>
        <p:sp>
          <p:nvSpPr>
            <p:cNvPr id="54" name="Oval 53"/>
            <p:cNvSpPr>
              <a:spLocks noChangeArrowheads="1"/>
            </p:cNvSpPr>
            <p:nvPr/>
          </p:nvSpPr>
          <p:spPr bwMode="auto">
            <a:xfrm>
              <a:off x="6749905" y="3975133"/>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55" name="Freeform 54"/>
            <p:cNvSpPr>
              <a:spLocks/>
            </p:cNvSpPr>
            <p:nvPr/>
          </p:nvSpPr>
          <p:spPr bwMode="auto">
            <a:xfrm>
              <a:off x="6880372" y="4115058"/>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52" name="Rectangle 51"/>
          <p:cNvSpPr/>
          <p:nvPr/>
        </p:nvSpPr>
        <p:spPr>
          <a:xfrm>
            <a:off x="610082" y="1002017"/>
            <a:ext cx="10124846" cy="1200329"/>
          </a:xfrm>
          <a:prstGeom prst="rect">
            <a:avLst/>
          </a:prstGeom>
        </p:spPr>
        <p:txBody>
          <a:bodyPr wrap="square">
            <a:spAutoFit/>
          </a:bodyPr>
          <a:lstStyle/>
          <a:p>
            <a:pPr defTabSz="914172">
              <a:defRPr/>
            </a:pPr>
            <a:r>
              <a:rPr lang="en-US" dirty="0">
                <a:solidFill>
                  <a:srgbClr val="7F7F7F">
                    <a:lumMod val="50000"/>
                  </a:srgbClr>
                </a:solidFill>
                <a:latin typeface="Avenir Book"/>
              </a:rPr>
              <a:t>The acronym INVEST helps to remember a widely accepted set of criteria, or checklist, to assess the quality of a user story. If the story fails to meet one of these criteria, the team may want to reword it, or even consider a rewrite (which often translates into physically tearing up the old story card and writing a new one). A good user story should be:</a:t>
            </a:r>
          </a:p>
        </p:txBody>
      </p:sp>
      <p:sp>
        <p:nvSpPr>
          <p:cNvPr id="56" name="Oval 27"/>
          <p:cNvSpPr>
            <a:spLocks noChangeArrowheads="1"/>
          </p:cNvSpPr>
          <p:nvPr/>
        </p:nvSpPr>
        <p:spPr bwMode="auto">
          <a:xfrm>
            <a:off x="6541012" y="4163359"/>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Tree>
    <p:extLst>
      <p:ext uri="{BB962C8B-B14F-4D97-AF65-F5344CB8AC3E}">
        <p14:creationId xmlns:p14="http://schemas.microsoft.com/office/powerpoint/2010/main" val="2219947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a:solidFill>
            <a:srgbClr val="65E3CC"/>
          </a:solidFill>
        </p:grpSpPr>
        <p:sp>
          <p:nvSpPr>
            <p:cNvPr id="28" name="Oval 27"/>
            <p:cNvSpPr>
              <a:spLocks noChangeArrowheads="1"/>
            </p:cNvSpPr>
            <p:nvPr/>
          </p:nvSpPr>
          <p:spPr bwMode="auto">
            <a:xfrm>
              <a:off x="5932488" y="3013075"/>
              <a:ext cx="825500" cy="825500"/>
            </a:xfrm>
            <a:prstGeom prst="ellipse">
              <a:avLst/>
            </a:prstGeom>
            <a:grp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5"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
        <p:nvSpPr>
          <p:cNvPr id="46" name="Rounded Rectangle 45"/>
          <p:cNvSpPr/>
          <p:nvPr/>
        </p:nvSpPr>
        <p:spPr>
          <a:xfrm>
            <a:off x="796205" y="4473454"/>
            <a:ext cx="3005495" cy="1425224"/>
          </a:xfrm>
          <a:prstGeom prst="roundRect">
            <a:avLst>
              <a:gd name="adj" fmla="val 9264"/>
            </a:avLst>
          </a:prstGeom>
          <a:solidFill>
            <a:schemeClr val="bg1"/>
          </a:solid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1615487"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956626" y="4714545"/>
            <a:ext cx="2684651" cy="738664"/>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rPr>
              <a:t>Make stories as independent as possible from each other.</a:t>
            </a:r>
          </a:p>
        </p:txBody>
      </p:sp>
      <p:pic>
        <p:nvPicPr>
          <p:cNvPr id="49" name="Picture 48"/>
          <p:cNvPicPr>
            <a:picLocks noChangeAspect="1"/>
          </p:cNvPicPr>
          <p:nvPr/>
        </p:nvPicPr>
        <p:blipFill rotWithShape="1">
          <a:blip r:embed="rId3" cstate="email">
            <a:biLevel thresh="50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3101001" y="5102942"/>
            <a:ext cx="645331" cy="764229"/>
          </a:xfrm>
          <a:prstGeom prst="rect">
            <a:avLst/>
          </a:prstGeom>
          <a:solidFill>
            <a:srgbClr val="FFC000"/>
          </a:solidFill>
        </p:spPr>
      </p:pic>
      <p:sp>
        <p:nvSpPr>
          <p:cNvPr id="50" name="TextBox 49"/>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1" name="TextBox 50"/>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2" name="TextBox 51"/>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3" name="TextBox 52"/>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4" name="TextBox 53"/>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5" name="TextBox 54"/>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grpSp>
        <p:nvGrpSpPr>
          <p:cNvPr id="56" name="Group 55"/>
          <p:cNvGrpSpPr>
            <a:grpSpLocks/>
          </p:cNvGrpSpPr>
          <p:nvPr/>
        </p:nvGrpSpPr>
        <p:grpSpPr bwMode="auto">
          <a:xfrm>
            <a:off x="6521675" y="3022483"/>
            <a:ext cx="835100" cy="844555"/>
            <a:chOff x="6749905" y="3975133"/>
            <a:chExt cx="835317" cy="844775"/>
          </a:xfrm>
        </p:grpSpPr>
        <p:sp>
          <p:nvSpPr>
            <p:cNvPr id="57" name="Oval 56"/>
            <p:cNvSpPr>
              <a:spLocks noChangeArrowheads="1"/>
            </p:cNvSpPr>
            <p:nvPr/>
          </p:nvSpPr>
          <p:spPr bwMode="auto">
            <a:xfrm>
              <a:off x="6749905" y="3975133"/>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58" name="Freeform 57"/>
            <p:cNvSpPr>
              <a:spLocks/>
            </p:cNvSpPr>
            <p:nvPr/>
          </p:nvSpPr>
          <p:spPr bwMode="auto">
            <a:xfrm>
              <a:off x="6880372" y="4115058"/>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59" name="Oval 27"/>
          <p:cNvSpPr>
            <a:spLocks noChangeArrowheads="1"/>
          </p:cNvSpPr>
          <p:nvPr/>
        </p:nvSpPr>
        <p:spPr bwMode="auto">
          <a:xfrm>
            <a:off x="6541012" y="3216303"/>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Tree>
    <p:extLst>
      <p:ext uri="{BB962C8B-B14F-4D97-AF65-F5344CB8AC3E}">
        <p14:creationId xmlns:p14="http://schemas.microsoft.com/office/powerpoint/2010/main" val="164362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no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7F7F7F">
                    <a:lumMod val="50000"/>
                  </a:srgbClr>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7F7F7F">
                    <a:lumMod val="50000"/>
                  </a:srgbClr>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5"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
        <p:nvSpPr>
          <p:cNvPr id="46" name="Rounded Rectangle 45"/>
          <p:cNvSpPr/>
          <p:nvPr/>
        </p:nvSpPr>
        <p:spPr>
          <a:xfrm>
            <a:off x="2536516"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srgbClr val="7F7F7F">
                  <a:lumMod val="50000"/>
                </a:srgbClr>
              </a:solidFill>
              <a:latin typeface="Avenir Book"/>
            </a:endParaRPr>
          </a:p>
        </p:txBody>
      </p:sp>
      <p:cxnSp>
        <p:nvCxnSpPr>
          <p:cNvPr id="47" name="Straight Connector 46"/>
          <p:cNvCxnSpPr/>
          <p:nvPr/>
        </p:nvCxnSpPr>
        <p:spPr>
          <a:xfrm>
            <a:off x="3355798"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2711685" y="4714545"/>
            <a:ext cx="2684651" cy="738664"/>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Start with a brief description. </a:t>
            </a:r>
            <a:r>
              <a:rPr lang="en-CA" sz="1400" dirty="0">
                <a:solidFill>
                  <a:srgbClr val="7F7F7F">
                    <a:lumMod val="50000"/>
                  </a:srgbClr>
                </a:solidFill>
                <a:latin typeface="Avenir Book"/>
                <a:ea typeface="Verdana" panose="020B0604030504040204" pitchFamily="34" charset="0"/>
                <a:cs typeface="Verdana" panose="020B0604030504040204" pitchFamily="34" charset="0"/>
              </a:rPr>
              <a:t>Details emerge in discussion</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25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4811816" y="5314910"/>
            <a:ext cx="657520" cy="498809"/>
          </a:xfrm>
          <a:prstGeom prst="rect">
            <a:avLst/>
          </a:prstGeom>
        </p:spPr>
      </p:pic>
    </p:spTree>
    <p:extLst>
      <p:ext uri="{BB962C8B-B14F-4D97-AF65-F5344CB8AC3E}">
        <p14:creationId xmlns:p14="http://schemas.microsoft.com/office/powerpoint/2010/main" val="257000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6" name="Rounded Rectangle 45"/>
          <p:cNvSpPr/>
          <p:nvPr/>
        </p:nvSpPr>
        <p:spPr>
          <a:xfrm>
            <a:off x="4365319"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5184601"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4540488" y="4714545"/>
            <a:ext cx="2684651" cy="738664"/>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Users and customers perceive value in the deliverables</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25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6669228" y="5193761"/>
            <a:ext cx="647575" cy="662291"/>
          </a:xfrm>
          <a:prstGeom prst="rect">
            <a:avLst/>
          </a:prstGeom>
        </p:spPr>
      </p:pic>
      <p:sp>
        <p:nvSpPr>
          <p:cNvPr id="56"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2812379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63388" y="308192"/>
            <a:ext cx="10693617"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buFont typeface="Quattrocento Sans"/>
            </a:pPr>
            <a:r>
              <a:rPr lang="en-US" sz="3199" b="1" dirty="0">
                <a:solidFill>
                  <a:srgbClr val="92D050"/>
                </a:solidFill>
                <a:latin typeface="Avenir Book" charset="0"/>
                <a:ea typeface="Avenir Book" charset="0"/>
                <a:cs typeface="Avenir Book" charset="0"/>
              </a:rPr>
              <a:t>Product Backlog Items: </a:t>
            </a:r>
            <a:r>
              <a:rPr lang="en-US" sz="3199" b="1" dirty="0" smtClean="0">
                <a:solidFill>
                  <a:srgbClr val="92D050"/>
                </a:solidFill>
                <a:latin typeface="Avenir Book" charset="0"/>
                <a:ea typeface="Avenir Book" charset="0"/>
                <a:cs typeface="Avenir Book" charset="0"/>
              </a:rPr>
              <a:t>Epics</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618373"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Epic</a:t>
            </a:r>
            <a:endParaRPr lang="en-CA" sz="2000" b="1" dirty="0">
              <a:solidFill>
                <a:srgbClr val="FFFFFF"/>
              </a:solidFill>
              <a:latin typeface="Avenir Book"/>
            </a:endParaRPr>
          </a:p>
        </p:txBody>
      </p:sp>
      <p:sp>
        <p:nvSpPr>
          <p:cNvPr id="7" name="Rounded Rectangle 6"/>
          <p:cNvSpPr/>
          <p:nvPr/>
        </p:nvSpPr>
        <p:spPr>
          <a:xfrm>
            <a:off x="618373"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Feature</a:t>
            </a:r>
            <a:endParaRPr lang="en-CA" sz="2000" dirty="0">
              <a:solidFill>
                <a:srgbClr val="FFFFFF"/>
              </a:solidFill>
              <a:latin typeface="Avenir Book"/>
            </a:endParaRPr>
          </a:p>
        </p:txBody>
      </p:sp>
      <p:sp>
        <p:nvSpPr>
          <p:cNvPr id="9" name="Rounded Rectangle 8"/>
          <p:cNvSpPr/>
          <p:nvPr/>
        </p:nvSpPr>
        <p:spPr>
          <a:xfrm>
            <a:off x="618372"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User Story</a:t>
            </a:r>
            <a:endParaRPr lang="en-CA" sz="2000" dirty="0">
              <a:solidFill>
                <a:srgbClr val="FFFFFF"/>
              </a:solidFill>
              <a:latin typeface="Avenir Book"/>
            </a:endParaRPr>
          </a:p>
        </p:txBody>
      </p:sp>
      <p:cxnSp>
        <p:nvCxnSpPr>
          <p:cNvPr id="8" name="Straight Arrow Connector 7"/>
          <p:cNvCxnSpPr>
            <a:stCxn id="5" idx="2"/>
            <a:endCxn id="7" idx="0"/>
          </p:cNvCxnSpPr>
          <p:nvPr/>
        </p:nvCxnSpPr>
        <p:spPr>
          <a:xfrm>
            <a:off x="1577024"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585064"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3036302" y="1000897"/>
            <a:ext cx="8813828" cy="5548184"/>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000" dirty="0" smtClean="0">
                <a:solidFill>
                  <a:schemeClr val="bg1"/>
                </a:solidFill>
                <a:latin typeface="Avenir Book"/>
              </a:rPr>
              <a:t>An </a:t>
            </a:r>
            <a:r>
              <a:rPr lang="en-US" sz="2000" dirty="0">
                <a:solidFill>
                  <a:schemeClr val="bg1"/>
                </a:solidFill>
                <a:latin typeface="Avenir Book"/>
              </a:rPr>
              <a:t>Epic is a container for a significant Solution development initiative that captures the more substantial investments that occur within a portfolio. Due to their considerable scope and impact, epics require the definition of a Minimum Viable Product (MVP</a:t>
            </a:r>
            <a:r>
              <a:rPr lang="en-US" sz="2000" dirty="0" smtClean="0">
                <a:solidFill>
                  <a:schemeClr val="bg1"/>
                </a:solidFill>
                <a:latin typeface="Avenir Book"/>
              </a:rPr>
              <a:t>). </a:t>
            </a:r>
            <a:endParaRPr lang="en-US" sz="2000" dirty="0">
              <a:solidFill>
                <a:schemeClr val="bg1"/>
              </a:solidFill>
              <a:latin typeface="Avenir Book"/>
            </a:endParaRPr>
          </a:p>
          <a:p>
            <a:pPr>
              <a:defRPr/>
            </a:pPr>
            <a:endParaRPr lang="en-US" sz="2000" dirty="0">
              <a:solidFill>
                <a:schemeClr val="bg1"/>
              </a:solidFill>
              <a:latin typeface="Avenir Book"/>
            </a:endParaRPr>
          </a:p>
          <a:p>
            <a:pPr>
              <a:defRPr/>
            </a:pPr>
            <a:r>
              <a:rPr lang="en-US" sz="2000" dirty="0" smtClean="0">
                <a:solidFill>
                  <a:schemeClr val="bg1"/>
                </a:solidFill>
                <a:latin typeface="Avenir Book"/>
              </a:rPr>
              <a:t>Some of the epics are cross-cutting</a:t>
            </a:r>
            <a:r>
              <a:rPr lang="en-US" sz="2000" dirty="0">
                <a:solidFill>
                  <a:schemeClr val="bg1"/>
                </a:solidFill>
                <a:latin typeface="Avenir Book"/>
              </a:rPr>
              <a:t>, typically spanning multiple value </a:t>
            </a:r>
            <a:r>
              <a:rPr lang="en-US" sz="2000" dirty="0" smtClean="0">
                <a:solidFill>
                  <a:schemeClr val="bg1"/>
                </a:solidFill>
                <a:latin typeface="Avenir Book"/>
              </a:rPr>
              <a:t>streams. It is recommended to apply </a:t>
            </a:r>
            <a:r>
              <a:rPr lang="en-US" sz="2000" dirty="0">
                <a:solidFill>
                  <a:schemeClr val="bg1"/>
                </a:solidFill>
                <a:latin typeface="Avenir Book"/>
              </a:rPr>
              <a:t>the Lean Startup build-measure-learn cycle for epics to accelerate the learning and development process, and to reduce risk</a:t>
            </a:r>
            <a:r>
              <a:rPr lang="en-US" sz="2000" dirty="0" smtClean="0">
                <a:solidFill>
                  <a:schemeClr val="bg1"/>
                </a:solidFill>
                <a:latin typeface="Avenir Book"/>
              </a:rPr>
              <a:t>. </a:t>
            </a:r>
            <a:r>
              <a:rPr lang="en-US" sz="2000" dirty="0">
                <a:solidFill>
                  <a:schemeClr val="bg1"/>
                </a:solidFill>
                <a:latin typeface="Avenir Book"/>
              </a:rPr>
              <a:t>Epics are delivered over a multiple set of sprints and/or multiple teams.</a:t>
            </a:r>
          </a:p>
          <a:p>
            <a:pPr>
              <a:defRPr/>
            </a:pPr>
            <a:endParaRPr lang="en-US" sz="2000" dirty="0" smtClean="0">
              <a:solidFill>
                <a:schemeClr val="bg1"/>
              </a:solidFill>
              <a:latin typeface="Avenir Book"/>
            </a:endParaRPr>
          </a:p>
          <a:p>
            <a:pPr>
              <a:defRPr/>
            </a:pPr>
            <a:r>
              <a:rPr lang="en-US" sz="2000" dirty="0" smtClean="0">
                <a:solidFill>
                  <a:schemeClr val="bg1"/>
                </a:solidFill>
                <a:latin typeface="Avenir Book"/>
              </a:rPr>
              <a:t>Generally, epics </a:t>
            </a:r>
            <a:r>
              <a:rPr lang="en-US" sz="2000" dirty="0">
                <a:solidFill>
                  <a:schemeClr val="bg1"/>
                </a:solidFill>
                <a:latin typeface="Avenir Book"/>
              </a:rPr>
              <a:t>often change in scope over time as a natural aspect of agile </a:t>
            </a:r>
            <a:r>
              <a:rPr lang="en-US" sz="2000" dirty="0" smtClean="0">
                <a:solidFill>
                  <a:schemeClr val="bg1"/>
                </a:solidFill>
                <a:latin typeface="Avenir Book"/>
              </a:rPr>
              <a:t>way of development</a:t>
            </a:r>
            <a:r>
              <a:rPr lang="en-US" sz="2000" dirty="0">
                <a:solidFill>
                  <a:schemeClr val="bg1"/>
                </a:solidFill>
                <a:latin typeface="Avenir Book"/>
              </a:rPr>
              <a:t>. </a:t>
            </a:r>
          </a:p>
          <a:p>
            <a:pPr>
              <a:defRPr/>
            </a:pPr>
            <a:endParaRPr lang="en-US" sz="2000" dirty="0" smtClean="0">
              <a:solidFill>
                <a:schemeClr val="bg1"/>
              </a:solidFill>
              <a:latin typeface="Avenir Book"/>
            </a:endParaRPr>
          </a:p>
          <a:p>
            <a:pPr>
              <a:defRPr/>
            </a:pPr>
            <a:r>
              <a:rPr lang="en-US" sz="2000" dirty="0">
                <a:solidFill>
                  <a:schemeClr val="bg1"/>
                </a:solidFill>
                <a:latin typeface="Avenir Book"/>
              </a:rPr>
              <a:t>There are two types of epics — Business and Enabler epics. Business epics directly deliver business value, while Enabler epics are used to advance the Architectural Runway to support upcoming business or technical needs</a:t>
            </a:r>
            <a:r>
              <a:rPr lang="en-US" sz="2000" dirty="0" smtClean="0">
                <a:solidFill>
                  <a:schemeClr val="bg1"/>
                </a:solidFill>
                <a:latin typeface="Avenir Book"/>
              </a:rPr>
              <a:t>.</a:t>
            </a:r>
            <a:endParaRPr lang="en-CA" sz="2500" dirty="0">
              <a:solidFill>
                <a:schemeClr val="bg1"/>
              </a:solidFill>
              <a:latin typeface="Avenir Book"/>
            </a:endParaRPr>
          </a:p>
        </p:txBody>
      </p:sp>
      <p:cxnSp>
        <p:nvCxnSpPr>
          <p:cNvPr id="11" name="Straight Connector 10"/>
          <p:cNvCxnSpPr/>
          <p:nvPr/>
        </p:nvCxnSpPr>
        <p:spPr>
          <a:xfrm>
            <a:off x="2535675" y="1760967"/>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327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6" name="Rounded Rectangle 45"/>
          <p:cNvSpPr/>
          <p:nvPr/>
        </p:nvSpPr>
        <p:spPr>
          <a:xfrm>
            <a:off x="6105631"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6924913"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6280800" y="4537563"/>
            <a:ext cx="2684651" cy="1061829"/>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Domain and technical knowledge allow the team to provide estimates</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25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8511250" y="5120073"/>
            <a:ext cx="504361" cy="639442"/>
          </a:xfrm>
          <a:prstGeom prst="rect">
            <a:avLst/>
          </a:prstGeom>
        </p:spPr>
      </p:pic>
      <p:sp>
        <p:nvSpPr>
          <p:cNvPr id="56"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2749495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6" name="Rounded Rectangle 45"/>
          <p:cNvSpPr/>
          <p:nvPr/>
        </p:nvSpPr>
        <p:spPr>
          <a:xfrm>
            <a:off x="7904936"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8724219"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8080106" y="4537563"/>
            <a:ext cx="2684651" cy="1061829"/>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A team can finish one story in a few days, and several in every sprint</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50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10355653" y="5262487"/>
            <a:ext cx="459264" cy="551115"/>
          </a:xfrm>
          <a:prstGeom prst="rect">
            <a:avLst/>
          </a:prstGeom>
        </p:spPr>
      </p:pic>
      <p:sp>
        <p:nvSpPr>
          <p:cNvPr id="56"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297732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6" name="Rounded Rectangle 45"/>
          <p:cNvSpPr/>
          <p:nvPr/>
        </p:nvSpPr>
        <p:spPr>
          <a:xfrm>
            <a:off x="8966820"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10479280"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9141990" y="4537563"/>
            <a:ext cx="2684651" cy="738664"/>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Validation criteria and techniques are specified clearly</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50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11393847" y="5170456"/>
            <a:ext cx="519748" cy="697947"/>
          </a:xfrm>
          <a:prstGeom prst="rect">
            <a:avLst/>
          </a:prstGeom>
        </p:spPr>
      </p:pic>
      <p:sp>
        <p:nvSpPr>
          <p:cNvPr id="56"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1509383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95602" y="722460"/>
            <a:ext cx="11208327"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200" dirty="0">
                <a:solidFill>
                  <a:schemeClr val="tx1">
                    <a:lumMod val="50000"/>
                  </a:schemeClr>
                </a:solidFill>
                <a:latin typeface="Avenir Book"/>
                <a:ea typeface="Verdana" panose="020B0604030504040204" pitchFamily="34" charset="0"/>
                <a:cs typeface="Verdana" panose="020B0604030504040204" pitchFamily="34" charset="0"/>
              </a:rPr>
              <a:t>Acceptance Criteria are the list of functional and non-functional requirements that a software product must satisfy in order to be accepted by the stakeholders. </a:t>
            </a:r>
          </a:p>
        </p:txBody>
      </p:sp>
      <p:sp>
        <p:nvSpPr>
          <p:cNvPr id="4" name="Title 3"/>
          <p:cNvSpPr>
            <a:spLocks noGrp="1"/>
          </p:cNvSpPr>
          <p:nvPr>
            <p:ph type="title" idx="4294967295"/>
          </p:nvPr>
        </p:nvSpPr>
        <p:spPr>
          <a:xfrm>
            <a:off x="500352" y="230504"/>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Story Acceptance Criteria</a:t>
            </a:r>
            <a:endParaRPr lang="en-CA" sz="3199" b="1" dirty="0">
              <a:solidFill>
                <a:srgbClr val="92D050"/>
              </a:solidFill>
              <a:latin typeface="Avenir Book" charset="0"/>
              <a:ea typeface="Avenir Book" charset="0"/>
              <a:cs typeface="Avenir Book" charset="0"/>
            </a:endParaRPr>
          </a:p>
        </p:txBody>
      </p:sp>
      <p:sp>
        <p:nvSpPr>
          <p:cNvPr id="10" name="Rounded Rectangle 9"/>
          <p:cNvSpPr/>
          <p:nvPr/>
        </p:nvSpPr>
        <p:spPr>
          <a:xfrm>
            <a:off x="3582388" y="1876856"/>
            <a:ext cx="6139569" cy="624114"/>
          </a:xfrm>
          <a:prstGeom prst="roundRect">
            <a:avLst/>
          </a:prstGeom>
          <a:noFill/>
          <a:ln w="76200">
            <a:solidFill>
              <a:srgbClr val="056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dirty="0">
                <a:solidFill>
                  <a:srgbClr val="7F7F7F">
                    <a:lumMod val="50000"/>
                  </a:srgbClr>
                </a:solidFill>
                <a:latin typeface="Avenir Book"/>
                <a:ea typeface="Verdana" panose="020B0604030504040204" pitchFamily="34" charset="0"/>
                <a:cs typeface="Verdana" panose="020B0604030504040204" pitchFamily="34" charset="0"/>
              </a:rPr>
              <a:t>Given: </a:t>
            </a:r>
            <a:r>
              <a:rPr lang="en-US" sz="1600" dirty="0">
                <a:solidFill>
                  <a:srgbClr val="7F7F7F">
                    <a:lumMod val="50000"/>
                  </a:srgbClr>
                </a:solidFill>
                <a:latin typeface="Avenir Book"/>
                <a:ea typeface="Verdana" panose="020B0604030504040204" pitchFamily="34" charset="0"/>
                <a:cs typeface="Verdana" panose="020B0604030504040204" pitchFamily="34" charset="0"/>
              </a:rPr>
              <a:t>a scenario </a:t>
            </a:r>
            <a:endParaRPr lang="en-CA" sz="1600" dirty="0">
              <a:solidFill>
                <a:srgbClr val="7F7F7F">
                  <a:lumMod val="50000"/>
                </a:srgbClr>
              </a:solidFill>
              <a:latin typeface="Avenir Book"/>
              <a:ea typeface="Verdana" panose="020B0604030504040204" pitchFamily="34" charset="0"/>
              <a:cs typeface="Verdana" panose="020B0604030504040204" pitchFamily="34" charset="0"/>
            </a:endParaRPr>
          </a:p>
        </p:txBody>
      </p:sp>
      <p:sp>
        <p:nvSpPr>
          <p:cNvPr id="20" name="Rounded Rectangle 19"/>
          <p:cNvSpPr/>
          <p:nvPr/>
        </p:nvSpPr>
        <p:spPr>
          <a:xfrm>
            <a:off x="3582388" y="2729825"/>
            <a:ext cx="6139569" cy="624114"/>
          </a:xfrm>
          <a:prstGeom prst="roundRect">
            <a:avLst/>
          </a:prstGeom>
          <a:noFill/>
          <a:ln w="76200">
            <a:solidFill>
              <a:srgbClr val="056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dirty="0">
                <a:solidFill>
                  <a:srgbClr val="7F7F7F">
                    <a:lumMod val="50000"/>
                  </a:srgbClr>
                </a:solidFill>
                <a:latin typeface="Avenir Book"/>
                <a:ea typeface="Verdana" panose="020B0604030504040204" pitchFamily="34" charset="0"/>
                <a:cs typeface="Verdana" panose="020B0604030504040204" pitchFamily="34" charset="0"/>
              </a:rPr>
              <a:t>When: </a:t>
            </a:r>
            <a:r>
              <a:rPr lang="en-US" sz="1600" dirty="0">
                <a:solidFill>
                  <a:srgbClr val="7F7F7F">
                    <a:lumMod val="50000"/>
                  </a:srgbClr>
                </a:solidFill>
                <a:latin typeface="Avenir Book"/>
                <a:ea typeface="Verdana" panose="020B0604030504040204" pitchFamily="34" charset="0"/>
                <a:cs typeface="Verdana" panose="020B0604030504040204" pitchFamily="34" charset="0"/>
              </a:rPr>
              <a:t>an action is carried out</a:t>
            </a:r>
            <a:endParaRPr lang="en-CA" sz="1600" dirty="0">
              <a:solidFill>
                <a:srgbClr val="7F7F7F">
                  <a:lumMod val="50000"/>
                </a:srgbClr>
              </a:solidFill>
              <a:latin typeface="Avenir Book"/>
              <a:ea typeface="Verdana" panose="020B0604030504040204" pitchFamily="34" charset="0"/>
              <a:cs typeface="Verdana" panose="020B0604030504040204" pitchFamily="34" charset="0"/>
            </a:endParaRPr>
          </a:p>
        </p:txBody>
      </p:sp>
      <p:sp>
        <p:nvSpPr>
          <p:cNvPr id="21" name="Rounded Rectangle 20"/>
          <p:cNvSpPr/>
          <p:nvPr/>
        </p:nvSpPr>
        <p:spPr>
          <a:xfrm>
            <a:off x="3582388" y="3551877"/>
            <a:ext cx="6139569" cy="624114"/>
          </a:xfrm>
          <a:prstGeom prst="roundRect">
            <a:avLst/>
          </a:prstGeom>
          <a:noFill/>
          <a:ln w="76200">
            <a:solidFill>
              <a:srgbClr val="056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dirty="0">
                <a:solidFill>
                  <a:srgbClr val="7F7F7F">
                    <a:lumMod val="50000"/>
                  </a:srgbClr>
                </a:solidFill>
                <a:latin typeface="Avenir Book"/>
                <a:ea typeface="Verdana" panose="020B0604030504040204" pitchFamily="34" charset="0"/>
                <a:cs typeface="Verdana" panose="020B0604030504040204" pitchFamily="34" charset="0"/>
              </a:rPr>
              <a:t>Then: </a:t>
            </a:r>
            <a:r>
              <a:rPr lang="en-US" sz="1600" dirty="0">
                <a:solidFill>
                  <a:srgbClr val="7F7F7F">
                    <a:lumMod val="50000"/>
                  </a:srgbClr>
                </a:solidFill>
                <a:latin typeface="Avenir Book"/>
                <a:ea typeface="Verdana" panose="020B0604030504040204" pitchFamily="34" charset="0"/>
                <a:cs typeface="Verdana" panose="020B0604030504040204" pitchFamily="34" charset="0"/>
              </a:rPr>
              <a:t>a particular set of observable results should be displayed</a:t>
            </a:r>
            <a:endParaRPr lang="en-CA" sz="1600" dirty="0">
              <a:solidFill>
                <a:srgbClr val="7F7F7F">
                  <a:lumMod val="50000"/>
                </a:srgbClr>
              </a:solidFill>
              <a:latin typeface="Avenir Book"/>
              <a:ea typeface="Verdana" panose="020B0604030504040204" pitchFamily="34" charset="0"/>
              <a:cs typeface="Verdana" panose="020B0604030504040204" pitchFamily="34" charset="0"/>
            </a:endParaRPr>
          </a:p>
        </p:txBody>
      </p:sp>
      <p:sp>
        <p:nvSpPr>
          <p:cNvPr id="8" name="Rounded Rectangle 7"/>
          <p:cNvSpPr/>
          <p:nvPr/>
        </p:nvSpPr>
        <p:spPr>
          <a:xfrm>
            <a:off x="2857611" y="4713140"/>
            <a:ext cx="7779893" cy="1720317"/>
          </a:xfrm>
          <a:prstGeom prst="roundRect">
            <a:avLst>
              <a:gd name="adj" fmla="val 7930"/>
            </a:avLst>
          </a:prstGeom>
          <a:solidFill>
            <a:srgbClr val="056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CA" sz="1600" b="1" dirty="0">
                <a:solidFill>
                  <a:srgbClr val="FFFFFF"/>
                </a:solidFill>
                <a:latin typeface="Avenir Book"/>
              </a:rPr>
              <a:t>Example</a:t>
            </a:r>
          </a:p>
          <a:p>
            <a:pPr>
              <a:defRPr/>
            </a:pPr>
            <a:endParaRPr lang="en-CA" sz="1600" b="1" dirty="0">
              <a:solidFill>
                <a:srgbClr val="FFFFFF"/>
              </a:solidFill>
              <a:latin typeface="Avenir Book"/>
            </a:endParaRPr>
          </a:p>
          <a:p>
            <a:pPr>
              <a:defRPr/>
            </a:pPr>
            <a:r>
              <a:rPr lang="en-US" sz="1600" b="1" dirty="0">
                <a:solidFill>
                  <a:srgbClr val="FFFFFF"/>
                </a:solidFill>
                <a:latin typeface="Avenir Book"/>
              </a:rPr>
              <a:t>Given that I am a paid Netflix subscriber, I want the ability to manage parental controls. When there is an attempt to access the channels that I have locked, then a warning message should be displayed and the channel should not be accessed unless a correct password is entered. </a:t>
            </a:r>
          </a:p>
        </p:txBody>
      </p:sp>
    </p:spTree>
    <p:extLst>
      <p:ext uri="{BB962C8B-B14F-4D97-AF65-F5344CB8AC3E}">
        <p14:creationId xmlns:p14="http://schemas.microsoft.com/office/powerpoint/2010/main" val="2274216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40183" y="313790"/>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Definition of Ready </a:t>
            </a:r>
            <a:endParaRPr lang="en-CA" sz="3199" b="1" dirty="0">
              <a:solidFill>
                <a:srgbClr val="92D050"/>
              </a:solidFill>
              <a:latin typeface="Avenir Book" charset="0"/>
              <a:ea typeface="Avenir Book" charset="0"/>
              <a:cs typeface="Avenir Book" charset="0"/>
            </a:endParaRPr>
          </a:p>
        </p:txBody>
      </p:sp>
      <p:sp>
        <p:nvSpPr>
          <p:cNvPr id="3" name="Rectangle 2"/>
          <p:cNvSpPr/>
          <p:nvPr/>
        </p:nvSpPr>
        <p:spPr>
          <a:xfrm>
            <a:off x="540183" y="916562"/>
            <a:ext cx="11185628" cy="646331"/>
          </a:xfrm>
          <a:prstGeom prst="rect">
            <a:avLst/>
          </a:prstGeom>
        </p:spPr>
        <p:txBody>
          <a:bodyPr wrap="square">
            <a:spAutoFit/>
          </a:bodyPr>
          <a:lstStyle/>
          <a:p>
            <a:pPr defTabSz="914217">
              <a:defRPr/>
            </a:pPr>
            <a:r>
              <a:rPr lang="en-US" dirty="0">
                <a:solidFill>
                  <a:srgbClr val="7F7F7F">
                    <a:lumMod val="50000"/>
                  </a:srgbClr>
                </a:solidFill>
                <a:latin typeface="Avenir Book"/>
              </a:rPr>
              <a:t>Teams can check the quality of the user stories using a Definition of Ready. Getting started on a sprint with poorly understood stories can result in rework or could take the team in the completely wrong direction. </a:t>
            </a:r>
          </a:p>
        </p:txBody>
      </p:sp>
      <p:sp>
        <p:nvSpPr>
          <p:cNvPr id="5" name="Rectangle 4"/>
          <p:cNvSpPr/>
          <p:nvPr/>
        </p:nvSpPr>
        <p:spPr>
          <a:xfrm>
            <a:off x="540183" y="1595021"/>
            <a:ext cx="10352561" cy="5262979"/>
          </a:xfrm>
          <a:prstGeom prst="rect">
            <a:avLst/>
          </a:prstGeom>
        </p:spPr>
        <p:txBody>
          <a:bodyPr wrap="square">
            <a:spAutoFit/>
          </a:bodyPr>
          <a:lstStyle/>
          <a:p>
            <a:pPr algn="just" defTabSz="914217">
              <a:defRPr/>
            </a:pPr>
            <a:r>
              <a:rPr lang="en-US" sz="2400" b="1" dirty="0">
                <a:solidFill>
                  <a:srgbClr val="7F7F7F">
                    <a:lumMod val="50000"/>
                  </a:srgbClr>
                </a:solidFill>
                <a:latin typeface="Avenir Book"/>
              </a:rPr>
              <a:t>Definition of Ready for a User Story</a:t>
            </a:r>
            <a:endParaRPr lang="en-US" dirty="0">
              <a:solidFill>
                <a:srgbClr val="7F7F7F">
                  <a:lumMod val="50000"/>
                </a:srgbClr>
              </a:solidFill>
              <a:latin typeface="Avenir Book"/>
            </a:endParaRPr>
          </a:p>
          <a:p>
            <a:pPr algn="just" defTabSz="914217">
              <a:defRPr/>
            </a:pPr>
            <a:r>
              <a:rPr lang="en-US" dirty="0">
                <a:solidFill>
                  <a:srgbClr val="7F7F7F">
                    <a:lumMod val="50000"/>
                  </a:srgbClr>
                </a:solidFill>
                <a:latin typeface="Avenir Book"/>
              </a:rPr>
              <a:t> </a:t>
            </a:r>
          </a:p>
          <a:p>
            <a:pPr marL="285750" indent="-285750" algn="just" defTabSz="914217">
              <a:spcBef>
                <a:spcPts val="600"/>
              </a:spcBef>
              <a:buFont typeface="Wingdings" panose="05000000000000000000" pitchFamily="2" charset="2"/>
              <a:buChar char="§"/>
              <a:defRPr/>
            </a:pPr>
            <a:r>
              <a:rPr lang="en-US" dirty="0">
                <a:solidFill>
                  <a:srgbClr val="7F7F7F">
                    <a:lumMod val="50000"/>
                  </a:srgbClr>
                </a:solidFill>
                <a:latin typeface="Avenir Book"/>
              </a:rPr>
              <a:t>User Story defined</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The expected behavior is understood by relevant team members</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The business value is clearly articulated</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The story is small enough to fit in one sprint (INVEST)</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User story has been estimated/sized by the development team</a:t>
            </a:r>
          </a:p>
          <a:p>
            <a:pPr marL="285750" indent="-285750" algn="just" defTabSz="914217">
              <a:spcBef>
                <a:spcPts val="600"/>
              </a:spcBef>
              <a:buFont typeface="Wingdings" panose="05000000000000000000" pitchFamily="2" charset="2"/>
              <a:buChar char="§"/>
              <a:defRPr/>
            </a:pPr>
            <a:r>
              <a:rPr lang="en-US" dirty="0">
                <a:solidFill>
                  <a:srgbClr val="7F7F7F">
                    <a:lumMod val="50000"/>
                  </a:srgbClr>
                </a:solidFill>
                <a:latin typeface="Avenir Book"/>
              </a:rPr>
              <a:t>Scrum Team accepts User Experience artifacts</a:t>
            </a:r>
          </a:p>
          <a:p>
            <a:pPr marL="285750" indent="-285750" algn="just" defTabSz="914217">
              <a:spcBef>
                <a:spcPts val="600"/>
              </a:spcBef>
              <a:buFont typeface="Wingdings" panose="05000000000000000000" pitchFamily="2" charset="2"/>
              <a:buChar char="§"/>
              <a:defRPr/>
            </a:pPr>
            <a:r>
              <a:rPr lang="en-US" dirty="0">
                <a:solidFill>
                  <a:srgbClr val="7F7F7F">
                    <a:lumMod val="50000"/>
                  </a:srgbClr>
                </a:solidFill>
                <a:latin typeface="Avenir Book"/>
              </a:rPr>
              <a:t>Performance criteria identified, where appropriate</a:t>
            </a:r>
          </a:p>
          <a:p>
            <a:pPr marL="285750" indent="-285750" algn="just" defTabSz="914217">
              <a:spcBef>
                <a:spcPts val="600"/>
              </a:spcBef>
              <a:buFont typeface="Wingdings" panose="05000000000000000000" pitchFamily="2" charset="2"/>
              <a:buChar char="§"/>
              <a:defRPr/>
            </a:pPr>
            <a:r>
              <a:rPr lang="en-US" dirty="0">
                <a:solidFill>
                  <a:srgbClr val="7F7F7F">
                    <a:lumMod val="50000"/>
                  </a:srgbClr>
                </a:solidFill>
                <a:latin typeface="Avenir Book"/>
              </a:rPr>
              <a:t>The story has clear and concise acceptance criteria which covers all of the features of the story</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Team has an idea how, and if, it can be demonstrated</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Known user Story dependencies identified and captured in the story</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No external dependencies block the story being started or completed</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Test data needed to test the functionality is identified</a:t>
            </a:r>
          </a:p>
          <a:p>
            <a:pPr marL="285750" indent="-285750" algn="just" defTabSz="914217">
              <a:buFont typeface="Wingdings" panose="05000000000000000000" pitchFamily="2" charset="2"/>
              <a:buChar char="§"/>
              <a:defRPr/>
            </a:pPr>
            <a:endParaRPr lang="en-US" dirty="0">
              <a:solidFill>
                <a:srgbClr val="7F7F7F">
                  <a:lumMod val="50000"/>
                </a:srgbClr>
              </a:solidFill>
              <a:latin typeface="Avenir Book"/>
            </a:endParaRPr>
          </a:p>
        </p:txBody>
      </p:sp>
    </p:spTree>
    <p:extLst>
      <p:ext uri="{BB962C8B-B14F-4D97-AF65-F5344CB8AC3E}">
        <p14:creationId xmlns:p14="http://schemas.microsoft.com/office/powerpoint/2010/main" val="1531516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40183" y="26337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latin typeface="Avenir Book" charset="0"/>
                <a:ea typeface="Avenir Book" charset="0"/>
                <a:cs typeface="Avenir Book" charset="0"/>
              </a:rPr>
              <a:t>User Stories: Definition of Done</a:t>
            </a:r>
            <a:endParaRPr lang="en-CA" sz="3199" b="1" dirty="0">
              <a:solidFill>
                <a:srgbClr val="92D050"/>
              </a:solidFill>
              <a:latin typeface="Avenir Book" charset="0"/>
              <a:ea typeface="Avenir Book" charset="0"/>
              <a:cs typeface="Avenir Book" charset="0"/>
            </a:endParaRPr>
          </a:p>
        </p:txBody>
      </p:sp>
      <p:sp>
        <p:nvSpPr>
          <p:cNvPr id="3" name="Rectangle 2"/>
          <p:cNvSpPr/>
          <p:nvPr/>
        </p:nvSpPr>
        <p:spPr>
          <a:xfrm>
            <a:off x="540183" y="973547"/>
            <a:ext cx="11185628" cy="1200329"/>
          </a:xfrm>
          <a:prstGeom prst="rect">
            <a:avLst/>
          </a:prstGeom>
        </p:spPr>
        <p:txBody>
          <a:bodyPr wrap="square">
            <a:spAutoFit/>
          </a:bodyPr>
          <a:lstStyle/>
          <a:p>
            <a:pPr defTabSz="914217">
              <a:defRPr/>
            </a:pPr>
            <a:r>
              <a:rPr lang="en-US" dirty="0">
                <a:solidFill>
                  <a:srgbClr val="7F7F7F">
                    <a:lumMod val="50000"/>
                  </a:srgbClr>
                </a:solidFill>
                <a:latin typeface="Avenir Book"/>
              </a:rPr>
              <a:t>The Definition of Done (DoD) is used to describe when a user story from the Sprint Backlog can be considered complete. Definition of Done is a simple checklist of all necessary activities (e.g. writing code, coding comments, unit testing, integration testing, release notes, design documents, etc..) that ensure that only truly completed features are delivered, both in terms of functionality and in terms of quality. </a:t>
            </a:r>
          </a:p>
        </p:txBody>
      </p:sp>
      <p:sp>
        <p:nvSpPr>
          <p:cNvPr id="5" name="Rectangle 4"/>
          <p:cNvSpPr/>
          <p:nvPr/>
        </p:nvSpPr>
        <p:spPr>
          <a:xfrm>
            <a:off x="540183" y="2457514"/>
            <a:ext cx="11336544" cy="3323987"/>
          </a:xfrm>
          <a:prstGeom prst="rect">
            <a:avLst/>
          </a:prstGeom>
        </p:spPr>
        <p:txBody>
          <a:bodyPr wrap="square">
            <a:spAutoFit/>
          </a:bodyPr>
          <a:lstStyle/>
          <a:p>
            <a:pPr defTabSz="914217">
              <a:defRPr/>
            </a:pPr>
            <a:r>
              <a:rPr lang="en-US" sz="2400" b="1" dirty="0">
                <a:solidFill>
                  <a:srgbClr val="7F7F7F">
                    <a:lumMod val="50000"/>
                  </a:srgbClr>
                </a:solidFill>
                <a:latin typeface="Avenir Book"/>
              </a:rPr>
              <a:t>Definition of Done for a User Story</a:t>
            </a:r>
            <a:endParaRPr lang="en-US" sz="2400" dirty="0">
              <a:solidFill>
                <a:srgbClr val="7F7F7F">
                  <a:lumMod val="50000"/>
                </a:srgbClr>
              </a:solidFill>
              <a:latin typeface="Avenir Book"/>
            </a:endParaRPr>
          </a:p>
          <a:p>
            <a:pPr defTabSz="914217">
              <a:defRPr/>
            </a:pPr>
            <a:r>
              <a:rPr lang="en-US" sz="2400" dirty="0">
                <a:solidFill>
                  <a:srgbClr val="7F7F7F">
                    <a:lumMod val="50000"/>
                  </a:srgbClr>
                </a:solidFill>
                <a:latin typeface="Avenir Book"/>
              </a:rPr>
              <a:t> </a:t>
            </a:r>
            <a:r>
              <a:rPr lang="en-US" dirty="0">
                <a:solidFill>
                  <a:srgbClr val="7F7F7F">
                    <a:lumMod val="50000"/>
                  </a:srgbClr>
                </a:solidFill>
                <a:latin typeface="Avenir Book"/>
              </a:rPr>
              <a:t>What must happen for the story to be marked as complete. This may vary across team. </a:t>
            </a:r>
          </a:p>
          <a:p>
            <a:pPr defTabSz="914217">
              <a:defRPr/>
            </a:pPr>
            <a:endParaRPr lang="en-US" dirty="0">
              <a:solidFill>
                <a:srgbClr val="7F7F7F">
                  <a:lumMod val="50000"/>
                </a:srgbClr>
              </a:solidFill>
              <a:latin typeface="Avenir Book"/>
            </a:endParaRPr>
          </a:p>
          <a:p>
            <a:pPr defTabSz="914217">
              <a:defRPr/>
            </a:pPr>
            <a:r>
              <a:rPr lang="en-US" dirty="0">
                <a:solidFill>
                  <a:srgbClr val="7F7F7F">
                    <a:lumMod val="50000"/>
                  </a:srgbClr>
                </a:solidFill>
                <a:latin typeface="Avenir Book"/>
              </a:rPr>
              <a:t> May include:</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Story should have automated acceptance test</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The story should have working code supported by unit test that provide around 60 – 70 percent coverage</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The story should have well defined acceptance criteria</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The code must have been written as a pair or should be code reviewed</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Code must be completely checked in to the source control system and the build should pass with all the automated tests running</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The Product Owner must accept the story</a:t>
            </a:r>
            <a:endParaRPr lang="en-US" sz="2400" dirty="0">
              <a:solidFill>
                <a:srgbClr val="7F7F7F">
                  <a:lumMod val="50000"/>
                </a:srgbClr>
              </a:solidFill>
              <a:latin typeface="Avenir Book"/>
            </a:endParaRPr>
          </a:p>
        </p:txBody>
      </p:sp>
    </p:spTree>
    <p:extLst>
      <p:ext uri="{BB962C8B-B14F-4D97-AF65-F5344CB8AC3E}">
        <p14:creationId xmlns:p14="http://schemas.microsoft.com/office/powerpoint/2010/main" val="109860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Key Challenges in Test Estimation and Planning | Trusted Partn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015" y="778869"/>
            <a:ext cx="10128738" cy="51396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3"/>
          <p:cNvSpPr txBox="1">
            <a:spLocks/>
          </p:cNvSpPr>
          <p:nvPr/>
        </p:nvSpPr>
        <p:spPr>
          <a:xfrm>
            <a:off x="275124" y="1333982"/>
            <a:ext cx="4273428" cy="1780276"/>
          </a:xfrm>
          <a:prstGeom prst="rect">
            <a:avLst/>
          </a:prstGeom>
          <a:noFill/>
          <a:ln>
            <a:noFill/>
          </a:ln>
        </p:spPr>
        <p:txBody>
          <a:bodyPr vert="horz" lIns="45713" tIns="45713" rIns="45713" bIns="45713"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17">
              <a:lnSpc>
                <a:spcPct val="80000"/>
              </a:lnSpc>
              <a:spcBef>
                <a:spcPts val="0"/>
              </a:spcBef>
              <a:buClr>
                <a:srgbClr val="0070C0"/>
              </a:buClr>
            </a:pPr>
            <a:r>
              <a:rPr lang="en-US" sz="4000" b="1" dirty="0" smtClean="0">
                <a:solidFill>
                  <a:srgbClr val="92D050"/>
                </a:solidFill>
                <a:latin typeface="Avenir Book" charset="0"/>
                <a:ea typeface="Avenir Book" charset="0"/>
                <a:cs typeface="Avenir Book" charset="0"/>
              </a:rPr>
              <a:t>Estimation</a:t>
            </a:r>
          </a:p>
        </p:txBody>
      </p:sp>
      <p:sp>
        <p:nvSpPr>
          <p:cNvPr id="2" name="Rectangle 1"/>
          <p:cNvSpPr/>
          <p:nvPr/>
        </p:nvSpPr>
        <p:spPr>
          <a:xfrm>
            <a:off x="1735015" y="6400800"/>
            <a:ext cx="10222523" cy="32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Ref: </a:t>
            </a:r>
            <a:r>
              <a:rPr lang="en-US" sz="1400" dirty="0">
                <a:solidFill>
                  <a:schemeClr val="tx1"/>
                </a:solidFill>
                <a:hlinkClick r:id="rId3"/>
              </a:rPr>
              <a:t>https://github.com/tusjain/agileanswer/blob/master/repository/Relative%20Estimation%20of%20Epics%20and%20Features.pdf</a:t>
            </a:r>
            <a:endParaRPr lang="en-US" sz="1400" dirty="0">
              <a:solidFill>
                <a:schemeClr val="tx1"/>
              </a:solidFill>
            </a:endParaRPr>
          </a:p>
        </p:txBody>
      </p:sp>
    </p:spTree>
    <p:extLst>
      <p:ext uri="{BB962C8B-B14F-4D97-AF65-F5344CB8AC3E}">
        <p14:creationId xmlns:p14="http://schemas.microsoft.com/office/powerpoint/2010/main" val="201963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Absolute vs. Relative Estimate</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823302"/>
          </a:xfrm>
          <a:prstGeom prst="rect">
            <a:avLst/>
          </a:prstGeom>
        </p:spPr>
        <p:txBody>
          <a:bodyPr wrap="square">
            <a:spAutoFit/>
          </a:bodyPr>
          <a:lstStyle/>
          <a:p>
            <a:pPr defTabSz="914217">
              <a:defRPr/>
            </a:pPr>
            <a:r>
              <a:rPr lang="en-US" sz="2400" b="1" dirty="0">
                <a:solidFill>
                  <a:srgbClr val="FFC000"/>
                </a:solidFill>
                <a:latin typeface="Avenir Book"/>
              </a:rPr>
              <a:t>Absolute Estimate</a:t>
            </a:r>
            <a:r>
              <a:rPr lang="en-US" sz="2750" dirty="0" smtClean="0">
                <a:solidFill>
                  <a:srgbClr val="7F7F7F">
                    <a:lumMod val="50000"/>
                  </a:srgbClr>
                </a:solidFill>
                <a:latin typeface="Avenir Book"/>
              </a:rPr>
              <a:t>: </a:t>
            </a:r>
            <a:r>
              <a:rPr lang="en-US" sz="2000" dirty="0">
                <a:latin typeface="Avenir Book"/>
              </a:rPr>
              <a:t>E</a:t>
            </a:r>
            <a:r>
              <a:rPr lang="en-US" sz="2000" dirty="0" smtClean="0">
                <a:latin typeface="Avenir Book"/>
              </a:rPr>
              <a:t>ach </a:t>
            </a:r>
            <a:r>
              <a:rPr lang="en-US" sz="2000" dirty="0">
                <a:latin typeface="Avenir Book"/>
              </a:rPr>
              <a:t>item </a:t>
            </a:r>
            <a:r>
              <a:rPr lang="en-US" sz="2000" dirty="0" smtClean="0">
                <a:latin typeface="Avenir Book"/>
              </a:rPr>
              <a:t>is estimated in </a:t>
            </a:r>
            <a:r>
              <a:rPr lang="en-US" sz="2000" dirty="0">
                <a:latin typeface="Avenir Book"/>
              </a:rPr>
              <a:t>isolation without comparing </a:t>
            </a:r>
            <a:r>
              <a:rPr lang="en-US" sz="2000" dirty="0" smtClean="0">
                <a:latin typeface="Avenir Book"/>
              </a:rPr>
              <a:t>it with other items</a:t>
            </a:r>
            <a:endParaRPr lang="en-US" sz="2000" dirty="0">
              <a:solidFill>
                <a:srgbClr val="7F7F7F">
                  <a:lumMod val="50000"/>
                </a:srgbClr>
              </a:solidFill>
              <a:latin typeface="Avenir Book"/>
            </a:endParaRPr>
          </a:p>
        </p:txBody>
      </p:sp>
      <p:sp>
        <p:nvSpPr>
          <p:cNvPr id="5" name="Rectangle 4"/>
          <p:cNvSpPr/>
          <p:nvPr/>
        </p:nvSpPr>
        <p:spPr>
          <a:xfrm>
            <a:off x="488949" y="2395603"/>
            <a:ext cx="10235657" cy="823302"/>
          </a:xfrm>
          <a:prstGeom prst="rect">
            <a:avLst/>
          </a:prstGeom>
        </p:spPr>
        <p:txBody>
          <a:bodyPr wrap="square">
            <a:spAutoFit/>
          </a:bodyPr>
          <a:lstStyle/>
          <a:p>
            <a:pPr defTabSz="914217">
              <a:defRPr/>
            </a:pPr>
            <a:r>
              <a:rPr lang="en-US" sz="2400" b="1" dirty="0" smtClean="0">
                <a:solidFill>
                  <a:srgbClr val="FFC000"/>
                </a:solidFill>
                <a:latin typeface="Avenir Book"/>
              </a:rPr>
              <a:t>Relative Estimate</a:t>
            </a:r>
            <a:r>
              <a:rPr lang="en-US" sz="2750" dirty="0" smtClean="0">
                <a:solidFill>
                  <a:srgbClr val="7F7F7F">
                    <a:lumMod val="50000"/>
                  </a:srgbClr>
                </a:solidFill>
                <a:latin typeface="Avenir Book"/>
              </a:rPr>
              <a:t>: </a:t>
            </a:r>
            <a:r>
              <a:rPr lang="en-US" sz="2000" dirty="0">
                <a:latin typeface="Avenir Book"/>
              </a:rPr>
              <a:t>Items a</a:t>
            </a:r>
            <a:r>
              <a:rPr lang="en-US" sz="2000" dirty="0" smtClean="0">
                <a:latin typeface="Avenir Book"/>
              </a:rPr>
              <a:t>re compared and ordered  or assigned an arbitrary number/designation to depict order</a:t>
            </a:r>
            <a:endParaRPr lang="en-US" sz="2000" dirty="0">
              <a:solidFill>
                <a:srgbClr val="7F7F7F">
                  <a:lumMod val="50000"/>
                </a:srgbClr>
              </a:solidFill>
              <a:latin typeface="Avenir Book"/>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852" y="3476992"/>
            <a:ext cx="4408393" cy="2549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20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Estimating an Story</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2000548"/>
          </a:xfrm>
          <a:prstGeom prst="rect">
            <a:avLst/>
          </a:prstGeom>
        </p:spPr>
        <p:txBody>
          <a:bodyPr wrap="square">
            <a:spAutoFit/>
          </a:bodyPr>
          <a:lstStyle/>
          <a:p>
            <a:r>
              <a:rPr lang="en-US" sz="2000" dirty="0">
                <a:latin typeface="Avenir Book"/>
              </a:rPr>
              <a:t>A </a:t>
            </a:r>
            <a:r>
              <a:rPr lang="en-US" sz="2400" b="1" dirty="0">
                <a:solidFill>
                  <a:srgbClr val="FFC000"/>
                </a:solidFill>
                <a:latin typeface="Avenir Book"/>
              </a:rPr>
              <a:t>story</a:t>
            </a:r>
            <a:r>
              <a:rPr lang="en-US" sz="2000" dirty="0">
                <a:latin typeface="Avenir Book"/>
              </a:rPr>
              <a:t> </a:t>
            </a:r>
            <a:r>
              <a:rPr lang="en-US" sz="2400" b="1" dirty="0">
                <a:solidFill>
                  <a:srgbClr val="FFC000"/>
                </a:solidFill>
                <a:latin typeface="Avenir Book"/>
              </a:rPr>
              <a:t>point</a:t>
            </a:r>
            <a:r>
              <a:rPr lang="en-US" sz="2000" dirty="0">
                <a:latin typeface="Avenir Book"/>
              </a:rPr>
              <a:t> is a singular number that represents a combination of qualities</a:t>
            </a:r>
            <a:r>
              <a:rPr lang="en-US" sz="2000" dirty="0" smtClean="0">
                <a:latin typeface="Avenir Book"/>
              </a:rPr>
              <a:t>:</a:t>
            </a:r>
          </a:p>
          <a:p>
            <a:r>
              <a:rPr lang="en-US" sz="2000" dirty="0" smtClean="0">
                <a:latin typeface="Avenir Book"/>
              </a:rPr>
              <a:t> </a:t>
            </a:r>
            <a:endParaRPr lang="en-US" sz="2000" dirty="0">
              <a:latin typeface="Avenir Book"/>
            </a:endParaRPr>
          </a:p>
          <a:p>
            <a:pPr marL="342900" lvl="0" indent="-342900">
              <a:buFont typeface="Arial" panose="020B0604020202020204" pitchFamily="34" charset="0"/>
              <a:buChar char="•"/>
            </a:pPr>
            <a:r>
              <a:rPr lang="en-US" sz="2000" dirty="0">
                <a:latin typeface="Avenir Book"/>
              </a:rPr>
              <a:t>Volume – How much is there? </a:t>
            </a:r>
          </a:p>
          <a:p>
            <a:pPr marL="342900" lvl="0" indent="-342900">
              <a:buFont typeface="Arial" panose="020B0604020202020204" pitchFamily="34" charset="0"/>
              <a:buChar char="•"/>
            </a:pPr>
            <a:r>
              <a:rPr lang="en-US" sz="2000" dirty="0">
                <a:latin typeface="Avenir Book"/>
              </a:rPr>
              <a:t>Complexity – How hard is it? </a:t>
            </a:r>
          </a:p>
          <a:p>
            <a:pPr marL="342900" lvl="0" indent="-342900">
              <a:buFont typeface="Arial" panose="020B0604020202020204" pitchFamily="34" charset="0"/>
              <a:buChar char="•"/>
            </a:pPr>
            <a:r>
              <a:rPr lang="en-US" sz="2000" dirty="0">
                <a:latin typeface="Avenir Book"/>
              </a:rPr>
              <a:t>Knowledge – What’s known? </a:t>
            </a:r>
          </a:p>
          <a:p>
            <a:pPr marL="342900" lvl="0" indent="-342900">
              <a:buFont typeface="Arial" panose="020B0604020202020204" pitchFamily="34" charset="0"/>
              <a:buChar char="•"/>
            </a:pPr>
            <a:r>
              <a:rPr lang="en-US" sz="2000" dirty="0">
                <a:latin typeface="Avenir Book"/>
              </a:rPr>
              <a:t>Uncertainty – What’s unknown?</a:t>
            </a:r>
          </a:p>
        </p:txBody>
      </p:sp>
      <p:sp>
        <p:nvSpPr>
          <p:cNvPr id="5" name="Rectangle 4"/>
          <p:cNvSpPr/>
          <p:nvPr/>
        </p:nvSpPr>
        <p:spPr>
          <a:xfrm>
            <a:off x="488950" y="3368619"/>
            <a:ext cx="10235657" cy="1323439"/>
          </a:xfrm>
          <a:prstGeom prst="rect">
            <a:avLst/>
          </a:prstGeom>
        </p:spPr>
        <p:txBody>
          <a:bodyPr wrap="square">
            <a:spAutoFit/>
          </a:bodyPr>
          <a:lstStyle/>
          <a:p>
            <a:r>
              <a:rPr lang="en-US" sz="2000" dirty="0">
                <a:latin typeface="Avenir Book"/>
              </a:rPr>
              <a:t>Story points are relative, without a connection to any specific unit of measure. The size (effort) of each story is estimated relative to the smallest story, which is assigned a size of ‘one.’  A </a:t>
            </a:r>
            <a:r>
              <a:rPr lang="en-US" sz="2000" dirty="0" smtClean="0">
                <a:latin typeface="Avenir Book"/>
              </a:rPr>
              <a:t>Fibonacci </a:t>
            </a:r>
            <a:r>
              <a:rPr lang="en-US" sz="2000" dirty="0">
                <a:latin typeface="Avenir Book"/>
              </a:rPr>
              <a:t>sequence (1, 2, 3, 5, 8, 13, </a:t>
            </a:r>
            <a:r>
              <a:rPr lang="en-US" sz="2000" dirty="0" smtClean="0">
                <a:latin typeface="Avenir Book"/>
              </a:rPr>
              <a:t>21, …) </a:t>
            </a:r>
            <a:r>
              <a:rPr lang="en-US" sz="2000" dirty="0">
                <a:latin typeface="Avenir Book"/>
              </a:rPr>
              <a:t>is applied that reflects the inherent uncertainty in estimating.</a:t>
            </a:r>
          </a:p>
        </p:txBody>
      </p:sp>
      <p:sp>
        <p:nvSpPr>
          <p:cNvPr id="7" name="Rectangle 6"/>
          <p:cNvSpPr/>
          <p:nvPr/>
        </p:nvSpPr>
        <p:spPr>
          <a:xfrm>
            <a:off x="641350" y="5138803"/>
            <a:ext cx="10235657" cy="461665"/>
          </a:xfrm>
          <a:prstGeom prst="rect">
            <a:avLst/>
          </a:prstGeom>
        </p:spPr>
        <p:txBody>
          <a:bodyPr wrap="square">
            <a:spAutoFit/>
          </a:bodyPr>
          <a:lstStyle/>
          <a:p>
            <a:r>
              <a:rPr lang="en-US" sz="2400" b="1" dirty="0">
                <a:solidFill>
                  <a:srgbClr val="FFC000"/>
                </a:solidFill>
                <a:latin typeface="Avenir Book"/>
              </a:rPr>
              <a:t>Stories are estimated by </a:t>
            </a:r>
            <a:r>
              <a:rPr lang="en-US" sz="2400" b="1" dirty="0" err="1">
                <a:solidFill>
                  <a:srgbClr val="FFC000"/>
                </a:solidFill>
                <a:latin typeface="Avenir Book"/>
              </a:rPr>
              <a:t>DevTeam</a:t>
            </a:r>
            <a:endParaRPr lang="en-US" sz="2400" b="1" dirty="0">
              <a:solidFill>
                <a:srgbClr val="FFC000"/>
              </a:solidFill>
              <a:latin typeface="Avenir Book"/>
            </a:endParaRPr>
          </a:p>
        </p:txBody>
      </p:sp>
    </p:spTree>
    <p:extLst>
      <p:ext uri="{BB962C8B-B14F-4D97-AF65-F5344CB8AC3E}">
        <p14:creationId xmlns:p14="http://schemas.microsoft.com/office/powerpoint/2010/main" val="2487919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Estimating an Story</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3170099"/>
          </a:xfrm>
          <a:prstGeom prst="rect">
            <a:avLst/>
          </a:prstGeom>
        </p:spPr>
        <p:txBody>
          <a:bodyPr wrap="square">
            <a:spAutoFit/>
          </a:bodyPr>
          <a:lstStyle/>
          <a:p>
            <a:r>
              <a:rPr lang="en-US" sz="2000" i="1" dirty="0" smtClean="0">
                <a:latin typeface="Avenir Book"/>
              </a:rPr>
              <a:t>Use </a:t>
            </a:r>
            <a:r>
              <a:rPr lang="en-US" sz="2000" i="1" dirty="0">
                <a:latin typeface="Avenir Book"/>
              </a:rPr>
              <a:t>a starting baseline</a:t>
            </a:r>
            <a:r>
              <a:rPr lang="en-US" sz="2000" dirty="0">
                <a:latin typeface="Avenir Book"/>
              </a:rPr>
              <a:t> where one story point is defined roughly the same across all teams. This means that work can be prioritized based on converting story points hours. Normalized story points provide a method for getting to an agreed starting baseline for stories: </a:t>
            </a:r>
          </a:p>
          <a:p>
            <a:r>
              <a:rPr lang="en-US" sz="2000" dirty="0">
                <a:latin typeface="Avenir Book"/>
              </a:rPr>
              <a:t> </a:t>
            </a:r>
          </a:p>
          <a:p>
            <a:pPr marL="342900" lvl="0" indent="-342900">
              <a:buFont typeface="Arial" panose="020B0604020202020204" pitchFamily="34" charset="0"/>
              <a:buChar char="•"/>
            </a:pPr>
            <a:r>
              <a:rPr lang="en-US" sz="2000" dirty="0">
                <a:latin typeface="Avenir Book"/>
              </a:rPr>
              <a:t>Give every </a:t>
            </a:r>
            <a:r>
              <a:rPr lang="en-US" sz="2000" dirty="0" err="1">
                <a:latin typeface="Avenir Book"/>
              </a:rPr>
              <a:t>DevTeam</a:t>
            </a:r>
            <a:r>
              <a:rPr lang="en-US" sz="2000" dirty="0">
                <a:latin typeface="Avenir Book"/>
              </a:rPr>
              <a:t> member eight points (adjust for part-timers).</a:t>
            </a:r>
          </a:p>
          <a:p>
            <a:pPr marL="342900" lvl="0" indent="-342900">
              <a:buFont typeface="Arial" panose="020B0604020202020204" pitchFamily="34" charset="0"/>
              <a:buChar char="•"/>
            </a:pPr>
            <a:r>
              <a:rPr lang="en-US" sz="2000" dirty="0">
                <a:latin typeface="Avenir Book"/>
              </a:rPr>
              <a:t>Subtract one point for every team member vacation day and holiday.</a:t>
            </a:r>
          </a:p>
          <a:p>
            <a:pPr marL="342900" lvl="0" indent="-342900">
              <a:buFont typeface="Arial" panose="020B0604020202020204" pitchFamily="34" charset="0"/>
              <a:buChar char="•"/>
            </a:pPr>
            <a:r>
              <a:rPr lang="en-US" sz="2000" dirty="0">
                <a:latin typeface="Avenir Book"/>
              </a:rPr>
              <a:t>Find a small story that would take one day to complete (dev, test, and validate). Assign one Story Point to this Story.</a:t>
            </a:r>
          </a:p>
          <a:p>
            <a:pPr marL="342900" lvl="0" indent="-342900">
              <a:buFont typeface="Arial" panose="020B0604020202020204" pitchFamily="34" charset="0"/>
              <a:buChar char="•"/>
            </a:pPr>
            <a:r>
              <a:rPr lang="en-US" sz="2000" dirty="0">
                <a:latin typeface="Avenir Book"/>
              </a:rPr>
              <a:t>Estimate every other story relative to that ‘one.’ </a:t>
            </a:r>
          </a:p>
        </p:txBody>
      </p:sp>
      <p:sp>
        <p:nvSpPr>
          <p:cNvPr id="2" name="Rectangle 1"/>
          <p:cNvSpPr/>
          <p:nvPr/>
        </p:nvSpPr>
        <p:spPr>
          <a:xfrm>
            <a:off x="832338" y="4856929"/>
            <a:ext cx="10796954" cy="1200329"/>
          </a:xfrm>
          <a:prstGeom prst="rect">
            <a:avLst/>
          </a:prstGeom>
        </p:spPr>
        <p:txBody>
          <a:bodyPr wrap="square">
            <a:spAutoFit/>
          </a:bodyPr>
          <a:lstStyle/>
          <a:p>
            <a:r>
              <a:rPr lang="en-US" b="1" dirty="0">
                <a:latin typeface="Avenir Book"/>
              </a:rPr>
              <a:t>Exercise 1</a:t>
            </a:r>
            <a:r>
              <a:rPr lang="en-US" dirty="0">
                <a:latin typeface="Avenir Book"/>
              </a:rPr>
              <a:t>: Pick a story from your work area of size one Story Point and the estimate the size of two other stories.</a:t>
            </a:r>
          </a:p>
          <a:p>
            <a:r>
              <a:rPr lang="en-US" dirty="0">
                <a:latin typeface="Avenir Book"/>
              </a:rPr>
              <a:t> </a:t>
            </a:r>
          </a:p>
          <a:p>
            <a:r>
              <a:rPr lang="en-US" b="1" dirty="0">
                <a:latin typeface="Avenir Book"/>
              </a:rPr>
              <a:t>Exercise 2</a:t>
            </a:r>
            <a:r>
              <a:rPr lang="en-US" dirty="0">
                <a:latin typeface="Avenir Book"/>
              </a:rPr>
              <a:t>: Play Planning Poker</a:t>
            </a:r>
          </a:p>
        </p:txBody>
      </p:sp>
      <p:graphicFrame>
        <p:nvGraphicFramePr>
          <p:cNvPr id="3" name="Object 2"/>
          <p:cNvGraphicFramePr>
            <a:graphicFrameLocks noChangeAspect="1"/>
          </p:cNvGraphicFramePr>
          <p:nvPr>
            <p:extLst>
              <p:ext uri="{D42A27DB-BD31-4B8C-83A1-F6EECF244321}">
                <p14:modId xmlns:p14="http://schemas.microsoft.com/office/powerpoint/2010/main" val="3251654747"/>
              </p:ext>
            </p:extLst>
          </p:nvPr>
        </p:nvGraphicFramePr>
        <p:xfrm>
          <a:off x="8523513" y="5304694"/>
          <a:ext cx="1393371" cy="1274814"/>
        </p:xfrm>
        <a:graphic>
          <a:graphicData uri="http://schemas.openxmlformats.org/presentationml/2006/ole">
            <mc:AlternateContent xmlns:mc="http://schemas.openxmlformats.org/markup-compatibility/2006">
              <mc:Choice xmlns:v="urn:schemas-microsoft-com:vml" Requires="v">
                <p:oleObj spid="_x0000_s4098" name="Acrobat Document" showAsIcon="1" r:id="rId4" imgW="914400" imgH="771480" progId="AcroExch.Document.DC">
                  <p:embed/>
                </p:oleObj>
              </mc:Choice>
              <mc:Fallback>
                <p:oleObj name="Acrobat Document" showAsIcon="1" r:id="rId4" imgW="914400" imgH="771480" progId="AcroExch.Document.DC">
                  <p:embed/>
                  <p:pic>
                    <p:nvPicPr>
                      <p:cNvPr id="0" name=""/>
                      <p:cNvPicPr/>
                      <p:nvPr/>
                    </p:nvPicPr>
                    <p:blipFill>
                      <a:blip r:embed="rId5"/>
                      <a:stretch>
                        <a:fillRect/>
                      </a:stretch>
                    </p:blipFill>
                    <p:spPr>
                      <a:xfrm>
                        <a:off x="8523513" y="5304694"/>
                        <a:ext cx="1393371" cy="1274814"/>
                      </a:xfrm>
                      <a:prstGeom prst="rect">
                        <a:avLst/>
                      </a:prstGeom>
                    </p:spPr>
                  </p:pic>
                </p:oleObj>
              </mc:Fallback>
            </mc:AlternateContent>
          </a:graphicData>
        </a:graphic>
      </p:graphicFrame>
    </p:spTree>
    <p:extLst>
      <p:ext uri="{BB962C8B-B14F-4D97-AF65-F5344CB8AC3E}">
        <p14:creationId xmlns:p14="http://schemas.microsoft.com/office/powerpoint/2010/main" val="1281539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Epic Hypothesis Statement</a:t>
            </a:r>
            <a:endParaRPr lang="en-CA" sz="3199" b="1" dirty="0">
              <a:solidFill>
                <a:srgbClr val="92D050"/>
              </a:solidFill>
              <a:latin typeface="Avenir Book" charset="0"/>
              <a:ea typeface="Avenir Book" charset="0"/>
              <a:cs typeface="Avenir Book"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26873184"/>
              </p:ext>
            </p:extLst>
          </p:nvPr>
        </p:nvGraphicFramePr>
        <p:xfrm>
          <a:off x="708338" y="1069837"/>
          <a:ext cx="10772462" cy="4683263"/>
        </p:xfrm>
        <a:graphic>
          <a:graphicData uri="http://schemas.openxmlformats.org/drawingml/2006/table">
            <a:tbl>
              <a:tblPr firstRow="1" firstCol="1" bandRow="1">
                <a:tableStyleId>{5C22544A-7EE6-4342-B048-85BDC9FD1C3A}</a:tableStyleId>
              </a:tblPr>
              <a:tblGrid>
                <a:gridCol w="2847662"/>
                <a:gridCol w="7924800"/>
              </a:tblGrid>
              <a:tr h="173796">
                <a:tc>
                  <a:txBody>
                    <a:bodyPr/>
                    <a:lstStyle/>
                    <a:p>
                      <a:pPr marL="0" marR="0" algn="l">
                        <a:spcBef>
                          <a:spcPts val="600"/>
                        </a:spcBef>
                        <a:spcAft>
                          <a:spcPts val="0"/>
                        </a:spcAft>
                      </a:pPr>
                      <a:r>
                        <a:rPr lang="en-US" sz="1400" dirty="0">
                          <a:effectLst/>
                        </a:rPr>
                        <a:t>Funnel Entry </a:t>
                      </a:r>
                      <a:r>
                        <a:rPr lang="en-US" sz="1400" dirty="0" smtClean="0">
                          <a:effectLst/>
                        </a:rPr>
                        <a:t>Date</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date that the </a:t>
                      </a:r>
                      <a:r>
                        <a:rPr lang="en-US" sz="1400" dirty="0" smtClean="0">
                          <a:effectLst/>
                        </a:rPr>
                        <a:t>Epic </a:t>
                      </a:r>
                      <a:r>
                        <a:rPr lang="en-US" sz="1400" dirty="0">
                          <a:effectLst/>
                        </a:rPr>
                        <a:t>entered the </a:t>
                      </a:r>
                      <a:r>
                        <a:rPr lang="en-US" sz="1400" dirty="0" smtClean="0">
                          <a:effectLst/>
                        </a:rPr>
                        <a:t>funnel&gt;</a:t>
                      </a:r>
                      <a:endParaRPr lang="en-US" sz="1600" dirty="0">
                        <a:effectLst/>
                        <a:latin typeface="Calibri"/>
                        <a:ea typeface="Calibri"/>
                        <a:cs typeface="Times New Roman"/>
                      </a:endParaRPr>
                    </a:p>
                  </a:txBody>
                  <a:tcPr marL="58451" marR="58451" marT="0" marB="0">
                    <a:solidFill>
                      <a:srgbClr val="FFC000"/>
                    </a:solidFill>
                  </a:tcPr>
                </a:tc>
              </a:tr>
              <a:tr h="173796">
                <a:tc>
                  <a:txBody>
                    <a:bodyPr/>
                    <a:lstStyle/>
                    <a:p>
                      <a:pPr marL="0" marR="0" algn="l">
                        <a:spcBef>
                          <a:spcPts val="600"/>
                        </a:spcBef>
                        <a:spcAft>
                          <a:spcPts val="0"/>
                        </a:spcAft>
                      </a:pPr>
                      <a:r>
                        <a:rPr lang="en-US" sz="1400" dirty="0">
                          <a:effectLst/>
                        </a:rPr>
                        <a:t>Epic </a:t>
                      </a:r>
                      <a:r>
                        <a:rPr lang="en-US" sz="1400" dirty="0" smtClean="0">
                          <a:effectLst/>
                        </a:rPr>
                        <a:t>Name</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&lt;A short name for the </a:t>
                      </a:r>
                      <a:r>
                        <a:rPr lang="en-US" sz="1400" dirty="0" smtClean="0">
                          <a:effectLst/>
                        </a:rPr>
                        <a:t>Epic&gt;    </a:t>
                      </a:r>
                      <a:endParaRPr lang="en-US" sz="1600" dirty="0">
                        <a:effectLst/>
                        <a:latin typeface="Calibri"/>
                        <a:ea typeface="Calibri"/>
                        <a:cs typeface="Times New Roman"/>
                      </a:endParaRPr>
                    </a:p>
                  </a:txBody>
                  <a:tcPr marL="58451" marR="58451" marT="0" marB="0">
                    <a:solidFill>
                      <a:schemeClr val="bg2"/>
                    </a:solidFill>
                  </a:tcPr>
                </a:tc>
              </a:tr>
              <a:tr h="173796">
                <a:tc>
                  <a:txBody>
                    <a:bodyPr/>
                    <a:lstStyle/>
                    <a:p>
                      <a:pPr marL="0" marR="0" algn="l">
                        <a:spcBef>
                          <a:spcPts val="600"/>
                        </a:spcBef>
                        <a:spcAft>
                          <a:spcPts val="0"/>
                        </a:spcAft>
                      </a:pPr>
                      <a:r>
                        <a:rPr lang="en-US" sz="1400" dirty="0">
                          <a:effectLst/>
                        </a:rPr>
                        <a:t>Epic </a:t>
                      </a:r>
                      <a:r>
                        <a:rPr lang="en-US" sz="1400" dirty="0" smtClean="0">
                          <a:effectLst/>
                        </a:rPr>
                        <a:t>Owner</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name of the </a:t>
                      </a:r>
                      <a:r>
                        <a:rPr lang="en-US" sz="1400" dirty="0" smtClean="0">
                          <a:effectLst/>
                        </a:rPr>
                        <a:t>Epic owner&gt;</a:t>
                      </a:r>
                      <a:endParaRPr lang="en-US" sz="1600" dirty="0">
                        <a:effectLst/>
                        <a:latin typeface="Calibri"/>
                        <a:ea typeface="Calibri"/>
                        <a:cs typeface="Times New Roman"/>
                      </a:endParaRPr>
                    </a:p>
                  </a:txBody>
                  <a:tcPr marL="58451" marR="58451" marT="0" marB="0">
                    <a:solidFill>
                      <a:srgbClr val="F0F0F0"/>
                    </a:solidFill>
                  </a:tcPr>
                </a:tc>
              </a:tr>
              <a:tr h="2622731">
                <a:tc>
                  <a:txBody>
                    <a:bodyPr/>
                    <a:lstStyle/>
                    <a:p>
                      <a:pPr marL="0" marR="0" algn="l">
                        <a:spcBef>
                          <a:spcPts val="600"/>
                        </a:spcBef>
                        <a:spcAft>
                          <a:spcPts val="0"/>
                        </a:spcAft>
                      </a:pPr>
                      <a:r>
                        <a:rPr lang="en-US" sz="1400" dirty="0">
                          <a:effectLst/>
                        </a:rPr>
                        <a:t>Epic </a:t>
                      </a:r>
                      <a:r>
                        <a:rPr lang="en-US" sz="1400" dirty="0" smtClean="0">
                          <a:effectLst/>
                        </a:rPr>
                        <a:t>Description</a:t>
                      </a:r>
                      <a:endParaRPr lang="en-US" sz="1600" dirty="0">
                        <a:effectLst/>
                      </a:endParaRPr>
                    </a:p>
                    <a:p>
                      <a:pPr marL="0" marR="0" algn="l">
                        <a:spcBef>
                          <a:spcPts val="600"/>
                        </a:spcBef>
                        <a:spcAft>
                          <a:spcPts val="0"/>
                        </a:spcAft>
                      </a:pPr>
                      <a:r>
                        <a:rPr lang="en-US" sz="1400" dirty="0">
                          <a:effectLst/>
                        </a:rPr>
                        <a:t> </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&lt;An elevator pitch (value statement) that describes the </a:t>
                      </a:r>
                      <a:r>
                        <a:rPr lang="en-US" sz="1400" dirty="0" smtClean="0">
                          <a:effectLst/>
                        </a:rPr>
                        <a:t>Epic in </a:t>
                      </a:r>
                      <a:r>
                        <a:rPr lang="en-US" sz="1400" dirty="0">
                          <a:effectLst/>
                        </a:rPr>
                        <a:t>a clear and concise </a:t>
                      </a:r>
                      <a:r>
                        <a:rPr lang="en-US" sz="1400" dirty="0" smtClean="0">
                          <a:effectLst/>
                        </a:rPr>
                        <a:t>way&gt;</a:t>
                      </a:r>
                      <a:endParaRPr lang="en-US" sz="1600" dirty="0">
                        <a:effectLst/>
                      </a:endParaRPr>
                    </a:p>
                    <a:p>
                      <a:pPr marL="0" marR="0" algn="l">
                        <a:spcBef>
                          <a:spcPts val="600"/>
                        </a:spcBef>
                        <a:spcAft>
                          <a:spcPts val="0"/>
                        </a:spcAft>
                      </a:pPr>
                      <a:r>
                        <a:rPr lang="en-US" sz="1400" dirty="0">
                          <a:effectLst/>
                        </a:rPr>
                        <a:t> </a:t>
                      </a:r>
                      <a:endParaRPr lang="en-US" sz="1600" dirty="0">
                        <a:effectLst/>
                      </a:endParaRPr>
                    </a:p>
                    <a:p>
                      <a:pPr marL="0" marR="0" algn="l">
                        <a:spcBef>
                          <a:spcPts val="600"/>
                        </a:spcBef>
                        <a:spcAft>
                          <a:spcPts val="0"/>
                        </a:spcAft>
                      </a:pPr>
                      <a:r>
                        <a:rPr lang="en-US" sz="1400" dirty="0">
                          <a:effectLst/>
                        </a:rPr>
                        <a:t>For &lt;customers&gt;</a:t>
                      </a:r>
                      <a:endParaRPr lang="en-US" sz="1600" dirty="0">
                        <a:effectLst/>
                      </a:endParaRPr>
                    </a:p>
                    <a:p>
                      <a:pPr marL="0" marR="0" algn="l">
                        <a:spcBef>
                          <a:spcPts val="600"/>
                        </a:spcBef>
                        <a:spcAft>
                          <a:spcPts val="0"/>
                        </a:spcAft>
                      </a:pPr>
                      <a:r>
                        <a:rPr lang="en-US" sz="1400" dirty="0">
                          <a:effectLst/>
                        </a:rPr>
                        <a:t>who &lt;do something&gt;</a:t>
                      </a:r>
                      <a:endParaRPr lang="en-US" sz="1600" dirty="0">
                        <a:effectLst/>
                      </a:endParaRPr>
                    </a:p>
                    <a:p>
                      <a:pPr marL="0" marR="0" algn="l">
                        <a:spcBef>
                          <a:spcPts val="600"/>
                        </a:spcBef>
                        <a:spcAft>
                          <a:spcPts val="0"/>
                        </a:spcAft>
                      </a:pPr>
                      <a:r>
                        <a:rPr lang="en-US" sz="1400" dirty="0">
                          <a:effectLst/>
                        </a:rPr>
                        <a:t>the &lt;solution&gt;</a:t>
                      </a:r>
                      <a:endParaRPr lang="en-US" sz="1600" dirty="0">
                        <a:effectLst/>
                      </a:endParaRPr>
                    </a:p>
                    <a:p>
                      <a:pPr marL="0" marR="0" algn="l">
                        <a:spcBef>
                          <a:spcPts val="600"/>
                        </a:spcBef>
                        <a:spcAft>
                          <a:spcPts val="0"/>
                        </a:spcAft>
                      </a:pPr>
                      <a:r>
                        <a:rPr lang="en-US" sz="1400" dirty="0">
                          <a:effectLst/>
                        </a:rPr>
                        <a:t>is a &lt;something – the ‘how’&gt;</a:t>
                      </a:r>
                      <a:endParaRPr lang="en-US" sz="1600" dirty="0">
                        <a:effectLst/>
                      </a:endParaRPr>
                    </a:p>
                    <a:p>
                      <a:pPr marL="0" marR="0" algn="l">
                        <a:spcBef>
                          <a:spcPts val="600"/>
                        </a:spcBef>
                        <a:spcAft>
                          <a:spcPts val="0"/>
                        </a:spcAft>
                      </a:pPr>
                      <a:r>
                        <a:rPr lang="en-US" sz="1400" dirty="0">
                          <a:effectLst/>
                        </a:rPr>
                        <a:t>that &lt;provides this value&gt;</a:t>
                      </a:r>
                      <a:endParaRPr lang="en-US" sz="1600" dirty="0">
                        <a:effectLst/>
                      </a:endParaRPr>
                    </a:p>
                    <a:p>
                      <a:pPr marL="0" marR="0" algn="l">
                        <a:spcBef>
                          <a:spcPts val="600"/>
                        </a:spcBef>
                        <a:spcAft>
                          <a:spcPts val="0"/>
                        </a:spcAft>
                      </a:pPr>
                      <a:r>
                        <a:rPr lang="en-US" sz="1400" dirty="0">
                          <a:effectLst/>
                        </a:rPr>
                        <a:t>unlike &lt;competitor, current solution or non-existing solution&gt;</a:t>
                      </a:r>
                      <a:endParaRPr lang="en-US" sz="1600" dirty="0">
                        <a:effectLst/>
                      </a:endParaRPr>
                    </a:p>
                    <a:p>
                      <a:pPr marL="0" marR="0" algn="l">
                        <a:spcBef>
                          <a:spcPts val="600"/>
                        </a:spcBef>
                        <a:spcAft>
                          <a:spcPts val="0"/>
                        </a:spcAft>
                      </a:pPr>
                      <a:r>
                        <a:rPr lang="en-US" sz="1400" dirty="0">
                          <a:effectLst/>
                        </a:rPr>
                        <a:t>our solution &lt;does something better — the ‘why</a:t>
                      </a:r>
                      <a:r>
                        <a:rPr lang="en-US" sz="1400" dirty="0" smtClean="0">
                          <a:effectLst/>
                        </a:rPr>
                        <a:t>’&gt;</a:t>
                      </a:r>
                      <a:endParaRPr lang="en-US" sz="1600" dirty="0">
                        <a:effectLst/>
                        <a:latin typeface="Calibri"/>
                        <a:ea typeface="Calibri"/>
                        <a:cs typeface="Times New Roman"/>
                      </a:endParaRPr>
                    </a:p>
                  </a:txBody>
                  <a:tcPr marL="58451" marR="58451" marT="0" marB="0">
                    <a:solidFill>
                      <a:schemeClr val="bg2"/>
                    </a:solidFill>
                  </a:tcPr>
                </a:tc>
              </a:tr>
              <a:tr h="173796">
                <a:tc gridSpan="2">
                  <a:txBody>
                    <a:bodyPr/>
                    <a:lstStyle/>
                    <a:p>
                      <a:pPr marL="0" marR="0" indent="457200" algn="l">
                        <a:spcBef>
                          <a:spcPts val="600"/>
                        </a:spcBef>
                        <a:spcAft>
                          <a:spcPts val="0"/>
                        </a:spcAft>
                      </a:pPr>
                      <a:r>
                        <a:rPr lang="en-US" sz="1400" dirty="0">
                          <a:effectLst/>
                        </a:rPr>
                        <a:t> </a:t>
                      </a:r>
                      <a:endParaRPr lang="en-US" sz="1600" dirty="0">
                        <a:effectLst/>
                        <a:latin typeface="Calibri"/>
                        <a:ea typeface="Calibri"/>
                        <a:cs typeface="Times New Roman"/>
                      </a:endParaRPr>
                    </a:p>
                  </a:txBody>
                  <a:tcPr marL="58451" marR="58451" marT="0" marB="0">
                    <a:solidFill>
                      <a:srgbClr val="FFC000"/>
                    </a:solidFill>
                  </a:tcPr>
                </a:tc>
                <a:tc hMerge="1">
                  <a:txBody>
                    <a:bodyPr/>
                    <a:lstStyle/>
                    <a:p>
                      <a:endParaRPr lang="en-US"/>
                    </a:p>
                  </a:txBody>
                  <a:tcPr/>
                </a:tc>
              </a:tr>
              <a:tr h="343492">
                <a:tc>
                  <a:txBody>
                    <a:bodyPr/>
                    <a:lstStyle/>
                    <a:p>
                      <a:pPr marL="0" marR="0" algn="l">
                        <a:spcBef>
                          <a:spcPts val="600"/>
                        </a:spcBef>
                        <a:spcAft>
                          <a:spcPts val="0"/>
                        </a:spcAft>
                      </a:pPr>
                      <a:r>
                        <a:rPr lang="en-US" sz="1400" dirty="0">
                          <a:effectLst/>
                        </a:rPr>
                        <a:t>Business </a:t>
                      </a:r>
                      <a:r>
                        <a:rPr lang="en-US" sz="1400" dirty="0" smtClean="0">
                          <a:effectLst/>
                        </a:rPr>
                        <a:t>Outcomes</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measurable benefits that the business can anticipate if the </a:t>
                      </a:r>
                      <a:r>
                        <a:rPr lang="en-US" sz="1400" dirty="0" smtClean="0">
                          <a:effectLst/>
                        </a:rPr>
                        <a:t>Epic hypothesis </a:t>
                      </a:r>
                      <a:r>
                        <a:rPr lang="en-US" sz="1400" dirty="0">
                          <a:effectLst/>
                        </a:rPr>
                        <a:t>is proven to be </a:t>
                      </a:r>
                      <a:r>
                        <a:rPr lang="en-US" sz="1400" dirty="0" smtClean="0">
                          <a:effectLst/>
                        </a:rPr>
                        <a:t>correct&gt;</a:t>
                      </a:r>
                      <a:endParaRPr lang="en-US" sz="1600" dirty="0">
                        <a:effectLst/>
                        <a:latin typeface="Calibri"/>
                        <a:ea typeface="Calibri"/>
                        <a:cs typeface="Times New Roman"/>
                      </a:endParaRPr>
                    </a:p>
                  </a:txBody>
                  <a:tcPr marL="58451" marR="58451" marT="0" marB="0">
                    <a:solidFill>
                      <a:schemeClr val="bg2"/>
                    </a:solidFill>
                  </a:tcPr>
                </a:tc>
              </a:tr>
              <a:tr h="558800">
                <a:tc>
                  <a:txBody>
                    <a:bodyPr/>
                    <a:lstStyle/>
                    <a:p>
                      <a:pPr marL="0" marR="0" algn="l">
                        <a:spcBef>
                          <a:spcPts val="600"/>
                        </a:spcBef>
                        <a:spcAft>
                          <a:spcPts val="0"/>
                        </a:spcAft>
                      </a:pPr>
                      <a:r>
                        <a:rPr lang="en-US" sz="1400" dirty="0" smtClean="0">
                          <a:effectLst/>
                        </a:rPr>
                        <a:t>Leading Indicators</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early measures that will help predict the business outcome </a:t>
                      </a:r>
                      <a:r>
                        <a:rPr lang="en-US" sz="1400" dirty="0" smtClean="0">
                          <a:effectLst/>
                        </a:rPr>
                        <a:t>hypothesis&gt;</a:t>
                      </a:r>
                      <a:endParaRPr lang="en-US" sz="1600" dirty="0">
                        <a:effectLst/>
                        <a:latin typeface="Calibri"/>
                        <a:ea typeface="Calibri"/>
                        <a:cs typeface="Times New Roman"/>
                      </a:endParaRPr>
                    </a:p>
                  </a:txBody>
                  <a:tcPr marL="58451" marR="58451" marT="0" marB="0">
                    <a:solidFill>
                      <a:srgbClr val="F0F0F0"/>
                    </a:solidFill>
                  </a:tcPr>
                </a:tc>
              </a:tr>
              <a:tr h="304800">
                <a:tc>
                  <a:txBody>
                    <a:bodyPr/>
                    <a:lstStyle/>
                    <a:p>
                      <a:pPr marL="0" marR="0" algn="l">
                        <a:spcBef>
                          <a:spcPts val="600"/>
                        </a:spcBef>
                        <a:spcAft>
                          <a:spcPts val="0"/>
                        </a:spcAft>
                      </a:pPr>
                      <a:r>
                        <a:rPr lang="en-US" sz="1400" dirty="0">
                          <a:effectLst/>
                        </a:rPr>
                        <a:t>Nonfunctional </a:t>
                      </a:r>
                      <a:r>
                        <a:rPr lang="en-US" sz="1400" dirty="0" smtClean="0">
                          <a:effectLst/>
                        </a:rPr>
                        <a:t>Requirements (</a:t>
                      </a:r>
                      <a:r>
                        <a:rPr lang="en-US" sz="1400" dirty="0">
                          <a:effectLst/>
                        </a:rPr>
                        <a:t>NFRs</a:t>
                      </a:r>
                      <a:r>
                        <a:rPr lang="en-US" sz="1400" dirty="0" smtClean="0">
                          <a:effectLst/>
                        </a:rPr>
                        <a:t>)</a:t>
                      </a:r>
                      <a:endParaRPr lang="en-US" sz="1600" dirty="0">
                        <a:effectLst/>
                        <a:latin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&lt;Nonfunctional requirements (NFRs) associated with the </a:t>
                      </a:r>
                      <a:r>
                        <a:rPr lang="en-US" sz="1400" dirty="0" smtClean="0">
                          <a:effectLst/>
                        </a:rPr>
                        <a:t>Epic&gt;</a:t>
                      </a:r>
                      <a:endParaRPr lang="en-US" sz="1600" dirty="0">
                        <a:effectLst/>
                        <a:latin typeface="Calibri"/>
                        <a:ea typeface="Calibri"/>
                        <a:cs typeface="Times New Roman"/>
                      </a:endParaRPr>
                    </a:p>
                  </a:txBody>
                  <a:tcPr marL="58451" marR="58451" marT="0" marB="0">
                    <a:solidFill>
                      <a:schemeClr val="bg2"/>
                    </a:solidFill>
                  </a:tcPr>
                </a:tc>
              </a:tr>
            </a:tbl>
          </a:graphicData>
        </a:graphic>
      </p:graphicFrame>
    </p:spTree>
    <p:extLst>
      <p:ext uri="{BB962C8B-B14F-4D97-AF65-F5344CB8AC3E}">
        <p14:creationId xmlns:p14="http://schemas.microsoft.com/office/powerpoint/2010/main" val="4250590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Estimating a Feature</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2000548"/>
          </a:xfrm>
          <a:prstGeom prst="rect">
            <a:avLst/>
          </a:prstGeom>
        </p:spPr>
        <p:txBody>
          <a:bodyPr wrap="square">
            <a:spAutoFit/>
          </a:bodyPr>
          <a:lstStyle/>
          <a:p>
            <a:r>
              <a:rPr lang="en-US" sz="2000" dirty="0" smtClean="0">
                <a:latin typeface="Avenir Book"/>
              </a:rPr>
              <a:t>A </a:t>
            </a:r>
            <a:r>
              <a:rPr lang="en-US" sz="2400" b="1" dirty="0">
                <a:solidFill>
                  <a:srgbClr val="FFC000"/>
                </a:solidFill>
                <a:latin typeface="Avenir Book"/>
              </a:rPr>
              <a:t>Feature</a:t>
            </a:r>
            <a:r>
              <a:rPr lang="en-US" sz="2000" dirty="0" smtClean="0">
                <a:latin typeface="Avenir Book"/>
              </a:rPr>
              <a:t> is estimated using </a:t>
            </a:r>
            <a:r>
              <a:rPr lang="en-US" sz="2400" b="1" dirty="0" smtClean="0">
                <a:solidFill>
                  <a:srgbClr val="FFC000"/>
                </a:solidFill>
                <a:latin typeface="Avenir Book"/>
              </a:rPr>
              <a:t>T-shirt</a:t>
            </a:r>
            <a:r>
              <a:rPr lang="en-US" sz="2000" dirty="0" smtClean="0">
                <a:latin typeface="Avenir Book"/>
              </a:rPr>
              <a:t> </a:t>
            </a:r>
            <a:r>
              <a:rPr lang="en-US" sz="2000" dirty="0">
                <a:latin typeface="Avenir Book"/>
              </a:rPr>
              <a:t>sizing</a:t>
            </a:r>
          </a:p>
          <a:p>
            <a:pPr marL="342900" indent="-342900">
              <a:buFont typeface="Arial" panose="020B0604020202020204" pitchFamily="34" charset="0"/>
              <a:buChar char="•"/>
            </a:pPr>
            <a:r>
              <a:rPr lang="en-US" sz="2000" dirty="0" smtClean="0">
                <a:latin typeface="Avenir Book"/>
              </a:rPr>
              <a:t>Extra Small (XS)</a:t>
            </a:r>
          </a:p>
          <a:p>
            <a:pPr marL="342900" indent="-342900">
              <a:buFont typeface="Arial" panose="020B0604020202020204" pitchFamily="34" charset="0"/>
              <a:buChar char="•"/>
            </a:pPr>
            <a:r>
              <a:rPr lang="en-US" sz="2000" dirty="0" smtClean="0">
                <a:latin typeface="Avenir Book"/>
              </a:rPr>
              <a:t>Small (S)</a:t>
            </a:r>
          </a:p>
          <a:p>
            <a:pPr marL="342900" indent="-342900">
              <a:buFont typeface="Arial" panose="020B0604020202020204" pitchFamily="34" charset="0"/>
              <a:buChar char="•"/>
            </a:pPr>
            <a:r>
              <a:rPr lang="en-US" sz="2000" dirty="0" smtClean="0">
                <a:latin typeface="Avenir Book"/>
              </a:rPr>
              <a:t>Medium (M)</a:t>
            </a:r>
          </a:p>
          <a:p>
            <a:pPr marL="342900" indent="-342900">
              <a:buFont typeface="Arial" panose="020B0604020202020204" pitchFamily="34" charset="0"/>
              <a:buChar char="•"/>
            </a:pPr>
            <a:r>
              <a:rPr lang="en-US" sz="2000" dirty="0" smtClean="0">
                <a:latin typeface="Avenir Book"/>
              </a:rPr>
              <a:t>Large (L)</a:t>
            </a:r>
          </a:p>
          <a:p>
            <a:pPr marL="342900" indent="-342900">
              <a:buFont typeface="Arial" panose="020B0604020202020204" pitchFamily="34" charset="0"/>
              <a:buChar char="•"/>
            </a:pPr>
            <a:r>
              <a:rPr lang="en-US" sz="2000" dirty="0" smtClean="0">
                <a:latin typeface="Avenir Book"/>
              </a:rPr>
              <a:t>Extra Large (XL)</a:t>
            </a:r>
            <a:endParaRPr lang="en-US" sz="2000" dirty="0">
              <a:latin typeface="Avenir Book"/>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117" y="3623479"/>
            <a:ext cx="9289226" cy="2384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834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Estimating an Epic</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1692771"/>
          </a:xfrm>
          <a:prstGeom prst="rect">
            <a:avLst/>
          </a:prstGeom>
        </p:spPr>
        <p:txBody>
          <a:bodyPr wrap="square">
            <a:spAutoFit/>
          </a:bodyPr>
          <a:lstStyle/>
          <a:p>
            <a:r>
              <a:rPr lang="en-US" sz="2000" dirty="0" smtClean="0">
                <a:latin typeface="Avenir Book"/>
              </a:rPr>
              <a:t>To estimate </a:t>
            </a:r>
            <a:r>
              <a:rPr lang="en-US" sz="2000" dirty="0">
                <a:latin typeface="Avenir Book"/>
              </a:rPr>
              <a:t>a</a:t>
            </a:r>
            <a:r>
              <a:rPr lang="en-US" sz="2000" dirty="0" smtClean="0">
                <a:latin typeface="Avenir Book"/>
              </a:rPr>
              <a:t>n </a:t>
            </a:r>
            <a:r>
              <a:rPr lang="en-US" sz="2400" b="1" dirty="0">
                <a:solidFill>
                  <a:srgbClr val="FFC000"/>
                </a:solidFill>
                <a:latin typeface="Avenir Book"/>
              </a:rPr>
              <a:t>Epic</a:t>
            </a:r>
            <a:r>
              <a:rPr lang="en-US" sz="2000" dirty="0" smtClean="0">
                <a:latin typeface="Avenir Book"/>
              </a:rPr>
              <a:t> use </a:t>
            </a:r>
            <a:r>
              <a:rPr lang="en-US" sz="2400" b="1" dirty="0">
                <a:solidFill>
                  <a:srgbClr val="FFC000"/>
                </a:solidFill>
                <a:latin typeface="Avenir Book"/>
              </a:rPr>
              <a:t>ordering protocol method</a:t>
            </a:r>
            <a:r>
              <a:rPr lang="en-US" sz="2000" dirty="0" smtClean="0">
                <a:latin typeface="Avenir Book"/>
              </a:rPr>
              <a:t> (arranging big to small in an ordered list)</a:t>
            </a:r>
            <a:endParaRPr lang="en-US" sz="2000" dirty="0">
              <a:latin typeface="Avenir Book"/>
            </a:endParaRPr>
          </a:p>
          <a:p>
            <a:pPr marL="342900" indent="-342900">
              <a:buFont typeface="Arial" panose="020B0604020202020204" pitchFamily="34" charset="0"/>
              <a:buChar char="•"/>
            </a:pPr>
            <a:r>
              <a:rPr lang="en-US" sz="2000" dirty="0" smtClean="0">
                <a:latin typeface="Avenir Book"/>
              </a:rPr>
              <a:t>Enormous</a:t>
            </a:r>
          </a:p>
          <a:p>
            <a:pPr marL="342900" indent="-342900">
              <a:buFont typeface="Arial" panose="020B0604020202020204" pitchFamily="34" charset="0"/>
              <a:buChar char="•"/>
            </a:pPr>
            <a:r>
              <a:rPr lang="en-US" sz="2000" dirty="0" smtClean="0">
                <a:latin typeface="Avenir Book"/>
              </a:rPr>
              <a:t>Intermediate</a:t>
            </a:r>
          </a:p>
          <a:p>
            <a:pPr marL="342900" indent="-342900">
              <a:buFont typeface="Arial" panose="020B0604020202020204" pitchFamily="34" charset="0"/>
              <a:buChar char="•"/>
            </a:pPr>
            <a:r>
              <a:rPr lang="en-US" sz="2000" dirty="0" smtClean="0">
                <a:latin typeface="Avenir Book"/>
              </a:rPr>
              <a:t>Humble</a:t>
            </a:r>
            <a:endParaRPr lang="en-US" sz="2000" dirty="0">
              <a:latin typeface="Avenir Book"/>
            </a:endParaRPr>
          </a:p>
        </p:txBody>
      </p:sp>
      <p:pic>
        <p:nvPicPr>
          <p:cNvPr id="7170" name="Picture 2" descr="How Big is Sun compared to Earth? - I Love The Univer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810" y="2713841"/>
            <a:ext cx="6638765" cy="372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774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3"/>
          <p:cNvSpPr txBox="1">
            <a:spLocks/>
          </p:cNvSpPr>
          <p:nvPr/>
        </p:nvSpPr>
        <p:spPr>
          <a:xfrm>
            <a:off x="275124" y="1333982"/>
            <a:ext cx="4273428" cy="1780276"/>
          </a:xfrm>
          <a:prstGeom prst="rect">
            <a:avLst/>
          </a:prstGeom>
          <a:noFill/>
          <a:ln>
            <a:noFill/>
          </a:ln>
        </p:spPr>
        <p:txBody>
          <a:bodyPr vert="horz" lIns="45713" tIns="45713" rIns="45713" bIns="45713"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17">
              <a:lnSpc>
                <a:spcPct val="80000"/>
              </a:lnSpc>
              <a:spcBef>
                <a:spcPts val="0"/>
              </a:spcBef>
              <a:buClr>
                <a:srgbClr val="0070C0"/>
              </a:buClr>
            </a:pPr>
            <a:r>
              <a:rPr lang="en-US" sz="4000" b="1" dirty="0" smtClean="0">
                <a:solidFill>
                  <a:srgbClr val="92D050"/>
                </a:solidFill>
                <a:latin typeface="Avenir Book" charset="0"/>
                <a:ea typeface="Avenir Book" charset="0"/>
                <a:cs typeface="Avenir Book" charset="0"/>
              </a:rPr>
              <a:t>Decomposition, Slicing,</a:t>
            </a:r>
          </a:p>
          <a:p>
            <a:pPr defTabSz="914217">
              <a:lnSpc>
                <a:spcPct val="80000"/>
              </a:lnSpc>
              <a:spcBef>
                <a:spcPts val="0"/>
              </a:spcBef>
              <a:buClr>
                <a:srgbClr val="0070C0"/>
              </a:buClr>
            </a:pPr>
            <a:r>
              <a:rPr lang="en-US" sz="4000" b="1" dirty="0" smtClean="0">
                <a:solidFill>
                  <a:srgbClr val="92D050"/>
                </a:solidFill>
                <a:latin typeface="Avenir Book" charset="0"/>
                <a:ea typeface="Avenir Book" charset="0"/>
                <a:cs typeface="Avenir Book" charset="0"/>
              </a:rPr>
              <a:t>&amp;</a:t>
            </a:r>
          </a:p>
          <a:p>
            <a:pPr defTabSz="914217">
              <a:lnSpc>
                <a:spcPct val="80000"/>
              </a:lnSpc>
              <a:spcBef>
                <a:spcPts val="0"/>
              </a:spcBef>
              <a:buClr>
                <a:srgbClr val="0070C0"/>
              </a:buClr>
            </a:pPr>
            <a:r>
              <a:rPr lang="en-US" sz="4000" b="1" dirty="0" smtClean="0">
                <a:solidFill>
                  <a:srgbClr val="92D050"/>
                </a:solidFill>
                <a:latin typeface="Avenir Book" charset="0"/>
                <a:ea typeface="Avenir Book" charset="0"/>
                <a:cs typeface="Avenir Book" charset="0"/>
              </a:rPr>
              <a:t>Splitting</a:t>
            </a:r>
          </a:p>
        </p:txBody>
      </p:sp>
    </p:spTree>
    <p:extLst>
      <p:ext uri="{BB962C8B-B14F-4D97-AF65-F5344CB8AC3E}">
        <p14:creationId xmlns:p14="http://schemas.microsoft.com/office/powerpoint/2010/main" val="2527298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Feature Slicing</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4093428"/>
          </a:xfrm>
          <a:prstGeom prst="rect">
            <a:avLst/>
          </a:prstGeom>
        </p:spPr>
        <p:txBody>
          <a:bodyPr wrap="square">
            <a:spAutoFit/>
          </a:bodyPr>
          <a:lstStyle/>
          <a:p>
            <a:r>
              <a:rPr lang="en-US" sz="2000" dirty="0">
                <a:latin typeface="Avenir Book"/>
              </a:rPr>
              <a:t>It is s good practice to have a feature of such a size that it can be DONE in </a:t>
            </a:r>
            <a:r>
              <a:rPr lang="en-US" sz="2000" dirty="0" smtClean="0">
                <a:latin typeface="Avenir Book"/>
              </a:rPr>
              <a:t>a couple of Sprints. </a:t>
            </a:r>
            <a:r>
              <a:rPr lang="en-US" sz="2000" dirty="0">
                <a:latin typeface="Avenir Book"/>
              </a:rPr>
              <a:t>A bigger Feature should be sliced into smaller ones. </a:t>
            </a:r>
            <a:endParaRPr lang="en-US" sz="2000" dirty="0" smtClean="0">
              <a:latin typeface="Avenir Book"/>
            </a:endParaRPr>
          </a:p>
          <a:p>
            <a:endParaRPr lang="en-US" sz="2000" dirty="0" smtClean="0">
              <a:latin typeface="Avenir Book"/>
            </a:endParaRPr>
          </a:p>
          <a:p>
            <a:r>
              <a:rPr lang="en-US" sz="2000" dirty="0" smtClean="0">
                <a:latin typeface="Avenir Book"/>
              </a:rPr>
              <a:t>Approaches </a:t>
            </a:r>
            <a:r>
              <a:rPr lang="en-US" sz="2000" dirty="0">
                <a:latin typeface="Avenir Book"/>
              </a:rPr>
              <a:t>for slicing a Feature are:</a:t>
            </a:r>
          </a:p>
          <a:p>
            <a:endParaRPr lang="en-US" sz="2000" dirty="0">
              <a:latin typeface="Avenir Book"/>
            </a:endParaRPr>
          </a:p>
          <a:p>
            <a:pPr marL="342900" indent="-342900">
              <a:buFont typeface="Arial" panose="020B0604020202020204" pitchFamily="34" charset="0"/>
              <a:buChar char="•"/>
            </a:pPr>
            <a:r>
              <a:rPr lang="en-US" sz="2000" dirty="0" smtClean="0">
                <a:latin typeface="Avenir Book"/>
              </a:rPr>
              <a:t>Implement </a:t>
            </a:r>
            <a:r>
              <a:rPr lang="en-US" sz="2000" dirty="0">
                <a:latin typeface="Avenir Book"/>
              </a:rPr>
              <a:t>Partial Acceptance Criteria</a:t>
            </a:r>
          </a:p>
          <a:p>
            <a:pPr marL="342900" indent="-342900">
              <a:buFont typeface="Arial" panose="020B0604020202020204" pitchFamily="34" charset="0"/>
              <a:buChar char="•"/>
            </a:pPr>
            <a:r>
              <a:rPr lang="en-US" sz="2000" dirty="0" smtClean="0">
                <a:latin typeface="Avenir Book"/>
              </a:rPr>
              <a:t>Partial </a:t>
            </a:r>
            <a:r>
              <a:rPr lang="en-US" sz="2000" dirty="0">
                <a:latin typeface="Avenir Book"/>
              </a:rPr>
              <a:t>Business Value (use Lean Start up)</a:t>
            </a:r>
          </a:p>
          <a:p>
            <a:pPr marL="342900" indent="-342900">
              <a:buFont typeface="Arial" panose="020B0604020202020204" pitchFamily="34" charset="0"/>
              <a:buChar char="•"/>
            </a:pPr>
            <a:r>
              <a:rPr lang="en-US" sz="2000" dirty="0" smtClean="0">
                <a:latin typeface="Avenir Book"/>
              </a:rPr>
              <a:t>Defer </a:t>
            </a:r>
            <a:r>
              <a:rPr lang="en-US" sz="2000" dirty="0">
                <a:latin typeface="Avenir Book"/>
              </a:rPr>
              <a:t>Optional Behavior</a:t>
            </a:r>
          </a:p>
          <a:p>
            <a:pPr marL="342900" indent="-342900">
              <a:buFont typeface="Arial" panose="020B0604020202020204" pitchFamily="34" charset="0"/>
              <a:buChar char="•"/>
            </a:pPr>
            <a:r>
              <a:rPr lang="en-US" sz="2000" dirty="0" smtClean="0">
                <a:latin typeface="Avenir Book"/>
              </a:rPr>
              <a:t>Separate </a:t>
            </a:r>
            <a:r>
              <a:rPr lang="en-US" sz="2000" dirty="0">
                <a:latin typeface="Avenir Book"/>
              </a:rPr>
              <a:t>Different Channels</a:t>
            </a:r>
          </a:p>
          <a:p>
            <a:pPr marL="342900" indent="-342900">
              <a:buFont typeface="Arial" panose="020B0604020202020204" pitchFamily="34" charset="0"/>
              <a:buChar char="•"/>
            </a:pPr>
            <a:r>
              <a:rPr lang="en-US" sz="2000" dirty="0" smtClean="0">
                <a:latin typeface="Avenir Book"/>
              </a:rPr>
              <a:t>Address </a:t>
            </a:r>
            <a:r>
              <a:rPr lang="en-US" sz="2000" dirty="0">
                <a:latin typeface="Avenir Book"/>
              </a:rPr>
              <a:t>Different User Groups Individually</a:t>
            </a:r>
          </a:p>
          <a:p>
            <a:pPr marL="342900" indent="-342900">
              <a:buFont typeface="Arial" panose="020B0604020202020204" pitchFamily="34" charset="0"/>
              <a:buChar char="•"/>
            </a:pPr>
            <a:r>
              <a:rPr lang="en-US" sz="2000" dirty="0" smtClean="0">
                <a:latin typeface="Avenir Book"/>
              </a:rPr>
              <a:t>Incremental </a:t>
            </a:r>
            <a:r>
              <a:rPr lang="en-US" sz="2000" dirty="0">
                <a:latin typeface="Avenir Book"/>
              </a:rPr>
              <a:t>Data Sourcing </a:t>
            </a:r>
          </a:p>
          <a:p>
            <a:pPr marL="342900" indent="-342900">
              <a:buFont typeface="Arial" panose="020B0604020202020204" pitchFamily="34" charset="0"/>
              <a:buChar char="•"/>
            </a:pPr>
            <a:r>
              <a:rPr lang="en-US" sz="2000" dirty="0" smtClean="0">
                <a:latin typeface="Avenir Book"/>
              </a:rPr>
              <a:t>Isolate </a:t>
            </a:r>
            <a:r>
              <a:rPr lang="en-US" sz="2000" dirty="0">
                <a:latin typeface="Avenir Book"/>
              </a:rPr>
              <a:t>Special Variations</a:t>
            </a:r>
          </a:p>
          <a:p>
            <a:pPr marL="342900" indent="-342900">
              <a:buFont typeface="Arial" panose="020B0604020202020204" pitchFamily="34" charset="0"/>
              <a:buChar char="•"/>
            </a:pPr>
            <a:r>
              <a:rPr lang="en-US" sz="2000" dirty="0" smtClean="0">
                <a:latin typeface="Avenir Book"/>
              </a:rPr>
              <a:t>Breaking </a:t>
            </a:r>
            <a:r>
              <a:rPr lang="en-US" sz="2000" dirty="0">
                <a:latin typeface="Avenir Book"/>
              </a:rPr>
              <a:t>out into Functional and Enablers</a:t>
            </a:r>
          </a:p>
        </p:txBody>
      </p:sp>
      <p:graphicFrame>
        <p:nvGraphicFramePr>
          <p:cNvPr id="5" name="Object 4"/>
          <p:cNvGraphicFramePr>
            <a:graphicFrameLocks noChangeAspect="1"/>
          </p:cNvGraphicFramePr>
          <p:nvPr>
            <p:extLst>
              <p:ext uri="{D42A27DB-BD31-4B8C-83A1-F6EECF244321}">
                <p14:modId xmlns:p14="http://schemas.microsoft.com/office/powerpoint/2010/main" val="1073402574"/>
              </p:ext>
            </p:extLst>
          </p:nvPr>
        </p:nvGraphicFramePr>
        <p:xfrm>
          <a:off x="8643257" y="3705678"/>
          <a:ext cx="1658930" cy="1399722"/>
        </p:xfrm>
        <a:graphic>
          <a:graphicData uri="http://schemas.openxmlformats.org/presentationml/2006/ole">
            <mc:AlternateContent xmlns:mc="http://schemas.openxmlformats.org/markup-compatibility/2006">
              <mc:Choice xmlns:v="urn:schemas-microsoft-com:vml" Requires="v">
                <p:oleObj spid="_x0000_s1034"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8643257" y="3705678"/>
                        <a:ext cx="1658930" cy="1399722"/>
                      </a:xfrm>
                      <a:prstGeom prst="rect">
                        <a:avLst/>
                      </a:prstGeom>
                    </p:spPr>
                  </p:pic>
                </p:oleObj>
              </mc:Fallback>
            </mc:AlternateContent>
          </a:graphicData>
        </a:graphic>
      </p:graphicFrame>
    </p:spTree>
    <p:extLst>
      <p:ext uri="{BB962C8B-B14F-4D97-AF65-F5344CB8AC3E}">
        <p14:creationId xmlns:p14="http://schemas.microsoft.com/office/powerpoint/2010/main" val="240390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Feature </a:t>
            </a:r>
            <a:r>
              <a:rPr lang="en-US" sz="3199" b="1" dirty="0" smtClean="0">
                <a:solidFill>
                  <a:srgbClr val="92D050"/>
                </a:solidFill>
                <a:latin typeface="Avenir Book" charset="0"/>
                <a:ea typeface="Avenir Book" charset="0"/>
                <a:cs typeface="Avenir Book" charset="0"/>
              </a:rPr>
              <a:t>Decompose</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2554545"/>
          </a:xfrm>
          <a:prstGeom prst="rect">
            <a:avLst/>
          </a:prstGeom>
        </p:spPr>
        <p:txBody>
          <a:bodyPr wrap="square">
            <a:spAutoFit/>
          </a:bodyPr>
          <a:lstStyle/>
          <a:p>
            <a:r>
              <a:rPr lang="en-US" sz="2000" dirty="0">
                <a:latin typeface="Avenir Book"/>
              </a:rPr>
              <a:t>Teams work on Stories not on Features. Product Owner with help of </a:t>
            </a:r>
            <a:r>
              <a:rPr lang="en-US" sz="2000" dirty="0" err="1">
                <a:latin typeface="Avenir Book"/>
              </a:rPr>
              <a:t>DevTeam</a:t>
            </a:r>
            <a:r>
              <a:rPr lang="en-US" sz="2000" dirty="0">
                <a:latin typeface="Avenir Book"/>
              </a:rPr>
              <a:t> and Product Management decompose Features into byte size Stories. </a:t>
            </a:r>
            <a:endParaRPr lang="en-US" sz="2000" dirty="0" smtClean="0">
              <a:latin typeface="Avenir Book"/>
            </a:endParaRPr>
          </a:p>
          <a:p>
            <a:endParaRPr lang="en-US" sz="2000" dirty="0">
              <a:latin typeface="Avenir Book"/>
            </a:endParaRPr>
          </a:p>
          <a:p>
            <a:r>
              <a:rPr lang="en-US" sz="2000" dirty="0">
                <a:latin typeface="Avenir Book"/>
              </a:rPr>
              <a:t>Approaches for </a:t>
            </a:r>
            <a:r>
              <a:rPr lang="en-US" sz="2000" dirty="0" smtClean="0">
                <a:latin typeface="Avenir Book"/>
              </a:rPr>
              <a:t>decomposing a </a:t>
            </a:r>
            <a:r>
              <a:rPr lang="en-US" sz="2000" dirty="0">
                <a:latin typeface="Avenir Book"/>
              </a:rPr>
              <a:t>Feature are:</a:t>
            </a:r>
          </a:p>
          <a:p>
            <a:endParaRPr lang="en-US" sz="2000" dirty="0">
              <a:latin typeface="Avenir Book"/>
            </a:endParaRPr>
          </a:p>
          <a:p>
            <a:pPr marL="342900" indent="-342900">
              <a:buFont typeface="Arial" panose="020B0604020202020204" pitchFamily="34" charset="0"/>
              <a:buChar char="•"/>
            </a:pPr>
            <a:r>
              <a:rPr lang="en-US" sz="2000" dirty="0" smtClean="0">
                <a:latin typeface="Avenir Book"/>
              </a:rPr>
              <a:t>Acceptance </a:t>
            </a:r>
            <a:r>
              <a:rPr lang="en-US" sz="2000" dirty="0">
                <a:latin typeface="Avenir Book"/>
              </a:rPr>
              <a:t>Criteria based approach</a:t>
            </a:r>
          </a:p>
          <a:p>
            <a:pPr marL="342900" indent="-342900">
              <a:buFont typeface="Arial" panose="020B0604020202020204" pitchFamily="34" charset="0"/>
              <a:buChar char="•"/>
            </a:pPr>
            <a:r>
              <a:rPr lang="en-US" sz="2000" dirty="0" smtClean="0">
                <a:latin typeface="Avenir Book"/>
              </a:rPr>
              <a:t>Workflow </a:t>
            </a:r>
            <a:r>
              <a:rPr lang="en-US" sz="2000" dirty="0">
                <a:latin typeface="Avenir Book"/>
              </a:rPr>
              <a:t>Steps based approach</a:t>
            </a:r>
          </a:p>
          <a:p>
            <a:pPr marL="342900" indent="-342900">
              <a:buFont typeface="Arial" panose="020B0604020202020204" pitchFamily="34" charset="0"/>
              <a:buChar char="•"/>
            </a:pPr>
            <a:r>
              <a:rPr lang="en-US" sz="2000" dirty="0" smtClean="0">
                <a:latin typeface="Avenir Book"/>
              </a:rPr>
              <a:t>Dependencies </a:t>
            </a:r>
            <a:r>
              <a:rPr lang="en-US" sz="2000" dirty="0">
                <a:latin typeface="Avenir Book"/>
              </a:rPr>
              <a:t>based approach</a:t>
            </a:r>
          </a:p>
        </p:txBody>
      </p:sp>
      <p:graphicFrame>
        <p:nvGraphicFramePr>
          <p:cNvPr id="2" name="Object 1"/>
          <p:cNvGraphicFramePr>
            <a:graphicFrameLocks noChangeAspect="1"/>
          </p:cNvGraphicFramePr>
          <p:nvPr>
            <p:extLst>
              <p:ext uri="{D42A27DB-BD31-4B8C-83A1-F6EECF244321}">
                <p14:modId xmlns:p14="http://schemas.microsoft.com/office/powerpoint/2010/main" val="796327246"/>
              </p:ext>
            </p:extLst>
          </p:nvPr>
        </p:nvGraphicFramePr>
        <p:xfrm>
          <a:off x="7935685" y="3847193"/>
          <a:ext cx="1883229" cy="1588974"/>
        </p:xfrm>
        <a:graphic>
          <a:graphicData uri="http://schemas.openxmlformats.org/presentationml/2006/ole">
            <mc:AlternateContent xmlns:mc="http://schemas.openxmlformats.org/markup-compatibility/2006">
              <mc:Choice xmlns:v="urn:schemas-microsoft-com:vml" Requires="v">
                <p:oleObj spid="_x0000_s2055"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7935685" y="3847193"/>
                        <a:ext cx="1883229" cy="1588974"/>
                      </a:xfrm>
                      <a:prstGeom prst="rect">
                        <a:avLst/>
                      </a:prstGeom>
                    </p:spPr>
                  </p:pic>
                </p:oleObj>
              </mc:Fallback>
            </mc:AlternateContent>
          </a:graphicData>
        </a:graphic>
      </p:graphicFrame>
    </p:spTree>
    <p:extLst>
      <p:ext uri="{BB962C8B-B14F-4D97-AF65-F5344CB8AC3E}">
        <p14:creationId xmlns:p14="http://schemas.microsoft.com/office/powerpoint/2010/main" val="15139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Story Split</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Avenir Book"/>
              </a:rPr>
              <a:t>Smaller stories allow faster, more reliable implementation. </a:t>
            </a:r>
            <a:endParaRPr lang="en-US" sz="2000" dirty="0" smtClean="0">
              <a:latin typeface="Avenir Book"/>
            </a:endParaRPr>
          </a:p>
          <a:p>
            <a:pPr marL="342900" indent="-342900">
              <a:buFont typeface="Arial" panose="020B0604020202020204" pitchFamily="34" charset="0"/>
              <a:buChar char="•"/>
            </a:pPr>
            <a:r>
              <a:rPr lang="en-US" sz="2000" dirty="0" smtClean="0">
                <a:latin typeface="Avenir Book"/>
              </a:rPr>
              <a:t>Small </a:t>
            </a:r>
            <a:r>
              <a:rPr lang="en-US" sz="2000" dirty="0">
                <a:latin typeface="Avenir Book"/>
              </a:rPr>
              <a:t>stories go through the system faster, reducing variability and risk. </a:t>
            </a:r>
          </a:p>
          <a:p>
            <a:endParaRPr lang="en-US" sz="2000" dirty="0">
              <a:latin typeface="Avenir Book"/>
            </a:endParaRPr>
          </a:p>
          <a:p>
            <a:r>
              <a:rPr lang="en-US" sz="2000" dirty="0">
                <a:latin typeface="Avenir Book"/>
              </a:rPr>
              <a:t>Let’s start from the very </a:t>
            </a:r>
            <a:r>
              <a:rPr lang="en-US" sz="2000" dirty="0" smtClean="0">
                <a:latin typeface="Avenir Book"/>
              </a:rPr>
              <a:t>beginning</a:t>
            </a:r>
            <a:r>
              <a:rPr lang="en-US" sz="2000" dirty="0">
                <a:latin typeface="Avenir Book"/>
              </a:rPr>
              <a:t>:</a:t>
            </a:r>
            <a:endParaRPr lang="en-US" sz="2000" dirty="0" smtClean="0">
              <a:latin typeface="Avenir Book"/>
            </a:endParaRPr>
          </a:p>
          <a:p>
            <a:pPr marL="342900" indent="-342900">
              <a:buFont typeface="Arial" panose="020B0604020202020204" pitchFamily="34" charset="0"/>
              <a:buChar char="•"/>
            </a:pPr>
            <a:r>
              <a:rPr lang="en-US" sz="2000" dirty="0" smtClean="0">
                <a:latin typeface="Avenir Book"/>
              </a:rPr>
              <a:t>Test </a:t>
            </a:r>
            <a:r>
              <a:rPr lang="en-US" sz="2000" dirty="0">
                <a:latin typeface="Avenir Book"/>
              </a:rPr>
              <a:t>your story on the INVEST model criterion</a:t>
            </a:r>
            <a:r>
              <a:rPr lang="en-US" sz="2000" dirty="0" smtClean="0">
                <a:latin typeface="Avenir Book"/>
              </a:rPr>
              <a:t>.</a:t>
            </a:r>
          </a:p>
          <a:p>
            <a:pPr marL="342900" indent="-342900">
              <a:buFont typeface="Arial" panose="020B0604020202020204" pitchFamily="34" charset="0"/>
              <a:buChar char="•"/>
            </a:pPr>
            <a:r>
              <a:rPr lang="en-US" sz="2000" dirty="0" smtClean="0">
                <a:latin typeface="Avenir Book"/>
              </a:rPr>
              <a:t>If Sprint </a:t>
            </a:r>
            <a:r>
              <a:rPr lang="en-US" sz="2000" dirty="0">
                <a:latin typeface="Avenir Book"/>
              </a:rPr>
              <a:t>or Kanban flow is in motion, ensure that the story size is approximately 1/10 to 1/6 of average velocity of your team. These numbers are not hard-set but more of a </a:t>
            </a:r>
            <a:r>
              <a:rPr lang="en-US" sz="2000" dirty="0" smtClean="0">
                <a:latin typeface="Avenir Book"/>
              </a:rPr>
              <a:t>guideline.</a:t>
            </a:r>
            <a:endParaRPr lang="en-US" sz="2000" dirty="0">
              <a:latin typeface="Avenir Book"/>
            </a:endParaRPr>
          </a:p>
        </p:txBody>
      </p:sp>
      <p:sp>
        <p:nvSpPr>
          <p:cNvPr id="5" name="Rectangle 4"/>
          <p:cNvSpPr/>
          <p:nvPr/>
        </p:nvSpPr>
        <p:spPr>
          <a:xfrm>
            <a:off x="1735015" y="6400800"/>
            <a:ext cx="10222523" cy="32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Ref: </a:t>
            </a:r>
            <a:r>
              <a:rPr lang="en-US" sz="1400" dirty="0">
                <a:hlinkClick r:id="rId4"/>
              </a:rPr>
              <a:t>http://agileanswer.blogspot.com/2016/04/story-splitting-part-1-i-am-sure-youve.html</a:t>
            </a:r>
            <a:endParaRPr lang="en-US" sz="1400" dirty="0">
              <a:solidFill>
                <a:schemeClr val="tx1"/>
              </a:solidFill>
            </a:endParaRPr>
          </a:p>
        </p:txBody>
      </p:sp>
      <p:sp>
        <p:nvSpPr>
          <p:cNvPr id="3" name="Rectangle 2"/>
          <p:cNvSpPr/>
          <p:nvPr/>
        </p:nvSpPr>
        <p:spPr>
          <a:xfrm>
            <a:off x="488950" y="3895361"/>
            <a:ext cx="10668000" cy="1938992"/>
          </a:xfrm>
          <a:prstGeom prst="rect">
            <a:avLst/>
          </a:prstGeom>
        </p:spPr>
        <p:txBody>
          <a:bodyPr wrap="square">
            <a:spAutoFit/>
          </a:bodyPr>
          <a:lstStyle/>
          <a:p>
            <a:r>
              <a:rPr lang="en-US" sz="2000" dirty="0">
                <a:latin typeface="Avenir Book"/>
              </a:rPr>
              <a:t>There are four approaches, you can use to split a story:</a:t>
            </a:r>
          </a:p>
          <a:p>
            <a:pPr marL="285750" lvl="0" indent="-285750">
              <a:buFont typeface="Arial" panose="020B0604020202020204" pitchFamily="34" charset="0"/>
              <a:buChar char="•"/>
            </a:pPr>
            <a:r>
              <a:rPr lang="en-US" sz="2000" dirty="0">
                <a:latin typeface="Avenir Book"/>
              </a:rPr>
              <a:t>Grammar approach</a:t>
            </a:r>
          </a:p>
          <a:p>
            <a:pPr marL="285750" lvl="0" indent="-285750">
              <a:buFont typeface="Arial" panose="020B0604020202020204" pitchFamily="34" charset="0"/>
              <a:buChar char="•"/>
            </a:pPr>
            <a:r>
              <a:rPr lang="en-US" sz="2000" dirty="0">
                <a:latin typeface="Avenir Book"/>
              </a:rPr>
              <a:t>Business approach</a:t>
            </a:r>
          </a:p>
          <a:p>
            <a:pPr marL="285750" lvl="0" indent="-285750">
              <a:buFont typeface="Arial" panose="020B0604020202020204" pitchFamily="34" charset="0"/>
              <a:buChar char="•"/>
            </a:pPr>
            <a:r>
              <a:rPr lang="en-US" sz="2000" dirty="0">
                <a:latin typeface="Avenir Book"/>
              </a:rPr>
              <a:t>Technology approach</a:t>
            </a:r>
          </a:p>
          <a:p>
            <a:pPr marL="285750" lvl="0" indent="-285750">
              <a:buFont typeface="Arial" panose="020B0604020202020204" pitchFamily="34" charset="0"/>
              <a:buChar char="•"/>
            </a:pPr>
            <a:r>
              <a:rPr lang="en-US" sz="2000" dirty="0">
                <a:latin typeface="Avenir Book"/>
              </a:rPr>
              <a:t>Miscellaneous</a:t>
            </a:r>
          </a:p>
          <a:p>
            <a:r>
              <a:rPr lang="en-US" sz="2000" dirty="0">
                <a:latin typeface="Avenir Book"/>
              </a:rPr>
              <a:t> </a:t>
            </a:r>
          </a:p>
        </p:txBody>
      </p:sp>
      <p:graphicFrame>
        <p:nvGraphicFramePr>
          <p:cNvPr id="7" name="Object 6"/>
          <p:cNvGraphicFramePr>
            <a:graphicFrameLocks noChangeAspect="1"/>
          </p:cNvGraphicFramePr>
          <p:nvPr>
            <p:extLst>
              <p:ext uri="{D42A27DB-BD31-4B8C-83A1-F6EECF244321}">
                <p14:modId xmlns:p14="http://schemas.microsoft.com/office/powerpoint/2010/main" val="1364439973"/>
              </p:ext>
            </p:extLst>
          </p:nvPr>
        </p:nvGraphicFramePr>
        <p:xfrm>
          <a:off x="8512627" y="4093332"/>
          <a:ext cx="2133601" cy="1800226"/>
        </p:xfrm>
        <a:graphic>
          <a:graphicData uri="http://schemas.openxmlformats.org/presentationml/2006/ole">
            <mc:AlternateContent xmlns:mc="http://schemas.openxmlformats.org/markup-compatibility/2006">
              <mc:Choice xmlns:v="urn:schemas-microsoft-com:vml" Requires="v">
                <p:oleObj spid="_x0000_s3075"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8512627" y="4093332"/>
                        <a:ext cx="2133601" cy="1800226"/>
                      </a:xfrm>
                      <a:prstGeom prst="rect">
                        <a:avLst/>
                      </a:prstGeom>
                    </p:spPr>
                  </p:pic>
                </p:oleObj>
              </mc:Fallback>
            </mc:AlternateContent>
          </a:graphicData>
        </a:graphic>
      </p:graphicFrame>
    </p:spTree>
    <p:extLst>
      <p:ext uri="{BB962C8B-B14F-4D97-AF65-F5344CB8AC3E}">
        <p14:creationId xmlns:p14="http://schemas.microsoft.com/office/powerpoint/2010/main" val="3077351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06238" y="232421"/>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Features</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816121"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Epic</a:t>
            </a:r>
            <a:endParaRPr lang="en-CA" sz="2000" dirty="0">
              <a:solidFill>
                <a:srgbClr val="FFFFFF"/>
              </a:solidFill>
              <a:latin typeface="Avenir Book"/>
            </a:endParaRPr>
          </a:p>
        </p:txBody>
      </p:sp>
      <p:sp>
        <p:nvSpPr>
          <p:cNvPr id="7" name="Rounded Rectangle 6"/>
          <p:cNvSpPr/>
          <p:nvPr/>
        </p:nvSpPr>
        <p:spPr>
          <a:xfrm>
            <a:off x="816121"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Feature</a:t>
            </a:r>
            <a:endParaRPr lang="en-CA" sz="2000" b="1" dirty="0">
              <a:solidFill>
                <a:srgbClr val="FFFFFF"/>
              </a:solidFill>
              <a:latin typeface="Avenir Book"/>
            </a:endParaRPr>
          </a:p>
        </p:txBody>
      </p:sp>
      <p:sp>
        <p:nvSpPr>
          <p:cNvPr id="9" name="Rounded Rectangle 8"/>
          <p:cNvSpPr/>
          <p:nvPr/>
        </p:nvSpPr>
        <p:spPr>
          <a:xfrm>
            <a:off x="816120"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User Story</a:t>
            </a:r>
            <a:endParaRPr lang="en-CA" sz="2000" dirty="0">
              <a:solidFill>
                <a:srgbClr val="FFFFFF"/>
              </a:solidFill>
              <a:latin typeface="Avenir Book"/>
            </a:endParaRPr>
          </a:p>
        </p:txBody>
      </p:sp>
      <p:cxnSp>
        <p:nvCxnSpPr>
          <p:cNvPr id="8" name="Straight Arrow Connector 7"/>
          <p:cNvCxnSpPr>
            <a:stCxn id="5" idx="2"/>
            <a:endCxn id="7" idx="0"/>
          </p:cNvCxnSpPr>
          <p:nvPr/>
        </p:nvCxnSpPr>
        <p:spPr>
          <a:xfrm>
            <a:off x="1774772"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782812"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3234051" y="1327849"/>
            <a:ext cx="8254566" cy="4826766"/>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solidFill>
                  <a:srgbClr val="FFFFFF"/>
                </a:solidFill>
                <a:latin typeface="Avenir Book"/>
              </a:rPr>
              <a:t>Features are visible ‘units’ of business intent that the customer recognizes, and it’s at this level of detail that the customer is able to prioritize their needs</a:t>
            </a:r>
            <a:r>
              <a:rPr lang="en-US" dirty="0" smtClean="0">
                <a:solidFill>
                  <a:srgbClr val="FFFFFF"/>
                </a:solidFill>
                <a:latin typeface="Avenir Book"/>
              </a:rPr>
              <a:t>.</a:t>
            </a:r>
          </a:p>
          <a:p>
            <a:pPr>
              <a:defRPr/>
            </a:pPr>
            <a:endParaRPr lang="en-US" dirty="0">
              <a:solidFill>
                <a:srgbClr val="FFFFFF"/>
              </a:solidFill>
              <a:latin typeface="Avenir Book"/>
            </a:endParaRPr>
          </a:p>
          <a:p>
            <a:pPr>
              <a:defRPr/>
            </a:pPr>
            <a:r>
              <a:rPr lang="en-US" dirty="0">
                <a:solidFill>
                  <a:srgbClr val="FFFFFF"/>
                </a:solidFill>
                <a:latin typeface="Avenir Book"/>
              </a:rPr>
              <a:t>An Epic contains one or more Features.</a:t>
            </a:r>
          </a:p>
          <a:p>
            <a:pPr>
              <a:defRPr/>
            </a:pPr>
            <a:endParaRPr lang="en-US" dirty="0">
              <a:solidFill>
                <a:srgbClr val="FFFFFF"/>
              </a:solidFill>
              <a:latin typeface="Avenir Book"/>
            </a:endParaRPr>
          </a:p>
          <a:p>
            <a:pPr>
              <a:defRPr/>
            </a:pPr>
            <a:r>
              <a:rPr lang="en-US" dirty="0">
                <a:solidFill>
                  <a:srgbClr val="FFFFFF"/>
                </a:solidFill>
                <a:latin typeface="Avenir Book"/>
              </a:rPr>
              <a:t>Features may span multiple user roles, stories and use cases. </a:t>
            </a:r>
            <a:r>
              <a:rPr lang="en-US" dirty="0" smtClean="0">
                <a:solidFill>
                  <a:srgbClr val="FFFFFF"/>
                </a:solidFill>
                <a:latin typeface="Avenir Book"/>
              </a:rPr>
              <a:t>Multiple </a:t>
            </a:r>
            <a:r>
              <a:rPr lang="en-US" dirty="0">
                <a:solidFill>
                  <a:srgbClr val="FFFFFF"/>
                </a:solidFill>
                <a:latin typeface="Avenir Book"/>
              </a:rPr>
              <a:t>teams may work on the same feature, swarming together to deliver them quickly. </a:t>
            </a:r>
          </a:p>
          <a:p>
            <a:pPr>
              <a:defRPr/>
            </a:pPr>
            <a:endParaRPr lang="en-US" dirty="0">
              <a:solidFill>
                <a:srgbClr val="FFFFFF"/>
              </a:solidFill>
              <a:latin typeface="Avenir Book"/>
            </a:endParaRPr>
          </a:p>
          <a:p>
            <a:pPr>
              <a:defRPr/>
            </a:pPr>
            <a:r>
              <a:rPr lang="en-US" dirty="0">
                <a:solidFill>
                  <a:srgbClr val="FFFFFF"/>
                </a:solidFill>
                <a:latin typeface="Avenir Book"/>
              </a:rPr>
              <a:t>Although features may take multiple </a:t>
            </a:r>
            <a:r>
              <a:rPr lang="en-US" dirty="0" smtClean="0">
                <a:solidFill>
                  <a:srgbClr val="FFFFFF"/>
                </a:solidFill>
                <a:latin typeface="Avenir Book"/>
              </a:rPr>
              <a:t>Sprints to </a:t>
            </a:r>
            <a:r>
              <a:rPr lang="en-US" dirty="0">
                <a:solidFill>
                  <a:srgbClr val="FFFFFF"/>
                </a:solidFill>
                <a:latin typeface="Avenir Book"/>
              </a:rPr>
              <a:t>develop, they should be easily completed within a </a:t>
            </a:r>
            <a:r>
              <a:rPr lang="en-US" dirty="0" smtClean="0">
                <a:solidFill>
                  <a:srgbClr val="FFFFFF"/>
                </a:solidFill>
                <a:latin typeface="Avenir Book"/>
              </a:rPr>
              <a:t>couple of Sprints. </a:t>
            </a:r>
          </a:p>
          <a:p>
            <a:pPr>
              <a:defRPr/>
            </a:pPr>
            <a:endParaRPr lang="en-US" dirty="0">
              <a:solidFill>
                <a:srgbClr val="FFFFFF"/>
              </a:solidFill>
              <a:latin typeface="Avenir Book"/>
            </a:endParaRPr>
          </a:p>
          <a:p>
            <a:pPr>
              <a:defRPr/>
            </a:pPr>
            <a:r>
              <a:rPr lang="en-US" dirty="0">
                <a:solidFill>
                  <a:srgbClr val="FFFFFF"/>
                </a:solidFill>
                <a:latin typeface="Avenir Book"/>
              </a:rPr>
              <a:t>Each feature includes a </a:t>
            </a:r>
            <a:r>
              <a:rPr lang="en-US" dirty="0" smtClean="0">
                <a:solidFill>
                  <a:srgbClr val="FFFFFF"/>
                </a:solidFill>
                <a:latin typeface="Avenir Book"/>
              </a:rPr>
              <a:t>Benefits </a:t>
            </a:r>
            <a:r>
              <a:rPr lang="en-US" dirty="0">
                <a:solidFill>
                  <a:srgbClr val="FFFFFF"/>
                </a:solidFill>
                <a:latin typeface="Avenir Book"/>
              </a:rPr>
              <a:t>H</a:t>
            </a:r>
            <a:r>
              <a:rPr lang="en-US" dirty="0" smtClean="0">
                <a:solidFill>
                  <a:srgbClr val="FFFFFF"/>
                </a:solidFill>
                <a:latin typeface="Avenir Book"/>
              </a:rPr>
              <a:t>ypothesis and a set of  </a:t>
            </a:r>
            <a:r>
              <a:rPr lang="en-US" dirty="0">
                <a:solidFill>
                  <a:srgbClr val="FFFFFF"/>
                </a:solidFill>
                <a:latin typeface="Avenir Book"/>
              </a:rPr>
              <a:t>A</a:t>
            </a:r>
            <a:r>
              <a:rPr lang="en-US" dirty="0" smtClean="0">
                <a:solidFill>
                  <a:srgbClr val="FFFFFF"/>
                </a:solidFill>
                <a:latin typeface="Avenir Book"/>
              </a:rPr>
              <a:t>cceptance </a:t>
            </a:r>
            <a:r>
              <a:rPr lang="en-US" dirty="0">
                <a:solidFill>
                  <a:srgbClr val="FFFFFF"/>
                </a:solidFill>
                <a:latin typeface="Avenir Book"/>
              </a:rPr>
              <a:t>C</a:t>
            </a:r>
            <a:r>
              <a:rPr lang="en-US" dirty="0" smtClean="0">
                <a:solidFill>
                  <a:srgbClr val="FFFFFF"/>
                </a:solidFill>
                <a:latin typeface="Avenir Book"/>
              </a:rPr>
              <a:t>riteria.</a:t>
            </a:r>
          </a:p>
          <a:p>
            <a:pPr>
              <a:defRPr/>
            </a:pPr>
            <a:r>
              <a:rPr lang="en-US" dirty="0" smtClean="0">
                <a:solidFill>
                  <a:srgbClr val="FFFFFF"/>
                </a:solidFill>
                <a:latin typeface="Avenir Book"/>
              </a:rPr>
              <a:t> </a:t>
            </a:r>
            <a:endParaRPr lang="en-US" dirty="0">
              <a:solidFill>
                <a:srgbClr val="FFFFFF"/>
              </a:solidFill>
              <a:latin typeface="Avenir Book"/>
            </a:endParaRPr>
          </a:p>
          <a:p>
            <a:pPr>
              <a:defRPr/>
            </a:pPr>
            <a:r>
              <a:rPr lang="en-US" dirty="0">
                <a:solidFill>
                  <a:srgbClr val="FFFFFF"/>
                </a:solidFill>
                <a:latin typeface="Avenir Book"/>
              </a:rPr>
              <a:t>Features are realized by </a:t>
            </a:r>
            <a:r>
              <a:rPr lang="en-US" dirty="0" smtClean="0">
                <a:solidFill>
                  <a:srgbClr val="FFFFFF"/>
                </a:solidFill>
                <a:latin typeface="Avenir Book"/>
              </a:rPr>
              <a:t>a collection </a:t>
            </a:r>
            <a:r>
              <a:rPr lang="en-US" dirty="0">
                <a:solidFill>
                  <a:srgbClr val="FFFFFF"/>
                </a:solidFill>
                <a:latin typeface="Avenir Book"/>
              </a:rPr>
              <a:t>of user stories</a:t>
            </a:r>
            <a:r>
              <a:rPr lang="en-US" dirty="0" smtClean="0">
                <a:solidFill>
                  <a:srgbClr val="FFFFFF"/>
                </a:solidFill>
                <a:latin typeface="Avenir Book"/>
              </a:rPr>
              <a:t>.</a:t>
            </a:r>
            <a:endParaRPr lang="en-CA" dirty="0">
              <a:solidFill>
                <a:srgbClr val="FFFFFF"/>
              </a:solidFill>
              <a:latin typeface="Avenir Book"/>
            </a:endParaRPr>
          </a:p>
        </p:txBody>
      </p:sp>
      <p:cxnSp>
        <p:nvCxnSpPr>
          <p:cNvPr id="11" name="Straight Connector 10"/>
          <p:cNvCxnSpPr>
            <a:stCxn id="7" idx="3"/>
          </p:cNvCxnSpPr>
          <p:nvPr/>
        </p:nvCxnSpPr>
        <p:spPr>
          <a:xfrm>
            <a:off x="2733423" y="3325072"/>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32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Features and Benefits (FAB) Matrix</a:t>
            </a:r>
            <a:endParaRPr lang="en-CA" sz="3199" b="1" dirty="0">
              <a:solidFill>
                <a:srgbClr val="92D050"/>
              </a:solidFill>
              <a:latin typeface="Avenir Book" charset="0"/>
              <a:ea typeface="Avenir Book" charset="0"/>
              <a:cs typeface="Avenir Book"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49728019"/>
              </p:ext>
            </p:extLst>
          </p:nvPr>
        </p:nvGraphicFramePr>
        <p:xfrm>
          <a:off x="708338" y="1069837"/>
          <a:ext cx="10772462" cy="2538052"/>
        </p:xfrm>
        <a:graphic>
          <a:graphicData uri="http://schemas.openxmlformats.org/drawingml/2006/table">
            <a:tbl>
              <a:tblPr firstRow="1" firstCol="1" bandRow="1">
                <a:tableStyleId>{5C22544A-7EE6-4342-B048-85BDC9FD1C3A}</a:tableStyleId>
              </a:tblPr>
              <a:tblGrid>
                <a:gridCol w="2847662"/>
                <a:gridCol w="7924800"/>
              </a:tblGrid>
              <a:tr h="173796">
                <a:tc>
                  <a:txBody>
                    <a:bodyPr/>
                    <a:lstStyle/>
                    <a:p>
                      <a:pPr marL="0" marR="0" algn="l">
                        <a:spcBef>
                          <a:spcPts val="600"/>
                        </a:spcBef>
                        <a:spcAft>
                          <a:spcPts val="0"/>
                        </a:spcAft>
                      </a:pPr>
                      <a:r>
                        <a:rPr lang="en-US" sz="2000" dirty="0">
                          <a:effectLst/>
                        </a:rPr>
                        <a:t>Funnel Entry </a:t>
                      </a:r>
                      <a:r>
                        <a:rPr lang="en-US" sz="2000" dirty="0" smtClean="0">
                          <a:effectLst/>
                        </a:rPr>
                        <a:t>Date</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&lt;The date that the </a:t>
                      </a:r>
                      <a:r>
                        <a:rPr lang="en-US" sz="2000" dirty="0" smtClean="0">
                          <a:effectLst/>
                        </a:rPr>
                        <a:t>Feature entered </a:t>
                      </a:r>
                      <a:r>
                        <a:rPr lang="en-US" sz="2000" dirty="0">
                          <a:effectLst/>
                        </a:rPr>
                        <a:t>the </a:t>
                      </a:r>
                      <a:r>
                        <a:rPr lang="en-US" sz="2000" dirty="0" smtClean="0">
                          <a:effectLst/>
                        </a:rPr>
                        <a:t>funnel&gt;</a:t>
                      </a:r>
                      <a:endParaRPr lang="en-US" sz="2400" dirty="0">
                        <a:effectLst/>
                        <a:latin typeface="Calibri"/>
                        <a:ea typeface="Calibri"/>
                        <a:cs typeface="Times New Roman"/>
                      </a:endParaRPr>
                    </a:p>
                  </a:txBody>
                  <a:tcPr marL="58451" marR="58451" marT="0" marB="0">
                    <a:solidFill>
                      <a:srgbClr val="FFC000"/>
                    </a:solidFill>
                  </a:tcPr>
                </a:tc>
              </a:tr>
              <a:tr h="173796">
                <a:tc>
                  <a:txBody>
                    <a:bodyPr/>
                    <a:lstStyle/>
                    <a:p>
                      <a:pPr marL="0" marR="0" algn="l">
                        <a:spcBef>
                          <a:spcPts val="600"/>
                        </a:spcBef>
                        <a:spcAft>
                          <a:spcPts val="0"/>
                        </a:spcAft>
                      </a:pPr>
                      <a:r>
                        <a:rPr lang="en-US" sz="2000" dirty="0" smtClean="0">
                          <a:effectLst/>
                        </a:rPr>
                        <a:t>Feature Name</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&lt;A short name for the </a:t>
                      </a:r>
                      <a:r>
                        <a:rPr lang="en-US" sz="2000" dirty="0" smtClean="0">
                          <a:effectLst/>
                        </a:rPr>
                        <a:t>Feature&gt;    </a:t>
                      </a:r>
                      <a:endParaRPr lang="en-US" sz="2400" dirty="0">
                        <a:effectLst/>
                        <a:latin typeface="Calibri"/>
                        <a:ea typeface="Calibri"/>
                        <a:cs typeface="Times New Roman"/>
                      </a:endParaRPr>
                    </a:p>
                  </a:txBody>
                  <a:tcPr marL="58451" marR="58451" marT="0" marB="0">
                    <a:solidFill>
                      <a:schemeClr val="bg2"/>
                    </a:solidFill>
                  </a:tcPr>
                </a:tc>
              </a:tr>
              <a:tr h="173796">
                <a:tc>
                  <a:txBody>
                    <a:bodyPr/>
                    <a:lstStyle/>
                    <a:p>
                      <a:pPr marL="0" marR="0" algn="l">
                        <a:spcBef>
                          <a:spcPts val="600"/>
                        </a:spcBef>
                        <a:spcAft>
                          <a:spcPts val="0"/>
                        </a:spcAft>
                      </a:pPr>
                      <a:r>
                        <a:rPr lang="en-US" sz="2000" dirty="0" smtClean="0">
                          <a:effectLst/>
                        </a:rPr>
                        <a:t>Feature Owner</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&lt;The name of the </a:t>
                      </a:r>
                      <a:r>
                        <a:rPr lang="en-US" sz="2000" dirty="0" smtClean="0">
                          <a:effectLst/>
                        </a:rPr>
                        <a:t>Feature owner&gt;</a:t>
                      </a:r>
                      <a:endParaRPr lang="en-US" sz="2400" dirty="0">
                        <a:effectLst/>
                        <a:latin typeface="Calibri"/>
                        <a:ea typeface="Calibri"/>
                        <a:cs typeface="Times New Roman"/>
                      </a:endParaRPr>
                    </a:p>
                  </a:txBody>
                  <a:tcPr marL="58451" marR="58451" marT="0" marB="0">
                    <a:solidFill>
                      <a:srgbClr val="F0F0F0"/>
                    </a:solidFill>
                  </a:tcPr>
                </a:tc>
              </a:tr>
              <a:tr h="271283">
                <a:tc>
                  <a:txBody>
                    <a:bodyPr/>
                    <a:lstStyle/>
                    <a:p>
                      <a:pPr marL="0" marR="0" algn="l">
                        <a:spcBef>
                          <a:spcPts val="600"/>
                        </a:spcBef>
                        <a:spcAft>
                          <a:spcPts val="0"/>
                        </a:spcAft>
                      </a:pPr>
                      <a:r>
                        <a:rPr lang="en-US" sz="2000" dirty="0" smtClean="0">
                          <a:effectLst/>
                        </a:rPr>
                        <a:t>Feature Description</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defTabSz="914400" rtl="0" eaLnBrk="1" latinLnBrk="0" hangingPunct="1">
                        <a:spcBef>
                          <a:spcPts val="600"/>
                        </a:spcBef>
                        <a:spcAft>
                          <a:spcPts val="0"/>
                        </a:spcAft>
                      </a:pPr>
                      <a:r>
                        <a:rPr lang="en-US" sz="2000" kern="1200" dirty="0" smtClean="0">
                          <a:solidFill>
                            <a:schemeClr val="dk1"/>
                          </a:solidFill>
                          <a:effectLst/>
                          <a:latin typeface="+mn-lt"/>
                          <a:ea typeface="+mn-ea"/>
                          <a:cs typeface="+mn-cs"/>
                        </a:rPr>
                        <a:t>&lt;A short description and context&gt;</a:t>
                      </a:r>
                      <a:endParaRPr lang="en-US" sz="2000" kern="1200" dirty="0">
                        <a:solidFill>
                          <a:schemeClr val="dk1"/>
                        </a:solidFill>
                        <a:effectLst/>
                        <a:latin typeface="+mn-lt"/>
                        <a:ea typeface="+mn-ea"/>
                        <a:cs typeface="+mn-cs"/>
                      </a:endParaRPr>
                    </a:p>
                  </a:txBody>
                  <a:tcPr marL="58451" marR="58451" marT="0" marB="0">
                    <a:solidFill>
                      <a:schemeClr val="bg2"/>
                    </a:solidFill>
                  </a:tcPr>
                </a:tc>
              </a:tr>
              <a:tr h="173796">
                <a:tc gridSpan="2">
                  <a:txBody>
                    <a:bodyPr/>
                    <a:lstStyle/>
                    <a:p>
                      <a:pPr marL="0" marR="0" indent="457200" algn="l">
                        <a:spcBef>
                          <a:spcPts val="600"/>
                        </a:spcBef>
                        <a:spcAft>
                          <a:spcPts val="0"/>
                        </a:spcAft>
                      </a:pPr>
                      <a:endParaRPr lang="en-US" sz="2400" dirty="0">
                        <a:effectLst/>
                        <a:latin typeface="Calibri"/>
                        <a:ea typeface="Calibri"/>
                        <a:cs typeface="Times New Roman"/>
                      </a:endParaRPr>
                    </a:p>
                  </a:txBody>
                  <a:tcPr marL="58451" marR="58451" marT="0" marB="0">
                    <a:solidFill>
                      <a:srgbClr val="FFC000"/>
                    </a:solidFill>
                  </a:tcPr>
                </a:tc>
                <a:tc hMerge="1">
                  <a:txBody>
                    <a:bodyPr/>
                    <a:lstStyle/>
                    <a:p>
                      <a:endParaRPr lang="en-US"/>
                    </a:p>
                  </a:txBody>
                  <a:tcPr/>
                </a:tc>
              </a:tr>
              <a:tr h="343492">
                <a:tc>
                  <a:txBody>
                    <a:bodyPr/>
                    <a:lstStyle/>
                    <a:p>
                      <a:pPr marL="0" marR="0" algn="l">
                        <a:spcBef>
                          <a:spcPts val="600"/>
                        </a:spcBef>
                        <a:spcAft>
                          <a:spcPts val="0"/>
                        </a:spcAft>
                      </a:pPr>
                      <a:r>
                        <a:rPr lang="en-US" sz="2000" dirty="0" smtClean="0">
                          <a:effectLst/>
                        </a:rPr>
                        <a:t>Benefit Hypothesis</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smtClean="0">
                          <a:effectLst/>
                        </a:rPr>
                        <a:t>&lt;The proposed measurable benefit to the end-user or business&gt;</a:t>
                      </a:r>
                      <a:endParaRPr lang="en-US" sz="2400" dirty="0">
                        <a:effectLst/>
                        <a:latin typeface="Calibri"/>
                        <a:ea typeface="Calibri"/>
                        <a:cs typeface="Times New Roman"/>
                      </a:endParaRPr>
                    </a:p>
                  </a:txBody>
                  <a:tcPr marL="58451" marR="58451" marT="0" marB="0">
                    <a:solidFill>
                      <a:schemeClr val="bg2"/>
                    </a:solidFill>
                  </a:tcPr>
                </a:tc>
              </a:tr>
              <a:tr h="339768">
                <a:tc>
                  <a:txBody>
                    <a:bodyPr/>
                    <a:lstStyle/>
                    <a:p>
                      <a:pPr marL="0" marR="0" algn="l">
                        <a:spcBef>
                          <a:spcPts val="600"/>
                        </a:spcBef>
                        <a:spcAft>
                          <a:spcPts val="0"/>
                        </a:spcAft>
                      </a:pPr>
                      <a:r>
                        <a:rPr lang="en-US" sz="2000" dirty="0" smtClean="0">
                          <a:effectLst/>
                        </a:rPr>
                        <a:t>Acceptance Criteria</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smtClean="0">
                          <a:effectLst/>
                        </a:rPr>
                        <a:t>&lt;A set of predefined requirements that must be met in order to mark this Feature complete&gt;</a:t>
                      </a:r>
                      <a:endParaRPr lang="en-US" sz="2400" dirty="0">
                        <a:effectLst/>
                        <a:latin typeface="Calibri"/>
                        <a:ea typeface="Calibri"/>
                        <a:cs typeface="Times New Roman"/>
                      </a:endParaRPr>
                    </a:p>
                  </a:txBody>
                  <a:tcPr marL="58451" marR="58451" marT="0" marB="0">
                    <a:solidFill>
                      <a:srgbClr val="F0F0F0"/>
                    </a:solidFill>
                  </a:tcPr>
                </a:tc>
              </a:tr>
            </a:tbl>
          </a:graphicData>
        </a:graphic>
      </p:graphicFrame>
    </p:spTree>
    <p:extLst>
      <p:ext uri="{BB962C8B-B14F-4D97-AF65-F5344CB8AC3E}">
        <p14:creationId xmlns:p14="http://schemas.microsoft.com/office/powerpoint/2010/main" val="1130843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25288" y="232421"/>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User Stories </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2187712"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Epic</a:t>
            </a:r>
            <a:endParaRPr lang="en-CA" sz="2000" dirty="0">
              <a:solidFill>
                <a:srgbClr val="FFFFFF"/>
              </a:solidFill>
              <a:latin typeface="Avenir Book"/>
            </a:endParaRPr>
          </a:p>
        </p:txBody>
      </p:sp>
      <p:sp>
        <p:nvSpPr>
          <p:cNvPr id="7" name="Rounded Rectangle 6"/>
          <p:cNvSpPr/>
          <p:nvPr/>
        </p:nvSpPr>
        <p:spPr>
          <a:xfrm>
            <a:off x="2187712"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Feature</a:t>
            </a:r>
            <a:endParaRPr lang="en-CA" sz="2000" dirty="0">
              <a:solidFill>
                <a:srgbClr val="FFFFFF"/>
              </a:solidFill>
              <a:latin typeface="Avenir Book"/>
            </a:endParaRPr>
          </a:p>
        </p:txBody>
      </p:sp>
      <p:sp>
        <p:nvSpPr>
          <p:cNvPr id="9" name="Rounded Rectangle 8"/>
          <p:cNvSpPr/>
          <p:nvPr/>
        </p:nvSpPr>
        <p:spPr>
          <a:xfrm>
            <a:off x="2187711"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User Story</a:t>
            </a:r>
            <a:endParaRPr lang="en-CA" sz="2000" b="1" dirty="0">
              <a:solidFill>
                <a:srgbClr val="FFFFFF"/>
              </a:solidFill>
              <a:latin typeface="Avenir Book"/>
            </a:endParaRPr>
          </a:p>
        </p:txBody>
      </p:sp>
      <p:cxnSp>
        <p:nvCxnSpPr>
          <p:cNvPr id="8" name="Straight Arrow Connector 7"/>
          <p:cNvCxnSpPr>
            <a:stCxn id="5" idx="2"/>
            <a:endCxn id="7" idx="0"/>
          </p:cNvCxnSpPr>
          <p:nvPr/>
        </p:nvCxnSpPr>
        <p:spPr>
          <a:xfrm>
            <a:off x="3146363"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54403"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605642" y="1327849"/>
            <a:ext cx="5959672" cy="4266261"/>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CA" sz="2250" b="1" dirty="0">
                <a:solidFill>
                  <a:srgbClr val="FFFFFF"/>
                </a:solidFill>
                <a:latin typeface="Avenir Book"/>
              </a:rPr>
              <a:t>USER STORIES</a:t>
            </a:r>
          </a:p>
          <a:p>
            <a:pPr algn="ctr">
              <a:defRPr/>
            </a:pPr>
            <a:endParaRPr lang="en-CA" sz="2250" b="1" dirty="0">
              <a:solidFill>
                <a:srgbClr val="FFFFFF"/>
              </a:solidFill>
              <a:latin typeface="Avenir Book"/>
            </a:endParaRPr>
          </a:p>
          <a:p>
            <a:pPr>
              <a:defRPr/>
            </a:pPr>
            <a:r>
              <a:rPr lang="en-US" sz="2000" dirty="0">
                <a:solidFill>
                  <a:srgbClr val="FFFFFF"/>
                </a:solidFill>
                <a:latin typeface="Avenir Book"/>
              </a:rPr>
              <a:t>User stories are smallest unit of requirements.</a:t>
            </a:r>
          </a:p>
          <a:p>
            <a:pPr>
              <a:defRPr/>
            </a:pPr>
            <a:endParaRPr lang="en-US" sz="2000" dirty="0">
              <a:solidFill>
                <a:srgbClr val="FFFFFF"/>
              </a:solidFill>
              <a:latin typeface="Avenir Book"/>
            </a:endParaRPr>
          </a:p>
          <a:p>
            <a:pPr defTabSz="914217">
              <a:defRPr/>
            </a:pPr>
            <a:r>
              <a:rPr lang="en-US" sz="2000" dirty="0">
                <a:solidFill>
                  <a:srgbClr val="FFFFFF"/>
                </a:solidFill>
                <a:latin typeface="Avenir Book"/>
              </a:rPr>
              <a:t>They are a concise, written description of a piece of functionality that will be valuable to a user of the product. </a:t>
            </a:r>
          </a:p>
          <a:p>
            <a:pPr defTabSz="914217">
              <a:defRPr/>
            </a:pPr>
            <a:endParaRPr lang="en-US" sz="2000" dirty="0">
              <a:solidFill>
                <a:srgbClr val="FFFFFF"/>
              </a:solidFill>
              <a:latin typeface="Avenir Book"/>
            </a:endParaRPr>
          </a:p>
          <a:p>
            <a:pPr defTabSz="914217">
              <a:defRPr/>
            </a:pPr>
            <a:r>
              <a:rPr lang="en-US" sz="2000" dirty="0">
                <a:solidFill>
                  <a:srgbClr val="FFFFFF"/>
                </a:solidFill>
                <a:latin typeface="Avenir Book"/>
              </a:rPr>
              <a:t>User stories are not detailed requirements. </a:t>
            </a:r>
          </a:p>
          <a:p>
            <a:pPr marL="285750" indent="-285750">
              <a:buFont typeface="Wingdings" panose="05000000000000000000" pitchFamily="2" charset="2"/>
              <a:buChar char="q"/>
              <a:defRPr/>
            </a:pPr>
            <a:endParaRPr lang="en-CA" sz="2000" dirty="0">
              <a:solidFill>
                <a:srgbClr val="FFFFFF"/>
              </a:solidFill>
              <a:latin typeface="Avenir Book"/>
            </a:endParaRPr>
          </a:p>
          <a:p>
            <a:pPr>
              <a:defRPr/>
            </a:pPr>
            <a:r>
              <a:rPr lang="en-US" sz="2000" dirty="0">
                <a:solidFill>
                  <a:srgbClr val="FFFFFF"/>
                </a:solidFill>
                <a:latin typeface="Avenir Book"/>
              </a:rPr>
              <a:t>User Stories committed to for a sprint should be completed within </a:t>
            </a:r>
            <a:r>
              <a:rPr lang="en-US" sz="2000" dirty="0" smtClean="0">
                <a:solidFill>
                  <a:srgbClr val="FFFFFF"/>
                </a:solidFill>
                <a:latin typeface="Avenir Book"/>
              </a:rPr>
              <a:t>a sprint</a:t>
            </a:r>
            <a:r>
              <a:rPr lang="en-US" sz="2000" dirty="0">
                <a:solidFill>
                  <a:srgbClr val="FFFFFF"/>
                </a:solidFill>
                <a:latin typeface="Avenir Book"/>
              </a:rPr>
              <a:t>.</a:t>
            </a:r>
          </a:p>
          <a:p>
            <a:pPr>
              <a:defRPr/>
            </a:pPr>
            <a:endParaRPr lang="en-CA" sz="2000" dirty="0">
              <a:solidFill>
                <a:srgbClr val="FFFFFF"/>
              </a:solidFill>
              <a:latin typeface="Avenir Book"/>
            </a:endParaRPr>
          </a:p>
        </p:txBody>
      </p:sp>
      <p:cxnSp>
        <p:nvCxnSpPr>
          <p:cNvPr id="11" name="Straight Connector 10"/>
          <p:cNvCxnSpPr/>
          <p:nvPr/>
        </p:nvCxnSpPr>
        <p:spPr>
          <a:xfrm>
            <a:off x="4105014" y="5105746"/>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45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User Stories</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4324261"/>
          </a:xfrm>
          <a:prstGeom prst="rect">
            <a:avLst/>
          </a:prstGeom>
        </p:spPr>
        <p:txBody>
          <a:bodyPr wrap="square">
            <a:spAutoFit/>
          </a:bodyPr>
          <a:lstStyle/>
          <a:p>
            <a:pPr defTabSz="914217">
              <a:defRPr/>
            </a:pPr>
            <a:r>
              <a:rPr lang="en-US" sz="2750" dirty="0">
                <a:solidFill>
                  <a:srgbClr val="7F7F7F">
                    <a:lumMod val="50000"/>
                  </a:srgbClr>
                </a:solidFill>
                <a:latin typeface="Avenir Book"/>
              </a:rPr>
              <a:t>User stories are short, </a:t>
            </a:r>
            <a:r>
              <a:rPr lang="en-US" sz="2750" b="1" dirty="0">
                <a:solidFill>
                  <a:srgbClr val="FFC000"/>
                </a:solidFill>
                <a:latin typeface="Avenir Book"/>
              </a:rPr>
              <a:t>simple descriptions of a feature</a:t>
            </a:r>
            <a:r>
              <a:rPr lang="en-US" sz="2750" dirty="0">
                <a:solidFill>
                  <a:srgbClr val="FFC000"/>
                </a:solidFill>
                <a:latin typeface="Avenir Book"/>
              </a:rPr>
              <a:t> </a:t>
            </a:r>
            <a:r>
              <a:rPr lang="en-US" sz="2750" dirty="0">
                <a:solidFill>
                  <a:srgbClr val="7F7F7F">
                    <a:lumMod val="50000"/>
                  </a:srgbClr>
                </a:solidFill>
                <a:latin typeface="Avenir Book"/>
              </a:rPr>
              <a:t>told </a:t>
            </a:r>
            <a:r>
              <a:rPr lang="en-US" sz="2750" b="1" dirty="0">
                <a:solidFill>
                  <a:srgbClr val="FFC000"/>
                </a:solidFill>
                <a:latin typeface="Avenir Book"/>
              </a:rPr>
              <a:t>from the perspective of the person who desires the new capability</a:t>
            </a:r>
            <a:r>
              <a:rPr lang="en-US" sz="2750" dirty="0">
                <a:solidFill>
                  <a:srgbClr val="7F7F7F">
                    <a:lumMod val="50000"/>
                  </a:srgbClr>
                </a:solidFill>
                <a:latin typeface="Avenir Book"/>
              </a:rPr>
              <a:t>, usually a user or customer of the system. </a:t>
            </a:r>
          </a:p>
          <a:p>
            <a:pPr defTabSz="914217">
              <a:defRPr/>
            </a:pPr>
            <a:endParaRPr lang="en-US" sz="2750" dirty="0">
              <a:solidFill>
                <a:srgbClr val="7F7F7F">
                  <a:lumMod val="50000"/>
                </a:srgbClr>
              </a:solidFill>
              <a:latin typeface="Avenir Book"/>
            </a:endParaRPr>
          </a:p>
          <a:p>
            <a:pPr defTabSz="914217">
              <a:defRPr/>
            </a:pPr>
            <a:r>
              <a:rPr lang="en-US" sz="2750" dirty="0">
                <a:solidFill>
                  <a:srgbClr val="7F7F7F">
                    <a:lumMod val="50000"/>
                  </a:srgbClr>
                </a:solidFill>
                <a:latin typeface="Avenir Book"/>
              </a:rPr>
              <a:t>User stories should be concise enough that they </a:t>
            </a:r>
            <a:r>
              <a:rPr lang="en-US" sz="2750" b="1" dirty="0">
                <a:solidFill>
                  <a:srgbClr val="FFC000"/>
                </a:solidFill>
                <a:latin typeface="Avenir Book"/>
              </a:rPr>
              <a:t>could fit on one index card or sticky note</a:t>
            </a:r>
            <a:r>
              <a:rPr lang="en-US" sz="2750" dirty="0">
                <a:solidFill>
                  <a:srgbClr val="7F7F7F">
                    <a:lumMod val="50000"/>
                  </a:srgbClr>
                </a:solidFill>
                <a:latin typeface="Avenir Book"/>
              </a:rPr>
              <a:t>, then arranged on walls or tables to facilitate planning and discussion. </a:t>
            </a:r>
          </a:p>
          <a:p>
            <a:pPr defTabSz="914217">
              <a:defRPr/>
            </a:pPr>
            <a:endParaRPr lang="en-US" sz="2750" dirty="0">
              <a:solidFill>
                <a:srgbClr val="7F7F7F">
                  <a:lumMod val="50000"/>
                </a:srgbClr>
              </a:solidFill>
              <a:latin typeface="Avenir Book"/>
            </a:endParaRPr>
          </a:p>
          <a:p>
            <a:pPr defTabSz="914217">
              <a:defRPr/>
            </a:pPr>
            <a:r>
              <a:rPr lang="en-US" sz="2750" dirty="0">
                <a:solidFill>
                  <a:srgbClr val="7F7F7F">
                    <a:lumMod val="50000"/>
                  </a:srgbClr>
                </a:solidFill>
                <a:latin typeface="Avenir Book"/>
              </a:rPr>
              <a:t>As such, they strongly </a:t>
            </a:r>
            <a:r>
              <a:rPr lang="en-US" sz="2750" b="1" dirty="0">
                <a:solidFill>
                  <a:srgbClr val="FFC000"/>
                </a:solidFill>
                <a:latin typeface="Avenir Book"/>
              </a:rPr>
              <a:t>shift the focus </a:t>
            </a:r>
            <a:r>
              <a:rPr lang="en-US" sz="2750" dirty="0">
                <a:solidFill>
                  <a:srgbClr val="7F7F7F">
                    <a:lumMod val="50000"/>
                  </a:srgbClr>
                </a:solidFill>
                <a:latin typeface="Avenir Book"/>
              </a:rPr>
              <a:t>from documentation (writing about features) to discussing them. </a:t>
            </a:r>
          </a:p>
        </p:txBody>
      </p:sp>
    </p:spTree>
    <p:extLst>
      <p:ext uri="{BB962C8B-B14F-4D97-AF65-F5344CB8AC3E}">
        <p14:creationId xmlns:p14="http://schemas.microsoft.com/office/powerpoint/2010/main" val="3451013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03250" y="32316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a:t>
            </a:r>
            <a:r>
              <a:rPr lang="en-US" sz="3199" b="1" dirty="0" smtClean="0">
                <a:solidFill>
                  <a:srgbClr val="92D050"/>
                </a:solidFill>
                <a:latin typeface="Avenir Book" charset="0"/>
                <a:ea typeface="Avenir Book" charset="0"/>
                <a:cs typeface="Avenir Book" charset="0"/>
              </a:rPr>
              <a:t>Story – Most Popular Format</a:t>
            </a:r>
            <a:endParaRPr lang="en-CA" sz="3199" b="1" dirty="0">
              <a:solidFill>
                <a:srgbClr val="92D050"/>
              </a:solidFill>
              <a:latin typeface="Avenir Book" charset="0"/>
              <a:ea typeface="Avenir Book" charset="0"/>
              <a:cs typeface="Avenir Book" charset="0"/>
            </a:endParaRPr>
          </a:p>
        </p:txBody>
      </p:sp>
      <p:sp>
        <p:nvSpPr>
          <p:cNvPr id="7" name="Rectangle 6"/>
          <p:cNvSpPr/>
          <p:nvPr/>
        </p:nvSpPr>
        <p:spPr>
          <a:xfrm rot="21058099">
            <a:off x="2439661" y="1057842"/>
            <a:ext cx="6414079" cy="2278412"/>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p:txBody>
      </p:sp>
      <p:sp>
        <p:nvSpPr>
          <p:cNvPr id="9" name="Rectangle 8"/>
          <p:cNvSpPr/>
          <p:nvPr/>
        </p:nvSpPr>
        <p:spPr>
          <a:xfrm rot="21065648">
            <a:off x="3347245" y="1087085"/>
            <a:ext cx="5405195" cy="2123658"/>
          </a:xfrm>
          <a:prstGeom prst="rect">
            <a:avLst/>
          </a:prstGeom>
        </p:spPr>
        <p:txBody>
          <a:bodyPr wrap="square">
            <a:spAutoFit/>
          </a:bodyPr>
          <a:lstStyle/>
          <a:p>
            <a:pPr defTabSz="914217">
              <a:defRPr/>
            </a:pPr>
            <a:r>
              <a:rPr lang="en-US" sz="4400" i="1" dirty="0">
                <a:solidFill>
                  <a:srgbClr val="7F7F7F">
                    <a:lumMod val="50000"/>
                  </a:srgbClr>
                </a:solidFill>
                <a:latin typeface="Avenir Book"/>
              </a:rPr>
              <a:t>As a </a:t>
            </a:r>
            <a:r>
              <a:rPr lang="en-US" sz="4400" i="1" dirty="0">
                <a:solidFill>
                  <a:srgbClr val="00B050"/>
                </a:solidFill>
                <a:latin typeface="Avenir Book"/>
              </a:rPr>
              <a:t>&lt; </a:t>
            </a:r>
            <a:r>
              <a:rPr lang="en-US" sz="4400" i="1" dirty="0" smtClean="0">
                <a:solidFill>
                  <a:srgbClr val="00B050"/>
                </a:solidFill>
                <a:latin typeface="Avenir Book"/>
              </a:rPr>
              <a:t>role&gt;</a:t>
            </a:r>
            <a:r>
              <a:rPr lang="en-US" sz="4400" i="1" dirty="0" smtClean="0">
                <a:solidFill>
                  <a:srgbClr val="000000"/>
                </a:solidFill>
                <a:latin typeface="Avenir Book"/>
              </a:rPr>
              <a:t>,</a:t>
            </a:r>
            <a:r>
              <a:rPr lang="en-US" sz="4400" i="1" dirty="0" smtClean="0">
                <a:solidFill>
                  <a:srgbClr val="00B050"/>
                </a:solidFill>
                <a:latin typeface="Avenir Book"/>
              </a:rPr>
              <a:t> </a:t>
            </a:r>
            <a:br>
              <a:rPr lang="en-US" sz="4400" i="1" dirty="0" smtClean="0">
                <a:solidFill>
                  <a:srgbClr val="00B050"/>
                </a:solidFill>
                <a:latin typeface="Avenir Book"/>
              </a:rPr>
            </a:br>
            <a:r>
              <a:rPr lang="en-US" sz="4400" i="1" dirty="0" smtClean="0">
                <a:solidFill>
                  <a:srgbClr val="7F7F7F">
                    <a:lumMod val="50000"/>
                  </a:srgbClr>
                </a:solidFill>
                <a:latin typeface="Avenir Book"/>
              </a:rPr>
              <a:t>I </a:t>
            </a:r>
            <a:r>
              <a:rPr lang="en-US" sz="4400" i="1" dirty="0">
                <a:solidFill>
                  <a:srgbClr val="7F7F7F">
                    <a:lumMod val="50000"/>
                  </a:srgbClr>
                </a:solidFill>
                <a:latin typeface="Avenir Book"/>
              </a:rPr>
              <a:t>want </a:t>
            </a:r>
            <a:r>
              <a:rPr lang="en-US" sz="4400" i="1" dirty="0">
                <a:solidFill>
                  <a:srgbClr val="00B050"/>
                </a:solidFill>
                <a:latin typeface="Avenir Book"/>
              </a:rPr>
              <a:t>&lt; </a:t>
            </a:r>
            <a:r>
              <a:rPr lang="en-US" sz="4400" i="1" dirty="0" smtClean="0">
                <a:solidFill>
                  <a:srgbClr val="00B050"/>
                </a:solidFill>
                <a:latin typeface="Avenir Book"/>
              </a:rPr>
              <a:t>goal &gt;</a:t>
            </a:r>
            <a:br>
              <a:rPr lang="en-US" sz="4400" i="1" dirty="0" smtClean="0">
                <a:solidFill>
                  <a:srgbClr val="00B050"/>
                </a:solidFill>
                <a:latin typeface="Avenir Book"/>
              </a:rPr>
            </a:br>
            <a:r>
              <a:rPr lang="en-US" sz="4400" i="1" dirty="0" smtClean="0">
                <a:solidFill>
                  <a:srgbClr val="7F7F7F">
                    <a:lumMod val="50000"/>
                  </a:srgbClr>
                </a:solidFill>
                <a:latin typeface="Avenir Book"/>
              </a:rPr>
              <a:t>so </a:t>
            </a:r>
            <a:r>
              <a:rPr lang="en-US" sz="4400" i="1" dirty="0">
                <a:solidFill>
                  <a:srgbClr val="7F7F7F">
                    <a:lumMod val="50000"/>
                  </a:srgbClr>
                </a:solidFill>
                <a:latin typeface="Avenir Book"/>
              </a:rPr>
              <a:t>that </a:t>
            </a:r>
            <a:r>
              <a:rPr lang="en-US" sz="4400" i="1" dirty="0">
                <a:solidFill>
                  <a:srgbClr val="00B050"/>
                </a:solidFill>
                <a:latin typeface="Avenir Book"/>
              </a:rPr>
              <a:t>&lt; </a:t>
            </a:r>
            <a:r>
              <a:rPr lang="en-US" sz="4400" i="1" dirty="0" smtClean="0">
                <a:solidFill>
                  <a:srgbClr val="00B050"/>
                </a:solidFill>
                <a:latin typeface="Avenir Book"/>
              </a:rPr>
              <a:t>benefit&gt;</a:t>
            </a:r>
            <a:endParaRPr lang="en-US" sz="4400" dirty="0">
              <a:solidFill>
                <a:srgbClr val="00B050"/>
              </a:solidFill>
              <a:latin typeface="Avenir Book"/>
            </a:endParaRPr>
          </a:p>
        </p:txBody>
      </p:sp>
      <p:sp>
        <p:nvSpPr>
          <p:cNvPr id="2" name="Rectangle 1"/>
          <p:cNvSpPr/>
          <p:nvPr/>
        </p:nvSpPr>
        <p:spPr>
          <a:xfrm>
            <a:off x="199292" y="4005883"/>
            <a:ext cx="11652739" cy="2585323"/>
          </a:xfrm>
          <a:prstGeom prst="rect">
            <a:avLst/>
          </a:prstGeom>
        </p:spPr>
        <p:txBody>
          <a:bodyPr wrap="square">
            <a:spAutoFit/>
          </a:bodyPr>
          <a:lstStyle/>
          <a:p>
            <a:r>
              <a:rPr lang="en-US" dirty="0">
                <a:latin typeface="Avenir Book"/>
              </a:rPr>
              <a:t>The above format guides the teams to understand that currently and in immediate future:</a:t>
            </a:r>
          </a:p>
          <a:p>
            <a:pPr marL="285750" lvl="0" indent="-285750">
              <a:buFont typeface="Arial" panose="020B0604020202020204" pitchFamily="34" charset="0"/>
              <a:buChar char="•"/>
            </a:pPr>
            <a:r>
              <a:rPr lang="en-US" dirty="0">
                <a:latin typeface="Avenir Book"/>
              </a:rPr>
              <a:t>Users of the system;</a:t>
            </a:r>
          </a:p>
          <a:p>
            <a:pPr marL="285750" lvl="0" indent="-285750">
              <a:buFont typeface="Arial" panose="020B0604020202020204" pitchFamily="34" charset="0"/>
              <a:buChar char="•"/>
            </a:pPr>
            <a:r>
              <a:rPr lang="en-US" dirty="0">
                <a:latin typeface="Avenir Book"/>
              </a:rPr>
              <a:t>Usage of the system; and</a:t>
            </a:r>
          </a:p>
          <a:p>
            <a:pPr marL="285750" lvl="0" indent="-285750">
              <a:buFont typeface="Arial" panose="020B0604020202020204" pitchFamily="34" charset="0"/>
              <a:buChar char="•"/>
            </a:pPr>
            <a:r>
              <a:rPr lang="en-US" dirty="0">
                <a:latin typeface="Avenir Book"/>
              </a:rPr>
              <a:t>Purpose of the system.</a:t>
            </a:r>
          </a:p>
          <a:p>
            <a:r>
              <a:rPr lang="en-US" dirty="0">
                <a:latin typeface="Avenir Book"/>
              </a:rPr>
              <a:t> </a:t>
            </a:r>
          </a:p>
          <a:p>
            <a:r>
              <a:rPr lang="en-US" dirty="0">
                <a:latin typeface="Avenir Book"/>
              </a:rPr>
              <a:t>Applying the ‘user voice’ format routinely tends to increase the team’s domain competence; they come to better understand the real business needs of their user.</a:t>
            </a:r>
          </a:p>
          <a:p>
            <a:r>
              <a:rPr lang="en-US" dirty="0">
                <a:latin typeface="Avenir Book"/>
              </a:rPr>
              <a:t> </a:t>
            </a:r>
          </a:p>
          <a:p>
            <a:r>
              <a:rPr lang="en-US" dirty="0">
                <a:latin typeface="Avenir Book"/>
              </a:rPr>
              <a:t>A user can be a person or a machine – device, equipment, software, etc.</a:t>
            </a:r>
          </a:p>
        </p:txBody>
      </p:sp>
    </p:spTree>
    <p:extLst>
      <p:ext uri="{BB962C8B-B14F-4D97-AF65-F5344CB8AC3E}">
        <p14:creationId xmlns:p14="http://schemas.microsoft.com/office/powerpoint/2010/main" val="2918833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Story – </a:t>
            </a:r>
            <a:r>
              <a:rPr lang="en-US" sz="3199" b="1" dirty="0" smtClean="0">
                <a:solidFill>
                  <a:srgbClr val="92D050"/>
                </a:solidFill>
                <a:latin typeface="Avenir Book" charset="0"/>
                <a:ea typeface="Avenir Book" charset="0"/>
                <a:cs typeface="Avenir Book" charset="0"/>
              </a:rPr>
              <a:t>Other Formats</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068176"/>
            <a:ext cx="11105173" cy="4647426"/>
          </a:xfrm>
          <a:prstGeom prst="rect">
            <a:avLst/>
          </a:prstGeom>
        </p:spPr>
        <p:txBody>
          <a:bodyPr wrap="square">
            <a:spAutoFit/>
          </a:bodyPr>
          <a:lstStyle/>
          <a:p>
            <a:pPr marL="457200" indent="-457200" defTabSz="914217">
              <a:buFont typeface="Arial" panose="020B0604020202020204" pitchFamily="34" charset="0"/>
              <a:buChar char="•"/>
              <a:defRPr/>
            </a:pPr>
            <a:r>
              <a:rPr lang="en-US" sz="2000" dirty="0">
                <a:solidFill>
                  <a:srgbClr val="7F7F7F">
                    <a:lumMod val="50000"/>
                  </a:srgbClr>
                </a:solidFill>
                <a:latin typeface="Avenir Book"/>
              </a:rPr>
              <a:t>One which eliminates the cause</a:t>
            </a:r>
            <a:endParaRPr lang="en-US" sz="2400" dirty="0">
              <a:solidFill>
                <a:srgbClr val="7F7F7F">
                  <a:lumMod val="50000"/>
                </a:srgbClr>
              </a:solidFill>
              <a:latin typeface="Avenir Book"/>
            </a:endParaRPr>
          </a:p>
          <a:p>
            <a:pPr defTabSz="914217">
              <a:defRPr/>
            </a:pPr>
            <a:r>
              <a:rPr lang="en-US" sz="2400" b="1" dirty="0">
                <a:solidFill>
                  <a:srgbClr val="FFC000"/>
                </a:solidFill>
                <a:latin typeface="Avenir Book"/>
              </a:rPr>
              <a:t>As a &lt;role&gt;, I want &lt;goal/desire&gt;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One which emphasize the benefit</a:t>
            </a:r>
          </a:p>
          <a:p>
            <a:pPr defTabSz="914217">
              <a:defRPr/>
            </a:pPr>
            <a:r>
              <a:rPr lang="en-US" sz="2400" b="1" dirty="0">
                <a:solidFill>
                  <a:srgbClr val="FFC000"/>
                </a:solidFill>
                <a:latin typeface="Avenir Book"/>
              </a:rPr>
              <a:t>In order to &lt;receive benefit&gt; as a &lt;role&gt;, I want &lt;goal/desire&gt;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Based on the Five </a:t>
            </a:r>
            <a:r>
              <a:rPr lang="en-US" sz="2000" dirty="0" err="1">
                <a:solidFill>
                  <a:srgbClr val="7F7F7F">
                    <a:lumMod val="50000"/>
                  </a:srgbClr>
                </a:solidFill>
                <a:latin typeface="Avenir Book"/>
              </a:rPr>
              <a:t>Ws</a:t>
            </a:r>
            <a:endParaRPr lang="en-US" sz="2000" dirty="0">
              <a:solidFill>
                <a:srgbClr val="7F7F7F">
                  <a:lumMod val="50000"/>
                </a:srgbClr>
              </a:solidFill>
              <a:latin typeface="Avenir Book"/>
            </a:endParaRPr>
          </a:p>
          <a:p>
            <a:pPr defTabSz="914217">
              <a:defRPr/>
            </a:pPr>
            <a:r>
              <a:rPr lang="en-US" sz="2400" b="1" dirty="0">
                <a:solidFill>
                  <a:srgbClr val="FFC000"/>
                </a:solidFill>
                <a:latin typeface="Avenir Book"/>
              </a:rPr>
              <a:t>As &lt;who&gt; &lt;when&gt; &lt;where&gt;, I &lt;what&gt; because &lt;why&gt;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Now emphasis is on capability</a:t>
            </a:r>
          </a:p>
          <a:p>
            <a:pPr defTabSz="914217">
              <a:defRPr/>
            </a:pPr>
            <a:r>
              <a:rPr lang="en-US" sz="2400" b="1" dirty="0">
                <a:solidFill>
                  <a:srgbClr val="FFC000"/>
                </a:solidFill>
                <a:latin typeface="Avenir Book"/>
              </a:rPr>
              <a:t>As a &lt;role&gt;, I can &lt;action with system&gt; so that &lt;external benefit</a:t>
            </a:r>
            <a:r>
              <a:rPr lang="en-US" sz="2400" b="1" dirty="0" smtClean="0">
                <a:solidFill>
                  <a:srgbClr val="FFC000"/>
                </a:solidFill>
                <a:latin typeface="Avenir Book"/>
              </a:rPr>
              <a:t>&gt;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Focus is on persona and “WHY”</a:t>
            </a:r>
          </a:p>
          <a:p>
            <a:pPr defTabSz="914217">
              <a:defRPr/>
            </a:pPr>
            <a:r>
              <a:rPr lang="en-US" sz="2400" b="1" dirty="0">
                <a:solidFill>
                  <a:srgbClr val="FFC000"/>
                </a:solidFill>
                <a:latin typeface="Avenir Book"/>
              </a:rPr>
              <a:t>As &lt;persona&gt;, I want &lt;what?&gt; so that &lt;why?&gt;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Focus is on “WHY” and “conditions”</a:t>
            </a:r>
          </a:p>
          <a:p>
            <a:pPr defTabSz="914217">
              <a:defRPr/>
            </a:pPr>
            <a:r>
              <a:rPr lang="en-US" sz="2400" b="1" dirty="0">
                <a:solidFill>
                  <a:srgbClr val="FFC000"/>
                </a:solidFill>
                <a:latin typeface="Avenir Book"/>
              </a:rPr>
              <a:t>When &lt;situation&gt;, I want to &lt;motivations &amp; forces&gt;, so I can &lt;expected output&gt;</a:t>
            </a:r>
          </a:p>
        </p:txBody>
      </p:sp>
      <p:sp>
        <p:nvSpPr>
          <p:cNvPr id="2" name="Rectangle 1"/>
          <p:cNvSpPr/>
          <p:nvPr/>
        </p:nvSpPr>
        <p:spPr>
          <a:xfrm>
            <a:off x="4478215" y="6213230"/>
            <a:ext cx="7397262" cy="574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Ref: </a:t>
            </a:r>
            <a:r>
              <a:rPr lang="en-US" sz="1400" dirty="0">
                <a:solidFill>
                  <a:schemeClr val="tx1"/>
                </a:solidFill>
                <a:hlinkClick r:id="rId3"/>
              </a:rPr>
              <a:t>https://github.com/tusjain/agileanswer/blob/master/repository/User%20Story%20Format.pdf</a:t>
            </a:r>
            <a:endParaRPr lang="en-US" sz="1400" dirty="0">
              <a:solidFill>
                <a:schemeClr val="tx1"/>
              </a:solidFill>
            </a:endParaRPr>
          </a:p>
        </p:txBody>
      </p:sp>
    </p:spTree>
    <p:extLst>
      <p:ext uri="{BB962C8B-B14F-4D97-AF65-F5344CB8AC3E}">
        <p14:creationId xmlns:p14="http://schemas.microsoft.com/office/powerpoint/2010/main" val="145608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816B0E8083DD48ACDEF8B0B039DEA0" ma:contentTypeVersion="0" ma:contentTypeDescription="Create a new document." ma:contentTypeScope="" ma:versionID="24f3e1d35ad7c89f74aa6f6d3fed762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7C8CC5-E540-425E-B072-A1561867A40D}">
  <ds:schemaRefs>
    <ds:schemaRef ds:uri="http://schemas.microsoft.com/sharepoint/v3/contenttype/forms"/>
  </ds:schemaRefs>
</ds:datastoreItem>
</file>

<file path=customXml/itemProps2.xml><?xml version="1.0" encoding="utf-8"?>
<ds:datastoreItem xmlns:ds="http://schemas.openxmlformats.org/officeDocument/2006/customXml" ds:itemID="{5ABDCC89-4CE3-4BA9-B538-9FFD80AFD8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FF8C83A-C173-41B3-A47C-2F5983CCB5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734</TotalTime>
  <Words>2162</Words>
  <Application>Microsoft Office PowerPoint</Application>
  <PresentationFormat>Custom</PresentationFormat>
  <Paragraphs>420</Paragraphs>
  <Slides>35</Slides>
  <Notes>33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Microsoft Word Document</vt:lpstr>
      <vt:lpstr>Adobe Acrobat Document</vt:lpstr>
      <vt:lpstr>PowerPoint Presentation</vt:lpstr>
      <vt:lpstr>Product Backlog Items: Epics</vt:lpstr>
      <vt:lpstr>Epic Hypothesis Statement</vt:lpstr>
      <vt:lpstr>Product Backlog Items: Features</vt:lpstr>
      <vt:lpstr>Features and Benefits (FAB) Matrix</vt:lpstr>
      <vt:lpstr>Product Backlog Items: User Stories </vt:lpstr>
      <vt:lpstr>Product Backlog Items: User Stories</vt:lpstr>
      <vt:lpstr>User Story – Most Popular Format</vt:lpstr>
      <vt:lpstr>User Story – Other Formats</vt:lpstr>
      <vt:lpstr>Vertical vs. Horizontal User Stories</vt:lpstr>
      <vt:lpstr>User Stories -  Components </vt:lpstr>
      <vt:lpstr>User Stories -  Components </vt:lpstr>
      <vt:lpstr>User Stories -  Components </vt:lpstr>
      <vt:lpstr>User Stories -  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Story Acceptance Criteria</vt:lpstr>
      <vt:lpstr>User Stories: Definition of Ready </vt:lpstr>
      <vt:lpstr>User Stories: Definition of Done</vt:lpstr>
      <vt:lpstr>PowerPoint Presentation</vt:lpstr>
      <vt:lpstr>Absolute vs. Relative Estimate</vt:lpstr>
      <vt:lpstr>Estimating an Story</vt:lpstr>
      <vt:lpstr>Estimating an Story</vt:lpstr>
      <vt:lpstr>Estimating a Feature</vt:lpstr>
      <vt:lpstr>Estimating an Epic</vt:lpstr>
      <vt:lpstr>PowerPoint Presentation</vt:lpstr>
      <vt:lpstr>Feature Slicing</vt:lpstr>
      <vt:lpstr>Feature Decompose</vt:lpstr>
      <vt:lpstr>Story Split</vt:lpstr>
    </vt:vector>
  </TitlesOfParts>
  <Company>Infosys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EQS New Template</dc:title>
  <dc:creator>Kelly Fidei</dc:creator>
  <cp:lastModifiedBy>AgileAnswer</cp:lastModifiedBy>
  <cp:revision>72</cp:revision>
  <dcterms:created xsi:type="dcterms:W3CDTF">2017-10-03T15:38:39Z</dcterms:created>
  <dcterms:modified xsi:type="dcterms:W3CDTF">2020-06-09T02:06:05Z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0x010100AE816B0E8083DD48ACDEF8B0B039DEA0</vt:lpwstr>
  </property>
</Properties>
</file>