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9" r:id="rId2"/>
    <p:sldId id="276" r:id="rId3"/>
    <p:sldId id="286" r:id="rId4"/>
    <p:sldId id="287" r:id="rId5"/>
    <p:sldId id="288" r:id="rId6"/>
    <p:sldId id="289" r:id="rId7"/>
    <p:sldId id="290" r:id="rId8"/>
    <p:sldId id="315" r:id="rId9"/>
    <p:sldId id="282" r:id="rId10"/>
    <p:sldId id="293" r:id="rId11"/>
    <p:sldId id="317" r:id="rId12"/>
    <p:sldId id="319" r:id="rId13"/>
    <p:sldId id="297" r:id="rId14"/>
    <p:sldId id="298" r:id="rId15"/>
    <p:sldId id="299" r:id="rId16"/>
    <p:sldId id="300" r:id="rId17"/>
    <p:sldId id="301" r:id="rId18"/>
    <p:sldId id="320" r:id="rId19"/>
    <p:sldId id="321" r:id="rId20"/>
    <p:sldId id="322" r:id="rId21"/>
    <p:sldId id="323" r:id="rId22"/>
    <p:sldId id="324" r:id="rId23"/>
    <p:sldId id="325" r:id="rId24"/>
    <p:sldId id="326" r:id="rId25"/>
    <p:sldId id="327" r:id="rId26"/>
    <p:sldId id="328" r:id="rId27"/>
    <p:sldId id="309" r:id="rId28"/>
    <p:sldId id="31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6C1572E4-8737-43E8-9ADE-47469B92E29F}">
          <p14:sldIdLst>
            <p14:sldId id="259"/>
            <p14:sldId id="276"/>
            <p14:sldId id="286"/>
            <p14:sldId id="287"/>
            <p14:sldId id="288"/>
            <p14:sldId id="289"/>
            <p14:sldId id="290"/>
            <p14:sldId id="315"/>
            <p14:sldId id="282"/>
          </p14:sldIdLst>
        </p14:section>
        <p14:section name="Scrum" id="{69C299AC-4D45-4819-A4A2-C8E7B62CC22C}">
          <p14:sldIdLst>
            <p14:sldId id="293"/>
            <p14:sldId id="317"/>
            <p14:sldId id="319"/>
            <p14:sldId id="297"/>
            <p14:sldId id="298"/>
            <p14:sldId id="299"/>
            <p14:sldId id="300"/>
          </p14:sldIdLst>
        </p14:section>
        <p14:section name="Requirements" id="{CCC254E7-412A-4260-86C2-1930CB474AA5}">
          <p14:sldIdLst>
            <p14:sldId id="301"/>
            <p14:sldId id="320"/>
            <p14:sldId id="321"/>
            <p14:sldId id="322"/>
            <p14:sldId id="323"/>
            <p14:sldId id="324"/>
            <p14:sldId id="325"/>
            <p14:sldId id="326"/>
            <p14:sldId id="327"/>
            <p14:sldId id="328"/>
          </p14:sldIdLst>
        </p14:section>
        <p14:section name="The Finale" id="{9923A3A2-8963-4B25-A39D-555C1DDF9A26}">
          <p14:sldIdLst>
            <p14:sldId id="309"/>
            <p14:sldId id="310"/>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608" autoAdjust="0"/>
  </p:normalViewPr>
  <p:slideViewPr>
    <p:cSldViewPr snapToGrid="0">
      <p:cViewPr>
        <p:scale>
          <a:sx n="73" d="100"/>
          <a:sy n="73" d="100"/>
        </p:scale>
        <p:origin x="-1134" y="-426"/>
      </p:cViewPr>
      <p:guideLst>
        <p:guide orient="horz" pos="2160"/>
        <p:guide pos="3840"/>
      </p:guideLst>
    </p:cSldViewPr>
  </p:slideViewPr>
  <p:notesTextViewPr>
    <p:cViewPr>
      <p:scale>
        <a:sx n="1" d="1"/>
        <a:sy n="1" d="1"/>
      </p:scale>
      <p:origin x="0" y="0"/>
    </p:cViewPr>
  </p:notesTextViewPr>
  <p:sorterViewPr>
    <p:cViewPr>
      <p:scale>
        <a:sx n="100" d="100"/>
        <a:sy n="100" d="100"/>
      </p:scale>
      <p:origin x="0" y="-1356"/>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F5DCB-D8C4-4DE0-8A04-11127EBD9EEB}" type="datetimeFigureOut">
              <a:rPr lang="en-US" smtClean="0"/>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D6BEA-2769-4FC6-812A-9A24DDE4543D}" type="slidenum">
              <a:rPr lang="en-US" smtClean="0"/>
              <a:t>‹#›</a:t>
            </a:fld>
            <a:endParaRPr lang="en-US"/>
          </a:p>
        </p:txBody>
      </p:sp>
    </p:spTree>
    <p:extLst>
      <p:ext uri="{BB962C8B-B14F-4D97-AF65-F5344CB8AC3E}">
        <p14:creationId xmlns:p14="http://schemas.microsoft.com/office/powerpoint/2010/main" val="39928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OqmdLcyES_Q"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14749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80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1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12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lang="en-US" sz="2400" b="0" i="0" u="none" strike="noStrike" cap="none" dirty="0" smtClean="0">
              <a:solidFill>
                <a:schemeClr val="dk1"/>
              </a:solidFill>
              <a:latin typeface="Calibri"/>
              <a:ea typeface="Calibri"/>
              <a:cs typeface="Calibri"/>
              <a:sym typeface="Calibri"/>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9310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no Leader role in Scrum. Does that leaders are not necessary?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1067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909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Have enlarged</a:t>
            </a:r>
            <a:r>
              <a:rPr lang="en-US" b="0" baseline="0" dirty="0" smtClean="0"/>
              <a:t> versions of these artifact on the wall or demonstrate them while discussing </a:t>
            </a:r>
            <a:endParaRPr lang="en-US" b="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1984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3635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5740043"/>
          </a:xfrm>
        </p:spPr>
        <p:txBody>
          <a:bodyPr/>
          <a:lstStyle/>
          <a:p>
            <a:endParaRPr lang="en-US" b="0" dirty="0" smtClean="0"/>
          </a:p>
        </p:txBody>
      </p:sp>
    </p:spTree>
    <p:extLst>
      <p:ext uri="{BB962C8B-B14F-4D97-AF65-F5344CB8AC3E}">
        <p14:creationId xmlns:p14="http://schemas.microsoft.com/office/powerpoint/2010/main" val="3941489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3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a world of increasing market volatility, shorter product life cycles, higher product complexity, and global supply chains, Adient must grow both the culture and capabilities to become more flexible and responsive to business trends and demand changes. </a:t>
            </a:r>
          </a:p>
          <a:p>
            <a:endParaRPr lang="en-US" sz="1200" dirty="0" smtClean="0"/>
          </a:p>
          <a:p>
            <a:r>
              <a:rPr lang="en-US" sz="1200" dirty="0" smtClean="0"/>
              <a:t>This the only way we can consistently deliver on our </a:t>
            </a:r>
            <a:r>
              <a:rPr lang="en-US" sz="1200" dirty="0" smtClean="0">
                <a:cs typeface="Arial" panose="020B0604020202020204" pitchFamily="34" charset="0"/>
              </a:rPr>
              <a:t>strategic business goals as outlined in our 5 Year Marker. </a:t>
            </a:r>
          </a:p>
          <a:p>
            <a:pPr marL="171450" indent="-171450">
              <a:buFont typeface="Wingdings" panose="05000000000000000000" pitchFamily="2" charset="2"/>
              <a:buChar char="§"/>
            </a:pPr>
            <a:endParaRPr lang="en-US" sz="1200" dirty="0" smtClean="0">
              <a:cs typeface="Arial" panose="020B0604020202020204" pitchFamily="34" charset="0"/>
            </a:endParaRPr>
          </a:p>
          <a:p>
            <a:r>
              <a:rPr lang="en-US" dirty="0" smtClean="0">
                <a:cs typeface="Arial" panose="020B0604020202020204" pitchFamily="34" charset="0"/>
              </a:rPr>
              <a:t>Across the organization we’re starting to explore how technology accelerators like Industry 4.0 and advanced Analytics can help us digitize our production cycle and effectively use d</a:t>
            </a:r>
            <a:r>
              <a:rPr lang="en-US" dirty="0" smtClean="0"/>
              <a:t>ata from product development, services and manufacturing to accelerate decision making, increase efficiency and lead to faster product improvements. </a:t>
            </a:r>
          </a:p>
          <a:p>
            <a:endParaRPr lang="en-US" dirty="0" smtClean="0"/>
          </a:p>
          <a:p>
            <a:r>
              <a:rPr lang="en-US" dirty="0" smtClean="0">
                <a:cs typeface="Arial" panose="020B0604020202020204" pitchFamily="34" charset="0"/>
              </a:rPr>
              <a:t>To do this we need to change more than  just the way we deliver. We need to encourage a mindset that promotes </a:t>
            </a:r>
            <a:r>
              <a:rPr lang="en-US" dirty="0" smtClean="0"/>
              <a:t>a culture of collaboration, adaptability, engagement and accepting (and leveraging) uncertainty. </a:t>
            </a:r>
          </a:p>
          <a:p>
            <a:endParaRPr lang="en-US" dirty="0" smtClean="0"/>
          </a:p>
          <a:p>
            <a:r>
              <a:rPr lang="en-US" dirty="0" smtClean="0"/>
              <a:t>That is why we’ve started this Agile journey and developed a framework to help Adient define and deliver value faster to our stakeholders. </a:t>
            </a:r>
            <a:endParaRPr lang="en-US" sz="1800" dirty="0" smtClean="0">
              <a:solidFill>
                <a:schemeClr val="tx1">
                  <a:lumMod val="50000"/>
                </a:schemeClr>
              </a:solidFill>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765333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5740043"/>
          </a:xfrm>
        </p:spPr>
        <p:txBody>
          <a:bodyPr/>
          <a:lstStyle/>
          <a:p>
            <a:endParaRPr lang="en-US" b="0" dirty="0" smtClean="0"/>
          </a:p>
        </p:txBody>
      </p:sp>
    </p:spTree>
    <p:extLst>
      <p:ext uri="{BB962C8B-B14F-4D97-AF65-F5344CB8AC3E}">
        <p14:creationId xmlns:p14="http://schemas.microsoft.com/office/powerpoint/2010/main" val="1335646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31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5740043"/>
          </a:xfrm>
        </p:spPr>
        <p:txBody>
          <a:bodyPr/>
          <a:lstStyle/>
          <a:p>
            <a:r>
              <a:rPr lang="en-US" dirty="0" smtClean="0"/>
              <a:t>A story or user story is the smallest unit of work in an agile framework. It is a software system requirement that is expressed in a few short sentences, ideally using non-technical language.</a:t>
            </a:r>
          </a:p>
          <a:p>
            <a:r>
              <a:rPr lang="en-US" dirty="0" smtClean="0"/>
              <a:t>The goal of a user story is to deliver a particular value back to the customer. Note that "customers" don't have to be external end users in the traditional sense, they can also be internal customers or colleagues within your organization who depend on your team.</a:t>
            </a:r>
          </a:p>
          <a:p>
            <a:r>
              <a:rPr lang="en-US" dirty="0" smtClean="0"/>
              <a:t>User stories are a few sentences in simple language that outline the desired outcome. They don't go into detailed requirements.</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r>
              <a:rPr lang="en-US" b="1" dirty="0" smtClean="0"/>
              <a:t>Page</a:t>
            </a:r>
            <a:r>
              <a:rPr lang="en-US" b="1" baseline="0" dirty="0" smtClean="0"/>
              <a:t> #: 7 (a)</a:t>
            </a:r>
            <a:br>
              <a:rPr lang="en-US" b="1" baseline="0" dirty="0" smtClean="0"/>
            </a:br>
            <a:endParaRPr lang="en-US" b="1" dirty="0" smtClean="0"/>
          </a:p>
          <a:p>
            <a:r>
              <a:rPr lang="en-US" b="1" dirty="0" smtClean="0"/>
              <a:t>Animation/ Interactivity</a:t>
            </a:r>
            <a:r>
              <a:rPr lang="en-US" b="1" baseline="0" dirty="0" smtClean="0"/>
              <a:t> Notes: </a:t>
            </a:r>
          </a:p>
          <a:p>
            <a:pPr marL="171450" indent="-171450">
              <a:buFont typeface="Arial" panose="020B0604020202020204" pitchFamily="34" charset="0"/>
              <a:buChar char="•"/>
            </a:pPr>
            <a:r>
              <a:rPr lang="en-US" b="0" baseline="0" dirty="0" smtClean="0"/>
              <a:t>Onstage text and graphic with A1</a:t>
            </a:r>
          </a:p>
          <a:p>
            <a:pPr marL="171450" indent="-171450">
              <a:buFont typeface="Arial" panose="020B0604020202020204" pitchFamily="34" charset="0"/>
              <a:buChar char="•"/>
            </a:pPr>
            <a:r>
              <a:rPr lang="en-US" b="0" baseline="0" dirty="0" smtClean="0"/>
              <a:t>Highlight feature during A2</a:t>
            </a:r>
          </a:p>
          <a:p>
            <a:pPr marL="171450" indent="-171450">
              <a:buFont typeface="Arial" panose="020B0604020202020204" pitchFamily="34" charset="0"/>
              <a:buChar char="•"/>
            </a:pPr>
            <a:r>
              <a:rPr lang="en-US" b="0" baseline="0" dirty="0" smtClean="0"/>
              <a:t>Highlight User story during A3</a:t>
            </a:r>
          </a:p>
          <a:p>
            <a:pPr marL="171450" indent="-171450">
              <a:buFont typeface="Arial" panose="020B0604020202020204" pitchFamily="34" charset="0"/>
              <a:buChar char="•"/>
            </a:pPr>
            <a:r>
              <a:rPr lang="en-US" b="0" baseline="0" dirty="0" smtClean="0"/>
              <a:t>Fade in instruction with A4</a:t>
            </a:r>
          </a:p>
          <a:p>
            <a:pPr marL="171450" indent="-171450">
              <a:buFont typeface="Arial" panose="020B0604020202020204" pitchFamily="34" charset="0"/>
              <a:buChar char="•"/>
            </a:pPr>
            <a:r>
              <a:rPr lang="en-US" b="0" baseline="0" dirty="0" smtClean="0"/>
              <a:t>Only Feature and User Story should be clickable. </a:t>
            </a:r>
          </a:p>
          <a:p>
            <a:pPr marL="171450" indent="-171450">
              <a:buFont typeface="Arial" panose="020B0604020202020204" pitchFamily="34" charset="0"/>
              <a:buChar char="•"/>
            </a:pPr>
            <a:endParaRPr lang="en-US" b="0" baseline="0" dirty="0" smtClean="0"/>
          </a:p>
          <a:p>
            <a:endParaRPr lang="en-US" b="0" baseline="0" dirty="0" smtClean="0"/>
          </a:p>
          <a:p>
            <a:r>
              <a:rPr lang="en-US" b="1" baseline="0" dirty="0" smtClean="0"/>
              <a:t>Voice Over Script:</a:t>
            </a:r>
          </a:p>
          <a:p>
            <a:r>
              <a:rPr lang="en-US" sz="1200" kern="1200" dirty="0" smtClean="0">
                <a:solidFill>
                  <a:schemeClr val="tx1"/>
                </a:solidFill>
                <a:effectLst/>
                <a:latin typeface="+mn-lt"/>
                <a:ea typeface="+mn-ea"/>
                <a:cs typeface="+mn-cs"/>
              </a:rPr>
              <a:t>Features are derived from Capabilities. Similar to capabilities, features are shippable market solutions or products. Feature exists within a Scrum Team and must be completed within a Program Increment.</a:t>
            </a:r>
            <a:endParaRPr lang="en-CA"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94964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31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131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31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8750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Stop Start Continue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7F8F070-2CBB-4E59-8BCF-B1DDFBEECAC7}" type="slidenum">
              <a:rPr lang="en-US" smtClean="0"/>
              <a:t>27</a:t>
            </a:fld>
            <a:endParaRPr lang="en-US" dirty="0"/>
          </a:p>
        </p:txBody>
      </p:sp>
    </p:spTree>
    <p:extLst>
      <p:ext uri="{BB962C8B-B14F-4D97-AF65-F5344CB8AC3E}">
        <p14:creationId xmlns:p14="http://schemas.microsoft.com/office/powerpoint/2010/main" val="2464642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leads retro of training, one category at a time with action items at the end.</a:t>
            </a:r>
          </a:p>
          <a:p>
            <a:r>
              <a:rPr lang="en-US" baseline="0" dirty="0" smtClean="0"/>
              <a:t>Create a safe and courageous space to tell the truth and grow.</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110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81644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Agile</a:t>
            </a:r>
            <a:r>
              <a:rPr lang="en-US" baseline="0" dirty="0" smtClean="0"/>
              <a:t> is </a:t>
            </a:r>
            <a:r>
              <a:rPr lang="en-US" sz="1200" dirty="0" smtClean="0">
                <a:solidFill>
                  <a:schemeClr val="tx1">
                    <a:lumMod val="50000"/>
                  </a:schemeClr>
                </a:solidFill>
              </a:rPr>
              <a:t>a</a:t>
            </a:r>
            <a:r>
              <a:rPr lang="en-US" sz="1200" dirty="0" smtClean="0"/>
              <a:t> </a:t>
            </a:r>
            <a:r>
              <a:rPr lang="en-US" sz="1200" dirty="0" smtClean="0">
                <a:solidFill>
                  <a:srgbClr val="FFC000"/>
                </a:solidFill>
              </a:rPr>
              <a:t>MINDSET </a:t>
            </a:r>
            <a:r>
              <a:rPr lang="en-US" sz="1200" dirty="0" smtClean="0">
                <a:solidFill>
                  <a:schemeClr val="tx1">
                    <a:lumMod val="50000"/>
                  </a:schemeClr>
                </a:solidFill>
              </a:rPr>
              <a:t>described by </a:t>
            </a:r>
            <a:r>
              <a:rPr lang="en-US" sz="1200" dirty="0" smtClean="0">
                <a:solidFill>
                  <a:srgbClr val="FFC000"/>
                </a:solidFill>
              </a:rPr>
              <a:t>Values defined by PRINCIPLES</a:t>
            </a:r>
            <a:r>
              <a:rPr lang="en-US" sz="1200" baseline="0" dirty="0" smtClean="0">
                <a:solidFill>
                  <a:srgbClr val="FFC000"/>
                </a:solidFill>
              </a:rPr>
              <a:t> </a:t>
            </a:r>
            <a:r>
              <a:rPr lang="en-US" sz="1200" dirty="0" smtClean="0">
                <a:solidFill>
                  <a:schemeClr val="tx1">
                    <a:lumMod val="50000"/>
                  </a:schemeClr>
                </a:solidFill>
              </a:rPr>
              <a:t>and manifested through many different </a:t>
            </a:r>
            <a:r>
              <a:rPr lang="en-US" sz="1200" dirty="0" smtClean="0">
                <a:solidFill>
                  <a:srgbClr val="FFC000"/>
                </a:solidFill>
              </a:rPr>
              <a:t>practices </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83262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27997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 </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1385156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F8F070-2CBB-4E59-8BCF-B1DDFBEECAC7}" type="slidenum">
              <a:rPr lang="en-US" smtClean="0"/>
              <a:t>7</a:t>
            </a:fld>
            <a:endParaRPr lang="en-US" dirty="0"/>
          </a:p>
        </p:txBody>
      </p:sp>
    </p:spTree>
    <p:extLst>
      <p:ext uri="{BB962C8B-B14F-4D97-AF65-F5344CB8AC3E}">
        <p14:creationId xmlns:p14="http://schemas.microsoft.com/office/powerpoint/2010/main" val="3674881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183262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Play video:</a:t>
            </a:r>
          </a:p>
          <a:p>
            <a:r>
              <a:rPr lang="en-US" dirty="0">
                <a:hlinkClick r:id="rId3"/>
              </a:rPr>
              <a:t>https://</a:t>
            </a:r>
            <a:r>
              <a:rPr lang="en-US" dirty="0" smtClean="0">
                <a:hlinkClick r:id="rId3"/>
              </a:rPr>
              <a:t>www.youtube.com/watch?v=OqmdLcyES_Q</a:t>
            </a:r>
            <a:r>
              <a:rPr lang="en-US" dirty="0" smtClean="0"/>
              <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39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accent5"/>
                </a:solidFill>
              </a:defRPr>
            </a:lvl1pPr>
          </a:lstStyle>
          <a:p>
            <a:endParaRPr lang="en-US" dirty="0"/>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dirty="0"/>
          </a:p>
        </p:txBody>
      </p:sp>
    </p:spTree>
    <p:extLst>
      <p:ext uri="{BB962C8B-B14F-4D97-AF65-F5344CB8AC3E}">
        <p14:creationId xmlns:p14="http://schemas.microsoft.com/office/powerpoint/2010/main" val="281686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7/13/2020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75175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7/13/2020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312540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p:nvPr>
        </p:nvSpPr>
        <p:spPr>
          <a:xfrm>
            <a:off x="305154" y="4112255"/>
            <a:ext cx="4428423" cy="548648"/>
          </a:xfrm>
          <a:prstGeom prst="rect">
            <a:avLst/>
          </a:prstGeom>
        </p:spPr>
        <p:txBody>
          <a:bodyPr anchor="t">
            <a:noAutofit/>
          </a:bodyPr>
          <a:lstStyle>
            <a:lvl1pPr>
              <a:defRPr sz="3200">
                <a:solidFill>
                  <a:srgbClr val="0070C0"/>
                </a:solidFill>
              </a:defRPr>
            </a:lvl1pPr>
          </a:lstStyle>
          <a:p>
            <a:r>
              <a:rPr dirty="0"/>
              <a:t>Title Text</a:t>
            </a:r>
          </a:p>
        </p:txBody>
      </p:sp>
    </p:spTree>
    <p:extLst>
      <p:ext uri="{BB962C8B-B14F-4D97-AF65-F5344CB8AC3E}">
        <p14:creationId xmlns:p14="http://schemas.microsoft.com/office/powerpoint/2010/main" val="3516171922"/>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7/13/2020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6C3F186C-0192-4E36-B831-500FB38C0B44}" type="slidenum">
              <a:rPr lang="en-US" smtClean="0"/>
              <a:pPr/>
              <a:t>‹#›</a:t>
            </a:fld>
            <a:endParaRPr lang="en-US" dirty="0"/>
          </a:p>
        </p:txBody>
      </p:sp>
    </p:spTree>
    <p:extLst>
      <p:ext uri="{BB962C8B-B14F-4D97-AF65-F5344CB8AC3E}">
        <p14:creationId xmlns:p14="http://schemas.microsoft.com/office/powerpoint/2010/main" val="353708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03680-1745-43A6-84AB-F9E62EC72A1D}" type="datetimeFigureOut">
              <a:rPr lang="en-US" smtClean="0"/>
              <a:t>7/13/2020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34307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A03680-1745-43A6-84AB-F9E62EC72A1D}" type="datetimeFigureOut">
              <a:rPr lang="en-US" smtClean="0"/>
              <a:t>7/13/2020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79526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A03680-1745-43A6-84AB-F9E62EC72A1D}" type="datetimeFigureOut">
              <a:rPr lang="en-US" smtClean="0"/>
              <a:t>7/13/2020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4941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A03680-1745-43A6-84AB-F9E62EC72A1D}" type="datetimeFigureOut">
              <a:rPr lang="en-US" smtClean="0"/>
              <a:t>7/13/2020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26679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03680-1745-43A6-84AB-F9E62EC72A1D}" type="datetimeFigureOut">
              <a:rPr lang="en-US" smtClean="0"/>
              <a:t>7/13/2020</a:t>
            </a:fld>
            <a:endParaRPr lang="en-US"/>
          </a:p>
        </p:txBody>
      </p:sp>
      <p:sp>
        <p:nvSpPr>
          <p:cNvPr id="4" name="Slide Number Placeholder 3"/>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12725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03680-1745-43A6-84AB-F9E62EC72A1D}" type="datetimeFigureOut">
              <a:rPr lang="en-US" smtClean="0"/>
              <a:t>7/13/2020</a:t>
            </a:fld>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03720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03680-1745-43A6-84AB-F9E62EC72A1D}" type="datetimeFigureOut">
              <a:rPr lang="en-US" smtClean="0"/>
              <a:t>7/13/2020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69029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03680-1745-43A6-84AB-F9E62EC72A1D}" type="datetimeFigureOut">
              <a:rPr lang="en-US" smtClean="0"/>
              <a:t>7/13/2020</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F186C-0192-4E36-B831-500FB38C0B44}" type="slidenum">
              <a:rPr lang="en-US" smtClean="0"/>
              <a:t>‹#›</a:t>
            </a:fld>
            <a:endParaRPr lang="en-US"/>
          </a:p>
        </p:txBody>
      </p:sp>
    </p:spTree>
    <p:extLst>
      <p:ext uri="{BB962C8B-B14F-4D97-AF65-F5344CB8AC3E}">
        <p14:creationId xmlns:p14="http://schemas.microsoft.com/office/powerpoint/2010/main" val="3257106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em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tusjain/agileanswer/blob/master/repository/User%20Story%20Format.pdf"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agilemanifesto.org/"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agilemanifesto.or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OqmdLcyES_Q"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www.youtube.com/watch?v=ivwKQqf4ixA" TargetMode="Externa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4591" t="19205" b="15704"/>
          <a:stretch/>
        </p:blipFill>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pic>
        <p:nvPicPr>
          <p:cNvPr id="22" name="Picture 21"/>
          <p:cNvPicPr>
            <a:picLocks noChangeAspect="1"/>
          </p:cNvPicPr>
          <p:nvPr/>
        </p:nvPicPr>
        <p:blipFill>
          <a:blip r:embed="rId5"/>
          <a:stretch>
            <a:fillRect/>
          </a:stretch>
        </p:blipFill>
        <p:spPr>
          <a:xfrm>
            <a:off x="11694704" y="-2650"/>
            <a:ext cx="495491" cy="6886049"/>
          </a:xfrm>
          <a:prstGeom prst="rect">
            <a:avLst/>
          </a:prstGeom>
        </p:spPr>
      </p:pic>
      <p:grpSp>
        <p:nvGrpSpPr>
          <p:cNvPr id="15" name="Group 14"/>
          <p:cNvGrpSpPr/>
          <p:nvPr/>
        </p:nvGrpSpPr>
        <p:grpSpPr>
          <a:xfrm>
            <a:off x="2087807" y="1350827"/>
            <a:ext cx="520244" cy="130637"/>
            <a:chOff x="2522085" y="3993302"/>
            <a:chExt cx="390183" cy="519349"/>
          </a:xfrm>
        </p:grpSpPr>
        <p:sp>
          <p:nvSpPr>
            <p:cNvPr id="16" name="Oval 15"/>
            <p:cNvSpPr/>
            <p:nvPr/>
          </p:nvSpPr>
          <p:spPr>
            <a:xfrm>
              <a:off x="2522085" y="3993302"/>
              <a:ext cx="73152" cy="51934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sym typeface="Calibri"/>
              </a:endParaRPr>
            </a:p>
          </p:txBody>
        </p:sp>
        <p:sp>
          <p:nvSpPr>
            <p:cNvPr id="17" name="Oval 16"/>
            <p:cNvSpPr/>
            <p:nvPr/>
          </p:nvSpPr>
          <p:spPr>
            <a:xfrm>
              <a:off x="2680601" y="3993302"/>
              <a:ext cx="73152" cy="51934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sym typeface="Calibri"/>
              </a:endParaRPr>
            </a:p>
          </p:txBody>
        </p:sp>
        <p:sp>
          <p:nvSpPr>
            <p:cNvPr id="18" name="Oval 17"/>
            <p:cNvSpPr/>
            <p:nvPr/>
          </p:nvSpPr>
          <p:spPr>
            <a:xfrm>
              <a:off x="2839116" y="3993302"/>
              <a:ext cx="73152" cy="51934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sym typeface="Calibri"/>
              </a:endParaRPr>
            </a:p>
          </p:txBody>
        </p:sp>
      </p:grpSp>
      <p:sp>
        <p:nvSpPr>
          <p:cNvPr id="12" name="Title 1"/>
          <p:cNvSpPr txBox="1">
            <a:spLocks/>
          </p:cNvSpPr>
          <p:nvPr/>
        </p:nvSpPr>
        <p:spPr>
          <a:xfrm>
            <a:off x="171667" y="2757426"/>
            <a:ext cx="7230665" cy="26929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rgbClr val="0070C0"/>
                </a:solidFill>
                <a:latin typeface="+mj-lt"/>
                <a:ea typeface="+mj-ea"/>
                <a:cs typeface="+mj-cs"/>
              </a:defRPr>
            </a:lvl1pPr>
          </a:lstStyle>
          <a:p>
            <a:r>
              <a:rPr lang="en-US" sz="7200" b="1" dirty="0">
                <a:solidFill>
                  <a:srgbClr val="92D050"/>
                </a:solidFill>
              </a:rPr>
              <a:t>Agile</a:t>
            </a:r>
            <a:r>
              <a:rPr lang="en-US" sz="7200" b="1" dirty="0" smtClean="0">
                <a:solidFill>
                  <a:schemeClr val="accent1"/>
                </a:solidFill>
              </a:rPr>
              <a:t>  </a:t>
            </a:r>
            <a:r>
              <a:rPr lang="en-US" sz="7200" b="1" dirty="0">
                <a:solidFill>
                  <a:srgbClr val="92D050"/>
                </a:solidFill>
              </a:rPr>
              <a:t>&amp; Scrum</a:t>
            </a:r>
          </a:p>
          <a:p>
            <a:r>
              <a:rPr lang="en-US" sz="7200" b="1" dirty="0">
                <a:solidFill>
                  <a:srgbClr val="92D050"/>
                </a:solidFill>
              </a:rPr>
              <a:t>for</a:t>
            </a:r>
            <a:r>
              <a:rPr lang="en-US" sz="7200" b="1" dirty="0" smtClean="0">
                <a:solidFill>
                  <a:schemeClr val="accent1"/>
                </a:solidFill>
              </a:rPr>
              <a:t/>
            </a:r>
            <a:br>
              <a:rPr lang="en-US" sz="7200" b="1" dirty="0" smtClean="0">
                <a:solidFill>
                  <a:schemeClr val="accent1"/>
                </a:solidFill>
              </a:rPr>
            </a:br>
            <a:r>
              <a:rPr lang="en-US" sz="7200" b="1" dirty="0" smtClean="0">
                <a:solidFill>
                  <a:schemeClr val="accent1"/>
                </a:solidFill>
              </a:rPr>
              <a:t>Business</a:t>
            </a:r>
            <a:r>
              <a:rPr lang="en-US" sz="7200" b="1" dirty="0" smtClean="0">
                <a:solidFill>
                  <a:srgbClr val="92D050"/>
                </a:solidFill>
              </a:rPr>
              <a:t> </a:t>
            </a:r>
            <a:endParaRPr lang="en-US" sz="7200" b="1" dirty="0" smtClean="0">
              <a:solidFill>
                <a:srgbClr val="92D050"/>
              </a:solidFill>
            </a:endParaRPr>
          </a:p>
        </p:txBody>
      </p:sp>
    </p:spTree>
    <p:extLst>
      <p:ext uri="{BB962C8B-B14F-4D97-AF65-F5344CB8AC3E}">
        <p14:creationId xmlns:p14="http://schemas.microsoft.com/office/powerpoint/2010/main" val="2308393576"/>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7253"/>
          <a:stretch/>
        </p:blipFill>
        <p:spPr>
          <a:xfrm>
            <a:off x="1588" y="0"/>
            <a:ext cx="12188825" cy="6192848"/>
          </a:xfrm>
          <a:prstGeom prst="rect">
            <a:avLst/>
          </a:prstGeom>
        </p:spPr>
      </p:pic>
      <p:sp>
        <p:nvSpPr>
          <p:cNvPr id="9" name="TextBox 8"/>
          <p:cNvSpPr txBox="1"/>
          <p:nvPr/>
        </p:nvSpPr>
        <p:spPr>
          <a:xfrm>
            <a:off x="8443454" y="205231"/>
            <a:ext cx="2964273" cy="1246495"/>
          </a:xfrm>
          <a:prstGeom prst="rect">
            <a:avLst/>
          </a:prstGeom>
          <a:noFill/>
        </p:spPr>
        <p:txBody>
          <a:bodyPr wrap="none" rtlCol="0">
            <a:spAutoFit/>
          </a:bodyPr>
          <a:lstStyle/>
          <a:p>
            <a:pPr defTabSz="914217"/>
            <a:r>
              <a:rPr lang="en-US" sz="7500" dirty="0">
                <a:solidFill>
                  <a:srgbClr val="FFFFFF"/>
                </a:solidFill>
                <a:latin typeface="Avenir Book"/>
              </a:rPr>
              <a:t>Scrum</a:t>
            </a:r>
          </a:p>
        </p:txBody>
      </p:sp>
      <p:sp>
        <p:nvSpPr>
          <p:cNvPr id="4" name="Rectangle 3"/>
          <p:cNvSpPr/>
          <p:nvPr/>
        </p:nvSpPr>
        <p:spPr>
          <a:xfrm>
            <a:off x="7855151" y="6354466"/>
            <a:ext cx="4140877" cy="338554"/>
          </a:xfrm>
          <a:prstGeom prst="rect">
            <a:avLst/>
          </a:prstGeom>
        </p:spPr>
        <p:txBody>
          <a:bodyPr wrap="none">
            <a:spAutoFit/>
          </a:bodyPr>
          <a:lstStyle/>
          <a:p>
            <a:r>
              <a:rPr lang="en-US" sz="1600" dirty="0"/>
              <a:t>https://www.scrum.org/resources/scrum-guide</a:t>
            </a:r>
          </a:p>
        </p:txBody>
      </p:sp>
    </p:spTree>
    <p:extLst>
      <p:ext uri="{BB962C8B-B14F-4D97-AF65-F5344CB8AC3E}">
        <p14:creationId xmlns:p14="http://schemas.microsoft.com/office/powerpoint/2010/main" val="277959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875" y="1348103"/>
            <a:ext cx="10787434" cy="2769989"/>
          </a:xfrm>
          <a:prstGeom prst="rect">
            <a:avLst/>
          </a:prstGeom>
        </p:spPr>
        <p:txBody>
          <a:bodyPr wrap="square">
            <a:spAutoFit/>
          </a:bodyPr>
          <a:lstStyle/>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rPr>
              <a:t>A framework imbibing Agile values and principles</a:t>
            </a:r>
            <a:endParaRPr lang="en-US" sz="2400" dirty="0">
              <a:solidFill>
                <a:schemeClr val="tx1">
                  <a:lumMod val="50000"/>
                </a:schemeClr>
              </a:solidFill>
              <a:latin typeface="Avenir Book"/>
              <a:ea typeface="Arial"/>
              <a:cs typeface="Arial"/>
            </a:endParaRP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A process framework that relies on inspect and adapt cycles</a:t>
            </a:r>
            <a:endParaRPr lang="en-US" sz="2400" dirty="0">
              <a:solidFill>
                <a:schemeClr val="tx1">
                  <a:lumMod val="50000"/>
                </a:schemeClr>
              </a:solidFill>
              <a:latin typeface="Avenir Book"/>
              <a:ea typeface="Arial"/>
              <a:cs typeface="Arial"/>
              <a:sym typeface="Arial"/>
            </a:endParaRP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Delivers business functionality every 30 days</a:t>
            </a: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A transparent approach for technical and business to have an ongoing conversation</a:t>
            </a:r>
            <a:endParaRPr lang="en-US" sz="2400" dirty="0">
              <a:solidFill>
                <a:schemeClr val="tx1">
                  <a:lumMod val="50000"/>
                </a:schemeClr>
              </a:solidFill>
              <a:latin typeface="Avenir Book"/>
              <a:ea typeface="Arial"/>
              <a:cs typeface="Arial"/>
              <a:sym typeface="Arial"/>
            </a:endParaRP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Easy to understand and can be implemented right away</a:t>
            </a:r>
            <a:endParaRPr lang="en-US" sz="2400" dirty="0">
              <a:solidFill>
                <a:schemeClr val="tx1">
                  <a:lumMod val="50000"/>
                </a:schemeClr>
              </a:solidFill>
              <a:latin typeface="Avenir Book"/>
              <a:ea typeface="Arial"/>
              <a:cs typeface="Arial"/>
              <a:sym typeface="Arial"/>
            </a:endParaRPr>
          </a:p>
        </p:txBody>
      </p:sp>
      <p:sp>
        <p:nvSpPr>
          <p:cNvPr id="9" name="Title 1"/>
          <p:cNvSpPr txBox="1">
            <a:spLocks/>
          </p:cNvSpPr>
          <p:nvPr/>
        </p:nvSpPr>
        <p:spPr>
          <a:xfrm>
            <a:off x="498875" y="1565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What is Scrum?</a:t>
            </a:r>
            <a:endParaRPr lang="en-US" sz="3199" dirty="0">
              <a:solidFill>
                <a:srgbClr val="92D050"/>
              </a:solidFill>
            </a:endParaRPr>
          </a:p>
        </p:txBody>
      </p:sp>
    </p:spTree>
    <p:extLst>
      <p:ext uri="{BB962C8B-B14F-4D97-AF65-F5344CB8AC3E}">
        <p14:creationId xmlns:p14="http://schemas.microsoft.com/office/powerpoint/2010/main" val="2731929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98875" y="1565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When to use Scrum?</a:t>
            </a:r>
            <a:endParaRPr lang="en-US" sz="3199" dirty="0">
              <a:solidFill>
                <a:srgbClr val="92D050"/>
              </a:solidFill>
            </a:endParaRPr>
          </a:p>
        </p:txBody>
      </p:sp>
      <p:sp>
        <p:nvSpPr>
          <p:cNvPr id="5" name="Rectangle 4"/>
          <p:cNvSpPr/>
          <p:nvPr/>
        </p:nvSpPr>
        <p:spPr>
          <a:xfrm>
            <a:off x="0" y="6502977"/>
            <a:ext cx="11846337"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Adapted from: http://csharpcorner.mindcrackerinc.netdna-cdn.com/UploadFile/BlogImages/11292015063901AM/SystemsPlus-Scrum-Image-.jpg</a:t>
            </a:r>
            <a:endParaRPr lang="en-US" sz="1200" dirty="0">
              <a:solidFill>
                <a:schemeClr val="tx1"/>
              </a:solidFill>
            </a:endParaRPr>
          </a:p>
        </p:txBody>
      </p:sp>
      <p:grpSp>
        <p:nvGrpSpPr>
          <p:cNvPr id="6" name="Group 5"/>
          <p:cNvGrpSpPr/>
          <p:nvPr/>
        </p:nvGrpSpPr>
        <p:grpSpPr>
          <a:xfrm>
            <a:off x="688653" y="935431"/>
            <a:ext cx="10911164" cy="5269425"/>
            <a:chOff x="662527" y="731328"/>
            <a:chExt cx="7667625" cy="4054176"/>
          </a:xfrm>
        </p:grpSpPr>
        <p:pic>
          <p:nvPicPr>
            <p:cNvPr id="7" name="Picture 6"/>
            <p:cNvPicPr>
              <a:picLocks noChangeAspect="1"/>
            </p:cNvPicPr>
            <p:nvPr/>
          </p:nvPicPr>
          <p:blipFill>
            <a:blip r:embed="rId3"/>
            <a:stretch>
              <a:fillRect/>
            </a:stretch>
          </p:blipFill>
          <p:spPr>
            <a:xfrm>
              <a:off x="662527" y="731328"/>
              <a:ext cx="7667625" cy="3895725"/>
            </a:xfrm>
            <a:prstGeom prst="rect">
              <a:avLst/>
            </a:prstGeom>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4449" y="3824289"/>
              <a:ext cx="1289456" cy="86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Left-Right Arrow 9"/>
            <p:cNvSpPr/>
            <p:nvPr/>
          </p:nvSpPr>
          <p:spPr>
            <a:xfrm rot="407399">
              <a:off x="2169478" y="4087655"/>
              <a:ext cx="2918460" cy="25908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93019" y="4604349"/>
              <a:ext cx="1440612" cy="1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For Future Sprints</a:t>
              </a:r>
              <a:endParaRPr lang="en-US" sz="700" dirty="0">
                <a:solidFill>
                  <a:schemeClr val="tx1"/>
                </a:solidFill>
              </a:endParaRPr>
            </a:p>
          </p:txBody>
        </p:sp>
      </p:grpSp>
    </p:spTree>
    <p:extLst>
      <p:ext uri="{BB962C8B-B14F-4D97-AF65-F5344CB8AC3E}">
        <p14:creationId xmlns:p14="http://schemas.microsoft.com/office/powerpoint/2010/main" val="925635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98875" y="1184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a:solidFill>
                  <a:srgbClr val="92D050"/>
                </a:solidFill>
              </a:rPr>
              <a:t>Scrum: Elements of Core Framework</a:t>
            </a:r>
          </a:p>
        </p:txBody>
      </p:sp>
      <p:sp>
        <p:nvSpPr>
          <p:cNvPr id="8" name="Rounded Rectangle 7"/>
          <p:cNvSpPr/>
          <p:nvPr/>
        </p:nvSpPr>
        <p:spPr>
          <a:xfrm>
            <a:off x="8347616" y="3516608"/>
            <a:ext cx="3539001" cy="2357189"/>
          </a:xfrm>
          <a:prstGeom prst="roundRect">
            <a:avLst/>
          </a:prstGeom>
          <a:solidFill>
            <a:srgbClr val="BFD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sp>
        <p:nvSpPr>
          <p:cNvPr id="9" name="Rounded Rectangle 8"/>
          <p:cNvSpPr/>
          <p:nvPr/>
        </p:nvSpPr>
        <p:spPr>
          <a:xfrm>
            <a:off x="388926" y="3582514"/>
            <a:ext cx="3548383" cy="2291283"/>
          </a:xfrm>
          <a:prstGeom prst="roundRect">
            <a:avLst/>
          </a:prstGeom>
          <a:solidFill>
            <a:srgbClr val="9ECBE0"/>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sp>
        <p:nvSpPr>
          <p:cNvPr id="17" name="Freeform 16"/>
          <p:cNvSpPr>
            <a:spLocks/>
          </p:cNvSpPr>
          <p:nvPr/>
        </p:nvSpPr>
        <p:spPr bwMode="auto">
          <a:xfrm>
            <a:off x="4401935" y="867556"/>
            <a:ext cx="3548383" cy="1672866"/>
          </a:xfrm>
          <a:custGeom>
            <a:avLst/>
            <a:gdLst>
              <a:gd name="T0" fmla="*/ 0 w 614"/>
              <a:gd name="T1" fmla="*/ 362 h 398"/>
              <a:gd name="T2" fmla="*/ 36 w 614"/>
              <a:gd name="T3" fmla="*/ 398 h 398"/>
              <a:gd name="T4" fmla="*/ 578 w 614"/>
              <a:gd name="T5" fmla="*/ 398 h 398"/>
              <a:gd name="T6" fmla="*/ 614 w 614"/>
              <a:gd name="T7" fmla="*/ 362 h 398"/>
              <a:gd name="T8" fmla="*/ 614 w 614"/>
              <a:gd name="T9" fmla="*/ 36 h 398"/>
              <a:gd name="T10" fmla="*/ 578 w 614"/>
              <a:gd name="T11" fmla="*/ 0 h 398"/>
              <a:gd name="T12" fmla="*/ 36 w 614"/>
              <a:gd name="T13" fmla="*/ 0 h 398"/>
              <a:gd name="T14" fmla="*/ 0 w 614"/>
              <a:gd name="T15" fmla="*/ 36 h 398"/>
              <a:gd name="T16" fmla="*/ 0 w 614"/>
              <a:gd name="T17" fmla="*/ 36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4" h="398">
                <a:moveTo>
                  <a:pt x="0" y="362"/>
                </a:moveTo>
                <a:cubicBezTo>
                  <a:pt x="0" y="382"/>
                  <a:pt x="16" y="398"/>
                  <a:pt x="36" y="398"/>
                </a:cubicBezTo>
                <a:cubicBezTo>
                  <a:pt x="578" y="398"/>
                  <a:pt x="578" y="398"/>
                  <a:pt x="578" y="398"/>
                </a:cubicBezTo>
                <a:cubicBezTo>
                  <a:pt x="598" y="398"/>
                  <a:pt x="614" y="382"/>
                  <a:pt x="614" y="362"/>
                </a:cubicBezTo>
                <a:cubicBezTo>
                  <a:pt x="614" y="36"/>
                  <a:pt x="614" y="36"/>
                  <a:pt x="614" y="36"/>
                </a:cubicBezTo>
                <a:cubicBezTo>
                  <a:pt x="614" y="16"/>
                  <a:pt x="598" y="0"/>
                  <a:pt x="578" y="0"/>
                </a:cubicBezTo>
                <a:cubicBezTo>
                  <a:pt x="36" y="0"/>
                  <a:pt x="36" y="0"/>
                  <a:pt x="36" y="0"/>
                </a:cubicBezTo>
                <a:cubicBezTo>
                  <a:pt x="16" y="0"/>
                  <a:pt x="0" y="16"/>
                  <a:pt x="0" y="36"/>
                </a:cubicBezTo>
                <a:lnTo>
                  <a:pt x="0" y="362"/>
                </a:lnTo>
                <a:close/>
              </a:path>
            </a:pathLst>
          </a:custGeom>
          <a:solidFill>
            <a:srgbClr val="FFC000"/>
          </a:solidFill>
          <a:ln w="9525" cap="flat" cmpd="sng" algn="ctr">
            <a:noFill/>
            <a:prstDash val="solid"/>
            <a:round/>
            <a:headEnd type="none" w="med" len="med"/>
            <a:tailEnd type="none" w="med" len="med"/>
          </a:ln>
          <a:effectLst>
            <a:outerShdw blurRad="50800" dist="25400" dir="5400000" algn="ctr" rotWithShape="0">
              <a:schemeClr val="tx2">
                <a:alpha val="27000"/>
              </a:scheme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r>
              <a:rPr lang="en-US" sz="3600" dirty="0">
                <a:solidFill>
                  <a:schemeClr val="bg1"/>
                </a:solidFill>
                <a:latin typeface="Avenir Book"/>
              </a:rPr>
              <a:t>SCRUM</a:t>
            </a:r>
            <a:r>
              <a:rPr lang="en-US" dirty="0">
                <a:solidFill>
                  <a:srgbClr val="616265"/>
                </a:solidFill>
                <a:latin typeface="Avenir Book"/>
              </a:rPr>
              <a:t> </a:t>
            </a:r>
          </a:p>
        </p:txBody>
      </p:sp>
      <p:sp>
        <p:nvSpPr>
          <p:cNvPr id="16" name="Rectangle 15"/>
          <p:cNvSpPr/>
          <p:nvPr/>
        </p:nvSpPr>
        <p:spPr>
          <a:xfrm>
            <a:off x="1080218" y="4455773"/>
            <a:ext cx="1877437" cy="590931"/>
          </a:xfrm>
          <a:prstGeom prst="rect">
            <a:avLst/>
          </a:prstGeom>
        </p:spPr>
        <p:txBody>
          <a:bodyPr wrap="none">
            <a:spAutoFit/>
          </a:bodyPr>
          <a:lstStyle/>
          <a:p>
            <a:pPr algn="ctr" defTabSz="814185">
              <a:lnSpc>
                <a:spcPct val="90000"/>
              </a:lnSpc>
              <a:defRPr/>
            </a:pPr>
            <a:r>
              <a:rPr lang="en-US" sz="3600" dirty="0">
                <a:solidFill>
                  <a:schemeClr val="bg1"/>
                </a:solidFill>
                <a:latin typeface="Avenir Book"/>
              </a:rPr>
              <a:t>ROLES</a:t>
            </a:r>
            <a:r>
              <a:rPr lang="en-US" sz="3600" dirty="0">
                <a:solidFill>
                  <a:srgbClr val="616265"/>
                </a:solidFill>
                <a:latin typeface="Avenir Book"/>
              </a:rPr>
              <a:t> </a:t>
            </a:r>
          </a:p>
        </p:txBody>
      </p:sp>
      <p:grpSp>
        <p:nvGrpSpPr>
          <p:cNvPr id="22" name="Group 21"/>
          <p:cNvGrpSpPr/>
          <p:nvPr/>
        </p:nvGrpSpPr>
        <p:grpSpPr>
          <a:xfrm>
            <a:off x="4315385" y="3547475"/>
            <a:ext cx="3548383" cy="2326322"/>
            <a:chOff x="8268367" y="7094950"/>
            <a:chExt cx="7096765" cy="4652643"/>
          </a:xfrm>
        </p:grpSpPr>
        <p:sp>
          <p:nvSpPr>
            <p:cNvPr id="3" name="Rounded Rectangle 2"/>
            <p:cNvSpPr/>
            <p:nvPr/>
          </p:nvSpPr>
          <p:spPr>
            <a:xfrm>
              <a:off x="8268367" y="7094950"/>
              <a:ext cx="7096765" cy="4652643"/>
            </a:xfrm>
            <a:prstGeom prst="roundRect">
              <a:avLst/>
            </a:prstGeom>
            <a:solidFill>
              <a:srgbClr val="EB5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sp>
          <p:nvSpPr>
            <p:cNvPr id="23" name="Rectangle 22"/>
            <p:cNvSpPr/>
            <p:nvPr/>
          </p:nvSpPr>
          <p:spPr>
            <a:xfrm>
              <a:off x="8400431" y="8876506"/>
              <a:ext cx="6832639" cy="1181862"/>
            </a:xfrm>
            <a:prstGeom prst="rect">
              <a:avLst/>
            </a:prstGeom>
          </p:spPr>
          <p:txBody>
            <a:bodyPr wrap="none">
              <a:spAutoFit/>
            </a:bodyPr>
            <a:lstStyle/>
            <a:p>
              <a:pPr algn="ctr" defTabSz="814185">
                <a:lnSpc>
                  <a:spcPct val="90000"/>
                </a:lnSpc>
                <a:defRPr/>
              </a:pPr>
              <a:r>
                <a:rPr lang="en-US" sz="3600" dirty="0">
                  <a:solidFill>
                    <a:schemeClr val="bg1"/>
                  </a:solidFill>
                  <a:latin typeface="Avenir Book"/>
                </a:rPr>
                <a:t>CEREMONIES</a:t>
              </a:r>
              <a:r>
                <a:rPr lang="en-US" sz="3600" dirty="0">
                  <a:solidFill>
                    <a:srgbClr val="616265"/>
                  </a:solidFill>
                  <a:latin typeface="Avenir Book"/>
                </a:rPr>
                <a:t> </a:t>
              </a:r>
            </a:p>
          </p:txBody>
        </p:sp>
      </p:grpSp>
      <p:sp>
        <p:nvSpPr>
          <p:cNvPr id="24" name="Rectangle 23"/>
          <p:cNvSpPr/>
          <p:nvPr/>
        </p:nvSpPr>
        <p:spPr>
          <a:xfrm>
            <a:off x="8777016" y="4422820"/>
            <a:ext cx="2843920" cy="590931"/>
          </a:xfrm>
          <a:prstGeom prst="rect">
            <a:avLst/>
          </a:prstGeom>
        </p:spPr>
        <p:txBody>
          <a:bodyPr wrap="none">
            <a:spAutoFit/>
          </a:bodyPr>
          <a:lstStyle/>
          <a:p>
            <a:pPr algn="ctr" defTabSz="814185">
              <a:lnSpc>
                <a:spcPct val="90000"/>
              </a:lnSpc>
              <a:defRPr/>
            </a:pPr>
            <a:r>
              <a:rPr lang="en-US" sz="3600" dirty="0">
                <a:solidFill>
                  <a:schemeClr val="bg1"/>
                </a:solidFill>
                <a:latin typeface="Avenir Book"/>
              </a:rPr>
              <a:t>ARTIFACTS</a:t>
            </a:r>
            <a:r>
              <a:rPr lang="en-US" sz="3600" dirty="0">
                <a:solidFill>
                  <a:srgbClr val="616265"/>
                </a:solidFill>
                <a:latin typeface="Avenir Book"/>
              </a:rPr>
              <a:t> </a:t>
            </a:r>
          </a:p>
        </p:txBody>
      </p:sp>
      <p:cxnSp>
        <p:nvCxnSpPr>
          <p:cNvPr id="28" name="Straight Connector 27"/>
          <p:cNvCxnSpPr/>
          <p:nvPr/>
        </p:nvCxnSpPr>
        <p:spPr>
          <a:xfrm>
            <a:off x="1975469" y="3102429"/>
            <a:ext cx="8411090"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975469" y="3102429"/>
            <a:ext cx="0" cy="41418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84824" y="3096986"/>
            <a:ext cx="0" cy="41418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390121" y="3091544"/>
            <a:ext cx="0" cy="41418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084824" y="2576731"/>
            <a:ext cx="0" cy="514813"/>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413356" y="952852"/>
            <a:ext cx="3548383" cy="1349783"/>
            <a:chOff x="8268367" y="1807732"/>
            <a:chExt cx="7096765" cy="2699566"/>
          </a:xfrm>
          <a:effectLst/>
        </p:grpSpPr>
        <p:sp>
          <p:nvSpPr>
            <p:cNvPr id="51" name="Freeform 50"/>
            <p:cNvSpPr>
              <a:spLocks/>
            </p:cNvSpPr>
            <p:nvPr/>
          </p:nvSpPr>
          <p:spPr bwMode="auto">
            <a:xfrm>
              <a:off x="8268367" y="1807732"/>
              <a:ext cx="7096765" cy="2699566"/>
            </a:xfrm>
            <a:custGeom>
              <a:avLst/>
              <a:gdLst>
                <a:gd name="T0" fmla="*/ 0 w 614"/>
                <a:gd name="T1" fmla="*/ 362 h 398"/>
                <a:gd name="T2" fmla="*/ 36 w 614"/>
                <a:gd name="T3" fmla="*/ 398 h 398"/>
                <a:gd name="T4" fmla="*/ 578 w 614"/>
                <a:gd name="T5" fmla="*/ 398 h 398"/>
                <a:gd name="T6" fmla="*/ 614 w 614"/>
                <a:gd name="T7" fmla="*/ 362 h 398"/>
                <a:gd name="T8" fmla="*/ 614 w 614"/>
                <a:gd name="T9" fmla="*/ 36 h 398"/>
                <a:gd name="T10" fmla="*/ 578 w 614"/>
                <a:gd name="T11" fmla="*/ 0 h 398"/>
                <a:gd name="T12" fmla="*/ 36 w 614"/>
                <a:gd name="T13" fmla="*/ 0 h 398"/>
                <a:gd name="T14" fmla="*/ 0 w 614"/>
                <a:gd name="T15" fmla="*/ 36 h 398"/>
                <a:gd name="T16" fmla="*/ 0 w 614"/>
                <a:gd name="T17" fmla="*/ 36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4" h="398">
                  <a:moveTo>
                    <a:pt x="0" y="362"/>
                  </a:moveTo>
                  <a:cubicBezTo>
                    <a:pt x="0" y="382"/>
                    <a:pt x="16" y="398"/>
                    <a:pt x="36" y="398"/>
                  </a:cubicBezTo>
                  <a:cubicBezTo>
                    <a:pt x="578" y="398"/>
                    <a:pt x="578" y="398"/>
                    <a:pt x="578" y="398"/>
                  </a:cubicBezTo>
                  <a:cubicBezTo>
                    <a:pt x="598" y="398"/>
                    <a:pt x="614" y="382"/>
                    <a:pt x="614" y="362"/>
                  </a:cubicBezTo>
                  <a:cubicBezTo>
                    <a:pt x="614" y="36"/>
                    <a:pt x="614" y="36"/>
                    <a:pt x="614" y="36"/>
                  </a:cubicBezTo>
                  <a:cubicBezTo>
                    <a:pt x="614" y="16"/>
                    <a:pt x="598" y="0"/>
                    <a:pt x="578" y="0"/>
                  </a:cubicBezTo>
                  <a:cubicBezTo>
                    <a:pt x="36" y="0"/>
                    <a:pt x="36" y="0"/>
                    <a:pt x="36" y="0"/>
                  </a:cubicBezTo>
                  <a:cubicBezTo>
                    <a:pt x="16" y="0"/>
                    <a:pt x="0" y="16"/>
                    <a:pt x="0" y="36"/>
                  </a:cubicBezTo>
                  <a:lnTo>
                    <a:pt x="0" y="362"/>
                  </a:lnTo>
                  <a:close/>
                </a:path>
              </a:pathLst>
            </a:custGeom>
            <a:solidFill>
              <a:srgbClr val="FFC000"/>
            </a:solidFill>
            <a:ln w="9525" cap="flat" cmpd="sng" algn="ctr">
              <a:noFill/>
              <a:prstDash val="solid"/>
              <a:round/>
              <a:headEnd type="none" w="med" len="med"/>
              <a:tailEnd type="none" w="med" len="med"/>
            </a:ln>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r>
                <a:rPr lang="en-US" sz="3600" dirty="0">
                  <a:solidFill>
                    <a:schemeClr val="bg1"/>
                  </a:solidFill>
                  <a:latin typeface="Avenir Book"/>
                </a:rPr>
                <a:t>SCRUM</a:t>
              </a:r>
            </a:p>
            <a:p>
              <a:pPr algn="ctr" defTabSz="814185">
                <a:lnSpc>
                  <a:spcPct val="90000"/>
                </a:lnSpc>
                <a:defRPr/>
              </a:pPr>
              <a:endParaRPr lang="en-US" sz="3600" dirty="0">
                <a:solidFill>
                  <a:schemeClr val="bg1"/>
                </a:solidFill>
                <a:latin typeface="Avenir Book"/>
              </a:endParaRPr>
            </a:p>
            <a:p>
              <a:pPr algn="ctr" defTabSz="814185">
                <a:lnSpc>
                  <a:spcPct val="90000"/>
                </a:lnSpc>
                <a:defRPr/>
              </a:pPr>
              <a:r>
                <a:rPr lang="en-US" dirty="0">
                  <a:solidFill>
                    <a:srgbClr val="616265"/>
                  </a:solidFill>
                  <a:latin typeface="Avenir Book"/>
                </a:rPr>
                <a:t> </a:t>
              </a:r>
            </a:p>
          </p:txBody>
        </p:sp>
        <p:sp>
          <p:nvSpPr>
            <p:cNvPr id="52" name="TextBox 51"/>
            <p:cNvSpPr txBox="1"/>
            <p:nvPr/>
          </p:nvSpPr>
          <p:spPr>
            <a:xfrm>
              <a:off x="9862457" y="2919646"/>
              <a:ext cx="4441373" cy="1477328"/>
            </a:xfrm>
            <a:prstGeom prst="rect">
              <a:avLst/>
            </a:prstGeom>
            <a:noFill/>
            <a:effectLst/>
          </p:spPr>
          <p:txBody>
            <a:bodyPr wrap="square" rtlCol="0">
              <a:spAutoFit/>
            </a:bodyPr>
            <a:lstStyle/>
            <a:p>
              <a:pPr defTabSz="914172"/>
              <a:r>
                <a:rPr lang="en-US" sz="1400" dirty="0">
                  <a:solidFill>
                    <a:schemeClr val="bg1"/>
                  </a:solidFill>
                  <a:latin typeface="Avenir Book"/>
                </a:rPr>
                <a:t>Scrum is the basic building block </a:t>
              </a:r>
              <a:r>
                <a:rPr lang="en-US" sz="1400" dirty="0" smtClean="0">
                  <a:solidFill>
                    <a:schemeClr val="bg1"/>
                  </a:solidFill>
                  <a:latin typeface="Avenir Book"/>
                </a:rPr>
                <a:t>of </a:t>
              </a:r>
              <a:r>
                <a:rPr lang="en-US" sz="1400" dirty="0">
                  <a:solidFill>
                    <a:schemeClr val="bg1"/>
                  </a:solidFill>
                  <a:latin typeface="Avenir Book"/>
                </a:rPr>
                <a:t>Scrum at Scale Framework. </a:t>
              </a:r>
            </a:p>
          </p:txBody>
        </p:sp>
      </p:grpSp>
      <p:grpSp>
        <p:nvGrpSpPr>
          <p:cNvPr id="53" name="Group 52"/>
          <p:cNvGrpSpPr/>
          <p:nvPr/>
        </p:nvGrpSpPr>
        <p:grpSpPr>
          <a:xfrm>
            <a:off x="388926" y="3533527"/>
            <a:ext cx="6750527" cy="2324394"/>
            <a:chOff x="774677" y="6479228"/>
            <a:chExt cx="13501053" cy="4648788"/>
          </a:xfrm>
        </p:grpSpPr>
        <p:sp>
          <p:nvSpPr>
            <p:cNvPr id="54" name="Rounded Rectangle 53"/>
            <p:cNvSpPr/>
            <p:nvPr/>
          </p:nvSpPr>
          <p:spPr>
            <a:xfrm>
              <a:off x="774677" y="6479228"/>
              <a:ext cx="7096765" cy="4648788"/>
            </a:xfrm>
            <a:prstGeom prst="roundRect">
              <a:avLst/>
            </a:prstGeom>
            <a:solidFill>
              <a:srgbClr val="9ECB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sp>
          <p:nvSpPr>
            <p:cNvPr id="55" name="Rectangle 54"/>
            <p:cNvSpPr/>
            <p:nvPr/>
          </p:nvSpPr>
          <p:spPr>
            <a:xfrm>
              <a:off x="2157261" y="6788834"/>
              <a:ext cx="3754874" cy="1181862"/>
            </a:xfrm>
            <a:prstGeom prst="rect">
              <a:avLst/>
            </a:prstGeom>
            <a:ln>
              <a:noFill/>
            </a:ln>
          </p:spPr>
          <p:txBody>
            <a:bodyPr wrap="none">
              <a:spAutoFit/>
            </a:bodyPr>
            <a:lstStyle/>
            <a:p>
              <a:pPr algn="ctr" defTabSz="814185">
                <a:lnSpc>
                  <a:spcPct val="90000"/>
                </a:lnSpc>
                <a:defRPr/>
              </a:pPr>
              <a:r>
                <a:rPr lang="en-US" sz="3600" dirty="0">
                  <a:solidFill>
                    <a:schemeClr val="bg1"/>
                  </a:solidFill>
                  <a:latin typeface="Avenir Book"/>
                </a:rPr>
                <a:t>ROLES</a:t>
              </a:r>
              <a:r>
                <a:rPr lang="en-US" sz="3600" dirty="0">
                  <a:solidFill>
                    <a:srgbClr val="616265"/>
                  </a:solidFill>
                  <a:latin typeface="Avenir Book"/>
                </a:rPr>
                <a:t> </a:t>
              </a:r>
            </a:p>
          </p:txBody>
        </p:sp>
        <p:sp>
          <p:nvSpPr>
            <p:cNvPr id="56" name="Rectangle 55"/>
            <p:cNvSpPr/>
            <p:nvPr/>
          </p:nvSpPr>
          <p:spPr>
            <a:xfrm>
              <a:off x="2086905" y="8074662"/>
              <a:ext cx="12188825" cy="1569660"/>
            </a:xfrm>
            <a:prstGeom prst="rect">
              <a:avLst/>
            </a:prstGeom>
            <a:ln>
              <a:noFill/>
            </a:ln>
          </p:spPr>
          <p:txBody>
            <a:bodyPr>
              <a:spAutoFit/>
            </a:bodyPr>
            <a:lstStyle/>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Product Owner </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Scrum Master</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Scrum Team </a:t>
              </a:r>
            </a:p>
          </p:txBody>
        </p:sp>
      </p:grpSp>
      <p:grpSp>
        <p:nvGrpSpPr>
          <p:cNvPr id="57" name="Group 56"/>
          <p:cNvGrpSpPr/>
          <p:nvPr/>
        </p:nvGrpSpPr>
        <p:grpSpPr>
          <a:xfrm>
            <a:off x="4331713" y="3547475"/>
            <a:ext cx="3548383" cy="2359939"/>
            <a:chOff x="8268367" y="6409153"/>
            <a:chExt cx="7096765" cy="4719878"/>
          </a:xfrm>
        </p:grpSpPr>
        <p:sp>
          <p:nvSpPr>
            <p:cNvPr id="58" name="Rounded Rectangle 57"/>
            <p:cNvSpPr/>
            <p:nvPr/>
          </p:nvSpPr>
          <p:spPr>
            <a:xfrm>
              <a:off x="8268367" y="6409153"/>
              <a:ext cx="7096765" cy="4719878"/>
            </a:xfrm>
            <a:prstGeom prst="roundRect">
              <a:avLst/>
            </a:prstGeom>
            <a:solidFill>
              <a:srgbClr val="EB5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grpSp>
          <p:nvGrpSpPr>
            <p:cNvPr id="59" name="Group 58"/>
            <p:cNvGrpSpPr/>
            <p:nvPr/>
          </p:nvGrpSpPr>
          <p:grpSpPr>
            <a:xfrm>
              <a:off x="8879588" y="6782596"/>
              <a:ext cx="6291077" cy="3791886"/>
              <a:chOff x="8879588" y="6782596"/>
              <a:chExt cx="6291077" cy="3791886"/>
            </a:xfrm>
          </p:grpSpPr>
          <p:sp>
            <p:nvSpPr>
              <p:cNvPr id="60" name="Rectangle 59"/>
              <p:cNvSpPr/>
              <p:nvPr/>
            </p:nvSpPr>
            <p:spPr>
              <a:xfrm>
                <a:off x="9958526" y="6782596"/>
                <a:ext cx="4062651" cy="1181862"/>
              </a:xfrm>
              <a:prstGeom prst="rect">
                <a:avLst/>
              </a:prstGeom>
            </p:spPr>
            <p:txBody>
              <a:bodyPr wrap="none">
                <a:spAutoFit/>
              </a:bodyPr>
              <a:lstStyle/>
              <a:p>
                <a:pPr algn="ctr" defTabSz="814185">
                  <a:lnSpc>
                    <a:spcPct val="90000"/>
                  </a:lnSpc>
                  <a:defRPr/>
                </a:pPr>
                <a:r>
                  <a:rPr lang="en-US" sz="3600" dirty="0" smtClean="0">
                    <a:solidFill>
                      <a:schemeClr val="bg1"/>
                    </a:solidFill>
                    <a:latin typeface="Avenir Book"/>
                  </a:rPr>
                  <a:t>EVENTS</a:t>
                </a:r>
                <a:endParaRPr lang="en-US" sz="3600" dirty="0">
                  <a:solidFill>
                    <a:srgbClr val="616265"/>
                  </a:solidFill>
                  <a:latin typeface="Avenir Book"/>
                </a:endParaRPr>
              </a:p>
            </p:txBody>
          </p:sp>
          <p:sp>
            <p:nvSpPr>
              <p:cNvPr id="61" name="TextBox 60"/>
              <p:cNvSpPr txBox="1"/>
              <p:nvPr/>
            </p:nvSpPr>
            <p:spPr>
              <a:xfrm>
                <a:off x="8879588" y="8081493"/>
                <a:ext cx="6291077" cy="2492989"/>
              </a:xfrm>
              <a:prstGeom prst="rect">
                <a:avLst/>
              </a:prstGeom>
              <a:solidFill>
                <a:srgbClr val="EB5544"/>
              </a:solidFill>
              <a:ln>
                <a:noFill/>
              </a:ln>
            </p:spPr>
            <p:txBody>
              <a:bodyPr wrap="square" rtlCol="0">
                <a:spAutoFit/>
              </a:bodyPr>
              <a:lstStyle/>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Planning Meeting</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Daily Scrum/Standup </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Review Meeting</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Retrospective </a:t>
                </a:r>
              </a:p>
              <a:p>
                <a:r>
                  <a:rPr lang="en-US" sz="1500" dirty="0">
                    <a:solidFill>
                      <a:schemeClr val="bg1"/>
                    </a:solidFill>
                    <a:latin typeface="Avenir Book"/>
                    <a:cs typeface="Arial" panose="020B0604020202020204" pitchFamily="34" charset="0"/>
                  </a:rPr>
                  <a:t> </a:t>
                </a:r>
                <a:r>
                  <a:rPr lang="en-US" sz="1500" dirty="0" smtClean="0">
                    <a:solidFill>
                      <a:schemeClr val="bg1"/>
                    </a:solidFill>
                    <a:latin typeface="Avenir Book"/>
                    <a:cs typeface="Arial" panose="020B0604020202020204" pitchFamily="34" charset="0"/>
                  </a:rPr>
                  <a:t>    plus Backlog </a:t>
                </a:r>
                <a:r>
                  <a:rPr lang="en-US" sz="1500" dirty="0">
                    <a:solidFill>
                      <a:schemeClr val="bg1"/>
                    </a:solidFill>
                    <a:latin typeface="Avenir Book"/>
                    <a:cs typeface="Arial" panose="020B0604020202020204" pitchFamily="34" charset="0"/>
                  </a:rPr>
                  <a:t>Refinement </a:t>
                </a:r>
              </a:p>
            </p:txBody>
          </p:sp>
        </p:grpSp>
      </p:grpSp>
      <p:grpSp>
        <p:nvGrpSpPr>
          <p:cNvPr id="62" name="Group 61"/>
          <p:cNvGrpSpPr/>
          <p:nvPr/>
        </p:nvGrpSpPr>
        <p:grpSpPr>
          <a:xfrm>
            <a:off x="8347616" y="3516608"/>
            <a:ext cx="3539001" cy="2391252"/>
            <a:chOff x="16692056" y="6347418"/>
            <a:chExt cx="7078002" cy="4782504"/>
          </a:xfrm>
        </p:grpSpPr>
        <p:sp>
          <p:nvSpPr>
            <p:cNvPr id="63" name="Rounded Rectangle 62"/>
            <p:cNvSpPr/>
            <p:nvPr/>
          </p:nvSpPr>
          <p:spPr>
            <a:xfrm>
              <a:off x="16692056" y="6347418"/>
              <a:ext cx="7078002" cy="4782504"/>
            </a:xfrm>
            <a:prstGeom prst="roundRect">
              <a:avLst/>
            </a:prstGeom>
            <a:solidFill>
              <a:srgbClr val="BFD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grpSp>
          <p:nvGrpSpPr>
            <p:cNvPr id="64" name="Group 63"/>
            <p:cNvGrpSpPr/>
            <p:nvPr/>
          </p:nvGrpSpPr>
          <p:grpSpPr>
            <a:xfrm>
              <a:off x="17405261" y="6713308"/>
              <a:ext cx="6035403" cy="4312957"/>
              <a:chOff x="17405261" y="6713308"/>
              <a:chExt cx="6035403" cy="4312957"/>
            </a:xfrm>
          </p:grpSpPr>
          <p:sp>
            <p:nvSpPr>
              <p:cNvPr id="65" name="TextBox 64"/>
              <p:cNvSpPr txBox="1"/>
              <p:nvPr/>
            </p:nvSpPr>
            <p:spPr>
              <a:xfrm>
                <a:off x="17569571" y="8071610"/>
                <a:ext cx="5871093" cy="2954655"/>
              </a:xfrm>
              <a:prstGeom prst="rect">
                <a:avLst/>
              </a:prstGeom>
              <a:solidFill>
                <a:srgbClr val="BFD732"/>
              </a:solidFill>
            </p:spPr>
            <p:txBody>
              <a:bodyPr wrap="square" rtlCol="0">
                <a:spAutoFit/>
              </a:bodyPr>
              <a:lstStyle/>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Product Backlog </a:t>
                </a:r>
              </a:p>
              <a:p>
                <a:pPr marL="742859" lvl="1"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Epics</a:t>
                </a:r>
              </a:p>
              <a:p>
                <a:pPr marL="742859" lvl="1"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Features</a:t>
                </a:r>
              </a:p>
              <a:p>
                <a:pPr marL="742859" lvl="1"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User Stories</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Backlog</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Burn down Chart</a:t>
                </a:r>
              </a:p>
            </p:txBody>
          </p:sp>
          <p:sp>
            <p:nvSpPr>
              <p:cNvPr id="66" name="Rectangle 65"/>
              <p:cNvSpPr/>
              <p:nvPr/>
            </p:nvSpPr>
            <p:spPr>
              <a:xfrm>
                <a:off x="17405261" y="6713308"/>
                <a:ext cx="5687839" cy="1181862"/>
              </a:xfrm>
              <a:prstGeom prst="rect">
                <a:avLst/>
              </a:prstGeom>
            </p:spPr>
            <p:txBody>
              <a:bodyPr wrap="none">
                <a:spAutoFit/>
              </a:bodyPr>
              <a:lstStyle/>
              <a:p>
                <a:pPr algn="ctr" defTabSz="814185">
                  <a:lnSpc>
                    <a:spcPct val="90000"/>
                  </a:lnSpc>
                  <a:defRPr/>
                </a:pPr>
                <a:r>
                  <a:rPr lang="en-US" sz="3600" dirty="0">
                    <a:solidFill>
                      <a:schemeClr val="bg1"/>
                    </a:solidFill>
                    <a:latin typeface="Avenir Book"/>
                  </a:rPr>
                  <a:t>ARTIFACTS</a:t>
                </a:r>
                <a:r>
                  <a:rPr lang="en-US" sz="3600" dirty="0">
                    <a:solidFill>
                      <a:srgbClr val="616265"/>
                    </a:solidFill>
                    <a:latin typeface="Avenir Book"/>
                  </a:rPr>
                  <a:t> </a:t>
                </a:r>
              </a:p>
            </p:txBody>
          </p:sp>
        </p:grpSp>
      </p:grpSp>
      <p:sp>
        <p:nvSpPr>
          <p:cNvPr id="85" name="Rectangle 84"/>
          <p:cNvSpPr/>
          <p:nvPr/>
        </p:nvSpPr>
        <p:spPr>
          <a:xfrm>
            <a:off x="1588" y="6012099"/>
            <a:ext cx="12188825" cy="845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Avenir Book"/>
            </a:endParaRPr>
          </a:p>
        </p:txBody>
      </p:sp>
      <p:grpSp>
        <p:nvGrpSpPr>
          <p:cNvPr id="68" name="Group 67"/>
          <p:cNvGrpSpPr/>
          <p:nvPr/>
        </p:nvGrpSpPr>
        <p:grpSpPr>
          <a:xfrm>
            <a:off x="388926" y="6049709"/>
            <a:ext cx="6595589" cy="676004"/>
            <a:chOff x="774677" y="6581996"/>
            <a:chExt cx="13191177" cy="1352008"/>
          </a:xfrm>
        </p:grpSpPr>
        <p:sp>
          <p:nvSpPr>
            <p:cNvPr id="69" name="Rounded Rectangle 68"/>
            <p:cNvSpPr/>
            <p:nvPr/>
          </p:nvSpPr>
          <p:spPr>
            <a:xfrm>
              <a:off x="774677" y="6581996"/>
              <a:ext cx="7096765" cy="1352008"/>
            </a:xfrm>
            <a:prstGeom prst="round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schemeClr>
                </a:solidFill>
                <a:latin typeface="Avenir Book"/>
                <a:cs typeface="Arial" panose="020B0604020202020204" pitchFamily="34" charset="0"/>
              </a:endParaRPr>
            </a:p>
          </p:txBody>
        </p:sp>
        <p:sp>
          <p:nvSpPr>
            <p:cNvPr id="70" name="Rectangle 69"/>
            <p:cNvSpPr/>
            <p:nvPr/>
          </p:nvSpPr>
          <p:spPr>
            <a:xfrm>
              <a:off x="3849967" y="6788834"/>
              <a:ext cx="369462" cy="572464"/>
            </a:xfrm>
            <a:prstGeom prst="rect">
              <a:avLst/>
            </a:prstGeom>
          </p:spPr>
          <p:txBody>
            <a:bodyPr wrap="none">
              <a:spAutoFit/>
            </a:bodyPr>
            <a:lstStyle/>
            <a:p>
              <a:pPr algn="ctr" defTabSz="814185">
                <a:lnSpc>
                  <a:spcPct val="90000"/>
                </a:lnSpc>
                <a:defRPr/>
              </a:pPr>
              <a:endParaRPr lang="en-US" sz="1400" dirty="0">
                <a:solidFill>
                  <a:srgbClr val="616265"/>
                </a:solidFill>
                <a:latin typeface="Avenir Book"/>
              </a:endParaRPr>
            </a:p>
          </p:txBody>
        </p:sp>
        <p:sp>
          <p:nvSpPr>
            <p:cNvPr id="71" name="Rectangle 70"/>
            <p:cNvSpPr/>
            <p:nvPr/>
          </p:nvSpPr>
          <p:spPr>
            <a:xfrm>
              <a:off x="1777029" y="6741554"/>
              <a:ext cx="12188825" cy="1046440"/>
            </a:xfrm>
            <a:prstGeom prst="rect">
              <a:avLst/>
            </a:prstGeom>
          </p:spPr>
          <p:txBody>
            <a:bodyPr>
              <a:spAutoFit/>
            </a:bodyPr>
            <a:lstStyle/>
            <a:p>
              <a:pPr marL="285750" indent="-285750">
                <a:buFont typeface="Wingdings" panose="05000000000000000000" pitchFamily="2" charset="2"/>
                <a:buChar char="§"/>
              </a:pPr>
              <a:r>
                <a:rPr lang="en-US" sz="1400" dirty="0">
                  <a:solidFill>
                    <a:schemeClr val="bg1"/>
                  </a:solidFill>
                  <a:latin typeface="Avenir Book"/>
                  <a:cs typeface="Arial" panose="020B0604020202020204" pitchFamily="34" charset="0"/>
                </a:rPr>
                <a:t>Proxy Product Owner </a:t>
              </a:r>
            </a:p>
            <a:p>
              <a:pPr marL="285750" indent="-285750">
                <a:buFont typeface="Wingdings" panose="05000000000000000000" pitchFamily="2" charset="2"/>
                <a:buChar char="§"/>
              </a:pPr>
              <a:r>
                <a:rPr lang="en-US" sz="1400" dirty="0">
                  <a:solidFill>
                    <a:schemeClr val="bg1"/>
                  </a:solidFill>
                  <a:latin typeface="Avenir Book"/>
                  <a:cs typeface="Arial" panose="020B0604020202020204" pitchFamily="34" charset="0"/>
                </a:rPr>
                <a:t>Proxy Scrum Master</a:t>
              </a:r>
            </a:p>
          </p:txBody>
        </p:sp>
      </p:grpSp>
      <p:grpSp>
        <p:nvGrpSpPr>
          <p:cNvPr id="72" name="Group 71"/>
          <p:cNvGrpSpPr/>
          <p:nvPr/>
        </p:nvGrpSpPr>
        <p:grpSpPr>
          <a:xfrm>
            <a:off x="4329192" y="6023997"/>
            <a:ext cx="3548383" cy="718536"/>
            <a:chOff x="8268367" y="6409153"/>
            <a:chExt cx="7096765" cy="4719878"/>
          </a:xfrm>
          <a:solidFill>
            <a:srgbClr val="0099FF"/>
          </a:solidFill>
        </p:grpSpPr>
        <p:sp>
          <p:nvSpPr>
            <p:cNvPr id="73" name="Rounded Rectangle 72"/>
            <p:cNvSpPr/>
            <p:nvPr/>
          </p:nvSpPr>
          <p:spPr>
            <a:xfrm>
              <a:off x="8268367" y="6409153"/>
              <a:ext cx="7096765" cy="47198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schemeClr>
                </a:solidFill>
                <a:latin typeface="Avenir Book"/>
                <a:cs typeface="Arial" panose="020B0604020202020204" pitchFamily="34" charset="0"/>
              </a:endParaRPr>
            </a:p>
          </p:txBody>
        </p:sp>
        <p:sp>
          <p:nvSpPr>
            <p:cNvPr id="76" name="TextBox 75"/>
            <p:cNvSpPr txBox="1"/>
            <p:nvPr/>
          </p:nvSpPr>
          <p:spPr>
            <a:xfrm>
              <a:off x="8879589" y="8081496"/>
              <a:ext cx="6291077" cy="2021708"/>
            </a:xfrm>
            <a:prstGeom prst="rect">
              <a:avLst/>
            </a:prstGeom>
            <a:grpFill/>
            <a:ln>
              <a:noFill/>
            </a:ln>
          </p:spPr>
          <p:txBody>
            <a:bodyPr wrap="square" rtlCol="0">
              <a:spAutoFit/>
            </a:bodyPr>
            <a:lstStyle/>
            <a:p>
              <a:pPr marL="285750" indent="-285750">
                <a:buFont typeface="Wingdings" panose="05000000000000000000" pitchFamily="2" charset="2"/>
                <a:buChar char="§"/>
              </a:pPr>
              <a:r>
                <a:rPr lang="en-US" sz="1400" dirty="0">
                  <a:solidFill>
                    <a:schemeClr val="bg1"/>
                  </a:solidFill>
                  <a:latin typeface="Avenir Book"/>
                  <a:cs typeface="Arial" panose="020B0604020202020204" pitchFamily="34" charset="0"/>
                </a:rPr>
                <a:t>Scrum of Scrums </a:t>
              </a:r>
            </a:p>
          </p:txBody>
        </p:sp>
      </p:grpSp>
      <p:sp>
        <p:nvSpPr>
          <p:cNvPr id="84" name="TextBox 83"/>
          <p:cNvSpPr txBox="1"/>
          <p:nvPr/>
        </p:nvSpPr>
        <p:spPr>
          <a:xfrm>
            <a:off x="8424149" y="6164673"/>
            <a:ext cx="2355132" cy="307777"/>
          </a:xfrm>
          <a:prstGeom prst="rect">
            <a:avLst/>
          </a:prstGeom>
          <a:noFill/>
        </p:spPr>
        <p:txBody>
          <a:bodyPr wrap="none" rtlCol="0">
            <a:spAutoFit/>
          </a:bodyPr>
          <a:lstStyle/>
          <a:p>
            <a:r>
              <a:rPr lang="en-US" sz="1400" dirty="0">
                <a:solidFill>
                  <a:schemeClr val="bg1"/>
                </a:solidFill>
                <a:latin typeface="Avenir Book"/>
              </a:rPr>
              <a:t>Distributed Scrum at Scale </a:t>
            </a:r>
          </a:p>
        </p:txBody>
      </p:sp>
      <p:grpSp>
        <p:nvGrpSpPr>
          <p:cNvPr id="90" name="Group 89"/>
          <p:cNvGrpSpPr/>
          <p:nvPr/>
        </p:nvGrpSpPr>
        <p:grpSpPr>
          <a:xfrm>
            <a:off x="8067167" y="5973819"/>
            <a:ext cx="3553769" cy="751894"/>
            <a:chOff x="16131156" y="11947637"/>
            <a:chExt cx="6489907" cy="1409745"/>
          </a:xfrm>
          <a:solidFill>
            <a:schemeClr val="accent2"/>
          </a:solidFill>
        </p:grpSpPr>
        <p:sp>
          <p:nvSpPr>
            <p:cNvPr id="83" name="Pentagon 82"/>
            <p:cNvSpPr/>
            <p:nvPr/>
          </p:nvSpPr>
          <p:spPr>
            <a:xfrm rot="10800000">
              <a:off x="16131156" y="11947637"/>
              <a:ext cx="6489907" cy="1409745"/>
            </a:xfrm>
            <a:prstGeom prst="homePlate">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Book"/>
              </a:endParaRPr>
            </a:p>
          </p:txBody>
        </p:sp>
        <p:sp>
          <p:nvSpPr>
            <p:cNvPr id="91" name="TextBox 90"/>
            <p:cNvSpPr txBox="1"/>
            <p:nvPr/>
          </p:nvSpPr>
          <p:spPr>
            <a:xfrm>
              <a:off x="17309832" y="12055950"/>
              <a:ext cx="4335058" cy="980998"/>
            </a:xfrm>
            <a:prstGeom prst="rect">
              <a:avLst/>
            </a:prstGeom>
            <a:solidFill>
              <a:srgbClr val="0099FF"/>
            </a:solidFill>
            <a:ln>
              <a:noFill/>
            </a:ln>
          </p:spPr>
          <p:txBody>
            <a:bodyPr wrap="square" rtlCol="0">
              <a:spAutoFit/>
            </a:bodyPr>
            <a:lstStyle/>
            <a:p>
              <a:r>
                <a:rPr lang="en-US" sz="1400" dirty="0">
                  <a:solidFill>
                    <a:schemeClr val="bg1"/>
                  </a:solidFill>
                  <a:latin typeface="Avenir Book"/>
                  <a:cs typeface="Arial" panose="020B0604020202020204" pitchFamily="34" charset="0"/>
                </a:rPr>
                <a:t>Scrum at Scale with Distributed Teams</a:t>
              </a:r>
            </a:p>
          </p:txBody>
        </p:sp>
      </p:gr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0" b="89362" l="2660" r="96277"/>
                    </a14:imgEffect>
                  </a14:imgLayer>
                </a14:imgProps>
              </a:ext>
              <a:ext uri="{28A0092B-C50C-407E-A947-70E740481C1C}">
                <a14:useLocalDpi xmlns:a14="http://schemas.microsoft.com/office/drawing/2010/main" val="0"/>
              </a:ext>
            </a:extLst>
          </a:blip>
          <a:stretch>
            <a:fillRect/>
          </a:stretch>
        </p:blipFill>
        <p:spPr>
          <a:xfrm>
            <a:off x="11124803" y="5996080"/>
            <a:ext cx="811672" cy="811672"/>
          </a:xfrm>
          <a:prstGeom prst="rect">
            <a:avLst/>
          </a:prstGeom>
        </p:spPr>
      </p:pic>
    </p:spTree>
    <p:extLst>
      <p:ext uri="{BB962C8B-B14F-4D97-AF65-F5344CB8AC3E}">
        <p14:creationId xmlns:p14="http://schemas.microsoft.com/office/powerpoint/2010/main" val="184559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8875" y="913563"/>
            <a:ext cx="11515057" cy="5275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chemeClr val="tx1">
                    <a:lumMod val="50000"/>
                  </a:schemeClr>
                </a:solidFill>
                <a:latin typeface="Avenir Book"/>
              </a:rPr>
              <a:t>For the successful implementation of the Scrum framework, the following roles are involved:</a:t>
            </a:r>
          </a:p>
        </p:txBody>
      </p:sp>
      <p:sp>
        <p:nvSpPr>
          <p:cNvPr id="7" name="Title 1"/>
          <p:cNvSpPr txBox="1">
            <a:spLocks/>
          </p:cNvSpPr>
          <p:nvPr/>
        </p:nvSpPr>
        <p:spPr>
          <a:xfrm>
            <a:off x="498875" y="13754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a:solidFill>
                  <a:srgbClr val="92D050"/>
                </a:solidFill>
              </a:rPr>
              <a:t>Scrum Roles</a:t>
            </a:r>
          </a:p>
        </p:txBody>
      </p:sp>
      <p:sp>
        <p:nvSpPr>
          <p:cNvPr id="2" name="Rectangle 1"/>
          <p:cNvSpPr/>
          <p:nvPr/>
        </p:nvSpPr>
        <p:spPr>
          <a:xfrm>
            <a:off x="8860749" y="2080949"/>
            <a:ext cx="2570839" cy="1569660"/>
          </a:xfrm>
          <a:prstGeom prst="rect">
            <a:avLst/>
          </a:prstGeom>
        </p:spPr>
        <p:txBody>
          <a:bodyPr wrap="square">
            <a:spAutoFit/>
          </a:bodyPr>
          <a:lstStyle/>
          <a:p>
            <a:r>
              <a:rPr lang="en-US" sz="1600" b="1" dirty="0">
                <a:solidFill>
                  <a:srgbClr val="FFC000"/>
                </a:solidFill>
                <a:latin typeface="Avenir Book"/>
              </a:rPr>
              <a:t>The Product Owner </a:t>
            </a:r>
            <a:r>
              <a:rPr lang="en-US" sz="1600" dirty="0">
                <a:solidFill>
                  <a:schemeClr val="tx1">
                    <a:lumMod val="50000"/>
                  </a:schemeClr>
                </a:solidFill>
                <a:latin typeface="Avenir Book"/>
              </a:rPr>
              <a:t>is responsible for defining the vision/value of the product to maximize the value of the work of the Development Team</a:t>
            </a:r>
          </a:p>
        </p:txBody>
      </p:sp>
      <p:sp>
        <p:nvSpPr>
          <p:cNvPr id="8" name="Oval 7"/>
          <p:cNvSpPr/>
          <p:nvPr/>
        </p:nvSpPr>
        <p:spPr>
          <a:xfrm>
            <a:off x="3226051" y="1671877"/>
            <a:ext cx="4644190" cy="46441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endParaRPr>
          </a:p>
        </p:txBody>
      </p:sp>
      <p:sp>
        <p:nvSpPr>
          <p:cNvPr id="9" name="Oval 8"/>
          <p:cNvSpPr/>
          <p:nvPr/>
        </p:nvSpPr>
        <p:spPr>
          <a:xfrm>
            <a:off x="3733382" y="2179208"/>
            <a:ext cx="3693559" cy="3693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932" y="1949592"/>
            <a:ext cx="1786630" cy="1372206"/>
          </a:xfrm>
          <a:prstGeom prst="rect">
            <a:avLst/>
          </a:prstGeom>
        </p:spPr>
      </p:pic>
      <p:pic>
        <p:nvPicPr>
          <p:cNvPr id="11" name="Picture 10"/>
          <p:cNvPicPr>
            <a:picLocks noChangeAspect="1"/>
          </p:cNvPicPr>
          <p:nvPr/>
        </p:nvPicPr>
        <p:blipFill rotWithShape="1">
          <a:blip r:embed="rId4" cstate="email">
            <a:extLst>
              <a:ext uri="{28A0092B-C50C-407E-A947-70E740481C1C}">
                <a14:useLocalDpi xmlns:a14="http://schemas.microsoft.com/office/drawing/2010/main" val="0"/>
              </a:ext>
            </a:extLst>
          </a:blip>
          <a:srcRect r="4334"/>
          <a:stretch/>
        </p:blipFill>
        <p:spPr>
          <a:xfrm>
            <a:off x="4660563" y="4564329"/>
            <a:ext cx="1934331" cy="1579663"/>
          </a:xfrm>
          <a:prstGeom prst="rect">
            <a:avLst/>
          </a:prstGeom>
        </p:spPr>
      </p:pic>
      <p:sp>
        <p:nvSpPr>
          <p:cNvPr id="13" name="Rectangle 12"/>
          <p:cNvSpPr/>
          <p:nvPr/>
        </p:nvSpPr>
        <p:spPr>
          <a:xfrm>
            <a:off x="6722625" y="3315581"/>
            <a:ext cx="1948134" cy="662280"/>
          </a:xfrm>
          <a:prstGeom prst="rect">
            <a:avLst/>
          </a:prstGeom>
          <a:solidFill>
            <a:srgbClr val="3366FF"/>
          </a:solidFill>
          <a:ln>
            <a:solidFill>
              <a:srgbClr val="40AE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venir Book"/>
              </a:rPr>
              <a:t>Product Owner</a:t>
            </a:r>
          </a:p>
        </p:txBody>
      </p:sp>
      <p:sp>
        <p:nvSpPr>
          <p:cNvPr id="16" name="Rectangle 15"/>
          <p:cNvSpPr/>
          <p:nvPr/>
        </p:nvSpPr>
        <p:spPr>
          <a:xfrm>
            <a:off x="4697480" y="6081947"/>
            <a:ext cx="1897414" cy="662280"/>
          </a:xfrm>
          <a:prstGeom prst="rect">
            <a:avLst/>
          </a:prstGeom>
          <a:solidFill>
            <a:srgbClr val="3366FF"/>
          </a:solidFill>
          <a:ln>
            <a:solidFill>
              <a:srgbClr val="40AE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venir Book"/>
              </a:rPr>
              <a:t>Scrum Master</a:t>
            </a:r>
          </a:p>
        </p:txBody>
      </p:sp>
      <p:sp>
        <p:nvSpPr>
          <p:cNvPr id="17" name="Rectangle 16"/>
          <p:cNvSpPr/>
          <p:nvPr/>
        </p:nvSpPr>
        <p:spPr>
          <a:xfrm>
            <a:off x="1631617" y="3750653"/>
            <a:ext cx="2277289" cy="662280"/>
          </a:xfrm>
          <a:prstGeom prst="rect">
            <a:avLst/>
          </a:prstGeom>
          <a:solidFill>
            <a:srgbClr val="3366FF"/>
          </a:solidFill>
          <a:ln>
            <a:solidFill>
              <a:srgbClr val="40AE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venir Book"/>
              </a:rPr>
              <a:t>Scrum Team </a:t>
            </a:r>
          </a:p>
        </p:txBody>
      </p:sp>
      <p:sp>
        <p:nvSpPr>
          <p:cNvPr id="15" name="Rectangle 14"/>
          <p:cNvSpPr/>
          <p:nvPr/>
        </p:nvSpPr>
        <p:spPr>
          <a:xfrm>
            <a:off x="7528560" y="5097640"/>
            <a:ext cx="2413526" cy="1815882"/>
          </a:xfrm>
          <a:prstGeom prst="rect">
            <a:avLst/>
          </a:prstGeom>
        </p:spPr>
        <p:txBody>
          <a:bodyPr wrap="square">
            <a:spAutoFit/>
          </a:bodyPr>
          <a:lstStyle/>
          <a:p>
            <a:r>
              <a:rPr lang="en-US" sz="1600" b="1" dirty="0">
                <a:solidFill>
                  <a:srgbClr val="FFC000"/>
                </a:solidFill>
                <a:latin typeface="Avenir Book"/>
              </a:rPr>
              <a:t>The Scrum Master </a:t>
            </a:r>
            <a:r>
              <a:rPr lang="en-US" sz="1600" dirty="0">
                <a:solidFill>
                  <a:schemeClr val="tx1">
                    <a:lumMod val="50000"/>
                  </a:schemeClr>
                </a:solidFill>
                <a:latin typeface="Avenir Book"/>
              </a:rPr>
              <a:t>is responsible for making sure a Scrum team lives by the values and practices of </a:t>
            </a:r>
            <a:r>
              <a:rPr lang="en-US" sz="1600" dirty="0" smtClean="0">
                <a:solidFill>
                  <a:schemeClr val="tx1">
                    <a:lumMod val="50000"/>
                  </a:schemeClr>
                </a:solidFill>
                <a:latin typeface="Avenir Book"/>
              </a:rPr>
              <a:t>Scrum and is a Coach, Mentor and Guide to the team</a:t>
            </a:r>
            <a:endParaRPr lang="en-US" sz="1600" dirty="0">
              <a:solidFill>
                <a:schemeClr val="tx1">
                  <a:lumMod val="50000"/>
                </a:schemeClr>
              </a:solidFill>
              <a:latin typeface="Avenir Book"/>
            </a:endParaRPr>
          </a:p>
        </p:txBody>
      </p:sp>
      <p:sp>
        <p:nvSpPr>
          <p:cNvPr id="18" name="Rectangle 17"/>
          <p:cNvSpPr/>
          <p:nvPr/>
        </p:nvSpPr>
        <p:spPr>
          <a:xfrm>
            <a:off x="1631617" y="4562831"/>
            <a:ext cx="2277289" cy="1569660"/>
          </a:xfrm>
          <a:prstGeom prst="rect">
            <a:avLst/>
          </a:prstGeom>
        </p:spPr>
        <p:txBody>
          <a:bodyPr wrap="square">
            <a:spAutoFit/>
          </a:bodyPr>
          <a:lstStyle/>
          <a:p>
            <a:r>
              <a:rPr lang="en-US" sz="1600" b="1" dirty="0">
                <a:solidFill>
                  <a:srgbClr val="FFC000"/>
                </a:solidFill>
                <a:latin typeface="Avenir Book"/>
              </a:rPr>
              <a:t>The Scrum Team  </a:t>
            </a:r>
            <a:r>
              <a:rPr lang="en-US" sz="1600" dirty="0">
                <a:solidFill>
                  <a:schemeClr val="tx1">
                    <a:lumMod val="50000"/>
                  </a:schemeClr>
                </a:solidFill>
                <a:latin typeface="Avenir Book"/>
              </a:rPr>
              <a:t>is a cross functional group of talented people with different skills, working together, committed to completing a sprint </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4910" y="2358190"/>
            <a:ext cx="2193996" cy="1445900"/>
          </a:xfrm>
          <a:prstGeom prst="rect">
            <a:avLst/>
          </a:prstGeom>
        </p:spPr>
      </p:pic>
    </p:spTree>
    <p:extLst>
      <p:ext uri="{BB962C8B-B14F-4D97-AF65-F5344CB8AC3E}">
        <p14:creationId xmlns:p14="http://schemas.microsoft.com/office/powerpoint/2010/main" val="552418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8001" y="260074"/>
            <a:ext cx="11070546"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buFont typeface="Quattrocento Sans"/>
            </a:pPr>
            <a:r>
              <a:rPr lang="en-US" sz="3199" b="1" dirty="0">
                <a:solidFill>
                  <a:srgbClr val="92D050"/>
                </a:solidFill>
              </a:rPr>
              <a:t>Scrum </a:t>
            </a:r>
            <a:r>
              <a:rPr lang="en-US" sz="3199" b="1" dirty="0" smtClean="0">
                <a:solidFill>
                  <a:srgbClr val="92D050"/>
                </a:solidFill>
              </a:rPr>
              <a:t>Events</a:t>
            </a:r>
            <a:endParaRPr lang="en-US" sz="3199" b="1" dirty="0">
              <a:solidFill>
                <a:srgbClr val="92D050"/>
              </a:solidFill>
            </a:endParaRPr>
          </a:p>
        </p:txBody>
      </p:sp>
      <p:sp>
        <p:nvSpPr>
          <p:cNvPr id="7" name="TextBox 6"/>
          <p:cNvSpPr txBox="1"/>
          <p:nvPr/>
        </p:nvSpPr>
        <p:spPr>
          <a:xfrm>
            <a:off x="1251249" y="5646804"/>
            <a:ext cx="3092797" cy="230832"/>
          </a:xfrm>
          <a:prstGeom prst="rect">
            <a:avLst/>
          </a:prstGeom>
          <a:solidFill>
            <a:schemeClr val="bg1"/>
          </a:solidFill>
        </p:spPr>
        <p:txBody>
          <a:bodyPr wrap="square" rtlCol="0">
            <a:spAutoFit/>
          </a:bodyPr>
          <a:lstStyle/>
          <a:p>
            <a:endParaRPr lang="en-US" sz="900" dirty="0">
              <a:latin typeface="Avenir Book"/>
            </a:endParaRPr>
          </a:p>
        </p:txBody>
      </p:sp>
      <p:sp>
        <p:nvSpPr>
          <p:cNvPr id="5" name="Rectangle 4"/>
          <p:cNvSpPr/>
          <p:nvPr/>
        </p:nvSpPr>
        <p:spPr>
          <a:xfrm>
            <a:off x="355600" y="857445"/>
            <a:ext cx="10882557" cy="707886"/>
          </a:xfrm>
          <a:prstGeom prst="rect">
            <a:avLst/>
          </a:prstGeom>
        </p:spPr>
        <p:txBody>
          <a:bodyPr wrap="square">
            <a:spAutoFit/>
          </a:bodyPr>
          <a:lstStyle/>
          <a:p>
            <a:r>
              <a:rPr lang="en-US" sz="2000" dirty="0">
                <a:solidFill>
                  <a:schemeClr val="tx1">
                    <a:lumMod val="50000"/>
                  </a:schemeClr>
                </a:solidFill>
                <a:latin typeface="Avenir Book"/>
                <a:ea typeface="Verdana" panose="020B0604030504040204" pitchFamily="34" charset="0"/>
                <a:cs typeface="Verdana" panose="020B0604030504040204" pitchFamily="34" charset="0"/>
              </a:rPr>
              <a:t>Scrum </a:t>
            </a:r>
            <a:r>
              <a:rPr lang="en-US" sz="2000" dirty="0" smtClean="0">
                <a:solidFill>
                  <a:schemeClr val="tx1">
                    <a:lumMod val="50000"/>
                  </a:schemeClr>
                </a:solidFill>
                <a:latin typeface="Avenir Book"/>
                <a:ea typeface="Verdana" panose="020B0604030504040204" pitchFamily="34" charset="0"/>
                <a:cs typeface="Verdana" panose="020B0604030504040204" pitchFamily="34" charset="0"/>
              </a:rPr>
              <a:t>Events </a:t>
            </a:r>
            <a:r>
              <a:rPr lang="en-US" sz="2000" dirty="0">
                <a:solidFill>
                  <a:schemeClr val="tx1">
                    <a:lumMod val="50000"/>
                  </a:schemeClr>
                </a:solidFill>
                <a:latin typeface="Avenir Book"/>
                <a:ea typeface="Verdana" panose="020B0604030504040204" pitchFamily="34" charset="0"/>
                <a:cs typeface="Verdana" panose="020B0604030504040204" pitchFamily="34" charset="0"/>
              </a:rPr>
              <a:t>are forums to collaborate, provide feedback, </a:t>
            </a:r>
            <a:r>
              <a:rPr lang="en-US" sz="2000" dirty="0" smtClean="0">
                <a:solidFill>
                  <a:schemeClr val="tx1">
                    <a:lumMod val="50000"/>
                  </a:schemeClr>
                </a:solidFill>
                <a:latin typeface="Avenir Book"/>
                <a:ea typeface="Verdana" panose="020B0604030504040204" pitchFamily="34" charset="0"/>
                <a:cs typeface="Verdana" panose="020B0604030504040204" pitchFamily="34" charset="0"/>
              </a:rPr>
              <a:t>identify interdependencies, remove blockers, </a:t>
            </a:r>
            <a:r>
              <a:rPr lang="en-US" sz="2000" dirty="0">
                <a:solidFill>
                  <a:schemeClr val="tx1">
                    <a:lumMod val="50000"/>
                  </a:schemeClr>
                </a:solidFill>
                <a:latin typeface="Avenir Book"/>
                <a:ea typeface="Verdana" panose="020B0604030504040204" pitchFamily="34" charset="0"/>
                <a:cs typeface="Verdana" panose="020B0604030504040204" pitchFamily="34" charset="0"/>
              </a:rPr>
              <a:t>and plan for future sprints. </a:t>
            </a:r>
            <a:r>
              <a:rPr lang="en-US" sz="2000" dirty="0" smtClean="0">
                <a:solidFill>
                  <a:schemeClr val="tx1">
                    <a:lumMod val="50000"/>
                  </a:schemeClr>
                </a:solidFill>
                <a:latin typeface="Avenir Book"/>
                <a:ea typeface="Verdana" panose="020B0604030504040204" pitchFamily="34" charset="0"/>
                <a:cs typeface="Verdana" panose="020B0604030504040204" pitchFamily="34" charset="0"/>
              </a:rPr>
              <a:t>There are 4 official Scrum Events plu</a:t>
            </a:r>
            <a:r>
              <a:rPr lang="en-US" sz="2000" dirty="0">
                <a:solidFill>
                  <a:schemeClr val="tx1">
                    <a:lumMod val="50000"/>
                  </a:schemeClr>
                </a:solidFill>
                <a:latin typeface="Avenir Book"/>
                <a:ea typeface="Verdana" panose="020B0604030504040204" pitchFamily="34" charset="0"/>
                <a:cs typeface="Verdana" panose="020B0604030504040204" pitchFamily="34" charset="0"/>
              </a:rPr>
              <a:t>s</a:t>
            </a:r>
            <a:r>
              <a:rPr lang="en-US" sz="2000" dirty="0" smtClean="0">
                <a:solidFill>
                  <a:schemeClr val="tx1">
                    <a:lumMod val="50000"/>
                  </a:schemeClr>
                </a:solidFill>
                <a:latin typeface="Avenir Book"/>
                <a:ea typeface="Verdana" panose="020B0604030504040204" pitchFamily="34" charset="0"/>
                <a:cs typeface="Verdana" panose="020B0604030504040204" pitchFamily="34" charset="0"/>
              </a:rPr>
              <a:t>1.</a:t>
            </a:r>
            <a:endParaRPr lang="en-US" sz="2000" dirty="0">
              <a:solidFill>
                <a:schemeClr val="tx1">
                  <a:lumMod val="50000"/>
                </a:schemeClr>
              </a:solidFill>
              <a:latin typeface="Avenir Book"/>
              <a:ea typeface="Verdana" panose="020B0604030504040204" pitchFamily="34" charset="0"/>
              <a:cs typeface="Verdana" panose="020B0604030504040204" pitchFamily="34" charset="0"/>
            </a:endParaRPr>
          </a:p>
        </p:txBody>
      </p:sp>
      <p:sp>
        <p:nvSpPr>
          <p:cNvPr id="6" name="Rounded Rectangle 5"/>
          <p:cNvSpPr/>
          <p:nvPr/>
        </p:nvSpPr>
        <p:spPr>
          <a:xfrm>
            <a:off x="490686" y="1641368"/>
            <a:ext cx="2068494" cy="66598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Sprint Planning </a:t>
            </a:r>
          </a:p>
        </p:txBody>
      </p:sp>
      <p:sp>
        <p:nvSpPr>
          <p:cNvPr id="9" name="Rounded Rectangle 8"/>
          <p:cNvSpPr/>
          <p:nvPr/>
        </p:nvSpPr>
        <p:spPr>
          <a:xfrm>
            <a:off x="490686" y="2474635"/>
            <a:ext cx="2068494" cy="66598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Daily Stand Up</a:t>
            </a:r>
          </a:p>
        </p:txBody>
      </p:sp>
      <p:sp>
        <p:nvSpPr>
          <p:cNvPr id="10" name="Rounded Rectangle 9"/>
          <p:cNvSpPr/>
          <p:nvPr/>
        </p:nvSpPr>
        <p:spPr>
          <a:xfrm>
            <a:off x="490685" y="3307902"/>
            <a:ext cx="2068494" cy="66598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Sprint Review</a:t>
            </a:r>
          </a:p>
        </p:txBody>
      </p:sp>
      <p:sp>
        <p:nvSpPr>
          <p:cNvPr id="11" name="Rounded Rectangle 10"/>
          <p:cNvSpPr/>
          <p:nvPr/>
        </p:nvSpPr>
        <p:spPr>
          <a:xfrm>
            <a:off x="490685" y="4141169"/>
            <a:ext cx="2068494" cy="66598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Sprint Retrospective</a:t>
            </a:r>
          </a:p>
        </p:txBody>
      </p:sp>
      <p:sp>
        <p:nvSpPr>
          <p:cNvPr id="12" name="Rounded Rectangle 11"/>
          <p:cNvSpPr/>
          <p:nvPr/>
        </p:nvSpPr>
        <p:spPr>
          <a:xfrm>
            <a:off x="490684" y="4903504"/>
            <a:ext cx="2068494" cy="1497297"/>
          </a:xfrm>
          <a:prstGeom prst="roundRect">
            <a:avLst/>
          </a:prstGeom>
          <a:solidFill>
            <a:srgbClr val="8D8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Backlog Refinement</a:t>
            </a:r>
          </a:p>
        </p:txBody>
      </p:sp>
      <p:sp>
        <p:nvSpPr>
          <p:cNvPr id="19" name="Rounded Rectangle 18"/>
          <p:cNvSpPr/>
          <p:nvPr/>
        </p:nvSpPr>
        <p:spPr>
          <a:xfrm>
            <a:off x="2667993" y="1650567"/>
            <a:ext cx="9258523" cy="6659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Team meets with the Product Owner and commits to a set of work to deliver during a sprint </a:t>
            </a:r>
          </a:p>
        </p:txBody>
      </p:sp>
      <p:sp>
        <p:nvSpPr>
          <p:cNvPr id="20" name="Rounded Rectangle 19"/>
          <p:cNvSpPr/>
          <p:nvPr/>
        </p:nvSpPr>
        <p:spPr>
          <a:xfrm>
            <a:off x="2667993" y="2500259"/>
            <a:ext cx="9258523" cy="6659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Team meets each day </a:t>
            </a:r>
            <a:r>
              <a:rPr lang="en-US" dirty="0" smtClean="0">
                <a:solidFill>
                  <a:schemeClr val="tx1">
                    <a:lumMod val="50000"/>
                  </a:schemeClr>
                </a:solidFill>
                <a:latin typeface="Avenir Book"/>
              </a:rPr>
              <a:t>for 15 minutes to </a:t>
            </a:r>
            <a:r>
              <a:rPr lang="en-US" dirty="0">
                <a:solidFill>
                  <a:schemeClr val="tx1">
                    <a:lumMod val="50000"/>
                  </a:schemeClr>
                </a:solidFill>
                <a:latin typeface="Avenir Book"/>
              </a:rPr>
              <a:t>individually share progress, next steps and impediments</a:t>
            </a:r>
          </a:p>
        </p:txBody>
      </p:sp>
      <p:sp>
        <p:nvSpPr>
          <p:cNvPr id="21" name="Rounded Rectangle 20"/>
          <p:cNvSpPr/>
          <p:nvPr/>
        </p:nvSpPr>
        <p:spPr>
          <a:xfrm>
            <a:off x="2727865" y="3327570"/>
            <a:ext cx="9260935" cy="6659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Team demonstrates to the Product Owner what has been completed during the sprint </a:t>
            </a:r>
          </a:p>
        </p:txBody>
      </p:sp>
      <p:sp>
        <p:nvSpPr>
          <p:cNvPr id="22" name="Rounded Rectangle 21"/>
          <p:cNvSpPr/>
          <p:nvPr/>
        </p:nvSpPr>
        <p:spPr>
          <a:xfrm>
            <a:off x="2689765" y="4131125"/>
            <a:ext cx="9258523" cy="6659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Team reflects on what worked and what didn’t during the sprint and looks for ways to improve the product and the process </a:t>
            </a:r>
          </a:p>
        </p:txBody>
      </p:sp>
      <p:sp>
        <p:nvSpPr>
          <p:cNvPr id="23" name="Rounded Rectangle 22"/>
          <p:cNvSpPr/>
          <p:nvPr/>
        </p:nvSpPr>
        <p:spPr>
          <a:xfrm>
            <a:off x="2689765" y="4942161"/>
            <a:ext cx="9299035" cy="145864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Five to ten percent of every Sprint should be dedicated to Product Backlog Refinement. This is not for users stories selected for the current sprint; it is for items in future sprints. Includes detailed requirements analysis, splitting large items into smaller ones (epics to use stories), estimation of new items, </a:t>
            </a:r>
            <a:r>
              <a:rPr lang="en-US" dirty="0" smtClean="0">
                <a:solidFill>
                  <a:schemeClr val="tx1">
                    <a:lumMod val="50000"/>
                  </a:schemeClr>
                </a:solidFill>
                <a:latin typeface="Avenir Book"/>
              </a:rPr>
              <a:t>re-estimation </a:t>
            </a:r>
            <a:r>
              <a:rPr lang="en-US" dirty="0">
                <a:solidFill>
                  <a:schemeClr val="tx1">
                    <a:lumMod val="50000"/>
                  </a:schemeClr>
                </a:solidFill>
                <a:latin typeface="Avenir Book"/>
              </a:rPr>
              <a:t>of existing items</a:t>
            </a:r>
          </a:p>
        </p:txBody>
      </p:sp>
    </p:spTree>
    <p:extLst>
      <p:ext uri="{BB962C8B-B14F-4D97-AF65-F5344CB8AC3E}">
        <p14:creationId xmlns:p14="http://schemas.microsoft.com/office/powerpoint/2010/main" val="3735494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p:cNvSpPr txBox="1">
            <a:spLocks/>
          </p:cNvSpPr>
          <p:nvPr/>
        </p:nvSpPr>
        <p:spPr>
          <a:xfrm>
            <a:off x="510474" y="236366"/>
            <a:ext cx="11834813" cy="618331"/>
          </a:xfrm>
          <a:prstGeom prst="rect">
            <a:avLst/>
          </a:prstGeom>
          <a:noFill/>
          <a:ln>
            <a:noFill/>
          </a:ln>
        </p:spPr>
        <p:txBody>
          <a:bodyPr vert="horz" lIns="45713" tIns="45713" rIns="45713" bIns="45713" rtlCol="0" anchor="ctr" anchorCtr="0">
            <a:normAutofit/>
          </a:bodyPr>
          <a:lstStyle>
            <a:lvl1pPr algn="l" defTabSz="914217" rtl="0" eaLnBrk="1" latinLnBrk="0" hangingPunct="1">
              <a:lnSpc>
                <a:spcPct val="90000"/>
              </a:lnSpc>
              <a:spcBef>
                <a:spcPct val="0"/>
              </a:spcBef>
              <a:buNone/>
              <a:defRPr lang="en-US" sz="3000" kern="1200">
                <a:solidFill>
                  <a:schemeClr val="tx1"/>
                </a:solidFill>
                <a:latin typeface="Avenir Book" charset="0"/>
                <a:ea typeface="Avenir Book" charset="0"/>
                <a:cs typeface="Avenir Book" charset="0"/>
              </a:defRPr>
            </a:lvl1pPr>
          </a:lstStyle>
          <a:p>
            <a:pPr>
              <a:lnSpc>
                <a:spcPct val="80000"/>
              </a:lnSpc>
              <a:spcBef>
                <a:spcPts val="0"/>
              </a:spcBef>
              <a:buClr>
                <a:srgbClr val="0070C0"/>
              </a:buClr>
              <a:buFont typeface="Quattrocento Sans"/>
              <a:buNone/>
            </a:pPr>
            <a:r>
              <a:rPr lang="en-US" sz="3199" b="1" dirty="0" smtClean="0">
                <a:solidFill>
                  <a:srgbClr val="92D050"/>
                </a:solidFill>
              </a:rPr>
              <a:t>Scrum Artifacts</a:t>
            </a:r>
            <a:endParaRPr lang="en-US" sz="3199" b="1" dirty="0">
              <a:solidFill>
                <a:srgbClr val="92D050"/>
              </a:solidFill>
            </a:endParaRPr>
          </a:p>
        </p:txBody>
      </p:sp>
      <p:sp>
        <p:nvSpPr>
          <p:cNvPr id="19" name="Rectangle 18"/>
          <p:cNvSpPr/>
          <p:nvPr/>
        </p:nvSpPr>
        <p:spPr>
          <a:xfrm>
            <a:off x="510474" y="853138"/>
            <a:ext cx="10800165" cy="400110"/>
          </a:xfrm>
          <a:prstGeom prst="rect">
            <a:avLst/>
          </a:prstGeom>
        </p:spPr>
        <p:txBody>
          <a:bodyPr wrap="square">
            <a:spAutoFit/>
          </a:bodyPr>
          <a:lstStyle/>
          <a:p>
            <a:r>
              <a:rPr lang="en-US" sz="2000" dirty="0">
                <a:solidFill>
                  <a:schemeClr val="tx1">
                    <a:lumMod val="50000"/>
                  </a:schemeClr>
                </a:solidFill>
                <a:latin typeface="Avenir Book"/>
              </a:rPr>
              <a:t>There are three key artifacts in Scrum: </a:t>
            </a:r>
            <a:endParaRPr lang="en-US" sz="2000" dirty="0">
              <a:solidFill>
                <a:schemeClr val="tx1">
                  <a:lumMod val="50000"/>
                </a:schemeClr>
              </a:solidFill>
            </a:endParaRPr>
          </a:p>
        </p:txBody>
      </p:sp>
      <p:sp>
        <p:nvSpPr>
          <p:cNvPr id="22" name="Rounded Rectangle 21"/>
          <p:cNvSpPr/>
          <p:nvPr/>
        </p:nvSpPr>
        <p:spPr>
          <a:xfrm>
            <a:off x="507618" y="3204615"/>
            <a:ext cx="2068494" cy="150902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Sprint Backlog</a:t>
            </a:r>
          </a:p>
        </p:txBody>
      </p:sp>
      <p:sp>
        <p:nvSpPr>
          <p:cNvPr id="23" name="Rounded Rectangle 22"/>
          <p:cNvSpPr/>
          <p:nvPr/>
        </p:nvSpPr>
        <p:spPr>
          <a:xfrm>
            <a:off x="507618" y="4948017"/>
            <a:ext cx="2068494" cy="150902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Burn down Chart</a:t>
            </a:r>
          </a:p>
        </p:txBody>
      </p:sp>
      <p:sp>
        <p:nvSpPr>
          <p:cNvPr id="24" name="Rounded Rectangle 23"/>
          <p:cNvSpPr/>
          <p:nvPr/>
        </p:nvSpPr>
        <p:spPr>
          <a:xfrm>
            <a:off x="2684926" y="3204615"/>
            <a:ext cx="9066810" cy="159409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Wingdings" panose="05000000000000000000" pitchFamily="2" charset="2"/>
              <a:buChar char="§"/>
            </a:pPr>
            <a:r>
              <a:rPr lang="en-US" sz="1600" dirty="0">
                <a:solidFill>
                  <a:schemeClr val="tx1">
                    <a:lumMod val="50000"/>
                  </a:schemeClr>
                </a:solidFill>
                <a:latin typeface="Avenir Book"/>
              </a:rPr>
              <a:t>The Sprint Backlog is a detailed list containing information about which requirements (user stories) the team is going to implement and how the team is going to implement these requirements in the upcoming Sprint.  </a:t>
            </a:r>
          </a:p>
          <a:p>
            <a:pPr marL="228600" indent="-228600">
              <a:buFont typeface="Wingdings" panose="05000000000000000000" pitchFamily="2" charset="2"/>
              <a:buChar char="§"/>
            </a:pPr>
            <a:r>
              <a:rPr lang="en-US" sz="1600" dirty="0">
                <a:solidFill>
                  <a:schemeClr val="tx1">
                    <a:lumMod val="50000"/>
                  </a:schemeClr>
                </a:solidFill>
                <a:latin typeface="Avenir Book"/>
              </a:rPr>
              <a:t>Tasks on the Sprint Backlog are broken down into hours with no task taking longer than 16 hours.  </a:t>
            </a:r>
          </a:p>
          <a:p>
            <a:pPr marL="228600" indent="-228600">
              <a:buFont typeface="Wingdings" panose="05000000000000000000" pitchFamily="2" charset="2"/>
              <a:buChar char="§"/>
            </a:pPr>
            <a:r>
              <a:rPr lang="en-US" sz="1600" dirty="0">
                <a:solidFill>
                  <a:schemeClr val="tx1">
                    <a:lumMod val="50000"/>
                  </a:schemeClr>
                </a:solidFill>
                <a:latin typeface="Avenir Book"/>
              </a:rPr>
              <a:t>If a task is greater than 16 hours it should be broken down further</a:t>
            </a:r>
            <a:r>
              <a:rPr lang="en-US" sz="1600" dirty="0" smtClean="0">
                <a:solidFill>
                  <a:schemeClr val="tx1">
                    <a:lumMod val="50000"/>
                  </a:schemeClr>
                </a:solidFill>
                <a:latin typeface="Avenir Book"/>
              </a:rPr>
              <a:t>.</a:t>
            </a:r>
            <a:endParaRPr lang="en-US" sz="1600" dirty="0">
              <a:solidFill>
                <a:schemeClr val="tx1">
                  <a:lumMod val="50000"/>
                </a:schemeClr>
              </a:solidFill>
              <a:latin typeface="Avenir Book"/>
            </a:endParaRPr>
          </a:p>
        </p:txBody>
      </p:sp>
      <p:sp>
        <p:nvSpPr>
          <p:cNvPr id="25" name="Rounded Rectangle 24"/>
          <p:cNvSpPr/>
          <p:nvPr/>
        </p:nvSpPr>
        <p:spPr>
          <a:xfrm>
            <a:off x="2684926" y="4967686"/>
            <a:ext cx="9066810" cy="148935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Wingdings" panose="05000000000000000000" pitchFamily="2" charset="2"/>
              <a:buChar char="§"/>
            </a:pPr>
            <a:r>
              <a:rPr lang="en-US" sz="1600" dirty="0">
                <a:solidFill>
                  <a:schemeClr val="tx1">
                    <a:lumMod val="50000"/>
                  </a:schemeClr>
                </a:solidFill>
                <a:latin typeface="Avenir Book"/>
              </a:rPr>
              <a:t>The Burn down Chart is a highly visible information radiator that shows the cumulative work remaining in a Sprint and is updated on a day-to-day basis. It’s recommend that teams view this daily. </a:t>
            </a:r>
          </a:p>
          <a:p>
            <a:pPr marL="228600" indent="-228600">
              <a:buFont typeface="Wingdings" panose="05000000000000000000" pitchFamily="2" charset="2"/>
              <a:buChar char="§"/>
            </a:pPr>
            <a:r>
              <a:rPr lang="en-US" sz="1600" dirty="0">
                <a:solidFill>
                  <a:schemeClr val="tx1">
                    <a:lumMod val="50000"/>
                  </a:schemeClr>
                </a:solidFill>
                <a:latin typeface="Avenir Book"/>
              </a:rPr>
              <a:t>The Burn down Chart can aid teams in quickly ascertaining if they have overcommitted to tasks in the sprint. </a:t>
            </a:r>
          </a:p>
        </p:txBody>
      </p:sp>
      <p:grpSp>
        <p:nvGrpSpPr>
          <p:cNvPr id="26" name="Group 25"/>
          <p:cNvGrpSpPr/>
          <p:nvPr/>
        </p:nvGrpSpPr>
        <p:grpSpPr>
          <a:xfrm>
            <a:off x="507618" y="1505899"/>
            <a:ext cx="11244118" cy="1587588"/>
            <a:chOff x="693882" y="1556698"/>
            <a:chExt cx="11244118" cy="1587588"/>
          </a:xfrm>
        </p:grpSpPr>
        <p:sp>
          <p:nvSpPr>
            <p:cNvPr id="27" name="Rounded Rectangle 26"/>
            <p:cNvSpPr/>
            <p:nvPr/>
          </p:nvSpPr>
          <p:spPr>
            <a:xfrm>
              <a:off x="693882" y="1556698"/>
              <a:ext cx="2068494" cy="152825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Product Backlog </a:t>
              </a:r>
            </a:p>
          </p:txBody>
        </p:sp>
        <p:sp>
          <p:nvSpPr>
            <p:cNvPr id="28" name="Rounded Rectangle 27"/>
            <p:cNvSpPr/>
            <p:nvPr/>
          </p:nvSpPr>
          <p:spPr>
            <a:xfrm>
              <a:off x="2871190" y="1565898"/>
              <a:ext cx="9066810" cy="151905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a:solidFill>
                  <a:schemeClr val="tx1">
                    <a:lumMod val="50000"/>
                  </a:schemeClr>
                </a:solidFill>
                <a:latin typeface="Avenir Book"/>
              </a:endParaRPr>
            </a:p>
          </p:txBody>
        </p:sp>
        <p:sp>
          <p:nvSpPr>
            <p:cNvPr id="29" name="TextBox 28"/>
            <p:cNvSpPr txBox="1"/>
            <p:nvPr/>
          </p:nvSpPr>
          <p:spPr>
            <a:xfrm>
              <a:off x="3077316" y="1574626"/>
              <a:ext cx="8654558" cy="1569660"/>
            </a:xfrm>
            <a:prstGeom prst="rect">
              <a:avLst/>
            </a:prstGeom>
            <a:noFill/>
          </p:spPr>
          <p:txBody>
            <a:bodyPr wrap="square" rtlCol="0">
              <a:spAutoFit/>
            </a:bodyPr>
            <a:lstStyle/>
            <a:p>
              <a:pPr marL="171450" indent="-171450">
                <a:buFont typeface="Wingdings" panose="05000000000000000000" pitchFamily="2" charset="2"/>
                <a:buChar char="§"/>
              </a:pPr>
              <a:r>
                <a:rPr lang="en-US" sz="1600" dirty="0">
                  <a:solidFill>
                    <a:schemeClr val="tx1">
                      <a:lumMod val="50000"/>
                    </a:schemeClr>
                  </a:solidFill>
                  <a:latin typeface="Avenir Book"/>
                </a:rPr>
                <a:t>The Product Backlog prepared by the Product Owner contains a list of user stories, which are smallest  units of value to deliver. </a:t>
              </a:r>
            </a:p>
            <a:p>
              <a:pPr marL="171450" indent="-171450">
                <a:buFont typeface="Wingdings" panose="05000000000000000000" pitchFamily="2" charset="2"/>
                <a:buChar char="§"/>
              </a:pPr>
              <a:r>
                <a:rPr lang="en-US" sz="1600" dirty="0">
                  <a:solidFill>
                    <a:schemeClr val="tx1">
                      <a:lumMod val="50000"/>
                    </a:schemeClr>
                  </a:solidFill>
                  <a:latin typeface="Avenir Book"/>
                </a:rPr>
                <a:t>These are prioritized by business value inside the backlog.  </a:t>
              </a:r>
            </a:p>
            <a:p>
              <a:pPr marL="171450" indent="-171450">
                <a:buFont typeface="Wingdings" panose="05000000000000000000" pitchFamily="2" charset="2"/>
                <a:buChar char="§"/>
              </a:pPr>
              <a:r>
                <a:rPr lang="en-US" sz="1600" dirty="0">
                  <a:solidFill>
                    <a:schemeClr val="tx1">
                      <a:lumMod val="50000"/>
                    </a:schemeClr>
                  </a:solidFill>
                  <a:latin typeface="Avenir Book"/>
                </a:rPr>
                <a:t>The list should include all </a:t>
              </a:r>
              <a:r>
                <a:rPr lang="en-US" sz="1600" dirty="0" smtClean="0">
                  <a:solidFill>
                    <a:schemeClr val="tx1">
                      <a:lumMod val="50000"/>
                    </a:schemeClr>
                  </a:solidFill>
                  <a:latin typeface="Avenir Book"/>
                </a:rPr>
                <a:t>functionality and features </a:t>
              </a:r>
              <a:r>
                <a:rPr lang="en-US" sz="1600" dirty="0">
                  <a:solidFill>
                    <a:schemeClr val="tx1">
                      <a:lumMod val="50000"/>
                    </a:schemeClr>
                  </a:solidFill>
                  <a:latin typeface="Avenir Book"/>
                </a:rPr>
                <a:t>visible to the customer, as well as the technical </a:t>
              </a:r>
              <a:r>
                <a:rPr lang="en-US" sz="1600" dirty="0" smtClean="0">
                  <a:solidFill>
                    <a:schemeClr val="tx1">
                      <a:lumMod val="50000"/>
                    </a:schemeClr>
                  </a:solidFill>
                  <a:latin typeface="Avenir Book"/>
                </a:rPr>
                <a:t>non functional requirements . </a:t>
              </a:r>
              <a:r>
                <a:rPr lang="en-US" sz="1600" dirty="0">
                  <a:solidFill>
                    <a:schemeClr val="tx1">
                      <a:lumMod val="50000"/>
                    </a:schemeClr>
                  </a:solidFill>
                  <a:latin typeface="Avenir Book"/>
                </a:rPr>
                <a:t>These technical pieces are call “enabler stories.” </a:t>
              </a:r>
            </a:p>
            <a:p>
              <a:endParaRPr lang="en-US" sz="1600" dirty="0"/>
            </a:p>
          </p:txBody>
        </p:sp>
      </p:grpSp>
    </p:spTree>
    <p:extLst>
      <p:ext uri="{BB962C8B-B14F-4D97-AF65-F5344CB8AC3E}">
        <p14:creationId xmlns:p14="http://schemas.microsoft.com/office/powerpoint/2010/main" val="3072291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80451" y="304898"/>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buFont typeface="Quattrocento Sans"/>
            </a:pPr>
            <a:r>
              <a:rPr lang="en-US" sz="3199" b="1" dirty="0">
                <a:solidFill>
                  <a:srgbClr val="92D050"/>
                </a:solidFill>
                <a:latin typeface="Avenir Book" charset="0"/>
                <a:ea typeface="Avenir Book" charset="0"/>
                <a:cs typeface="Avenir Book" charset="0"/>
              </a:rPr>
              <a:t>Product</a:t>
            </a:r>
            <a:r>
              <a:rPr lang="en-US" sz="3199" b="1" dirty="0">
                <a:solidFill>
                  <a:srgbClr val="92D050"/>
                </a:solidFill>
                <a:latin typeface="Avenir Book" charset="0"/>
                <a:ea typeface="Avenir Book" charset="0"/>
                <a:cs typeface="Avenir Book" charset="0"/>
              </a:rPr>
              <a:t> Backlog</a:t>
            </a:r>
            <a:endParaRPr lang="en-CA" sz="3199" b="1" dirty="0">
              <a:solidFill>
                <a:srgbClr val="92D050"/>
              </a:solidFill>
              <a:latin typeface="Avenir Book" charset="0"/>
              <a:ea typeface="Avenir Book" charset="0"/>
              <a:cs typeface="Avenir Book" charset="0"/>
            </a:endParaRPr>
          </a:p>
        </p:txBody>
      </p:sp>
      <p:sp>
        <p:nvSpPr>
          <p:cNvPr id="7" name="Double Brace 6"/>
          <p:cNvSpPr/>
          <p:nvPr/>
        </p:nvSpPr>
        <p:spPr>
          <a:xfrm>
            <a:off x="1221229" y="1924897"/>
            <a:ext cx="8971911" cy="626646"/>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ounded Rectangle 8"/>
          <p:cNvSpPr/>
          <p:nvPr/>
        </p:nvSpPr>
        <p:spPr>
          <a:xfrm>
            <a:off x="53530" y="1924897"/>
            <a:ext cx="1053842" cy="626646"/>
          </a:xfrm>
          <a:prstGeom prst="roundRect">
            <a:avLst/>
          </a:prstGeom>
          <a:solidFill>
            <a:srgbClr val="5F9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venir Book"/>
              </a:rPr>
              <a:t>Sprint Backlog</a:t>
            </a:r>
            <a:endParaRPr lang="en-US" sz="1400" b="1" dirty="0">
              <a:solidFill>
                <a:schemeClr val="bg1"/>
              </a:solidFill>
              <a:latin typeface="Avenir Book"/>
            </a:endParaRPr>
          </a:p>
        </p:txBody>
      </p:sp>
      <p:grpSp>
        <p:nvGrpSpPr>
          <p:cNvPr id="77" name="Group 76"/>
          <p:cNvGrpSpPr/>
          <p:nvPr/>
        </p:nvGrpSpPr>
        <p:grpSpPr>
          <a:xfrm>
            <a:off x="1221229" y="1068674"/>
            <a:ext cx="11033530" cy="5297335"/>
            <a:chOff x="1221229" y="1350034"/>
            <a:chExt cx="11065426" cy="541092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1229" y="1350034"/>
              <a:ext cx="7804211" cy="5410920"/>
            </a:xfrm>
            <a:prstGeom prst="rect">
              <a:avLst/>
            </a:prstGeom>
          </p:spPr>
        </p:pic>
        <p:sp>
          <p:nvSpPr>
            <p:cNvPr id="10" name="Rectangle 9"/>
            <p:cNvSpPr/>
            <p:nvPr/>
          </p:nvSpPr>
          <p:spPr>
            <a:xfrm>
              <a:off x="3188996" y="1871925"/>
              <a:ext cx="9097659" cy="4671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ight Brace 11"/>
          <p:cNvSpPr/>
          <p:nvPr/>
        </p:nvSpPr>
        <p:spPr>
          <a:xfrm>
            <a:off x="3305908" y="1793625"/>
            <a:ext cx="615461" cy="4468120"/>
          </a:xfrm>
          <a:prstGeom prst="rightBrace">
            <a:avLst>
              <a:gd name="adj1" fmla="val 8333"/>
              <a:gd name="adj2" fmla="val 4724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venir Book"/>
            </a:endParaRPr>
          </a:p>
        </p:txBody>
      </p:sp>
      <p:sp>
        <p:nvSpPr>
          <p:cNvPr id="13" name="Rounded Rectangle 12"/>
          <p:cNvSpPr/>
          <p:nvPr/>
        </p:nvSpPr>
        <p:spPr>
          <a:xfrm>
            <a:off x="4029930" y="3517972"/>
            <a:ext cx="1698318" cy="642281"/>
          </a:xfrm>
          <a:prstGeom prst="roundRect">
            <a:avLst/>
          </a:prstGeom>
          <a:solidFill>
            <a:srgbClr val="B2C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Product Backlog Items (PBIs)</a:t>
            </a:r>
          </a:p>
        </p:txBody>
      </p:sp>
      <p:sp>
        <p:nvSpPr>
          <p:cNvPr id="17" name="Rounded Rectangle 16"/>
          <p:cNvSpPr/>
          <p:nvPr/>
        </p:nvSpPr>
        <p:spPr>
          <a:xfrm>
            <a:off x="6050025" y="2499937"/>
            <a:ext cx="1564113"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Epic 1 </a:t>
            </a:r>
            <a:endParaRPr lang="en-US" sz="1400" dirty="0">
              <a:solidFill>
                <a:schemeClr val="tx1">
                  <a:lumMod val="50000"/>
                </a:schemeClr>
              </a:solidFill>
              <a:latin typeface="Avenir Book"/>
            </a:endParaRPr>
          </a:p>
        </p:txBody>
      </p:sp>
      <p:sp>
        <p:nvSpPr>
          <p:cNvPr id="20" name="Rounded Rectangle 19"/>
          <p:cNvSpPr/>
          <p:nvPr/>
        </p:nvSpPr>
        <p:spPr>
          <a:xfrm>
            <a:off x="6050025" y="4967205"/>
            <a:ext cx="1564113"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Epic 2</a:t>
            </a:r>
            <a:endParaRPr lang="en-US" sz="1400" dirty="0">
              <a:solidFill>
                <a:schemeClr val="tx1">
                  <a:lumMod val="50000"/>
                </a:schemeClr>
              </a:solidFill>
              <a:latin typeface="Avenir Book"/>
            </a:endParaRPr>
          </a:p>
        </p:txBody>
      </p:sp>
      <p:sp>
        <p:nvSpPr>
          <p:cNvPr id="21" name="Rounded Rectangle 20"/>
          <p:cNvSpPr/>
          <p:nvPr/>
        </p:nvSpPr>
        <p:spPr>
          <a:xfrm>
            <a:off x="8150118" y="1622413"/>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Feature 1 </a:t>
            </a:r>
            <a:endParaRPr lang="en-US" sz="1400" dirty="0">
              <a:solidFill>
                <a:schemeClr val="tx1">
                  <a:lumMod val="50000"/>
                </a:schemeClr>
              </a:solidFill>
              <a:latin typeface="Avenir Book"/>
            </a:endParaRPr>
          </a:p>
        </p:txBody>
      </p:sp>
      <p:sp>
        <p:nvSpPr>
          <p:cNvPr id="23" name="Rounded Rectangle 22"/>
          <p:cNvSpPr/>
          <p:nvPr/>
        </p:nvSpPr>
        <p:spPr>
          <a:xfrm>
            <a:off x="8150118" y="2486756"/>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Feature 2 </a:t>
            </a:r>
            <a:endParaRPr lang="en-US" sz="1400" dirty="0">
              <a:solidFill>
                <a:schemeClr val="tx1">
                  <a:lumMod val="50000"/>
                </a:schemeClr>
              </a:solidFill>
              <a:latin typeface="Avenir Book"/>
            </a:endParaRPr>
          </a:p>
        </p:txBody>
      </p:sp>
      <p:sp>
        <p:nvSpPr>
          <p:cNvPr id="24" name="Rounded Rectangle 23"/>
          <p:cNvSpPr/>
          <p:nvPr/>
        </p:nvSpPr>
        <p:spPr>
          <a:xfrm>
            <a:off x="8150118" y="3265298"/>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Feature 3</a:t>
            </a:r>
            <a:endParaRPr lang="en-US" sz="1400" dirty="0">
              <a:solidFill>
                <a:schemeClr val="tx1">
                  <a:lumMod val="50000"/>
                </a:schemeClr>
              </a:solidFill>
              <a:latin typeface="Avenir Book"/>
            </a:endParaRPr>
          </a:p>
        </p:txBody>
      </p:sp>
      <p:sp>
        <p:nvSpPr>
          <p:cNvPr id="25" name="Rounded Rectangle 24"/>
          <p:cNvSpPr/>
          <p:nvPr/>
        </p:nvSpPr>
        <p:spPr>
          <a:xfrm>
            <a:off x="10332794" y="296481"/>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User Story 1 </a:t>
            </a:r>
            <a:endParaRPr lang="en-US" sz="1400" dirty="0">
              <a:solidFill>
                <a:schemeClr val="tx1">
                  <a:lumMod val="50000"/>
                </a:schemeClr>
              </a:solidFill>
              <a:latin typeface="Avenir Book"/>
            </a:endParaRPr>
          </a:p>
        </p:txBody>
      </p:sp>
      <p:sp>
        <p:nvSpPr>
          <p:cNvPr id="26" name="Rounded Rectangle 25"/>
          <p:cNvSpPr/>
          <p:nvPr/>
        </p:nvSpPr>
        <p:spPr>
          <a:xfrm>
            <a:off x="10353693" y="1156843"/>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User Story 2</a:t>
            </a:r>
            <a:endParaRPr lang="en-US" sz="1400" dirty="0">
              <a:solidFill>
                <a:schemeClr val="tx1">
                  <a:lumMod val="50000"/>
                </a:schemeClr>
              </a:solidFill>
              <a:latin typeface="Avenir Book"/>
            </a:endParaRPr>
          </a:p>
        </p:txBody>
      </p:sp>
      <p:sp>
        <p:nvSpPr>
          <p:cNvPr id="27" name="Rounded Rectangle 26"/>
          <p:cNvSpPr/>
          <p:nvPr/>
        </p:nvSpPr>
        <p:spPr>
          <a:xfrm>
            <a:off x="10395553" y="1997500"/>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User Story 3</a:t>
            </a:r>
            <a:endParaRPr lang="en-US" sz="1400" dirty="0">
              <a:solidFill>
                <a:schemeClr val="tx1">
                  <a:lumMod val="50000"/>
                </a:schemeClr>
              </a:solidFill>
              <a:latin typeface="Avenir Book"/>
            </a:endParaRPr>
          </a:p>
        </p:txBody>
      </p:sp>
      <p:sp>
        <p:nvSpPr>
          <p:cNvPr id="28" name="Rounded Rectangle 27"/>
          <p:cNvSpPr/>
          <p:nvPr/>
        </p:nvSpPr>
        <p:spPr>
          <a:xfrm>
            <a:off x="10411100" y="2807896"/>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User Story 4</a:t>
            </a:r>
            <a:endParaRPr lang="en-US" sz="1400" dirty="0">
              <a:solidFill>
                <a:schemeClr val="tx1">
                  <a:lumMod val="50000"/>
                </a:schemeClr>
              </a:solidFill>
              <a:latin typeface="Avenir Book"/>
            </a:endParaRPr>
          </a:p>
        </p:txBody>
      </p:sp>
      <p:cxnSp>
        <p:nvCxnSpPr>
          <p:cNvPr id="34" name="Straight Connector 33"/>
          <p:cNvCxnSpPr/>
          <p:nvPr/>
        </p:nvCxnSpPr>
        <p:spPr>
          <a:xfrm>
            <a:off x="5873262" y="2807896"/>
            <a:ext cx="0" cy="2520236"/>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728248" y="3907579"/>
            <a:ext cx="145014"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7" idx="1"/>
          </p:cNvCxnSpPr>
          <p:nvPr/>
        </p:nvCxnSpPr>
        <p:spPr>
          <a:xfrm>
            <a:off x="5873262" y="2807896"/>
            <a:ext cx="176763" cy="13182"/>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856913" y="5328132"/>
            <a:ext cx="193112" cy="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140462" y="779806"/>
            <a:ext cx="0" cy="234923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030618" y="1960945"/>
            <a:ext cx="105049"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0147815" y="777111"/>
            <a:ext cx="179003" cy="2521"/>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0142041" y="3121140"/>
            <a:ext cx="253512" cy="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920808" y="1791991"/>
            <a:ext cx="0" cy="176142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7918938" y="1792388"/>
            <a:ext cx="228596" cy="386"/>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4"/>
          <a:stretch>
            <a:fillRect/>
          </a:stretch>
        </p:blipFill>
        <p:spPr>
          <a:xfrm>
            <a:off x="9095742" y="4036486"/>
            <a:ext cx="3085793" cy="1993477"/>
          </a:xfrm>
          <a:prstGeom prst="rect">
            <a:avLst/>
          </a:prstGeom>
          <a:ln>
            <a:noFill/>
          </a:ln>
        </p:spPr>
      </p:pic>
      <p:cxnSp>
        <p:nvCxnSpPr>
          <p:cNvPr id="65" name="Straight Arrow Connector 64"/>
          <p:cNvCxnSpPr/>
          <p:nvPr/>
        </p:nvCxnSpPr>
        <p:spPr>
          <a:xfrm>
            <a:off x="7918938" y="2792216"/>
            <a:ext cx="228596" cy="692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7918938" y="3553411"/>
            <a:ext cx="228596" cy="1"/>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597470" y="2792216"/>
            <a:ext cx="385944"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26" idx="1"/>
          </p:cNvCxnSpPr>
          <p:nvPr/>
        </p:nvCxnSpPr>
        <p:spPr>
          <a:xfrm flipV="1">
            <a:off x="10135667" y="1477984"/>
            <a:ext cx="218026" cy="418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27" idx="1"/>
          </p:cNvCxnSpPr>
          <p:nvPr/>
        </p:nvCxnSpPr>
        <p:spPr>
          <a:xfrm>
            <a:off x="10135667" y="2312894"/>
            <a:ext cx="259886" cy="5747"/>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Curved Connector 72"/>
          <p:cNvCxnSpPr/>
          <p:nvPr/>
        </p:nvCxnSpPr>
        <p:spPr>
          <a:xfrm rot="5400000">
            <a:off x="10450803" y="3625321"/>
            <a:ext cx="807545" cy="397910"/>
          </a:xfrm>
          <a:prstGeom prst="curvedConnector3">
            <a:avLst>
              <a:gd name="adj1" fmla="val 50000"/>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4008158" y="4256758"/>
            <a:ext cx="1772306" cy="2677656"/>
          </a:xfrm>
          <a:prstGeom prst="rect">
            <a:avLst/>
          </a:prstGeom>
        </p:spPr>
        <p:txBody>
          <a:bodyPr wrap="square">
            <a:spAutoFit/>
          </a:bodyPr>
          <a:lstStyle/>
          <a:p>
            <a:pPr defTabSz="914217">
              <a:defRPr/>
            </a:pPr>
            <a:r>
              <a:rPr lang="en-US" sz="1200" dirty="0" smtClean="0">
                <a:solidFill>
                  <a:schemeClr val="tx1">
                    <a:lumMod val="50000"/>
                  </a:schemeClr>
                </a:solidFill>
                <a:latin typeface="Avenir Book"/>
              </a:rPr>
              <a:t> Product Backlog Items include business backlog items and end-user functionality as well as nonfunctional technical  enabler stories -  technical work items that are created to support the development of the </a:t>
            </a:r>
            <a:r>
              <a:rPr lang="en-US" sz="1200" dirty="0" smtClean="0">
                <a:solidFill>
                  <a:schemeClr val="tx1">
                    <a:lumMod val="50000"/>
                  </a:schemeClr>
                </a:solidFill>
                <a:latin typeface="Avenir Book"/>
                <a:cs typeface="Arial" pitchFamily="34" charset="0"/>
              </a:rPr>
              <a:t>business initiatives</a:t>
            </a:r>
            <a:endParaRPr lang="en-US" sz="1200" dirty="0" smtClean="0">
              <a:solidFill>
                <a:schemeClr val="tx1">
                  <a:lumMod val="50000"/>
                </a:schemeClr>
              </a:solidFill>
              <a:latin typeface="Avenir Book"/>
            </a:endParaRPr>
          </a:p>
          <a:p>
            <a:pPr defTabSz="914217">
              <a:defRPr/>
            </a:pPr>
            <a:endParaRPr lang="en-US" dirty="0">
              <a:solidFill>
                <a:schemeClr val="tx1">
                  <a:lumMod val="50000"/>
                </a:schemeClr>
              </a:solidFill>
              <a:latin typeface="Avenir Book"/>
            </a:endParaRPr>
          </a:p>
          <a:p>
            <a:pPr defTabSz="914217">
              <a:defRPr/>
            </a:pPr>
            <a:r>
              <a:rPr lang="en-US" dirty="0" smtClean="0">
                <a:solidFill>
                  <a:schemeClr val="tx1">
                    <a:lumMod val="50000"/>
                  </a:schemeClr>
                </a:solidFill>
                <a:latin typeface="Avenir Book"/>
              </a:rPr>
              <a:t> </a:t>
            </a:r>
            <a:endParaRPr lang="en-US" dirty="0">
              <a:solidFill>
                <a:schemeClr val="tx1">
                  <a:lumMod val="50000"/>
                </a:schemeClr>
              </a:solidFill>
              <a:latin typeface="Avenir Book"/>
            </a:endParaRPr>
          </a:p>
        </p:txBody>
      </p:sp>
    </p:spTree>
    <p:extLst>
      <p:ext uri="{BB962C8B-B14F-4D97-AF65-F5344CB8AC3E}">
        <p14:creationId xmlns:p14="http://schemas.microsoft.com/office/powerpoint/2010/main" val="967575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63388" y="308192"/>
            <a:ext cx="10693617"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buFont typeface="Quattrocento Sans"/>
            </a:pPr>
            <a:r>
              <a:rPr lang="en-US" sz="3199" b="1" dirty="0">
                <a:solidFill>
                  <a:srgbClr val="92D050"/>
                </a:solidFill>
                <a:latin typeface="Avenir Book" charset="0"/>
                <a:ea typeface="Avenir Book" charset="0"/>
                <a:cs typeface="Avenir Book" charset="0"/>
              </a:rPr>
              <a:t>Product Backlog Items: </a:t>
            </a:r>
            <a:r>
              <a:rPr lang="en-US" sz="3199" b="1" dirty="0" smtClean="0">
                <a:solidFill>
                  <a:srgbClr val="92D050"/>
                </a:solidFill>
                <a:latin typeface="Avenir Book" charset="0"/>
                <a:ea typeface="Avenir Book" charset="0"/>
                <a:cs typeface="Avenir Book" charset="0"/>
              </a:rPr>
              <a:t>Epics</a:t>
            </a:r>
            <a:endParaRPr lang="en-CA" sz="3199" b="1" dirty="0">
              <a:solidFill>
                <a:srgbClr val="92D050"/>
              </a:solidFill>
              <a:latin typeface="Avenir Book" charset="0"/>
              <a:ea typeface="Avenir Book" charset="0"/>
              <a:cs typeface="Avenir Book" charset="0"/>
            </a:endParaRPr>
          </a:p>
        </p:txBody>
      </p:sp>
      <p:sp>
        <p:nvSpPr>
          <p:cNvPr id="5" name="Rounded Rectangle 4"/>
          <p:cNvSpPr/>
          <p:nvPr/>
        </p:nvSpPr>
        <p:spPr>
          <a:xfrm>
            <a:off x="618373" y="1327849"/>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a:solidFill>
                  <a:srgbClr val="FFFFFF"/>
                </a:solidFill>
                <a:latin typeface="Avenir Book"/>
              </a:rPr>
              <a:t>Epic</a:t>
            </a:r>
            <a:endParaRPr lang="en-CA" sz="2000" b="1" dirty="0">
              <a:solidFill>
                <a:srgbClr val="FFFFFF"/>
              </a:solidFill>
              <a:latin typeface="Avenir Book"/>
            </a:endParaRPr>
          </a:p>
        </p:txBody>
      </p:sp>
      <p:sp>
        <p:nvSpPr>
          <p:cNvPr id="7" name="Rounded Rectangle 6"/>
          <p:cNvSpPr/>
          <p:nvPr/>
        </p:nvSpPr>
        <p:spPr>
          <a:xfrm>
            <a:off x="618373" y="2905787"/>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Feature</a:t>
            </a:r>
            <a:endParaRPr lang="en-CA" sz="2000" dirty="0">
              <a:solidFill>
                <a:srgbClr val="FFFFFF"/>
              </a:solidFill>
              <a:latin typeface="Avenir Book"/>
            </a:endParaRPr>
          </a:p>
        </p:txBody>
      </p:sp>
      <p:sp>
        <p:nvSpPr>
          <p:cNvPr id="9" name="Rounded Rectangle 8"/>
          <p:cNvSpPr/>
          <p:nvPr/>
        </p:nvSpPr>
        <p:spPr>
          <a:xfrm>
            <a:off x="618372" y="4753268"/>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User Story</a:t>
            </a:r>
            <a:endParaRPr lang="en-CA" sz="2000" dirty="0">
              <a:solidFill>
                <a:srgbClr val="FFFFFF"/>
              </a:solidFill>
              <a:latin typeface="Avenir Book"/>
            </a:endParaRPr>
          </a:p>
        </p:txBody>
      </p:sp>
      <p:cxnSp>
        <p:nvCxnSpPr>
          <p:cNvPr id="8" name="Straight Arrow Connector 7"/>
          <p:cNvCxnSpPr>
            <a:stCxn id="5" idx="2"/>
            <a:endCxn id="7" idx="0"/>
          </p:cNvCxnSpPr>
          <p:nvPr/>
        </p:nvCxnSpPr>
        <p:spPr>
          <a:xfrm>
            <a:off x="1577024" y="2166419"/>
            <a:ext cx="0" cy="739368"/>
          </a:xfrm>
          <a:prstGeom prst="straightConnector1">
            <a:avLst/>
          </a:prstGeom>
          <a:ln>
            <a:solidFill>
              <a:srgbClr val="F3813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585064" y="3744357"/>
            <a:ext cx="0" cy="9853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3036302" y="1000897"/>
            <a:ext cx="8813828" cy="5548184"/>
          </a:xfrm>
          <a:prstGeom prst="roundRect">
            <a:avLst>
              <a:gd name="adj" fmla="val 41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2000" dirty="0" smtClean="0">
                <a:solidFill>
                  <a:schemeClr val="bg1"/>
                </a:solidFill>
                <a:latin typeface="Avenir Book"/>
              </a:rPr>
              <a:t>An </a:t>
            </a:r>
            <a:r>
              <a:rPr lang="en-US" sz="2000" dirty="0">
                <a:solidFill>
                  <a:schemeClr val="bg1"/>
                </a:solidFill>
                <a:latin typeface="Avenir Book"/>
              </a:rPr>
              <a:t>Epic is a container for a significant Solution development initiative that captures the more substantial investments that occur within a portfolio. Due to their considerable scope and impact, epics require the definition of a Minimum Viable Product (MVP</a:t>
            </a:r>
            <a:r>
              <a:rPr lang="en-US" sz="2000" dirty="0" smtClean="0">
                <a:solidFill>
                  <a:schemeClr val="bg1"/>
                </a:solidFill>
                <a:latin typeface="Avenir Book"/>
              </a:rPr>
              <a:t>). </a:t>
            </a:r>
            <a:endParaRPr lang="en-US" sz="2000" dirty="0">
              <a:solidFill>
                <a:schemeClr val="bg1"/>
              </a:solidFill>
              <a:latin typeface="Avenir Book"/>
            </a:endParaRPr>
          </a:p>
          <a:p>
            <a:pPr>
              <a:defRPr/>
            </a:pPr>
            <a:endParaRPr lang="en-US" sz="2000" dirty="0">
              <a:solidFill>
                <a:schemeClr val="bg1"/>
              </a:solidFill>
              <a:latin typeface="Avenir Book"/>
            </a:endParaRPr>
          </a:p>
          <a:p>
            <a:pPr>
              <a:defRPr/>
            </a:pPr>
            <a:r>
              <a:rPr lang="en-US" sz="2000" dirty="0" smtClean="0">
                <a:solidFill>
                  <a:schemeClr val="bg1"/>
                </a:solidFill>
                <a:latin typeface="Avenir Book"/>
              </a:rPr>
              <a:t>Some of the epics are cross-cutting</a:t>
            </a:r>
            <a:r>
              <a:rPr lang="en-US" sz="2000" dirty="0">
                <a:solidFill>
                  <a:schemeClr val="bg1"/>
                </a:solidFill>
                <a:latin typeface="Avenir Book"/>
              </a:rPr>
              <a:t>, typically spanning multiple value </a:t>
            </a:r>
            <a:r>
              <a:rPr lang="en-US" sz="2000" dirty="0" smtClean="0">
                <a:solidFill>
                  <a:schemeClr val="bg1"/>
                </a:solidFill>
                <a:latin typeface="Avenir Book"/>
              </a:rPr>
              <a:t>streams. It is recommended to apply </a:t>
            </a:r>
            <a:r>
              <a:rPr lang="en-US" sz="2000" dirty="0">
                <a:solidFill>
                  <a:schemeClr val="bg1"/>
                </a:solidFill>
                <a:latin typeface="Avenir Book"/>
              </a:rPr>
              <a:t>the Lean Startup build-measure-learn cycle for epics to accelerate the learning and development process, and to reduce risk</a:t>
            </a:r>
            <a:r>
              <a:rPr lang="en-US" sz="2000" dirty="0" smtClean="0">
                <a:solidFill>
                  <a:schemeClr val="bg1"/>
                </a:solidFill>
                <a:latin typeface="Avenir Book"/>
              </a:rPr>
              <a:t>. </a:t>
            </a:r>
            <a:r>
              <a:rPr lang="en-US" sz="2000" dirty="0">
                <a:solidFill>
                  <a:schemeClr val="bg1"/>
                </a:solidFill>
                <a:latin typeface="Avenir Book"/>
              </a:rPr>
              <a:t>Epics are delivered over a multiple set of sprints and/or multiple teams.</a:t>
            </a:r>
          </a:p>
          <a:p>
            <a:pPr>
              <a:defRPr/>
            </a:pPr>
            <a:endParaRPr lang="en-US" sz="2000" dirty="0" smtClean="0">
              <a:solidFill>
                <a:schemeClr val="bg1"/>
              </a:solidFill>
              <a:latin typeface="Avenir Book"/>
            </a:endParaRPr>
          </a:p>
          <a:p>
            <a:pPr>
              <a:defRPr/>
            </a:pPr>
            <a:r>
              <a:rPr lang="en-US" sz="2000" dirty="0" smtClean="0">
                <a:solidFill>
                  <a:schemeClr val="bg1"/>
                </a:solidFill>
                <a:latin typeface="Avenir Book"/>
              </a:rPr>
              <a:t>Generally, epics </a:t>
            </a:r>
            <a:r>
              <a:rPr lang="en-US" sz="2000" dirty="0">
                <a:solidFill>
                  <a:schemeClr val="bg1"/>
                </a:solidFill>
                <a:latin typeface="Avenir Book"/>
              </a:rPr>
              <a:t>often change in scope over time as a natural aspect of agile </a:t>
            </a:r>
            <a:r>
              <a:rPr lang="en-US" sz="2000" dirty="0" smtClean="0">
                <a:solidFill>
                  <a:schemeClr val="bg1"/>
                </a:solidFill>
                <a:latin typeface="Avenir Book"/>
              </a:rPr>
              <a:t>way of development</a:t>
            </a:r>
            <a:r>
              <a:rPr lang="en-US" sz="2000" dirty="0">
                <a:solidFill>
                  <a:schemeClr val="bg1"/>
                </a:solidFill>
                <a:latin typeface="Avenir Book"/>
              </a:rPr>
              <a:t>. </a:t>
            </a:r>
          </a:p>
          <a:p>
            <a:pPr>
              <a:defRPr/>
            </a:pPr>
            <a:endParaRPr lang="en-US" sz="2000" dirty="0" smtClean="0">
              <a:solidFill>
                <a:schemeClr val="bg1"/>
              </a:solidFill>
              <a:latin typeface="Avenir Book"/>
            </a:endParaRPr>
          </a:p>
          <a:p>
            <a:pPr>
              <a:defRPr/>
            </a:pPr>
            <a:r>
              <a:rPr lang="en-US" sz="2000" dirty="0">
                <a:solidFill>
                  <a:schemeClr val="bg1"/>
                </a:solidFill>
                <a:latin typeface="Avenir Book"/>
              </a:rPr>
              <a:t>There are two types of epics — Business and Enabler epics. Business epics directly deliver business value, while Enabler epics are used to advance the Architectural Runway to support upcoming business or technical needs</a:t>
            </a:r>
            <a:r>
              <a:rPr lang="en-US" sz="2000" dirty="0" smtClean="0">
                <a:solidFill>
                  <a:schemeClr val="bg1"/>
                </a:solidFill>
                <a:latin typeface="Avenir Book"/>
              </a:rPr>
              <a:t>.</a:t>
            </a:r>
            <a:endParaRPr lang="en-CA" sz="2500" dirty="0">
              <a:solidFill>
                <a:schemeClr val="bg1"/>
              </a:solidFill>
              <a:latin typeface="Avenir Book"/>
            </a:endParaRPr>
          </a:p>
        </p:txBody>
      </p:sp>
      <p:cxnSp>
        <p:nvCxnSpPr>
          <p:cNvPr id="11" name="Straight Connector 10"/>
          <p:cNvCxnSpPr/>
          <p:nvPr/>
        </p:nvCxnSpPr>
        <p:spPr>
          <a:xfrm>
            <a:off x="2535675" y="1760967"/>
            <a:ext cx="500628"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63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Epic Hypothesis Statement</a:t>
            </a:r>
            <a:endParaRPr lang="en-CA" sz="3199" b="1" dirty="0">
              <a:solidFill>
                <a:srgbClr val="92D050"/>
              </a:solidFill>
              <a:latin typeface="Avenir Book" charset="0"/>
              <a:ea typeface="Avenir Book" charset="0"/>
              <a:cs typeface="Avenir Book"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97034425"/>
              </p:ext>
            </p:extLst>
          </p:nvPr>
        </p:nvGraphicFramePr>
        <p:xfrm>
          <a:off x="708338" y="1069837"/>
          <a:ext cx="10772462" cy="4683263"/>
        </p:xfrm>
        <a:graphic>
          <a:graphicData uri="http://schemas.openxmlformats.org/drawingml/2006/table">
            <a:tbl>
              <a:tblPr firstRow="1" firstCol="1" bandRow="1">
                <a:tableStyleId>{5C22544A-7EE6-4342-B048-85BDC9FD1C3A}</a:tableStyleId>
              </a:tblPr>
              <a:tblGrid>
                <a:gridCol w="2847662"/>
                <a:gridCol w="7924800"/>
              </a:tblGrid>
              <a:tr h="173796">
                <a:tc>
                  <a:txBody>
                    <a:bodyPr/>
                    <a:lstStyle/>
                    <a:p>
                      <a:pPr marL="0" marR="0" algn="l">
                        <a:spcBef>
                          <a:spcPts val="600"/>
                        </a:spcBef>
                        <a:spcAft>
                          <a:spcPts val="0"/>
                        </a:spcAft>
                      </a:pPr>
                      <a:r>
                        <a:rPr lang="en-US" sz="1400" dirty="0">
                          <a:effectLst/>
                        </a:rPr>
                        <a:t>Funnel Entry </a:t>
                      </a:r>
                      <a:r>
                        <a:rPr lang="en-US" sz="1400" dirty="0" smtClean="0">
                          <a:effectLst/>
                        </a:rPr>
                        <a:t>Date</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&lt;The date that the </a:t>
                      </a:r>
                      <a:r>
                        <a:rPr lang="en-US" sz="1400" dirty="0" smtClean="0">
                          <a:effectLst/>
                        </a:rPr>
                        <a:t>Epic </a:t>
                      </a:r>
                      <a:r>
                        <a:rPr lang="en-US" sz="1400" dirty="0">
                          <a:effectLst/>
                        </a:rPr>
                        <a:t>entered the </a:t>
                      </a:r>
                      <a:r>
                        <a:rPr lang="en-US" sz="1400" dirty="0" smtClean="0">
                          <a:effectLst/>
                        </a:rPr>
                        <a:t>funnel&gt;</a:t>
                      </a:r>
                      <a:endParaRPr lang="en-US" sz="1600" dirty="0">
                        <a:effectLst/>
                        <a:latin typeface="Calibri"/>
                        <a:ea typeface="Calibri"/>
                        <a:cs typeface="Times New Roman"/>
                      </a:endParaRPr>
                    </a:p>
                  </a:txBody>
                  <a:tcPr marL="58451" marR="58451" marT="0" marB="0">
                    <a:solidFill>
                      <a:srgbClr val="FFC000"/>
                    </a:solidFill>
                  </a:tcPr>
                </a:tc>
              </a:tr>
              <a:tr h="173796">
                <a:tc>
                  <a:txBody>
                    <a:bodyPr/>
                    <a:lstStyle/>
                    <a:p>
                      <a:pPr marL="0" marR="0" algn="l">
                        <a:spcBef>
                          <a:spcPts val="600"/>
                        </a:spcBef>
                        <a:spcAft>
                          <a:spcPts val="0"/>
                        </a:spcAft>
                      </a:pPr>
                      <a:r>
                        <a:rPr lang="en-US" sz="1400" dirty="0">
                          <a:effectLst/>
                        </a:rPr>
                        <a:t>Epic </a:t>
                      </a:r>
                      <a:r>
                        <a:rPr lang="en-US" sz="1400" dirty="0" smtClean="0">
                          <a:effectLst/>
                        </a:rPr>
                        <a:t>Name</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&lt;A short name for the </a:t>
                      </a:r>
                      <a:r>
                        <a:rPr lang="en-US" sz="1400" dirty="0" smtClean="0">
                          <a:effectLst/>
                        </a:rPr>
                        <a:t>Epic&gt;    </a:t>
                      </a:r>
                      <a:endParaRPr lang="en-US" sz="1600" dirty="0">
                        <a:effectLst/>
                        <a:latin typeface="Calibri"/>
                        <a:ea typeface="Calibri"/>
                        <a:cs typeface="Times New Roman"/>
                      </a:endParaRPr>
                    </a:p>
                  </a:txBody>
                  <a:tcPr marL="58451" marR="58451" marT="0" marB="0">
                    <a:solidFill>
                      <a:schemeClr val="bg2"/>
                    </a:solidFill>
                  </a:tcPr>
                </a:tc>
              </a:tr>
              <a:tr h="173796">
                <a:tc>
                  <a:txBody>
                    <a:bodyPr/>
                    <a:lstStyle/>
                    <a:p>
                      <a:pPr marL="0" marR="0" algn="l">
                        <a:spcBef>
                          <a:spcPts val="600"/>
                        </a:spcBef>
                        <a:spcAft>
                          <a:spcPts val="0"/>
                        </a:spcAft>
                      </a:pPr>
                      <a:r>
                        <a:rPr lang="en-US" sz="1400" dirty="0">
                          <a:effectLst/>
                        </a:rPr>
                        <a:t>Epic </a:t>
                      </a:r>
                      <a:r>
                        <a:rPr lang="en-US" sz="1400" dirty="0" smtClean="0">
                          <a:effectLst/>
                        </a:rPr>
                        <a:t>Owner</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&lt;The name of the </a:t>
                      </a:r>
                      <a:r>
                        <a:rPr lang="en-US" sz="1400" dirty="0" smtClean="0">
                          <a:effectLst/>
                        </a:rPr>
                        <a:t>Epic owner&gt;</a:t>
                      </a:r>
                      <a:endParaRPr lang="en-US" sz="1600" dirty="0">
                        <a:effectLst/>
                        <a:latin typeface="Calibri"/>
                        <a:ea typeface="Calibri"/>
                        <a:cs typeface="Times New Roman"/>
                      </a:endParaRPr>
                    </a:p>
                  </a:txBody>
                  <a:tcPr marL="58451" marR="58451" marT="0" marB="0">
                    <a:solidFill>
                      <a:srgbClr val="F0F0F0"/>
                    </a:solidFill>
                  </a:tcPr>
                </a:tc>
              </a:tr>
              <a:tr h="2622731">
                <a:tc>
                  <a:txBody>
                    <a:bodyPr/>
                    <a:lstStyle/>
                    <a:p>
                      <a:pPr marL="0" marR="0" algn="l">
                        <a:spcBef>
                          <a:spcPts val="600"/>
                        </a:spcBef>
                        <a:spcAft>
                          <a:spcPts val="0"/>
                        </a:spcAft>
                      </a:pPr>
                      <a:r>
                        <a:rPr lang="en-US" sz="1400" dirty="0">
                          <a:effectLst/>
                        </a:rPr>
                        <a:t>Epic </a:t>
                      </a:r>
                      <a:r>
                        <a:rPr lang="en-US" sz="1400" dirty="0" smtClean="0">
                          <a:effectLst/>
                        </a:rPr>
                        <a:t>Description</a:t>
                      </a:r>
                      <a:endParaRPr lang="en-US" sz="1600" dirty="0">
                        <a:effectLst/>
                      </a:endParaRPr>
                    </a:p>
                    <a:p>
                      <a:pPr marL="0" marR="0" algn="l">
                        <a:spcBef>
                          <a:spcPts val="600"/>
                        </a:spcBef>
                        <a:spcAft>
                          <a:spcPts val="0"/>
                        </a:spcAft>
                      </a:pPr>
                      <a:r>
                        <a:rPr lang="en-US" sz="1400" dirty="0">
                          <a:effectLst/>
                        </a:rPr>
                        <a:t> </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&lt;An elevator pitch (value statement) that describes the </a:t>
                      </a:r>
                      <a:r>
                        <a:rPr lang="en-US" sz="1400" dirty="0" smtClean="0">
                          <a:effectLst/>
                        </a:rPr>
                        <a:t>Epic in </a:t>
                      </a:r>
                      <a:r>
                        <a:rPr lang="en-US" sz="1400" dirty="0">
                          <a:effectLst/>
                        </a:rPr>
                        <a:t>a clear and concise </a:t>
                      </a:r>
                      <a:r>
                        <a:rPr lang="en-US" sz="1400" dirty="0" smtClean="0">
                          <a:effectLst/>
                        </a:rPr>
                        <a:t>way&gt;</a:t>
                      </a:r>
                      <a:endParaRPr lang="en-US" sz="1600" dirty="0">
                        <a:effectLst/>
                      </a:endParaRPr>
                    </a:p>
                    <a:p>
                      <a:pPr marL="0" marR="0" algn="l">
                        <a:spcBef>
                          <a:spcPts val="600"/>
                        </a:spcBef>
                        <a:spcAft>
                          <a:spcPts val="0"/>
                        </a:spcAft>
                      </a:pPr>
                      <a:r>
                        <a:rPr lang="en-US" sz="1400" dirty="0">
                          <a:effectLst/>
                        </a:rPr>
                        <a:t> </a:t>
                      </a:r>
                      <a:endParaRPr lang="en-US" sz="1600" dirty="0">
                        <a:effectLst/>
                      </a:endParaRPr>
                    </a:p>
                    <a:p>
                      <a:pPr marL="0" marR="0" algn="l">
                        <a:spcBef>
                          <a:spcPts val="600"/>
                        </a:spcBef>
                        <a:spcAft>
                          <a:spcPts val="0"/>
                        </a:spcAft>
                      </a:pPr>
                      <a:r>
                        <a:rPr lang="en-US" sz="1400" dirty="0">
                          <a:effectLst/>
                        </a:rPr>
                        <a:t>For &lt;customers&gt;</a:t>
                      </a:r>
                      <a:endParaRPr lang="en-US" sz="1600" dirty="0">
                        <a:effectLst/>
                      </a:endParaRPr>
                    </a:p>
                    <a:p>
                      <a:pPr marL="0" marR="0" algn="l">
                        <a:spcBef>
                          <a:spcPts val="600"/>
                        </a:spcBef>
                        <a:spcAft>
                          <a:spcPts val="0"/>
                        </a:spcAft>
                      </a:pPr>
                      <a:r>
                        <a:rPr lang="en-US" sz="1400" dirty="0">
                          <a:effectLst/>
                        </a:rPr>
                        <a:t>who &lt;do something&gt;</a:t>
                      </a:r>
                      <a:endParaRPr lang="en-US" sz="1600" dirty="0">
                        <a:effectLst/>
                      </a:endParaRPr>
                    </a:p>
                    <a:p>
                      <a:pPr marL="0" marR="0" algn="l">
                        <a:spcBef>
                          <a:spcPts val="600"/>
                        </a:spcBef>
                        <a:spcAft>
                          <a:spcPts val="0"/>
                        </a:spcAft>
                      </a:pPr>
                      <a:r>
                        <a:rPr lang="en-US" sz="1400" dirty="0">
                          <a:effectLst/>
                        </a:rPr>
                        <a:t>the &lt;solution&gt;</a:t>
                      </a:r>
                      <a:endParaRPr lang="en-US" sz="1600" dirty="0">
                        <a:effectLst/>
                      </a:endParaRPr>
                    </a:p>
                    <a:p>
                      <a:pPr marL="0" marR="0" algn="l">
                        <a:spcBef>
                          <a:spcPts val="600"/>
                        </a:spcBef>
                        <a:spcAft>
                          <a:spcPts val="0"/>
                        </a:spcAft>
                      </a:pPr>
                      <a:r>
                        <a:rPr lang="en-US" sz="1400" dirty="0">
                          <a:effectLst/>
                        </a:rPr>
                        <a:t>is a &lt;something – the ‘how’&gt;</a:t>
                      </a:r>
                      <a:endParaRPr lang="en-US" sz="1600" dirty="0">
                        <a:effectLst/>
                      </a:endParaRPr>
                    </a:p>
                    <a:p>
                      <a:pPr marL="0" marR="0" algn="l">
                        <a:spcBef>
                          <a:spcPts val="600"/>
                        </a:spcBef>
                        <a:spcAft>
                          <a:spcPts val="0"/>
                        </a:spcAft>
                      </a:pPr>
                      <a:r>
                        <a:rPr lang="en-US" sz="1400" dirty="0">
                          <a:effectLst/>
                        </a:rPr>
                        <a:t>that &lt;provides this value&gt;</a:t>
                      </a:r>
                      <a:endParaRPr lang="en-US" sz="1600" dirty="0">
                        <a:effectLst/>
                      </a:endParaRPr>
                    </a:p>
                    <a:p>
                      <a:pPr marL="0" marR="0" algn="l">
                        <a:spcBef>
                          <a:spcPts val="600"/>
                        </a:spcBef>
                        <a:spcAft>
                          <a:spcPts val="0"/>
                        </a:spcAft>
                      </a:pPr>
                      <a:r>
                        <a:rPr lang="en-US" sz="1400" dirty="0">
                          <a:effectLst/>
                        </a:rPr>
                        <a:t>unlike &lt;competitor, current solution or non-existing solution&gt;</a:t>
                      </a:r>
                      <a:endParaRPr lang="en-US" sz="1600" dirty="0">
                        <a:effectLst/>
                      </a:endParaRPr>
                    </a:p>
                    <a:p>
                      <a:pPr marL="0" marR="0" algn="l">
                        <a:spcBef>
                          <a:spcPts val="600"/>
                        </a:spcBef>
                        <a:spcAft>
                          <a:spcPts val="0"/>
                        </a:spcAft>
                      </a:pPr>
                      <a:r>
                        <a:rPr lang="en-US" sz="1400" dirty="0">
                          <a:effectLst/>
                        </a:rPr>
                        <a:t>our solution &lt;does something better — the ‘why</a:t>
                      </a:r>
                      <a:r>
                        <a:rPr lang="en-US" sz="1400" dirty="0" smtClean="0">
                          <a:effectLst/>
                        </a:rPr>
                        <a:t>’&gt;</a:t>
                      </a:r>
                      <a:endParaRPr lang="en-US" sz="1600" dirty="0">
                        <a:effectLst/>
                        <a:latin typeface="Calibri"/>
                        <a:ea typeface="Calibri"/>
                        <a:cs typeface="Times New Roman"/>
                      </a:endParaRPr>
                    </a:p>
                  </a:txBody>
                  <a:tcPr marL="58451" marR="58451" marT="0" marB="0">
                    <a:solidFill>
                      <a:schemeClr val="bg2"/>
                    </a:solidFill>
                  </a:tcPr>
                </a:tc>
              </a:tr>
              <a:tr h="173796">
                <a:tc gridSpan="2">
                  <a:txBody>
                    <a:bodyPr/>
                    <a:lstStyle/>
                    <a:p>
                      <a:pPr marL="0" marR="0" indent="457200" algn="l">
                        <a:spcBef>
                          <a:spcPts val="600"/>
                        </a:spcBef>
                        <a:spcAft>
                          <a:spcPts val="0"/>
                        </a:spcAft>
                      </a:pPr>
                      <a:r>
                        <a:rPr lang="en-US" sz="1400" dirty="0">
                          <a:effectLst/>
                        </a:rPr>
                        <a:t> </a:t>
                      </a:r>
                      <a:endParaRPr lang="en-US" sz="1600" dirty="0">
                        <a:effectLst/>
                        <a:latin typeface="Calibri"/>
                        <a:ea typeface="Calibri"/>
                        <a:cs typeface="Times New Roman"/>
                      </a:endParaRPr>
                    </a:p>
                  </a:txBody>
                  <a:tcPr marL="58451" marR="58451" marT="0" marB="0">
                    <a:solidFill>
                      <a:srgbClr val="FFC000"/>
                    </a:solidFill>
                  </a:tcPr>
                </a:tc>
                <a:tc hMerge="1">
                  <a:txBody>
                    <a:bodyPr/>
                    <a:lstStyle/>
                    <a:p>
                      <a:endParaRPr lang="en-US"/>
                    </a:p>
                  </a:txBody>
                  <a:tcPr/>
                </a:tc>
              </a:tr>
              <a:tr h="343492">
                <a:tc>
                  <a:txBody>
                    <a:bodyPr/>
                    <a:lstStyle/>
                    <a:p>
                      <a:pPr marL="0" marR="0" algn="l">
                        <a:spcBef>
                          <a:spcPts val="600"/>
                        </a:spcBef>
                        <a:spcAft>
                          <a:spcPts val="0"/>
                        </a:spcAft>
                      </a:pPr>
                      <a:r>
                        <a:rPr lang="en-US" sz="1400" dirty="0">
                          <a:effectLst/>
                        </a:rPr>
                        <a:t>Business </a:t>
                      </a:r>
                      <a:r>
                        <a:rPr lang="en-US" sz="1400" dirty="0" smtClean="0">
                          <a:effectLst/>
                        </a:rPr>
                        <a:t>Outcomes</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&lt;The measurable benefits that the business can anticipate if the </a:t>
                      </a:r>
                      <a:r>
                        <a:rPr lang="en-US" sz="1400" dirty="0" smtClean="0">
                          <a:effectLst/>
                        </a:rPr>
                        <a:t>Epic hypothesis </a:t>
                      </a:r>
                      <a:r>
                        <a:rPr lang="en-US" sz="1400" dirty="0">
                          <a:effectLst/>
                        </a:rPr>
                        <a:t>is proven to be </a:t>
                      </a:r>
                      <a:r>
                        <a:rPr lang="en-US" sz="1400" dirty="0" smtClean="0">
                          <a:effectLst/>
                        </a:rPr>
                        <a:t>correct&gt;</a:t>
                      </a:r>
                      <a:endParaRPr lang="en-US" sz="1600" dirty="0">
                        <a:effectLst/>
                        <a:latin typeface="Calibri"/>
                        <a:ea typeface="Calibri"/>
                        <a:cs typeface="Times New Roman"/>
                      </a:endParaRPr>
                    </a:p>
                  </a:txBody>
                  <a:tcPr marL="58451" marR="58451" marT="0" marB="0">
                    <a:solidFill>
                      <a:schemeClr val="bg2"/>
                    </a:solidFill>
                  </a:tcPr>
                </a:tc>
              </a:tr>
              <a:tr h="558800">
                <a:tc>
                  <a:txBody>
                    <a:bodyPr/>
                    <a:lstStyle/>
                    <a:p>
                      <a:pPr marL="0" marR="0" algn="l">
                        <a:spcBef>
                          <a:spcPts val="600"/>
                        </a:spcBef>
                        <a:spcAft>
                          <a:spcPts val="0"/>
                        </a:spcAft>
                      </a:pPr>
                      <a:r>
                        <a:rPr lang="en-US" sz="1400" dirty="0" smtClean="0">
                          <a:effectLst/>
                        </a:rPr>
                        <a:t>Leading Indicators</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&lt;The early measures that will help predict the business outcome </a:t>
                      </a:r>
                      <a:r>
                        <a:rPr lang="en-US" sz="1400" dirty="0" smtClean="0">
                          <a:effectLst/>
                        </a:rPr>
                        <a:t>hypothesis&gt;</a:t>
                      </a:r>
                      <a:endParaRPr lang="en-US" sz="1600" dirty="0">
                        <a:effectLst/>
                        <a:latin typeface="Calibri"/>
                        <a:ea typeface="Calibri"/>
                        <a:cs typeface="Times New Roman"/>
                      </a:endParaRPr>
                    </a:p>
                  </a:txBody>
                  <a:tcPr marL="58451" marR="58451" marT="0" marB="0">
                    <a:solidFill>
                      <a:srgbClr val="F0F0F0"/>
                    </a:solidFill>
                  </a:tcPr>
                </a:tc>
              </a:tr>
              <a:tr h="304800">
                <a:tc>
                  <a:txBody>
                    <a:bodyPr/>
                    <a:lstStyle/>
                    <a:p>
                      <a:pPr marL="0" marR="0" algn="l">
                        <a:spcBef>
                          <a:spcPts val="600"/>
                        </a:spcBef>
                        <a:spcAft>
                          <a:spcPts val="0"/>
                        </a:spcAft>
                      </a:pPr>
                      <a:r>
                        <a:rPr lang="en-US" sz="1400" dirty="0">
                          <a:effectLst/>
                        </a:rPr>
                        <a:t>Nonfunctional </a:t>
                      </a:r>
                      <a:r>
                        <a:rPr lang="en-US" sz="1400" dirty="0" smtClean="0">
                          <a:effectLst/>
                        </a:rPr>
                        <a:t>Requirements (</a:t>
                      </a:r>
                      <a:r>
                        <a:rPr lang="en-US" sz="1400" dirty="0">
                          <a:effectLst/>
                        </a:rPr>
                        <a:t>NFRs</a:t>
                      </a:r>
                      <a:r>
                        <a:rPr lang="en-US" sz="1400" dirty="0" smtClean="0">
                          <a:effectLst/>
                        </a:rPr>
                        <a:t>)</a:t>
                      </a:r>
                      <a:endParaRPr lang="en-US" sz="1600" dirty="0">
                        <a:effectLst/>
                        <a:latin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&lt;Nonfunctional requirements (NFRs) associated with the </a:t>
                      </a:r>
                      <a:r>
                        <a:rPr lang="en-US" sz="1400" dirty="0" smtClean="0">
                          <a:effectLst/>
                        </a:rPr>
                        <a:t>Epic&gt;</a:t>
                      </a:r>
                      <a:endParaRPr lang="en-US" sz="1600" dirty="0">
                        <a:effectLst/>
                        <a:latin typeface="Calibri"/>
                        <a:ea typeface="Calibri"/>
                        <a:cs typeface="Times New Roman"/>
                      </a:endParaRPr>
                    </a:p>
                  </a:txBody>
                  <a:tcPr marL="58451" marR="58451" marT="0" marB="0">
                    <a:solidFill>
                      <a:schemeClr val="bg2"/>
                    </a:solidFill>
                  </a:tcPr>
                </a:tc>
              </a:tr>
            </a:tbl>
          </a:graphicData>
        </a:graphic>
      </p:graphicFrame>
    </p:spTree>
    <p:extLst>
      <p:ext uri="{BB962C8B-B14F-4D97-AF65-F5344CB8AC3E}">
        <p14:creationId xmlns:p14="http://schemas.microsoft.com/office/powerpoint/2010/main" val="954674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411605" y="1691141"/>
            <a:ext cx="5299963" cy="4350205"/>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indent="-228543" defTabSz="914172"/>
            <a:endParaRPr lang="en-US" dirty="0">
              <a:solidFill>
                <a:prstClr val="black"/>
              </a:solidFill>
              <a:latin typeface="Calibri" panose="020F0502020204030204"/>
            </a:endParaRPr>
          </a:p>
        </p:txBody>
      </p:sp>
      <p:sp>
        <p:nvSpPr>
          <p:cNvPr id="2" name="Rectangle 1"/>
          <p:cNvSpPr/>
          <p:nvPr/>
        </p:nvSpPr>
        <p:spPr>
          <a:xfrm>
            <a:off x="8640261" y="4114800"/>
            <a:ext cx="3344779" cy="1419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 name="Title 1"/>
          <p:cNvSpPr txBox="1">
            <a:spLocks/>
          </p:cNvSpPr>
          <p:nvPr/>
        </p:nvSpPr>
        <p:spPr>
          <a:xfrm>
            <a:off x="6505" y="133145"/>
            <a:ext cx="12183908"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a:defRPr/>
            </a:pPr>
            <a:r>
              <a:rPr lang="en-US" sz="3199" dirty="0">
                <a:solidFill>
                  <a:srgbClr val="92D050"/>
                </a:solidFill>
              </a:rPr>
              <a:t>    </a:t>
            </a:r>
          </a:p>
          <a:p>
            <a:pPr>
              <a:defRPr/>
            </a:pPr>
            <a:r>
              <a:rPr lang="en-US" sz="3199" dirty="0">
                <a:solidFill>
                  <a:srgbClr val="92D050"/>
                </a:solidFill>
              </a:rPr>
              <a:t>    </a:t>
            </a:r>
            <a:r>
              <a:rPr lang="en-US" sz="3199" dirty="0" smtClean="0">
                <a:solidFill>
                  <a:srgbClr val="92D050"/>
                </a:solidFill>
              </a:rPr>
              <a:t>How might we respond to change </a:t>
            </a:r>
            <a:r>
              <a:rPr lang="en-US" sz="3199" dirty="0">
                <a:solidFill>
                  <a:srgbClr val="92D050"/>
                </a:solidFill>
              </a:rPr>
              <a:t>and </a:t>
            </a:r>
            <a:r>
              <a:rPr lang="en-US" sz="3199" dirty="0" smtClean="0">
                <a:solidFill>
                  <a:srgbClr val="92D050"/>
                </a:solidFill>
              </a:rPr>
              <a:t>uncertainty? </a:t>
            </a:r>
            <a:endParaRPr lang="en-US" sz="3199" dirty="0">
              <a:solidFill>
                <a:srgbClr val="92D050"/>
              </a:solidFill>
            </a:endParaRPr>
          </a:p>
          <a:p>
            <a:pPr defTabSz="914217">
              <a:defRPr/>
            </a:pPr>
            <a:endParaRPr lang="en-US" sz="3199" dirty="0">
              <a:solidFill>
                <a:srgbClr val="92D050"/>
              </a:solidFill>
            </a:endParaRPr>
          </a:p>
        </p:txBody>
      </p:sp>
      <p:pic>
        <p:nvPicPr>
          <p:cNvPr id="8" name="Picture 4" descr="https://ithinkidesign.files.wordpress.com/2012/01/traditionalsolution.jpg"/>
          <p:cNvPicPr>
            <a:picLocks noChangeAspect="1" noChangeArrowheads="1"/>
          </p:cNvPicPr>
          <p:nvPr/>
        </p:nvPicPr>
        <p:blipFill rotWithShape="1">
          <a:blip r:embed="rId3">
            <a:extLst>
              <a:ext uri="{28A0092B-C50C-407E-A947-70E740481C1C}">
                <a14:useLocalDpi xmlns:a14="http://schemas.microsoft.com/office/drawing/2010/main" val="0"/>
              </a:ext>
            </a:extLst>
          </a:blip>
          <a:srcRect t="18504" b="24710"/>
          <a:stretch/>
        </p:blipFill>
        <p:spPr bwMode="auto">
          <a:xfrm>
            <a:off x="662805" y="1767341"/>
            <a:ext cx="10871308" cy="356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187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06238" y="232421"/>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Product Backlog Items: Features</a:t>
            </a:r>
            <a:endParaRPr lang="en-CA" sz="3199" b="1" dirty="0">
              <a:solidFill>
                <a:srgbClr val="92D050"/>
              </a:solidFill>
              <a:latin typeface="Avenir Book" charset="0"/>
              <a:ea typeface="Avenir Book" charset="0"/>
              <a:cs typeface="Avenir Book" charset="0"/>
            </a:endParaRPr>
          </a:p>
        </p:txBody>
      </p:sp>
      <p:sp>
        <p:nvSpPr>
          <p:cNvPr id="5" name="Rounded Rectangle 4"/>
          <p:cNvSpPr/>
          <p:nvPr/>
        </p:nvSpPr>
        <p:spPr>
          <a:xfrm>
            <a:off x="816121" y="1327849"/>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Epic</a:t>
            </a:r>
            <a:endParaRPr lang="en-CA" sz="2000" dirty="0">
              <a:solidFill>
                <a:srgbClr val="FFFFFF"/>
              </a:solidFill>
              <a:latin typeface="Avenir Book"/>
            </a:endParaRPr>
          </a:p>
        </p:txBody>
      </p:sp>
      <p:sp>
        <p:nvSpPr>
          <p:cNvPr id="7" name="Rounded Rectangle 6"/>
          <p:cNvSpPr/>
          <p:nvPr/>
        </p:nvSpPr>
        <p:spPr>
          <a:xfrm>
            <a:off x="816121" y="2905787"/>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a:solidFill>
                  <a:srgbClr val="FFFFFF"/>
                </a:solidFill>
                <a:latin typeface="Avenir Book"/>
              </a:rPr>
              <a:t>Feature</a:t>
            </a:r>
            <a:endParaRPr lang="en-CA" sz="2000" b="1" dirty="0">
              <a:solidFill>
                <a:srgbClr val="FFFFFF"/>
              </a:solidFill>
              <a:latin typeface="Avenir Book"/>
            </a:endParaRPr>
          </a:p>
        </p:txBody>
      </p:sp>
      <p:sp>
        <p:nvSpPr>
          <p:cNvPr id="9" name="Rounded Rectangle 8"/>
          <p:cNvSpPr/>
          <p:nvPr/>
        </p:nvSpPr>
        <p:spPr>
          <a:xfrm>
            <a:off x="816120" y="4753268"/>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User Story</a:t>
            </a:r>
            <a:endParaRPr lang="en-CA" sz="2000" dirty="0">
              <a:solidFill>
                <a:srgbClr val="FFFFFF"/>
              </a:solidFill>
              <a:latin typeface="Avenir Book"/>
            </a:endParaRPr>
          </a:p>
        </p:txBody>
      </p:sp>
      <p:cxnSp>
        <p:nvCxnSpPr>
          <p:cNvPr id="8" name="Straight Arrow Connector 7"/>
          <p:cNvCxnSpPr>
            <a:stCxn id="5" idx="2"/>
            <a:endCxn id="7" idx="0"/>
          </p:cNvCxnSpPr>
          <p:nvPr/>
        </p:nvCxnSpPr>
        <p:spPr>
          <a:xfrm>
            <a:off x="1774772" y="2166419"/>
            <a:ext cx="0" cy="739368"/>
          </a:xfrm>
          <a:prstGeom prst="straightConnector1">
            <a:avLst/>
          </a:prstGeom>
          <a:ln>
            <a:solidFill>
              <a:srgbClr val="F3813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782812" y="3744357"/>
            <a:ext cx="0" cy="9853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3234051" y="1327849"/>
            <a:ext cx="8254566" cy="4826766"/>
          </a:xfrm>
          <a:prstGeom prst="roundRect">
            <a:avLst>
              <a:gd name="adj" fmla="val 41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solidFill>
                  <a:srgbClr val="FFFFFF"/>
                </a:solidFill>
                <a:latin typeface="Avenir Book"/>
              </a:rPr>
              <a:t>Features are visible ‘units’ of business intent that the customer recognizes, and it’s at this level of detail that the customer is able to prioritize their needs</a:t>
            </a:r>
            <a:r>
              <a:rPr lang="en-US" dirty="0" smtClean="0">
                <a:solidFill>
                  <a:srgbClr val="FFFFFF"/>
                </a:solidFill>
                <a:latin typeface="Avenir Book"/>
              </a:rPr>
              <a:t>.</a:t>
            </a:r>
          </a:p>
          <a:p>
            <a:pPr>
              <a:defRPr/>
            </a:pPr>
            <a:endParaRPr lang="en-US" dirty="0">
              <a:solidFill>
                <a:srgbClr val="FFFFFF"/>
              </a:solidFill>
              <a:latin typeface="Avenir Book"/>
            </a:endParaRPr>
          </a:p>
          <a:p>
            <a:pPr>
              <a:defRPr/>
            </a:pPr>
            <a:r>
              <a:rPr lang="en-US" dirty="0">
                <a:solidFill>
                  <a:srgbClr val="FFFFFF"/>
                </a:solidFill>
                <a:latin typeface="Avenir Book"/>
              </a:rPr>
              <a:t>An Epic contains one or more Features.</a:t>
            </a:r>
          </a:p>
          <a:p>
            <a:pPr>
              <a:defRPr/>
            </a:pPr>
            <a:endParaRPr lang="en-US" dirty="0">
              <a:solidFill>
                <a:srgbClr val="FFFFFF"/>
              </a:solidFill>
              <a:latin typeface="Avenir Book"/>
            </a:endParaRPr>
          </a:p>
          <a:p>
            <a:pPr>
              <a:defRPr/>
            </a:pPr>
            <a:r>
              <a:rPr lang="en-US" dirty="0">
                <a:solidFill>
                  <a:srgbClr val="FFFFFF"/>
                </a:solidFill>
                <a:latin typeface="Avenir Book"/>
              </a:rPr>
              <a:t>Features may span multiple user roles, stories and use cases. </a:t>
            </a:r>
            <a:r>
              <a:rPr lang="en-US" dirty="0" smtClean="0">
                <a:solidFill>
                  <a:srgbClr val="FFFFFF"/>
                </a:solidFill>
                <a:latin typeface="Avenir Book"/>
              </a:rPr>
              <a:t>Multiple </a:t>
            </a:r>
            <a:r>
              <a:rPr lang="en-US" dirty="0">
                <a:solidFill>
                  <a:srgbClr val="FFFFFF"/>
                </a:solidFill>
                <a:latin typeface="Avenir Book"/>
              </a:rPr>
              <a:t>teams may work on the same feature, swarming together to deliver them quickly. </a:t>
            </a:r>
          </a:p>
          <a:p>
            <a:pPr>
              <a:defRPr/>
            </a:pPr>
            <a:endParaRPr lang="en-US" dirty="0">
              <a:solidFill>
                <a:srgbClr val="FFFFFF"/>
              </a:solidFill>
              <a:latin typeface="Avenir Book"/>
            </a:endParaRPr>
          </a:p>
          <a:p>
            <a:pPr>
              <a:defRPr/>
            </a:pPr>
            <a:r>
              <a:rPr lang="en-US" dirty="0">
                <a:solidFill>
                  <a:srgbClr val="FFFFFF"/>
                </a:solidFill>
                <a:latin typeface="Avenir Book"/>
              </a:rPr>
              <a:t>Although features may take multiple </a:t>
            </a:r>
            <a:r>
              <a:rPr lang="en-US" dirty="0" smtClean="0">
                <a:solidFill>
                  <a:srgbClr val="FFFFFF"/>
                </a:solidFill>
                <a:latin typeface="Avenir Book"/>
              </a:rPr>
              <a:t>Sprints to </a:t>
            </a:r>
            <a:r>
              <a:rPr lang="en-US" dirty="0">
                <a:solidFill>
                  <a:srgbClr val="FFFFFF"/>
                </a:solidFill>
                <a:latin typeface="Avenir Book"/>
              </a:rPr>
              <a:t>develop, they should be easily completed within a </a:t>
            </a:r>
            <a:r>
              <a:rPr lang="en-US" dirty="0" smtClean="0">
                <a:solidFill>
                  <a:srgbClr val="FFFFFF"/>
                </a:solidFill>
                <a:latin typeface="Avenir Book"/>
              </a:rPr>
              <a:t>couple of Sprints. </a:t>
            </a:r>
          </a:p>
          <a:p>
            <a:pPr>
              <a:defRPr/>
            </a:pPr>
            <a:endParaRPr lang="en-US" dirty="0">
              <a:solidFill>
                <a:srgbClr val="FFFFFF"/>
              </a:solidFill>
              <a:latin typeface="Avenir Book"/>
            </a:endParaRPr>
          </a:p>
          <a:p>
            <a:pPr>
              <a:defRPr/>
            </a:pPr>
            <a:r>
              <a:rPr lang="en-US" dirty="0">
                <a:solidFill>
                  <a:srgbClr val="FFFFFF"/>
                </a:solidFill>
                <a:latin typeface="Avenir Book"/>
              </a:rPr>
              <a:t>Each feature includes a </a:t>
            </a:r>
            <a:r>
              <a:rPr lang="en-US" dirty="0" smtClean="0">
                <a:solidFill>
                  <a:srgbClr val="FFFFFF"/>
                </a:solidFill>
                <a:latin typeface="Avenir Book"/>
              </a:rPr>
              <a:t>Benefits </a:t>
            </a:r>
            <a:r>
              <a:rPr lang="en-US" dirty="0">
                <a:solidFill>
                  <a:srgbClr val="FFFFFF"/>
                </a:solidFill>
                <a:latin typeface="Avenir Book"/>
              </a:rPr>
              <a:t>H</a:t>
            </a:r>
            <a:r>
              <a:rPr lang="en-US" dirty="0" smtClean="0">
                <a:solidFill>
                  <a:srgbClr val="FFFFFF"/>
                </a:solidFill>
                <a:latin typeface="Avenir Book"/>
              </a:rPr>
              <a:t>ypothesis and a set of  </a:t>
            </a:r>
            <a:r>
              <a:rPr lang="en-US" dirty="0">
                <a:solidFill>
                  <a:srgbClr val="FFFFFF"/>
                </a:solidFill>
                <a:latin typeface="Avenir Book"/>
              </a:rPr>
              <a:t>A</a:t>
            </a:r>
            <a:r>
              <a:rPr lang="en-US" dirty="0" smtClean="0">
                <a:solidFill>
                  <a:srgbClr val="FFFFFF"/>
                </a:solidFill>
                <a:latin typeface="Avenir Book"/>
              </a:rPr>
              <a:t>cceptance </a:t>
            </a:r>
            <a:r>
              <a:rPr lang="en-US" dirty="0">
                <a:solidFill>
                  <a:srgbClr val="FFFFFF"/>
                </a:solidFill>
                <a:latin typeface="Avenir Book"/>
              </a:rPr>
              <a:t>C</a:t>
            </a:r>
            <a:r>
              <a:rPr lang="en-US" dirty="0" smtClean="0">
                <a:solidFill>
                  <a:srgbClr val="FFFFFF"/>
                </a:solidFill>
                <a:latin typeface="Avenir Book"/>
              </a:rPr>
              <a:t>riteria.</a:t>
            </a:r>
          </a:p>
          <a:p>
            <a:pPr>
              <a:defRPr/>
            </a:pPr>
            <a:r>
              <a:rPr lang="en-US" dirty="0" smtClean="0">
                <a:solidFill>
                  <a:srgbClr val="FFFFFF"/>
                </a:solidFill>
                <a:latin typeface="Avenir Book"/>
              </a:rPr>
              <a:t> </a:t>
            </a:r>
            <a:endParaRPr lang="en-US" dirty="0">
              <a:solidFill>
                <a:srgbClr val="FFFFFF"/>
              </a:solidFill>
              <a:latin typeface="Avenir Book"/>
            </a:endParaRPr>
          </a:p>
          <a:p>
            <a:pPr>
              <a:defRPr/>
            </a:pPr>
            <a:r>
              <a:rPr lang="en-US" dirty="0">
                <a:solidFill>
                  <a:srgbClr val="FFFFFF"/>
                </a:solidFill>
                <a:latin typeface="Avenir Book"/>
              </a:rPr>
              <a:t>Features are realized by </a:t>
            </a:r>
            <a:r>
              <a:rPr lang="en-US" dirty="0" smtClean="0">
                <a:solidFill>
                  <a:srgbClr val="FFFFFF"/>
                </a:solidFill>
                <a:latin typeface="Avenir Book"/>
              </a:rPr>
              <a:t>a collection </a:t>
            </a:r>
            <a:r>
              <a:rPr lang="en-US" dirty="0">
                <a:solidFill>
                  <a:srgbClr val="FFFFFF"/>
                </a:solidFill>
                <a:latin typeface="Avenir Book"/>
              </a:rPr>
              <a:t>of user stories</a:t>
            </a:r>
            <a:r>
              <a:rPr lang="en-US" dirty="0" smtClean="0">
                <a:solidFill>
                  <a:srgbClr val="FFFFFF"/>
                </a:solidFill>
                <a:latin typeface="Avenir Book"/>
              </a:rPr>
              <a:t>.</a:t>
            </a:r>
            <a:endParaRPr lang="en-CA" dirty="0">
              <a:solidFill>
                <a:srgbClr val="FFFFFF"/>
              </a:solidFill>
              <a:latin typeface="Avenir Book"/>
            </a:endParaRPr>
          </a:p>
        </p:txBody>
      </p:sp>
      <p:cxnSp>
        <p:nvCxnSpPr>
          <p:cNvPr id="11" name="Straight Connector 10"/>
          <p:cNvCxnSpPr>
            <a:stCxn id="7" idx="3"/>
          </p:cNvCxnSpPr>
          <p:nvPr/>
        </p:nvCxnSpPr>
        <p:spPr>
          <a:xfrm>
            <a:off x="2733423" y="3325072"/>
            <a:ext cx="500628"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158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Features and Benefits (FAB) Matrix</a:t>
            </a:r>
            <a:endParaRPr lang="en-CA" sz="3199" b="1" dirty="0">
              <a:solidFill>
                <a:srgbClr val="92D050"/>
              </a:solidFill>
              <a:latin typeface="Avenir Book" charset="0"/>
              <a:ea typeface="Avenir Book" charset="0"/>
              <a:cs typeface="Avenir Book"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81082403"/>
              </p:ext>
            </p:extLst>
          </p:nvPr>
        </p:nvGraphicFramePr>
        <p:xfrm>
          <a:off x="708338" y="1069837"/>
          <a:ext cx="10772462" cy="2538052"/>
        </p:xfrm>
        <a:graphic>
          <a:graphicData uri="http://schemas.openxmlformats.org/drawingml/2006/table">
            <a:tbl>
              <a:tblPr firstRow="1" firstCol="1" bandRow="1">
                <a:tableStyleId>{5C22544A-7EE6-4342-B048-85BDC9FD1C3A}</a:tableStyleId>
              </a:tblPr>
              <a:tblGrid>
                <a:gridCol w="2847662"/>
                <a:gridCol w="7924800"/>
              </a:tblGrid>
              <a:tr h="173796">
                <a:tc>
                  <a:txBody>
                    <a:bodyPr/>
                    <a:lstStyle/>
                    <a:p>
                      <a:pPr marL="0" marR="0" algn="l">
                        <a:spcBef>
                          <a:spcPts val="600"/>
                        </a:spcBef>
                        <a:spcAft>
                          <a:spcPts val="0"/>
                        </a:spcAft>
                      </a:pPr>
                      <a:r>
                        <a:rPr lang="en-US" sz="2000" dirty="0">
                          <a:effectLst/>
                        </a:rPr>
                        <a:t>Funnel Entry </a:t>
                      </a:r>
                      <a:r>
                        <a:rPr lang="en-US" sz="2000" dirty="0" smtClean="0">
                          <a:effectLst/>
                        </a:rPr>
                        <a:t>Date</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a:effectLst/>
                        </a:rPr>
                        <a:t>&lt;The date that the </a:t>
                      </a:r>
                      <a:r>
                        <a:rPr lang="en-US" sz="2000" dirty="0" smtClean="0">
                          <a:effectLst/>
                        </a:rPr>
                        <a:t>Feature entered </a:t>
                      </a:r>
                      <a:r>
                        <a:rPr lang="en-US" sz="2000" dirty="0">
                          <a:effectLst/>
                        </a:rPr>
                        <a:t>the </a:t>
                      </a:r>
                      <a:r>
                        <a:rPr lang="en-US" sz="2000" dirty="0" smtClean="0">
                          <a:effectLst/>
                        </a:rPr>
                        <a:t>funnel&gt;</a:t>
                      </a:r>
                      <a:endParaRPr lang="en-US" sz="2400" dirty="0">
                        <a:effectLst/>
                        <a:latin typeface="Calibri"/>
                        <a:ea typeface="Calibri"/>
                        <a:cs typeface="Times New Roman"/>
                      </a:endParaRPr>
                    </a:p>
                  </a:txBody>
                  <a:tcPr marL="58451" marR="58451" marT="0" marB="0">
                    <a:solidFill>
                      <a:srgbClr val="FFC000"/>
                    </a:solidFill>
                  </a:tcPr>
                </a:tc>
              </a:tr>
              <a:tr h="173796">
                <a:tc>
                  <a:txBody>
                    <a:bodyPr/>
                    <a:lstStyle/>
                    <a:p>
                      <a:pPr marL="0" marR="0" algn="l">
                        <a:spcBef>
                          <a:spcPts val="600"/>
                        </a:spcBef>
                        <a:spcAft>
                          <a:spcPts val="0"/>
                        </a:spcAft>
                      </a:pPr>
                      <a:r>
                        <a:rPr lang="en-US" sz="2000" dirty="0" smtClean="0">
                          <a:effectLst/>
                        </a:rPr>
                        <a:t>Feature Name</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a:effectLst/>
                        </a:rPr>
                        <a:t>&lt;A short name for the </a:t>
                      </a:r>
                      <a:r>
                        <a:rPr lang="en-US" sz="2000" dirty="0" smtClean="0">
                          <a:effectLst/>
                        </a:rPr>
                        <a:t>Feature&gt;    </a:t>
                      </a:r>
                      <a:endParaRPr lang="en-US" sz="2400" dirty="0">
                        <a:effectLst/>
                        <a:latin typeface="Calibri"/>
                        <a:ea typeface="Calibri"/>
                        <a:cs typeface="Times New Roman"/>
                      </a:endParaRPr>
                    </a:p>
                  </a:txBody>
                  <a:tcPr marL="58451" marR="58451" marT="0" marB="0">
                    <a:solidFill>
                      <a:schemeClr val="bg2"/>
                    </a:solidFill>
                  </a:tcPr>
                </a:tc>
              </a:tr>
              <a:tr h="173796">
                <a:tc>
                  <a:txBody>
                    <a:bodyPr/>
                    <a:lstStyle/>
                    <a:p>
                      <a:pPr marL="0" marR="0" algn="l">
                        <a:spcBef>
                          <a:spcPts val="600"/>
                        </a:spcBef>
                        <a:spcAft>
                          <a:spcPts val="0"/>
                        </a:spcAft>
                      </a:pPr>
                      <a:r>
                        <a:rPr lang="en-US" sz="2000" dirty="0" smtClean="0">
                          <a:effectLst/>
                        </a:rPr>
                        <a:t>Feature Owner</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a:effectLst/>
                        </a:rPr>
                        <a:t>&lt;The name of the </a:t>
                      </a:r>
                      <a:r>
                        <a:rPr lang="en-US" sz="2000" dirty="0" smtClean="0">
                          <a:effectLst/>
                        </a:rPr>
                        <a:t>Feature owner&gt;</a:t>
                      </a:r>
                      <a:endParaRPr lang="en-US" sz="2400" dirty="0">
                        <a:effectLst/>
                        <a:latin typeface="Calibri"/>
                        <a:ea typeface="Calibri"/>
                        <a:cs typeface="Times New Roman"/>
                      </a:endParaRPr>
                    </a:p>
                  </a:txBody>
                  <a:tcPr marL="58451" marR="58451" marT="0" marB="0">
                    <a:solidFill>
                      <a:srgbClr val="F0F0F0"/>
                    </a:solidFill>
                  </a:tcPr>
                </a:tc>
              </a:tr>
              <a:tr h="271283">
                <a:tc>
                  <a:txBody>
                    <a:bodyPr/>
                    <a:lstStyle/>
                    <a:p>
                      <a:pPr marL="0" marR="0" algn="l">
                        <a:spcBef>
                          <a:spcPts val="600"/>
                        </a:spcBef>
                        <a:spcAft>
                          <a:spcPts val="0"/>
                        </a:spcAft>
                      </a:pPr>
                      <a:r>
                        <a:rPr lang="en-US" sz="2000" dirty="0" smtClean="0">
                          <a:effectLst/>
                        </a:rPr>
                        <a:t>Feature Description</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defTabSz="914400" rtl="0" eaLnBrk="1" latinLnBrk="0" hangingPunct="1">
                        <a:spcBef>
                          <a:spcPts val="600"/>
                        </a:spcBef>
                        <a:spcAft>
                          <a:spcPts val="0"/>
                        </a:spcAft>
                      </a:pPr>
                      <a:r>
                        <a:rPr lang="en-US" sz="2000" kern="1200" dirty="0" smtClean="0">
                          <a:solidFill>
                            <a:schemeClr val="dk1"/>
                          </a:solidFill>
                          <a:effectLst/>
                          <a:latin typeface="+mn-lt"/>
                          <a:ea typeface="+mn-ea"/>
                          <a:cs typeface="+mn-cs"/>
                        </a:rPr>
                        <a:t>&lt;A short description and context&gt;</a:t>
                      </a:r>
                      <a:endParaRPr lang="en-US" sz="2000" kern="1200" dirty="0">
                        <a:solidFill>
                          <a:schemeClr val="dk1"/>
                        </a:solidFill>
                        <a:effectLst/>
                        <a:latin typeface="+mn-lt"/>
                        <a:ea typeface="+mn-ea"/>
                        <a:cs typeface="+mn-cs"/>
                      </a:endParaRPr>
                    </a:p>
                  </a:txBody>
                  <a:tcPr marL="58451" marR="58451" marT="0" marB="0">
                    <a:solidFill>
                      <a:schemeClr val="bg2"/>
                    </a:solidFill>
                  </a:tcPr>
                </a:tc>
              </a:tr>
              <a:tr h="173796">
                <a:tc gridSpan="2">
                  <a:txBody>
                    <a:bodyPr/>
                    <a:lstStyle/>
                    <a:p>
                      <a:pPr marL="0" marR="0" indent="457200" algn="l">
                        <a:spcBef>
                          <a:spcPts val="600"/>
                        </a:spcBef>
                        <a:spcAft>
                          <a:spcPts val="0"/>
                        </a:spcAft>
                      </a:pPr>
                      <a:endParaRPr lang="en-US" sz="2400" dirty="0">
                        <a:effectLst/>
                        <a:latin typeface="Calibri"/>
                        <a:ea typeface="Calibri"/>
                        <a:cs typeface="Times New Roman"/>
                      </a:endParaRPr>
                    </a:p>
                  </a:txBody>
                  <a:tcPr marL="58451" marR="58451" marT="0" marB="0">
                    <a:solidFill>
                      <a:srgbClr val="FFC000"/>
                    </a:solidFill>
                  </a:tcPr>
                </a:tc>
                <a:tc hMerge="1">
                  <a:txBody>
                    <a:bodyPr/>
                    <a:lstStyle/>
                    <a:p>
                      <a:endParaRPr lang="en-US"/>
                    </a:p>
                  </a:txBody>
                  <a:tcPr/>
                </a:tc>
              </a:tr>
              <a:tr h="343492">
                <a:tc>
                  <a:txBody>
                    <a:bodyPr/>
                    <a:lstStyle/>
                    <a:p>
                      <a:pPr marL="0" marR="0" algn="l">
                        <a:spcBef>
                          <a:spcPts val="600"/>
                        </a:spcBef>
                        <a:spcAft>
                          <a:spcPts val="0"/>
                        </a:spcAft>
                      </a:pPr>
                      <a:r>
                        <a:rPr lang="en-US" sz="2000" dirty="0" smtClean="0">
                          <a:effectLst/>
                        </a:rPr>
                        <a:t>Benefit Hypothesis</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smtClean="0">
                          <a:effectLst/>
                        </a:rPr>
                        <a:t>&lt;The proposed measurable benefit to the end-user or business&gt;</a:t>
                      </a:r>
                      <a:endParaRPr lang="en-US" sz="2400" dirty="0">
                        <a:effectLst/>
                        <a:latin typeface="Calibri"/>
                        <a:ea typeface="Calibri"/>
                        <a:cs typeface="Times New Roman"/>
                      </a:endParaRPr>
                    </a:p>
                  </a:txBody>
                  <a:tcPr marL="58451" marR="58451" marT="0" marB="0">
                    <a:solidFill>
                      <a:schemeClr val="bg2"/>
                    </a:solidFill>
                  </a:tcPr>
                </a:tc>
              </a:tr>
              <a:tr h="339768">
                <a:tc>
                  <a:txBody>
                    <a:bodyPr/>
                    <a:lstStyle/>
                    <a:p>
                      <a:pPr marL="0" marR="0" algn="l">
                        <a:spcBef>
                          <a:spcPts val="600"/>
                        </a:spcBef>
                        <a:spcAft>
                          <a:spcPts val="0"/>
                        </a:spcAft>
                      </a:pPr>
                      <a:r>
                        <a:rPr lang="en-US" sz="2000" dirty="0" smtClean="0">
                          <a:effectLst/>
                        </a:rPr>
                        <a:t>Acceptance Criteria</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smtClean="0">
                          <a:effectLst/>
                        </a:rPr>
                        <a:t>&lt;A set of predefined requirements that must be met in order to mark this Feature complete&gt;</a:t>
                      </a:r>
                      <a:endParaRPr lang="en-US" sz="2400" dirty="0">
                        <a:effectLst/>
                        <a:latin typeface="Calibri"/>
                        <a:ea typeface="Calibri"/>
                        <a:cs typeface="Times New Roman"/>
                      </a:endParaRPr>
                    </a:p>
                  </a:txBody>
                  <a:tcPr marL="58451" marR="58451" marT="0" marB="0">
                    <a:solidFill>
                      <a:srgbClr val="F0F0F0"/>
                    </a:solidFill>
                  </a:tcPr>
                </a:tc>
              </a:tr>
            </a:tbl>
          </a:graphicData>
        </a:graphic>
      </p:graphicFrame>
    </p:spTree>
    <p:extLst>
      <p:ext uri="{BB962C8B-B14F-4D97-AF65-F5344CB8AC3E}">
        <p14:creationId xmlns:p14="http://schemas.microsoft.com/office/powerpoint/2010/main" val="821656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25288" y="232421"/>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Product Backlog Items: User Stories </a:t>
            </a:r>
            <a:endParaRPr lang="en-CA" sz="3199" b="1" dirty="0">
              <a:solidFill>
                <a:srgbClr val="92D050"/>
              </a:solidFill>
              <a:latin typeface="Avenir Book" charset="0"/>
              <a:ea typeface="Avenir Book" charset="0"/>
              <a:cs typeface="Avenir Book" charset="0"/>
            </a:endParaRPr>
          </a:p>
        </p:txBody>
      </p:sp>
      <p:sp>
        <p:nvSpPr>
          <p:cNvPr id="5" name="Rounded Rectangle 4"/>
          <p:cNvSpPr/>
          <p:nvPr/>
        </p:nvSpPr>
        <p:spPr>
          <a:xfrm>
            <a:off x="2187712" y="1327849"/>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Epic</a:t>
            </a:r>
            <a:endParaRPr lang="en-CA" sz="2000" dirty="0">
              <a:solidFill>
                <a:srgbClr val="FFFFFF"/>
              </a:solidFill>
              <a:latin typeface="Avenir Book"/>
            </a:endParaRPr>
          </a:p>
        </p:txBody>
      </p:sp>
      <p:sp>
        <p:nvSpPr>
          <p:cNvPr id="7" name="Rounded Rectangle 6"/>
          <p:cNvSpPr/>
          <p:nvPr/>
        </p:nvSpPr>
        <p:spPr>
          <a:xfrm>
            <a:off x="2187712" y="2905787"/>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Feature</a:t>
            </a:r>
            <a:endParaRPr lang="en-CA" sz="2000" dirty="0">
              <a:solidFill>
                <a:srgbClr val="FFFFFF"/>
              </a:solidFill>
              <a:latin typeface="Avenir Book"/>
            </a:endParaRPr>
          </a:p>
        </p:txBody>
      </p:sp>
      <p:sp>
        <p:nvSpPr>
          <p:cNvPr id="9" name="Rounded Rectangle 8"/>
          <p:cNvSpPr/>
          <p:nvPr/>
        </p:nvSpPr>
        <p:spPr>
          <a:xfrm>
            <a:off x="2187711" y="4753268"/>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a:solidFill>
                  <a:srgbClr val="FFFFFF"/>
                </a:solidFill>
                <a:latin typeface="Avenir Book"/>
              </a:rPr>
              <a:t>User Story</a:t>
            </a:r>
            <a:endParaRPr lang="en-CA" sz="2000" b="1" dirty="0">
              <a:solidFill>
                <a:srgbClr val="FFFFFF"/>
              </a:solidFill>
              <a:latin typeface="Avenir Book"/>
            </a:endParaRPr>
          </a:p>
        </p:txBody>
      </p:sp>
      <p:cxnSp>
        <p:nvCxnSpPr>
          <p:cNvPr id="8" name="Straight Arrow Connector 7"/>
          <p:cNvCxnSpPr>
            <a:stCxn id="5" idx="2"/>
            <a:endCxn id="7" idx="0"/>
          </p:cNvCxnSpPr>
          <p:nvPr/>
        </p:nvCxnSpPr>
        <p:spPr>
          <a:xfrm>
            <a:off x="3146363" y="2166419"/>
            <a:ext cx="0" cy="739368"/>
          </a:xfrm>
          <a:prstGeom prst="straightConnector1">
            <a:avLst/>
          </a:prstGeom>
          <a:ln>
            <a:solidFill>
              <a:srgbClr val="F3813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154403" y="3744357"/>
            <a:ext cx="0" cy="9853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605642" y="1327849"/>
            <a:ext cx="5959672" cy="4266261"/>
          </a:xfrm>
          <a:prstGeom prst="roundRect">
            <a:avLst>
              <a:gd name="adj" fmla="val 41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CA" sz="2250" b="1" dirty="0">
                <a:solidFill>
                  <a:srgbClr val="FFFFFF"/>
                </a:solidFill>
                <a:latin typeface="Avenir Book"/>
              </a:rPr>
              <a:t>USER STORIES</a:t>
            </a:r>
          </a:p>
          <a:p>
            <a:pPr algn="ctr">
              <a:defRPr/>
            </a:pPr>
            <a:endParaRPr lang="en-CA" sz="2250" b="1" dirty="0">
              <a:solidFill>
                <a:srgbClr val="FFFFFF"/>
              </a:solidFill>
              <a:latin typeface="Avenir Book"/>
            </a:endParaRPr>
          </a:p>
          <a:p>
            <a:pPr>
              <a:defRPr/>
            </a:pPr>
            <a:r>
              <a:rPr lang="en-US" sz="2000" dirty="0">
                <a:solidFill>
                  <a:srgbClr val="FFFFFF"/>
                </a:solidFill>
                <a:latin typeface="Avenir Book"/>
              </a:rPr>
              <a:t>User stories are smallest unit of requirements.</a:t>
            </a:r>
          </a:p>
          <a:p>
            <a:pPr>
              <a:defRPr/>
            </a:pPr>
            <a:endParaRPr lang="en-US" sz="2000" dirty="0">
              <a:solidFill>
                <a:srgbClr val="FFFFFF"/>
              </a:solidFill>
              <a:latin typeface="Avenir Book"/>
            </a:endParaRPr>
          </a:p>
          <a:p>
            <a:pPr defTabSz="914217">
              <a:defRPr/>
            </a:pPr>
            <a:r>
              <a:rPr lang="en-US" sz="2000" dirty="0">
                <a:solidFill>
                  <a:srgbClr val="FFFFFF"/>
                </a:solidFill>
                <a:latin typeface="Avenir Book"/>
              </a:rPr>
              <a:t>They are a concise, written description of a piece of functionality that will be valuable to a user of the product. </a:t>
            </a:r>
          </a:p>
          <a:p>
            <a:pPr defTabSz="914217">
              <a:defRPr/>
            </a:pPr>
            <a:endParaRPr lang="en-US" sz="2000" dirty="0">
              <a:solidFill>
                <a:srgbClr val="FFFFFF"/>
              </a:solidFill>
              <a:latin typeface="Avenir Book"/>
            </a:endParaRPr>
          </a:p>
          <a:p>
            <a:pPr defTabSz="914217">
              <a:defRPr/>
            </a:pPr>
            <a:r>
              <a:rPr lang="en-US" sz="2000" dirty="0">
                <a:solidFill>
                  <a:srgbClr val="FFFFFF"/>
                </a:solidFill>
                <a:latin typeface="Avenir Book"/>
              </a:rPr>
              <a:t>User stories are not detailed requirements. </a:t>
            </a:r>
          </a:p>
          <a:p>
            <a:pPr marL="285750" indent="-285750">
              <a:buFont typeface="Wingdings" panose="05000000000000000000" pitchFamily="2" charset="2"/>
              <a:buChar char="q"/>
              <a:defRPr/>
            </a:pPr>
            <a:endParaRPr lang="en-CA" sz="2000" dirty="0">
              <a:solidFill>
                <a:srgbClr val="FFFFFF"/>
              </a:solidFill>
              <a:latin typeface="Avenir Book"/>
            </a:endParaRPr>
          </a:p>
          <a:p>
            <a:pPr>
              <a:defRPr/>
            </a:pPr>
            <a:r>
              <a:rPr lang="en-US" sz="2000" dirty="0">
                <a:solidFill>
                  <a:srgbClr val="FFFFFF"/>
                </a:solidFill>
                <a:latin typeface="Avenir Book"/>
              </a:rPr>
              <a:t>User Stories committed to for a sprint should be completed within </a:t>
            </a:r>
            <a:r>
              <a:rPr lang="en-US" sz="2000" dirty="0" smtClean="0">
                <a:solidFill>
                  <a:srgbClr val="FFFFFF"/>
                </a:solidFill>
                <a:latin typeface="Avenir Book"/>
              </a:rPr>
              <a:t>a sprint</a:t>
            </a:r>
            <a:r>
              <a:rPr lang="en-US" sz="2000" dirty="0">
                <a:solidFill>
                  <a:srgbClr val="FFFFFF"/>
                </a:solidFill>
                <a:latin typeface="Avenir Book"/>
              </a:rPr>
              <a:t>.</a:t>
            </a:r>
          </a:p>
          <a:p>
            <a:pPr>
              <a:defRPr/>
            </a:pPr>
            <a:endParaRPr lang="en-CA" sz="2000" dirty="0">
              <a:solidFill>
                <a:srgbClr val="FFFFFF"/>
              </a:solidFill>
              <a:latin typeface="Avenir Book"/>
            </a:endParaRPr>
          </a:p>
        </p:txBody>
      </p:sp>
      <p:cxnSp>
        <p:nvCxnSpPr>
          <p:cNvPr id="11" name="Straight Connector 10"/>
          <p:cNvCxnSpPr/>
          <p:nvPr/>
        </p:nvCxnSpPr>
        <p:spPr>
          <a:xfrm>
            <a:off x="4105014" y="5105746"/>
            <a:ext cx="500628"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8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Product Backlog Items: User Stories</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4324261"/>
          </a:xfrm>
          <a:prstGeom prst="rect">
            <a:avLst/>
          </a:prstGeom>
        </p:spPr>
        <p:txBody>
          <a:bodyPr wrap="square">
            <a:spAutoFit/>
          </a:bodyPr>
          <a:lstStyle/>
          <a:p>
            <a:pPr defTabSz="914217">
              <a:defRPr/>
            </a:pPr>
            <a:r>
              <a:rPr lang="en-US" sz="2750" dirty="0">
                <a:solidFill>
                  <a:srgbClr val="7F7F7F">
                    <a:lumMod val="50000"/>
                  </a:srgbClr>
                </a:solidFill>
                <a:latin typeface="Avenir Book"/>
              </a:rPr>
              <a:t>User stories are short, </a:t>
            </a:r>
            <a:r>
              <a:rPr lang="en-US" sz="2750" b="1" dirty="0">
                <a:solidFill>
                  <a:srgbClr val="FFC000"/>
                </a:solidFill>
                <a:latin typeface="Avenir Book"/>
              </a:rPr>
              <a:t>simple descriptions of a feature</a:t>
            </a:r>
            <a:r>
              <a:rPr lang="en-US" sz="2750" dirty="0">
                <a:solidFill>
                  <a:srgbClr val="FFC000"/>
                </a:solidFill>
                <a:latin typeface="Avenir Book"/>
              </a:rPr>
              <a:t> </a:t>
            </a:r>
            <a:r>
              <a:rPr lang="en-US" sz="2750" dirty="0">
                <a:solidFill>
                  <a:srgbClr val="7F7F7F">
                    <a:lumMod val="50000"/>
                  </a:srgbClr>
                </a:solidFill>
                <a:latin typeface="Avenir Book"/>
              </a:rPr>
              <a:t>told </a:t>
            </a:r>
            <a:r>
              <a:rPr lang="en-US" sz="2750" b="1" dirty="0">
                <a:solidFill>
                  <a:srgbClr val="FFC000"/>
                </a:solidFill>
                <a:latin typeface="Avenir Book"/>
              </a:rPr>
              <a:t>from the perspective of the person who desires the new capability</a:t>
            </a:r>
            <a:r>
              <a:rPr lang="en-US" sz="2750" dirty="0">
                <a:solidFill>
                  <a:srgbClr val="7F7F7F">
                    <a:lumMod val="50000"/>
                  </a:srgbClr>
                </a:solidFill>
                <a:latin typeface="Avenir Book"/>
              </a:rPr>
              <a:t>, usually a user or customer of the system. </a:t>
            </a:r>
          </a:p>
          <a:p>
            <a:pPr defTabSz="914217">
              <a:defRPr/>
            </a:pPr>
            <a:endParaRPr lang="en-US" sz="2750" dirty="0">
              <a:solidFill>
                <a:srgbClr val="7F7F7F">
                  <a:lumMod val="50000"/>
                </a:srgbClr>
              </a:solidFill>
              <a:latin typeface="Avenir Book"/>
            </a:endParaRPr>
          </a:p>
          <a:p>
            <a:pPr defTabSz="914217">
              <a:defRPr/>
            </a:pPr>
            <a:r>
              <a:rPr lang="en-US" sz="2750" dirty="0">
                <a:solidFill>
                  <a:srgbClr val="7F7F7F">
                    <a:lumMod val="50000"/>
                  </a:srgbClr>
                </a:solidFill>
                <a:latin typeface="Avenir Book"/>
              </a:rPr>
              <a:t>User stories should be concise enough that they </a:t>
            </a:r>
            <a:r>
              <a:rPr lang="en-US" sz="2750" b="1" dirty="0">
                <a:solidFill>
                  <a:srgbClr val="FFC000"/>
                </a:solidFill>
                <a:latin typeface="Avenir Book"/>
              </a:rPr>
              <a:t>could fit on one index card or sticky note</a:t>
            </a:r>
            <a:r>
              <a:rPr lang="en-US" sz="2750" dirty="0">
                <a:solidFill>
                  <a:srgbClr val="7F7F7F">
                    <a:lumMod val="50000"/>
                  </a:srgbClr>
                </a:solidFill>
                <a:latin typeface="Avenir Book"/>
              </a:rPr>
              <a:t>, then arranged on walls or tables to facilitate planning and discussion. </a:t>
            </a:r>
          </a:p>
          <a:p>
            <a:pPr defTabSz="914217">
              <a:defRPr/>
            </a:pPr>
            <a:endParaRPr lang="en-US" sz="2750" dirty="0">
              <a:solidFill>
                <a:srgbClr val="7F7F7F">
                  <a:lumMod val="50000"/>
                </a:srgbClr>
              </a:solidFill>
              <a:latin typeface="Avenir Book"/>
            </a:endParaRPr>
          </a:p>
          <a:p>
            <a:pPr defTabSz="914217">
              <a:defRPr/>
            </a:pPr>
            <a:r>
              <a:rPr lang="en-US" sz="2750" dirty="0">
                <a:solidFill>
                  <a:srgbClr val="7F7F7F">
                    <a:lumMod val="50000"/>
                  </a:srgbClr>
                </a:solidFill>
                <a:latin typeface="Avenir Book"/>
              </a:rPr>
              <a:t>As such, they strongly </a:t>
            </a:r>
            <a:r>
              <a:rPr lang="en-US" sz="2750" b="1" dirty="0">
                <a:solidFill>
                  <a:srgbClr val="FFC000"/>
                </a:solidFill>
                <a:latin typeface="Avenir Book"/>
              </a:rPr>
              <a:t>shift the focus </a:t>
            </a:r>
            <a:r>
              <a:rPr lang="en-US" sz="2750" dirty="0">
                <a:solidFill>
                  <a:srgbClr val="7F7F7F">
                    <a:lumMod val="50000"/>
                  </a:srgbClr>
                </a:solidFill>
                <a:latin typeface="Avenir Book"/>
              </a:rPr>
              <a:t>from documentation (writing about features) to discussing them. </a:t>
            </a:r>
          </a:p>
        </p:txBody>
      </p:sp>
    </p:spTree>
    <p:extLst>
      <p:ext uri="{BB962C8B-B14F-4D97-AF65-F5344CB8AC3E}">
        <p14:creationId xmlns:p14="http://schemas.microsoft.com/office/powerpoint/2010/main" val="3564106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03250" y="32316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a:t>
            </a:r>
            <a:r>
              <a:rPr lang="en-US" sz="3199" b="1" dirty="0" smtClean="0">
                <a:solidFill>
                  <a:srgbClr val="92D050"/>
                </a:solidFill>
                <a:latin typeface="Avenir Book" charset="0"/>
                <a:ea typeface="Avenir Book" charset="0"/>
                <a:cs typeface="Avenir Book" charset="0"/>
              </a:rPr>
              <a:t>Story – Most Popular Format</a:t>
            </a:r>
            <a:endParaRPr lang="en-CA" sz="3199" b="1" dirty="0">
              <a:solidFill>
                <a:srgbClr val="92D050"/>
              </a:solidFill>
              <a:latin typeface="Avenir Book" charset="0"/>
              <a:ea typeface="Avenir Book" charset="0"/>
              <a:cs typeface="Avenir Book" charset="0"/>
            </a:endParaRPr>
          </a:p>
        </p:txBody>
      </p:sp>
      <p:sp>
        <p:nvSpPr>
          <p:cNvPr id="7" name="Rectangle 6"/>
          <p:cNvSpPr/>
          <p:nvPr/>
        </p:nvSpPr>
        <p:spPr>
          <a:xfrm rot="21058099">
            <a:off x="2439661" y="1057842"/>
            <a:ext cx="6414079" cy="2278412"/>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17">
              <a:defRPr/>
            </a:pPr>
            <a:endParaRPr lang="en-US" sz="2400" dirty="0">
              <a:solidFill>
                <a:srgbClr val="7F7F7F"/>
              </a:solidFill>
              <a:latin typeface="Avenir Book"/>
            </a:endParaRPr>
          </a:p>
          <a:p>
            <a:pPr defTabSz="914217">
              <a:defRPr/>
            </a:pPr>
            <a:endParaRPr lang="en-US" sz="2400" dirty="0">
              <a:solidFill>
                <a:srgbClr val="7F7F7F"/>
              </a:solidFill>
              <a:latin typeface="Avenir Book"/>
            </a:endParaRPr>
          </a:p>
          <a:p>
            <a:pPr defTabSz="914217">
              <a:defRPr/>
            </a:pPr>
            <a:endParaRPr lang="en-US" sz="2400" dirty="0">
              <a:solidFill>
                <a:srgbClr val="7F7F7F"/>
              </a:solidFill>
              <a:latin typeface="Avenir Book"/>
            </a:endParaRPr>
          </a:p>
          <a:p>
            <a:pPr defTabSz="914217">
              <a:defRPr/>
            </a:pPr>
            <a:endParaRPr lang="en-US" sz="2400"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p:txBody>
      </p:sp>
      <p:sp>
        <p:nvSpPr>
          <p:cNvPr id="9" name="Rectangle 8"/>
          <p:cNvSpPr/>
          <p:nvPr/>
        </p:nvSpPr>
        <p:spPr>
          <a:xfrm rot="21065648">
            <a:off x="3347245" y="1087085"/>
            <a:ext cx="5405195" cy="2123658"/>
          </a:xfrm>
          <a:prstGeom prst="rect">
            <a:avLst/>
          </a:prstGeom>
        </p:spPr>
        <p:txBody>
          <a:bodyPr wrap="square">
            <a:spAutoFit/>
          </a:bodyPr>
          <a:lstStyle/>
          <a:p>
            <a:pPr defTabSz="914217">
              <a:defRPr/>
            </a:pPr>
            <a:r>
              <a:rPr lang="en-US" sz="4400" i="1" dirty="0">
                <a:solidFill>
                  <a:srgbClr val="7F7F7F">
                    <a:lumMod val="50000"/>
                  </a:srgbClr>
                </a:solidFill>
                <a:latin typeface="Avenir Book"/>
              </a:rPr>
              <a:t>As a </a:t>
            </a:r>
            <a:r>
              <a:rPr lang="en-US" sz="4400" i="1" dirty="0">
                <a:solidFill>
                  <a:srgbClr val="00B050"/>
                </a:solidFill>
                <a:latin typeface="Avenir Book"/>
              </a:rPr>
              <a:t>&lt; </a:t>
            </a:r>
            <a:r>
              <a:rPr lang="en-US" sz="4400" i="1" dirty="0" smtClean="0">
                <a:solidFill>
                  <a:srgbClr val="00B050"/>
                </a:solidFill>
                <a:latin typeface="Avenir Book"/>
              </a:rPr>
              <a:t>role&gt;</a:t>
            </a:r>
            <a:r>
              <a:rPr lang="en-US" sz="4400" i="1" dirty="0" smtClean="0">
                <a:solidFill>
                  <a:srgbClr val="000000"/>
                </a:solidFill>
                <a:latin typeface="Avenir Book"/>
              </a:rPr>
              <a:t>,</a:t>
            </a:r>
            <a:r>
              <a:rPr lang="en-US" sz="4400" i="1" dirty="0" smtClean="0">
                <a:solidFill>
                  <a:srgbClr val="00B050"/>
                </a:solidFill>
                <a:latin typeface="Avenir Book"/>
              </a:rPr>
              <a:t> </a:t>
            </a:r>
            <a:br>
              <a:rPr lang="en-US" sz="4400" i="1" dirty="0" smtClean="0">
                <a:solidFill>
                  <a:srgbClr val="00B050"/>
                </a:solidFill>
                <a:latin typeface="Avenir Book"/>
              </a:rPr>
            </a:br>
            <a:r>
              <a:rPr lang="en-US" sz="4400" i="1" dirty="0" smtClean="0">
                <a:solidFill>
                  <a:srgbClr val="7F7F7F">
                    <a:lumMod val="50000"/>
                  </a:srgbClr>
                </a:solidFill>
                <a:latin typeface="Avenir Book"/>
              </a:rPr>
              <a:t>I </a:t>
            </a:r>
            <a:r>
              <a:rPr lang="en-US" sz="4400" i="1" dirty="0">
                <a:solidFill>
                  <a:srgbClr val="7F7F7F">
                    <a:lumMod val="50000"/>
                  </a:srgbClr>
                </a:solidFill>
                <a:latin typeface="Avenir Book"/>
              </a:rPr>
              <a:t>want </a:t>
            </a:r>
            <a:r>
              <a:rPr lang="en-US" sz="4400" i="1" dirty="0">
                <a:solidFill>
                  <a:srgbClr val="00B050"/>
                </a:solidFill>
                <a:latin typeface="Avenir Book"/>
              </a:rPr>
              <a:t>&lt; </a:t>
            </a:r>
            <a:r>
              <a:rPr lang="en-US" sz="4400" i="1" dirty="0" smtClean="0">
                <a:solidFill>
                  <a:srgbClr val="00B050"/>
                </a:solidFill>
                <a:latin typeface="Avenir Book"/>
              </a:rPr>
              <a:t>goal &gt;</a:t>
            </a:r>
            <a:br>
              <a:rPr lang="en-US" sz="4400" i="1" dirty="0" smtClean="0">
                <a:solidFill>
                  <a:srgbClr val="00B050"/>
                </a:solidFill>
                <a:latin typeface="Avenir Book"/>
              </a:rPr>
            </a:br>
            <a:r>
              <a:rPr lang="en-US" sz="4400" i="1" dirty="0" smtClean="0">
                <a:solidFill>
                  <a:srgbClr val="7F7F7F">
                    <a:lumMod val="50000"/>
                  </a:srgbClr>
                </a:solidFill>
                <a:latin typeface="Avenir Book"/>
              </a:rPr>
              <a:t>so </a:t>
            </a:r>
            <a:r>
              <a:rPr lang="en-US" sz="4400" i="1" dirty="0">
                <a:solidFill>
                  <a:srgbClr val="7F7F7F">
                    <a:lumMod val="50000"/>
                  </a:srgbClr>
                </a:solidFill>
                <a:latin typeface="Avenir Book"/>
              </a:rPr>
              <a:t>that </a:t>
            </a:r>
            <a:r>
              <a:rPr lang="en-US" sz="4400" i="1" dirty="0">
                <a:solidFill>
                  <a:srgbClr val="00B050"/>
                </a:solidFill>
                <a:latin typeface="Avenir Book"/>
              </a:rPr>
              <a:t>&lt; </a:t>
            </a:r>
            <a:r>
              <a:rPr lang="en-US" sz="4400" i="1" dirty="0" smtClean="0">
                <a:solidFill>
                  <a:srgbClr val="00B050"/>
                </a:solidFill>
                <a:latin typeface="Avenir Book"/>
              </a:rPr>
              <a:t>benefit&gt;</a:t>
            </a:r>
            <a:endParaRPr lang="en-US" sz="4400" dirty="0">
              <a:solidFill>
                <a:srgbClr val="00B050"/>
              </a:solidFill>
              <a:latin typeface="Avenir Book"/>
            </a:endParaRPr>
          </a:p>
        </p:txBody>
      </p:sp>
      <p:sp>
        <p:nvSpPr>
          <p:cNvPr id="2" name="Rectangle 1"/>
          <p:cNvSpPr/>
          <p:nvPr/>
        </p:nvSpPr>
        <p:spPr>
          <a:xfrm>
            <a:off x="199292" y="4005883"/>
            <a:ext cx="11652739" cy="2585323"/>
          </a:xfrm>
          <a:prstGeom prst="rect">
            <a:avLst/>
          </a:prstGeom>
        </p:spPr>
        <p:txBody>
          <a:bodyPr wrap="square">
            <a:spAutoFit/>
          </a:bodyPr>
          <a:lstStyle/>
          <a:p>
            <a:r>
              <a:rPr lang="en-US" dirty="0">
                <a:latin typeface="Avenir Book"/>
              </a:rPr>
              <a:t>The above format guides the teams to understand that currently and in immediate future:</a:t>
            </a:r>
          </a:p>
          <a:p>
            <a:pPr marL="285750" lvl="0" indent="-285750">
              <a:buFont typeface="Arial" panose="020B0604020202020204" pitchFamily="34" charset="0"/>
              <a:buChar char="•"/>
            </a:pPr>
            <a:r>
              <a:rPr lang="en-US" dirty="0">
                <a:latin typeface="Avenir Book"/>
              </a:rPr>
              <a:t>Users of the system;</a:t>
            </a:r>
          </a:p>
          <a:p>
            <a:pPr marL="285750" lvl="0" indent="-285750">
              <a:buFont typeface="Arial" panose="020B0604020202020204" pitchFamily="34" charset="0"/>
              <a:buChar char="•"/>
            </a:pPr>
            <a:r>
              <a:rPr lang="en-US" dirty="0">
                <a:latin typeface="Avenir Book"/>
              </a:rPr>
              <a:t>Usage of the system; and</a:t>
            </a:r>
          </a:p>
          <a:p>
            <a:pPr marL="285750" lvl="0" indent="-285750">
              <a:buFont typeface="Arial" panose="020B0604020202020204" pitchFamily="34" charset="0"/>
              <a:buChar char="•"/>
            </a:pPr>
            <a:r>
              <a:rPr lang="en-US" dirty="0">
                <a:latin typeface="Avenir Book"/>
              </a:rPr>
              <a:t>Purpose of the system.</a:t>
            </a:r>
          </a:p>
          <a:p>
            <a:r>
              <a:rPr lang="en-US" dirty="0">
                <a:latin typeface="Avenir Book"/>
              </a:rPr>
              <a:t> </a:t>
            </a:r>
          </a:p>
          <a:p>
            <a:r>
              <a:rPr lang="en-US" dirty="0">
                <a:latin typeface="Avenir Book"/>
              </a:rPr>
              <a:t>Applying the ‘user voice’ format routinely tends to increase the team’s domain competence; they come to better understand the real business needs of their user.</a:t>
            </a:r>
          </a:p>
          <a:p>
            <a:r>
              <a:rPr lang="en-US" dirty="0">
                <a:latin typeface="Avenir Book"/>
              </a:rPr>
              <a:t> </a:t>
            </a:r>
          </a:p>
          <a:p>
            <a:r>
              <a:rPr lang="en-US" dirty="0">
                <a:latin typeface="Avenir Book"/>
              </a:rPr>
              <a:t>A user can be a person or a machine – device, equipment, software, etc.</a:t>
            </a:r>
          </a:p>
        </p:txBody>
      </p:sp>
    </p:spTree>
    <p:extLst>
      <p:ext uri="{BB962C8B-B14F-4D97-AF65-F5344CB8AC3E}">
        <p14:creationId xmlns:p14="http://schemas.microsoft.com/office/powerpoint/2010/main" val="2715438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Story – </a:t>
            </a:r>
            <a:r>
              <a:rPr lang="en-US" sz="3199" b="1" dirty="0" smtClean="0">
                <a:solidFill>
                  <a:srgbClr val="92D050"/>
                </a:solidFill>
                <a:latin typeface="Avenir Book" charset="0"/>
                <a:ea typeface="Avenir Book" charset="0"/>
                <a:cs typeface="Avenir Book" charset="0"/>
              </a:rPr>
              <a:t>Other Formats</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068176"/>
            <a:ext cx="11105173" cy="4647426"/>
          </a:xfrm>
          <a:prstGeom prst="rect">
            <a:avLst/>
          </a:prstGeom>
        </p:spPr>
        <p:txBody>
          <a:bodyPr wrap="square">
            <a:spAutoFit/>
          </a:bodyPr>
          <a:lstStyle/>
          <a:p>
            <a:pPr marL="457200" indent="-457200" defTabSz="914217">
              <a:buFont typeface="Arial" panose="020B0604020202020204" pitchFamily="34" charset="0"/>
              <a:buChar char="•"/>
              <a:defRPr/>
            </a:pPr>
            <a:r>
              <a:rPr lang="en-US" sz="2000" dirty="0">
                <a:solidFill>
                  <a:srgbClr val="7F7F7F">
                    <a:lumMod val="50000"/>
                  </a:srgbClr>
                </a:solidFill>
                <a:latin typeface="Avenir Book"/>
              </a:rPr>
              <a:t>One which eliminates the cause</a:t>
            </a:r>
            <a:endParaRPr lang="en-US" sz="2400" dirty="0">
              <a:solidFill>
                <a:srgbClr val="7F7F7F">
                  <a:lumMod val="50000"/>
                </a:srgbClr>
              </a:solidFill>
              <a:latin typeface="Avenir Book"/>
            </a:endParaRPr>
          </a:p>
          <a:p>
            <a:pPr defTabSz="914217">
              <a:defRPr/>
            </a:pPr>
            <a:r>
              <a:rPr lang="en-US" sz="2400" b="1" dirty="0">
                <a:solidFill>
                  <a:srgbClr val="FFC000"/>
                </a:solidFill>
                <a:latin typeface="Avenir Book"/>
              </a:rPr>
              <a:t>As a &lt;role&gt;, I want &lt;goal/desire&gt;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One which emphasize the benefit</a:t>
            </a:r>
          </a:p>
          <a:p>
            <a:pPr defTabSz="914217">
              <a:defRPr/>
            </a:pPr>
            <a:r>
              <a:rPr lang="en-US" sz="2400" b="1" dirty="0">
                <a:solidFill>
                  <a:srgbClr val="FFC000"/>
                </a:solidFill>
                <a:latin typeface="Avenir Book"/>
              </a:rPr>
              <a:t>In order to &lt;receive benefit&gt; as a &lt;role&gt;, I want &lt;goal/desire&gt;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Based on the Five </a:t>
            </a:r>
            <a:r>
              <a:rPr lang="en-US" sz="2000" dirty="0" err="1">
                <a:solidFill>
                  <a:srgbClr val="7F7F7F">
                    <a:lumMod val="50000"/>
                  </a:srgbClr>
                </a:solidFill>
                <a:latin typeface="Avenir Book"/>
              </a:rPr>
              <a:t>Ws</a:t>
            </a:r>
            <a:endParaRPr lang="en-US" sz="2000" dirty="0">
              <a:solidFill>
                <a:srgbClr val="7F7F7F">
                  <a:lumMod val="50000"/>
                </a:srgbClr>
              </a:solidFill>
              <a:latin typeface="Avenir Book"/>
            </a:endParaRPr>
          </a:p>
          <a:p>
            <a:pPr defTabSz="914217">
              <a:defRPr/>
            </a:pPr>
            <a:r>
              <a:rPr lang="en-US" sz="2400" b="1" dirty="0">
                <a:solidFill>
                  <a:srgbClr val="FFC000"/>
                </a:solidFill>
                <a:latin typeface="Avenir Book"/>
              </a:rPr>
              <a:t>As &lt;who&gt; &lt;when&gt; &lt;where&gt;, I &lt;what&gt; because &lt;why&gt;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Now emphasis is on capability</a:t>
            </a:r>
          </a:p>
          <a:p>
            <a:pPr defTabSz="914217">
              <a:defRPr/>
            </a:pPr>
            <a:r>
              <a:rPr lang="en-US" sz="2400" b="1" dirty="0">
                <a:solidFill>
                  <a:srgbClr val="FFC000"/>
                </a:solidFill>
                <a:latin typeface="Avenir Book"/>
              </a:rPr>
              <a:t>As a &lt;role&gt;, I can &lt;action with system&gt; so that &lt;external benefit</a:t>
            </a:r>
            <a:r>
              <a:rPr lang="en-US" sz="2400" b="1" dirty="0" smtClean="0">
                <a:solidFill>
                  <a:srgbClr val="FFC000"/>
                </a:solidFill>
                <a:latin typeface="Avenir Book"/>
              </a:rPr>
              <a:t>&gt;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Focus is on persona and “WHY”</a:t>
            </a:r>
          </a:p>
          <a:p>
            <a:pPr defTabSz="914217">
              <a:defRPr/>
            </a:pPr>
            <a:r>
              <a:rPr lang="en-US" sz="2400" b="1" dirty="0">
                <a:solidFill>
                  <a:srgbClr val="FFC000"/>
                </a:solidFill>
                <a:latin typeface="Avenir Book"/>
              </a:rPr>
              <a:t>As &lt;persona&gt;, I want &lt;what?&gt; so that &lt;why?&gt;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Focus is on “WHY” and “conditions”</a:t>
            </a:r>
          </a:p>
          <a:p>
            <a:pPr defTabSz="914217">
              <a:defRPr/>
            </a:pPr>
            <a:r>
              <a:rPr lang="en-US" sz="2400" b="1" dirty="0">
                <a:solidFill>
                  <a:srgbClr val="FFC000"/>
                </a:solidFill>
                <a:latin typeface="Avenir Book"/>
              </a:rPr>
              <a:t>When &lt;situation&gt;, I want to &lt;motivations &amp; forces&gt;, so I can &lt;expected output&gt;</a:t>
            </a:r>
          </a:p>
        </p:txBody>
      </p:sp>
      <p:sp>
        <p:nvSpPr>
          <p:cNvPr id="2" name="Rectangle 1"/>
          <p:cNvSpPr/>
          <p:nvPr/>
        </p:nvSpPr>
        <p:spPr>
          <a:xfrm>
            <a:off x="4478215" y="6213230"/>
            <a:ext cx="7397262" cy="574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Ref: </a:t>
            </a:r>
            <a:r>
              <a:rPr lang="en-US" sz="1400" dirty="0">
                <a:solidFill>
                  <a:schemeClr val="tx1"/>
                </a:solidFill>
                <a:hlinkClick r:id="rId3"/>
              </a:rPr>
              <a:t>https://github.com/tusjain/agileanswer/blob/master/repository/User%20Story%20Format.pdf</a:t>
            </a:r>
            <a:endParaRPr lang="en-US" sz="1400" dirty="0">
              <a:solidFill>
                <a:schemeClr val="tx1"/>
              </a:solidFill>
            </a:endParaRPr>
          </a:p>
        </p:txBody>
      </p:sp>
    </p:spTree>
    <p:extLst>
      <p:ext uri="{BB962C8B-B14F-4D97-AF65-F5344CB8AC3E}">
        <p14:creationId xmlns:p14="http://schemas.microsoft.com/office/powerpoint/2010/main" val="2436468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277" y="3141195"/>
            <a:ext cx="8864110" cy="357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idx="4294967295"/>
          </p:nvPr>
        </p:nvSpPr>
        <p:spPr>
          <a:xfrm>
            <a:off x="540183" y="26337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buFont typeface="Quattrocento Sans"/>
            </a:pPr>
            <a:r>
              <a:rPr lang="en-US" sz="3199" b="1" dirty="0" smtClean="0">
                <a:solidFill>
                  <a:srgbClr val="92D050"/>
                </a:solidFill>
                <a:latin typeface="Avenir Book" charset="0"/>
                <a:ea typeface="Avenir Book" charset="0"/>
                <a:cs typeface="Avenir Book" charset="0"/>
              </a:rPr>
              <a:t>Vertical vs. Horizontal User Stories</a:t>
            </a:r>
            <a:endParaRPr lang="en-CA" sz="3199" b="1" dirty="0">
              <a:solidFill>
                <a:srgbClr val="92D050"/>
              </a:solidFill>
              <a:latin typeface="Avenir Book" charset="0"/>
              <a:ea typeface="Avenir Book" charset="0"/>
              <a:cs typeface="Avenir Book" charset="0"/>
            </a:endParaRPr>
          </a:p>
        </p:txBody>
      </p:sp>
      <p:sp>
        <p:nvSpPr>
          <p:cNvPr id="3" name="Rectangle 2"/>
          <p:cNvSpPr/>
          <p:nvPr/>
        </p:nvSpPr>
        <p:spPr>
          <a:xfrm>
            <a:off x="540183" y="973547"/>
            <a:ext cx="11185628" cy="2308324"/>
          </a:xfrm>
          <a:prstGeom prst="rect">
            <a:avLst/>
          </a:prstGeom>
        </p:spPr>
        <p:txBody>
          <a:bodyPr wrap="square">
            <a:spAutoFit/>
          </a:bodyPr>
          <a:lstStyle/>
          <a:p>
            <a:pPr defTabSz="914217">
              <a:defRPr/>
            </a:pPr>
            <a:r>
              <a:rPr lang="en-US" dirty="0">
                <a:solidFill>
                  <a:srgbClr val="7F7F7F">
                    <a:lumMod val="50000"/>
                  </a:srgbClr>
                </a:solidFill>
                <a:latin typeface="Avenir Book"/>
              </a:rPr>
              <a:t>A story needs to be </a:t>
            </a:r>
            <a:r>
              <a:rPr lang="en-US" dirty="0" smtClean="0">
                <a:solidFill>
                  <a:srgbClr val="7F7F7F">
                    <a:lumMod val="50000"/>
                  </a:srgbClr>
                </a:solidFill>
                <a:latin typeface="Avenir Book"/>
              </a:rPr>
              <a:t>valuable; it </a:t>
            </a:r>
            <a:r>
              <a:rPr lang="en-US" dirty="0">
                <a:solidFill>
                  <a:srgbClr val="7F7F7F">
                    <a:lumMod val="50000"/>
                  </a:srgbClr>
                </a:solidFill>
                <a:latin typeface="Avenir Book"/>
              </a:rPr>
              <a:t>needs to be valuable to the customer. Developers may have (legitimate) concerns, but these framed in a way that makes the customer perceive them as important. </a:t>
            </a:r>
          </a:p>
          <a:p>
            <a:pPr defTabSz="914217">
              <a:defRPr/>
            </a:pPr>
            <a:endParaRPr lang="en-US" dirty="0" smtClean="0">
              <a:solidFill>
                <a:srgbClr val="7F7F7F">
                  <a:lumMod val="50000"/>
                </a:srgbClr>
              </a:solidFill>
              <a:latin typeface="Avenir Book"/>
            </a:endParaRPr>
          </a:p>
          <a:p>
            <a:pPr defTabSz="914217">
              <a:defRPr/>
            </a:pPr>
            <a:r>
              <a:rPr lang="en-US" dirty="0" smtClean="0">
                <a:solidFill>
                  <a:srgbClr val="7F7F7F">
                    <a:lumMod val="50000"/>
                  </a:srgbClr>
                </a:solidFill>
                <a:latin typeface="Avenir Book"/>
              </a:rPr>
              <a:t>Think </a:t>
            </a:r>
            <a:r>
              <a:rPr lang="en-US" dirty="0">
                <a:solidFill>
                  <a:srgbClr val="7F7F7F">
                    <a:lumMod val="50000"/>
                  </a:srgbClr>
                </a:solidFill>
                <a:latin typeface="Avenir Book"/>
              </a:rPr>
              <a:t>of a whole story as a multi-layer cake, e.g., a network layer, a persistence layer, a logic layer, and a presentation layer. When we split a story, we're serving up only part of that cake. We want to give the customer the essence of the whole cake, and the best way is to slice vertically through the layers. Developers often have an inclination to work on only one layer at a time (and get it "right"); but a full database layer (for example) has little value to the customer if there's no presentation layer.  </a:t>
            </a:r>
          </a:p>
        </p:txBody>
      </p:sp>
    </p:spTree>
    <p:extLst>
      <p:ext uri="{BB962C8B-B14F-4D97-AF65-F5344CB8AC3E}">
        <p14:creationId xmlns:p14="http://schemas.microsoft.com/office/powerpoint/2010/main" val="2161490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217">
              <a:defRPr/>
            </a:pPr>
            <a:endParaRPr lang="en-US" dirty="0">
              <a:solidFill>
                <a:prstClr val="white"/>
              </a:solidFill>
              <a:latin typeface="Arial"/>
            </a:endParaRPr>
          </a:p>
        </p:txBody>
      </p:sp>
      <p:sp>
        <p:nvSpPr>
          <p:cNvPr id="2" name="Title 1"/>
          <p:cNvSpPr>
            <a:spLocks noGrp="1"/>
          </p:cNvSpPr>
          <p:nvPr>
            <p:ph type="ctrTitle"/>
          </p:nvPr>
        </p:nvSpPr>
        <p:spPr>
          <a:xfrm>
            <a:off x="664066" y="3429000"/>
            <a:ext cx="11527934" cy="724147"/>
          </a:xfrm>
        </p:spPr>
        <p:txBody>
          <a:bodyPr>
            <a:normAutofit fontScale="90000"/>
          </a:bodyPr>
          <a:lstStyle/>
          <a:p>
            <a:pPr>
              <a:spcBef>
                <a:spcPts val="600"/>
              </a:spcBef>
            </a:pPr>
            <a:r>
              <a:rPr lang="en-US" dirty="0" smtClean="0">
                <a:solidFill>
                  <a:srgbClr val="92D050"/>
                </a:solidFill>
                <a:latin typeface="Arial" panose="020B0604020202020204" pitchFamily="34" charset="0"/>
                <a:cs typeface="Arial" panose="020B0604020202020204" pitchFamily="34" charset="0"/>
              </a:rPr>
              <a:t>Session Retrospective</a:t>
            </a:r>
            <a:r>
              <a:rPr lang="en-US" dirty="0">
                <a:solidFill>
                  <a:srgbClr val="92D050"/>
                </a:solidFill>
                <a:latin typeface="Arial" panose="020B0604020202020204" pitchFamily="34" charset="0"/>
                <a:cs typeface="Arial" panose="020B0604020202020204" pitchFamily="34" charset="0"/>
              </a:rPr>
              <a:t/>
            </a:r>
            <a:br>
              <a:rPr lang="en-US" dirty="0">
                <a:solidFill>
                  <a:srgbClr val="92D050"/>
                </a:solidFill>
                <a:latin typeface="Arial" panose="020B0604020202020204" pitchFamily="34" charset="0"/>
                <a:cs typeface="Arial" panose="020B0604020202020204" pitchFamily="34" charset="0"/>
              </a:rPr>
            </a:br>
            <a:r>
              <a:rPr lang="en-US" dirty="0" smtClean="0">
                <a:solidFill>
                  <a:srgbClr val="92D050"/>
                </a:solidFill>
                <a:latin typeface="Arial" panose="020B0604020202020204" pitchFamily="34" charset="0"/>
                <a:cs typeface="Arial" panose="020B0604020202020204" pitchFamily="34" charset="0"/>
              </a:rPr>
              <a:t/>
            </a:r>
            <a:br>
              <a:rPr lang="en-US" dirty="0" smtClean="0">
                <a:solidFill>
                  <a:srgbClr val="92D050"/>
                </a:solidFill>
                <a:latin typeface="Arial" panose="020B0604020202020204" pitchFamily="34" charset="0"/>
                <a:cs typeface="Arial" panose="020B0604020202020204" pitchFamily="34" charset="0"/>
              </a:rPr>
            </a:br>
            <a:endParaRPr lang="en-US"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19332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60" y="337542"/>
            <a:ext cx="8207394" cy="439878"/>
          </a:xfrm>
          <a:prstGeom prst="rect">
            <a:avLst/>
          </a:prstGeom>
          <a:noFill/>
          <a:ln>
            <a:noFill/>
          </a:ln>
        </p:spPr>
        <p:txBody>
          <a:bodyPr vert="horz" lIns="45701" tIns="45701" rIns="45701" bIns="45701" rtlCol="0" anchor="ctr" anchorCtr="0">
            <a:normAutofit fontScale="92500" lnSpcReduction="10000"/>
          </a:bodyPr>
          <a:lstStyle>
            <a:defPPr>
              <a:defRPr lang="en-US"/>
            </a:defPPr>
            <a:lvl1pPr>
              <a:lnSpc>
                <a:spcPct val="80000"/>
              </a:lnSpc>
              <a:spcBef>
                <a:spcPts val="0"/>
              </a:spcBef>
              <a:buClr>
                <a:srgbClr val="0070C0"/>
              </a:buClr>
              <a:buFont typeface="Quattrocento Sans"/>
              <a:buNone/>
              <a:defRPr sz="6398" b="1">
                <a:solidFill>
                  <a:srgbClr val="92D050"/>
                </a:solidFill>
                <a:latin typeface="Avenir Book" charset="0"/>
                <a:ea typeface="Avenir Book" charset="0"/>
                <a:cs typeface="Avenir Book" charset="0"/>
              </a:defRPr>
            </a:lvl1pPr>
          </a:lstStyle>
          <a:p>
            <a:pPr defTabSz="914217"/>
            <a:r>
              <a:rPr lang="en-US" sz="3198" dirty="0" smtClean="0"/>
              <a:t>Session Retrospective</a:t>
            </a:r>
            <a:endParaRPr lang="en-US" sz="3198" dirty="0"/>
          </a:p>
        </p:txBody>
      </p:sp>
      <p:pic>
        <p:nvPicPr>
          <p:cNvPr id="10" name="Picture 2" descr="A Simple Way to Run a Sprint Retrospective"/>
          <p:cNvPicPr>
            <a:picLocks noChangeAspect="1" noChangeArrowheads="1"/>
          </p:cNvPicPr>
          <p:nvPr/>
        </p:nvPicPr>
        <p:blipFill rotWithShape="1">
          <a:blip r:embed="rId3">
            <a:extLst>
              <a:ext uri="{28A0092B-C50C-407E-A947-70E740481C1C}">
                <a14:useLocalDpi xmlns:a14="http://schemas.microsoft.com/office/drawing/2010/main" val="0"/>
              </a:ext>
            </a:extLst>
          </a:blip>
          <a:srcRect l="7252" t="18003" r="45421" b="14075"/>
          <a:stretch/>
        </p:blipFill>
        <p:spPr bwMode="auto">
          <a:xfrm>
            <a:off x="1918278" y="971467"/>
            <a:ext cx="7002076" cy="5256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123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411605" y="1691141"/>
            <a:ext cx="5299963" cy="4350205"/>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indent="-228543" defTabSz="914172"/>
            <a:endParaRPr lang="en-US" dirty="0">
              <a:solidFill>
                <a:prstClr val="black"/>
              </a:solidFill>
              <a:latin typeface="Calibri" panose="020F0502020204030204"/>
            </a:endParaRPr>
          </a:p>
        </p:txBody>
      </p:sp>
      <p:sp>
        <p:nvSpPr>
          <p:cNvPr id="13" name="Title 1"/>
          <p:cNvSpPr txBox="1">
            <a:spLocks/>
          </p:cNvSpPr>
          <p:nvPr/>
        </p:nvSpPr>
        <p:spPr>
          <a:xfrm>
            <a:off x="813422" y="153126"/>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What is Agile?</a:t>
            </a:r>
            <a:endParaRPr lang="en-US" sz="3199" dirty="0">
              <a:solidFill>
                <a:srgbClr val="92D050"/>
              </a:solidFill>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val="0"/>
              </a:ext>
            </a:extLst>
          </a:blip>
          <a:srcRect t="5474"/>
          <a:stretch/>
        </p:blipFill>
        <p:spPr>
          <a:xfrm>
            <a:off x="2217279" y="1262286"/>
            <a:ext cx="8038226" cy="5595714"/>
          </a:xfrm>
          <a:prstGeom prst="rect">
            <a:avLst/>
          </a:prstGeom>
        </p:spPr>
      </p:pic>
      <p:sp>
        <p:nvSpPr>
          <p:cNvPr id="6" name="TextBox 5"/>
          <p:cNvSpPr txBox="1"/>
          <p:nvPr/>
        </p:nvSpPr>
        <p:spPr>
          <a:xfrm>
            <a:off x="461207" y="1667180"/>
            <a:ext cx="3945439" cy="4832092"/>
          </a:xfrm>
          <a:prstGeom prst="rect">
            <a:avLst/>
          </a:prstGeom>
          <a:noFill/>
        </p:spPr>
        <p:txBody>
          <a:bodyPr wrap="none" rtlCol="0">
            <a:spAutoFit/>
          </a:bodyPr>
          <a:lstStyle/>
          <a:p>
            <a:r>
              <a:rPr lang="en-US" sz="2200" b="1" dirty="0">
                <a:latin typeface="Avenir Book"/>
              </a:rPr>
              <a:t>	</a:t>
            </a:r>
            <a:r>
              <a:rPr lang="en-US" sz="2200" b="1" dirty="0">
                <a:solidFill>
                  <a:srgbClr val="FF0000"/>
                </a:solidFill>
                <a:latin typeface="Avenir Book"/>
              </a:rPr>
              <a:t>No Documentation </a:t>
            </a:r>
          </a:p>
          <a:p>
            <a:endParaRPr lang="en-US" sz="2200" b="1" dirty="0">
              <a:latin typeface="Avenir Book"/>
            </a:endParaRPr>
          </a:p>
          <a:p>
            <a:r>
              <a:rPr lang="en-US" sz="2200" b="1" dirty="0">
                <a:solidFill>
                  <a:schemeClr val="tx1">
                    <a:lumMod val="50000"/>
                  </a:schemeClr>
                </a:solidFill>
                <a:latin typeface="Avenir Book"/>
              </a:rPr>
              <a:t>Process? </a:t>
            </a:r>
          </a:p>
          <a:p>
            <a:endParaRPr lang="en-US" sz="2200" b="1" dirty="0">
              <a:latin typeface="Avenir Book"/>
            </a:endParaRPr>
          </a:p>
          <a:p>
            <a:r>
              <a:rPr lang="en-US" sz="2200" b="1" dirty="0">
                <a:latin typeface="Avenir Book"/>
              </a:rPr>
              <a:t>		</a:t>
            </a:r>
            <a:r>
              <a:rPr lang="en-US" sz="2000" b="1" dirty="0">
                <a:solidFill>
                  <a:srgbClr val="FF0000"/>
                </a:solidFill>
                <a:latin typeface="Avenir Book"/>
              </a:rPr>
              <a:t>No Architecture</a:t>
            </a:r>
          </a:p>
          <a:p>
            <a:endParaRPr lang="en-US" sz="2200" b="1" dirty="0">
              <a:latin typeface="Avenir Book"/>
            </a:endParaRPr>
          </a:p>
          <a:p>
            <a:r>
              <a:rPr lang="en-US" sz="2200" b="1" dirty="0">
                <a:solidFill>
                  <a:srgbClr val="FF0000"/>
                </a:solidFill>
                <a:latin typeface="Avenir Book"/>
              </a:rPr>
              <a:t>A Fad </a:t>
            </a:r>
          </a:p>
          <a:p>
            <a:endParaRPr lang="en-US" sz="2200" b="1" dirty="0">
              <a:solidFill>
                <a:schemeClr val="tx1">
                  <a:lumMod val="65000"/>
                  <a:lumOff val="35000"/>
                </a:schemeClr>
              </a:solidFill>
              <a:latin typeface="Avenir Book"/>
            </a:endParaRPr>
          </a:p>
          <a:p>
            <a:r>
              <a:rPr lang="en-US" sz="2200" b="1" dirty="0">
                <a:solidFill>
                  <a:schemeClr val="tx1">
                    <a:lumMod val="65000"/>
                    <a:lumOff val="35000"/>
                  </a:schemeClr>
                </a:solidFill>
                <a:latin typeface="Avenir Book"/>
              </a:rPr>
              <a:t>        </a:t>
            </a:r>
            <a:r>
              <a:rPr lang="en-US" sz="2200" b="1" dirty="0">
                <a:solidFill>
                  <a:schemeClr val="tx1">
                    <a:lumMod val="50000"/>
                  </a:schemeClr>
                </a:solidFill>
                <a:latin typeface="Avenir Book"/>
              </a:rPr>
              <a:t>A Framework? SDLC? </a:t>
            </a:r>
          </a:p>
          <a:p>
            <a:endParaRPr lang="en-US" sz="2200" b="1" dirty="0">
              <a:solidFill>
                <a:schemeClr val="tx1">
                  <a:lumMod val="50000"/>
                </a:schemeClr>
              </a:solidFill>
              <a:latin typeface="Avenir Book"/>
            </a:endParaRPr>
          </a:p>
          <a:p>
            <a:endParaRPr lang="en-US" sz="2200" b="1" dirty="0">
              <a:solidFill>
                <a:schemeClr val="tx1">
                  <a:lumMod val="50000"/>
                </a:schemeClr>
              </a:solidFill>
              <a:latin typeface="Avenir Book"/>
            </a:endParaRPr>
          </a:p>
          <a:p>
            <a:r>
              <a:rPr lang="en-US" sz="2200" b="1" dirty="0">
                <a:solidFill>
                  <a:schemeClr val="tx1">
                    <a:lumMod val="50000"/>
                  </a:schemeClr>
                </a:solidFill>
                <a:latin typeface="Avenir Book"/>
              </a:rPr>
              <a:t> Like Waterfall … </a:t>
            </a:r>
          </a:p>
          <a:p>
            <a:r>
              <a:rPr lang="en-US" sz="2200" b="1" dirty="0">
                <a:solidFill>
                  <a:schemeClr val="tx1">
                    <a:lumMod val="50000"/>
                  </a:schemeClr>
                </a:solidFill>
                <a:latin typeface="Avenir Book"/>
              </a:rPr>
              <a:t>but iterative? </a:t>
            </a:r>
          </a:p>
          <a:p>
            <a:endParaRPr lang="en-US" sz="2200" b="1" dirty="0">
              <a:solidFill>
                <a:schemeClr val="tx1">
                  <a:lumMod val="50000"/>
                </a:schemeClr>
              </a:solidFill>
              <a:latin typeface="Avenir Book"/>
            </a:endParaRPr>
          </a:p>
        </p:txBody>
      </p:sp>
      <p:sp>
        <p:nvSpPr>
          <p:cNvPr id="9" name="TextBox 8"/>
          <p:cNvSpPr txBox="1"/>
          <p:nvPr/>
        </p:nvSpPr>
        <p:spPr>
          <a:xfrm>
            <a:off x="7940242" y="1080655"/>
            <a:ext cx="4250171" cy="6524863"/>
          </a:xfrm>
          <a:prstGeom prst="rect">
            <a:avLst/>
          </a:prstGeom>
          <a:noFill/>
        </p:spPr>
        <p:txBody>
          <a:bodyPr wrap="square" rtlCol="0">
            <a:spAutoFit/>
          </a:bodyPr>
          <a:lstStyle/>
          <a:p>
            <a:r>
              <a:rPr lang="en-US" sz="2200" b="1" dirty="0">
                <a:latin typeface="Avenir Book"/>
              </a:rPr>
              <a:t>	</a:t>
            </a:r>
            <a:r>
              <a:rPr lang="en-US" sz="2200" b="1" dirty="0">
                <a:solidFill>
                  <a:srgbClr val="FF0000"/>
                </a:solidFill>
                <a:latin typeface="Avenir Book"/>
              </a:rPr>
              <a:t>Chaos </a:t>
            </a:r>
          </a:p>
          <a:p>
            <a:endParaRPr lang="en-US" sz="2200" b="1" dirty="0">
              <a:solidFill>
                <a:srgbClr val="FF0000"/>
              </a:solidFill>
              <a:latin typeface="Avenir Book"/>
            </a:endParaRPr>
          </a:p>
          <a:p>
            <a:r>
              <a:rPr lang="en-US" sz="2200" b="1" dirty="0">
                <a:solidFill>
                  <a:srgbClr val="FF0000"/>
                </a:solidFill>
                <a:latin typeface="Avenir Book"/>
              </a:rPr>
              <a:t>      A Cult </a:t>
            </a:r>
          </a:p>
          <a:p>
            <a:endParaRPr lang="en-US" sz="2200" b="1" dirty="0">
              <a:latin typeface="Avenir Book"/>
            </a:endParaRPr>
          </a:p>
          <a:p>
            <a:r>
              <a:rPr lang="en-US" sz="2200" b="1" dirty="0">
                <a:latin typeface="Avenir Book"/>
              </a:rPr>
              <a:t>	</a:t>
            </a:r>
            <a:r>
              <a:rPr lang="en-US" sz="2200" b="1" dirty="0">
                <a:solidFill>
                  <a:schemeClr val="tx1">
                    <a:lumMod val="50000"/>
                  </a:schemeClr>
                </a:solidFill>
                <a:latin typeface="Avenir Book"/>
              </a:rPr>
              <a:t>A Methodology? </a:t>
            </a:r>
          </a:p>
          <a:p>
            <a:endParaRPr lang="en-US" sz="2200" b="1" dirty="0">
              <a:latin typeface="Avenir Book"/>
            </a:endParaRPr>
          </a:p>
          <a:p>
            <a:r>
              <a:rPr lang="en-US" sz="2200" b="1" dirty="0">
                <a:solidFill>
                  <a:srgbClr val="FF0000"/>
                </a:solidFill>
                <a:latin typeface="Avenir Book"/>
              </a:rPr>
              <a:t>No Planning </a:t>
            </a:r>
          </a:p>
          <a:p>
            <a:endParaRPr lang="en-US" sz="2200" b="1" dirty="0">
              <a:latin typeface="Avenir Book"/>
            </a:endParaRPr>
          </a:p>
          <a:p>
            <a:r>
              <a:rPr lang="en-US" sz="2200" b="1" dirty="0">
                <a:solidFill>
                  <a:schemeClr val="tx1">
                    <a:lumMod val="50000"/>
                  </a:schemeClr>
                </a:solidFill>
                <a:latin typeface="Avenir Book"/>
              </a:rPr>
              <a:t>An Approach? </a:t>
            </a:r>
          </a:p>
          <a:p>
            <a:endParaRPr lang="en-US" sz="2200" b="1" dirty="0">
              <a:solidFill>
                <a:schemeClr val="tx1">
                  <a:lumMod val="50000"/>
                </a:schemeClr>
              </a:solidFill>
              <a:latin typeface="Avenir Book"/>
            </a:endParaRPr>
          </a:p>
          <a:p>
            <a:r>
              <a:rPr lang="en-US" sz="2200" b="1" dirty="0">
                <a:latin typeface="Avenir Book"/>
              </a:rPr>
              <a:t>	</a:t>
            </a:r>
            <a:r>
              <a:rPr lang="en-US" sz="2200" b="1" dirty="0">
                <a:solidFill>
                  <a:srgbClr val="FF0000"/>
                </a:solidFill>
                <a:latin typeface="Avenir Book"/>
              </a:rPr>
              <a:t>	No Discipline </a:t>
            </a:r>
          </a:p>
          <a:p>
            <a:endParaRPr lang="en-US" sz="2200" b="1" dirty="0">
              <a:latin typeface="Avenir Book"/>
            </a:endParaRPr>
          </a:p>
          <a:p>
            <a:endParaRPr lang="en-US" sz="2200" b="1" dirty="0">
              <a:latin typeface="Avenir Book"/>
            </a:endParaRPr>
          </a:p>
          <a:p>
            <a:endParaRPr lang="en-US" sz="2200" b="1" dirty="0">
              <a:solidFill>
                <a:schemeClr val="tx1">
                  <a:lumMod val="65000"/>
                  <a:lumOff val="35000"/>
                </a:schemeClr>
              </a:solidFill>
              <a:latin typeface="Avenir Book"/>
            </a:endParaRPr>
          </a:p>
          <a:p>
            <a:r>
              <a:rPr lang="en-US" sz="2200" b="1" dirty="0">
                <a:solidFill>
                  <a:schemeClr val="tx1">
                    <a:lumMod val="50000"/>
                  </a:schemeClr>
                </a:solidFill>
                <a:latin typeface="Avenir Book"/>
              </a:rPr>
              <a:t>Something we’re </a:t>
            </a:r>
          </a:p>
          <a:p>
            <a:r>
              <a:rPr lang="en-US" sz="2200" b="1" dirty="0">
                <a:solidFill>
                  <a:schemeClr val="tx1">
                    <a:lumMod val="50000"/>
                  </a:schemeClr>
                </a:solidFill>
                <a:latin typeface="Avenir Book"/>
              </a:rPr>
              <a:t>already doing …? </a:t>
            </a:r>
          </a:p>
          <a:p>
            <a:endParaRPr lang="en-US" sz="2200" b="1" dirty="0">
              <a:solidFill>
                <a:schemeClr val="tx1">
                  <a:lumMod val="50000"/>
                </a:schemeClr>
              </a:solidFill>
              <a:latin typeface="Avenir Book"/>
            </a:endParaRPr>
          </a:p>
          <a:p>
            <a:endParaRPr lang="en-US" sz="2200" b="1" dirty="0">
              <a:latin typeface="Avenir Book"/>
            </a:endParaRPr>
          </a:p>
          <a:p>
            <a:endParaRPr lang="en-US" sz="2200" b="1" dirty="0">
              <a:latin typeface="Avenir Book"/>
            </a:endParaRPr>
          </a:p>
        </p:txBody>
      </p:sp>
    </p:spTree>
    <p:extLst>
      <p:ext uri="{BB962C8B-B14F-4D97-AF65-F5344CB8AC3E}">
        <p14:creationId xmlns:p14="http://schemas.microsoft.com/office/powerpoint/2010/main" val="960157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14" end="1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3422" y="153126"/>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What is Agile?</a:t>
            </a:r>
            <a:endParaRPr lang="en-US" sz="3199" dirty="0">
              <a:solidFill>
                <a:srgbClr val="92D05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673" y="956691"/>
            <a:ext cx="8850439" cy="5275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617907" y="6502977"/>
            <a:ext cx="3228429"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Ref: Adopted from Ahmed </a:t>
            </a:r>
            <a:r>
              <a:rPr lang="en-US" dirty="0" err="1" smtClean="0">
                <a:solidFill>
                  <a:schemeClr val="tx1"/>
                </a:solidFill>
              </a:rPr>
              <a:t>Sidky</a:t>
            </a:r>
            <a:endParaRPr lang="en-US" dirty="0">
              <a:solidFill>
                <a:schemeClr val="tx1"/>
              </a:solidFill>
            </a:endParaRPr>
          </a:p>
        </p:txBody>
      </p:sp>
    </p:spTree>
    <p:extLst>
      <p:ext uri="{BB962C8B-B14F-4D97-AF65-F5344CB8AC3E}">
        <p14:creationId xmlns:p14="http://schemas.microsoft.com/office/powerpoint/2010/main" val="1052206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5409" y="986365"/>
            <a:ext cx="10814042" cy="5586145"/>
          </a:xfrm>
          <a:prstGeom prst="rect">
            <a:avLst/>
          </a:prstGeom>
        </p:spPr>
        <p:txBody>
          <a:bodyPr wrap="square">
            <a:spAutoFit/>
          </a:bodyPr>
          <a:lstStyle/>
          <a:p>
            <a:pPr defTabSz="914172"/>
            <a:r>
              <a:rPr lang="en-US" sz="2300" dirty="0">
                <a:solidFill>
                  <a:schemeClr val="bg2">
                    <a:lumMod val="25000"/>
                  </a:schemeClr>
                </a:solidFill>
                <a:latin typeface="Avenir Book"/>
              </a:rPr>
              <a:t>A mindset is an established set of attitudes. It is our consciousness, our way of being, how we behave and what we value. It is our organizational culture. </a:t>
            </a:r>
          </a:p>
          <a:p>
            <a:pPr defTabSz="914172"/>
            <a:endParaRPr lang="en-US" sz="2300" dirty="0">
              <a:solidFill>
                <a:schemeClr val="bg2">
                  <a:lumMod val="25000"/>
                </a:schemeClr>
              </a:solidFill>
              <a:latin typeface="Avenir Book"/>
            </a:endParaRPr>
          </a:p>
          <a:p>
            <a:pPr defTabSz="914172"/>
            <a:r>
              <a:rPr lang="en-US" sz="2300" b="1" dirty="0">
                <a:solidFill>
                  <a:srgbClr val="FFC000"/>
                </a:solidFill>
                <a:latin typeface="Avenir Book"/>
              </a:rPr>
              <a:t>The Agile Mindset emphasizes:</a:t>
            </a:r>
            <a:endParaRPr lang="en-US" sz="2300" b="1" dirty="0">
              <a:solidFill>
                <a:schemeClr val="tx2">
                  <a:lumMod val="65000"/>
                  <a:lumOff val="35000"/>
                </a:schemeClr>
              </a:solidFill>
              <a:latin typeface="Avenir Book"/>
            </a:endParaRP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Expect and </a:t>
            </a:r>
            <a:r>
              <a:rPr lang="en-US" sz="2300" b="1" dirty="0">
                <a:solidFill>
                  <a:srgbClr val="FFC600"/>
                </a:solidFill>
                <a:latin typeface="Avenir Book"/>
              </a:rPr>
              <a:t>embrace change</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Focus on rapid value delivery – identify the most important thing and get it done</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When in doubt, defer decisions to the last responsible moment</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Get started as quickly as possible and learn as we go –</a:t>
            </a:r>
            <a:r>
              <a:rPr lang="en-US" sz="2300" dirty="0">
                <a:solidFill>
                  <a:schemeClr val="tx2">
                    <a:lumMod val="65000"/>
                    <a:lumOff val="35000"/>
                  </a:schemeClr>
                </a:solidFill>
                <a:latin typeface="Avenir Book"/>
              </a:rPr>
              <a:t> </a:t>
            </a:r>
            <a:r>
              <a:rPr lang="en-US" sz="2300" b="1" dirty="0">
                <a:solidFill>
                  <a:srgbClr val="FFC600"/>
                </a:solidFill>
                <a:latin typeface="Avenir Book"/>
              </a:rPr>
              <a:t>inspect and adapt</a:t>
            </a:r>
            <a:endParaRPr lang="en-US" sz="2300" dirty="0">
              <a:solidFill>
                <a:schemeClr val="tx2">
                  <a:lumMod val="65000"/>
                  <a:lumOff val="35000"/>
                </a:schemeClr>
              </a:solidFill>
              <a:latin typeface="Avenir Book"/>
            </a:endParaRP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Only do what is needed and no more – the simplest thing</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Organize work so we get </a:t>
            </a:r>
            <a:r>
              <a:rPr lang="en-US" sz="2300" b="1" dirty="0">
                <a:solidFill>
                  <a:srgbClr val="FFC000"/>
                </a:solidFill>
                <a:latin typeface="Avenir Book"/>
              </a:rPr>
              <a:t>working product </a:t>
            </a:r>
            <a:r>
              <a:rPr lang="en-US" sz="2300" dirty="0">
                <a:solidFill>
                  <a:schemeClr val="tx1">
                    <a:lumMod val="50000"/>
                  </a:schemeClr>
                </a:solidFill>
                <a:latin typeface="Avenir Book"/>
              </a:rPr>
              <a:t>into the hands of our customer as quickly as possible – focus on incremental, iterative development </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Organize the work to leverage the power of</a:t>
            </a:r>
            <a:r>
              <a:rPr lang="en-US" sz="2300" dirty="0">
                <a:solidFill>
                  <a:schemeClr val="tx2">
                    <a:lumMod val="65000"/>
                    <a:lumOff val="35000"/>
                  </a:schemeClr>
                </a:solidFill>
                <a:latin typeface="Avenir Book"/>
              </a:rPr>
              <a:t> </a:t>
            </a:r>
            <a:r>
              <a:rPr lang="en-US" sz="2300" b="1" dirty="0">
                <a:solidFill>
                  <a:srgbClr val="FFC600"/>
                </a:solidFill>
                <a:latin typeface="Avenir Book"/>
              </a:rPr>
              <a:t>collaborating teams </a:t>
            </a:r>
          </a:p>
          <a:p>
            <a:pPr marL="800009" lvl="1" indent="-342900" defTabSz="914172">
              <a:buFont typeface="Wingdings" panose="05000000000000000000" pitchFamily="2" charset="2"/>
              <a:buChar char="§"/>
            </a:pPr>
            <a:endParaRPr lang="en-US" sz="2300" dirty="0">
              <a:solidFill>
                <a:schemeClr val="tx2">
                  <a:lumMod val="65000"/>
                  <a:lumOff val="35000"/>
                </a:schemeClr>
              </a:solidFill>
              <a:latin typeface="Avenir Book"/>
            </a:endParaRPr>
          </a:p>
        </p:txBody>
      </p:sp>
      <p:sp>
        <p:nvSpPr>
          <p:cNvPr id="6" name="Title 1"/>
          <p:cNvSpPr txBox="1">
            <a:spLocks/>
          </p:cNvSpPr>
          <p:nvPr/>
        </p:nvSpPr>
        <p:spPr>
          <a:xfrm>
            <a:off x="744583" y="133145"/>
            <a:ext cx="10604868"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a:defRPr/>
            </a:pPr>
            <a:r>
              <a:rPr lang="en-US" sz="3199" dirty="0">
                <a:solidFill>
                  <a:srgbClr val="92D050"/>
                </a:solidFill>
              </a:rPr>
              <a:t>    </a:t>
            </a:r>
          </a:p>
          <a:p>
            <a:pPr>
              <a:defRPr/>
            </a:pPr>
            <a:r>
              <a:rPr lang="en-US" sz="3199" dirty="0" smtClean="0">
                <a:solidFill>
                  <a:srgbClr val="92D050"/>
                </a:solidFill>
              </a:rPr>
              <a:t>Agile Mindset </a:t>
            </a:r>
            <a:endParaRPr lang="en-US" sz="3199" dirty="0">
              <a:solidFill>
                <a:srgbClr val="92D050"/>
              </a:solidFill>
            </a:endParaRPr>
          </a:p>
          <a:p>
            <a:pPr defTabSz="914217">
              <a:defRPr/>
            </a:pPr>
            <a:endParaRPr lang="en-US" sz="3199" dirty="0">
              <a:solidFill>
                <a:srgbClr val="92D050"/>
              </a:solidFill>
            </a:endParaRPr>
          </a:p>
        </p:txBody>
      </p:sp>
    </p:spTree>
    <p:extLst>
      <p:ext uri="{BB962C8B-B14F-4D97-AF65-F5344CB8AC3E}">
        <p14:creationId xmlns:p14="http://schemas.microsoft.com/office/powerpoint/2010/main" val="1657290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97417" y="194689"/>
            <a:ext cx="11199284" cy="902208"/>
          </a:xfrm>
        </p:spPr>
        <p:txBody>
          <a:bodyPr vert="horz" lIns="0" tIns="0" rIns="0" bIns="0" rtlCol="0" anchor="ctr">
            <a:noAutofit/>
          </a:bodyPr>
          <a:lstStyle>
            <a:lvl1pPr algn="l" defTabSz="914217" rtl="0" eaLnBrk="1" latinLnBrk="0" hangingPunct="1">
              <a:lnSpc>
                <a:spcPct val="90000"/>
              </a:lnSpc>
              <a:spcBef>
                <a:spcPct val="0"/>
              </a:spcBef>
              <a:buNone/>
              <a:defRPr lang="en-US" sz="3000" kern="1200">
                <a:solidFill>
                  <a:schemeClr val="tx1"/>
                </a:solidFill>
                <a:latin typeface="Avenir Book" charset="0"/>
                <a:ea typeface="Avenir Book" charset="0"/>
                <a:cs typeface="Avenir Book" charset="0"/>
              </a:defRPr>
            </a:lvl1pPr>
          </a:lstStyle>
          <a:p>
            <a:pPr defTabSz="1219170">
              <a:lnSpc>
                <a:spcPct val="80000"/>
              </a:lnSpc>
            </a:pPr>
            <a:r>
              <a:rPr lang="en-US" sz="2800" b="1" dirty="0" smtClean="0">
                <a:solidFill>
                  <a:srgbClr val="8ED200"/>
                </a:solidFill>
                <a:latin typeface="Arial" pitchFamily="34" charset="0"/>
                <a:ea typeface="+mj-ea"/>
                <a:cs typeface="Arial" pitchFamily="34" charset="0"/>
              </a:rPr>
              <a:t>Four Values</a:t>
            </a:r>
            <a:endParaRPr lang="en-US" sz="2800" b="1" dirty="0">
              <a:solidFill>
                <a:srgbClr val="8ED200"/>
              </a:solidFill>
              <a:latin typeface="Arial" pitchFamily="34" charset="0"/>
              <a:ea typeface="+mj-ea"/>
              <a:cs typeface="Arial" pitchFamily="34" charset="0"/>
            </a:endParaRPr>
          </a:p>
        </p:txBody>
      </p:sp>
      <p:pic>
        <p:nvPicPr>
          <p:cNvPr id="3" name="Content Placeholder 3"/>
          <p:cNvPicPr/>
          <p:nvPr/>
        </p:nvPicPr>
        <p:blipFill rotWithShape="1">
          <a:blip r:embed="rId3"/>
          <a:srcRect t="17956" b="14100"/>
          <a:stretch/>
        </p:blipFill>
        <p:spPr>
          <a:xfrm>
            <a:off x="693300" y="1529860"/>
            <a:ext cx="10807517" cy="3834063"/>
          </a:xfrm>
          <a:prstGeom prst="rect">
            <a:avLst/>
          </a:prstGeom>
        </p:spPr>
      </p:pic>
      <p:sp>
        <p:nvSpPr>
          <p:cNvPr id="4" name="TextBox 3"/>
          <p:cNvSpPr txBox="1"/>
          <p:nvPr/>
        </p:nvSpPr>
        <p:spPr>
          <a:xfrm>
            <a:off x="1351103" y="5796886"/>
            <a:ext cx="9815508" cy="369332"/>
          </a:xfrm>
          <a:prstGeom prst="rect">
            <a:avLst/>
          </a:prstGeom>
          <a:noFill/>
        </p:spPr>
        <p:txBody>
          <a:bodyPr wrap="none" rtlCol="0">
            <a:spAutoFit/>
          </a:bodyPr>
          <a:lstStyle/>
          <a:p>
            <a:r>
              <a:rPr lang="en-US" dirty="0">
                <a:solidFill>
                  <a:schemeClr val="tx1">
                    <a:lumMod val="50000"/>
                  </a:schemeClr>
                </a:solidFill>
                <a:latin typeface="Avenir Book"/>
                <a:ea typeface="Verdana" panose="020B0604030504040204" pitchFamily="34" charset="0"/>
                <a:cs typeface="Calibri" panose="020F0502020204030204" pitchFamily="34" charset="0"/>
              </a:rPr>
              <a:t>While we recognize the value of the items on the </a:t>
            </a:r>
            <a:r>
              <a:rPr lang="en-US" dirty="0" smtClean="0">
                <a:solidFill>
                  <a:schemeClr val="tx1">
                    <a:lumMod val="50000"/>
                  </a:schemeClr>
                </a:solidFill>
                <a:latin typeface="Avenir Book"/>
                <a:ea typeface="Verdana" panose="020B0604030504040204" pitchFamily="34" charset="0"/>
                <a:cs typeface="Calibri" panose="020F0502020204030204" pitchFamily="34" charset="0"/>
              </a:rPr>
              <a:t>right, </a:t>
            </a:r>
            <a:r>
              <a:rPr lang="en-US" b="1" dirty="0">
                <a:solidFill>
                  <a:schemeClr val="tx1">
                    <a:lumMod val="50000"/>
                  </a:schemeClr>
                </a:solidFill>
                <a:latin typeface="Avenir Book"/>
                <a:ea typeface="Verdana" panose="020B0604030504040204" pitchFamily="34" charset="0"/>
                <a:cs typeface="Calibri" panose="020F0502020204030204" pitchFamily="34" charset="0"/>
              </a:rPr>
              <a:t>we value the items on the </a:t>
            </a:r>
            <a:r>
              <a:rPr lang="en-US" b="1" dirty="0" smtClean="0">
                <a:solidFill>
                  <a:schemeClr val="tx1">
                    <a:lumMod val="50000"/>
                  </a:schemeClr>
                </a:solidFill>
                <a:latin typeface="Avenir Book"/>
                <a:ea typeface="Verdana" panose="020B0604030504040204" pitchFamily="34" charset="0"/>
                <a:cs typeface="Calibri" panose="020F0502020204030204" pitchFamily="34" charset="0"/>
              </a:rPr>
              <a:t>left more</a:t>
            </a:r>
            <a:r>
              <a:rPr lang="en-US" dirty="0">
                <a:solidFill>
                  <a:schemeClr val="tx1">
                    <a:lumMod val="50000"/>
                  </a:schemeClr>
                </a:solidFill>
                <a:latin typeface="Avenir Book"/>
                <a:ea typeface="Verdana" panose="020B0604030504040204" pitchFamily="34" charset="0"/>
                <a:cs typeface="Calibri" panose="020F0502020204030204" pitchFamily="34" charset="0"/>
              </a:rPr>
              <a:t>.  </a:t>
            </a:r>
          </a:p>
        </p:txBody>
      </p:sp>
      <p:sp>
        <p:nvSpPr>
          <p:cNvPr id="2" name="Pentagon 1"/>
          <p:cNvSpPr/>
          <p:nvPr/>
        </p:nvSpPr>
        <p:spPr>
          <a:xfrm>
            <a:off x="5394960" y="1905000"/>
            <a:ext cx="1005840" cy="335280"/>
          </a:xfrm>
          <a:prstGeom prst="homePlate">
            <a:avLst/>
          </a:prstGeom>
          <a:solidFill>
            <a:srgbClr val="F0F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8D8D8A"/>
                </a:solidFill>
                <a:latin typeface="Arial" panose="020B0604020202020204" pitchFamily="34" charset="0"/>
                <a:cs typeface="Arial" panose="020B0604020202020204" pitchFamily="34" charset="0"/>
              </a:rPr>
              <a:t>v</a:t>
            </a:r>
            <a:r>
              <a:rPr lang="en-US" sz="1200" dirty="0" smtClean="0">
                <a:solidFill>
                  <a:srgbClr val="8D8D8A"/>
                </a:solidFill>
                <a:latin typeface="Arial" panose="020B0604020202020204" pitchFamily="34" charset="0"/>
                <a:cs typeface="Arial" panose="020B0604020202020204" pitchFamily="34" charset="0"/>
              </a:rPr>
              <a:t>alue over</a:t>
            </a:r>
            <a:endParaRPr lang="en-US" sz="1200" dirty="0">
              <a:solidFill>
                <a:srgbClr val="8D8D8A"/>
              </a:solidFill>
              <a:latin typeface="Arial" panose="020B0604020202020204" pitchFamily="34" charset="0"/>
              <a:cs typeface="Arial" panose="020B0604020202020204" pitchFamily="34" charset="0"/>
            </a:endParaRPr>
          </a:p>
        </p:txBody>
      </p:sp>
      <p:sp>
        <p:nvSpPr>
          <p:cNvPr id="6" name="Pentagon 5"/>
          <p:cNvSpPr/>
          <p:nvPr/>
        </p:nvSpPr>
        <p:spPr>
          <a:xfrm>
            <a:off x="5435897" y="2815046"/>
            <a:ext cx="1005840" cy="335280"/>
          </a:xfrm>
          <a:prstGeom prst="homePlate">
            <a:avLst/>
          </a:prstGeom>
          <a:solidFill>
            <a:srgbClr val="F0F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8D8D8A"/>
                </a:solidFill>
                <a:latin typeface="Arial" panose="020B0604020202020204" pitchFamily="34" charset="0"/>
                <a:cs typeface="Arial" panose="020B0604020202020204" pitchFamily="34" charset="0"/>
              </a:rPr>
              <a:t>v</a:t>
            </a:r>
            <a:r>
              <a:rPr lang="en-US" sz="1200" dirty="0" smtClean="0">
                <a:solidFill>
                  <a:srgbClr val="8D8D8A"/>
                </a:solidFill>
                <a:latin typeface="Arial" panose="020B0604020202020204" pitchFamily="34" charset="0"/>
                <a:cs typeface="Arial" panose="020B0604020202020204" pitchFamily="34" charset="0"/>
              </a:rPr>
              <a:t>alue over</a:t>
            </a:r>
            <a:endParaRPr lang="en-US" sz="1200" dirty="0">
              <a:solidFill>
                <a:srgbClr val="8D8D8A"/>
              </a:solidFill>
              <a:latin typeface="Arial" panose="020B0604020202020204" pitchFamily="34" charset="0"/>
              <a:cs typeface="Arial" panose="020B0604020202020204" pitchFamily="34" charset="0"/>
            </a:endParaRPr>
          </a:p>
        </p:txBody>
      </p:sp>
      <p:sp>
        <p:nvSpPr>
          <p:cNvPr id="7" name="Pentagon 6"/>
          <p:cNvSpPr/>
          <p:nvPr/>
        </p:nvSpPr>
        <p:spPr>
          <a:xfrm>
            <a:off x="5426760" y="3725092"/>
            <a:ext cx="1005840" cy="335280"/>
          </a:xfrm>
          <a:prstGeom prst="homePlate">
            <a:avLst/>
          </a:prstGeom>
          <a:solidFill>
            <a:srgbClr val="F0F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8D8D8A"/>
                </a:solidFill>
                <a:latin typeface="Arial" panose="020B0604020202020204" pitchFamily="34" charset="0"/>
                <a:cs typeface="Arial" panose="020B0604020202020204" pitchFamily="34" charset="0"/>
              </a:rPr>
              <a:t>v</a:t>
            </a:r>
            <a:r>
              <a:rPr lang="en-US" sz="1200" dirty="0" smtClean="0">
                <a:solidFill>
                  <a:srgbClr val="8D8D8A"/>
                </a:solidFill>
                <a:latin typeface="Arial" panose="020B0604020202020204" pitchFamily="34" charset="0"/>
                <a:cs typeface="Arial" panose="020B0604020202020204" pitchFamily="34" charset="0"/>
              </a:rPr>
              <a:t>alue over</a:t>
            </a:r>
            <a:endParaRPr lang="en-US" sz="1200" dirty="0">
              <a:solidFill>
                <a:srgbClr val="8D8D8A"/>
              </a:solidFill>
              <a:latin typeface="Arial" panose="020B0604020202020204" pitchFamily="34" charset="0"/>
              <a:cs typeface="Arial" panose="020B0604020202020204" pitchFamily="34" charset="0"/>
            </a:endParaRPr>
          </a:p>
        </p:txBody>
      </p:sp>
      <p:sp>
        <p:nvSpPr>
          <p:cNvPr id="8" name="Pentagon 7"/>
          <p:cNvSpPr/>
          <p:nvPr/>
        </p:nvSpPr>
        <p:spPr>
          <a:xfrm>
            <a:off x="5424583" y="4635138"/>
            <a:ext cx="1005840" cy="335280"/>
          </a:xfrm>
          <a:prstGeom prst="homePlate">
            <a:avLst/>
          </a:prstGeom>
          <a:solidFill>
            <a:srgbClr val="F0F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8D8D8A"/>
                </a:solidFill>
                <a:latin typeface="Arial" panose="020B0604020202020204" pitchFamily="34" charset="0"/>
                <a:cs typeface="Arial" panose="020B0604020202020204" pitchFamily="34" charset="0"/>
              </a:rPr>
              <a:t>v</a:t>
            </a:r>
            <a:r>
              <a:rPr lang="en-US" sz="1200" dirty="0" smtClean="0">
                <a:solidFill>
                  <a:srgbClr val="8D8D8A"/>
                </a:solidFill>
                <a:latin typeface="Arial" panose="020B0604020202020204" pitchFamily="34" charset="0"/>
                <a:cs typeface="Arial" panose="020B0604020202020204" pitchFamily="34" charset="0"/>
              </a:rPr>
              <a:t>alue over</a:t>
            </a:r>
            <a:endParaRPr lang="en-US" sz="1200" dirty="0">
              <a:solidFill>
                <a:srgbClr val="8D8D8A"/>
              </a:solidFill>
              <a:latin typeface="Arial" panose="020B0604020202020204" pitchFamily="34" charset="0"/>
              <a:cs typeface="Arial" panose="020B0604020202020204" pitchFamily="34" charset="0"/>
            </a:endParaRPr>
          </a:p>
        </p:txBody>
      </p:sp>
      <p:grpSp>
        <p:nvGrpSpPr>
          <p:cNvPr id="9" name="Group 8"/>
          <p:cNvGrpSpPr/>
          <p:nvPr/>
        </p:nvGrpSpPr>
        <p:grpSpPr>
          <a:xfrm>
            <a:off x="9996982" y="153126"/>
            <a:ext cx="2012805" cy="1199685"/>
            <a:chOff x="9996982" y="153126"/>
            <a:chExt cx="2012805" cy="1199685"/>
          </a:xfrm>
        </p:grpSpPr>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96982" y="153126"/>
              <a:ext cx="2012805" cy="1199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10385616" y="153126"/>
              <a:ext cx="409383" cy="234224"/>
            </a:xfrm>
            <a:prstGeom prst="rect">
              <a:avLst/>
            </a:prstGeom>
            <a:noFill/>
            <a:ln w="19050">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8617907" y="6502977"/>
            <a:ext cx="3228429"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Ref: </a:t>
            </a:r>
            <a:r>
              <a:rPr lang="en-US" dirty="0">
                <a:solidFill>
                  <a:schemeClr val="tx1"/>
                </a:solidFill>
                <a:hlinkClick r:id="rId5"/>
              </a:rPr>
              <a:t>https://</a:t>
            </a:r>
            <a:r>
              <a:rPr lang="en-US" dirty="0" smtClean="0">
                <a:solidFill>
                  <a:schemeClr val="tx1"/>
                </a:solidFill>
                <a:hlinkClick r:id="rId5"/>
              </a:rPr>
              <a:t>agilemanifesto.org</a:t>
            </a:r>
            <a:endParaRPr lang="en-US" dirty="0">
              <a:solidFill>
                <a:schemeClr val="tx1"/>
              </a:solidFill>
            </a:endParaRPr>
          </a:p>
        </p:txBody>
      </p:sp>
    </p:spTree>
    <p:extLst>
      <p:ext uri="{BB962C8B-B14F-4D97-AF65-F5344CB8AC3E}">
        <p14:creationId xmlns:p14="http://schemas.microsoft.com/office/powerpoint/2010/main" val="130849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6345" y="1372796"/>
            <a:ext cx="10599761" cy="50855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9" name="TextBox 8"/>
          <p:cNvSpPr txBox="1"/>
          <p:nvPr/>
        </p:nvSpPr>
        <p:spPr>
          <a:xfrm>
            <a:off x="1137521" y="1591747"/>
            <a:ext cx="2197290" cy="45858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01</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i="0" u="none" strike="noStrike" kern="1200" cap="none" spc="0" normalizeH="0" baseline="0" noProof="0" dirty="0" smtClean="0">
                <a:ln>
                  <a:noFill/>
                </a:ln>
                <a:solidFill>
                  <a:prstClr val="white"/>
                </a:solidFill>
                <a:effectLst/>
                <a:uLnTx/>
                <a:uFillTx/>
                <a:latin typeface="Avenir Book"/>
              </a:rPr>
              <a:t>Our </a:t>
            </a:r>
            <a:r>
              <a:rPr lang="en-US" sz="1400" dirty="0">
                <a:solidFill>
                  <a:prstClr val="white"/>
                </a:solidFill>
                <a:latin typeface="Avenir Book"/>
              </a:rPr>
              <a:t>highest priority is to satisfy the customer through early and continuous </a:t>
            </a:r>
            <a:r>
              <a:rPr kumimoji="0" lang="en-US" sz="1400" i="0" u="none" strike="noStrike" kern="1200" cap="none" spc="0" normalizeH="0" baseline="0" noProof="0" dirty="0" smtClean="0">
                <a:ln>
                  <a:noFill/>
                </a:ln>
                <a:solidFill>
                  <a:prstClr val="white"/>
                </a:solidFill>
                <a:effectLst/>
                <a:uLnTx/>
                <a:uFillTx/>
                <a:latin typeface="Avenir Book"/>
              </a:rPr>
              <a:t>delivery of valuable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02</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Welcome changing requirements, even late in the development. Agile processes harness change for the customer’s competitive advantage.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03</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Deliver working software frequently, from a couple of weeks to a couple of months, with a preference to the shorter timescale.</a:t>
            </a:r>
            <a:endParaRPr kumimoji="0" lang="en-US" sz="1400" b="0" i="0" u="none" strike="noStrike" kern="1200" cap="none" spc="0" normalizeH="0" baseline="0" noProof="0" dirty="0">
              <a:ln>
                <a:noFill/>
              </a:ln>
              <a:solidFill>
                <a:prstClr val="white"/>
              </a:solidFill>
              <a:effectLst/>
              <a:uLnTx/>
              <a:uFillTx/>
              <a:latin typeface="Avenir Book"/>
            </a:endParaRPr>
          </a:p>
        </p:txBody>
      </p:sp>
      <p:sp>
        <p:nvSpPr>
          <p:cNvPr id="10" name="TextBox 9"/>
          <p:cNvSpPr txBox="1"/>
          <p:nvPr/>
        </p:nvSpPr>
        <p:spPr>
          <a:xfrm>
            <a:off x="3773544" y="1591747"/>
            <a:ext cx="2140423" cy="48013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04</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Business people and developers must work together daily throughout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05</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Build projects around motivated individuals. Give then the environment and support they need, and trust them to get the job done.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06</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Agile processes promote sustainable development. The sponsors, developers and users should be able to maintain a constant pace indefinitely.</a:t>
            </a:r>
            <a:endParaRPr kumimoji="0" lang="en-US" sz="1400" b="0" i="0" u="none" strike="noStrike" kern="1200" cap="none" spc="0" normalizeH="0" baseline="0" noProof="0" dirty="0">
              <a:ln>
                <a:noFill/>
              </a:ln>
              <a:solidFill>
                <a:prstClr val="white"/>
              </a:solidFill>
              <a:effectLst/>
              <a:uLnTx/>
              <a:uFillTx/>
              <a:latin typeface="Avenir Book"/>
            </a:endParaRPr>
          </a:p>
        </p:txBody>
      </p:sp>
      <p:sp>
        <p:nvSpPr>
          <p:cNvPr id="11" name="TextBox 10"/>
          <p:cNvSpPr txBox="1"/>
          <p:nvPr/>
        </p:nvSpPr>
        <p:spPr>
          <a:xfrm>
            <a:off x="6224364" y="1593151"/>
            <a:ext cx="2060812" cy="39395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07</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Working software is the primary measure of progress.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08</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The most efficient and effective method of conveying information to and within a development team is face-to-face conversation.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09</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Continuous attention to technical excellence and good design enhances agility.</a:t>
            </a:r>
            <a:endParaRPr kumimoji="0" lang="en-US" sz="1400" b="0" i="0" u="none" strike="noStrike" kern="1200" cap="none" spc="0" normalizeH="0" baseline="0" noProof="0" dirty="0">
              <a:ln>
                <a:noFill/>
              </a:ln>
              <a:solidFill>
                <a:prstClr val="white"/>
              </a:solidFill>
              <a:effectLst/>
              <a:uLnTx/>
              <a:uFillTx/>
              <a:latin typeface="Avenir Book"/>
            </a:endParaRPr>
          </a:p>
        </p:txBody>
      </p:sp>
      <p:sp>
        <p:nvSpPr>
          <p:cNvPr id="12" name="TextBox 11"/>
          <p:cNvSpPr txBox="1"/>
          <p:nvPr/>
        </p:nvSpPr>
        <p:spPr>
          <a:xfrm>
            <a:off x="8788077" y="1593151"/>
            <a:ext cx="2088108" cy="39395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10</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Simplicity – the art of maximizing the amount of work not done – is essential.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11</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The best architecture, requirements and designs emerge from self-organizing teams.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12</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At regular intervals the team reflects on how to become more effective, then tunes and adjusts its behavior accordingly.</a:t>
            </a:r>
            <a:endParaRPr kumimoji="0" lang="en-US" sz="1400" b="0" i="0" u="none" strike="noStrike" kern="1200" cap="none" spc="0" normalizeH="0" baseline="0" noProof="0" dirty="0">
              <a:ln>
                <a:noFill/>
              </a:ln>
              <a:solidFill>
                <a:prstClr val="white"/>
              </a:solidFill>
              <a:effectLst/>
              <a:uLnTx/>
              <a:uFillTx/>
              <a:latin typeface="Avenir Book"/>
            </a:endParaRPr>
          </a:p>
        </p:txBody>
      </p:sp>
      <p:sp>
        <p:nvSpPr>
          <p:cNvPr id="13" name="Title 1"/>
          <p:cNvSpPr txBox="1">
            <a:spLocks/>
          </p:cNvSpPr>
          <p:nvPr/>
        </p:nvSpPr>
        <p:spPr>
          <a:xfrm>
            <a:off x="498875" y="13754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a:solidFill>
                  <a:srgbClr val="92D050"/>
                </a:solidFill>
              </a:rPr>
              <a:t>Twelve Principles</a:t>
            </a:r>
          </a:p>
        </p:txBody>
      </p:sp>
      <p:grpSp>
        <p:nvGrpSpPr>
          <p:cNvPr id="14" name="Group 13"/>
          <p:cNvGrpSpPr/>
          <p:nvPr/>
        </p:nvGrpSpPr>
        <p:grpSpPr>
          <a:xfrm>
            <a:off x="9996982" y="100874"/>
            <a:ext cx="2012805" cy="1199685"/>
            <a:chOff x="9996982" y="153126"/>
            <a:chExt cx="2012805" cy="1199685"/>
          </a:xfrm>
        </p:grpSpPr>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6982" y="153126"/>
              <a:ext cx="2012805" cy="1199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10823766" y="153126"/>
              <a:ext cx="409383" cy="234224"/>
            </a:xfrm>
            <a:prstGeom prst="rect">
              <a:avLst/>
            </a:prstGeom>
            <a:noFill/>
            <a:ln w="19050">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8617907" y="6502977"/>
            <a:ext cx="3228429"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Ref: </a:t>
            </a:r>
            <a:r>
              <a:rPr lang="en-US" dirty="0">
                <a:solidFill>
                  <a:schemeClr val="tx1"/>
                </a:solidFill>
                <a:hlinkClick r:id="rId4"/>
              </a:rPr>
              <a:t>https://</a:t>
            </a:r>
            <a:r>
              <a:rPr lang="en-US" dirty="0" smtClean="0">
                <a:solidFill>
                  <a:schemeClr val="tx1"/>
                </a:solidFill>
                <a:hlinkClick r:id="rId4"/>
              </a:rPr>
              <a:t>agilemanifesto.org</a:t>
            </a:r>
            <a:endParaRPr lang="en-US" dirty="0">
              <a:solidFill>
                <a:schemeClr val="tx1"/>
              </a:solidFill>
            </a:endParaRPr>
          </a:p>
        </p:txBody>
      </p:sp>
    </p:spTree>
    <p:extLst>
      <p:ext uri="{BB962C8B-B14F-4D97-AF65-F5344CB8AC3E}">
        <p14:creationId xmlns:p14="http://schemas.microsoft.com/office/powerpoint/2010/main" val="4005363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3422" y="153126"/>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Unlimited Practices</a:t>
            </a:r>
            <a:endParaRPr lang="en-US" sz="3199" dirty="0">
              <a:solidFill>
                <a:srgbClr val="92D050"/>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6982" y="153126"/>
            <a:ext cx="2012805" cy="1199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1226548" y="153126"/>
            <a:ext cx="757823" cy="234224"/>
          </a:xfrm>
          <a:prstGeom prst="rect">
            <a:avLst/>
          </a:prstGeom>
          <a:noFill/>
          <a:ln w="19050">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422" y="1697188"/>
            <a:ext cx="2636477" cy="1309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9506" y="2647939"/>
            <a:ext cx="2114777" cy="1522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6086" y="1904991"/>
            <a:ext cx="2233673" cy="1485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44462" y="4644936"/>
            <a:ext cx="2191709" cy="1032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7" descr="DevOps | Office of the Chief Software Officer, U.S Air For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9" descr="DevOps | Office of the Chief Software Officer, U.S Air Forc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8555" y="3696219"/>
            <a:ext cx="1699351" cy="948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92827" y="4754880"/>
            <a:ext cx="1728448" cy="1594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49182" y="4768464"/>
            <a:ext cx="1966808" cy="132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75171" y="3059668"/>
            <a:ext cx="3152530" cy="276999"/>
          </a:xfrm>
          <a:prstGeom prst="rect">
            <a:avLst/>
          </a:prstGeom>
        </p:spPr>
        <p:txBody>
          <a:bodyPr wrap="none">
            <a:spAutoFit/>
          </a:bodyPr>
          <a:lstStyle/>
          <a:p>
            <a:r>
              <a:rPr lang="en-US" sz="1200" dirty="0"/>
              <a:t>https://www.scrum.org/resources/scrum-guide</a:t>
            </a:r>
          </a:p>
        </p:txBody>
      </p:sp>
      <p:sp>
        <p:nvSpPr>
          <p:cNvPr id="4" name="Rectangle 3"/>
          <p:cNvSpPr/>
          <p:nvPr/>
        </p:nvSpPr>
        <p:spPr>
          <a:xfrm>
            <a:off x="8403650" y="3453663"/>
            <a:ext cx="2701509" cy="276999"/>
          </a:xfrm>
          <a:prstGeom prst="rect">
            <a:avLst/>
          </a:prstGeom>
        </p:spPr>
        <p:txBody>
          <a:bodyPr wrap="none">
            <a:spAutoFit/>
          </a:bodyPr>
          <a:lstStyle/>
          <a:p>
            <a:r>
              <a:rPr lang="en-US" sz="1200" dirty="0"/>
              <a:t>https://www.scaledagileframework.com</a:t>
            </a:r>
          </a:p>
        </p:txBody>
      </p:sp>
      <p:sp>
        <p:nvSpPr>
          <p:cNvPr id="8" name="Rectangle 7"/>
          <p:cNvSpPr/>
          <p:nvPr/>
        </p:nvSpPr>
        <p:spPr>
          <a:xfrm>
            <a:off x="8487477" y="5735115"/>
            <a:ext cx="1305678" cy="276999"/>
          </a:xfrm>
          <a:prstGeom prst="rect">
            <a:avLst/>
          </a:prstGeom>
        </p:spPr>
        <p:txBody>
          <a:bodyPr wrap="none">
            <a:spAutoFit/>
          </a:bodyPr>
          <a:lstStyle/>
          <a:p>
            <a:r>
              <a:rPr lang="en-US" sz="1200" dirty="0"/>
              <a:t>https://</a:t>
            </a:r>
            <a:r>
              <a:rPr lang="en-US" sz="1200" dirty="0" smtClean="0"/>
              <a:t>less.works</a:t>
            </a:r>
            <a:endParaRPr lang="en-US" sz="1200" dirty="0"/>
          </a:p>
        </p:txBody>
      </p:sp>
      <p:sp>
        <p:nvSpPr>
          <p:cNvPr id="9" name="Rectangle 8"/>
          <p:cNvSpPr/>
          <p:nvPr/>
        </p:nvSpPr>
        <p:spPr>
          <a:xfrm>
            <a:off x="5550044" y="6419129"/>
            <a:ext cx="2573205" cy="276999"/>
          </a:xfrm>
          <a:prstGeom prst="rect">
            <a:avLst/>
          </a:prstGeom>
        </p:spPr>
        <p:txBody>
          <a:bodyPr wrap="none">
            <a:spAutoFit/>
          </a:bodyPr>
          <a:lstStyle/>
          <a:p>
            <a:r>
              <a:rPr lang="en-US" sz="1200" dirty="0"/>
              <a:t>http://</a:t>
            </a:r>
            <a:r>
              <a:rPr lang="en-US" sz="1200" dirty="0" smtClean="0"/>
              <a:t>www.extremeprogramming.org</a:t>
            </a:r>
            <a:endParaRPr lang="en-US" sz="1200" dirty="0"/>
          </a:p>
        </p:txBody>
      </p:sp>
    </p:spTree>
    <p:extLst>
      <p:ext uri="{BB962C8B-B14F-4D97-AF65-F5344CB8AC3E}">
        <p14:creationId xmlns:p14="http://schemas.microsoft.com/office/powerpoint/2010/main" val="3343001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david marquet submarine leadership">
            <a:hlinkClick r:id="rId3"/>
          </p:cNvPr>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r="-3835"/>
          <a:stretch/>
        </p:blipFill>
        <p:spPr bwMode="auto">
          <a:xfrm>
            <a:off x="0" y="1"/>
            <a:ext cx="12684033" cy="60839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63569" y="690586"/>
            <a:ext cx="4676292" cy="1169551"/>
          </a:xfrm>
          <a:prstGeom prst="rect">
            <a:avLst/>
          </a:prstGeom>
          <a:noFill/>
        </p:spPr>
        <p:txBody>
          <a:bodyPr wrap="square" rtlCol="0">
            <a:spAutoFit/>
          </a:bodyPr>
          <a:lstStyle/>
          <a:p>
            <a:r>
              <a:rPr lang="en-US" sz="2500" dirty="0">
                <a:solidFill>
                  <a:schemeClr val="bg1"/>
                </a:solidFill>
                <a:latin typeface="Avenir Book"/>
                <a:cs typeface="Arial" panose="020B0604020202020204" pitchFamily="34" charset="0"/>
              </a:rPr>
              <a:t>“</a:t>
            </a:r>
            <a:r>
              <a:rPr lang="en-US" sz="2300" b="1" i="1" dirty="0">
                <a:solidFill>
                  <a:schemeClr val="bg1"/>
                </a:solidFill>
                <a:latin typeface="Avenir Book"/>
                <a:cs typeface="Arial" panose="020B0604020202020204" pitchFamily="34" charset="0"/>
              </a:rPr>
              <a:t>Great leaders GIVE CONTROL. They don’t take control. ” </a:t>
            </a:r>
          </a:p>
          <a:p>
            <a:pPr algn="r"/>
            <a:r>
              <a:rPr lang="en-US" sz="2200" dirty="0">
                <a:solidFill>
                  <a:schemeClr val="bg1"/>
                </a:solidFill>
                <a:latin typeface="Avenir Book"/>
                <a:cs typeface="Arial" panose="020B0604020202020204" pitchFamily="34" charset="0"/>
              </a:rPr>
              <a:t>- Capt. David Marquet</a:t>
            </a:r>
          </a:p>
        </p:txBody>
      </p:sp>
      <p:sp>
        <p:nvSpPr>
          <p:cNvPr id="2" name="Rectangle 1"/>
          <p:cNvSpPr/>
          <p:nvPr/>
        </p:nvSpPr>
        <p:spPr>
          <a:xfrm>
            <a:off x="4663440" y="6188669"/>
            <a:ext cx="7528560" cy="646331"/>
          </a:xfrm>
          <a:prstGeom prst="rect">
            <a:avLst/>
          </a:prstGeom>
        </p:spPr>
        <p:txBody>
          <a:bodyPr wrap="square">
            <a:spAutoFit/>
          </a:bodyPr>
          <a:lstStyle/>
          <a:p>
            <a:r>
              <a:rPr lang="en-US" dirty="0" smtClean="0"/>
              <a:t>Book: Turn </a:t>
            </a:r>
            <a:r>
              <a:rPr lang="en-US" dirty="0"/>
              <a:t>the Ship Around! A True Story of Turning Followers Into </a:t>
            </a:r>
            <a:r>
              <a:rPr lang="en-US" dirty="0" smtClean="0"/>
              <a:t>Leaders</a:t>
            </a:r>
          </a:p>
          <a:p>
            <a:r>
              <a:rPr lang="en-US" dirty="0">
                <a:hlinkClick r:id="rId5"/>
              </a:rPr>
              <a:t>https://www.youtube.com/watch?v=ivwKQqf4ixA</a:t>
            </a:r>
            <a:endParaRPr lang="en-US" dirty="0"/>
          </a:p>
        </p:txBody>
      </p:sp>
    </p:spTree>
    <p:extLst>
      <p:ext uri="{BB962C8B-B14F-4D97-AF65-F5344CB8AC3E}">
        <p14:creationId xmlns:p14="http://schemas.microsoft.com/office/powerpoint/2010/main" val="182747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2305</Words>
  <Application>Microsoft Office PowerPoint</Application>
  <PresentationFormat>Custom</PresentationFormat>
  <Paragraphs>365</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Scrum Events</vt:lpstr>
      <vt:lpstr>PowerPoint Presentation</vt:lpstr>
      <vt:lpstr>Product Backlog</vt:lpstr>
      <vt:lpstr>Product Backlog Items: Epics</vt:lpstr>
      <vt:lpstr>Epic Hypothesis Statement</vt:lpstr>
      <vt:lpstr>Product Backlog Items: Features</vt:lpstr>
      <vt:lpstr>Features and Benefits (FAB) Matrix</vt:lpstr>
      <vt:lpstr>Product Backlog Items: User Stories </vt:lpstr>
      <vt:lpstr>Product Backlog Items: User Stories</vt:lpstr>
      <vt:lpstr>User Story – Most Popular Format</vt:lpstr>
      <vt:lpstr>User Story – Other Formats</vt:lpstr>
      <vt:lpstr>Vertical vs. Horizontal User Stories</vt:lpstr>
      <vt:lpstr>Session Retrospective  </vt:lpstr>
      <vt:lpstr>PowerPoint Presentation</vt:lpstr>
    </vt:vector>
  </TitlesOfParts>
  <Company>Agile Answer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and Scrum for Leadership</dc:title>
  <dc:creator>Tushar Jain</dc:creator>
  <cp:lastModifiedBy>AgileAnswer</cp:lastModifiedBy>
  <cp:revision>58</cp:revision>
  <dcterms:created xsi:type="dcterms:W3CDTF">2017-10-03T15:38:39Z</dcterms:created>
  <dcterms:modified xsi:type="dcterms:W3CDTF">2020-07-14T06:48:09Z</dcterms:modified>
</cp:coreProperties>
</file>