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  <a:srgbClr val="FFEAD5"/>
    <a:srgbClr val="FFFBF7"/>
    <a:srgbClr val="ECF1F8"/>
    <a:srgbClr val="95B3D7"/>
    <a:srgbClr val="EDF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80" autoAdjust="0"/>
  </p:normalViewPr>
  <p:slideViewPr>
    <p:cSldViewPr>
      <p:cViewPr>
        <p:scale>
          <a:sx n="80" d="100"/>
          <a:sy n="80" d="100"/>
        </p:scale>
        <p:origin x="-1590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40C8C-C598-4B7D-B219-E550FA77841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6B5C3-AC98-495F-ACD8-500D8CE4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7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Waterfallish</a:t>
            </a:r>
            <a:r>
              <a:rPr lang="en-US" dirty="0" smtClean="0"/>
              <a:t> View of DevOps</a:t>
            </a:r>
          </a:p>
          <a:p>
            <a:r>
              <a:rPr lang="en-US" dirty="0" smtClean="0"/>
              <a:t>Blue</a:t>
            </a:r>
            <a:r>
              <a:rPr lang="en-US" baseline="0" dirty="0" smtClean="0"/>
              <a:t> Parts depicts Application’s perspective. The Green Part depicts Infrastructure perspective.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realize full potential of DevOps, infrastructure should have following characteristics:</a:t>
            </a:r>
          </a:p>
          <a:p>
            <a:r>
              <a:rPr lang="en-US" baseline="0" dirty="0" smtClean="0"/>
              <a:t> a. Infrastructure as a code</a:t>
            </a:r>
          </a:p>
          <a:p>
            <a:r>
              <a:rPr lang="en-US" baseline="0" dirty="0" smtClean="0"/>
              <a:t> b. Infrastructure under version control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DevOps is the technical orchestration of Agile mindset.</a:t>
            </a:r>
          </a:p>
          <a:p>
            <a:r>
              <a:rPr lang="en-US" baseline="0" dirty="0" smtClean="0"/>
              <a:t>To embrace DevOps:</a:t>
            </a:r>
          </a:p>
          <a:p>
            <a:r>
              <a:rPr lang="en-US" baseline="0" dirty="0" smtClean="0"/>
              <a:t> Step 1: Conceptualization &amp; Capability</a:t>
            </a:r>
          </a:p>
          <a:p>
            <a:r>
              <a:rPr lang="en-US" baseline="0" dirty="0" smtClean="0"/>
              <a:t> Step 2: Tech team’s initial training and coaching</a:t>
            </a:r>
          </a:p>
          <a:p>
            <a:r>
              <a:rPr lang="en-US" baseline="0" dirty="0" smtClean="0"/>
              <a:t> Step 3: Capacity surge</a:t>
            </a:r>
          </a:p>
          <a:p>
            <a:r>
              <a:rPr lang="en-US" baseline="0" dirty="0" smtClean="0"/>
              <a:t> Step 4: Embracing capabilities by tech team</a:t>
            </a:r>
          </a:p>
          <a:p>
            <a:r>
              <a:rPr lang="en-US" baseline="0" dirty="0" smtClean="0"/>
              <a:t> Step 5: Ongoing coaching &amp; observance of capability utilization</a:t>
            </a:r>
          </a:p>
          <a:p>
            <a:r>
              <a:rPr lang="en-US" baseline="0" dirty="0" smtClean="0"/>
              <a:t> Step 6: Ongoing improvement of capabilities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steps are not discreet but milestones in a continuum (journey).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6B5C3-AC98-495F-ACD8-500D8CE47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3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Waterfallish</a:t>
            </a:r>
            <a:r>
              <a:rPr lang="en-US" dirty="0" smtClean="0"/>
              <a:t> View of DevOps</a:t>
            </a:r>
          </a:p>
          <a:p>
            <a:r>
              <a:rPr lang="en-US" dirty="0" smtClean="0"/>
              <a:t>Blue</a:t>
            </a:r>
            <a:r>
              <a:rPr lang="en-US" baseline="0" dirty="0" smtClean="0"/>
              <a:t> Parts depicts Application’s perspective. The Green Part depicts Infrastructure perspective.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realize full potential of DevOps, infrastructure should have following characteristics:</a:t>
            </a:r>
          </a:p>
          <a:p>
            <a:r>
              <a:rPr lang="en-US" baseline="0" dirty="0" smtClean="0"/>
              <a:t> a. Infrastructure as a code</a:t>
            </a:r>
          </a:p>
          <a:p>
            <a:r>
              <a:rPr lang="en-US" baseline="0" dirty="0" smtClean="0"/>
              <a:t> b. Infrastructure under version control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DevOps is the technical orchestration of Agile mindset.</a:t>
            </a:r>
          </a:p>
          <a:p>
            <a:r>
              <a:rPr lang="en-US" baseline="0" dirty="0" smtClean="0"/>
              <a:t>To embrace DevOps:</a:t>
            </a:r>
          </a:p>
          <a:p>
            <a:r>
              <a:rPr lang="en-US" baseline="0" dirty="0" smtClean="0"/>
              <a:t> Step 1: Conceptualization &amp; Capability</a:t>
            </a:r>
          </a:p>
          <a:p>
            <a:r>
              <a:rPr lang="en-US" baseline="0" dirty="0" smtClean="0"/>
              <a:t> Step 2: Tech team’s initial training and coaching</a:t>
            </a:r>
          </a:p>
          <a:p>
            <a:r>
              <a:rPr lang="en-US" baseline="0" dirty="0" smtClean="0"/>
              <a:t> Step 3: Capacity surge</a:t>
            </a:r>
          </a:p>
          <a:p>
            <a:r>
              <a:rPr lang="en-US" baseline="0" dirty="0" smtClean="0"/>
              <a:t> Step 4: Embracing capabilities by tech team</a:t>
            </a:r>
          </a:p>
          <a:p>
            <a:r>
              <a:rPr lang="en-US" baseline="0" dirty="0" smtClean="0"/>
              <a:t> Step 5: Ongoing coaching &amp; observance of capability utilization</a:t>
            </a:r>
          </a:p>
          <a:p>
            <a:r>
              <a:rPr lang="en-US" baseline="0" dirty="0" smtClean="0"/>
              <a:t> Step 6: Ongoing improvement of capabilities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steps are not discreet but milestones in a continuum (journey).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6B5C3-AC98-495F-ACD8-500D8CE47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3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/>
          <p:cNvGrpSpPr/>
          <p:nvPr/>
        </p:nvGrpSpPr>
        <p:grpSpPr>
          <a:xfrm>
            <a:off x="-1066800" y="228600"/>
            <a:ext cx="12192000" cy="7086600"/>
            <a:chOff x="-1066800" y="228600"/>
            <a:chExt cx="12192000" cy="7086600"/>
          </a:xfrm>
        </p:grpSpPr>
        <p:sp>
          <p:nvSpPr>
            <p:cNvPr id="50" name="Flowchart: Direct Access Storage 49"/>
            <p:cNvSpPr/>
            <p:nvPr/>
          </p:nvSpPr>
          <p:spPr>
            <a:xfrm rot="10800000">
              <a:off x="8458200" y="2285999"/>
              <a:ext cx="2667000" cy="1371600"/>
            </a:xfrm>
            <a:prstGeom prst="flowChartMagneticDrum">
              <a:avLst/>
            </a:prstGeom>
            <a:solidFill>
              <a:srgbClr val="EDF2F9"/>
            </a:solidFill>
            <a:ln>
              <a:solidFill>
                <a:srgbClr val="95B3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Direct Access Storage 47"/>
            <p:cNvSpPr/>
            <p:nvPr/>
          </p:nvSpPr>
          <p:spPr>
            <a:xfrm rot="10800000">
              <a:off x="1981201" y="2285996"/>
              <a:ext cx="8001000" cy="1371601"/>
            </a:xfrm>
            <a:prstGeom prst="flowChartMagneticDrum">
              <a:avLst/>
            </a:prstGeom>
            <a:solidFill>
              <a:srgbClr val="EDF2F9"/>
            </a:solidFill>
            <a:ln>
              <a:solidFill>
                <a:srgbClr val="95B3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9601201" y="2590799"/>
              <a:ext cx="1317334" cy="664601"/>
              <a:chOff x="3330866" y="2133600"/>
              <a:chExt cx="1317334" cy="664601"/>
            </a:xfrm>
          </p:grpSpPr>
          <p:sp>
            <p:nvSpPr>
              <p:cNvPr id="44" name="Flowchart: Direct Access Storage 43"/>
              <p:cNvSpPr>
                <a:spLocks noChangeAspect="1"/>
              </p:cNvSpPr>
              <p:nvPr/>
            </p:nvSpPr>
            <p:spPr>
              <a:xfrm rot="10800000">
                <a:off x="3330866" y="2133600"/>
                <a:ext cx="1317334" cy="664601"/>
              </a:xfrm>
              <a:prstGeom prst="flowChartMagneticDrum">
                <a:avLst/>
              </a:prstGeom>
              <a:solidFill>
                <a:srgbClr val="95B3D7">
                  <a:alpha val="50196"/>
                </a:srgb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711866" y="2286000"/>
                <a:ext cx="9144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</a:rPr>
                  <a:t>Run</a:t>
                </a:r>
                <a:endParaRPr lang="en-US" sz="10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1" name="Flowchart: Direct Access Storage 20"/>
            <p:cNvSpPr/>
            <p:nvPr/>
          </p:nvSpPr>
          <p:spPr>
            <a:xfrm rot="10800000">
              <a:off x="-533401" y="2285993"/>
              <a:ext cx="5181601" cy="1371601"/>
            </a:xfrm>
            <a:prstGeom prst="flowChartMagneticDrum">
              <a:avLst/>
            </a:prstGeom>
            <a:solidFill>
              <a:srgbClr val="EDF2F9"/>
            </a:solidFill>
            <a:ln>
              <a:solidFill>
                <a:srgbClr val="95B3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irect Access Storage 7"/>
            <p:cNvSpPr/>
            <p:nvPr/>
          </p:nvSpPr>
          <p:spPr>
            <a:xfrm rot="10800000">
              <a:off x="-1066800" y="2285999"/>
              <a:ext cx="2362200" cy="1371600"/>
            </a:xfrm>
            <a:prstGeom prst="flowChartMagneticDrum">
              <a:avLst/>
            </a:prstGeom>
            <a:solidFill>
              <a:srgbClr val="EDF2F9"/>
            </a:solidFill>
            <a:ln>
              <a:solidFill>
                <a:srgbClr val="95B3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741067" y="2590799"/>
              <a:ext cx="1317334" cy="664601"/>
              <a:chOff x="3330866" y="2133600"/>
              <a:chExt cx="1317334" cy="664601"/>
            </a:xfrm>
          </p:grpSpPr>
          <p:sp>
            <p:nvSpPr>
              <p:cNvPr id="41" name="Flowchart: Direct Access Storage 40"/>
              <p:cNvSpPr>
                <a:spLocks noChangeAspect="1"/>
              </p:cNvSpPr>
              <p:nvPr/>
            </p:nvSpPr>
            <p:spPr>
              <a:xfrm rot="10800000">
                <a:off x="3330866" y="2133600"/>
                <a:ext cx="1317334" cy="664601"/>
              </a:xfrm>
              <a:prstGeom prst="flowChartMagneticDrum">
                <a:avLst/>
              </a:prstGeom>
              <a:solidFill>
                <a:srgbClr val="95B3D7">
                  <a:alpha val="50196"/>
                </a:srgb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711866" y="2286000"/>
                <a:ext cx="9144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</a:rPr>
                  <a:t>Release</a:t>
                </a:r>
                <a:endParaRPr lang="en-US" sz="10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848601" y="2590799"/>
              <a:ext cx="1317334" cy="664601"/>
              <a:chOff x="3330866" y="2133600"/>
              <a:chExt cx="1317334" cy="664601"/>
            </a:xfrm>
          </p:grpSpPr>
          <p:sp>
            <p:nvSpPr>
              <p:cNvPr id="38" name="Flowchart: Direct Access Storage 37"/>
              <p:cNvSpPr>
                <a:spLocks noChangeAspect="1"/>
              </p:cNvSpPr>
              <p:nvPr/>
            </p:nvSpPr>
            <p:spPr>
              <a:xfrm rot="10800000">
                <a:off x="3330866" y="2133600"/>
                <a:ext cx="1317334" cy="664601"/>
              </a:xfrm>
              <a:prstGeom prst="flowChartMagneticDrum">
                <a:avLst/>
              </a:prstGeom>
              <a:solidFill>
                <a:srgbClr val="95B3D7">
                  <a:alpha val="50196"/>
                </a:srgb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711866" y="2286000"/>
                <a:ext cx="9144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</a:rPr>
                  <a:t>User Acceptance Testing</a:t>
                </a:r>
                <a:endParaRPr lang="en-US" sz="10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988467" y="2590799"/>
              <a:ext cx="1317334" cy="664601"/>
              <a:chOff x="3330866" y="2133600"/>
              <a:chExt cx="1317334" cy="664601"/>
            </a:xfrm>
          </p:grpSpPr>
          <p:sp>
            <p:nvSpPr>
              <p:cNvPr id="35" name="Flowchart: Direct Access Storage 34"/>
              <p:cNvSpPr>
                <a:spLocks noChangeAspect="1"/>
              </p:cNvSpPr>
              <p:nvPr/>
            </p:nvSpPr>
            <p:spPr>
              <a:xfrm rot="10800000">
                <a:off x="3330866" y="2133600"/>
                <a:ext cx="1317334" cy="664601"/>
              </a:xfrm>
              <a:prstGeom prst="flowChartMagneticDrum">
                <a:avLst/>
              </a:prstGeom>
              <a:solidFill>
                <a:srgbClr val="95B3D7">
                  <a:alpha val="50196"/>
                </a:srgb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35663" y="2286000"/>
                <a:ext cx="9144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</a:rPr>
                  <a:t>Deploy</a:t>
                </a:r>
                <a:endParaRPr lang="en-US" sz="10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96004" y="2590799"/>
              <a:ext cx="1317334" cy="664601"/>
              <a:chOff x="3330866" y="2133600"/>
              <a:chExt cx="1317334" cy="664601"/>
            </a:xfrm>
          </p:grpSpPr>
          <p:sp>
            <p:nvSpPr>
              <p:cNvPr id="32" name="Flowchart: Direct Access Storage 31"/>
              <p:cNvSpPr>
                <a:spLocks noChangeAspect="1"/>
              </p:cNvSpPr>
              <p:nvPr/>
            </p:nvSpPr>
            <p:spPr>
              <a:xfrm rot="10800000">
                <a:off x="3330866" y="2133600"/>
                <a:ext cx="1317334" cy="664601"/>
              </a:xfrm>
              <a:prstGeom prst="flowChartMagneticDrum">
                <a:avLst/>
              </a:prstGeom>
              <a:solidFill>
                <a:srgbClr val="95B3D7">
                  <a:alpha val="50196"/>
                </a:srgb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35663" y="2286000"/>
                <a:ext cx="9144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</a:rPr>
                  <a:t>Testing</a:t>
                </a:r>
                <a:endParaRPr lang="en-US" sz="10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235870" y="2590799"/>
              <a:ext cx="1317334" cy="664601"/>
              <a:chOff x="3330866" y="2133600"/>
              <a:chExt cx="1317334" cy="664601"/>
            </a:xfrm>
          </p:grpSpPr>
          <p:sp>
            <p:nvSpPr>
              <p:cNvPr id="29" name="Flowchart: Direct Access Storage 28"/>
              <p:cNvSpPr>
                <a:spLocks noChangeAspect="1"/>
              </p:cNvSpPr>
              <p:nvPr/>
            </p:nvSpPr>
            <p:spPr>
              <a:xfrm rot="10800000">
                <a:off x="3330866" y="2133600"/>
                <a:ext cx="1317334" cy="664601"/>
              </a:xfrm>
              <a:prstGeom prst="flowChartMagneticDrum">
                <a:avLst/>
              </a:prstGeom>
              <a:solidFill>
                <a:srgbClr val="95B3D7">
                  <a:alpha val="50196"/>
                </a:srgb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81397" y="2286000"/>
                <a:ext cx="9144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</a:rPr>
                  <a:t>Build</a:t>
                </a:r>
                <a:endParaRPr lang="en-US" sz="10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343404" y="2590799"/>
              <a:ext cx="1317334" cy="664601"/>
              <a:chOff x="3330866" y="2133600"/>
              <a:chExt cx="1317334" cy="664601"/>
            </a:xfrm>
          </p:grpSpPr>
          <p:sp>
            <p:nvSpPr>
              <p:cNvPr id="26" name="Flowchart: Direct Access Storage 25"/>
              <p:cNvSpPr>
                <a:spLocks noChangeAspect="1"/>
              </p:cNvSpPr>
              <p:nvPr/>
            </p:nvSpPr>
            <p:spPr>
              <a:xfrm rot="10800000">
                <a:off x="3330866" y="2133600"/>
                <a:ext cx="1317334" cy="664601"/>
              </a:xfrm>
              <a:prstGeom prst="flowChartMagneticDrum">
                <a:avLst/>
              </a:prstGeom>
              <a:solidFill>
                <a:srgbClr val="95B3D7">
                  <a:alpha val="50196"/>
                </a:srgb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11863" y="2286000"/>
                <a:ext cx="9144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</a:rPr>
                  <a:t>Packaging</a:t>
                </a:r>
                <a:endParaRPr lang="en-US" sz="10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483270" y="2590799"/>
              <a:ext cx="1317334" cy="664601"/>
              <a:chOff x="3330866" y="2133600"/>
              <a:chExt cx="1317334" cy="664601"/>
            </a:xfrm>
          </p:grpSpPr>
          <p:sp>
            <p:nvSpPr>
              <p:cNvPr id="23" name="Flowchart: Direct Access Storage 22"/>
              <p:cNvSpPr>
                <a:spLocks noChangeAspect="1"/>
              </p:cNvSpPr>
              <p:nvPr/>
            </p:nvSpPr>
            <p:spPr>
              <a:xfrm rot="10800000">
                <a:off x="3330866" y="2133600"/>
                <a:ext cx="1317334" cy="664601"/>
              </a:xfrm>
              <a:prstGeom prst="flowChartMagneticDrum">
                <a:avLst/>
              </a:prstGeom>
              <a:solidFill>
                <a:srgbClr val="95B3D7">
                  <a:alpha val="50196"/>
                </a:srgb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733800" y="2286000"/>
                <a:ext cx="9144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</a:rPr>
                  <a:t>Code Quality &amp; Analytics</a:t>
                </a:r>
                <a:endParaRPr lang="en-US" sz="10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90804" y="2590799"/>
              <a:ext cx="1317334" cy="664601"/>
              <a:chOff x="3330866" y="2133600"/>
              <a:chExt cx="1317334" cy="664601"/>
            </a:xfrm>
          </p:grpSpPr>
          <p:sp>
            <p:nvSpPr>
              <p:cNvPr id="19" name="Flowchart: Direct Access Storage 18"/>
              <p:cNvSpPr>
                <a:spLocks noChangeAspect="1"/>
              </p:cNvSpPr>
              <p:nvPr/>
            </p:nvSpPr>
            <p:spPr>
              <a:xfrm rot="10800000">
                <a:off x="3330866" y="2133600"/>
                <a:ext cx="1317334" cy="664601"/>
              </a:xfrm>
              <a:prstGeom prst="flowChartMagneticDrum">
                <a:avLst/>
              </a:prstGeom>
              <a:solidFill>
                <a:srgbClr val="95B3D7">
                  <a:alpha val="50196"/>
                </a:srgb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733800" y="2286000"/>
                <a:ext cx="9144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</a:rPr>
                  <a:t>Unit Testing</a:t>
                </a:r>
                <a:endParaRPr lang="en-US" sz="10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730670" y="2590799"/>
              <a:ext cx="1317334" cy="664601"/>
              <a:chOff x="3330866" y="2133600"/>
              <a:chExt cx="1317334" cy="664601"/>
            </a:xfrm>
          </p:grpSpPr>
          <p:sp>
            <p:nvSpPr>
              <p:cNvPr id="12" name="Flowchart: Direct Access Storage 11"/>
              <p:cNvSpPr>
                <a:spLocks noChangeAspect="1"/>
              </p:cNvSpPr>
              <p:nvPr/>
            </p:nvSpPr>
            <p:spPr>
              <a:xfrm rot="10800000">
                <a:off x="3330866" y="2133600"/>
                <a:ext cx="1317334" cy="664601"/>
              </a:xfrm>
              <a:prstGeom prst="flowChartMagneticDrum">
                <a:avLst/>
              </a:prstGeom>
              <a:solidFill>
                <a:srgbClr val="95B3D7">
                  <a:alpha val="50196"/>
                </a:srgb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57600" y="2286000"/>
                <a:ext cx="9144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</a:rPr>
                  <a:t>Version Control</a:t>
                </a:r>
                <a:endParaRPr lang="en-US" sz="10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38204" y="2590799"/>
              <a:ext cx="1317334" cy="664601"/>
              <a:chOff x="2438400" y="2133600"/>
              <a:chExt cx="1317334" cy="664601"/>
            </a:xfrm>
          </p:grpSpPr>
          <p:sp>
            <p:nvSpPr>
              <p:cNvPr id="9" name="Flowchart: Direct Access Storage 8"/>
              <p:cNvSpPr>
                <a:spLocks noChangeAspect="1"/>
              </p:cNvSpPr>
              <p:nvPr/>
            </p:nvSpPr>
            <p:spPr>
              <a:xfrm rot="10800000">
                <a:off x="2438400" y="2133600"/>
                <a:ext cx="1317334" cy="664601"/>
              </a:xfrm>
              <a:prstGeom prst="flowChartMagneticDrum">
                <a:avLst/>
              </a:prstGeom>
              <a:solidFill>
                <a:srgbClr val="95B3D7">
                  <a:alpha val="50196"/>
                </a:srgb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19400" y="2286000"/>
                <a:ext cx="9144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</a:rPr>
                  <a:t>Coding</a:t>
                </a:r>
                <a:endParaRPr lang="en-US" sz="10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-39273" y="2595703"/>
              <a:ext cx="1334673" cy="664601"/>
              <a:chOff x="1560927" y="2138504"/>
              <a:chExt cx="1334673" cy="664601"/>
            </a:xfrm>
          </p:grpSpPr>
          <p:sp>
            <p:nvSpPr>
              <p:cNvPr id="6" name="Flowchart: Direct Access Storage 5"/>
              <p:cNvSpPr>
                <a:spLocks noChangeAspect="1"/>
              </p:cNvSpPr>
              <p:nvPr/>
            </p:nvSpPr>
            <p:spPr>
              <a:xfrm rot="10800000">
                <a:off x="1560927" y="2138504"/>
                <a:ext cx="1317334" cy="664601"/>
              </a:xfrm>
              <a:prstGeom prst="flowChartMagneticDrum">
                <a:avLst/>
              </a:prstGeom>
              <a:solidFill>
                <a:srgbClr val="95B3D7">
                  <a:alpha val="50196"/>
                </a:srgb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981200" y="2286000"/>
                <a:ext cx="9144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</a:rPr>
                  <a:t>Requirement management</a:t>
                </a:r>
                <a:endParaRPr lang="en-US" sz="10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0" y="2285999"/>
              <a:ext cx="762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Plan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86001" y="2285999"/>
              <a:ext cx="762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Build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601" y="2285999"/>
              <a:ext cx="1066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Deliver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6001" y="2285999"/>
              <a:ext cx="762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Run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Left-Right Arrow 51"/>
            <p:cNvSpPr/>
            <p:nvPr/>
          </p:nvSpPr>
          <p:spPr>
            <a:xfrm>
              <a:off x="1219200" y="3276599"/>
              <a:ext cx="9601201" cy="381000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24401" y="3352799"/>
              <a:ext cx="25146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Infrastructure Management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142999" y="1828799"/>
              <a:ext cx="3429001" cy="381000"/>
              <a:chOff x="1447800" y="1371600"/>
              <a:chExt cx="3581400" cy="381000"/>
            </a:xfrm>
          </p:grpSpPr>
          <p:sp>
            <p:nvSpPr>
              <p:cNvPr id="54" name="Left-Right Arrow 53"/>
              <p:cNvSpPr/>
              <p:nvPr/>
            </p:nvSpPr>
            <p:spPr>
              <a:xfrm>
                <a:off x="1447800" y="1371600"/>
                <a:ext cx="3581400" cy="3810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057400" y="1447800"/>
                <a:ext cx="2514600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</a:rPr>
                  <a:t>Continuous Testing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86401" y="1828799"/>
              <a:ext cx="3429000" cy="381000"/>
              <a:chOff x="5943600" y="1371600"/>
              <a:chExt cx="3429000" cy="381000"/>
            </a:xfrm>
          </p:grpSpPr>
          <p:sp>
            <p:nvSpPr>
              <p:cNvPr id="58" name="Left-Right Arrow 57"/>
              <p:cNvSpPr/>
              <p:nvPr/>
            </p:nvSpPr>
            <p:spPr>
              <a:xfrm>
                <a:off x="5943600" y="1371600"/>
                <a:ext cx="3429000" cy="3810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324600" y="1447800"/>
                <a:ext cx="2514600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</a:rPr>
                  <a:t>Continuous Testing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-914400" y="1447799"/>
              <a:ext cx="1981200" cy="381000"/>
              <a:chOff x="304800" y="762000"/>
              <a:chExt cx="3429000" cy="381000"/>
            </a:xfrm>
          </p:grpSpPr>
          <p:sp>
            <p:nvSpPr>
              <p:cNvPr id="62" name="Left-Right Arrow 61"/>
              <p:cNvSpPr/>
              <p:nvPr/>
            </p:nvSpPr>
            <p:spPr>
              <a:xfrm>
                <a:off x="304800" y="762000"/>
                <a:ext cx="3429000" cy="3810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4800" y="838200"/>
                <a:ext cx="3165231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</a:rPr>
                  <a:t>Continuous  Exploration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143000" y="1447799"/>
              <a:ext cx="8305801" cy="381000"/>
              <a:chOff x="304800" y="762000"/>
              <a:chExt cx="3429000" cy="381000"/>
            </a:xfrm>
          </p:grpSpPr>
          <p:sp>
            <p:nvSpPr>
              <p:cNvPr id="65" name="Left-Right Arrow 64"/>
              <p:cNvSpPr/>
              <p:nvPr/>
            </p:nvSpPr>
            <p:spPr>
              <a:xfrm>
                <a:off x="304800" y="762000"/>
                <a:ext cx="3429000" cy="3810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04800" y="838200"/>
                <a:ext cx="3165231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</a:rPr>
                  <a:t>Continuous  Delivery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143000" y="990599"/>
              <a:ext cx="7162801" cy="381000"/>
              <a:chOff x="304800" y="762000"/>
              <a:chExt cx="3429000" cy="381000"/>
            </a:xfrm>
          </p:grpSpPr>
          <p:sp>
            <p:nvSpPr>
              <p:cNvPr id="68" name="Left-Right Arrow 67"/>
              <p:cNvSpPr/>
              <p:nvPr/>
            </p:nvSpPr>
            <p:spPr>
              <a:xfrm>
                <a:off x="304800" y="762000"/>
                <a:ext cx="3429000" cy="3810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4800" y="838200"/>
                <a:ext cx="3165231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</a:rPr>
                  <a:t>Continuous  Deployment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143000" y="609599"/>
              <a:ext cx="5181601" cy="381000"/>
              <a:chOff x="304800" y="762000"/>
              <a:chExt cx="3429000" cy="381000"/>
            </a:xfrm>
          </p:grpSpPr>
          <p:sp>
            <p:nvSpPr>
              <p:cNvPr id="71" name="Left-Right Arrow 70"/>
              <p:cNvSpPr/>
              <p:nvPr/>
            </p:nvSpPr>
            <p:spPr>
              <a:xfrm>
                <a:off x="304800" y="762000"/>
                <a:ext cx="3429000" cy="3810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04800" y="838200"/>
                <a:ext cx="3165231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</a:rPr>
                  <a:t>Continuous  Integration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-838200" y="228600"/>
              <a:ext cx="11430000" cy="381000"/>
              <a:chOff x="304800" y="762000"/>
              <a:chExt cx="3429000" cy="381000"/>
            </a:xfrm>
          </p:grpSpPr>
          <p:sp>
            <p:nvSpPr>
              <p:cNvPr id="74" name="Left-Right Arrow 73"/>
              <p:cNvSpPr/>
              <p:nvPr/>
            </p:nvSpPr>
            <p:spPr>
              <a:xfrm>
                <a:off x="304800" y="762000"/>
                <a:ext cx="3429000" cy="3810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4800" y="838200"/>
                <a:ext cx="3165231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</a:rPr>
                  <a:t>Continuous   Measurement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-685800" y="37338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Active Stakeholder Management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-685800" y="41910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Lean Product  Management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-685800" y="46482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Small Change Mindset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-685800" y="51054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Directed Evolution of Architecture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-685800" y="55626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Small Changes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-685800" y="60198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Evolution over Revolution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8600" y="37338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Requirements by Specification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57400" y="37338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Versioned Code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057400" y="41910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Versioned Configuration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057400" y="46482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Versioned Test Cases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57400" y="51054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Versioned Test Data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57400" y="55626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Check-in kicks off Build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57400" y="60198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Branching &amp; Merging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057400" y="64770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Dependency Management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057400" y="69342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Check-in Policies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971800" y="37338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Unit Test Cases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71800" y="41910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Unit Test Radiators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86200" y="37338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Static Code Analysis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6200" y="41910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Dynamic Code Analysis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86200" y="46482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Coding Standard Enforcement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6200" y="51054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Code Review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800600" y="37338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App Package Creation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800600" y="41910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Artifact Repository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715000" y="37338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Incremental Build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715000" y="41910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Unit Test Execution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715000" y="46482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Periodic Build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715000" y="51054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Event Based Build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629400" y="37338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Automated Smoke Tests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29400" y="41910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Automated Functional Tests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629400" y="46482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Regression Tests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629400" y="51054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Security Tests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629400" y="55626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Automated Performance Tests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629400" y="60198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Test Data Management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629400" y="64770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Automated NFR Tests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543800" y="37338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Deployment Process Automation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543800" y="41910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Incremental Deployment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543800" y="46482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Automated Deployment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543800" y="51054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Hot Deployment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543800" y="55626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Containerization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543800" y="60198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Prd</a:t>
              </a:r>
              <a:r>
                <a:rPr lang="en-US" sz="800" dirty="0" smtClean="0">
                  <a:solidFill>
                    <a:schemeClr val="tx1"/>
                  </a:solidFill>
                </a:rPr>
                <a:t>. Similar Environment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543800" y="64770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Test Case Execution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458200" y="37338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Automated Acceptance Tests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458200" y="41910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Exploratory Tests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458200" y="46482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Ambassador Environment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458200" y="51054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Ambassador Users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372600" y="37338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Release Orchestration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372600" y="41910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Change Management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9372600" y="46482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Audit &amp; Compliance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372600" y="51054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Release Numbering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9372600" y="55626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Dark Release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9372600" y="60198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</a:t>
              </a:r>
              <a:r>
                <a:rPr lang="en-US" sz="800" dirty="0" smtClean="0">
                  <a:solidFill>
                    <a:schemeClr val="tx1"/>
                  </a:solidFill>
                </a:rPr>
                <a:t>anary Release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0287000" y="37338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Runtime Telemetry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1143000" y="3733800"/>
              <a:ext cx="838200" cy="1752600"/>
              <a:chOff x="-2057400" y="2819400"/>
              <a:chExt cx="838200" cy="17526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-2057400" y="2819400"/>
                <a:ext cx="838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Coding Guidelines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-2057400" y="3276600"/>
                <a:ext cx="838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Technical Debt Management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-2057400" y="3733800"/>
                <a:ext cx="838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Code Review Process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-2057400" y="4191000"/>
                <a:ext cx="838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Swarming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-914400" y="2590800"/>
              <a:ext cx="1334673" cy="664601"/>
              <a:chOff x="1560927" y="2138504"/>
              <a:chExt cx="1334673" cy="664601"/>
            </a:xfrm>
          </p:grpSpPr>
          <p:sp>
            <p:nvSpPr>
              <p:cNvPr id="140" name="Flowchart: Direct Access Storage 139"/>
              <p:cNvSpPr>
                <a:spLocks noChangeAspect="1"/>
              </p:cNvSpPr>
              <p:nvPr/>
            </p:nvSpPr>
            <p:spPr>
              <a:xfrm rot="10800000">
                <a:off x="1560927" y="2138504"/>
                <a:ext cx="1317334" cy="664601"/>
              </a:xfrm>
              <a:prstGeom prst="flowChartMagneticDrum">
                <a:avLst/>
              </a:prstGeom>
              <a:solidFill>
                <a:srgbClr val="95B3D7">
                  <a:alpha val="50196"/>
                </a:srgb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981200" y="2286000"/>
                <a:ext cx="9144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</a:rPr>
                  <a:t>Stakeholder management</a:t>
                </a:r>
                <a:endParaRPr lang="en-US" sz="1000" b="1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43" name="Rectangle 142"/>
          <p:cNvSpPr/>
          <p:nvPr/>
        </p:nvSpPr>
        <p:spPr>
          <a:xfrm>
            <a:off x="-838200" y="7391400"/>
            <a:ext cx="1211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3917004" y="7391400"/>
            <a:ext cx="240759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Integrated Dashboard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8" name="Right Brace 147"/>
          <p:cNvSpPr/>
          <p:nvPr/>
        </p:nvSpPr>
        <p:spPr>
          <a:xfrm>
            <a:off x="10896600" y="3657600"/>
            <a:ext cx="609600" cy="35052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 rot="16200000">
            <a:off x="10363200" y="1143000"/>
            <a:ext cx="1676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Capabilities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 rot="16200000">
            <a:off x="10134600" y="5257800"/>
            <a:ext cx="1676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Practices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1" name="Right Brace 150"/>
          <p:cNvSpPr/>
          <p:nvPr/>
        </p:nvSpPr>
        <p:spPr>
          <a:xfrm>
            <a:off x="11049000" y="304800"/>
            <a:ext cx="609600" cy="19812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143000" y="55626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Single Trunk based development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lowchart: Direct Access Storage 49"/>
          <p:cNvSpPr/>
          <p:nvPr/>
        </p:nvSpPr>
        <p:spPr>
          <a:xfrm rot="10800000">
            <a:off x="8458200" y="2285999"/>
            <a:ext cx="2667000" cy="1371600"/>
          </a:xfrm>
          <a:prstGeom prst="flowChartMagneticDrum">
            <a:avLst/>
          </a:prstGeom>
          <a:solidFill>
            <a:srgbClr val="EDF2F9"/>
          </a:solidFill>
          <a:ln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irect Access Storage 47"/>
          <p:cNvSpPr/>
          <p:nvPr/>
        </p:nvSpPr>
        <p:spPr>
          <a:xfrm rot="10800000">
            <a:off x="1981201" y="2285996"/>
            <a:ext cx="8001000" cy="1371601"/>
          </a:xfrm>
          <a:prstGeom prst="flowChartMagneticDrum">
            <a:avLst/>
          </a:prstGeom>
          <a:solidFill>
            <a:srgbClr val="EDF2F9"/>
          </a:solidFill>
          <a:ln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9601201" y="2590799"/>
            <a:ext cx="1317334" cy="664601"/>
            <a:chOff x="3330866" y="2133600"/>
            <a:chExt cx="1317334" cy="664601"/>
          </a:xfrm>
        </p:grpSpPr>
        <p:sp>
          <p:nvSpPr>
            <p:cNvPr id="44" name="Flowchart: Direct Access Storage 43"/>
            <p:cNvSpPr>
              <a:spLocks noChangeAspect="1"/>
            </p:cNvSpPr>
            <p:nvPr/>
          </p:nvSpPr>
          <p:spPr>
            <a:xfrm rot="10800000">
              <a:off x="3330866" y="2133600"/>
              <a:ext cx="1317334" cy="664601"/>
            </a:xfrm>
            <a:prstGeom prst="flowChartMagneticDrum">
              <a:avLst/>
            </a:prstGeom>
            <a:solidFill>
              <a:srgbClr val="95B3D7">
                <a:alpha val="50196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711866" y="2286000"/>
              <a:ext cx="914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</a:rPr>
                <a:t>Run</a:t>
              </a:r>
              <a:endParaRPr lang="en-US" sz="1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1" name="Flowchart: Direct Access Storage 20"/>
          <p:cNvSpPr/>
          <p:nvPr/>
        </p:nvSpPr>
        <p:spPr>
          <a:xfrm rot="10800000">
            <a:off x="-533401" y="2285993"/>
            <a:ext cx="5181601" cy="1371601"/>
          </a:xfrm>
          <a:prstGeom prst="flowChartMagneticDrum">
            <a:avLst/>
          </a:prstGeom>
          <a:solidFill>
            <a:srgbClr val="EDF2F9"/>
          </a:solidFill>
          <a:ln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irect Access Storage 7"/>
          <p:cNvSpPr/>
          <p:nvPr/>
        </p:nvSpPr>
        <p:spPr>
          <a:xfrm rot="10800000">
            <a:off x="-1066800" y="2285999"/>
            <a:ext cx="2362200" cy="1371600"/>
          </a:xfrm>
          <a:prstGeom prst="flowChartMagneticDrum">
            <a:avLst/>
          </a:prstGeom>
          <a:solidFill>
            <a:srgbClr val="EDF2F9"/>
          </a:solidFill>
          <a:ln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8741067" y="2590799"/>
            <a:ext cx="1317334" cy="664601"/>
            <a:chOff x="3330866" y="2133600"/>
            <a:chExt cx="1317334" cy="664601"/>
          </a:xfrm>
        </p:grpSpPr>
        <p:sp>
          <p:nvSpPr>
            <p:cNvPr id="41" name="Flowchart: Direct Access Storage 40"/>
            <p:cNvSpPr>
              <a:spLocks noChangeAspect="1"/>
            </p:cNvSpPr>
            <p:nvPr/>
          </p:nvSpPr>
          <p:spPr>
            <a:xfrm rot="10800000">
              <a:off x="3330866" y="2133600"/>
              <a:ext cx="1317334" cy="664601"/>
            </a:xfrm>
            <a:prstGeom prst="flowChartMagneticDrum">
              <a:avLst/>
            </a:prstGeom>
            <a:solidFill>
              <a:srgbClr val="95B3D7">
                <a:alpha val="50196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711866" y="2286000"/>
              <a:ext cx="914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</a:rPr>
                <a:t>Release</a:t>
              </a:r>
              <a:endParaRPr lang="en-US" sz="1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848601" y="2590799"/>
            <a:ext cx="1317334" cy="664601"/>
            <a:chOff x="3330866" y="2133600"/>
            <a:chExt cx="1317334" cy="664601"/>
          </a:xfrm>
        </p:grpSpPr>
        <p:sp>
          <p:nvSpPr>
            <p:cNvPr id="38" name="Flowchart: Direct Access Storage 37"/>
            <p:cNvSpPr>
              <a:spLocks noChangeAspect="1"/>
            </p:cNvSpPr>
            <p:nvPr/>
          </p:nvSpPr>
          <p:spPr>
            <a:xfrm rot="10800000">
              <a:off x="3330866" y="2133600"/>
              <a:ext cx="1317334" cy="664601"/>
            </a:xfrm>
            <a:prstGeom prst="flowChartMagneticDrum">
              <a:avLst/>
            </a:prstGeom>
            <a:solidFill>
              <a:srgbClr val="95B3D7">
                <a:alpha val="50196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11866" y="2286000"/>
              <a:ext cx="914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</a:rPr>
                <a:t>User Acceptance Testing</a:t>
              </a:r>
              <a:endParaRPr lang="en-US" sz="1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8467" y="2590799"/>
            <a:ext cx="1317334" cy="664601"/>
            <a:chOff x="3330866" y="2133600"/>
            <a:chExt cx="1317334" cy="664601"/>
          </a:xfrm>
        </p:grpSpPr>
        <p:sp>
          <p:nvSpPr>
            <p:cNvPr id="35" name="Flowchart: Direct Access Storage 34"/>
            <p:cNvSpPr>
              <a:spLocks noChangeAspect="1"/>
            </p:cNvSpPr>
            <p:nvPr/>
          </p:nvSpPr>
          <p:spPr>
            <a:xfrm rot="10800000">
              <a:off x="3330866" y="2133600"/>
              <a:ext cx="1317334" cy="664601"/>
            </a:xfrm>
            <a:prstGeom prst="flowChartMagneticDrum">
              <a:avLst/>
            </a:prstGeom>
            <a:solidFill>
              <a:srgbClr val="95B3D7">
                <a:alpha val="50196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35663" y="2286000"/>
              <a:ext cx="914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</a:rPr>
                <a:t>Deploy</a:t>
              </a:r>
              <a:endParaRPr lang="en-US" sz="1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96004" y="2590799"/>
            <a:ext cx="1317334" cy="664601"/>
            <a:chOff x="3330866" y="2133600"/>
            <a:chExt cx="1317334" cy="664601"/>
          </a:xfrm>
        </p:grpSpPr>
        <p:sp>
          <p:nvSpPr>
            <p:cNvPr id="32" name="Flowchart: Direct Access Storage 31"/>
            <p:cNvSpPr>
              <a:spLocks noChangeAspect="1"/>
            </p:cNvSpPr>
            <p:nvPr/>
          </p:nvSpPr>
          <p:spPr>
            <a:xfrm rot="10800000">
              <a:off x="3330866" y="2133600"/>
              <a:ext cx="1317334" cy="664601"/>
            </a:xfrm>
            <a:prstGeom prst="flowChartMagneticDrum">
              <a:avLst/>
            </a:prstGeom>
            <a:solidFill>
              <a:srgbClr val="95B3D7">
                <a:alpha val="50196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35663" y="2286000"/>
              <a:ext cx="914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</a:rPr>
                <a:t>Testing</a:t>
              </a:r>
              <a:endParaRPr lang="en-US" sz="1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35870" y="2590799"/>
            <a:ext cx="1317334" cy="664601"/>
            <a:chOff x="3330866" y="2133600"/>
            <a:chExt cx="1317334" cy="664601"/>
          </a:xfrm>
        </p:grpSpPr>
        <p:sp>
          <p:nvSpPr>
            <p:cNvPr id="29" name="Flowchart: Direct Access Storage 28"/>
            <p:cNvSpPr>
              <a:spLocks noChangeAspect="1"/>
            </p:cNvSpPr>
            <p:nvPr/>
          </p:nvSpPr>
          <p:spPr>
            <a:xfrm rot="10800000">
              <a:off x="3330866" y="2133600"/>
              <a:ext cx="1317334" cy="664601"/>
            </a:xfrm>
            <a:prstGeom prst="flowChartMagneticDrum">
              <a:avLst/>
            </a:prstGeom>
            <a:solidFill>
              <a:srgbClr val="95B3D7">
                <a:alpha val="50196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81397" y="2286000"/>
              <a:ext cx="914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</a:rPr>
                <a:t>Build</a:t>
              </a:r>
              <a:endParaRPr lang="en-US" sz="1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43404" y="2590799"/>
            <a:ext cx="1317334" cy="664601"/>
            <a:chOff x="3330866" y="2133600"/>
            <a:chExt cx="1317334" cy="664601"/>
          </a:xfrm>
        </p:grpSpPr>
        <p:sp>
          <p:nvSpPr>
            <p:cNvPr id="26" name="Flowchart: Direct Access Storage 25"/>
            <p:cNvSpPr>
              <a:spLocks noChangeAspect="1"/>
            </p:cNvSpPr>
            <p:nvPr/>
          </p:nvSpPr>
          <p:spPr>
            <a:xfrm rot="10800000">
              <a:off x="3330866" y="2133600"/>
              <a:ext cx="1317334" cy="664601"/>
            </a:xfrm>
            <a:prstGeom prst="flowChartMagneticDrum">
              <a:avLst/>
            </a:prstGeom>
            <a:solidFill>
              <a:srgbClr val="95B3D7">
                <a:alpha val="50196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11863" y="2286000"/>
              <a:ext cx="914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</a:rPr>
                <a:t>Packaging</a:t>
              </a:r>
              <a:endParaRPr lang="en-US" sz="1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483270" y="2590799"/>
            <a:ext cx="1317334" cy="664601"/>
            <a:chOff x="3330866" y="2133600"/>
            <a:chExt cx="1317334" cy="664601"/>
          </a:xfrm>
        </p:grpSpPr>
        <p:sp>
          <p:nvSpPr>
            <p:cNvPr id="23" name="Flowchart: Direct Access Storage 22"/>
            <p:cNvSpPr>
              <a:spLocks noChangeAspect="1"/>
            </p:cNvSpPr>
            <p:nvPr/>
          </p:nvSpPr>
          <p:spPr>
            <a:xfrm rot="10800000">
              <a:off x="3330866" y="2133600"/>
              <a:ext cx="1317334" cy="664601"/>
            </a:xfrm>
            <a:prstGeom prst="flowChartMagneticDrum">
              <a:avLst/>
            </a:prstGeom>
            <a:solidFill>
              <a:srgbClr val="95B3D7">
                <a:alpha val="50196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33800" y="2286000"/>
              <a:ext cx="914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</a:rPr>
                <a:t>Code Quality &amp; Analytics</a:t>
              </a:r>
              <a:endParaRPr lang="en-US" sz="1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90804" y="2590799"/>
            <a:ext cx="1317334" cy="664601"/>
            <a:chOff x="3330866" y="2133600"/>
            <a:chExt cx="1317334" cy="664601"/>
          </a:xfrm>
        </p:grpSpPr>
        <p:sp>
          <p:nvSpPr>
            <p:cNvPr id="19" name="Flowchart: Direct Access Storage 18"/>
            <p:cNvSpPr>
              <a:spLocks noChangeAspect="1"/>
            </p:cNvSpPr>
            <p:nvPr/>
          </p:nvSpPr>
          <p:spPr>
            <a:xfrm rot="10800000">
              <a:off x="3330866" y="2133600"/>
              <a:ext cx="1317334" cy="664601"/>
            </a:xfrm>
            <a:prstGeom prst="flowChartMagneticDrum">
              <a:avLst/>
            </a:prstGeom>
            <a:solidFill>
              <a:srgbClr val="95B3D7">
                <a:alpha val="50196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800" y="2286000"/>
              <a:ext cx="914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</a:rPr>
                <a:t>Unit Testing</a:t>
              </a:r>
              <a:endParaRPr lang="en-US" sz="1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30670" y="2590799"/>
            <a:ext cx="1317334" cy="664601"/>
            <a:chOff x="3330866" y="2133600"/>
            <a:chExt cx="1317334" cy="664601"/>
          </a:xfrm>
        </p:grpSpPr>
        <p:sp>
          <p:nvSpPr>
            <p:cNvPr id="12" name="Flowchart: Direct Access Storage 11"/>
            <p:cNvSpPr>
              <a:spLocks noChangeAspect="1"/>
            </p:cNvSpPr>
            <p:nvPr/>
          </p:nvSpPr>
          <p:spPr>
            <a:xfrm rot="10800000">
              <a:off x="3330866" y="2133600"/>
              <a:ext cx="1317334" cy="664601"/>
            </a:xfrm>
            <a:prstGeom prst="flowChartMagneticDrum">
              <a:avLst/>
            </a:prstGeom>
            <a:solidFill>
              <a:srgbClr val="95B3D7">
                <a:alpha val="50196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7600" y="2286000"/>
              <a:ext cx="914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</a:rPr>
                <a:t>Version Control</a:t>
              </a:r>
              <a:endParaRPr lang="en-US" sz="1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8204" y="2590799"/>
            <a:ext cx="1317334" cy="664601"/>
            <a:chOff x="2438400" y="2133600"/>
            <a:chExt cx="1317334" cy="664601"/>
          </a:xfrm>
        </p:grpSpPr>
        <p:sp>
          <p:nvSpPr>
            <p:cNvPr id="9" name="Flowchart: Direct Access Storage 8"/>
            <p:cNvSpPr>
              <a:spLocks noChangeAspect="1"/>
            </p:cNvSpPr>
            <p:nvPr/>
          </p:nvSpPr>
          <p:spPr>
            <a:xfrm rot="10800000">
              <a:off x="2438400" y="2133600"/>
              <a:ext cx="1317334" cy="664601"/>
            </a:xfrm>
            <a:prstGeom prst="flowChartMagneticDrum">
              <a:avLst/>
            </a:prstGeom>
            <a:solidFill>
              <a:srgbClr val="95B3D7">
                <a:alpha val="50196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9400" y="2286000"/>
              <a:ext cx="914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</a:rPr>
                <a:t>Coding</a:t>
              </a:r>
              <a:endParaRPr lang="en-US" sz="1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39273" y="2595703"/>
            <a:ext cx="1334673" cy="664601"/>
            <a:chOff x="1560927" y="2138504"/>
            <a:chExt cx="1334673" cy="664601"/>
          </a:xfrm>
        </p:grpSpPr>
        <p:sp>
          <p:nvSpPr>
            <p:cNvPr id="6" name="Flowchart: Direct Access Storage 5"/>
            <p:cNvSpPr>
              <a:spLocks noChangeAspect="1"/>
            </p:cNvSpPr>
            <p:nvPr/>
          </p:nvSpPr>
          <p:spPr>
            <a:xfrm rot="10800000">
              <a:off x="1560927" y="2138504"/>
              <a:ext cx="1317334" cy="664601"/>
            </a:xfrm>
            <a:prstGeom prst="flowChartMagneticDrum">
              <a:avLst/>
            </a:prstGeom>
            <a:solidFill>
              <a:srgbClr val="95B3D7">
                <a:alpha val="50196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86000"/>
              <a:ext cx="914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</a:rPr>
                <a:t>Requirement management</a:t>
              </a:r>
              <a:endParaRPr lang="en-US" sz="1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0" y="2285999"/>
            <a:ext cx="762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Plan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86001" y="2285999"/>
            <a:ext cx="762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Build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43601" y="2285999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Deliver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906001" y="2285999"/>
            <a:ext cx="762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Run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8600" y="1905000"/>
            <a:ext cx="10515601" cy="381000"/>
            <a:chOff x="1219200" y="3276599"/>
            <a:chExt cx="9601201" cy="381000"/>
          </a:xfrm>
        </p:grpSpPr>
        <p:sp>
          <p:nvSpPr>
            <p:cNvPr id="52" name="Left-Right Arrow 51"/>
            <p:cNvSpPr/>
            <p:nvPr/>
          </p:nvSpPr>
          <p:spPr>
            <a:xfrm>
              <a:off x="1219200" y="3276599"/>
              <a:ext cx="9601201" cy="381000"/>
            </a:xfrm>
            <a:prstGeom prst="leftRightArrow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38704" y="3390899"/>
              <a:ext cx="25146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Continuous Security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42999" y="1523999"/>
            <a:ext cx="3429001" cy="381000"/>
            <a:chOff x="1447800" y="1371600"/>
            <a:chExt cx="3581400" cy="381000"/>
          </a:xfrm>
        </p:grpSpPr>
        <p:sp>
          <p:nvSpPr>
            <p:cNvPr id="54" name="Left-Right Arrow 53"/>
            <p:cNvSpPr/>
            <p:nvPr/>
          </p:nvSpPr>
          <p:spPr>
            <a:xfrm>
              <a:off x="1447800" y="1371600"/>
              <a:ext cx="3581400" cy="3810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57400" y="1447800"/>
              <a:ext cx="25146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Continuous Testing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486401" y="1523999"/>
            <a:ext cx="3429000" cy="381000"/>
            <a:chOff x="5943600" y="1371600"/>
            <a:chExt cx="3429000" cy="381000"/>
          </a:xfrm>
        </p:grpSpPr>
        <p:sp>
          <p:nvSpPr>
            <p:cNvPr id="58" name="Left-Right Arrow 57"/>
            <p:cNvSpPr/>
            <p:nvPr/>
          </p:nvSpPr>
          <p:spPr>
            <a:xfrm>
              <a:off x="5943600" y="1371600"/>
              <a:ext cx="3429000" cy="3810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324600" y="1447800"/>
              <a:ext cx="25146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Continuous Testing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-914400" y="1142999"/>
            <a:ext cx="1981200" cy="381000"/>
            <a:chOff x="304800" y="762000"/>
            <a:chExt cx="3429000" cy="381000"/>
          </a:xfrm>
        </p:grpSpPr>
        <p:sp>
          <p:nvSpPr>
            <p:cNvPr id="62" name="Left-Right Arrow 61"/>
            <p:cNvSpPr/>
            <p:nvPr/>
          </p:nvSpPr>
          <p:spPr>
            <a:xfrm>
              <a:off x="304800" y="762000"/>
              <a:ext cx="3429000" cy="3810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04800" y="838200"/>
              <a:ext cx="3165231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Continuous  Exploration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143000" y="1142999"/>
            <a:ext cx="8305801" cy="381000"/>
            <a:chOff x="304800" y="762000"/>
            <a:chExt cx="3429000" cy="381000"/>
          </a:xfrm>
        </p:grpSpPr>
        <p:sp>
          <p:nvSpPr>
            <p:cNvPr id="65" name="Left-Right Arrow 64"/>
            <p:cNvSpPr/>
            <p:nvPr/>
          </p:nvSpPr>
          <p:spPr>
            <a:xfrm>
              <a:off x="304800" y="762000"/>
              <a:ext cx="3429000" cy="3810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04800" y="838200"/>
              <a:ext cx="3165231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Continuous  Delivery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43000" y="685799"/>
            <a:ext cx="7162801" cy="381000"/>
            <a:chOff x="304800" y="762000"/>
            <a:chExt cx="3429000" cy="381000"/>
          </a:xfrm>
        </p:grpSpPr>
        <p:sp>
          <p:nvSpPr>
            <p:cNvPr id="68" name="Left-Right Arrow 67"/>
            <p:cNvSpPr/>
            <p:nvPr/>
          </p:nvSpPr>
          <p:spPr>
            <a:xfrm>
              <a:off x="304800" y="762000"/>
              <a:ext cx="3429000" cy="3810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04800" y="838200"/>
              <a:ext cx="3165231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Continuous  Deployment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143000" y="304799"/>
            <a:ext cx="5181601" cy="381000"/>
            <a:chOff x="304800" y="762000"/>
            <a:chExt cx="3429000" cy="381000"/>
          </a:xfrm>
        </p:grpSpPr>
        <p:sp>
          <p:nvSpPr>
            <p:cNvPr id="71" name="Left-Right Arrow 70"/>
            <p:cNvSpPr/>
            <p:nvPr/>
          </p:nvSpPr>
          <p:spPr>
            <a:xfrm>
              <a:off x="304800" y="762000"/>
              <a:ext cx="3429000" cy="3810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4800" y="838200"/>
              <a:ext cx="3165231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Continuous  Integration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-838200" y="-76200"/>
            <a:ext cx="11430000" cy="381000"/>
            <a:chOff x="304800" y="762000"/>
            <a:chExt cx="3429000" cy="381000"/>
          </a:xfrm>
        </p:grpSpPr>
        <p:sp>
          <p:nvSpPr>
            <p:cNvPr id="74" name="Left-Right Arrow 73"/>
            <p:cNvSpPr/>
            <p:nvPr/>
          </p:nvSpPr>
          <p:spPr>
            <a:xfrm>
              <a:off x="304800" y="762000"/>
              <a:ext cx="3429000" cy="3810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838200"/>
              <a:ext cx="3165231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Continuous   Measurement &amp; Monitoring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-685800" y="3810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Active Stakeholder Management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-685800" y="42672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Lean Product  Management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-685800" y="47244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Small Change Mindset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-685800" y="51816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Directed Evolution of Architecture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-685800" y="56388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Small Changes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-685800" y="6096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Evolution over Revolution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28600" y="3810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Requirements by Specification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057400" y="3810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Versioned Code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057400" y="42672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Versioned Configuration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057400" y="47244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Versioned Test Cases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057400" y="51816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Versioned Test Data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57400" y="56388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Check-in kicks off Build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057400" y="6096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Branching &amp; Merging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057400" y="65532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Dependency Management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057400" y="70104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Check-in Policies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971800" y="3810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Unit Test Cases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971800" y="42672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Unit Test Radiators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886200" y="3810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Static Code Analysis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886200" y="42672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Dynamic Code Analysis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886200" y="47244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Coding Standard Enforcement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886200" y="51816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Code Review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800600" y="3810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App Package Creation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800600" y="42672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Artifact Repository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715000" y="3810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Incremental Build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715000" y="42672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Unit Test Execution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715000" y="47244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Periodic Build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715000" y="51816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Event Based Build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629400" y="3810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Automated Smoke Tests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629400" y="42672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Automated Functional Tests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629400" y="47244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Regression Tests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629400" y="51816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Security Tests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629400" y="56388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Automated Performance Tests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29400" y="6096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 Data Management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629400" y="65532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Automated NFR Tests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543800" y="3810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Deployment Process Automation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543800" y="42672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Incremental Deployment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543800" y="47244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Automated Deployment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543800" y="51816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Hot Deployment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543800" y="56388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Containerization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543800" y="6096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Prd</a:t>
            </a:r>
            <a:r>
              <a:rPr lang="en-US" sz="800" dirty="0" smtClean="0">
                <a:solidFill>
                  <a:schemeClr val="tx1"/>
                </a:solidFill>
              </a:rPr>
              <a:t>. Similar Environment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543800" y="65532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 Case Execution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458200" y="3810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Automated Acceptance Tests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458200" y="42672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Exploratory Tests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458200" y="47244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Ambassador Environment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458200" y="51816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Ambassador Users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372600" y="3810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Release Orchestration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372600" y="42672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 Management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372600" y="47244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Audit &amp; Compliance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372600" y="51816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Release Numbering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9372600" y="56388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Dark Release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9372600" y="6096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  <a:r>
              <a:rPr lang="en-US" sz="800" dirty="0" smtClean="0">
                <a:solidFill>
                  <a:schemeClr val="tx1"/>
                </a:solidFill>
              </a:rPr>
              <a:t>anary Release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0287000" y="3810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Runtime Telemetry</a:t>
            </a:r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1143000" y="3810000"/>
            <a:ext cx="838200" cy="1752600"/>
            <a:chOff x="-2057400" y="2819400"/>
            <a:chExt cx="838200" cy="1752600"/>
          </a:xfrm>
        </p:grpSpPr>
        <p:sp>
          <p:nvSpPr>
            <p:cNvPr id="133" name="Rectangle 132"/>
            <p:cNvSpPr/>
            <p:nvPr/>
          </p:nvSpPr>
          <p:spPr>
            <a:xfrm>
              <a:off x="-2057400" y="28194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Coding Guidelines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-2057400" y="32766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Technical Debt Management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-2057400" y="37338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Code Review Process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-2057400" y="4191000"/>
              <a:ext cx="838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Swarming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-914400" y="2590800"/>
            <a:ext cx="1334673" cy="664601"/>
            <a:chOff x="1560927" y="2138504"/>
            <a:chExt cx="1334673" cy="664601"/>
          </a:xfrm>
        </p:grpSpPr>
        <p:sp>
          <p:nvSpPr>
            <p:cNvPr id="140" name="Flowchart: Direct Access Storage 139"/>
            <p:cNvSpPr>
              <a:spLocks noChangeAspect="1"/>
            </p:cNvSpPr>
            <p:nvPr/>
          </p:nvSpPr>
          <p:spPr>
            <a:xfrm rot="10800000">
              <a:off x="1560927" y="2138504"/>
              <a:ext cx="1317334" cy="664601"/>
            </a:xfrm>
            <a:prstGeom prst="flowChartMagneticDrum">
              <a:avLst/>
            </a:prstGeom>
            <a:solidFill>
              <a:srgbClr val="95B3D7">
                <a:alpha val="50196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1200" y="2286000"/>
              <a:ext cx="914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</a:rPr>
                <a:t>Stakeholder management</a:t>
              </a:r>
              <a:endParaRPr lang="en-US" sz="1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-838200" y="7467600"/>
            <a:ext cx="121158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3917004" y="7467600"/>
            <a:ext cx="240759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Integrated Dashboard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8" name="Right Brace 147"/>
          <p:cNvSpPr/>
          <p:nvPr/>
        </p:nvSpPr>
        <p:spPr>
          <a:xfrm>
            <a:off x="10896600" y="3733800"/>
            <a:ext cx="609600" cy="35052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 rot="16200000">
            <a:off x="10363200" y="990600"/>
            <a:ext cx="1676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Capabilities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 rot="16200000">
            <a:off x="10134600" y="5334000"/>
            <a:ext cx="1676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Practices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1" name="Right Brace 150"/>
          <p:cNvSpPr/>
          <p:nvPr/>
        </p:nvSpPr>
        <p:spPr>
          <a:xfrm>
            <a:off x="11049000" y="-1"/>
            <a:ext cx="609600" cy="228599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143000" y="56388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Single Trunk based development</a:t>
            </a:r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19199" y="3276600"/>
            <a:ext cx="9601201" cy="381000"/>
            <a:chOff x="111369" y="-609600"/>
            <a:chExt cx="9601201" cy="381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6" name="Left-Right Arrow 145"/>
            <p:cNvSpPr/>
            <p:nvPr/>
          </p:nvSpPr>
          <p:spPr>
            <a:xfrm>
              <a:off x="111369" y="-609600"/>
              <a:ext cx="9601201" cy="381000"/>
            </a:xfrm>
            <a:prstGeom prst="leftRightArrow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038604" y="-495300"/>
              <a:ext cx="25146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Infrastructure Management</a:t>
              </a:r>
            </a:p>
          </p:txBody>
        </p:sp>
      </p:grpSp>
      <p:sp>
        <p:nvSpPr>
          <p:cNvPr id="155" name="Rectangle 154"/>
          <p:cNvSpPr/>
          <p:nvPr/>
        </p:nvSpPr>
        <p:spPr>
          <a:xfrm>
            <a:off x="-838200" y="7848600"/>
            <a:ext cx="121158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33400" y="7924800"/>
            <a:ext cx="1274662" cy="299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Project Tracking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354309" y="7924800"/>
            <a:ext cx="1274662" cy="299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Incident Management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066169" y="7924800"/>
            <a:ext cx="1274662" cy="299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Collaboration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8647028" y="7930534"/>
            <a:ext cx="1274662" cy="299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Document </a:t>
            </a:r>
            <a:r>
              <a:rPr lang="en-US" sz="1000" dirty="0" err="1" smtClean="0">
                <a:solidFill>
                  <a:schemeClr val="tx1"/>
                </a:solidFill>
              </a:rPr>
              <a:t>Mgmt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2293919" y="2667000"/>
            <a:ext cx="1143000" cy="4724400"/>
            <a:chOff x="-2286000" y="2286000"/>
            <a:chExt cx="1143000" cy="4724400"/>
          </a:xfrm>
        </p:grpSpPr>
        <p:sp>
          <p:nvSpPr>
            <p:cNvPr id="152" name="Rectangle 151"/>
            <p:cNvSpPr/>
            <p:nvPr/>
          </p:nvSpPr>
          <p:spPr>
            <a:xfrm>
              <a:off x="-2286000" y="2286000"/>
              <a:ext cx="1143000" cy="472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16200000">
              <a:off x="-2437334" y="2673800"/>
              <a:ext cx="906534" cy="2990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Virtualization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 rot="16200000">
              <a:off x="-2536517" y="3755718"/>
              <a:ext cx="1104901" cy="2990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Containerization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 rot="16200000">
              <a:off x="-2565808" y="4983725"/>
              <a:ext cx="1163484" cy="2990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Infrastructure as code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 rot="16200000">
              <a:off x="-2441268" y="6098868"/>
              <a:ext cx="914401" cy="2990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Monitoring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 rot="16200000">
              <a:off x="-2030085" y="5382390"/>
              <a:ext cx="914401" cy="2990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Dashboard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 rot="16200000">
              <a:off x="-2680361" y="4501243"/>
              <a:ext cx="2754086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</a:rPr>
                <a:t>Infrastructure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 rot="16200000">
              <a:off x="-2144387" y="3469967"/>
              <a:ext cx="1143003" cy="2990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Sandbox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Mgmt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8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/>
        </p:nvGrpSpPr>
        <p:grpSpPr>
          <a:xfrm>
            <a:off x="0" y="19050"/>
            <a:ext cx="11887200" cy="5543550"/>
            <a:chOff x="0" y="19050"/>
            <a:chExt cx="11887200" cy="5543550"/>
          </a:xfrm>
        </p:grpSpPr>
        <p:sp>
          <p:nvSpPr>
            <p:cNvPr id="4" name="Rectangle 3"/>
            <p:cNvSpPr/>
            <p:nvPr/>
          </p:nvSpPr>
          <p:spPr>
            <a:xfrm>
              <a:off x="3810000" y="19050"/>
              <a:ext cx="3657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Continuous,  Integrated, and Sustainable Value Delivery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295400" y="2667000"/>
              <a:ext cx="1066800" cy="4572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Req. Hierarchy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0" y="3886200"/>
              <a:ext cx="1066800" cy="4572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Req. Capture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90800" y="3429000"/>
              <a:ext cx="1066800" cy="4572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Req. Prioritization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219200" y="3429000"/>
              <a:ext cx="1219200" cy="4572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Req. Refinement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772" y="3124200"/>
              <a:ext cx="1066800" cy="4572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Defects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6" idx="6"/>
              <a:endCxn id="8" idx="2"/>
            </p:cNvCxnSpPr>
            <p:nvPr/>
          </p:nvCxnSpPr>
          <p:spPr>
            <a:xfrm flipV="1">
              <a:off x="1066800" y="3657600"/>
              <a:ext cx="1524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7" idx="2"/>
            </p:cNvCxnSpPr>
            <p:nvPr/>
          </p:nvCxnSpPr>
          <p:spPr>
            <a:xfrm>
              <a:off x="2438400" y="3657600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6"/>
              <a:endCxn id="8" idx="2"/>
            </p:cNvCxnSpPr>
            <p:nvPr/>
          </p:nvCxnSpPr>
          <p:spPr>
            <a:xfrm>
              <a:off x="1068572" y="3352800"/>
              <a:ext cx="150628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6"/>
              <a:endCxn id="7" idx="0"/>
            </p:cNvCxnSpPr>
            <p:nvPr/>
          </p:nvCxnSpPr>
          <p:spPr>
            <a:xfrm>
              <a:off x="2362200" y="2895600"/>
              <a:ext cx="7620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886200" y="2971800"/>
              <a:ext cx="1066800" cy="457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Code &amp; Design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886200" y="3657600"/>
              <a:ext cx="1066800" cy="457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Unit Test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2" idx="0"/>
              <a:endCxn id="21" idx="4"/>
            </p:cNvCxnSpPr>
            <p:nvPr/>
          </p:nvCxnSpPr>
          <p:spPr>
            <a:xfrm flipV="1">
              <a:off x="4419600" y="3429000"/>
              <a:ext cx="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181600" y="3429000"/>
              <a:ext cx="1066800" cy="457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Code Quality Assurance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1" idx="6"/>
              <a:endCxn id="25" idx="2"/>
            </p:cNvCxnSpPr>
            <p:nvPr/>
          </p:nvCxnSpPr>
          <p:spPr>
            <a:xfrm>
              <a:off x="4953000" y="3200400"/>
              <a:ext cx="228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477000" y="3429000"/>
              <a:ext cx="1066800" cy="4572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Build &amp; Packaging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5" idx="6"/>
              <a:endCxn id="28" idx="2"/>
            </p:cNvCxnSpPr>
            <p:nvPr/>
          </p:nvCxnSpPr>
          <p:spPr>
            <a:xfrm>
              <a:off x="6248400" y="36576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6"/>
              <a:endCxn id="21" idx="2"/>
            </p:cNvCxnSpPr>
            <p:nvPr/>
          </p:nvCxnSpPr>
          <p:spPr>
            <a:xfrm flipV="1">
              <a:off x="3657600" y="3200400"/>
              <a:ext cx="228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7" idx="6"/>
              <a:endCxn id="22" idx="2"/>
            </p:cNvCxnSpPr>
            <p:nvPr/>
          </p:nvCxnSpPr>
          <p:spPr>
            <a:xfrm>
              <a:off x="3657600" y="3657600"/>
              <a:ext cx="228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7772400" y="2438400"/>
              <a:ext cx="10668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Functional Testing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7772400" y="3124200"/>
              <a:ext cx="10668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NFR Testing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28" idx="6"/>
              <a:endCxn id="38" idx="2"/>
            </p:cNvCxnSpPr>
            <p:nvPr/>
          </p:nvCxnSpPr>
          <p:spPr>
            <a:xfrm flipV="1">
              <a:off x="7543800" y="2667000"/>
              <a:ext cx="228600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8" idx="6"/>
              <a:endCxn id="39" idx="2"/>
            </p:cNvCxnSpPr>
            <p:nvPr/>
          </p:nvCxnSpPr>
          <p:spPr>
            <a:xfrm flipV="1">
              <a:off x="7543800" y="3352800"/>
              <a:ext cx="228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848600" y="3733800"/>
              <a:ext cx="10668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UAT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28" idx="6"/>
              <a:endCxn id="44" idx="2"/>
            </p:cNvCxnSpPr>
            <p:nvPr/>
          </p:nvCxnSpPr>
          <p:spPr>
            <a:xfrm>
              <a:off x="7543800" y="3657600"/>
              <a:ext cx="3048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4" idx="3"/>
              <a:endCxn id="6" idx="5"/>
            </p:cNvCxnSpPr>
            <p:nvPr/>
          </p:nvCxnSpPr>
          <p:spPr>
            <a:xfrm flipH="1">
              <a:off x="910571" y="4124045"/>
              <a:ext cx="7094258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stCxn id="5" idx="4"/>
              <a:endCxn id="8" idx="0"/>
            </p:cNvCxnSpPr>
            <p:nvPr/>
          </p:nvCxnSpPr>
          <p:spPr>
            <a:xfrm>
              <a:off x="1828800" y="3124200"/>
              <a:ext cx="0" cy="304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9067800" y="3429000"/>
              <a:ext cx="12954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4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Deployment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7848600" y="4419600"/>
              <a:ext cx="10668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Prod Validation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38" idx="6"/>
              <a:endCxn id="40" idx="2"/>
            </p:cNvCxnSpPr>
            <p:nvPr/>
          </p:nvCxnSpPr>
          <p:spPr>
            <a:xfrm>
              <a:off x="8839200" y="2667000"/>
              <a:ext cx="228600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9" idx="6"/>
              <a:endCxn id="40" idx="2"/>
            </p:cNvCxnSpPr>
            <p:nvPr/>
          </p:nvCxnSpPr>
          <p:spPr>
            <a:xfrm>
              <a:off x="8839200" y="3352800"/>
              <a:ext cx="228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4" idx="6"/>
              <a:endCxn id="40" idx="2"/>
            </p:cNvCxnSpPr>
            <p:nvPr/>
          </p:nvCxnSpPr>
          <p:spPr>
            <a:xfrm flipV="1">
              <a:off x="8915400" y="3657600"/>
              <a:ext cx="152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0" idx="4"/>
              <a:endCxn id="42" idx="6"/>
            </p:cNvCxnSpPr>
            <p:nvPr/>
          </p:nvCxnSpPr>
          <p:spPr>
            <a:xfrm flipH="1">
              <a:off x="8915400" y="3886200"/>
              <a:ext cx="8001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10515600" y="2895600"/>
              <a:ext cx="1295400" cy="457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Adhoc Reports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10591800" y="3429000"/>
              <a:ext cx="1295400" cy="457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Work Arounds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10591800" y="4038600"/>
              <a:ext cx="1295400" cy="457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Monitoring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228600" y="5029200"/>
              <a:ext cx="1295400" cy="457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Tech. Selection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828800" y="5029200"/>
              <a:ext cx="1295400" cy="457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Architectural Patterns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/>
            <p:cNvCxnSpPr>
              <a:stCxn id="77" idx="6"/>
              <a:endCxn id="78" idx="2"/>
            </p:cNvCxnSpPr>
            <p:nvPr/>
          </p:nvCxnSpPr>
          <p:spPr>
            <a:xfrm>
              <a:off x="1524000" y="5257800"/>
              <a:ext cx="304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40" idx="6"/>
              <a:endCxn id="63" idx="2"/>
            </p:cNvCxnSpPr>
            <p:nvPr/>
          </p:nvCxnSpPr>
          <p:spPr>
            <a:xfrm flipV="1">
              <a:off x="10363200" y="3124200"/>
              <a:ext cx="152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40" idx="6"/>
              <a:endCxn id="65" idx="2"/>
            </p:cNvCxnSpPr>
            <p:nvPr/>
          </p:nvCxnSpPr>
          <p:spPr>
            <a:xfrm>
              <a:off x="10363200" y="36576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40" idx="6"/>
              <a:endCxn id="66" idx="2"/>
            </p:cNvCxnSpPr>
            <p:nvPr/>
          </p:nvCxnSpPr>
          <p:spPr>
            <a:xfrm>
              <a:off x="10363200" y="3657600"/>
              <a:ext cx="2286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6" idx="3"/>
              <a:endCxn id="77" idx="1"/>
            </p:cNvCxnSpPr>
            <p:nvPr/>
          </p:nvCxnSpPr>
          <p:spPr>
            <a:xfrm>
              <a:off x="156229" y="4276445"/>
              <a:ext cx="262078" cy="81971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6" idx="4"/>
              <a:endCxn id="78" idx="1"/>
            </p:cNvCxnSpPr>
            <p:nvPr/>
          </p:nvCxnSpPr>
          <p:spPr>
            <a:xfrm>
              <a:off x="533400" y="4343400"/>
              <a:ext cx="1485107" cy="75275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78" idx="7"/>
              <a:endCxn id="25" idx="4"/>
            </p:cNvCxnSpPr>
            <p:nvPr/>
          </p:nvCxnSpPr>
          <p:spPr>
            <a:xfrm flipV="1">
              <a:off x="2934493" y="3886200"/>
              <a:ext cx="2780507" cy="120995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>
            <a:xfrm>
              <a:off x="4191000" y="4782979"/>
              <a:ext cx="2743200" cy="779621"/>
              <a:chOff x="4191000" y="4782979"/>
              <a:chExt cx="2743200" cy="779621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4191000" y="4800600"/>
                <a:ext cx="2743200" cy="762000"/>
              </a:xfrm>
              <a:prstGeom prst="roundRect">
                <a:avLst/>
              </a:prstGeom>
              <a:solidFill>
                <a:srgbClr val="ECF1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4267200" y="5029200"/>
                <a:ext cx="2514600" cy="457200"/>
                <a:chOff x="3810000" y="6019800"/>
                <a:chExt cx="2514600" cy="457200"/>
              </a:xfrm>
            </p:grpSpPr>
            <p:sp>
              <p:nvSpPr>
                <p:cNvPr id="67" name="Rounded Rectangle 66"/>
                <p:cNvSpPr/>
                <p:nvPr/>
              </p:nvSpPr>
              <p:spPr>
                <a:xfrm>
                  <a:off x="3810000" y="6019800"/>
                  <a:ext cx="1066800" cy="4572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Build and Configure</a:t>
                  </a:r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5257800" y="6019800"/>
                  <a:ext cx="1066800" cy="4572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Monitoring</a:t>
                  </a: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4876800" y="6248400"/>
                  <a:ext cx="381000" cy="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TextBox 111"/>
              <p:cNvSpPr txBox="1"/>
              <p:nvPr/>
            </p:nvSpPr>
            <p:spPr>
              <a:xfrm>
                <a:off x="5029200" y="4782979"/>
                <a:ext cx="9204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Infrastructure</a:t>
                </a:r>
                <a:endParaRPr lang="en-US" sz="1000" b="1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057400" y="457200"/>
              <a:ext cx="2492072" cy="2590800"/>
              <a:chOff x="0" y="76200"/>
              <a:chExt cx="2492072" cy="25908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0" y="76200"/>
                <a:ext cx="2492072" cy="2590800"/>
              </a:xfrm>
              <a:prstGeom prst="ellipse">
                <a:avLst/>
              </a:prstGeom>
              <a:solidFill>
                <a:srgbClr val="FFEAD5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76200" y="457200"/>
                <a:ext cx="2209800" cy="1828800"/>
                <a:chOff x="76200" y="457200"/>
                <a:chExt cx="2209800" cy="1828800"/>
              </a:xfrm>
            </p:grpSpPr>
            <p:sp>
              <p:nvSpPr>
                <p:cNvPr id="72" name="Hexagon 71"/>
                <p:cNvSpPr/>
                <p:nvPr/>
              </p:nvSpPr>
              <p:spPr>
                <a:xfrm>
                  <a:off x="76200" y="914400"/>
                  <a:ext cx="1219200" cy="914400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Team Composition &amp; Structure</a:t>
                  </a: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Hexagon 72"/>
                <p:cNvSpPr/>
                <p:nvPr/>
              </p:nvSpPr>
              <p:spPr>
                <a:xfrm>
                  <a:off x="1066800" y="1371600"/>
                  <a:ext cx="1219200" cy="914400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Interaction with Stakeholders</a:t>
                  </a: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Hexagon 73"/>
                <p:cNvSpPr/>
                <p:nvPr/>
              </p:nvSpPr>
              <p:spPr>
                <a:xfrm>
                  <a:off x="1066800" y="457200"/>
                  <a:ext cx="1219200" cy="914400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Scrum/Kanban/Waterfall</a:t>
                  </a: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609600" y="228600"/>
                <a:ext cx="122180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Process Framework</a:t>
                </a:r>
                <a:endParaRPr 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-38100" y="1295400"/>
            <a:ext cx="9086850" cy="4343400"/>
            <a:chOff x="-38100" y="1295400"/>
            <a:chExt cx="9086850" cy="4343400"/>
          </a:xfrm>
        </p:grpSpPr>
        <p:sp>
          <p:nvSpPr>
            <p:cNvPr id="4" name="Rounded Rectangle 3"/>
            <p:cNvSpPr/>
            <p:nvPr/>
          </p:nvSpPr>
          <p:spPr>
            <a:xfrm>
              <a:off x="95250" y="1295400"/>
              <a:ext cx="8953500" cy="457200"/>
            </a:xfrm>
            <a:prstGeom prst="roundRect">
              <a:avLst/>
            </a:prstGeom>
            <a:solidFill>
              <a:srgbClr val="5F5F5F"/>
            </a:solidFill>
            <a:ln w="12700" cap="flat" cmpd="sng" algn="ctr">
              <a:solidFill>
                <a:srgbClr val="5F5F5F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Times New Roman"/>
                  <a:cs typeface="Times New Roman"/>
                </a:rPr>
                <a:t>Dashboard View (Team alone and multiple teams)</a:t>
              </a: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Times New Roman"/>
                <a:cs typeface="Times New Roman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29000" y="1847850"/>
              <a:ext cx="1911350" cy="361950"/>
            </a:xfrm>
            <a:prstGeom prst="rect">
              <a:avLst/>
            </a:pr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Calibri"/>
                  <a:ea typeface="Times New Roman"/>
                  <a:cs typeface="Times New Roman"/>
                </a:rPr>
                <a:t>Continuous Delivery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2536190"/>
              <a:ext cx="1362075" cy="51181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Calibri"/>
                  <a:ea typeface="Times New Roman"/>
                  <a:cs typeface="Times New Roman"/>
                </a:rPr>
                <a:t>Project/Product Management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4600" y="2609850"/>
              <a:ext cx="1454150" cy="51435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Calibri"/>
                  <a:ea typeface="Times New Roman"/>
                  <a:cs typeface="Times New Roman"/>
                </a:rPr>
                <a:t>Infrastructure Management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" y="3733800"/>
              <a:ext cx="1419225" cy="4445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Calibri"/>
                  <a:ea typeface="Times New Roman"/>
                  <a:cs typeface="Times New Roman"/>
                </a:rPr>
                <a:t>Continuous Exploration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7400" y="3733800"/>
              <a:ext cx="1390650" cy="45085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Calibri"/>
                  <a:ea typeface="Times New Roman"/>
                  <a:cs typeface="Times New Roman"/>
                </a:rPr>
                <a:t>Continuous Integration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57600" y="3740150"/>
              <a:ext cx="1466850" cy="45085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Calibri"/>
                  <a:ea typeface="Times New Roman"/>
                  <a:cs typeface="Times New Roman"/>
                </a:rPr>
                <a:t>Continuous Deployment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86375" y="3740150"/>
              <a:ext cx="1266825" cy="45085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Calibri"/>
                  <a:ea typeface="Times New Roman"/>
                  <a:cs typeface="Times New Roman"/>
                </a:rPr>
                <a:t>Release on Demand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91325" y="3733800"/>
              <a:ext cx="1438275" cy="45085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Calibri"/>
                  <a:ea typeface="Times New Roman"/>
                  <a:cs typeface="Times New Roman"/>
                </a:rPr>
                <a:t>Run Time Management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67000" y="4495800"/>
              <a:ext cx="790575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Times New Roman"/>
                  <a:cs typeface="Times New Roman"/>
                </a:rPr>
                <a:t>Continuous Testing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-38100" y="5181600"/>
              <a:ext cx="8953500" cy="457200"/>
            </a:xfrm>
            <a:prstGeom prst="roundRect">
              <a:avLst/>
            </a:prstGeom>
            <a:solidFill>
              <a:srgbClr val="5F5F5F"/>
            </a:solidFill>
            <a:ln w="12700" cap="flat" cmpd="sng" algn="ctr">
              <a:solidFill>
                <a:srgbClr val="5F5F5F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Times New Roman"/>
                  <a:cs typeface="Times New Roman"/>
                </a:rPr>
                <a:t>Overall collaboration</a:t>
              </a: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Times New Roman"/>
                <a:cs typeface="Times New Roman"/>
              </a:endParaRPr>
            </a:p>
          </p:txBody>
        </p: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>
              <a:off x="4384675" y="2209800"/>
              <a:ext cx="6350" cy="15303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7" idx="1"/>
            </p:cNvCxnSpPr>
            <p:nvPr/>
          </p:nvCxnSpPr>
          <p:spPr>
            <a:xfrm>
              <a:off x="2362200" y="2819400"/>
              <a:ext cx="3962400" cy="4762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66800" y="3429000"/>
              <a:ext cx="6400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2" idx="0"/>
            </p:cNvCxnSpPr>
            <p:nvPr/>
          </p:nvCxnSpPr>
          <p:spPr>
            <a:xfrm>
              <a:off x="7510462" y="3429000"/>
              <a:ext cx="1" cy="304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943600" y="3429000"/>
              <a:ext cx="1" cy="304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743200" y="3429000"/>
              <a:ext cx="1" cy="304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066799" y="3429000"/>
              <a:ext cx="1" cy="304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048000" y="4191000"/>
              <a:ext cx="1" cy="304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49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 flipV="1">
            <a:off x="4267200" y="7620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276600" y="381000"/>
            <a:ext cx="2057400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MyInsurance Inc.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11430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Insurance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11430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Personal Insurance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4724400" y="11430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Vehicle Insurance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6477000" y="11430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Big Ticket Insurance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05000" y="9906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05200" y="990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05000" y="990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86600" y="990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34000" y="990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eft Brace 65"/>
          <p:cNvSpPr/>
          <p:nvPr/>
        </p:nvSpPr>
        <p:spPr>
          <a:xfrm>
            <a:off x="1066800" y="914400"/>
            <a:ext cx="121919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16952" y="1165339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Revenue Generating</a:t>
            </a:r>
          </a:p>
          <a:p>
            <a:pPr algn="ctr"/>
            <a:r>
              <a:rPr lang="en-US" sz="800" dirty="0" smtClean="0"/>
              <a:t>Units</a:t>
            </a:r>
            <a:endParaRPr lang="en-US" sz="800" dirty="0"/>
          </a:p>
        </p:txBody>
      </p:sp>
      <p:sp>
        <p:nvSpPr>
          <p:cNvPr id="68" name="Rectangle 67"/>
          <p:cNvSpPr/>
          <p:nvPr/>
        </p:nvSpPr>
        <p:spPr>
          <a:xfrm>
            <a:off x="1447800" y="2057400"/>
            <a:ext cx="61722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Infrastructure and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47800" y="2438400"/>
            <a:ext cx="61722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47800" y="2819400"/>
            <a:ext cx="61722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Analytics, Data Warehouse, Master Data 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447800" y="3200400"/>
            <a:ext cx="61722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EBiz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447800" y="3581400"/>
            <a:ext cx="61722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Agents and Dealers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447800" y="3962400"/>
            <a:ext cx="61722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447800" y="4343400"/>
            <a:ext cx="61722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Finance and Accounting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447800" y="4724400"/>
            <a:ext cx="61722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HRMS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>
            <a:off x="1066800" y="1905000"/>
            <a:ext cx="152400" cy="3124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2296" y="333514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Cost Centers</a:t>
            </a:r>
            <a:endParaRPr lang="en-US" sz="8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7772400" y="1143000"/>
            <a:ext cx="457200" cy="3886200"/>
            <a:chOff x="7772400" y="1295400"/>
            <a:chExt cx="457200" cy="3886200"/>
          </a:xfrm>
        </p:grpSpPr>
        <p:sp>
          <p:nvSpPr>
            <p:cNvPr id="78" name="Rectangle 77"/>
            <p:cNvSpPr/>
            <p:nvPr/>
          </p:nvSpPr>
          <p:spPr>
            <a:xfrm rot="5400000">
              <a:off x="6057900" y="3009900"/>
              <a:ext cx="3886200" cy="457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 rot="5400000">
              <a:off x="7095612" y="2810388"/>
              <a:ext cx="172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Capability Office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7620000" y="1600200"/>
              <a:ext cx="7620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PMO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5400000">
              <a:off x="7391400" y="4343400"/>
              <a:ext cx="12192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Change Office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57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767209" y="381000"/>
            <a:ext cx="7767191" cy="6096000"/>
            <a:chOff x="767209" y="381000"/>
            <a:chExt cx="7767191" cy="6096000"/>
          </a:xfrm>
        </p:grpSpPr>
        <p:sp>
          <p:nvSpPr>
            <p:cNvPr id="78" name="Rectangle 77"/>
            <p:cNvSpPr/>
            <p:nvPr/>
          </p:nvSpPr>
          <p:spPr>
            <a:xfrm rot="5400000">
              <a:off x="5448300" y="3390900"/>
              <a:ext cx="5334000" cy="838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676400" y="1676400"/>
              <a:ext cx="63246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Floating Experts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4267200" y="7620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3276600" y="381000"/>
              <a:ext cx="2057400" cy="4572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MyInsurance Inc.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371600" y="11430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Business Insurance</a:t>
              </a:r>
              <a:endParaRPr lang="en-US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971800" y="11430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Personal Insurance</a:t>
              </a:r>
              <a:endParaRPr lang="en-US" sz="12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24400" y="11430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Vehicle Insurance</a:t>
              </a:r>
              <a:endParaRPr lang="en-US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77000" y="11430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Big Ticket Insurance</a:t>
              </a:r>
              <a:endParaRPr lang="en-US" sz="12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905000" y="990600"/>
              <a:ext cx="5181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505200" y="990600"/>
              <a:ext cx="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05000" y="990600"/>
              <a:ext cx="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86600" y="990600"/>
              <a:ext cx="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334000" y="990600"/>
              <a:ext cx="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Left Brace 65"/>
            <p:cNvSpPr/>
            <p:nvPr/>
          </p:nvSpPr>
          <p:spPr>
            <a:xfrm>
              <a:off x="1066800" y="914400"/>
              <a:ext cx="152400" cy="9906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 rot="16200000">
              <a:off x="416952" y="1165339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Revenue Generating</a:t>
              </a:r>
            </a:p>
            <a:p>
              <a:pPr algn="ctr"/>
              <a:r>
                <a:rPr lang="en-US" sz="800" dirty="0" smtClean="0"/>
                <a:t>Units</a:t>
              </a:r>
              <a:endParaRPr lang="en-US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447800" y="2057400"/>
              <a:ext cx="6172200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Infrastructure and Tools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47800" y="2438400"/>
              <a:ext cx="6172200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Architecture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47800" y="2819400"/>
              <a:ext cx="6172200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Analytics, Data Warehouse, Master Data Management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447800" y="3200400"/>
              <a:ext cx="6172200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EBiz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447800" y="3581400"/>
              <a:ext cx="6172200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Agents and Dealers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447800" y="3962400"/>
              <a:ext cx="6172200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CRM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Left Brace 75"/>
            <p:cNvSpPr/>
            <p:nvPr/>
          </p:nvSpPr>
          <p:spPr>
            <a:xfrm>
              <a:off x="1066800" y="1981200"/>
              <a:ext cx="152400" cy="44196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603852" y="4057504"/>
              <a:ext cx="7104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Cost Centers</a:t>
              </a:r>
              <a:endParaRPr lang="en-US" sz="800" dirty="0"/>
            </a:p>
          </p:txBody>
        </p:sp>
        <p:sp>
          <p:nvSpPr>
            <p:cNvPr id="79" name="TextBox 78"/>
            <p:cNvSpPr txBox="1"/>
            <p:nvPr/>
          </p:nvSpPr>
          <p:spPr>
            <a:xfrm rot="5400000">
              <a:off x="7412080" y="3602080"/>
              <a:ext cx="172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Capability Office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7924800" y="1752600"/>
              <a:ext cx="7620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PMO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5400000">
              <a:off x="7696200" y="5410200"/>
              <a:ext cx="12192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Change Office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447800" y="5181600"/>
              <a:ext cx="6553200" cy="1143000"/>
              <a:chOff x="1447800" y="5105400"/>
              <a:chExt cx="6553200" cy="11430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447800" y="5105400"/>
                <a:ext cx="6172200" cy="762000"/>
                <a:chOff x="1600200" y="5486400"/>
                <a:chExt cx="6172200" cy="76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600200" y="5486400"/>
                  <a:ext cx="6172200" cy="762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4267200" y="5486400"/>
                  <a:ext cx="7569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HRMS</a:t>
                  </a:r>
                  <a:endParaRPr lang="en-US" dirty="0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676400" y="5791200"/>
                  <a:ext cx="1371600" cy="3429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Compensation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209925" y="5791200"/>
                  <a:ext cx="1133475" cy="3429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Recruitment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495800" y="5791200"/>
                  <a:ext cx="1066800" cy="3429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Attendance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715000" y="5791200"/>
                  <a:ext cx="838200" cy="3429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Planning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705600" y="5791200"/>
                  <a:ext cx="990600" cy="3429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Appraisal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>
                <a:off x="1676400" y="5943600"/>
                <a:ext cx="6324600" cy="304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Floating Experts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stCxn id="32" idx="2"/>
              </p:cNvCxnSpPr>
              <p:nvPr/>
            </p:nvCxnSpPr>
            <p:spPr>
              <a:xfrm>
                <a:off x="2209800" y="5753100"/>
                <a:ext cx="0" cy="190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35" idx="2"/>
              </p:cNvCxnSpPr>
              <p:nvPr/>
            </p:nvCxnSpPr>
            <p:spPr>
              <a:xfrm>
                <a:off x="4876800" y="5753100"/>
                <a:ext cx="0" cy="190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5943600" y="5753100"/>
                <a:ext cx="0" cy="190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581400" y="5753100"/>
                <a:ext cx="0" cy="190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7010400" y="5753100"/>
                <a:ext cx="0" cy="190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447800" y="4343400"/>
              <a:ext cx="6553200" cy="762000"/>
              <a:chOff x="1447800" y="4572000"/>
              <a:chExt cx="6553200" cy="76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447800" y="4572000"/>
                <a:ext cx="6172200" cy="3048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Finance and Accounting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676400" y="5029200"/>
                <a:ext cx="6324600" cy="304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Floating Experts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>
                <a:off x="2209800" y="4876800"/>
                <a:ext cx="0" cy="190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495800" y="4876800"/>
                <a:ext cx="0" cy="190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6934200" y="4876800"/>
                <a:ext cx="0" cy="190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 rot="5400000">
              <a:off x="5410200" y="3657600"/>
              <a:ext cx="50292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Core DevOps Capability Team  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5400000">
              <a:off x="7696200" y="6096000"/>
              <a:ext cx="152400" cy="15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rot="5400000">
              <a:off x="7825740" y="5966460"/>
              <a:ext cx="45719" cy="15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 rot="5400000">
              <a:off x="7825740" y="5996940"/>
              <a:ext cx="45719" cy="15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 rot="5400000">
              <a:off x="7749541" y="6195060"/>
              <a:ext cx="45719" cy="15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rot="5400000">
              <a:off x="7749541" y="4975860"/>
              <a:ext cx="45719" cy="15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 rot="5400000">
              <a:off x="7749541" y="4930140"/>
              <a:ext cx="45719" cy="15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 rot="5400000">
              <a:off x="7711442" y="4861562"/>
              <a:ext cx="121918" cy="15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 rot="5400000">
              <a:off x="7772401" y="4800603"/>
              <a:ext cx="76200" cy="761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858000" y="6172200"/>
              <a:ext cx="1066800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58000" y="4953000"/>
              <a:ext cx="1066800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 rot="5400000">
              <a:off x="7749541" y="1851660"/>
              <a:ext cx="45719" cy="15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7749541" y="1653540"/>
              <a:ext cx="45719" cy="15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rot="5400000">
              <a:off x="7749541" y="1653540"/>
              <a:ext cx="45719" cy="15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7749541" y="1729740"/>
              <a:ext cx="45719" cy="15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rot="5400000">
              <a:off x="7749541" y="1699260"/>
              <a:ext cx="45719" cy="15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 rot="5400000">
              <a:off x="7749541" y="1775460"/>
              <a:ext cx="45719" cy="15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6858000" y="1828800"/>
              <a:ext cx="990600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7086600" y="1524000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257800" y="1524000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3505200" y="1524000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2057400" y="1524000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04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775156" y="381000"/>
            <a:ext cx="8140244" cy="4572000"/>
            <a:chOff x="775156" y="381000"/>
            <a:chExt cx="8140244" cy="4572000"/>
          </a:xfrm>
        </p:grpSpPr>
        <p:sp>
          <p:nvSpPr>
            <p:cNvPr id="5" name="Rectangle 4"/>
            <p:cNvSpPr/>
            <p:nvPr/>
          </p:nvSpPr>
          <p:spPr>
            <a:xfrm>
              <a:off x="3276600" y="381000"/>
              <a:ext cx="2057400" cy="4572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MyMachines Inc.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9800" y="9906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Construction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0" y="9906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Forestry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9906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Mining</a:t>
              </a:r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5905499" y="3009900"/>
              <a:ext cx="3276600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 and Software Engineering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6286499" y="3009900"/>
              <a:ext cx="3276600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Finance &amp; Accounting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6667500" y="3009900"/>
              <a:ext cx="3276600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Human Resource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7048500" y="3009900"/>
              <a:ext cx="3276600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Sales and Marketing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1219200" y="1524000"/>
              <a:ext cx="5867400" cy="3352800"/>
              <a:chOff x="304800" y="1600200"/>
              <a:chExt cx="5867400" cy="33528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304800" y="1600200"/>
                <a:ext cx="5867400" cy="3352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457200" y="1752600"/>
                <a:ext cx="2133600" cy="1828800"/>
                <a:chOff x="533400" y="1905000"/>
                <a:chExt cx="2133600" cy="18288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533400" y="1905000"/>
                  <a:ext cx="1905000" cy="6858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Manufacturing and Assembly</a:t>
                  </a:r>
                  <a:endParaRPr lang="en-US" sz="1200" dirty="0"/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685800" y="2514600"/>
                  <a:ext cx="609600" cy="1219200"/>
                  <a:chOff x="1143000" y="2438400"/>
                  <a:chExt cx="609600" cy="1219200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1295400" y="2743200"/>
                    <a:ext cx="457200" cy="838200"/>
                    <a:chOff x="1295400" y="4267200"/>
                    <a:chExt cx="457200" cy="838200"/>
                  </a:xfrm>
                </p:grpSpPr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1295400" y="4267200"/>
                      <a:ext cx="4572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1295400" y="4572000"/>
                      <a:ext cx="4572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295400" y="4876800"/>
                      <a:ext cx="4572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1" name="Rounded Rectangle 20"/>
                  <p:cNvSpPr/>
                  <p:nvPr/>
                </p:nvSpPr>
                <p:spPr>
                  <a:xfrm rot="5400000">
                    <a:off x="647700" y="2933700"/>
                    <a:ext cx="1219200" cy="2286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Factory 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1371600" y="2514600"/>
                  <a:ext cx="609600" cy="1219200"/>
                  <a:chOff x="1143000" y="2438400"/>
                  <a:chExt cx="609600" cy="1219200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1295400" y="2743200"/>
                    <a:ext cx="457200" cy="838200"/>
                    <a:chOff x="1295400" y="4267200"/>
                    <a:chExt cx="457200" cy="838200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295400" y="4267200"/>
                      <a:ext cx="4572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295400" y="4572000"/>
                      <a:ext cx="4572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295400" y="4876800"/>
                      <a:ext cx="4572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2" name="Rounded Rectangle 31"/>
                  <p:cNvSpPr/>
                  <p:nvPr/>
                </p:nvSpPr>
                <p:spPr>
                  <a:xfrm rot="5400000">
                    <a:off x="647700" y="2933700"/>
                    <a:ext cx="1219200" cy="2286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Factory 2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2057400" y="2514600"/>
                  <a:ext cx="609600" cy="1219200"/>
                  <a:chOff x="1143000" y="2438400"/>
                  <a:chExt cx="609600" cy="1219200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295400" y="2743200"/>
                    <a:ext cx="457200" cy="838200"/>
                    <a:chOff x="1295400" y="4267200"/>
                    <a:chExt cx="457200" cy="838200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295400" y="4267200"/>
                      <a:ext cx="4572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295400" y="4572000"/>
                      <a:ext cx="4572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95400" y="4876800"/>
                      <a:ext cx="4572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8" name="Rounded Rectangle 37"/>
                  <p:cNvSpPr/>
                  <p:nvPr/>
                </p:nvSpPr>
                <p:spPr>
                  <a:xfrm rot="5400000">
                    <a:off x="647700" y="2933700"/>
                    <a:ext cx="1219200" cy="2286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Factory 3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1905000" y="3962400"/>
                <a:ext cx="1295400" cy="762000"/>
                <a:chOff x="2286000" y="4419600"/>
                <a:chExt cx="1295400" cy="76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2286000" y="4419600"/>
                  <a:ext cx="12954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Parts</a:t>
                  </a:r>
                  <a:endParaRPr lang="en-US" sz="1200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 rot="5400000">
                  <a:off x="22479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IT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 rot="5400000">
                  <a:off x="25527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HR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 rot="5400000">
                  <a:off x="28575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Sale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 rot="5400000">
                  <a:off x="31623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Fin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4267200" y="3962400"/>
                <a:ext cx="1295400" cy="762000"/>
                <a:chOff x="2286000" y="4419600"/>
                <a:chExt cx="1295400" cy="76200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6000" y="4419600"/>
                  <a:ext cx="12954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Channels</a:t>
                  </a:r>
                  <a:endParaRPr lang="en-US" sz="1200" dirty="0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 rot="5400000">
                  <a:off x="22479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IT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 rot="5400000">
                  <a:off x="25527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HR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 rot="5400000">
                  <a:off x="28575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Sale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 rot="5400000">
                  <a:off x="31623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Fin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724400" y="2819400"/>
                <a:ext cx="1295400" cy="762000"/>
                <a:chOff x="2286000" y="4419600"/>
                <a:chExt cx="1295400" cy="76200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2286000" y="4419600"/>
                  <a:ext cx="12954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Suppliers</a:t>
                  </a:r>
                  <a:endParaRPr lang="en-US" sz="1200" dirty="0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 rot="5400000">
                  <a:off x="22479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IT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 rot="5400000">
                  <a:off x="25527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HR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 rot="5400000">
                  <a:off x="28575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Fin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724400" y="1828800"/>
                <a:ext cx="1295400" cy="762000"/>
                <a:chOff x="2286000" y="4419600"/>
                <a:chExt cx="1295400" cy="7620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286000" y="4419600"/>
                  <a:ext cx="12954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Logistics</a:t>
                  </a:r>
                  <a:endParaRPr lang="en-US" sz="1200" dirty="0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 rot="5400000">
                  <a:off x="22479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IT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 rot="5400000">
                  <a:off x="25527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HR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 rot="5400000">
                  <a:off x="28575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Fin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3124200" y="1828800"/>
                <a:ext cx="1295400" cy="762000"/>
                <a:chOff x="2286000" y="4419600"/>
                <a:chExt cx="1295400" cy="762000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286000" y="4419600"/>
                  <a:ext cx="12954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Embedded</a:t>
                  </a:r>
                  <a:endParaRPr lang="en-US" sz="1200" dirty="0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 rot="5400000">
                  <a:off x="22479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IT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 rot="5400000">
                  <a:off x="25527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HR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 rot="5400000">
                  <a:off x="28575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Fin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3048000" y="2819400"/>
                <a:ext cx="1295400" cy="914400"/>
                <a:chOff x="2286000" y="4267200"/>
                <a:chExt cx="1295400" cy="9144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286000" y="4267200"/>
                  <a:ext cx="1295400" cy="5334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R&amp;D and Engineering</a:t>
                  </a:r>
                  <a:endParaRPr lang="en-US" sz="1200" dirty="0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 rot="5400000">
                  <a:off x="22479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IT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 rot="5400000">
                  <a:off x="25527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HR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 rot="5400000">
                  <a:off x="28575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Fin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8" name="Left Brace 77"/>
            <p:cNvSpPr/>
            <p:nvPr/>
          </p:nvSpPr>
          <p:spPr>
            <a:xfrm>
              <a:off x="990600" y="1066800"/>
              <a:ext cx="152400" cy="381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 rot="5400000">
              <a:off x="492386" y="1120970"/>
              <a:ext cx="7809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Business Lines</a:t>
              </a:r>
              <a:endParaRPr lang="en-US" sz="800" dirty="0"/>
            </a:p>
          </p:txBody>
        </p:sp>
        <p:sp>
          <p:nvSpPr>
            <p:cNvPr id="80" name="Left Brace 79"/>
            <p:cNvSpPr/>
            <p:nvPr/>
          </p:nvSpPr>
          <p:spPr>
            <a:xfrm>
              <a:off x="914400" y="1524000"/>
              <a:ext cx="304800" cy="3429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502806" y="3159386"/>
              <a:ext cx="7601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Profit Centers</a:t>
              </a:r>
              <a:endParaRPr lang="en-US" sz="800" dirty="0"/>
            </a:p>
          </p:txBody>
        </p:sp>
        <p:sp>
          <p:nvSpPr>
            <p:cNvPr id="84" name="Left Brace 83"/>
            <p:cNvSpPr/>
            <p:nvPr/>
          </p:nvSpPr>
          <p:spPr>
            <a:xfrm rot="5400000">
              <a:off x="7962900" y="495300"/>
              <a:ext cx="304800" cy="16002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620000" y="990600"/>
              <a:ext cx="8835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Global Functions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33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/>
          <p:cNvGrpSpPr/>
          <p:nvPr/>
        </p:nvGrpSpPr>
        <p:grpSpPr>
          <a:xfrm>
            <a:off x="775156" y="381000"/>
            <a:ext cx="8292645" cy="4953000"/>
            <a:chOff x="775156" y="381000"/>
            <a:chExt cx="8292645" cy="4953000"/>
          </a:xfrm>
        </p:grpSpPr>
        <p:sp>
          <p:nvSpPr>
            <p:cNvPr id="82" name="Rectangle 81"/>
            <p:cNvSpPr/>
            <p:nvPr/>
          </p:nvSpPr>
          <p:spPr>
            <a:xfrm>
              <a:off x="3276600" y="381000"/>
              <a:ext cx="2057400" cy="4572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MyMachines Inc.</a:t>
              </a:r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09800" y="9906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Construction</a:t>
              </a:r>
              <a:endParaRPr lang="en-US" sz="12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810000" y="9906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Forestry</a:t>
              </a:r>
              <a:endParaRPr lang="en-US" sz="12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334000" y="9906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Mining</a:t>
              </a:r>
              <a:endParaRPr lang="en-US" sz="1200" dirty="0"/>
            </a:p>
          </p:txBody>
        </p:sp>
        <p:sp>
          <p:nvSpPr>
            <p:cNvPr id="89" name="Rectangle 88"/>
            <p:cNvSpPr/>
            <p:nvPr/>
          </p:nvSpPr>
          <p:spPr>
            <a:xfrm rot="5400000">
              <a:off x="5905500" y="2781300"/>
              <a:ext cx="3276600" cy="761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 rot="5400000">
              <a:off x="6515100" y="3009900"/>
              <a:ext cx="3276600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Finance &amp; Accounting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 rot="5400000">
              <a:off x="6896101" y="3009900"/>
              <a:ext cx="3276600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Human Resource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7277101" y="3009900"/>
              <a:ext cx="3276600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Sales and Marketing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219200" y="1524000"/>
              <a:ext cx="5867400" cy="3352800"/>
              <a:chOff x="304800" y="1600200"/>
              <a:chExt cx="5867400" cy="335280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304800" y="1600200"/>
                <a:ext cx="5867400" cy="3352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457200" y="1752600"/>
                <a:ext cx="2133600" cy="1828800"/>
                <a:chOff x="533400" y="1905000"/>
                <a:chExt cx="2133600" cy="18288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533400" y="1905000"/>
                  <a:ext cx="1905000" cy="6858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Manufacturing and Assembly</a:t>
                  </a:r>
                  <a:endParaRPr lang="en-US" sz="1200" dirty="0"/>
                </a:p>
              </p:txBody>
            </p:sp>
            <p:grpSp>
              <p:nvGrpSpPr>
                <p:cNvPr id="135" name="Group 134"/>
                <p:cNvGrpSpPr/>
                <p:nvPr/>
              </p:nvGrpSpPr>
              <p:grpSpPr>
                <a:xfrm>
                  <a:off x="685800" y="2514600"/>
                  <a:ext cx="609600" cy="1219200"/>
                  <a:chOff x="1143000" y="2438400"/>
                  <a:chExt cx="609600" cy="1219200"/>
                </a:xfrm>
              </p:grpSpPr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1295400" y="2743200"/>
                    <a:ext cx="457200" cy="838200"/>
                    <a:chOff x="1295400" y="4267200"/>
                    <a:chExt cx="457200" cy="838200"/>
                  </a:xfrm>
                </p:grpSpPr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1295400" y="4267200"/>
                      <a:ext cx="4572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1295400" y="4572000"/>
                      <a:ext cx="4572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1295400" y="4876800"/>
                      <a:ext cx="4572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49" name="Rounded Rectangle 148"/>
                  <p:cNvSpPr/>
                  <p:nvPr/>
                </p:nvSpPr>
                <p:spPr>
                  <a:xfrm rot="5400000">
                    <a:off x="647700" y="2933700"/>
                    <a:ext cx="1219200" cy="2286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Factory 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371600" y="2514600"/>
                  <a:ext cx="609600" cy="1219200"/>
                  <a:chOff x="1143000" y="2438400"/>
                  <a:chExt cx="609600" cy="1219200"/>
                </a:xfrm>
              </p:grpSpPr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1295400" y="2743200"/>
                    <a:ext cx="457200" cy="838200"/>
                    <a:chOff x="1295400" y="4267200"/>
                    <a:chExt cx="457200" cy="838200"/>
                  </a:xfrm>
                </p:grpSpPr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1295400" y="4267200"/>
                      <a:ext cx="4572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1295400" y="4572000"/>
                      <a:ext cx="4572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1295400" y="4876800"/>
                      <a:ext cx="4572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44" name="Rounded Rectangle 143"/>
                  <p:cNvSpPr/>
                  <p:nvPr/>
                </p:nvSpPr>
                <p:spPr>
                  <a:xfrm rot="5400000">
                    <a:off x="647700" y="2933700"/>
                    <a:ext cx="1219200" cy="2286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Factory 2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2057400" y="2514600"/>
                  <a:ext cx="609600" cy="1219200"/>
                  <a:chOff x="1143000" y="2438400"/>
                  <a:chExt cx="609600" cy="1219200"/>
                </a:xfrm>
              </p:grpSpPr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1295400" y="2743200"/>
                    <a:ext cx="457200" cy="838200"/>
                    <a:chOff x="1295400" y="4267200"/>
                    <a:chExt cx="457200" cy="838200"/>
                  </a:xfrm>
                </p:grpSpPr>
                <p:sp>
                  <p:nvSpPr>
                    <p:cNvPr id="140" name="Rectangle 139"/>
                    <p:cNvSpPr/>
                    <p:nvPr/>
                  </p:nvSpPr>
                  <p:spPr>
                    <a:xfrm>
                      <a:off x="1295400" y="4267200"/>
                      <a:ext cx="4572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1295400" y="4572000"/>
                      <a:ext cx="4572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2" name="Rectangle 141"/>
                    <p:cNvSpPr/>
                    <p:nvPr/>
                  </p:nvSpPr>
                  <p:spPr>
                    <a:xfrm>
                      <a:off x="1295400" y="4876800"/>
                      <a:ext cx="4572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39" name="Rounded Rectangle 138"/>
                  <p:cNvSpPr/>
                  <p:nvPr/>
                </p:nvSpPr>
                <p:spPr>
                  <a:xfrm rot="5400000">
                    <a:off x="647700" y="2933700"/>
                    <a:ext cx="1219200" cy="2286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Factory 3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02" name="Group 101"/>
              <p:cNvGrpSpPr/>
              <p:nvPr/>
            </p:nvGrpSpPr>
            <p:grpSpPr>
              <a:xfrm>
                <a:off x="1905000" y="3962400"/>
                <a:ext cx="1295400" cy="762000"/>
                <a:chOff x="2286000" y="4419600"/>
                <a:chExt cx="1295400" cy="762000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2286000" y="4419600"/>
                  <a:ext cx="12954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Parts</a:t>
                  </a:r>
                  <a:endParaRPr lang="en-US" sz="12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 rot="5400000">
                  <a:off x="22479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IT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 rot="5400000">
                  <a:off x="25527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HR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 rot="5400000">
                  <a:off x="28575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Sale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 rot="5400000">
                  <a:off x="31623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Fin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4267200" y="3962400"/>
                <a:ext cx="1295400" cy="762000"/>
                <a:chOff x="2286000" y="4419600"/>
                <a:chExt cx="1295400" cy="762000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2286000" y="4419600"/>
                  <a:ext cx="12954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Channels</a:t>
                  </a:r>
                  <a:endParaRPr lang="en-US" sz="1200" dirty="0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 rot="5400000">
                  <a:off x="22479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IT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 rot="5400000">
                  <a:off x="25527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HR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 rot="5400000">
                  <a:off x="28575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Sale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 rot="5400000">
                  <a:off x="31623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Fin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4724400" y="2819400"/>
                <a:ext cx="1295400" cy="762000"/>
                <a:chOff x="2286000" y="4419600"/>
                <a:chExt cx="1295400" cy="76200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2286000" y="4419600"/>
                  <a:ext cx="12954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Suppliers</a:t>
                  </a:r>
                  <a:endParaRPr lang="en-US" sz="1200" dirty="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 rot="5400000">
                  <a:off x="22479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IT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 rot="5400000">
                  <a:off x="25527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HR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 rot="5400000">
                  <a:off x="28575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Fin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4724400" y="1828800"/>
                <a:ext cx="1295400" cy="762000"/>
                <a:chOff x="2286000" y="4419600"/>
                <a:chExt cx="1295400" cy="762000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2286000" y="4419600"/>
                  <a:ext cx="12954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Logistics</a:t>
                  </a:r>
                  <a:endParaRPr lang="en-US" sz="1200" dirty="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 rot="5400000">
                  <a:off x="22479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IT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 rot="5400000">
                  <a:off x="25527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HR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 rot="5400000">
                  <a:off x="28575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Fin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3124200" y="1828800"/>
                <a:ext cx="1295400" cy="762000"/>
                <a:chOff x="2286000" y="4419600"/>
                <a:chExt cx="1295400" cy="762000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2286000" y="4419600"/>
                  <a:ext cx="12954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Embedded</a:t>
                  </a:r>
                  <a:endParaRPr lang="en-US" sz="1200" dirty="0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 rot="5400000">
                  <a:off x="22479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IT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 rot="5400000">
                  <a:off x="25527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HR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 rot="5400000">
                  <a:off x="28575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Fin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3048000" y="2819400"/>
                <a:ext cx="1295400" cy="914400"/>
                <a:chOff x="2286000" y="4267200"/>
                <a:chExt cx="1295400" cy="914400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2286000" y="4267200"/>
                  <a:ext cx="1295400" cy="5334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R&amp;D and Engineering</a:t>
                  </a:r>
                  <a:endParaRPr lang="en-US" sz="1200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 rot="5400000">
                  <a:off x="22479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IT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 rot="5400000">
                  <a:off x="25527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HR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 rot="5400000">
                  <a:off x="2857500" y="4838700"/>
                  <a:ext cx="4572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Fin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94" name="Left Brace 93"/>
            <p:cNvSpPr/>
            <p:nvPr/>
          </p:nvSpPr>
          <p:spPr>
            <a:xfrm>
              <a:off x="990600" y="1066800"/>
              <a:ext cx="152400" cy="381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 rot="5400000">
              <a:off x="492386" y="1120970"/>
              <a:ext cx="7809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Business Lines</a:t>
              </a:r>
              <a:endParaRPr lang="en-US" sz="800" dirty="0"/>
            </a:p>
          </p:txBody>
        </p:sp>
        <p:sp>
          <p:nvSpPr>
            <p:cNvPr id="96" name="Left Brace 95"/>
            <p:cNvSpPr/>
            <p:nvPr/>
          </p:nvSpPr>
          <p:spPr>
            <a:xfrm>
              <a:off x="914400" y="1524000"/>
              <a:ext cx="304800" cy="3429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 rot="5400000">
              <a:off x="502806" y="3159386"/>
              <a:ext cx="7601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Profit Centers</a:t>
              </a:r>
              <a:endParaRPr lang="en-US" sz="800" dirty="0"/>
            </a:p>
          </p:txBody>
        </p:sp>
        <p:sp>
          <p:nvSpPr>
            <p:cNvPr id="98" name="Left Brace 97"/>
            <p:cNvSpPr/>
            <p:nvPr/>
          </p:nvSpPr>
          <p:spPr>
            <a:xfrm rot="5400000">
              <a:off x="7962900" y="342900"/>
              <a:ext cx="304800" cy="1905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727025" y="990600"/>
              <a:ext cx="8835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Global Functions</a:t>
              </a:r>
              <a:endParaRPr lang="en-US" sz="80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219200" y="5029200"/>
              <a:ext cx="61722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Floating Experts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 rot="5400000">
              <a:off x="5562599" y="3352800"/>
              <a:ext cx="36576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Core DevOps Capability Team  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 rot="5400000">
              <a:off x="6318047" y="2978353"/>
              <a:ext cx="2820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 and Software Engineering</a:t>
              </a:r>
              <a:endParaRPr lang="en-US" dirty="0"/>
            </a:p>
          </p:txBody>
        </p:sp>
        <p:sp>
          <p:nvSpPr>
            <p:cNvPr id="155" name="Rectangle 154"/>
            <p:cNvSpPr/>
            <p:nvPr/>
          </p:nvSpPr>
          <p:spPr>
            <a:xfrm rot="5400000">
              <a:off x="7296150" y="4972050"/>
              <a:ext cx="114300" cy="228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 rot="5400000">
              <a:off x="7219950" y="5010150"/>
              <a:ext cx="114300" cy="228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 rot="5400000">
              <a:off x="7219950" y="5124450"/>
              <a:ext cx="114300" cy="228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 rot="21378581">
              <a:off x="7240864" y="5260070"/>
              <a:ext cx="72471" cy="60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239000" y="5048250"/>
              <a:ext cx="114300" cy="57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1905000" y="3429000"/>
              <a:ext cx="0" cy="1600200"/>
            </a:xfrm>
            <a:prstGeom prst="straightConnector1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2" idx="2"/>
            </p:cNvCxnSpPr>
            <p:nvPr/>
          </p:nvCxnSpPr>
          <p:spPr>
            <a:xfrm>
              <a:off x="3276600" y="3429000"/>
              <a:ext cx="0" cy="3048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590800" y="3429000"/>
              <a:ext cx="0" cy="3048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3733800" y="2590800"/>
              <a:ext cx="0" cy="11430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3733800" y="2590800"/>
              <a:ext cx="20574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1905000" y="3733800"/>
              <a:ext cx="39624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267200" y="2514600"/>
              <a:ext cx="0" cy="762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791200" y="2514600"/>
              <a:ext cx="0" cy="762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4114800" y="3657600"/>
              <a:ext cx="0" cy="762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5867400" y="3505200"/>
              <a:ext cx="0" cy="2286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2971800" y="4648200"/>
              <a:ext cx="0" cy="3810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5410200" y="4648200"/>
              <a:ext cx="0" cy="3810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23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5333</TotalTime>
  <Words>994</Words>
  <Application>Microsoft Office PowerPoint</Application>
  <PresentationFormat>On-screen Show (4:3)</PresentationFormat>
  <Paragraphs>405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suyash j</dc:creator>
  <cp:lastModifiedBy>AgileAnswer</cp:lastModifiedBy>
  <cp:revision>53</cp:revision>
  <dcterms:created xsi:type="dcterms:W3CDTF">2006-08-16T00:00:00Z</dcterms:created>
  <dcterms:modified xsi:type="dcterms:W3CDTF">2019-08-19T15:34:31Z</dcterms:modified>
</cp:coreProperties>
</file>