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75" r:id="rId3"/>
    <p:sldId id="276" r:id="rId4"/>
    <p:sldId id="286" r:id="rId5"/>
    <p:sldId id="287" r:id="rId6"/>
    <p:sldId id="288" r:id="rId7"/>
    <p:sldId id="289" r:id="rId8"/>
    <p:sldId id="290" r:id="rId9"/>
    <p:sldId id="315" r:id="rId10"/>
    <p:sldId id="280" r:id="rId11"/>
    <p:sldId id="282" r:id="rId12"/>
    <p:sldId id="283" r:id="rId13"/>
    <p:sldId id="281" r:id="rId14"/>
    <p:sldId id="293" r:id="rId15"/>
    <p:sldId id="294" r:id="rId16"/>
    <p:sldId id="317" r:id="rId17"/>
    <p:sldId id="318" r:id="rId18"/>
    <p:sldId id="320" r:id="rId19"/>
    <p:sldId id="319" r:id="rId20"/>
    <p:sldId id="297" r:id="rId21"/>
    <p:sldId id="298" r:id="rId22"/>
    <p:sldId id="299" r:id="rId23"/>
    <p:sldId id="300" r:id="rId24"/>
    <p:sldId id="301" r:id="rId25"/>
    <p:sldId id="302" r:id="rId26"/>
    <p:sldId id="309"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1572E4-8737-43E8-9ADE-47469B92E29F}">
          <p14:sldIdLst>
            <p14:sldId id="259"/>
            <p14:sldId id="275"/>
            <p14:sldId id="276"/>
            <p14:sldId id="286"/>
            <p14:sldId id="287"/>
            <p14:sldId id="288"/>
            <p14:sldId id="289"/>
            <p14:sldId id="290"/>
            <p14:sldId id="315"/>
            <p14:sldId id="280"/>
            <p14:sldId id="282"/>
            <p14:sldId id="283"/>
            <p14:sldId id="281"/>
            <p14:sldId id="293"/>
            <p14:sldId id="294"/>
            <p14:sldId id="317"/>
            <p14:sldId id="318"/>
            <p14:sldId id="320"/>
            <p14:sldId id="319"/>
            <p14:sldId id="297"/>
            <p14:sldId id="298"/>
            <p14:sldId id="299"/>
            <p14:sldId id="300"/>
            <p14:sldId id="301"/>
            <p14:sldId id="302"/>
          </p14:sldIdLst>
        </p14:section>
        <p14:section name="The Finale" id="{9923A3A2-8963-4B25-A39D-555C1DDF9A26}">
          <p14:sldIdLst>
            <p14:sldId id="309"/>
            <p14:sldId id="310"/>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608" autoAdjust="0"/>
  </p:normalViewPr>
  <p:slideViewPr>
    <p:cSldViewPr snapToGrid="0">
      <p:cViewPr>
        <p:scale>
          <a:sx n="73" d="100"/>
          <a:sy n="73" d="100"/>
        </p:scale>
        <p:origin x="-1134" y="-426"/>
      </p:cViewPr>
      <p:guideLst>
        <p:guide orient="horz" pos="2160"/>
        <p:guide pos="3840"/>
      </p:guideLst>
    </p:cSldViewPr>
  </p:slideViewPr>
  <p:notesTextViewPr>
    <p:cViewPr>
      <p:scale>
        <a:sx n="1" d="1"/>
        <a:sy n="1" d="1"/>
      </p:scale>
      <p:origin x="0" y="0"/>
    </p:cViewPr>
  </p:notesTextViewPr>
  <p:sorterViewPr>
    <p:cViewPr>
      <p:scale>
        <a:sx n="100" d="100"/>
        <a:sy n="100" d="100"/>
      </p:scale>
      <p:origin x="0" y="-1356"/>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F5DCB-D8C4-4DE0-8A04-11127EBD9EEB}" type="datetimeFigureOut">
              <a:rPr lang="en-US" smtClean="0"/>
              <a:t>6/9/2020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D6BEA-2769-4FC6-812A-9A24DDE4543D}" type="slidenum">
              <a:rPr lang="en-US" smtClean="0"/>
              <a:t>‹#›</a:t>
            </a:fld>
            <a:endParaRPr lang="en-US"/>
          </a:p>
        </p:txBody>
      </p:sp>
    </p:spTree>
    <p:extLst>
      <p:ext uri="{BB962C8B-B14F-4D97-AF65-F5344CB8AC3E}">
        <p14:creationId xmlns:p14="http://schemas.microsoft.com/office/powerpoint/2010/main" val="39928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OqmdLcyES_Q"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4749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 video:</a:t>
            </a:r>
          </a:p>
          <a:p>
            <a:r>
              <a:rPr lang="en-US" dirty="0">
                <a:hlinkClick r:id="rId3"/>
              </a:rPr>
              <a:t>https://</a:t>
            </a:r>
            <a:r>
              <a:rPr lang="en-US" dirty="0" smtClean="0">
                <a:hlinkClick r:id="rId3"/>
              </a:rPr>
              <a:t>www.youtube.com/watch?v=OqmdLcyES_Q</a:t>
            </a:r>
            <a:r>
              <a:rPr lang="en-US" dirty="0" smtClean="0"/>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39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399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80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pilot team experience</a:t>
            </a:r>
            <a:endParaRPr lang="en-US" dirty="0"/>
          </a:p>
        </p:txBody>
      </p:sp>
      <p:sp>
        <p:nvSpPr>
          <p:cNvPr id="4" name="Slide Number Placeholder 3"/>
          <p:cNvSpPr>
            <a:spLocks noGrp="1"/>
          </p:cNvSpPr>
          <p:nvPr>
            <p:ph type="sldNum" sz="quarter" idx="10"/>
          </p:nvPr>
        </p:nvSpPr>
        <p:spPr/>
        <p:txBody>
          <a:bodyPr/>
          <a:lstStyle/>
          <a:p>
            <a:fld id="{17F8F070-2CBB-4E59-8BCF-B1DDFBEECAC7}" type="slidenum">
              <a:rPr lang="en-US" smtClean="0"/>
              <a:t>15</a:t>
            </a:fld>
            <a:endParaRPr lang="en-US" dirty="0"/>
          </a:p>
        </p:txBody>
      </p:sp>
    </p:spTree>
    <p:extLst>
      <p:ext uri="{BB962C8B-B14F-4D97-AF65-F5344CB8AC3E}">
        <p14:creationId xmlns:p14="http://schemas.microsoft.com/office/powerpoint/2010/main" val="2657806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sz="2400" b="0" i="0" u="none" strike="noStrike" cap="none" dirty="0" smtClean="0">
              <a:solidFill>
                <a:schemeClr val="dk1"/>
              </a:solidFill>
              <a:latin typeface="Calibri"/>
              <a:ea typeface="Calibri"/>
              <a:cs typeface="Calibri"/>
              <a:sym typeface="Calibri"/>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931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a world of increasing market volatility, shorter product life cycles, higher product complexity, and global supply chains, Adient must grow both the culture and capabilities to become more flexible and responsive to business trends and demand changes. </a:t>
            </a:r>
          </a:p>
          <a:p>
            <a:endParaRPr lang="en-US" sz="1200" dirty="0" smtClean="0"/>
          </a:p>
          <a:p>
            <a:r>
              <a:rPr lang="en-US" sz="1200" dirty="0" smtClean="0"/>
              <a:t>This the only way we can consistently deliver on our </a:t>
            </a:r>
            <a:r>
              <a:rPr lang="en-US" sz="1200" dirty="0" smtClean="0">
                <a:cs typeface="Arial" panose="020B0604020202020204" pitchFamily="34" charset="0"/>
              </a:rPr>
              <a:t>strategic business goals as outlined in our 5 Year Marker. </a:t>
            </a:r>
          </a:p>
          <a:p>
            <a:pPr marL="171450" indent="-171450">
              <a:buFont typeface="Wingdings" panose="05000000000000000000" pitchFamily="2" charset="2"/>
              <a:buChar char="§"/>
            </a:pPr>
            <a:endParaRPr lang="en-US" sz="1200" dirty="0" smtClean="0">
              <a:cs typeface="Arial" panose="020B0604020202020204" pitchFamily="34" charset="0"/>
            </a:endParaRPr>
          </a:p>
          <a:p>
            <a:r>
              <a:rPr lang="en-US" dirty="0" smtClean="0">
                <a:cs typeface="Arial" panose="020B0604020202020204" pitchFamily="34" charset="0"/>
              </a:rPr>
              <a:t>Across the organization we’re starting to explore how technology accelerators like Industry 4.0 and advanced Analytics can help us digitize our production cycle and effectively use d</a:t>
            </a:r>
            <a:r>
              <a:rPr lang="en-US" dirty="0" smtClean="0"/>
              <a:t>ata from product development, services and manufacturing to accelerate decision making, increase efficiency and lead to faster product improvements. </a:t>
            </a:r>
          </a:p>
          <a:p>
            <a:endParaRPr lang="en-US" dirty="0" smtClean="0"/>
          </a:p>
          <a:p>
            <a:r>
              <a:rPr lang="en-US" dirty="0" smtClean="0">
                <a:cs typeface="Arial" panose="020B0604020202020204" pitchFamily="34" charset="0"/>
              </a:rPr>
              <a:t>To do this we need to change more than  just the way we deliver. We need to encourage a mindset that promotes </a:t>
            </a:r>
            <a:r>
              <a:rPr lang="en-US" dirty="0" smtClean="0"/>
              <a:t>a culture of collaboration, adaptability, engagement and accepting (and leveraging) uncertainty. </a:t>
            </a:r>
          </a:p>
          <a:p>
            <a:endParaRPr lang="en-US" dirty="0" smtClean="0"/>
          </a:p>
          <a:p>
            <a:r>
              <a:rPr lang="en-US" dirty="0" smtClean="0"/>
              <a:t>That is why we’ve started this Agile journey and developed a framework to help Adient define and deliver value faster to our stakeholders. </a:t>
            </a:r>
            <a:endParaRPr lang="en-US" sz="1800" dirty="0" smtClean="0">
              <a:solidFill>
                <a:schemeClr val="tx1">
                  <a:lumMod val="50000"/>
                </a:schemeClr>
              </a:solidFill>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765333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no Leader role in Scrum. Does that leaders are not necessary?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1067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909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Have enlarged</a:t>
            </a:r>
            <a:r>
              <a:rPr lang="en-US" b="0" baseline="0" dirty="0" smtClean="0"/>
              <a:t> versions of these artifact on the wall or demonstrate them while discussing </a:t>
            </a:r>
            <a:endParaRPr lang="en-US" b="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98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3635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eaLnBrk="0" fontAlgn="base" hangingPunct="0">
              <a:spcBef>
                <a:spcPct val="0"/>
              </a:spcBef>
              <a:spcAft>
                <a:spcPct val="0"/>
              </a:spcAft>
            </a:pPr>
            <a:r>
              <a:rPr kumimoji="0" lang="en-US" altLang="en-US" sz="2400" b="0" i="0" u="none" strike="noStrike" cap="none" normalizeH="0" baseline="0" dirty="0" smtClean="0">
                <a:ln>
                  <a:noFill/>
                </a:ln>
                <a:solidFill>
                  <a:schemeClr val="tx1">
                    <a:lumMod val="50000"/>
                  </a:schemeClr>
                </a:solidFill>
                <a:effectLst/>
                <a:latin typeface="Avenir Book"/>
              </a:rPr>
              <a:t>The Burn down Chart </a:t>
            </a:r>
            <a:r>
              <a:rPr lang="en-US" sz="2400" dirty="0" smtClean="0">
                <a:solidFill>
                  <a:schemeClr val="tx1">
                    <a:lumMod val="50000"/>
                  </a:schemeClr>
                </a:solidFill>
                <a:latin typeface="Avenir Book"/>
              </a:rPr>
              <a:t>shows the actual and estimated amount of work to be done in a sprint and is </a:t>
            </a:r>
            <a:r>
              <a:rPr kumimoji="0" lang="en-US" altLang="en-US" sz="2400" b="0" i="0" u="none" strike="noStrike" cap="none" normalizeH="0" baseline="0" dirty="0" smtClean="0">
                <a:ln>
                  <a:noFill/>
                </a:ln>
                <a:solidFill>
                  <a:schemeClr val="tx1">
                    <a:lumMod val="50000"/>
                  </a:schemeClr>
                </a:solidFill>
                <a:effectLst/>
                <a:latin typeface="Avenir Book"/>
              </a:rPr>
              <a:t>updated on a day-to-day basis.  </a:t>
            </a:r>
          </a:p>
          <a:p>
            <a:pPr lvl="0" defTabSz="914400" eaLnBrk="0" fontAlgn="base" hangingPunct="0">
              <a:spcBef>
                <a:spcPct val="0"/>
              </a:spcBef>
              <a:spcAft>
                <a:spcPct val="0"/>
              </a:spcAft>
            </a:pPr>
            <a:endParaRPr lang="en-US" altLang="en-US" sz="2400" dirty="0" smtClean="0">
              <a:solidFill>
                <a:schemeClr val="tx1">
                  <a:lumMod val="50000"/>
                </a:schemeClr>
              </a:solidFill>
              <a:latin typeface="Avenir Book"/>
            </a:endParaRPr>
          </a:p>
          <a:p>
            <a:pPr defTabSz="914400" eaLnBrk="0" fontAlgn="base" hangingPunct="0">
              <a:spcBef>
                <a:spcPct val="0"/>
              </a:spcBef>
              <a:spcAft>
                <a:spcPct val="0"/>
              </a:spcAft>
            </a:pPr>
            <a:r>
              <a:rPr lang="en-US" altLang="en-US" sz="2400" dirty="0" smtClean="0">
                <a:solidFill>
                  <a:schemeClr val="tx1">
                    <a:lumMod val="50000"/>
                  </a:schemeClr>
                </a:solidFill>
                <a:latin typeface="Avenir Book"/>
              </a:rPr>
              <a:t>It is used as a visual tool to guide the development team to successful completion of a Sprint on time with a working final product. </a:t>
            </a:r>
          </a:p>
          <a:p>
            <a:pPr lvl="0" defTabSz="914400" eaLnBrk="0" fontAlgn="base" hangingPunct="0">
              <a:spcBef>
                <a:spcPct val="0"/>
              </a:spcBef>
              <a:spcAft>
                <a:spcPct val="0"/>
              </a:spcAft>
            </a:pPr>
            <a:endParaRPr kumimoji="0" lang="en-US" altLang="en-US" sz="2400" b="0" i="0" u="none" strike="noStrike" cap="none" normalizeH="0" baseline="0" dirty="0" smtClean="0">
              <a:ln>
                <a:noFill/>
              </a:ln>
              <a:solidFill>
                <a:schemeClr val="tx1">
                  <a:lumMod val="50000"/>
                </a:schemeClr>
              </a:solidFill>
              <a:effectLst/>
              <a:latin typeface="Avenir Book"/>
            </a:endParaRPr>
          </a:p>
          <a:p>
            <a:pPr lvl="0" defTabSz="914400" eaLnBrk="0" fontAlgn="base" hangingPunct="0">
              <a:spcBef>
                <a:spcPct val="0"/>
              </a:spcBef>
              <a:spcAft>
                <a:spcPct val="0"/>
              </a:spcAft>
            </a:pPr>
            <a:r>
              <a:rPr lang="en-US" sz="2400" dirty="0" smtClean="0">
                <a:solidFill>
                  <a:schemeClr val="tx1">
                    <a:lumMod val="50000"/>
                  </a:schemeClr>
                </a:solidFill>
                <a:latin typeface="Avenir Book"/>
              </a:rPr>
              <a:t>By reviewing a sprint Burn down report, you can track how much work remains in a sprint, understand how quickly your team has completed tasks, and predict when your team will achieve the goals of the sprint. </a:t>
            </a:r>
            <a:endParaRPr kumimoji="0" lang="en-US" altLang="en-US" sz="2400" b="0" i="0" u="none" strike="noStrike" cap="none" normalizeH="0" baseline="0" dirty="0" smtClean="0">
              <a:ln>
                <a:noFill/>
              </a:ln>
              <a:solidFill>
                <a:schemeClr val="tx1">
                  <a:lumMod val="50000"/>
                </a:schemeClr>
              </a:solidFill>
              <a:effectLst/>
              <a:latin typeface="Avenir Book"/>
            </a:endParaRPr>
          </a:p>
          <a:p>
            <a:pPr lvl="0" defTabSz="914400" eaLnBrk="0" fontAlgn="base" hangingPunct="0">
              <a:spcBef>
                <a:spcPct val="0"/>
              </a:spcBef>
              <a:spcAft>
                <a:spcPct val="0"/>
              </a:spcAft>
            </a:pPr>
            <a:endParaRPr lang="en-US" altLang="en-US" sz="2400" dirty="0" smtClean="0">
              <a:solidFill>
                <a:schemeClr val="tx1">
                  <a:lumMod val="50000"/>
                </a:schemeClr>
              </a:solidFill>
              <a:latin typeface="Avenir Book"/>
            </a:endParaRPr>
          </a:p>
          <a:p>
            <a:pPr defTabSz="914400" eaLnBrk="0" fontAlgn="base" hangingPunct="0">
              <a:spcBef>
                <a:spcPct val="0"/>
              </a:spcBef>
              <a:spcAft>
                <a:spcPct val="0"/>
              </a:spcAft>
            </a:pPr>
            <a:r>
              <a:rPr lang="en-US" sz="2400" dirty="0" smtClean="0">
                <a:solidFill>
                  <a:schemeClr val="tx1">
                    <a:lumMod val="50000"/>
                  </a:schemeClr>
                </a:solidFill>
                <a:latin typeface="Avenir Book"/>
              </a:rPr>
              <a:t>The horizontal x-axis on a Burn down Chart indicates days in the sprint, and the vertical y-axis measures the amount of work that remains to complete the tasks in the sprint. The work that remains is generally shown in hours but may also be shown in story points or number of tasks. </a:t>
            </a:r>
          </a:p>
          <a:p>
            <a:pPr defTabSz="914400" eaLnBrk="0" fontAlgn="base" hangingPunct="0">
              <a:spcBef>
                <a:spcPct val="0"/>
              </a:spcBef>
              <a:spcAft>
                <a:spcPct val="0"/>
              </a:spcAft>
            </a:pPr>
            <a:endParaRPr kumimoji="0" lang="en-US" altLang="en-US" sz="2400" b="0" i="0" u="none" strike="noStrike" cap="none" normalizeH="0" baseline="0" dirty="0" smtClean="0">
              <a:ln>
                <a:noFill/>
              </a:ln>
              <a:solidFill>
                <a:schemeClr val="tx1">
                  <a:lumMod val="50000"/>
                </a:schemeClr>
              </a:solidFill>
              <a:effectLst/>
              <a:latin typeface="Avenir Book"/>
            </a:endParaRPr>
          </a:p>
          <a:p>
            <a:pPr marL="342900" indent="-342900">
              <a:buFont typeface="Wingdings" panose="05000000000000000000" pitchFamily="2" charset="2"/>
              <a:buChar char="§"/>
            </a:pPr>
            <a:r>
              <a:rPr lang="en-US" sz="2400" dirty="0" smtClean="0">
                <a:solidFill>
                  <a:schemeClr val="tx1">
                    <a:lumMod val="50000"/>
                  </a:schemeClr>
                </a:solidFill>
                <a:latin typeface="Avenir Book"/>
              </a:rPr>
              <a:t>The Burn down chart can tell us: </a:t>
            </a:r>
          </a:p>
          <a:p>
            <a:pPr marL="342900" indent="-342900">
              <a:buFont typeface="Wingdings" panose="05000000000000000000" pitchFamily="2" charset="2"/>
              <a:buChar char="§"/>
            </a:pPr>
            <a:r>
              <a:rPr lang="en-US" sz="2400" dirty="0" smtClean="0">
                <a:solidFill>
                  <a:schemeClr val="tx1">
                    <a:lumMod val="50000"/>
                  </a:schemeClr>
                </a:solidFill>
                <a:latin typeface="Avenir Book"/>
              </a:rPr>
              <a:t>Work expressed in effort (story points) or hours for the sprint</a:t>
            </a:r>
          </a:p>
          <a:p>
            <a:pPr marL="342900" indent="-342900">
              <a:buFont typeface="Wingdings" panose="05000000000000000000" pitchFamily="2" charset="2"/>
              <a:buChar char="§"/>
            </a:pPr>
            <a:r>
              <a:rPr lang="en-US" sz="2400" dirty="0" smtClean="0">
                <a:solidFill>
                  <a:schemeClr val="tx1">
                    <a:lumMod val="50000"/>
                  </a:schemeClr>
                </a:solidFill>
                <a:latin typeface="Avenir Book"/>
              </a:rPr>
              <a:t>Ideal and Actual Velocity  </a:t>
            </a:r>
          </a:p>
          <a:p>
            <a:pPr marL="342900" indent="-342900">
              <a:buFont typeface="Wingdings" panose="05000000000000000000" pitchFamily="2" charset="2"/>
              <a:buChar char="§"/>
            </a:pPr>
            <a:r>
              <a:rPr lang="en-US" sz="2400" dirty="0" smtClean="0">
                <a:solidFill>
                  <a:schemeClr val="tx1">
                    <a:lumMod val="50000"/>
                  </a:schemeClr>
                </a:solidFill>
                <a:latin typeface="Avenir Book"/>
              </a:rPr>
              <a:t>Work remaining</a:t>
            </a:r>
          </a:p>
          <a:p>
            <a:pPr marL="342900" indent="-342900">
              <a:buFont typeface="Wingdings" panose="05000000000000000000" pitchFamily="2" charset="2"/>
              <a:buChar char="§"/>
            </a:pPr>
            <a:r>
              <a:rPr lang="en-US" sz="2400" dirty="0" smtClean="0">
                <a:solidFill>
                  <a:schemeClr val="tx1">
                    <a:lumMod val="50000"/>
                  </a:schemeClr>
                </a:solidFill>
                <a:latin typeface="Avenir Book"/>
              </a:rPr>
              <a:t>Work done so far</a:t>
            </a:r>
          </a:p>
          <a:p>
            <a:pPr marL="342900" indent="-342900">
              <a:buFont typeface="Wingdings" panose="05000000000000000000" pitchFamily="2" charset="2"/>
              <a:buChar char="§"/>
            </a:pPr>
            <a:r>
              <a:rPr lang="en-US" sz="2400" dirty="0" smtClean="0">
                <a:solidFill>
                  <a:schemeClr val="tx1">
                    <a:lumMod val="50000"/>
                  </a:schemeClr>
                </a:solidFill>
                <a:latin typeface="Avenir Book"/>
              </a:rPr>
              <a:t>If we are on track to complete work by the sprint end date  </a:t>
            </a:r>
            <a:endParaRPr lang="en-US" sz="2400" b="0" i="0" dirty="0" smtClean="0">
              <a:solidFill>
                <a:schemeClr val="tx1">
                  <a:lumMod val="50000"/>
                </a:schemeClr>
              </a:solidFill>
              <a:effectLst/>
              <a:latin typeface="Avenir Book"/>
            </a:endParaRPr>
          </a:p>
          <a:p>
            <a:pPr defTabSz="914400" eaLnBrk="0" fontAlgn="base" hangingPunct="0">
              <a:spcBef>
                <a:spcPct val="0"/>
              </a:spcBef>
              <a:spcAft>
                <a:spcPct val="0"/>
              </a:spcAft>
            </a:pPr>
            <a:endParaRPr kumimoji="0" lang="en-US" altLang="en-US" sz="2400" b="0" i="0" u="none" strike="noStrike" cap="none" normalizeH="0" baseline="0" dirty="0" smtClean="0">
              <a:ln>
                <a:noFill/>
              </a:ln>
              <a:solidFill>
                <a:schemeClr val="tx1">
                  <a:lumMod val="50000"/>
                </a:schemeClr>
              </a:solidFill>
              <a:effectLst/>
              <a:latin typeface="Avenir Book"/>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2917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Start Continue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7F8F070-2CBB-4E59-8BCF-B1DDFBEECAC7}" type="slidenum">
              <a:rPr lang="en-US" smtClean="0"/>
              <a:t>26</a:t>
            </a:fld>
            <a:endParaRPr lang="en-US" dirty="0"/>
          </a:p>
        </p:txBody>
      </p:sp>
    </p:spTree>
    <p:extLst>
      <p:ext uri="{BB962C8B-B14F-4D97-AF65-F5344CB8AC3E}">
        <p14:creationId xmlns:p14="http://schemas.microsoft.com/office/powerpoint/2010/main" val="2464642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leads retro of training, one category at a time with action items at the end.</a:t>
            </a:r>
          </a:p>
          <a:p>
            <a:r>
              <a:rPr lang="en-US" baseline="0" dirty="0" smtClean="0"/>
              <a:t>Create a safe and courageous space to tell the truth and grow.</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10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81644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a:t>
            </a:r>
            <a:r>
              <a:rPr lang="en-US" baseline="0" dirty="0" smtClean="0"/>
              <a:t> is </a:t>
            </a:r>
            <a:r>
              <a:rPr lang="en-US" sz="1200" dirty="0" smtClean="0">
                <a:solidFill>
                  <a:schemeClr val="tx1">
                    <a:lumMod val="50000"/>
                  </a:schemeClr>
                </a:solidFill>
              </a:rPr>
              <a:t>a</a:t>
            </a:r>
            <a:r>
              <a:rPr lang="en-US" sz="1200" dirty="0" smtClean="0"/>
              <a:t> </a:t>
            </a:r>
            <a:r>
              <a:rPr lang="en-US" sz="1200" dirty="0" smtClean="0">
                <a:solidFill>
                  <a:srgbClr val="FFC000"/>
                </a:solidFill>
              </a:rPr>
              <a:t>MINDSET </a:t>
            </a:r>
            <a:r>
              <a:rPr lang="en-US" sz="1200" dirty="0" smtClean="0">
                <a:solidFill>
                  <a:schemeClr val="tx1">
                    <a:lumMod val="50000"/>
                  </a:schemeClr>
                </a:solidFill>
              </a:rPr>
              <a:t>described by </a:t>
            </a:r>
            <a:r>
              <a:rPr lang="en-US" sz="1200" dirty="0" smtClean="0">
                <a:solidFill>
                  <a:srgbClr val="FFC000"/>
                </a:solidFill>
              </a:rPr>
              <a:t>Values defined by PRINCIPLES</a:t>
            </a:r>
            <a:r>
              <a:rPr lang="en-US" sz="1200" baseline="0" dirty="0" smtClean="0">
                <a:solidFill>
                  <a:srgbClr val="FFC000"/>
                </a:solidFill>
              </a:rPr>
              <a:t> </a:t>
            </a:r>
            <a:r>
              <a:rPr lang="en-US" sz="1200" dirty="0" smtClean="0">
                <a:solidFill>
                  <a:schemeClr val="tx1">
                    <a:lumMod val="50000"/>
                  </a:schemeClr>
                </a:solidFill>
              </a:rPr>
              <a:t>and manifested through many different </a:t>
            </a:r>
            <a:r>
              <a:rPr lang="en-US" sz="1200" dirty="0" smtClean="0">
                <a:solidFill>
                  <a:srgbClr val="FFC000"/>
                </a:solidFill>
              </a:rPr>
              <a:t>practices </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83262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7997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385156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F8F070-2CBB-4E59-8BCF-B1DDFBEECAC7}" type="slidenum">
              <a:rPr lang="en-US" smtClean="0"/>
              <a:t>8</a:t>
            </a:fld>
            <a:endParaRPr lang="en-US" dirty="0"/>
          </a:p>
        </p:txBody>
      </p:sp>
    </p:spTree>
    <p:extLst>
      <p:ext uri="{BB962C8B-B14F-4D97-AF65-F5344CB8AC3E}">
        <p14:creationId xmlns:p14="http://schemas.microsoft.com/office/powerpoint/2010/main" val="367488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83262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1" name="Shape 401"/>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algn="l">
              <a:buSzPct val="25000"/>
            </a:pPr>
            <a:r>
              <a:rPr lang="en-US" u="sng" dirty="0" smtClean="0">
                <a:solidFill>
                  <a:schemeClr val="dk1"/>
                </a:solidFill>
                <a:latin typeface="Arial"/>
                <a:ea typeface="Arial"/>
                <a:cs typeface="Arial"/>
                <a:sym typeface="Arial"/>
              </a:rPr>
              <a:t>Mindset</a:t>
            </a:r>
          </a:p>
          <a:p>
            <a:pPr algn="l">
              <a:buSzPct val="25000"/>
            </a:pPr>
            <a:r>
              <a:rPr lang="en-US" dirty="0" smtClean="0">
                <a:solidFill>
                  <a:schemeClr val="dk1"/>
                </a:solidFill>
                <a:latin typeface="Arial"/>
                <a:ea typeface="Arial"/>
                <a:cs typeface="Arial"/>
                <a:sym typeface="Arial"/>
              </a:rPr>
              <a:t>Iterative</a:t>
            </a:r>
          </a:p>
          <a:p>
            <a:pPr algn="l">
              <a:buSzPct val="25000"/>
            </a:pPr>
            <a:r>
              <a:rPr lang="en-US" dirty="0" smtClean="0">
                <a:solidFill>
                  <a:schemeClr val="dk1"/>
                </a:solidFill>
                <a:latin typeface="Arial"/>
                <a:ea typeface="Arial"/>
                <a:cs typeface="Arial"/>
                <a:sym typeface="Arial"/>
              </a:rPr>
              <a:t>Feedback</a:t>
            </a:r>
          </a:p>
          <a:p>
            <a:pPr algn="l">
              <a:buSzPct val="25000"/>
            </a:pPr>
            <a:r>
              <a:rPr lang="en-US" dirty="0" smtClean="0">
                <a:solidFill>
                  <a:schemeClr val="dk1"/>
                </a:solidFill>
                <a:latin typeface="Arial"/>
                <a:ea typeface="Arial"/>
                <a:cs typeface="Arial"/>
                <a:sym typeface="Arial"/>
              </a:rPr>
              <a:t>Collaboration Empowerment</a:t>
            </a:r>
            <a:br>
              <a:rPr lang="en-US" dirty="0" smtClean="0">
                <a:solidFill>
                  <a:schemeClr val="dk1"/>
                </a:solidFill>
                <a:latin typeface="Arial"/>
                <a:ea typeface="Arial"/>
                <a:cs typeface="Arial"/>
                <a:sym typeface="Arial"/>
              </a:rPr>
            </a:br>
            <a:r>
              <a:rPr lang="en-US" dirty="0" smtClean="0">
                <a:solidFill>
                  <a:schemeClr val="dk1"/>
                </a:solidFill>
                <a:latin typeface="Arial"/>
                <a:ea typeface="Arial"/>
                <a:cs typeface="Arial"/>
                <a:sym typeface="Arial"/>
              </a:rPr>
              <a:t>Self-Organized</a:t>
            </a:r>
            <a:br>
              <a:rPr lang="en-US" dirty="0" smtClean="0">
                <a:solidFill>
                  <a:schemeClr val="dk1"/>
                </a:solidFill>
                <a:latin typeface="Arial"/>
                <a:ea typeface="Arial"/>
                <a:cs typeface="Arial"/>
                <a:sym typeface="Arial"/>
              </a:rPr>
            </a:br>
            <a:r>
              <a:rPr lang="en-US" dirty="0" smtClean="0">
                <a:solidFill>
                  <a:schemeClr val="dk1"/>
                </a:solidFill>
                <a:latin typeface="Arial"/>
                <a:ea typeface="Arial"/>
                <a:cs typeface="Arial"/>
                <a:sym typeface="Arial"/>
              </a:rPr>
              <a:t>Value-Driven</a:t>
            </a:r>
          </a:p>
          <a:p>
            <a:pPr algn="l">
              <a:buSzPct val="25000"/>
            </a:pPr>
            <a:r>
              <a:rPr lang="en-US" dirty="0" smtClean="0">
                <a:solidFill>
                  <a:schemeClr val="dk1"/>
                </a:solidFill>
                <a:latin typeface="Arial"/>
                <a:ea typeface="Arial"/>
                <a:cs typeface="Arial"/>
                <a:sym typeface="Arial"/>
              </a:rPr>
              <a:t>Learning</a:t>
            </a:r>
          </a:p>
          <a:p>
            <a:pPr algn="l">
              <a:buSzPct val="25000"/>
            </a:pPr>
            <a:r>
              <a:rPr lang="en-US" dirty="0" smtClean="0">
                <a:solidFill>
                  <a:schemeClr val="dk1"/>
                </a:solidFill>
                <a:latin typeface="Arial"/>
                <a:ea typeface="Arial"/>
                <a:cs typeface="Arial"/>
                <a:sym typeface="Arial"/>
              </a:rPr>
              <a:t>Transparency</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402" name="Shape 402"/>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Pct val="25000"/>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52295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accent5"/>
                </a:solidFill>
              </a:defRPr>
            </a:lvl1pPr>
          </a:lstStyle>
          <a:p>
            <a:endParaRPr lang="en-US" dirty="0"/>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dirty="0"/>
          </a:p>
        </p:txBody>
      </p:sp>
    </p:spTree>
    <p:extLst>
      <p:ext uri="{BB962C8B-B14F-4D97-AF65-F5344CB8AC3E}">
        <p14:creationId xmlns:p14="http://schemas.microsoft.com/office/powerpoint/2010/main" val="281686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6/9/2020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75175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6/9/2020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312540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5154" y="4112255"/>
            <a:ext cx="4428423" cy="548648"/>
          </a:xfrm>
          <a:prstGeom prst="rect">
            <a:avLst/>
          </a:prstGeom>
        </p:spPr>
        <p:txBody>
          <a:bodyPr anchor="t">
            <a:noAutofit/>
          </a:bodyPr>
          <a:lstStyle>
            <a:lvl1pPr>
              <a:defRPr sz="3200">
                <a:solidFill>
                  <a:srgbClr val="0070C0"/>
                </a:solidFill>
              </a:defRPr>
            </a:lvl1pPr>
          </a:lstStyle>
          <a:p>
            <a:r>
              <a:rPr dirty="0"/>
              <a:t>Title Text</a:t>
            </a:r>
          </a:p>
        </p:txBody>
      </p:sp>
    </p:spTree>
    <p:extLst>
      <p:ext uri="{BB962C8B-B14F-4D97-AF65-F5344CB8AC3E}">
        <p14:creationId xmlns:p14="http://schemas.microsoft.com/office/powerpoint/2010/main" val="351617192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6/9/2020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6C3F186C-0192-4E36-B831-500FB38C0B44}" type="slidenum">
              <a:rPr lang="en-US" smtClean="0"/>
              <a:pPr/>
              <a:t>‹#›</a:t>
            </a:fld>
            <a:endParaRPr lang="en-US" dirty="0"/>
          </a:p>
        </p:txBody>
      </p:sp>
    </p:spTree>
    <p:extLst>
      <p:ext uri="{BB962C8B-B14F-4D97-AF65-F5344CB8AC3E}">
        <p14:creationId xmlns:p14="http://schemas.microsoft.com/office/powerpoint/2010/main" val="353708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03680-1745-43A6-84AB-F9E62EC72A1D}" type="datetimeFigureOut">
              <a:rPr lang="en-US" smtClean="0"/>
              <a:t>6/9/2020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34307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A03680-1745-43A6-84AB-F9E62EC72A1D}" type="datetimeFigureOut">
              <a:rPr lang="en-US" smtClean="0"/>
              <a:t>6/9/2020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79526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A03680-1745-43A6-84AB-F9E62EC72A1D}" type="datetimeFigureOut">
              <a:rPr lang="en-US" smtClean="0"/>
              <a:t>6/9/2020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4941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A03680-1745-43A6-84AB-F9E62EC72A1D}" type="datetimeFigureOut">
              <a:rPr lang="en-US" smtClean="0"/>
              <a:t>6/9/2020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26679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03680-1745-43A6-84AB-F9E62EC72A1D}" type="datetimeFigureOut">
              <a:rPr lang="en-US" smtClean="0"/>
              <a:t>6/9/2020</a:t>
            </a:fld>
            <a:endParaRPr lang="en-US"/>
          </a:p>
        </p:txBody>
      </p:sp>
      <p:sp>
        <p:nvSpPr>
          <p:cNvPr id="4" name="Slide Number Placeholder 3"/>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12725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03680-1745-43A6-84AB-F9E62EC72A1D}" type="datetimeFigureOut">
              <a:rPr lang="en-US" smtClean="0"/>
              <a:t>6/9/2020</a:t>
            </a:fld>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03720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03680-1745-43A6-84AB-F9E62EC72A1D}" type="datetimeFigureOut">
              <a:rPr lang="en-US" smtClean="0"/>
              <a:t>6/9/2020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69029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03680-1745-43A6-84AB-F9E62EC72A1D}" type="datetimeFigureOut">
              <a:rPr lang="en-US" smtClean="0"/>
              <a:t>6/9/2020</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F186C-0192-4E36-B831-500FB38C0B44}" type="slidenum">
              <a:rPr lang="en-US" smtClean="0"/>
              <a:t>‹#›</a:t>
            </a:fld>
            <a:endParaRPr lang="en-US"/>
          </a:p>
        </p:txBody>
      </p:sp>
    </p:spTree>
    <p:extLst>
      <p:ext uri="{BB962C8B-B14F-4D97-AF65-F5344CB8AC3E}">
        <p14:creationId xmlns:p14="http://schemas.microsoft.com/office/powerpoint/2010/main" val="325710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em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OqmdLcyES_Q"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agileanswer.blogspot.com/2019/12/when-not-to-use-scrum.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agilemanifesto.org/"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agilemanifesto.org/"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4591" t="19205" b="15704"/>
          <a:stretch/>
        </p:blipFill>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pic>
        <p:nvPicPr>
          <p:cNvPr id="22" name="Picture 21"/>
          <p:cNvPicPr>
            <a:picLocks noChangeAspect="1"/>
          </p:cNvPicPr>
          <p:nvPr/>
        </p:nvPicPr>
        <p:blipFill>
          <a:blip r:embed="rId5"/>
          <a:stretch>
            <a:fillRect/>
          </a:stretch>
        </p:blipFill>
        <p:spPr>
          <a:xfrm>
            <a:off x="11694704" y="-2650"/>
            <a:ext cx="495491" cy="6886049"/>
          </a:xfrm>
          <a:prstGeom prst="rect">
            <a:avLst/>
          </a:prstGeom>
        </p:spPr>
      </p:pic>
      <p:grpSp>
        <p:nvGrpSpPr>
          <p:cNvPr id="15" name="Group 14"/>
          <p:cNvGrpSpPr/>
          <p:nvPr/>
        </p:nvGrpSpPr>
        <p:grpSpPr>
          <a:xfrm>
            <a:off x="2087807" y="1350827"/>
            <a:ext cx="520244" cy="130637"/>
            <a:chOff x="2522085" y="3993302"/>
            <a:chExt cx="390183" cy="519349"/>
          </a:xfrm>
        </p:grpSpPr>
        <p:sp>
          <p:nvSpPr>
            <p:cNvPr id="16" name="Oval 15"/>
            <p:cNvSpPr/>
            <p:nvPr/>
          </p:nvSpPr>
          <p:spPr>
            <a:xfrm>
              <a:off x="2522085"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sp>
          <p:nvSpPr>
            <p:cNvPr id="17" name="Oval 16"/>
            <p:cNvSpPr/>
            <p:nvPr/>
          </p:nvSpPr>
          <p:spPr>
            <a:xfrm>
              <a:off x="2680601"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sp>
          <p:nvSpPr>
            <p:cNvPr id="18" name="Oval 17"/>
            <p:cNvSpPr/>
            <p:nvPr/>
          </p:nvSpPr>
          <p:spPr>
            <a:xfrm>
              <a:off x="2839116"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grpSp>
      <p:sp>
        <p:nvSpPr>
          <p:cNvPr id="12" name="Title 1"/>
          <p:cNvSpPr txBox="1">
            <a:spLocks/>
          </p:cNvSpPr>
          <p:nvPr/>
        </p:nvSpPr>
        <p:spPr>
          <a:xfrm>
            <a:off x="171667" y="2757426"/>
            <a:ext cx="7230665" cy="26929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rgbClr val="0070C0"/>
                </a:solidFill>
                <a:latin typeface="+mj-lt"/>
                <a:ea typeface="+mj-ea"/>
                <a:cs typeface="+mj-cs"/>
              </a:defRPr>
            </a:lvl1pPr>
          </a:lstStyle>
          <a:p>
            <a:r>
              <a:rPr lang="en-US" sz="7200" b="1" dirty="0" smtClean="0">
                <a:solidFill>
                  <a:schemeClr val="accent1"/>
                </a:solidFill>
              </a:rPr>
              <a:t>Agile  </a:t>
            </a:r>
            <a:r>
              <a:rPr lang="en-US" sz="7200" b="1" dirty="0">
                <a:solidFill>
                  <a:srgbClr val="92D050"/>
                </a:solidFill>
              </a:rPr>
              <a:t>&amp; </a:t>
            </a:r>
            <a:r>
              <a:rPr lang="en-US" sz="7200" b="1" dirty="0" smtClean="0">
                <a:solidFill>
                  <a:schemeClr val="accent1"/>
                </a:solidFill>
              </a:rPr>
              <a:t>Scrum</a:t>
            </a:r>
          </a:p>
          <a:p>
            <a:r>
              <a:rPr lang="en-US" sz="7200" b="1" dirty="0">
                <a:solidFill>
                  <a:srgbClr val="92D050"/>
                </a:solidFill>
              </a:rPr>
              <a:t>for</a:t>
            </a:r>
            <a:r>
              <a:rPr lang="en-US" sz="7200" b="1" dirty="0" smtClean="0">
                <a:solidFill>
                  <a:schemeClr val="accent1"/>
                </a:solidFill>
              </a:rPr>
              <a:t/>
            </a:r>
            <a:br>
              <a:rPr lang="en-US" sz="7200" b="1" dirty="0" smtClean="0">
                <a:solidFill>
                  <a:schemeClr val="accent1"/>
                </a:solidFill>
              </a:rPr>
            </a:br>
            <a:r>
              <a:rPr lang="en-US" sz="7200" b="1" dirty="0" smtClean="0">
                <a:solidFill>
                  <a:srgbClr val="92D050"/>
                </a:solidFill>
              </a:rPr>
              <a:t>Leadership </a:t>
            </a:r>
          </a:p>
        </p:txBody>
      </p:sp>
    </p:spTree>
    <p:extLst>
      <p:ext uri="{BB962C8B-B14F-4D97-AF65-F5344CB8AC3E}">
        <p14:creationId xmlns:p14="http://schemas.microsoft.com/office/powerpoint/2010/main" val="230839357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14" name="Title 1"/>
          <p:cNvSpPr txBox="1">
            <a:spLocks/>
          </p:cNvSpPr>
          <p:nvPr/>
        </p:nvSpPr>
        <p:spPr>
          <a:xfrm>
            <a:off x="476192" y="283914"/>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marL="0" marR="0" lvl="0" indent="0" algn="l" defTabSz="914217" rtl="0" eaLnBrk="1" fontAlgn="auto" latinLnBrk="0" hangingPunct="1">
              <a:lnSpc>
                <a:spcPct val="80000"/>
              </a:lnSpc>
              <a:spcBef>
                <a:spcPts val="0"/>
              </a:spcBef>
              <a:spcAft>
                <a:spcPts val="0"/>
              </a:spcAft>
              <a:buClr>
                <a:srgbClr val="0070C0"/>
              </a:buClr>
              <a:buSzTx/>
              <a:buFont typeface="Quattrocento Sans"/>
              <a:buNone/>
              <a:tabLst/>
              <a:defRPr/>
            </a:pPr>
            <a:r>
              <a:rPr kumimoji="0" lang="en-US" sz="3199" b="1" i="0" u="none" strike="noStrike" kern="1200" cap="none" spc="0" normalizeH="0" baseline="0" noProof="0" dirty="0" smtClean="0">
                <a:ln>
                  <a:noFill/>
                </a:ln>
                <a:solidFill>
                  <a:srgbClr val="92D050"/>
                </a:solidFill>
                <a:effectLst/>
                <a:uLnTx/>
                <a:uFillTx/>
                <a:latin typeface="Avenir Book" charset="0"/>
                <a:sym typeface="Quattrocento Sans"/>
              </a:rPr>
              <a:t>For Sustainable Agile, Leaders and Teams Must </a:t>
            </a:r>
            <a:r>
              <a:rPr kumimoji="0" lang="en-US" sz="3199" b="1" i="0" u="none" strike="noStrike" kern="1200" cap="none" spc="0" normalizeH="0" baseline="0" noProof="0" dirty="0" smtClean="0">
                <a:ln>
                  <a:noFill/>
                </a:ln>
                <a:solidFill>
                  <a:srgbClr val="FFC000"/>
                </a:solidFill>
                <a:effectLst/>
                <a:uLnTx/>
                <a:uFillTx/>
                <a:latin typeface="Avenir Book" charset="0"/>
                <a:sym typeface="Quattrocento Sans"/>
              </a:rPr>
              <a:t>Be </a:t>
            </a:r>
            <a:r>
              <a:rPr kumimoji="0" lang="en-US" sz="3199" b="1" i="0" u="none" strike="noStrike" kern="1200" cap="none" spc="0" normalizeH="0" baseline="0" noProof="0" dirty="0" smtClean="0">
                <a:ln>
                  <a:noFill/>
                </a:ln>
                <a:solidFill>
                  <a:srgbClr val="92D050"/>
                </a:solidFill>
                <a:effectLst/>
                <a:uLnTx/>
                <a:uFillTx/>
                <a:latin typeface="Avenir Book" charset="0"/>
                <a:sym typeface="Quattrocento Sans"/>
              </a:rPr>
              <a:t>Agile, Not Just </a:t>
            </a:r>
            <a:r>
              <a:rPr kumimoji="0" lang="en-US" sz="3199" b="1" i="0" u="none" strike="noStrike" kern="1200" cap="none" spc="0" normalizeH="0" baseline="0" noProof="0" dirty="0" smtClean="0">
                <a:ln>
                  <a:noFill/>
                </a:ln>
                <a:solidFill>
                  <a:srgbClr val="FFFF00"/>
                </a:solidFill>
                <a:effectLst/>
                <a:uLnTx/>
                <a:uFillTx/>
                <a:latin typeface="Avenir Book" charset="0"/>
                <a:sym typeface="Quattrocento Sans"/>
              </a:rPr>
              <a:t>Do</a:t>
            </a:r>
            <a:r>
              <a:rPr kumimoji="0" lang="en-US" sz="3199" b="1" i="0" u="none" strike="noStrike" kern="1200" cap="none" spc="0" normalizeH="0" baseline="0" noProof="0" dirty="0" smtClean="0">
                <a:ln>
                  <a:noFill/>
                </a:ln>
                <a:solidFill>
                  <a:srgbClr val="92D050"/>
                </a:solidFill>
                <a:effectLst/>
                <a:uLnTx/>
                <a:uFillTx/>
                <a:latin typeface="Avenir Book" charset="0"/>
                <a:sym typeface="Quattrocento Sans"/>
              </a:rPr>
              <a:t> Agile</a:t>
            </a:r>
            <a:endParaRPr kumimoji="0" lang="en-US" sz="3199" b="1" i="0" u="none" strike="noStrike" kern="1200" cap="none" spc="0" normalizeH="0" baseline="0" noProof="0" dirty="0">
              <a:ln>
                <a:noFill/>
              </a:ln>
              <a:solidFill>
                <a:srgbClr val="92D050"/>
              </a:solidFill>
              <a:effectLst/>
              <a:uLnTx/>
              <a:uFillTx/>
              <a:latin typeface="Avenir Book" charset="0"/>
              <a:sym typeface="Quattrocento Sans"/>
            </a:endParaRPr>
          </a:p>
        </p:txBody>
      </p:sp>
      <p:sp>
        <p:nvSpPr>
          <p:cNvPr id="8" name="Rectangle 7"/>
          <p:cNvSpPr/>
          <p:nvPr/>
        </p:nvSpPr>
        <p:spPr>
          <a:xfrm rot="21058099">
            <a:off x="768982" y="2022192"/>
            <a:ext cx="4789165" cy="3068969"/>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p:txBody>
      </p:sp>
      <p:sp>
        <p:nvSpPr>
          <p:cNvPr id="10" name="Rectangle 9"/>
          <p:cNvSpPr/>
          <p:nvPr/>
        </p:nvSpPr>
        <p:spPr>
          <a:xfrm rot="21021051">
            <a:off x="1356120" y="1981619"/>
            <a:ext cx="3348035" cy="2893100"/>
          </a:xfrm>
          <a:prstGeom prst="rect">
            <a:avLst/>
          </a:prstGeom>
        </p:spPr>
        <p:txBody>
          <a:bodyPr wrap="square">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F7F7F">
                    <a:lumMod val="50000"/>
                  </a:srgbClr>
                </a:solidFill>
                <a:effectLst/>
                <a:uLnTx/>
                <a:uFillTx/>
                <a:latin typeface="Avenir Book"/>
                <a:ea typeface="+mn-ea"/>
                <a:cs typeface="+mn-cs"/>
              </a:rPr>
              <a:t>Doing Agile </a:t>
            </a: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lumMod val="50000"/>
                </a:srgbClr>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F7F7F">
                    <a:lumMod val="50000"/>
                  </a:srgbClr>
                </a:solidFill>
                <a:effectLst/>
                <a:uLnTx/>
                <a:uFillTx/>
                <a:latin typeface="Avenir Book"/>
                <a:ea typeface="+mn-ea"/>
                <a:cs typeface="+mn-cs"/>
              </a:rPr>
              <a:t>Learning and applying Agile practices, tools and frameworks without knowing the principles behind them and without knowing when to tailor and select practices. </a:t>
            </a:r>
          </a:p>
        </p:txBody>
      </p:sp>
      <p:sp>
        <p:nvSpPr>
          <p:cNvPr id="23" name="Rectangle 22"/>
          <p:cNvSpPr/>
          <p:nvPr/>
        </p:nvSpPr>
        <p:spPr>
          <a:xfrm rot="613555">
            <a:off x="5741164" y="1676818"/>
            <a:ext cx="4679746" cy="3107570"/>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F7F7F">
                  <a:lumMod val="75000"/>
                </a:srgbClr>
              </a:solidFill>
              <a:effectLst/>
              <a:uLnTx/>
              <a:uFillTx/>
              <a:latin typeface="Avenir Book"/>
              <a:ea typeface="+mn-ea"/>
              <a:cs typeface="+mn-cs"/>
            </a:endParaRPr>
          </a:p>
        </p:txBody>
      </p:sp>
      <p:sp>
        <p:nvSpPr>
          <p:cNvPr id="11" name="Rectangle 10"/>
          <p:cNvSpPr/>
          <p:nvPr/>
        </p:nvSpPr>
        <p:spPr>
          <a:xfrm rot="626576">
            <a:off x="6279415" y="1878761"/>
            <a:ext cx="3870098" cy="2616101"/>
          </a:xfrm>
          <a:prstGeom prst="rect">
            <a:avLst/>
          </a:prstGeom>
        </p:spPr>
        <p:txBody>
          <a:bodyPr wrap="square">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7F7F7F">
                    <a:lumMod val="50000"/>
                  </a:srgbClr>
                </a:solidFill>
                <a:effectLst/>
                <a:uLnTx/>
                <a:uFillTx/>
                <a:latin typeface="Avenir Book"/>
                <a:ea typeface="+mn-ea"/>
                <a:cs typeface="+mn-cs"/>
              </a:rPr>
              <a:t>Being Agile </a:t>
            </a: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7F7F7F">
                  <a:lumMod val="50000"/>
                </a:srgbClr>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F7F7F">
                    <a:lumMod val="50000"/>
                  </a:srgbClr>
                </a:solidFill>
                <a:effectLst/>
                <a:uLnTx/>
                <a:uFillTx/>
                <a:latin typeface="Avenir Book"/>
                <a:ea typeface="+mn-ea"/>
                <a:cs typeface="+mn-cs"/>
              </a:rPr>
              <a:t>Embracing the Agile Mindset. Internalizing the 4 Values and 12 Principles. Applying the right practices and knowing when to tailor them to different projects and situations.  </a:t>
            </a:r>
          </a:p>
        </p:txBody>
      </p:sp>
      <p:sp>
        <p:nvSpPr>
          <p:cNvPr id="12" name="Rectangle 11"/>
          <p:cNvSpPr/>
          <p:nvPr/>
        </p:nvSpPr>
        <p:spPr>
          <a:xfrm rot="21165525">
            <a:off x="3114507" y="4647755"/>
            <a:ext cx="5036333" cy="1328200"/>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solidFill>
                <a:effectLst/>
                <a:uLnTx/>
                <a:uFillTx/>
                <a:latin typeface="Avenir Book"/>
                <a:ea typeface="+mn-ea"/>
                <a:cs typeface="+mn-cs"/>
              </a:rPr>
              <a:t>Both are a means to drive value and impact productivity and speed in the organization but Being Agile is a transformational journey that can fundamentally redefine your culture and purpose. </a:t>
            </a:r>
          </a:p>
        </p:txBody>
      </p:sp>
    </p:spTree>
    <p:extLst>
      <p:ext uri="{BB962C8B-B14F-4D97-AF65-F5344CB8AC3E}">
        <p14:creationId xmlns:p14="http://schemas.microsoft.com/office/powerpoint/2010/main" val="1752110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8875" y="1946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Role of the Servant Leader- David Marquette Story</a:t>
            </a:r>
          </a:p>
        </p:txBody>
      </p:sp>
      <p:pic>
        <p:nvPicPr>
          <p:cNvPr id="1028" name="Picture 4" descr="Image result for david marquet submarine leadership">
            <a:hlinkClick r:id="rId3"/>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r="-3835"/>
          <a:stretch/>
        </p:blipFill>
        <p:spPr bwMode="auto">
          <a:xfrm>
            <a:off x="1588" y="-168443"/>
            <a:ext cx="12682191" cy="63286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3569" y="690586"/>
            <a:ext cx="4676292" cy="1169551"/>
          </a:xfrm>
          <a:prstGeom prst="rect">
            <a:avLst/>
          </a:prstGeom>
          <a:noFill/>
        </p:spPr>
        <p:txBody>
          <a:bodyPr wrap="square" rtlCol="0">
            <a:spAutoFit/>
          </a:bodyPr>
          <a:lstStyle/>
          <a:p>
            <a:r>
              <a:rPr lang="en-US" sz="2500" dirty="0">
                <a:solidFill>
                  <a:schemeClr val="bg1"/>
                </a:solidFill>
                <a:latin typeface="Avenir Book"/>
                <a:cs typeface="Arial" panose="020B0604020202020204" pitchFamily="34" charset="0"/>
              </a:rPr>
              <a:t>“</a:t>
            </a:r>
            <a:r>
              <a:rPr lang="en-US" sz="2300" b="1" i="1" dirty="0">
                <a:solidFill>
                  <a:schemeClr val="bg1"/>
                </a:solidFill>
                <a:latin typeface="Avenir Book"/>
                <a:cs typeface="Arial" panose="020B0604020202020204" pitchFamily="34" charset="0"/>
              </a:rPr>
              <a:t>Great leaders GIVE CONTROL. They don’t take control. ” </a:t>
            </a:r>
          </a:p>
          <a:p>
            <a:pPr algn="r"/>
            <a:r>
              <a:rPr lang="en-US" sz="2200" dirty="0">
                <a:solidFill>
                  <a:schemeClr val="bg1"/>
                </a:solidFill>
                <a:latin typeface="Avenir Book"/>
                <a:cs typeface="Arial" panose="020B0604020202020204" pitchFamily="34" charset="0"/>
              </a:rPr>
              <a:t>- Capt. David Marquet</a:t>
            </a:r>
          </a:p>
        </p:txBody>
      </p:sp>
    </p:spTree>
    <p:extLst>
      <p:ext uri="{BB962C8B-B14F-4D97-AF65-F5344CB8AC3E}">
        <p14:creationId xmlns:p14="http://schemas.microsoft.com/office/powerpoint/2010/main" val="182747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875" y="1348103"/>
            <a:ext cx="9946124" cy="4224233"/>
          </a:xfrm>
          <a:prstGeom prst="rect">
            <a:avLst/>
          </a:prstGeom>
        </p:spPr>
        <p:txBody>
          <a:bodyPr wrap="square">
            <a:spAutoFit/>
          </a:bodyPr>
          <a:lstStyle/>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rPr>
              <a:t>Provides Control, Competence, Clarity</a:t>
            </a:r>
          </a:p>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sym typeface="Arial"/>
              </a:rPr>
              <a:t>Acts with humility – don’t need to </a:t>
            </a:r>
            <a:r>
              <a:rPr lang="en-US" sz="2400" dirty="0" smtClean="0">
                <a:solidFill>
                  <a:schemeClr val="tx1">
                    <a:lumMod val="50000"/>
                  </a:schemeClr>
                </a:solidFill>
                <a:latin typeface="Avenir Book"/>
                <a:ea typeface="Arial"/>
                <a:cs typeface="Arial"/>
                <a:sym typeface="Arial"/>
              </a:rPr>
              <a:t>use authority, use influence</a:t>
            </a:r>
            <a:endParaRPr lang="en-US" sz="2400" dirty="0">
              <a:solidFill>
                <a:schemeClr val="tx1">
                  <a:lumMod val="50000"/>
                </a:schemeClr>
              </a:solidFill>
              <a:latin typeface="Avenir Book"/>
              <a:ea typeface="Arial"/>
              <a:cs typeface="Arial"/>
              <a:sym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Creates </a:t>
            </a:r>
            <a:r>
              <a:rPr lang="en-US" sz="2400" dirty="0">
                <a:solidFill>
                  <a:schemeClr val="tx1">
                    <a:lumMod val="50000"/>
                  </a:schemeClr>
                </a:solidFill>
                <a:latin typeface="Avenir Book"/>
                <a:ea typeface="Arial"/>
                <a:cs typeface="Arial"/>
                <a:sym typeface="Arial"/>
              </a:rPr>
              <a:t>trust – builds community</a:t>
            </a:r>
          </a:p>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sym typeface="Arial"/>
              </a:rPr>
              <a:t>Values diverse opinions</a:t>
            </a:r>
          </a:p>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sym typeface="Arial"/>
              </a:rPr>
              <a:t>Allows room for </a:t>
            </a:r>
            <a:r>
              <a:rPr lang="en-US" sz="2400" dirty="0" smtClean="0">
                <a:solidFill>
                  <a:schemeClr val="tx1">
                    <a:lumMod val="50000"/>
                  </a:schemeClr>
                </a:solidFill>
                <a:latin typeface="Avenir Book"/>
                <a:ea typeface="Arial"/>
                <a:cs typeface="Arial"/>
                <a:sym typeface="Arial"/>
              </a:rPr>
              <a:t>the team </a:t>
            </a:r>
            <a:r>
              <a:rPr lang="en-US" sz="2400" dirty="0">
                <a:solidFill>
                  <a:schemeClr val="tx1">
                    <a:lumMod val="50000"/>
                  </a:schemeClr>
                </a:solidFill>
                <a:latin typeface="Avenir Book"/>
                <a:ea typeface="Arial"/>
                <a:cs typeface="Arial"/>
                <a:sym typeface="Arial"/>
              </a:rPr>
              <a:t>to learn</a:t>
            </a: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Grows </a:t>
            </a:r>
            <a:r>
              <a:rPr lang="en-US" sz="2400" dirty="0">
                <a:solidFill>
                  <a:schemeClr val="tx1">
                    <a:lumMod val="50000"/>
                  </a:schemeClr>
                </a:solidFill>
                <a:latin typeface="Avenir Book"/>
                <a:ea typeface="Arial"/>
                <a:cs typeface="Arial"/>
                <a:sym typeface="Arial"/>
              </a:rPr>
              <a:t>their people and develops teams</a:t>
            </a:r>
          </a:p>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sym typeface="Arial"/>
              </a:rPr>
              <a:t>Makes sure the team has the resources needed to get their  work done</a:t>
            </a:r>
          </a:p>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sym typeface="Arial"/>
              </a:rPr>
              <a:t>Removes impediments so the team can get their work done</a:t>
            </a:r>
          </a:p>
        </p:txBody>
      </p:sp>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Servant Leader Traits</a:t>
            </a:r>
          </a:p>
        </p:txBody>
      </p:sp>
    </p:spTree>
    <p:extLst>
      <p:ext uri="{BB962C8B-B14F-4D97-AF65-F5344CB8AC3E}">
        <p14:creationId xmlns:p14="http://schemas.microsoft.com/office/powerpoint/2010/main" val="1566930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8875" y="1184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Success is Rooted in Servant Leadership</a:t>
            </a:r>
            <a:endParaRPr lang="en-US" sz="3199" dirty="0">
              <a:solidFill>
                <a:srgbClr val="92D050"/>
              </a:solidFill>
            </a:endParaRPr>
          </a:p>
        </p:txBody>
      </p:sp>
      <p:sp>
        <p:nvSpPr>
          <p:cNvPr id="3" name="Rectangle 2"/>
          <p:cNvSpPr/>
          <p:nvPr/>
        </p:nvSpPr>
        <p:spPr>
          <a:xfrm>
            <a:off x="637929" y="1053644"/>
            <a:ext cx="7041995" cy="5124480"/>
          </a:xfrm>
          <a:prstGeom prst="rect">
            <a:avLst/>
          </a:prstGeom>
        </p:spPr>
        <p:txBody>
          <a:bodyPr wrap="square">
            <a:spAutoFit/>
          </a:bodyPr>
          <a:lstStyle/>
          <a:p>
            <a:pPr defTabSz="914172"/>
            <a:r>
              <a:rPr lang="en-US" sz="2700" dirty="0">
                <a:solidFill>
                  <a:schemeClr val="tx1">
                    <a:lumMod val="50000"/>
                  </a:schemeClr>
                </a:solidFill>
                <a:latin typeface="Avenir Book"/>
              </a:rPr>
              <a:t>Agile leadership is rooted in service. </a:t>
            </a:r>
          </a:p>
          <a:p>
            <a:pPr defTabSz="914172"/>
            <a:endParaRPr lang="en-US" sz="2700" dirty="0">
              <a:solidFill>
                <a:schemeClr val="tx1">
                  <a:lumMod val="50000"/>
                </a:schemeClr>
              </a:solidFill>
              <a:latin typeface="Avenir Book"/>
            </a:endParaRPr>
          </a:p>
          <a:p>
            <a:pPr defTabSz="914172"/>
            <a:r>
              <a:rPr lang="en-US" sz="2700" dirty="0">
                <a:solidFill>
                  <a:schemeClr val="tx1">
                    <a:lumMod val="50000"/>
                  </a:schemeClr>
                </a:solidFill>
                <a:latin typeface="Avenir Book"/>
              </a:rPr>
              <a:t>Robert Greenleaf first defined and coined the term ‘</a:t>
            </a:r>
            <a:r>
              <a:rPr lang="en-US" sz="2700" b="1" dirty="0">
                <a:solidFill>
                  <a:srgbClr val="FFB200"/>
                </a:solidFill>
                <a:latin typeface="Avenir Book"/>
              </a:rPr>
              <a:t>servant leadership</a:t>
            </a:r>
            <a:r>
              <a:rPr lang="en-US" sz="2700" dirty="0">
                <a:solidFill>
                  <a:schemeClr val="tx1">
                    <a:lumMod val="50000"/>
                  </a:schemeClr>
                </a:solidFill>
                <a:latin typeface="Avenir Book"/>
              </a:rPr>
              <a:t>’. In simple words, it means the leader puts others </a:t>
            </a:r>
            <a:r>
              <a:rPr lang="en-US" sz="2700" dirty="0" smtClean="0">
                <a:solidFill>
                  <a:schemeClr val="tx1">
                    <a:lumMod val="50000"/>
                  </a:schemeClr>
                </a:solidFill>
                <a:latin typeface="Avenir Book"/>
              </a:rPr>
              <a:t>first, </a:t>
            </a:r>
            <a:r>
              <a:rPr lang="en-US" sz="2700" dirty="0">
                <a:solidFill>
                  <a:schemeClr val="tx1">
                    <a:lumMod val="50000"/>
                  </a:schemeClr>
                </a:solidFill>
                <a:latin typeface="Avenir Book"/>
              </a:rPr>
              <a:t>with an aim to achieve results for the organization by keeping in mind the needs of the people. </a:t>
            </a:r>
          </a:p>
          <a:p>
            <a:pPr defTabSz="914172"/>
            <a:endParaRPr lang="en-US" sz="2700" dirty="0">
              <a:solidFill>
                <a:schemeClr val="tx1">
                  <a:lumMod val="50000"/>
                </a:schemeClr>
              </a:solidFill>
              <a:latin typeface="Avenir Book"/>
            </a:endParaRPr>
          </a:p>
          <a:p>
            <a:pPr defTabSz="914172"/>
            <a:r>
              <a:rPr lang="en-US" sz="2700" dirty="0">
                <a:solidFill>
                  <a:schemeClr val="tx1">
                    <a:lumMod val="50000"/>
                  </a:schemeClr>
                </a:solidFill>
                <a:latin typeface="Avenir Book"/>
              </a:rPr>
              <a:t>Agile leadership at every level of the organization and project is necessary for the success of an Agile transformation. </a:t>
            </a:r>
          </a:p>
          <a:p>
            <a:pPr defTabSz="914172"/>
            <a:endParaRPr lang="en-US" sz="3000" dirty="0">
              <a:solidFill>
                <a:schemeClr val="tx1">
                  <a:lumMod val="50000"/>
                </a:schemeClr>
              </a:solidFill>
              <a:latin typeface="Avenir Book"/>
            </a:endParaRPr>
          </a:p>
        </p:txBody>
      </p:sp>
      <p:sp>
        <p:nvSpPr>
          <p:cNvPr id="4" name="AutoShape 2" descr="Image result for 11 themes of servant leadership"/>
          <p:cNvSpPr>
            <a:spLocks noChangeAspect="1" noChangeArrowheads="1"/>
          </p:cNvSpPr>
          <p:nvPr/>
        </p:nvSpPr>
        <p:spPr bwMode="auto">
          <a:xfrm>
            <a:off x="79375" y="-72232"/>
            <a:ext cx="152400" cy="152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45720" tIns="22860" rIns="45720" bIns="22860" numCol="1" anchor="t" anchorCtr="0" compatLnSpc="1">
            <a:prstTxWarp prst="textNoShape">
              <a:avLst/>
            </a:prstTxWarp>
          </a:bodyPr>
          <a:lstStyle/>
          <a:p>
            <a:endParaRPr lang="en-US" sz="900" dirty="0"/>
          </a:p>
        </p:txBody>
      </p:sp>
      <p:pic>
        <p:nvPicPr>
          <p:cNvPr id="2056" name="Picture 8" descr="Servant Leadership Theory - 11 Themes  DESIGN BY EMILY LYONS: LINKEDIN.COM/IN/EMILYLYONSDESIG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014920" y="785223"/>
            <a:ext cx="3680320" cy="568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415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7253"/>
          <a:stretch/>
        </p:blipFill>
        <p:spPr>
          <a:xfrm>
            <a:off x="1588" y="0"/>
            <a:ext cx="12188825" cy="6192848"/>
          </a:xfrm>
          <a:prstGeom prst="rect">
            <a:avLst/>
          </a:prstGeom>
        </p:spPr>
      </p:pic>
      <p:sp>
        <p:nvSpPr>
          <p:cNvPr id="9" name="TextBox 8"/>
          <p:cNvSpPr txBox="1"/>
          <p:nvPr/>
        </p:nvSpPr>
        <p:spPr>
          <a:xfrm>
            <a:off x="8443454" y="205231"/>
            <a:ext cx="2964273" cy="1246495"/>
          </a:xfrm>
          <a:prstGeom prst="rect">
            <a:avLst/>
          </a:prstGeom>
          <a:noFill/>
        </p:spPr>
        <p:txBody>
          <a:bodyPr wrap="none" rtlCol="0">
            <a:spAutoFit/>
          </a:bodyPr>
          <a:lstStyle/>
          <a:p>
            <a:pPr defTabSz="914217"/>
            <a:r>
              <a:rPr lang="en-US" sz="7500" dirty="0">
                <a:solidFill>
                  <a:srgbClr val="FFFFFF"/>
                </a:solidFill>
                <a:latin typeface="Avenir Book"/>
              </a:rPr>
              <a:t>Scrum</a:t>
            </a:r>
          </a:p>
        </p:txBody>
      </p:sp>
    </p:spTree>
    <p:extLst>
      <p:ext uri="{BB962C8B-B14F-4D97-AF65-F5344CB8AC3E}">
        <p14:creationId xmlns:p14="http://schemas.microsoft.com/office/powerpoint/2010/main" val="277959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1382" y="2154931"/>
            <a:ext cx="6513408" cy="1323439"/>
          </a:xfrm>
          <a:prstGeom prst="rect">
            <a:avLst/>
          </a:prstGeom>
        </p:spPr>
        <p:txBody>
          <a:bodyPr wrap="square">
            <a:spAutoFit/>
          </a:bodyPr>
          <a:lstStyle/>
          <a:p>
            <a:pPr algn="ctr" defTabSz="914217"/>
            <a:r>
              <a:rPr lang="en-US" sz="4000" b="1" i="1" dirty="0">
                <a:solidFill>
                  <a:srgbClr val="FFC000"/>
                </a:solidFill>
                <a:latin typeface="Avenir Book"/>
              </a:rPr>
              <a:t>“Scrum will help you fail in 30 days or less.”</a:t>
            </a:r>
          </a:p>
        </p:txBody>
      </p:sp>
      <p:sp>
        <p:nvSpPr>
          <p:cNvPr id="13" name="Rectangle 12"/>
          <p:cNvSpPr/>
          <p:nvPr/>
        </p:nvSpPr>
        <p:spPr>
          <a:xfrm>
            <a:off x="8864790" y="3478370"/>
            <a:ext cx="2509951" cy="461665"/>
          </a:xfrm>
          <a:prstGeom prst="rect">
            <a:avLst/>
          </a:prstGeom>
        </p:spPr>
        <p:txBody>
          <a:bodyPr wrap="square">
            <a:spAutoFit/>
          </a:bodyPr>
          <a:lstStyle/>
          <a:p>
            <a:pPr defTabSz="914217"/>
            <a:r>
              <a:rPr lang="en-US" sz="2400" b="1" dirty="0" smtClean="0">
                <a:solidFill>
                  <a:srgbClr val="7F7F7F">
                    <a:lumMod val="50000"/>
                  </a:srgbClr>
                </a:solidFill>
                <a:latin typeface="Avenir Book"/>
              </a:rPr>
              <a:t>- Ken </a:t>
            </a:r>
            <a:r>
              <a:rPr lang="en-US" sz="2400" b="1" dirty="0" err="1" smtClean="0">
                <a:solidFill>
                  <a:srgbClr val="7F7F7F">
                    <a:lumMod val="50000"/>
                  </a:srgbClr>
                </a:solidFill>
                <a:latin typeface="Avenir Book"/>
              </a:rPr>
              <a:t>Schwaber</a:t>
            </a:r>
            <a:r>
              <a:rPr lang="en-US" sz="2400" b="1" dirty="0" smtClean="0">
                <a:solidFill>
                  <a:srgbClr val="7F7F7F">
                    <a:lumMod val="50000"/>
                  </a:srgbClr>
                </a:solidFill>
                <a:latin typeface="Avenir Book"/>
              </a:rPr>
              <a:t> </a:t>
            </a:r>
            <a:endParaRPr lang="en-US" sz="2400" dirty="0">
              <a:solidFill>
                <a:srgbClr val="7F7F7F">
                  <a:lumMod val="50000"/>
                </a:srgbClr>
              </a:solidFill>
              <a:latin typeface="Avenir Book"/>
            </a:endParaRPr>
          </a:p>
        </p:txBody>
      </p:sp>
    </p:spTree>
    <p:extLst>
      <p:ext uri="{BB962C8B-B14F-4D97-AF65-F5344CB8AC3E}">
        <p14:creationId xmlns:p14="http://schemas.microsoft.com/office/powerpoint/2010/main" val="4238020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875" y="1348103"/>
            <a:ext cx="10787434" cy="2769989"/>
          </a:xfrm>
          <a:prstGeom prst="rect">
            <a:avLst/>
          </a:prstGeom>
        </p:spPr>
        <p:txBody>
          <a:bodyPr wrap="square">
            <a:spAutoFit/>
          </a:bodyPr>
          <a:lstStyle/>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rPr>
              <a:t>A framework imbibing Agile values and principles</a:t>
            </a:r>
            <a:endParaRPr lang="en-US" sz="2400" dirty="0">
              <a:solidFill>
                <a:schemeClr val="tx1">
                  <a:lumMod val="50000"/>
                </a:schemeClr>
              </a:solidFill>
              <a:latin typeface="Avenir Book"/>
              <a:ea typeface="Arial"/>
              <a:cs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A process framework that relies on inspect and adapt cycles</a:t>
            </a:r>
            <a:endParaRPr lang="en-US" sz="2400" dirty="0">
              <a:solidFill>
                <a:schemeClr val="tx1">
                  <a:lumMod val="50000"/>
                </a:schemeClr>
              </a:solidFill>
              <a:latin typeface="Avenir Book"/>
              <a:ea typeface="Arial"/>
              <a:cs typeface="Arial"/>
              <a:sym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Delivers business functionality every 30 days</a:t>
            </a: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A transparent approach for technical and business to have an ongoing conversation</a:t>
            </a:r>
            <a:endParaRPr lang="en-US" sz="2400" dirty="0">
              <a:solidFill>
                <a:schemeClr val="tx1">
                  <a:lumMod val="50000"/>
                </a:schemeClr>
              </a:solidFill>
              <a:latin typeface="Avenir Book"/>
              <a:ea typeface="Arial"/>
              <a:cs typeface="Arial"/>
              <a:sym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Easy to understand and can be implemented right away</a:t>
            </a:r>
            <a:endParaRPr lang="en-US" sz="2400" dirty="0">
              <a:solidFill>
                <a:schemeClr val="tx1">
                  <a:lumMod val="50000"/>
                </a:schemeClr>
              </a:solidFill>
              <a:latin typeface="Avenir Book"/>
              <a:ea typeface="Arial"/>
              <a:cs typeface="Arial"/>
              <a:sym typeface="Arial"/>
            </a:endParaRPr>
          </a:p>
        </p:txBody>
      </p:sp>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What is Scrum?</a:t>
            </a:r>
            <a:endParaRPr lang="en-US" sz="3199" dirty="0">
              <a:solidFill>
                <a:srgbClr val="92D050"/>
              </a:solidFill>
            </a:endParaRPr>
          </a:p>
        </p:txBody>
      </p:sp>
    </p:spTree>
    <p:extLst>
      <p:ext uri="{BB962C8B-B14F-4D97-AF65-F5344CB8AC3E}">
        <p14:creationId xmlns:p14="http://schemas.microsoft.com/office/powerpoint/2010/main" val="2731929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When to use Scrum?</a:t>
            </a:r>
            <a:endParaRPr lang="en-US" sz="3199" dirty="0">
              <a:solidFill>
                <a:srgbClr val="92D050"/>
              </a:solidFill>
            </a:endParaRPr>
          </a:p>
        </p:txBody>
      </p:sp>
      <p:pic>
        <p:nvPicPr>
          <p:cNvPr id="6146" name="Picture 2" descr="https://1.bp.blogspot.com/-vMsSK1PIKiM/XehbbPuJIHI/AAAAAAAABcQ/Ug1NxPgQYxUmGEGPK9TyDwdVxViG6kdBwCLcBGAsYHQ/s640/cynefinFrame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898" y="858883"/>
            <a:ext cx="6620919" cy="5579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35087" y="6502977"/>
            <a:ext cx="8711250"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t>
            </a:r>
            <a:r>
              <a:rPr lang="en-US" dirty="0" smtClean="0">
                <a:hlinkClick r:id="rId4"/>
              </a:rPr>
              <a:t>http</a:t>
            </a:r>
            <a:r>
              <a:rPr lang="en-US" dirty="0">
                <a:hlinkClick r:id="rId4"/>
              </a:rPr>
              <a:t>://agileanswer.blogspot.com/2019/12/when-not-to-use-scrum.html</a:t>
            </a:r>
            <a:endParaRPr lang="en-US" dirty="0">
              <a:solidFill>
                <a:schemeClr val="tx1"/>
              </a:solidFill>
            </a:endParaRPr>
          </a:p>
        </p:txBody>
      </p:sp>
    </p:spTree>
    <p:extLst>
      <p:ext uri="{BB962C8B-B14F-4D97-AF65-F5344CB8AC3E}">
        <p14:creationId xmlns:p14="http://schemas.microsoft.com/office/powerpoint/2010/main" val="3599627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Who is using Scrum?</a:t>
            </a:r>
            <a:endParaRPr lang="en-US" sz="3199" dirty="0">
              <a:solidFill>
                <a:srgbClr val="92D050"/>
              </a:solidFill>
            </a:endParaRPr>
          </a:p>
        </p:txBody>
      </p:sp>
      <p:sp>
        <p:nvSpPr>
          <p:cNvPr id="5" name="Rectangle 4"/>
          <p:cNvSpPr/>
          <p:nvPr/>
        </p:nvSpPr>
        <p:spPr>
          <a:xfrm>
            <a:off x="3135087" y="6502977"/>
            <a:ext cx="8711250"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t>
            </a:r>
            <a:r>
              <a:rPr lang="en-US" dirty="0">
                <a:solidFill>
                  <a:schemeClr val="tx1"/>
                </a:solidFill>
              </a:rPr>
              <a:t>14th Annual State of Agile </a:t>
            </a:r>
            <a:r>
              <a:rPr lang="en-US" dirty="0" smtClean="0">
                <a:solidFill>
                  <a:schemeClr val="tx1"/>
                </a:solidFill>
              </a:rPr>
              <a:t>Report -  May 26, 2020</a:t>
            </a:r>
            <a:endParaRPr lang="en-US" dirty="0">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877" y="775987"/>
            <a:ext cx="9215846" cy="5726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20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When to use Scrum?</a:t>
            </a:r>
            <a:endParaRPr lang="en-US" sz="3199" dirty="0">
              <a:solidFill>
                <a:srgbClr val="92D050"/>
              </a:solidFill>
            </a:endParaRPr>
          </a:p>
        </p:txBody>
      </p:sp>
      <p:sp>
        <p:nvSpPr>
          <p:cNvPr id="5" name="Rectangle 4"/>
          <p:cNvSpPr/>
          <p:nvPr/>
        </p:nvSpPr>
        <p:spPr>
          <a:xfrm>
            <a:off x="0" y="6502977"/>
            <a:ext cx="1184633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Adapted from: http://csharpcorner.mindcrackerinc.netdna-cdn.com/UploadFile/BlogImages/11292015063901AM/SystemsPlus-Scrum-Image-.jpg</a:t>
            </a:r>
            <a:endParaRPr lang="en-US" sz="1200" dirty="0">
              <a:solidFill>
                <a:schemeClr val="tx1"/>
              </a:solidFill>
            </a:endParaRPr>
          </a:p>
        </p:txBody>
      </p:sp>
      <p:grpSp>
        <p:nvGrpSpPr>
          <p:cNvPr id="6" name="Group 5"/>
          <p:cNvGrpSpPr/>
          <p:nvPr/>
        </p:nvGrpSpPr>
        <p:grpSpPr>
          <a:xfrm>
            <a:off x="688653" y="935431"/>
            <a:ext cx="10911164" cy="5269425"/>
            <a:chOff x="662527" y="731328"/>
            <a:chExt cx="7667625" cy="4054176"/>
          </a:xfrm>
        </p:grpSpPr>
        <p:pic>
          <p:nvPicPr>
            <p:cNvPr id="7" name="Picture 6"/>
            <p:cNvPicPr>
              <a:picLocks noChangeAspect="1"/>
            </p:cNvPicPr>
            <p:nvPr/>
          </p:nvPicPr>
          <p:blipFill>
            <a:blip r:embed="rId3"/>
            <a:stretch>
              <a:fillRect/>
            </a:stretch>
          </p:blipFill>
          <p:spPr>
            <a:xfrm>
              <a:off x="662527" y="731328"/>
              <a:ext cx="7667625" cy="3895725"/>
            </a:xfrm>
            <a:prstGeom prst="rect">
              <a:avLst/>
            </a:prstGeom>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4449" y="3824289"/>
              <a:ext cx="1289456" cy="86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Left-Right Arrow 9"/>
            <p:cNvSpPr/>
            <p:nvPr/>
          </p:nvSpPr>
          <p:spPr>
            <a:xfrm rot="407399">
              <a:off x="2169478" y="4087655"/>
              <a:ext cx="2918460" cy="25908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93019" y="4604349"/>
              <a:ext cx="1440612" cy="1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For Future Sprints</a:t>
              </a:r>
              <a:endParaRPr lang="en-US" sz="700" dirty="0">
                <a:solidFill>
                  <a:schemeClr val="tx1"/>
                </a:solidFill>
              </a:endParaRPr>
            </a:p>
          </p:txBody>
        </p:sp>
      </p:grpSp>
    </p:spTree>
    <p:extLst>
      <p:ext uri="{BB962C8B-B14F-4D97-AF65-F5344CB8AC3E}">
        <p14:creationId xmlns:p14="http://schemas.microsoft.com/office/powerpoint/2010/main" val="925635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rotWithShape="1">
          <a:blip r:embed="rId2"/>
          <a:srcRect l="5136" r="5073"/>
          <a:stretch/>
        </p:blipFill>
        <p:spPr>
          <a:xfrm>
            <a:off x="0" y="0"/>
            <a:ext cx="12331337" cy="6858000"/>
          </a:xfrm>
          <a:prstGeom prst="rect">
            <a:avLst/>
          </a:prstGeom>
        </p:spPr>
      </p:pic>
      <p:sp>
        <p:nvSpPr>
          <p:cNvPr id="4" name="TextBox 3"/>
          <p:cNvSpPr txBox="1"/>
          <p:nvPr/>
        </p:nvSpPr>
        <p:spPr>
          <a:xfrm>
            <a:off x="5136471" y="1753609"/>
            <a:ext cx="1503938" cy="954107"/>
          </a:xfrm>
          <a:prstGeom prst="rect">
            <a:avLst/>
          </a:prstGeom>
          <a:noFill/>
        </p:spPr>
        <p:txBody>
          <a:bodyPr wrap="none" rtlCol="0">
            <a:spAutoFit/>
          </a:bodyPr>
          <a:lstStyle/>
          <a:p>
            <a:pPr algn="ctr"/>
            <a:r>
              <a:rPr lang="en-US" sz="2800" b="1" dirty="0" smtClean="0">
                <a:solidFill>
                  <a:schemeClr val="bg1"/>
                </a:solidFill>
              </a:rPr>
              <a:t>Choose</a:t>
            </a:r>
          </a:p>
          <a:p>
            <a:pPr algn="ctr"/>
            <a:r>
              <a:rPr lang="en-US" sz="2800" b="1" dirty="0" smtClean="0">
                <a:solidFill>
                  <a:schemeClr val="bg1"/>
                </a:solidFill>
              </a:rPr>
              <a:t>One</a:t>
            </a:r>
            <a:endParaRPr lang="en-US" sz="2800" b="1" dirty="0">
              <a:solidFill>
                <a:schemeClr val="bg1"/>
              </a:solidFill>
            </a:endParaRPr>
          </a:p>
        </p:txBody>
      </p:sp>
      <p:sp>
        <p:nvSpPr>
          <p:cNvPr id="5" name="Rectangle 4"/>
          <p:cNvSpPr/>
          <p:nvPr/>
        </p:nvSpPr>
        <p:spPr>
          <a:xfrm>
            <a:off x="2281811" y="5846580"/>
            <a:ext cx="8246686" cy="646331"/>
          </a:xfrm>
          <a:prstGeom prst="rect">
            <a:avLst/>
          </a:prstGeom>
        </p:spPr>
        <p:txBody>
          <a:bodyPr wrap="square">
            <a:spAutoFit/>
          </a:bodyPr>
          <a:lstStyle/>
          <a:p>
            <a:r>
              <a:rPr lang="en-US" dirty="0" smtClean="0">
                <a:solidFill>
                  <a:schemeClr val="bg1"/>
                </a:solidFill>
                <a:latin typeface="Avenir Book"/>
              </a:rPr>
              <a:t>“You</a:t>
            </a:r>
            <a:r>
              <a:rPr lang="en-US" dirty="0">
                <a:solidFill>
                  <a:schemeClr val="bg1"/>
                </a:solidFill>
                <a:latin typeface="Avenir Book"/>
              </a:rPr>
              <a:t> take the blue pill, the story ends. </a:t>
            </a:r>
            <a:r>
              <a:rPr lang="en-US" dirty="0" smtClean="0">
                <a:solidFill>
                  <a:schemeClr val="bg1"/>
                </a:solidFill>
                <a:latin typeface="Avenir Book"/>
              </a:rPr>
              <a:t>You</a:t>
            </a:r>
            <a:r>
              <a:rPr lang="en-US" dirty="0">
                <a:solidFill>
                  <a:schemeClr val="bg1"/>
                </a:solidFill>
                <a:latin typeface="Avenir Book"/>
              </a:rPr>
              <a:t> take the red pill, you stay in Wonderland, and I show you how deep the rabbit hole goes</a:t>
            </a:r>
            <a:r>
              <a:rPr lang="en-US" dirty="0" smtClean="0">
                <a:solidFill>
                  <a:schemeClr val="bg1"/>
                </a:solidFill>
                <a:latin typeface="Avenir Book"/>
              </a:rPr>
              <a:t>.” - The Matrix </a:t>
            </a:r>
            <a:endParaRPr lang="en-US" dirty="0">
              <a:solidFill>
                <a:schemeClr val="bg1"/>
              </a:solidFill>
              <a:latin typeface="Avenir Book"/>
            </a:endParaRPr>
          </a:p>
        </p:txBody>
      </p:sp>
    </p:spTree>
    <p:extLst>
      <p:ext uri="{BB962C8B-B14F-4D97-AF65-F5344CB8AC3E}">
        <p14:creationId xmlns:p14="http://schemas.microsoft.com/office/powerpoint/2010/main" val="378164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98875" y="1184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Scrum: Elements of Core Framework</a:t>
            </a:r>
          </a:p>
        </p:txBody>
      </p:sp>
      <p:sp>
        <p:nvSpPr>
          <p:cNvPr id="8" name="Rounded Rectangle 7"/>
          <p:cNvSpPr/>
          <p:nvPr/>
        </p:nvSpPr>
        <p:spPr>
          <a:xfrm>
            <a:off x="8347616" y="3516608"/>
            <a:ext cx="3539001" cy="2357189"/>
          </a:xfrm>
          <a:prstGeom prst="roundRect">
            <a:avLst/>
          </a:prstGeom>
          <a:solidFill>
            <a:srgbClr val="BFD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9" name="Rounded Rectangle 8"/>
          <p:cNvSpPr/>
          <p:nvPr/>
        </p:nvSpPr>
        <p:spPr>
          <a:xfrm>
            <a:off x="388926" y="3582514"/>
            <a:ext cx="3548383" cy="2291283"/>
          </a:xfrm>
          <a:prstGeom prst="roundRect">
            <a:avLst/>
          </a:prstGeom>
          <a:solidFill>
            <a:srgbClr val="9ECBE0"/>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17" name="Freeform 16"/>
          <p:cNvSpPr>
            <a:spLocks/>
          </p:cNvSpPr>
          <p:nvPr/>
        </p:nvSpPr>
        <p:spPr bwMode="auto">
          <a:xfrm>
            <a:off x="4401935" y="867556"/>
            <a:ext cx="3548383" cy="1672866"/>
          </a:xfrm>
          <a:custGeom>
            <a:avLst/>
            <a:gdLst>
              <a:gd name="T0" fmla="*/ 0 w 614"/>
              <a:gd name="T1" fmla="*/ 362 h 398"/>
              <a:gd name="T2" fmla="*/ 36 w 614"/>
              <a:gd name="T3" fmla="*/ 398 h 398"/>
              <a:gd name="T4" fmla="*/ 578 w 614"/>
              <a:gd name="T5" fmla="*/ 398 h 398"/>
              <a:gd name="T6" fmla="*/ 614 w 614"/>
              <a:gd name="T7" fmla="*/ 362 h 398"/>
              <a:gd name="T8" fmla="*/ 614 w 614"/>
              <a:gd name="T9" fmla="*/ 36 h 398"/>
              <a:gd name="T10" fmla="*/ 578 w 614"/>
              <a:gd name="T11" fmla="*/ 0 h 398"/>
              <a:gd name="T12" fmla="*/ 36 w 614"/>
              <a:gd name="T13" fmla="*/ 0 h 398"/>
              <a:gd name="T14" fmla="*/ 0 w 614"/>
              <a:gd name="T15" fmla="*/ 36 h 398"/>
              <a:gd name="T16" fmla="*/ 0 w 614"/>
              <a:gd name="T17" fmla="*/ 36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398">
                <a:moveTo>
                  <a:pt x="0" y="362"/>
                </a:moveTo>
                <a:cubicBezTo>
                  <a:pt x="0" y="382"/>
                  <a:pt x="16" y="398"/>
                  <a:pt x="36" y="398"/>
                </a:cubicBezTo>
                <a:cubicBezTo>
                  <a:pt x="578" y="398"/>
                  <a:pt x="578" y="398"/>
                  <a:pt x="578" y="398"/>
                </a:cubicBezTo>
                <a:cubicBezTo>
                  <a:pt x="598" y="398"/>
                  <a:pt x="614" y="382"/>
                  <a:pt x="614" y="362"/>
                </a:cubicBezTo>
                <a:cubicBezTo>
                  <a:pt x="614" y="36"/>
                  <a:pt x="614" y="36"/>
                  <a:pt x="614" y="36"/>
                </a:cubicBezTo>
                <a:cubicBezTo>
                  <a:pt x="614" y="16"/>
                  <a:pt x="598" y="0"/>
                  <a:pt x="578" y="0"/>
                </a:cubicBezTo>
                <a:cubicBezTo>
                  <a:pt x="36" y="0"/>
                  <a:pt x="36" y="0"/>
                  <a:pt x="36" y="0"/>
                </a:cubicBezTo>
                <a:cubicBezTo>
                  <a:pt x="16" y="0"/>
                  <a:pt x="0" y="16"/>
                  <a:pt x="0" y="36"/>
                </a:cubicBezTo>
                <a:lnTo>
                  <a:pt x="0" y="362"/>
                </a:lnTo>
                <a:close/>
              </a:path>
            </a:pathLst>
          </a:custGeom>
          <a:solidFill>
            <a:srgbClr val="FFC000"/>
          </a:solidFill>
          <a:ln w="9525" cap="flat" cmpd="sng" algn="ctr">
            <a:noFill/>
            <a:prstDash val="solid"/>
            <a:round/>
            <a:headEnd type="none" w="med" len="med"/>
            <a:tailEnd type="none" w="med" len="med"/>
          </a:ln>
          <a:effectLst>
            <a:outerShdw blurRad="50800" dist="25400" dir="5400000" algn="ctr" rotWithShape="0">
              <a:schemeClr val="tx2">
                <a:alpha val="27000"/>
              </a:scheme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r>
              <a:rPr lang="en-US" sz="3600" dirty="0">
                <a:solidFill>
                  <a:schemeClr val="bg1"/>
                </a:solidFill>
                <a:latin typeface="Avenir Book"/>
              </a:rPr>
              <a:t>SCRUM</a:t>
            </a:r>
            <a:r>
              <a:rPr lang="en-US" dirty="0">
                <a:solidFill>
                  <a:srgbClr val="616265"/>
                </a:solidFill>
                <a:latin typeface="Avenir Book"/>
              </a:rPr>
              <a:t> </a:t>
            </a:r>
          </a:p>
        </p:txBody>
      </p:sp>
      <p:sp>
        <p:nvSpPr>
          <p:cNvPr id="16" name="Rectangle 15"/>
          <p:cNvSpPr/>
          <p:nvPr/>
        </p:nvSpPr>
        <p:spPr>
          <a:xfrm>
            <a:off x="1080218" y="4455773"/>
            <a:ext cx="1877437" cy="590931"/>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ROLES</a:t>
            </a:r>
            <a:r>
              <a:rPr lang="en-US" sz="3600" dirty="0">
                <a:solidFill>
                  <a:srgbClr val="616265"/>
                </a:solidFill>
                <a:latin typeface="Avenir Book"/>
              </a:rPr>
              <a:t> </a:t>
            </a:r>
          </a:p>
        </p:txBody>
      </p:sp>
      <p:grpSp>
        <p:nvGrpSpPr>
          <p:cNvPr id="22" name="Group 21"/>
          <p:cNvGrpSpPr/>
          <p:nvPr/>
        </p:nvGrpSpPr>
        <p:grpSpPr>
          <a:xfrm>
            <a:off x="4315385" y="3547475"/>
            <a:ext cx="3548383" cy="2326322"/>
            <a:chOff x="8268367" y="7094950"/>
            <a:chExt cx="7096765" cy="4652643"/>
          </a:xfrm>
        </p:grpSpPr>
        <p:sp>
          <p:nvSpPr>
            <p:cNvPr id="3" name="Rounded Rectangle 2"/>
            <p:cNvSpPr/>
            <p:nvPr/>
          </p:nvSpPr>
          <p:spPr>
            <a:xfrm>
              <a:off x="8268367" y="7094950"/>
              <a:ext cx="7096765" cy="4652643"/>
            </a:xfrm>
            <a:prstGeom prst="roundRect">
              <a:avLst/>
            </a:prstGeom>
            <a:solidFill>
              <a:srgbClr val="EB5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23" name="Rectangle 22"/>
            <p:cNvSpPr/>
            <p:nvPr/>
          </p:nvSpPr>
          <p:spPr>
            <a:xfrm>
              <a:off x="8400431" y="8876506"/>
              <a:ext cx="6832639" cy="1181862"/>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CEREMONIES</a:t>
              </a:r>
              <a:r>
                <a:rPr lang="en-US" sz="3600" dirty="0">
                  <a:solidFill>
                    <a:srgbClr val="616265"/>
                  </a:solidFill>
                  <a:latin typeface="Avenir Book"/>
                </a:rPr>
                <a:t> </a:t>
              </a:r>
            </a:p>
          </p:txBody>
        </p:sp>
      </p:grpSp>
      <p:sp>
        <p:nvSpPr>
          <p:cNvPr id="24" name="Rectangle 23"/>
          <p:cNvSpPr/>
          <p:nvPr/>
        </p:nvSpPr>
        <p:spPr>
          <a:xfrm>
            <a:off x="8777016" y="4422820"/>
            <a:ext cx="2843920" cy="590931"/>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ARTIFACTS</a:t>
            </a:r>
            <a:r>
              <a:rPr lang="en-US" sz="3600" dirty="0">
                <a:solidFill>
                  <a:srgbClr val="616265"/>
                </a:solidFill>
                <a:latin typeface="Avenir Book"/>
              </a:rPr>
              <a:t> </a:t>
            </a:r>
          </a:p>
        </p:txBody>
      </p:sp>
      <p:cxnSp>
        <p:nvCxnSpPr>
          <p:cNvPr id="28" name="Straight Connector 27"/>
          <p:cNvCxnSpPr/>
          <p:nvPr/>
        </p:nvCxnSpPr>
        <p:spPr>
          <a:xfrm>
            <a:off x="1975469" y="3102429"/>
            <a:ext cx="8411090"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975469" y="3102429"/>
            <a:ext cx="0" cy="41418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84824" y="3096986"/>
            <a:ext cx="0" cy="41418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390121" y="3091544"/>
            <a:ext cx="0" cy="41418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084824" y="2576731"/>
            <a:ext cx="0" cy="514813"/>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413356" y="952852"/>
            <a:ext cx="3548383" cy="1349783"/>
            <a:chOff x="8268367" y="1807732"/>
            <a:chExt cx="7096765" cy="2699566"/>
          </a:xfrm>
          <a:effectLst/>
        </p:grpSpPr>
        <p:sp>
          <p:nvSpPr>
            <p:cNvPr id="51" name="Freeform 50"/>
            <p:cNvSpPr>
              <a:spLocks/>
            </p:cNvSpPr>
            <p:nvPr/>
          </p:nvSpPr>
          <p:spPr bwMode="auto">
            <a:xfrm>
              <a:off x="8268367" y="1807732"/>
              <a:ext cx="7096765" cy="2699566"/>
            </a:xfrm>
            <a:custGeom>
              <a:avLst/>
              <a:gdLst>
                <a:gd name="T0" fmla="*/ 0 w 614"/>
                <a:gd name="T1" fmla="*/ 362 h 398"/>
                <a:gd name="T2" fmla="*/ 36 w 614"/>
                <a:gd name="T3" fmla="*/ 398 h 398"/>
                <a:gd name="T4" fmla="*/ 578 w 614"/>
                <a:gd name="T5" fmla="*/ 398 h 398"/>
                <a:gd name="T6" fmla="*/ 614 w 614"/>
                <a:gd name="T7" fmla="*/ 362 h 398"/>
                <a:gd name="T8" fmla="*/ 614 w 614"/>
                <a:gd name="T9" fmla="*/ 36 h 398"/>
                <a:gd name="T10" fmla="*/ 578 w 614"/>
                <a:gd name="T11" fmla="*/ 0 h 398"/>
                <a:gd name="T12" fmla="*/ 36 w 614"/>
                <a:gd name="T13" fmla="*/ 0 h 398"/>
                <a:gd name="T14" fmla="*/ 0 w 614"/>
                <a:gd name="T15" fmla="*/ 36 h 398"/>
                <a:gd name="T16" fmla="*/ 0 w 614"/>
                <a:gd name="T17" fmla="*/ 36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398">
                  <a:moveTo>
                    <a:pt x="0" y="362"/>
                  </a:moveTo>
                  <a:cubicBezTo>
                    <a:pt x="0" y="382"/>
                    <a:pt x="16" y="398"/>
                    <a:pt x="36" y="398"/>
                  </a:cubicBezTo>
                  <a:cubicBezTo>
                    <a:pt x="578" y="398"/>
                    <a:pt x="578" y="398"/>
                    <a:pt x="578" y="398"/>
                  </a:cubicBezTo>
                  <a:cubicBezTo>
                    <a:pt x="598" y="398"/>
                    <a:pt x="614" y="382"/>
                    <a:pt x="614" y="362"/>
                  </a:cubicBezTo>
                  <a:cubicBezTo>
                    <a:pt x="614" y="36"/>
                    <a:pt x="614" y="36"/>
                    <a:pt x="614" y="36"/>
                  </a:cubicBezTo>
                  <a:cubicBezTo>
                    <a:pt x="614" y="16"/>
                    <a:pt x="598" y="0"/>
                    <a:pt x="578" y="0"/>
                  </a:cubicBezTo>
                  <a:cubicBezTo>
                    <a:pt x="36" y="0"/>
                    <a:pt x="36" y="0"/>
                    <a:pt x="36" y="0"/>
                  </a:cubicBezTo>
                  <a:cubicBezTo>
                    <a:pt x="16" y="0"/>
                    <a:pt x="0" y="16"/>
                    <a:pt x="0" y="36"/>
                  </a:cubicBezTo>
                  <a:lnTo>
                    <a:pt x="0" y="362"/>
                  </a:lnTo>
                  <a:close/>
                </a:path>
              </a:pathLst>
            </a:custGeom>
            <a:solidFill>
              <a:srgbClr val="FFC000"/>
            </a:solidFill>
            <a:ln w="9525" cap="flat" cmpd="sng" algn="ctr">
              <a:noFill/>
              <a:prstDash val="solid"/>
              <a:round/>
              <a:headEnd type="none" w="med" len="med"/>
              <a:tailEnd type="none" w="med" len="med"/>
            </a:ln>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r>
                <a:rPr lang="en-US" sz="3600" dirty="0">
                  <a:solidFill>
                    <a:schemeClr val="bg1"/>
                  </a:solidFill>
                  <a:latin typeface="Avenir Book"/>
                </a:rPr>
                <a:t>SCRUM</a:t>
              </a:r>
            </a:p>
            <a:p>
              <a:pPr algn="ctr" defTabSz="814185">
                <a:lnSpc>
                  <a:spcPct val="90000"/>
                </a:lnSpc>
                <a:defRPr/>
              </a:pPr>
              <a:endParaRPr lang="en-US" sz="3600" dirty="0">
                <a:solidFill>
                  <a:schemeClr val="bg1"/>
                </a:solidFill>
                <a:latin typeface="Avenir Book"/>
              </a:endParaRPr>
            </a:p>
            <a:p>
              <a:pPr algn="ctr" defTabSz="814185">
                <a:lnSpc>
                  <a:spcPct val="90000"/>
                </a:lnSpc>
                <a:defRPr/>
              </a:pPr>
              <a:r>
                <a:rPr lang="en-US" dirty="0">
                  <a:solidFill>
                    <a:srgbClr val="616265"/>
                  </a:solidFill>
                  <a:latin typeface="Avenir Book"/>
                </a:rPr>
                <a:t> </a:t>
              </a:r>
            </a:p>
          </p:txBody>
        </p:sp>
        <p:sp>
          <p:nvSpPr>
            <p:cNvPr id="52" name="TextBox 51"/>
            <p:cNvSpPr txBox="1"/>
            <p:nvPr/>
          </p:nvSpPr>
          <p:spPr>
            <a:xfrm>
              <a:off x="9862457" y="2919646"/>
              <a:ext cx="4441373" cy="1477328"/>
            </a:xfrm>
            <a:prstGeom prst="rect">
              <a:avLst/>
            </a:prstGeom>
            <a:noFill/>
            <a:effectLst/>
          </p:spPr>
          <p:txBody>
            <a:bodyPr wrap="square" rtlCol="0">
              <a:spAutoFit/>
            </a:bodyPr>
            <a:lstStyle/>
            <a:p>
              <a:pPr defTabSz="914172"/>
              <a:r>
                <a:rPr lang="en-US" sz="1400" dirty="0">
                  <a:solidFill>
                    <a:schemeClr val="bg1"/>
                  </a:solidFill>
                  <a:latin typeface="Avenir Book"/>
                </a:rPr>
                <a:t>Scrum is the basic building block </a:t>
              </a:r>
              <a:r>
                <a:rPr lang="en-US" sz="1400" dirty="0" smtClean="0">
                  <a:solidFill>
                    <a:schemeClr val="bg1"/>
                  </a:solidFill>
                  <a:latin typeface="Avenir Book"/>
                </a:rPr>
                <a:t>of </a:t>
              </a:r>
              <a:r>
                <a:rPr lang="en-US" sz="1400" dirty="0">
                  <a:solidFill>
                    <a:schemeClr val="bg1"/>
                  </a:solidFill>
                  <a:latin typeface="Avenir Book"/>
                </a:rPr>
                <a:t>Scrum at Scale Framework. </a:t>
              </a:r>
            </a:p>
          </p:txBody>
        </p:sp>
      </p:grpSp>
      <p:grpSp>
        <p:nvGrpSpPr>
          <p:cNvPr id="53" name="Group 52"/>
          <p:cNvGrpSpPr/>
          <p:nvPr/>
        </p:nvGrpSpPr>
        <p:grpSpPr>
          <a:xfrm>
            <a:off x="388926" y="3533527"/>
            <a:ext cx="6750527" cy="2324394"/>
            <a:chOff x="774677" y="6479228"/>
            <a:chExt cx="13501053" cy="4648788"/>
          </a:xfrm>
        </p:grpSpPr>
        <p:sp>
          <p:nvSpPr>
            <p:cNvPr id="54" name="Rounded Rectangle 53"/>
            <p:cNvSpPr/>
            <p:nvPr/>
          </p:nvSpPr>
          <p:spPr>
            <a:xfrm>
              <a:off x="774677" y="6479228"/>
              <a:ext cx="7096765" cy="4648788"/>
            </a:xfrm>
            <a:prstGeom prst="roundRect">
              <a:avLst/>
            </a:prstGeom>
            <a:solidFill>
              <a:srgbClr val="9ECB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55" name="Rectangle 54"/>
            <p:cNvSpPr/>
            <p:nvPr/>
          </p:nvSpPr>
          <p:spPr>
            <a:xfrm>
              <a:off x="2157261" y="6788834"/>
              <a:ext cx="3754874" cy="1181862"/>
            </a:xfrm>
            <a:prstGeom prst="rect">
              <a:avLst/>
            </a:prstGeom>
            <a:ln>
              <a:noFill/>
            </a:ln>
          </p:spPr>
          <p:txBody>
            <a:bodyPr wrap="none">
              <a:spAutoFit/>
            </a:bodyPr>
            <a:lstStyle/>
            <a:p>
              <a:pPr algn="ctr" defTabSz="814185">
                <a:lnSpc>
                  <a:spcPct val="90000"/>
                </a:lnSpc>
                <a:defRPr/>
              </a:pPr>
              <a:r>
                <a:rPr lang="en-US" sz="3600" dirty="0">
                  <a:solidFill>
                    <a:schemeClr val="bg1"/>
                  </a:solidFill>
                  <a:latin typeface="Avenir Book"/>
                </a:rPr>
                <a:t>ROLES</a:t>
              </a:r>
              <a:r>
                <a:rPr lang="en-US" sz="3600" dirty="0">
                  <a:solidFill>
                    <a:srgbClr val="616265"/>
                  </a:solidFill>
                  <a:latin typeface="Avenir Book"/>
                </a:rPr>
                <a:t> </a:t>
              </a:r>
            </a:p>
          </p:txBody>
        </p:sp>
        <p:sp>
          <p:nvSpPr>
            <p:cNvPr id="56" name="Rectangle 55"/>
            <p:cNvSpPr/>
            <p:nvPr/>
          </p:nvSpPr>
          <p:spPr>
            <a:xfrm>
              <a:off x="2086905" y="8074662"/>
              <a:ext cx="12188825" cy="1569660"/>
            </a:xfrm>
            <a:prstGeom prst="rect">
              <a:avLst/>
            </a:prstGeom>
            <a:ln>
              <a:noFill/>
            </a:ln>
          </p:spPr>
          <p:txBody>
            <a:bodyPr>
              <a:spAutoFit/>
            </a:bodyPr>
            <a:lstStyle/>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Product Owner </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Scrum Master</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Scrum Team </a:t>
              </a:r>
            </a:p>
          </p:txBody>
        </p:sp>
      </p:grpSp>
      <p:grpSp>
        <p:nvGrpSpPr>
          <p:cNvPr id="57" name="Group 56"/>
          <p:cNvGrpSpPr/>
          <p:nvPr/>
        </p:nvGrpSpPr>
        <p:grpSpPr>
          <a:xfrm>
            <a:off x="4331713" y="3547475"/>
            <a:ext cx="3548383" cy="2359939"/>
            <a:chOff x="8268367" y="6409153"/>
            <a:chExt cx="7096765" cy="4719878"/>
          </a:xfrm>
        </p:grpSpPr>
        <p:sp>
          <p:nvSpPr>
            <p:cNvPr id="58" name="Rounded Rectangle 57"/>
            <p:cNvSpPr/>
            <p:nvPr/>
          </p:nvSpPr>
          <p:spPr>
            <a:xfrm>
              <a:off x="8268367" y="6409153"/>
              <a:ext cx="7096765" cy="4719878"/>
            </a:xfrm>
            <a:prstGeom prst="roundRect">
              <a:avLst/>
            </a:prstGeom>
            <a:solidFill>
              <a:srgbClr val="EB5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grpSp>
          <p:nvGrpSpPr>
            <p:cNvPr id="59" name="Group 58"/>
            <p:cNvGrpSpPr/>
            <p:nvPr/>
          </p:nvGrpSpPr>
          <p:grpSpPr>
            <a:xfrm>
              <a:off x="8879588" y="6782596"/>
              <a:ext cx="6291077" cy="3791886"/>
              <a:chOff x="8879588" y="6782596"/>
              <a:chExt cx="6291077" cy="3791886"/>
            </a:xfrm>
          </p:grpSpPr>
          <p:sp>
            <p:nvSpPr>
              <p:cNvPr id="60" name="Rectangle 59"/>
              <p:cNvSpPr/>
              <p:nvPr/>
            </p:nvSpPr>
            <p:spPr>
              <a:xfrm>
                <a:off x="9958526" y="6782596"/>
                <a:ext cx="4062651" cy="1181862"/>
              </a:xfrm>
              <a:prstGeom prst="rect">
                <a:avLst/>
              </a:prstGeom>
            </p:spPr>
            <p:txBody>
              <a:bodyPr wrap="none">
                <a:spAutoFit/>
              </a:bodyPr>
              <a:lstStyle/>
              <a:p>
                <a:pPr algn="ctr" defTabSz="814185">
                  <a:lnSpc>
                    <a:spcPct val="90000"/>
                  </a:lnSpc>
                  <a:defRPr/>
                </a:pPr>
                <a:r>
                  <a:rPr lang="en-US" sz="3600" dirty="0" smtClean="0">
                    <a:solidFill>
                      <a:schemeClr val="bg1"/>
                    </a:solidFill>
                    <a:latin typeface="Avenir Book"/>
                  </a:rPr>
                  <a:t>EVENTS</a:t>
                </a:r>
                <a:endParaRPr lang="en-US" sz="3600" dirty="0">
                  <a:solidFill>
                    <a:srgbClr val="616265"/>
                  </a:solidFill>
                  <a:latin typeface="Avenir Book"/>
                </a:endParaRPr>
              </a:p>
            </p:txBody>
          </p:sp>
          <p:sp>
            <p:nvSpPr>
              <p:cNvPr id="61" name="TextBox 60"/>
              <p:cNvSpPr txBox="1"/>
              <p:nvPr/>
            </p:nvSpPr>
            <p:spPr>
              <a:xfrm>
                <a:off x="8879588" y="8081493"/>
                <a:ext cx="6291077" cy="2492989"/>
              </a:xfrm>
              <a:prstGeom prst="rect">
                <a:avLst/>
              </a:prstGeom>
              <a:solidFill>
                <a:srgbClr val="EB5544"/>
              </a:solidFill>
              <a:ln>
                <a:noFill/>
              </a:ln>
            </p:spPr>
            <p:txBody>
              <a:bodyPr wrap="square" rtlCol="0">
                <a:spAutoFit/>
              </a:bodyPr>
              <a:lstStyle/>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Planning Meeting</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Daily Scrum/Standup </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Review Meeting</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Retrospective </a:t>
                </a:r>
              </a:p>
              <a:p>
                <a:r>
                  <a:rPr lang="en-US" sz="1500" dirty="0">
                    <a:solidFill>
                      <a:schemeClr val="bg1"/>
                    </a:solidFill>
                    <a:latin typeface="Avenir Book"/>
                    <a:cs typeface="Arial" panose="020B0604020202020204" pitchFamily="34" charset="0"/>
                  </a:rPr>
                  <a:t> </a:t>
                </a:r>
                <a:r>
                  <a:rPr lang="en-US" sz="1500" dirty="0" smtClean="0">
                    <a:solidFill>
                      <a:schemeClr val="bg1"/>
                    </a:solidFill>
                    <a:latin typeface="Avenir Book"/>
                    <a:cs typeface="Arial" panose="020B0604020202020204" pitchFamily="34" charset="0"/>
                  </a:rPr>
                  <a:t>    plus Backlog </a:t>
                </a:r>
                <a:r>
                  <a:rPr lang="en-US" sz="1500" dirty="0">
                    <a:solidFill>
                      <a:schemeClr val="bg1"/>
                    </a:solidFill>
                    <a:latin typeface="Avenir Book"/>
                    <a:cs typeface="Arial" panose="020B0604020202020204" pitchFamily="34" charset="0"/>
                  </a:rPr>
                  <a:t>Refinement </a:t>
                </a:r>
              </a:p>
            </p:txBody>
          </p:sp>
        </p:grpSp>
      </p:grpSp>
      <p:grpSp>
        <p:nvGrpSpPr>
          <p:cNvPr id="62" name="Group 61"/>
          <p:cNvGrpSpPr/>
          <p:nvPr/>
        </p:nvGrpSpPr>
        <p:grpSpPr>
          <a:xfrm>
            <a:off x="8347616" y="3516608"/>
            <a:ext cx="3539001" cy="2391252"/>
            <a:chOff x="16692056" y="6347418"/>
            <a:chExt cx="7078002" cy="4782504"/>
          </a:xfrm>
        </p:grpSpPr>
        <p:sp>
          <p:nvSpPr>
            <p:cNvPr id="63" name="Rounded Rectangle 62"/>
            <p:cNvSpPr/>
            <p:nvPr/>
          </p:nvSpPr>
          <p:spPr>
            <a:xfrm>
              <a:off x="16692056" y="6347418"/>
              <a:ext cx="7078002" cy="4782504"/>
            </a:xfrm>
            <a:prstGeom prst="roundRect">
              <a:avLst/>
            </a:prstGeom>
            <a:solidFill>
              <a:srgbClr val="BFD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grpSp>
          <p:nvGrpSpPr>
            <p:cNvPr id="64" name="Group 63"/>
            <p:cNvGrpSpPr/>
            <p:nvPr/>
          </p:nvGrpSpPr>
          <p:grpSpPr>
            <a:xfrm>
              <a:off x="17405261" y="6713308"/>
              <a:ext cx="6035403" cy="4312957"/>
              <a:chOff x="17405261" y="6713308"/>
              <a:chExt cx="6035403" cy="4312957"/>
            </a:xfrm>
          </p:grpSpPr>
          <p:sp>
            <p:nvSpPr>
              <p:cNvPr id="65" name="TextBox 64"/>
              <p:cNvSpPr txBox="1"/>
              <p:nvPr/>
            </p:nvSpPr>
            <p:spPr>
              <a:xfrm>
                <a:off x="17569571" y="8071610"/>
                <a:ext cx="5871093" cy="2954655"/>
              </a:xfrm>
              <a:prstGeom prst="rect">
                <a:avLst/>
              </a:prstGeom>
              <a:solidFill>
                <a:srgbClr val="BFD732"/>
              </a:solidFill>
            </p:spPr>
            <p:txBody>
              <a:bodyPr wrap="square" rtlCol="0">
                <a:spAutoFit/>
              </a:bodyPr>
              <a:lstStyle/>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Product Backlog </a:t>
                </a:r>
              </a:p>
              <a:p>
                <a:pPr marL="742859" lvl="1"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Epics</a:t>
                </a:r>
              </a:p>
              <a:p>
                <a:pPr marL="742859" lvl="1"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Features</a:t>
                </a:r>
              </a:p>
              <a:p>
                <a:pPr marL="742859" lvl="1"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User Stories</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Backlog</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Burn down Chart</a:t>
                </a:r>
              </a:p>
            </p:txBody>
          </p:sp>
          <p:sp>
            <p:nvSpPr>
              <p:cNvPr id="66" name="Rectangle 65"/>
              <p:cNvSpPr/>
              <p:nvPr/>
            </p:nvSpPr>
            <p:spPr>
              <a:xfrm>
                <a:off x="17405261" y="6713308"/>
                <a:ext cx="5687839" cy="1181862"/>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ARTIFACTS</a:t>
                </a:r>
                <a:r>
                  <a:rPr lang="en-US" sz="3600" dirty="0">
                    <a:solidFill>
                      <a:srgbClr val="616265"/>
                    </a:solidFill>
                    <a:latin typeface="Avenir Book"/>
                  </a:rPr>
                  <a:t> </a:t>
                </a:r>
              </a:p>
            </p:txBody>
          </p:sp>
        </p:grpSp>
      </p:grpSp>
      <p:sp>
        <p:nvSpPr>
          <p:cNvPr id="85" name="Rectangle 84"/>
          <p:cNvSpPr/>
          <p:nvPr/>
        </p:nvSpPr>
        <p:spPr>
          <a:xfrm>
            <a:off x="1588" y="6012099"/>
            <a:ext cx="12188825" cy="845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venir Book"/>
            </a:endParaRPr>
          </a:p>
        </p:txBody>
      </p:sp>
      <p:grpSp>
        <p:nvGrpSpPr>
          <p:cNvPr id="68" name="Group 67"/>
          <p:cNvGrpSpPr/>
          <p:nvPr/>
        </p:nvGrpSpPr>
        <p:grpSpPr>
          <a:xfrm>
            <a:off x="388926" y="6049709"/>
            <a:ext cx="6595589" cy="676004"/>
            <a:chOff x="774677" y="6581996"/>
            <a:chExt cx="13191177" cy="1352008"/>
          </a:xfrm>
        </p:grpSpPr>
        <p:sp>
          <p:nvSpPr>
            <p:cNvPr id="69" name="Rounded Rectangle 68"/>
            <p:cNvSpPr/>
            <p:nvPr/>
          </p:nvSpPr>
          <p:spPr>
            <a:xfrm>
              <a:off x="774677" y="6581996"/>
              <a:ext cx="7096765" cy="1352008"/>
            </a:xfrm>
            <a:prstGeom prst="round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schemeClr>
                </a:solidFill>
                <a:latin typeface="Avenir Book"/>
                <a:cs typeface="Arial" panose="020B0604020202020204" pitchFamily="34" charset="0"/>
              </a:endParaRPr>
            </a:p>
          </p:txBody>
        </p:sp>
        <p:sp>
          <p:nvSpPr>
            <p:cNvPr id="70" name="Rectangle 69"/>
            <p:cNvSpPr/>
            <p:nvPr/>
          </p:nvSpPr>
          <p:spPr>
            <a:xfrm>
              <a:off x="3849967" y="6788834"/>
              <a:ext cx="369462" cy="572464"/>
            </a:xfrm>
            <a:prstGeom prst="rect">
              <a:avLst/>
            </a:prstGeom>
          </p:spPr>
          <p:txBody>
            <a:bodyPr wrap="none">
              <a:spAutoFit/>
            </a:bodyPr>
            <a:lstStyle/>
            <a:p>
              <a:pPr algn="ctr" defTabSz="814185">
                <a:lnSpc>
                  <a:spcPct val="90000"/>
                </a:lnSpc>
                <a:defRPr/>
              </a:pPr>
              <a:endParaRPr lang="en-US" sz="1400" dirty="0">
                <a:solidFill>
                  <a:srgbClr val="616265"/>
                </a:solidFill>
                <a:latin typeface="Avenir Book"/>
              </a:endParaRPr>
            </a:p>
          </p:txBody>
        </p:sp>
        <p:sp>
          <p:nvSpPr>
            <p:cNvPr id="71" name="Rectangle 70"/>
            <p:cNvSpPr/>
            <p:nvPr/>
          </p:nvSpPr>
          <p:spPr>
            <a:xfrm>
              <a:off x="1777029" y="6741554"/>
              <a:ext cx="12188825" cy="1046440"/>
            </a:xfrm>
            <a:prstGeom prst="rect">
              <a:avLst/>
            </a:prstGeom>
          </p:spPr>
          <p:txBody>
            <a:bodyPr>
              <a:spAutoFit/>
            </a:bodyPr>
            <a:lstStyle/>
            <a:p>
              <a:pPr marL="285750" indent="-285750">
                <a:buFont typeface="Wingdings" panose="05000000000000000000" pitchFamily="2" charset="2"/>
                <a:buChar char="§"/>
              </a:pPr>
              <a:r>
                <a:rPr lang="en-US" sz="1400" dirty="0">
                  <a:solidFill>
                    <a:schemeClr val="bg1"/>
                  </a:solidFill>
                  <a:latin typeface="Avenir Book"/>
                  <a:cs typeface="Arial" panose="020B0604020202020204" pitchFamily="34" charset="0"/>
                </a:rPr>
                <a:t>Proxy Product Owner </a:t>
              </a:r>
            </a:p>
            <a:p>
              <a:pPr marL="285750" indent="-285750">
                <a:buFont typeface="Wingdings" panose="05000000000000000000" pitchFamily="2" charset="2"/>
                <a:buChar char="§"/>
              </a:pPr>
              <a:r>
                <a:rPr lang="en-US" sz="1400" dirty="0">
                  <a:solidFill>
                    <a:schemeClr val="bg1"/>
                  </a:solidFill>
                  <a:latin typeface="Avenir Book"/>
                  <a:cs typeface="Arial" panose="020B0604020202020204" pitchFamily="34" charset="0"/>
                </a:rPr>
                <a:t>Proxy Scrum Master</a:t>
              </a:r>
            </a:p>
          </p:txBody>
        </p:sp>
      </p:grpSp>
      <p:grpSp>
        <p:nvGrpSpPr>
          <p:cNvPr id="72" name="Group 71"/>
          <p:cNvGrpSpPr/>
          <p:nvPr/>
        </p:nvGrpSpPr>
        <p:grpSpPr>
          <a:xfrm>
            <a:off x="4329192" y="6023997"/>
            <a:ext cx="3548383" cy="718536"/>
            <a:chOff x="8268367" y="6409153"/>
            <a:chExt cx="7096765" cy="4719878"/>
          </a:xfrm>
          <a:solidFill>
            <a:srgbClr val="0099FF"/>
          </a:solidFill>
        </p:grpSpPr>
        <p:sp>
          <p:nvSpPr>
            <p:cNvPr id="73" name="Rounded Rectangle 72"/>
            <p:cNvSpPr/>
            <p:nvPr/>
          </p:nvSpPr>
          <p:spPr>
            <a:xfrm>
              <a:off x="8268367" y="6409153"/>
              <a:ext cx="7096765" cy="47198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schemeClr>
                </a:solidFill>
                <a:latin typeface="Avenir Book"/>
                <a:cs typeface="Arial" panose="020B0604020202020204" pitchFamily="34" charset="0"/>
              </a:endParaRPr>
            </a:p>
          </p:txBody>
        </p:sp>
        <p:sp>
          <p:nvSpPr>
            <p:cNvPr id="76" name="TextBox 75"/>
            <p:cNvSpPr txBox="1"/>
            <p:nvPr/>
          </p:nvSpPr>
          <p:spPr>
            <a:xfrm>
              <a:off x="8879589" y="8081496"/>
              <a:ext cx="6291077" cy="2021708"/>
            </a:xfrm>
            <a:prstGeom prst="rect">
              <a:avLst/>
            </a:prstGeom>
            <a:grpFill/>
            <a:ln>
              <a:noFill/>
            </a:ln>
          </p:spPr>
          <p:txBody>
            <a:bodyPr wrap="square" rtlCol="0">
              <a:spAutoFit/>
            </a:bodyPr>
            <a:lstStyle/>
            <a:p>
              <a:pPr marL="285750" indent="-285750">
                <a:buFont typeface="Wingdings" panose="05000000000000000000" pitchFamily="2" charset="2"/>
                <a:buChar char="§"/>
              </a:pPr>
              <a:r>
                <a:rPr lang="en-US" sz="1400" dirty="0">
                  <a:solidFill>
                    <a:schemeClr val="bg1"/>
                  </a:solidFill>
                  <a:latin typeface="Avenir Book"/>
                  <a:cs typeface="Arial" panose="020B0604020202020204" pitchFamily="34" charset="0"/>
                </a:rPr>
                <a:t>Scrum of Scrums </a:t>
              </a:r>
            </a:p>
          </p:txBody>
        </p:sp>
      </p:grpSp>
      <p:sp>
        <p:nvSpPr>
          <p:cNvPr id="84" name="TextBox 83"/>
          <p:cNvSpPr txBox="1"/>
          <p:nvPr/>
        </p:nvSpPr>
        <p:spPr>
          <a:xfrm>
            <a:off x="8424149" y="6164673"/>
            <a:ext cx="2355132" cy="307777"/>
          </a:xfrm>
          <a:prstGeom prst="rect">
            <a:avLst/>
          </a:prstGeom>
          <a:noFill/>
        </p:spPr>
        <p:txBody>
          <a:bodyPr wrap="none" rtlCol="0">
            <a:spAutoFit/>
          </a:bodyPr>
          <a:lstStyle/>
          <a:p>
            <a:r>
              <a:rPr lang="en-US" sz="1400" dirty="0">
                <a:solidFill>
                  <a:schemeClr val="bg1"/>
                </a:solidFill>
                <a:latin typeface="Avenir Book"/>
              </a:rPr>
              <a:t>Distributed Scrum at Scale </a:t>
            </a:r>
          </a:p>
        </p:txBody>
      </p:sp>
      <p:grpSp>
        <p:nvGrpSpPr>
          <p:cNvPr id="90" name="Group 89"/>
          <p:cNvGrpSpPr/>
          <p:nvPr/>
        </p:nvGrpSpPr>
        <p:grpSpPr>
          <a:xfrm>
            <a:off x="8067167" y="5973819"/>
            <a:ext cx="3553769" cy="751894"/>
            <a:chOff x="16131156" y="11947637"/>
            <a:chExt cx="6489907" cy="1409745"/>
          </a:xfrm>
          <a:solidFill>
            <a:schemeClr val="accent2"/>
          </a:solidFill>
        </p:grpSpPr>
        <p:sp>
          <p:nvSpPr>
            <p:cNvPr id="83" name="Pentagon 82"/>
            <p:cNvSpPr/>
            <p:nvPr/>
          </p:nvSpPr>
          <p:spPr>
            <a:xfrm rot="10800000">
              <a:off x="16131156" y="11947637"/>
              <a:ext cx="6489907" cy="1409745"/>
            </a:xfrm>
            <a:prstGeom prst="homePlat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Book"/>
              </a:endParaRPr>
            </a:p>
          </p:txBody>
        </p:sp>
        <p:sp>
          <p:nvSpPr>
            <p:cNvPr id="91" name="TextBox 90"/>
            <p:cNvSpPr txBox="1"/>
            <p:nvPr/>
          </p:nvSpPr>
          <p:spPr>
            <a:xfrm>
              <a:off x="17309832" y="12055950"/>
              <a:ext cx="4335058" cy="980998"/>
            </a:xfrm>
            <a:prstGeom prst="rect">
              <a:avLst/>
            </a:prstGeom>
            <a:solidFill>
              <a:srgbClr val="0099FF"/>
            </a:solidFill>
            <a:ln>
              <a:noFill/>
            </a:ln>
          </p:spPr>
          <p:txBody>
            <a:bodyPr wrap="square" rtlCol="0">
              <a:spAutoFit/>
            </a:bodyPr>
            <a:lstStyle/>
            <a:p>
              <a:r>
                <a:rPr lang="en-US" sz="1400" dirty="0">
                  <a:solidFill>
                    <a:schemeClr val="bg1"/>
                  </a:solidFill>
                  <a:latin typeface="Avenir Book"/>
                  <a:cs typeface="Arial" panose="020B0604020202020204" pitchFamily="34" charset="0"/>
                </a:rPr>
                <a:t>Scrum at Scale with Distributed Teams</a:t>
              </a:r>
            </a:p>
          </p:txBody>
        </p:sp>
      </p:gr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89362" l="2660" r="96277"/>
                    </a14:imgEffect>
                  </a14:imgLayer>
                </a14:imgProps>
              </a:ext>
              <a:ext uri="{28A0092B-C50C-407E-A947-70E740481C1C}">
                <a14:useLocalDpi xmlns:a14="http://schemas.microsoft.com/office/drawing/2010/main" val="0"/>
              </a:ext>
            </a:extLst>
          </a:blip>
          <a:stretch>
            <a:fillRect/>
          </a:stretch>
        </p:blipFill>
        <p:spPr>
          <a:xfrm>
            <a:off x="11124803" y="5996080"/>
            <a:ext cx="811672" cy="811672"/>
          </a:xfrm>
          <a:prstGeom prst="rect">
            <a:avLst/>
          </a:prstGeom>
        </p:spPr>
      </p:pic>
    </p:spTree>
    <p:extLst>
      <p:ext uri="{BB962C8B-B14F-4D97-AF65-F5344CB8AC3E}">
        <p14:creationId xmlns:p14="http://schemas.microsoft.com/office/powerpoint/2010/main" val="184559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8875" y="913563"/>
            <a:ext cx="11515057" cy="5275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chemeClr val="tx1">
                    <a:lumMod val="50000"/>
                  </a:schemeClr>
                </a:solidFill>
                <a:latin typeface="Avenir Book"/>
              </a:rPr>
              <a:t>For the successful implementation of the Scrum framework, the following roles are involved:</a:t>
            </a:r>
          </a:p>
        </p:txBody>
      </p:sp>
      <p:sp>
        <p:nvSpPr>
          <p:cNvPr id="7" name="Title 1"/>
          <p:cNvSpPr txBox="1">
            <a:spLocks/>
          </p:cNvSpPr>
          <p:nvPr/>
        </p:nvSpPr>
        <p:spPr>
          <a:xfrm>
            <a:off x="498875" y="13754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Scrum Roles</a:t>
            </a:r>
          </a:p>
        </p:txBody>
      </p:sp>
      <p:sp>
        <p:nvSpPr>
          <p:cNvPr id="2" name="Rectangle 1"/>
          <p:cNvSpPr/>
          <p:nvPr/>
        </p:nvSpPr>
        <p:spPr>
          <a:xfrm>
            <a:off x="8860749" y="2080949"/>
            <a:ext cx="2570839" cy="1569660"/>
          </a:xfrm>
          <a:prstGeom prst="rect">
            <a:avLst/>
          </a:prstGeom>
        </p:spPr>
        <p:txBody>
          <a:bodyPr wrap="square">
            <a:spAutoFit/>
          </a:bodyPr>
          <a:lstStyle/>
          <a:p>
            <a:r>
              <a:rPr lang="en-US" sz="1600" b="1" dirty="0">
                <a:solidFill>
                  <a:srgbClr val="FFC000"/>
                </a:solidFill>
                <a:latin typeface="Avenir Book"/>
              </a:rPr>
              <a:t>The Product Owner </a:t>
            </a:r>
            <a:r>
              <a:rPr lang="en-US" sz="1600" dirty="0">
                <a:solidFill>
                  <a:schemeClr val="tx1">
                    <a:lumMod val="50000"/>
                  </a:schemeClr>
                </a:solidFill>
                <a:latin typeface="Avenir Book"/>
              </a:rPr>
              <a:t>is responsible for defining the vision/value of the product to maximize the value of the work of the Development Team</a:t>
            </a:r>
          </a:p>
        </p:txBody>
      </p:sp>
      <p:sp>
        <p:nvSpPr>
          <p:cNvPr id="8" name="Oval 7"/>
          <p:cNvSpPr/>
          <p:nvPr/>
        </p:nvSpPr>
        <p:spPr>
          <a:xfrm>
            <a:off x="3226051" y="1671877"/>
            <a:ext cx="4644190" cy="46441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endParaRPr>
          </a:p>
        </p:txBody>
      </p:sp>
      <p:sp>
        <p:nvSpPr>
          <p:cNvPr id="9" name="Oval 8"/>
          <p:cNvSpPr/>
          <p:nvPr/>
        </p:nvSpPr>
        <p:spPr>
          <a:xfrm>
            <a:off x="3733382" y="2179208"/>
            <a:ext cx="3693559" cy="3693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932" y="1949592"/>
            <a:ext cx="1786630" cy="1372206"/>
          </a:xfrm>
          <a:prstGeom prst="rect">
            <a:avLst/>
          </a:prstGeom>
        </p:spPr>
      </p:pic>
      <p:pic>
        <p:nvPicPr>
          <p:cNvPr id="11" name="Picture 10"/>
          <p:cNvPicPr>
            <a:picLocks noChangeAspect="1"/>
          </p:cNvPicPr>
          <p:nvPr/>
        </p:nvPicPr>
        <p:blipFill rotWithShape="1">
          <a:blip r:embed="rId4" cstate="email">
            <a:extLst>
              <a:ext uri="{28A0092B-C50C-407E-A947-70E740481C1C}">
                <a14:useLocalDpi xmlns:a14="http://schemas.microsoft.com/office/drawing/2010/main" val="0"/>
              </a:ext>
            </a:extLst>
          </a:blip>
          <a:srcRect r="4334"/>
          <a:stretch/>
        </p:blipFill>
        <p:spPr>
          <a:xfrm>
            <a:off x="4660563" y="4564329"/>
            <a:ext cx="1934331" cy="1579663"/>
          </a:xfrm>
          <a:prstGeom prst="rect">
            <a:avLst/>
          </a:prstGeom>
        </p:spPr>
      </p:pic>
      <p:sp>
        <p:nvSpPr>
          <p:cNvPr id="13" name="Rectangle 12"/>
          <p:cNvSpPr/>
          <p:nvPr/>
        </p:nvSpPr>
        <p:spPr>
          <a:xfrm>
            <a:off x="6722625" y="3315581"/>
            <a:ext cx="1948134" cy="662280"/>
          </a:xfrm>
          <a:prstGeom prst="rect">
            <a:avLst/>
          </a:prstGeom>
          <a:solidFill>
            <a:srgbClr val="3366FF"/>
          </a:solidFill>
          <a:ln>
            <a:solidFill>
              <a:srgbClr val="40AE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venir Book"/>
              </a:rPr>
              <a:t>Product Owner</a:t>
            </a:r>
          </a:p>
        </p:txBody>
      </p:sp>
      <p:sp>
        <p:nvSpPr>
          <p:cNvPr id="16" name="Rectangle 15"/>
          <p:cNvSpPr/>
          <p:nvPr/>
        </p:nvSpPr>
        <p:spPr>
          <a:xfrm>
            <a:off x="4697480" y="6081947"/>
            <a:ext cx="1897414" cy="662280"/>
          </a:xfrm>
          <a:prstGeom prst="rect">
            <a:avLst/>
          </a:prstGeom>
          <a:solidFill>
            <a:srgbClr val="3366FF"/>
          </a:solidFill>
          <a:ln>
            <a:solidFill>
              <a:srgbClr val="40AE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venir Book"/>
              </a:rPr>
              <a:t>Scrum Master</a:t>
            </a:r>
          </a:p>
        </p:txBody>
      </p:sp>
      <p:sp>
        <p:nvSpPr>
          <p:cNvPr id="17" name="Rectangle 16"/>
          <p:cNvSpPr/>
          <p:nvPr/>
        </p:nvSpPr>
        <p:spPr>
          <a:xfrm>
            <a:off x="1631617" y="3750653"/>
            <a:ext cx="2277289" cy="662280"/>
          </a:xfrm>
          <a:prstGeom prst="rect">
            <a:avLst/>
          </a:prstGeom>
          <a:solidFill>
            <a:srgbClr val="3366FF"/>
          </a:solidFill>
          <a:ln>
            <a:solidFill>
              <a:srgbClr val="40AE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venir Book"/>
              </a:rPr>
              <a:t>Scrum Team </a:t>
            </a:r>
          </a:p>
        </p:txBody>
      </p:sp>
      <p:sp>
        <p:nvSpPr>
          <p:cNvPr id="15" name="Rectangle 14"/>
          <p:cNvSpPr/>
          <p:nvPr/>
        </p:nvSpPr>
        <p:spPr>
          <a:xfrm>
            <a:off x="7528560" y="5097640"/>
            <a:ext cx="2413526" cy="1815882"/>
          </a:xfrm>
          <a:prstGeom prst="rect">
            <a:avLst/>
          </a:prstGeom>
        </p:spPr>
        <p:txBody>
          <a:bodyPr wrap="square">
            <a:spAutoFit/>
          </a:bodyPr>
          <a:lstStyle/>
          <a:p>
            <a:r>
              <a:rPr lang="en-US" sz="1600" b="1" dirty="0">
                <a:solidFill>
                  <a:srgbClr val="FFC000"/>
                </a:solidFill>
                <a:latin typeface="Avenir Book"/>
              </a:rPr>
              <a:t>The Scrum Master </a:t>
            </a:r>
            <a:r>
              <a:rPr lang="en-US" sz="1600" dirty="0">
                <a:solidFill>
                  <a:schemeClr val="tx1">
                    <a:lumMod val="50000"/>
                  </a:schemeClr>
                </a:solidFill>
                <a:latin typeface="Avenir Book"/>
              </a:rPr>
              <a:t>is responsible for making sure a Scrum team lives by the values and practices of </a:t>
            </a:r>
            <a:r>
              <a:rPr lang="en-US" sz="1600" dirty="0" smtClean="0">
                <a:solidFill>
                  <a:schemeClr val="tx1">
                    <a:lumMod val="50000"/>
                  </a:schemeClr>
                </a:solidFill>
                <a:latin typeface="Avenir Book"/>
              </a:rPr>
              <a:t>Scrum and is a Coach, Mentor and Guide to the team</a:t>
            </a:r>
            <a:endParaRPr lang="en-US" sz="1600" dirty="0">
              <a:solidFill>
                <a:schemeClr val="tx1">
                  <a:lumMod val="50000"/>
                </a:schemeClr>
              </a:solidFill>
              <a:latin typeface="Avenir Book"/>
            </a:endParaRPr>
          </a:p>
        </p:txBody>
      </p:sp>
      <p:sp>
        <p:nvSpPr>
          <p:cNvPr id="18" name="Rectangle 17"/>
          <p:cNvSpPr/>
          <p:nvPr/>
        </p:nvSpPr>
        <p:spPr>
          <a:xfrm>
            <a:off x="1631617" y="4562831"/>
            <a:ext cx="2277289" cy="1569660"/>
          </a:xfrm>
          <a:prstGeom prst="rect">
            <a:avLst/>
          </a:prstGeom>
        </p:spPr>
        <p:txBody>
          <a:bodyPr wrap="square">
            <a:spAutoFit/>
          </a:bodyPr>
          <a:lstStyle/>
          <a:p>
            <a:r>
              <a:rPr lang="en-US" sz="1600" b="1" dirty="0">
                <a:solidFill>
                  <a:srgbClr val="FFC000"/>
                </a:solidFill>
                <a:latin typeface="Avenir Book"/>
              </a:rPr>
              <a:t>The Scrum Team  </a:t>
            </a:r>
            <a:r>
              <a:rPr lang="en-US" sz="1600" dirty="0">
                <a:solidFill>
                  <a:schemeClr val="tx1">
                    <a:lumMod val="50000"/>
                  </a:schemeClr>
                </a:solidFill>
                <a:latin typeface="Avenir Book"/>
              </a:rPr>
              <a:t>is a cross functional group of talented people with different skills, working together, committed to completing a sprint </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910" y="2358190"/>
            <a:ext cx="2193996" cy="1445900"/>
          </a:xfrm>
          <a:prstGeom prst="rect">
            <a:avLst/>
          </a:prstGeom>
        </p:spPr>
      </p:pic>
    </p:spTree>
    <p:extLst>
      <p:ext uri="{BB962C8B-B14F-4D97-AF65-F5344CB8AC3E}">
        <p14:creationId xmlns:p14="http://schemas.microsoft.com/office/powerpoint/2010/main" val="552418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8001" y="260074"/>
            <a:ext cx="11070546"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a:solidFill>
                  <a:srgbClr val="92D050"/>
                </a:solidFill>
              </a:rPr>
              <a:t>Scrum </a:t>
            </a:r>
            <a:r>
              <a:rPr lang="en-US" sz="3199" b="1" dirty="0" smtClean="0">
                <a:solidFill>
                  <a:srgbClr val="92D050"/>
                </a:solidFill>
              </a:rPr>
              <a:t>Events</a:t>
            </a:r>
            <a:endParaRPr lang="en-US" sz="3199" b="1" dirty="0">
              <a:solidFill>
                <a:srgbClr val="92D050"/>
              </a:solidFill>
            </a:endParaRPr>
          </a:p>
        </p:txBody>
      </p:sp>
      <p:sp>
        <p:nvSpPr>
          <p:cNvPr id="7" name="TextBox 6"/>
          <p:cNvSpPr txBox="1"/>
          <p:nvPr/>
        </p:nvSpPr>
        <p:spPr>
          <a:xfrm>
            <a:off x="1251249" y="5646804"/>
            <a:ext cx="3092797" cy="230832"/>
          </a:xfrm>
          <a:prstGeom prst="rect">
            <a:avLst/>
          </a:prstGeom>
          <a:solidFill>
            <a:schemeClr val="bg1"/>
          </a:solidFill>
        </p:spPr>
        <p:txBody>
          <a:bodyPr wrap="square" rtlCol="0">
            <a:spAutoFit/>
          </a:bodyPr>
          <a:lstStyle/>
          <a:p>
            <a:endParaRPr lang="en-US" sz="900" dirty="0">
              <a:latin typeface="Avenir Book"/>
            </a:endParaRPr>
          </a:p>
        </p:txBody>
      </p:sp>
      <p:sp>
        <p:nvSpPr>
          <p:cNvPr id="5" name="Rectangle 4"/>
          <p:cNvSpPr/>
          <p:nvPr/>
        </p:nvSpPr>
        <p:spPr>
          <a:xfrm>
            <a:off x="355600" y="857445"/>
            <a:ext cx="10882557" cy="707886"/>
          </a:xfrm>
          <a:prstGeom prst="rect">
            <a:avLst/>
          </a:prstGeom>
        </p:spPr>
        <p:txBody>
          <a:bodyPr wrap="square">
            <a:spAutoFit/>
          </a:bodyPr>
          <a:lstStyle/>
          <a:p>
            <a:r>
              <a:rPr lang="en-US" sz="2000" dirty="0">
                <a:solidFill>
                  <a:schemeClr val="tx1">
                    <a:lumMod val="50000"/>
                  </a:schemeClr>
                </a:solidFill>
                <a:latin typeface="Avenir Book"/>
                <a:ea typeface="Verdana" panose="020B0604030504040204" pitchFamily="34" charset="0"/>
                <a:cs typeface="Verdana" panose="020B0604030504040204" pitchFamily="34" charset="0"/>
              </a:rPr>
              <a:t>Scrum </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Events </a:t>
            </a:r>
            <a:r>
              <a:rPr lang="en-US" sz="2000" dirty="0">
                <a:solidFill>
                  <a:schemeClr val="tx1">
                    <a:lumMod val="50000"/>
                  </a:schemeClr>
                </a:solidFill>
                <a:latin typeface="Avenir Book"/>
                <a:ea typeface="Verdana" panose="020B0604030504040204" pitchFamily="34" charset="0"/>
                <a:cs typeface="Verdana" panose="020B0604030504040204" pitchFamily="34" charset="0"/>
              </a:rPr>
              <a:t>are forums to collaborate, provide feedback, </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identify interdependencies, remove blockers, </a:t>
            </a:r>
            <a:r>
              <a:rPr lang="en-US" sz="2000" dirty="0">
                <a:solidFill>
                  <a:schemeClr val="tx1">
                    <a:lumMod val="50000"/>
                  </a:schemeClr>
                </a:solidFill>
                <a:latin typeface="Avenir Book"/>
                <a:ea typeface="Verdana" panose="020B0604030504040204" pitchFamily="34" charset="0"/>
                <a:cs typeface="Verdana" panose="020B0604030504040204" pitchFamily="34" charset="0"/>
              </a:rPr>
              <a:t>and plan for future sprints. </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There are 4 official Scrum Events plu</a:t>
            </a:r>
            <a:r>
              <a:rPr lang="en-US" sz="2000" dirty="0">
                <a:solidFill>
                  <a:schemeClr val="tx1">
                    <a:lumMod val="50000"/>
                  </a:schemeClr>
                </a:solidFill>
                <a:latin typeface="Avenir Book"/>
                <a:ea typeface="Verdana" panose="020B0604030504040204" pitchFamily="34" charset="0"/>
                <a:cs typeface="Verdana" panose="020B0604030504040204" pitchFamily="34" charset="0"/>
              </a:rPr>
              <a:t>s</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1.</a:t>
            </a:r>
            <a:endParaRPr lang="en-US" sz="2000" dirty="0">
              <a:solidFill>
                <a:schemeClr val="tx1">
                  <a:lumMod val="50000"/>
                </a:schemeClr>
              </a:solidFill>
              <a:latin typeface="Avenir Book"/>
              <a:ea typeface="Verdana" panose="020B0604030504040204" pitchFamily="34" charset="0"/>
              <a:cs typeface="Verdana" panose="020B0604030504040204" pitchFamily="34" charset="0"/>
            </a:endParaRPr>
          </a:p>
        </p:txBody>
      </p:sp>
      <p:sp>
        <p:nvSpPr>
          <p:cNvPr id="6" name="Rounded Rectangle 5"/>
          <p:cNvSpPr/>
          <p:nvPr/>
        </p:nvSpPr>
        <p:spPr>
          <a:xfrm>
            <a:off x="490686" y="1641368"/>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Planning </a:t>
            </a:r>
          </a:p>
        </p:txBody>
      </p:sp>
      <p:sp>
        <p:nvSpPr>
          <p:cNvPr id="9" name="Rounded Rectangle 8"/>
          <p:cNvSpPr/>
          <p:nvPr/>
        </p:nvSpPr>
        <p:spPr>
          <a:xfrm>
            <a:off x="490686" y="2474635"/>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Daily Stand Up</a:t>
            </a:r>
          </a:p>
        </p:txBody>
      </p:sp>
      <p:sp>
        <p:nvSpPr>
          <p:cNvPr id="10" name="Rounded Rectangle 9"/>
          <p:cNvSpPr/>
          <p:nvPr/>
        </p:nvSpPr>
        <p:spPr>
          <a:xfrm>
            <a:off x="490685" y="3307902"/>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Review</a:t>
            </a:r>
          </a:p>
        </p:txBody>
      </p:sp>
      <p:sp>
        <p:nvSpPr>
          <p:cNvPr id="11" name="Rounded Rectangle 10"/>
          <p:cNvSpPr/>
          <p:nvPr/>
        </p:nvSpPr>
        <p:spPr>
          <a:xfrm>
            <a:off x="490685" y="4141169"/>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Retrospective</a:t>
            </a:r>
          </a:p>
        </p:txBody>
      </p:sp>
      <p:sp>
        <p:nvSpPr>
          <p:cNvPr id="12" name="Rounded Rectangle 11"/>
          <p:cNvSpPr/>
          <p:nvPr/>
        </p:nvSpPr>
        <p:spPr>
          <a:xfrm>
            <a:off x="490684" y="4903504"/>
            <a:ext cx="2068494" cy="1497297"/>
          </a:xfrm>
          <a:prstGeom prst="roundRect">
            <a:avLst/>
          </a:prstGeom>
          <a:solidFill>
            <a:srgbClr val="8D8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Backlog Refinement</a:t>
            </a:r>
          </a:p>
        </p:txBody>
      </p:sp>
      <p:sp>
        <p:nvSpPr>
          <p:cNvPr id="19" name="Rounded Rectangle 18"/>
          <p:cNvSpPr/>
          <p:nvPr/>
        </p:nvSpPr>
        <p:spPr>
          <a:xfrm>
            <a:off x="2667993" y="1650567"/>
            <a:ext cx="9258523"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meets with the Product Owner and commits to a set of work to deliver during a sprint </a:t>
            </a:r>
          </a:p>
        </p:txBody>
      </p:sp>
      <p:sp>
        <p:nvSpPr>
          <p:cNvPr id="20" name="Rounded Rectangle 19"/>
          <p:cNvSpPr/>
          <p:nvPr/>
        </p:nvSpPr>
        <p:spPr>
          <a:xfrm>
            <a:off x="2667993" y="2500259"/>
            <a:ext cx="9258523"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meets each day </a:t>
            </a:r>
            <a:r>
              <a:rPr lang="en-US" dirty="0" smtClean="0">
                <a:solidFill>
                  <a:schemeClr val="tx1">
                    <a:lumMod val="50000"/>
                  </a:schemeClr>
                </a:solidFill>
                <a:latin typeface="Avenir Book"/>
              </a:rPr>
              <a:t>for 15 minutes to </a:t>
            </a:r>
            <a:r>
              <a:rPr lang="en-US" dirty="0">
                <a:solidFill>
                  <a:schemeClr val="tx1">
                    <a:lumMod val="50000"/>
                  </a:schemeClr>
                </a:solidFill>
                <a:latin typeface="Avenir Book"/>
              </a:rPr>
              <a:t>individually share progress, next steps and impediments</a:t>
            </a:r>
          </a:p>
        </p:txBody>
      </p:sp>
      <p:sp>
        <p:nvSpPr>
          <p:cNvPr id="21" name="Rounded Rectangle 20"/>
          <p:cNvSpPr/>
          <p:nvPr/>
        </p:nvSpPr>
        <p:spPr>
          <a:xfrm>
            <a:off x="2727865" y="3327570"/>
            <a:ext cx="9260935"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demonstrates to the Product Owner what has been completed during the sprint </a:t>
            </a:r>
          </a:p>
        </p:txBody>
      </p:sp>
      <p:sp>
        <p:nvSpPr>
          <p:cNvPr id="22" name="Rounded Rectangle 21"/>
          <p:cNvSpPr/>
          <p:nvPr/>
        </p:nvSpPr>
        <p:spPr>
          <a:xfrm>
            <a:off x="2689765" y="4131125"/>
            <a:ext cx="9258523"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reflects on what worked and what didn’t during the sprint and looks for ways to improve the product and the process </a:t>
            </a:r>
          </a:p>
        </p:txBody>
      </p:sp>
      <p:sp>
        <p:nvSpPr>
          <p:cNvPr id="23" name="Rounded Rectangle 22"/>
          <p:cNvSpPr/>
          <p:nvPr/>
        </p:nvSpPr>
        <p:spPr>
          <a:xfrm>
            <a:off x="2689765" y="4942161"/>
            <a:ext cx="9299035" cy="145864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Five to ten percent of every Sprint should be dedicated to Product Backlog Refinement. This is not for users stories selected for the current sprint; it is for items in future sprints. Includes detailed requirements analysis, splitting large items into smaller ones (epics to use stories), estimation of new items, </a:t>
            </a:r>
            <a:r>
              <a:rPr lang="en-US" dirty="0" smtClean="0">
                <a:solidFill>
                  <a:schemeClr val="tx1">
                    <a:lumMod val="50000"/>
                  </a:schemeClr>
                </a:solidFill>
                <a:latin typeface="Avenir Book"/>
              </a:rPr>
              <a:t>re-estimation </a:t>
            </a:r>
            <a:r>
              <a:rPr lang="en-US" dirty="0">
                <a:solidFill>
                  <a:schemeClr val="tx1">
                    <a:lumMod val="50000"/>
                  </a:schemeClr>
                </a:solidFill>
                <a:latin typeface="Avenir Book"/>
              </a:rPr>
              <a:t>of existing items</a:t>
            </a:r>
          </a:p>
        </p:txBody>
      </p:sp>
    </p:spTree>
    <p:extLst>
      <p:ext uri="{BB962C8B-B14F-4D97-AF65-F5344CB8AC3E}">
        <p14:creationId xmlns:p14="http://schemas.microsoft.com/office/powerpoint/2010/main" val="3735494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p:cNvSpPr txBox="1">
            <a:spLocks/>
          </p:cNvSpPr>
          <p:nvPr/>
        </p:nvSpPr>
        <p:spPr>
          <a:xfrm>
            <a:off x="510474" y="236366"/>
            <a:ext cx="11834813" cy="618331"/>
          </a:xfrm>
          <a:prstGeom prst="rect">
            <a:avLst/>
          </a:prstGeom>
          <a:noFill/>
          <a:ln>
            <a:noFill/>
          </a:ln>
        </p:spPr>
        <p:txBody>
          <a:bodyPr vert="horz" lIns="45713" tIns="45713" rIns="45713" bIns="45713" rtlCol="0" anchor="ctr" anchorCtr="0">
            <a:normAutofit/>
          </a:bodyPr>
          <a:lstStyle>
            <a:lvl1pPr algn="l" defTabSz="914217" rtl="0" eaLnBrk="1" latinLnBrk="0" hangingPunct="1">
              <a:lnSpc>
                <a:spcPct val="90000"/>
              </a:lnSpc>
              <a:spcBef>
                <a:spcPct val="0"/>
              </a:spcBef>
              <a:buNone/>
              <a:defRPr lang="en-US" sz="3000" kern="1200">
                <a:solidFill>
                  <a:schemeClr val="tx1"/>
                </a:solidFill>
                <a:latin typeface="Avenir Book" charset="0"/>
                <a:ea typeface="Avenir Book" charset="0"/>
                <a:cs typeface="Avenir Book" charset="0"/>
              </a:defRPr>
            </a:lvl1pPr>
          </a:lstStyle>
          <a:p>
            <a:pPr>
              <a:lnSpc>
                <a:spcPct val="80000"/>
              </a:lnSpc>
              <a:spcBef>
                <a:spcPts val="0"/>
              </a:spcBef>
              <a:buClr>
                <a:srgbClr val="0070C0"/>
              </a:buClr>
              <a:buFont typeface="Quattrocento Sans"/>
              <a:buNone/>
            </a:pPr>
            <a:r>
              <a:rPr lang="en-US" sz="3199" b="1" dirty="0" smtClean="0">
                <a:solidFill>
                  <a:srgbClr val="92D050"/>
                </a:solidFill>
              </a:rPr>
              <a:t>Scrum Artifacts</a:t>
            </a:r>
            <a:endParaRPr lang="en-US" sz="3199" b="1" dirty="0">
              <a:solidFill>
                <a:srgbClr val="92D050"/>
              </a:solidFill>
            </a:endParaRPr>
          </a:p>
        </p:txBody>
      </p:sp>
      <p:sp>
        <p:nvSpPr>
          <p:cNvPr id="19" name="Rectangle 18"/>
          <p:cNvSpPr/>
          <p:nvPr/>
        </p:nvSpPr>
        <p:spPr>
          <a:xfrm>
            <a:off x="510474" y="853138"/>
            <a:ext cx="10800165" cy="400110"/>
          </a:xfrm>
          <a:prstGeom prst="rect">
            <a:avLst/>
          </a:prstGeom>
        </p:spPr>
        <p:txBody>
          <a:bodyPr wrap="square">
            <a:spAutoFit/>
          </a:bodyPr>
          <a:lstStyle/>
          <a:p>
            <a:r>
              <a:rPr lang="en-US" sz="2000" dirty="0">
                <a:solidFill>
                  <a:schemeClr val="tx1">
                    <a:lumMod val="50000"/>
                  </a:schemeClr>
                </a:solidFill>
                <a:latin typeface="Avenir Book"/>
              </a:rPr>
              <a:t>There are three key artifacts in Scrum: </a:t>
            </a:r>
            <a:endParaRPr lang="en-US" sz="2000" dirty="0">
              <a:solidFill>
                <a:schemeClr val="tx1">
                  <a:lumMod val="50000"/>
                </a:schemeClr>
              </a:solidFill>
            </a:endParaRPr>
          </a:p>
        </p:txBody>
      </p:sp>
      <p:sp>
        <p:nvSpPr>
          <p:cNvPr id="22" name="Rounded Rectangle 21"/>
          <p:cNvSpPr/>
          <p:nvPr/>
        </p:nvSpPr>
        <p:spPr>
          <a:xfrm>
            <a:off x="507618" y="3204615"/>
            <a:ext cx="2068494" cy="150902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Backlog</a:t>
            </a:r>
          </a:p>
        </p:txBody>
      </p:sp>
      <p:sp>
        <p:nvSpPr>
          <p:cNvPr id="23" name="Rounded Rectangle 22"/>
          <p:cNvSpPr/>
          <p:nvPr/>
        </p:nvSpPr>
        <p:spPr>
          <a:xfrm>
            <a:off x="507618" y="4948017"/>
            <a:ext cx="2068494" cy="150902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Burn down Chart</a:t>
            </a:r>
          </a:p>
        </p:txBody>
      </p:sp>
      <p:sp>
        <p:nvSpPr>
          <p:cNvPr id="24" name="Rounded Rectangle 23"/>
          <p:cNvSpPr/>
          <p:nvPr/>
        </p:nvSpPr>
        <p:spPr>
          <a:xfrm>
            <a:off x="2684926" y="3204615"/>
            <a:ext cx="9066810" cy="159409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Wingdings" panose="05000000000000000000" pitchFamily="2" charset="2"/>
              <a:buChar char="§"/>
            </a:pPr>
            <a:r>
              <a:rPr lang="en-US" sz="1600" dirty="0">
                <a:solidFill>
                  <a:schemeClr val="tx1">
                    <a:lumMod val="50000"/>
                  </a:schemeClr>
                </a:solidFill>
                <a:latin typeface="Avenir Book"/>
              </a:rPr>
              <a:t>The Sprint Backlog is a detailed list containing information about which requirements (user stories) the team is going to implement and how the team is going to implement these requirements in the upcoming Sprint.  </a:t>
            </a:r>
          </a:p>
          <a:p>
            <a:pPr marL="228600" indent="-228600">
              <a:buFont typeface="Wingdings" panose="05000000000000000000" pitchFamily="2" charset="2"/>
              <a:buChar char="§"/>
            </a:pPr>
            <a:r>
              <a:rPr lang="en-US" sz="1600" dirty="0">
                <a:solidFill>
                  <a:schemeClr val="tx1">
                    <a:lumMod val="50000"/>
                  </a:schemeClr>
                </a:solidFill>
                <a:latin typeface="Avenir Book"/>
              </a:rPr>
              <a:t>Tasks on the Sprint Backlog are broken down into hours with no task taking longer than 16 hours.  </a:t>
            </a:r>
          </a:p>
          <a:p>
            <a:pPr marL="228600" indent="-228600">
              <a:buFont typeface="Wingdings" panose="05000000000000000000" pitchFamily="2" charset="2"/>
              <a:buChar char="§"/>
            </a:pPr>
            <a:r>
              <a:rPr lang="en-US" sz="1600" dirty="0">
                <a:solidFill>
                  <a:schemeClr val="tx1">
                    <a:lumMod val="50000"/>
                  </a:schemeClr>
                </a:solidFill>
                <a:latin typeface="Avenir Book"/>
              </a:rPr>
              <a:t>If a task is greater than 16 hours it should be broken down further</a:t>
            </a:r>
            <a:r>
              <a:rPr lang="en-US" sz="1600" dirty="0" smtClean="0">
                <a:solidFill>
                  <a:schemeClr val="tx1">
                    <a:lumMod val="50000"/>
                  </a:schemeClr>
                </a:solidFill>
                <a:latin typeface="Avenir Book"/>
              </a:rPr>
              <a:t>.</a:t>
            </a:r>
            <a:endParaRPr lang="en-US" sz="1600" dirty="0">
              <a:solidFill>
                <a:schemeClr val="tx1">
                  <a:lumMod val="50000"/>
                </a:schemeClr>
              </a:solidFill>
              <a:latin typeface="Avenir Book"/>
            </a:endParaRPr>
          </a:p>
        </p:txBody>
      </p:sp>
      <p:sp>
        <p:nvSpPr>
          <p:cNvPr id="25" name="Rounded Rectangle 24"/>
          <p:cNvSpPr/>
          <p:nvPr/>
        </p:nvSpPr>
        <p:spPr>
          <a:xfrm>
            <a:off x="2684926" y="4967686"/>
            <a:ext cx="9066810" cy="148935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Wingdings" panose="05000000000000000000" pitchFamily="2" charset="2"/>
              <a:buChar char="§"/>
            </a:pPr>
            <a:r>
              <a:rPr lang="en-US" sz="1600" dirty="0">
                <a:solidFill>
                  <a:schemeClr val="tx1">
                    <a:lumMod val="50000"/>
                  </a:schemeClr>
                </a:solidFill>
                <a:latin typeface="Avenir Book"/>
              </a:rPr>
              <a:t>The Burn down Chart is a highly visible information radiator that shows the cumulative work remaining in a Sprint and is updated on a day-to-day basis. It’s recommend that teams view this daily. </a:t>
            </a:r>
          </a:p>
          <a:p>
            <a:pPr marL="228600" indent="-228600">
              <a:buFont typeface="Wingdings" panose="05000000000000000000" pitchFamily="2" charset="2"/>
              <a:buChar char="§"/>
            </a:pPr>
            <a:r>
              <a:rPr lang="en-US" sz="1600" dirty="0">
                <a:solidFill>
                  <a:schemeClr val="tx1">
                    <a:lumMod val="50000"/>
                  </a:schemeClr>
                </a:solidFill>
                <a:latin typeface="Avenir Book"/>
              </a:rPr>
              <a:t>The Burn down Chart can aid teams in quickly ascertaining if they have overcommitted to tasks in the sprint. </a:t>
            </a:r>
          </a:p>
        </p:txBody>
      </p:sp>
      <p:grpSp>
        <p:nvGrpSpPr>
          <p:cNvPr id="26" name="Group 25"/>
          <p:cNvGrpSpPr/>
          <p:nvPr/>
        </p:nvGrpSpPr>
        <p:grpSpPr>
          <a:xfrm>
            <a:off x="507618" y="1505899"/>
            <a:ext cx="11244118" cy="1587588"/>
            <a:chOff x="693882" y="1556698"/>
            <a:chExt cx="11244118" cy="1587588"/>
          </a:xfrm>
        </p:grpSpPr>
        <p:sp>
          <p:nvSpPr>
            <p:cNvPr id="27" name="Rounded Rectangle 26"/>
            <p:cNvSpPr/>
            <p:nvPr/>
          </p:nvSpPr>
          <p:spPr>
            <a:xfrm>
              <a:off x="693882" y="1556698"/>
              <a:ext cx="2068494" cy="152825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Product Backlog </a:t>
              </a:r>
            </a:p>
          </p:txBody>
        </p:sp>
        <p:sp>
          <p:nvSpPr>
            <p:cNvPr id="28" name="Rounded Rectangle 27"/>
            <p:cNvSpPr/>
            <p:nvPr/>
          </p:nvSpPr>
          <p:spPr>
            <a:xfrm>
              <a:off x="2871190" y="1565898"/>
              <a:ext cx="9066810" cy="151905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solidFill>
                  <a:schemeClr val="tx1">
                    <a:lumMod val="50000"/>
                  </a:schemeClr>
                </a:solidFill>
                <a:latin typeface="Avenir Book"/>
              </a:endParaRPr>
            </a:p>
          </p:txBody>
        </p:sp>
        <p:sp>
          <p:nvSpPr>
            <p:cNvPr id="29" name="TextBox 28"/>
            <p:cNvSpPr txBox="1"/>
            <p:nvPr/>
          </p:nvSpPr>
          <p:spPr>
            <a:xfrm>
              <a:off x="3077316" y="1574626"/>
              <a:ext cx="8654558" cy="1569660"/>
            </a:xfrm>
            <a:prstGeom prst="rect">
              <a:avLst/>
            </a:prstGeom>
            <a:noFill/>
          </p:spPr>
          <p:txBody>
            <a:bodyPr wrap="square" rtlCol="0">
              <a:spAutoFit/>
            </a:bodyPr>
            <a:lstStyle/>
            <a:p>
              <a:pPr marL="171450" indent="-171450">
                <a:buFont typeface="Wingdings" panose="05000000000000000000" pitchFamily="2" charset="2"/>
                <a:buChar char="§"/>
              </a:pPr>
              <a:r>
                <a:rPr lang="en-US" sz="1600" dirty="0">
                  <a:solidFill>
                    <a:schemeClr val="tx1">
                      <a:lumMod val="50000"/>
                    </a:schemeClr>
                  </a:solidFill>
                  <a:latin typeface="Avenir Book"/>
                </a:rPr>
                <a:t>The Product Backlog prepared by the Product Owner contains a list of user stories, which are smallest  units of value to deliver. </a:t>
              </a:r>
            </a:p>
            <a:p>
              <a:pPr marL="171450" indent="-171450">
                <a:buFont typeface="Wingdings" panose="05000000000000000000" pitchFamily="2" charset="2"/>
                <a:buChar char="§"/>
              </a:pPr>
              <a:r>
                <a:rPr lang="en-US" sz="1600" dirty="0">
                  <a:solidFill>
                    <a:schemeClr val="tx1">
                      <a:lumMod val="50000"/>
                    </a:schemeClr>
                  </a:solidFill>
                  <a:latin typeface="Avenir Book"/>
                </a:rPr>
                <a:t>These are prioritized by business value inside the backlog.  </a:t>
              </a:r>
            </a:p>
            <a:p>
              <a:pPr marL="171450" indent="-171450">
                <a:buFont typeface="Wingdings" panose="05000000000000000000" pitchFamily="2" charset="2"/>
                <a:buChar char="§"/>
              </a:pPr>
              <a:r>
                <a:rPr lang="en-US" sz="1600" dirty="0">
                  <a:solidFill>
                    <a:schemeClr val="tx1">
                      <a:lumMod val="50000"/>
                    </a:schemeClr>
                  </a:solidFill>
                  <a:latin typeface="Avenir Book"/>
                </a:rPr>
                <a:t>The list should include all </a:t>
              </a:r>
              <a:r>
                <a:rPr lang="en-US" sz="1600" dirty="0" smtClean="0">
                  <a:solidFill>
                    <a:schemeClr val="tx1">
                      <a:lumMod val="50000"/>
                    </a:schemeClr>
                  </a:solidFill>
                  <a:latin typeface="Avenir Book"/>
                </a:rPr>
                <a:t>functionality and features </a:t>
              </a:r>
              <a:r>
                <a:rPr lang="en-US" sz="1600" dirty="0">
                  <a:solidFill>
                    <a:schemeClr val="tx1">
                      <a:lumMod val="50000"/>
                    </a:schemeClr>
                  </a:solidFill>
                  <a:latin typeface="Avenir Book"/>
                </a:rPr>
                <a:t>visible to the customer, as well as the technical </a:t>
              </a:r>
              <a:r>
                <a:rPr lang="en-US" sz="1600" dirty="0" smtClean="0">
                  <a:solidFill>
                    <a:schemeClr val="tx1">
                      <a:lumMod val="50000"/>
                    </a:schemeClr>
                  </a:solidFill>
                  <a:latin typeface="Avenir Book"/>
                </a:rPr>
                <a:t>non functional requirements . </a:t>
              </a:r>
              <a:r>
                <a:rPr lang="en-US" sz="1600" dirty="0">
                  <a:solidFill>
                    <a:schemeClr val="tx1">
                      <a:lumMod val="50000"/>
                    </a:schemeClr>
                  </a:solidFill>
                  <a:latin typeface="Avenir Book"/>
                </a:rPr>
                <a:t>These technical pieces are call “enabler stories.” </a:t>
              </a:r>
            </a:p>
            <a:p>
              <a:endParaRPr lang="en-US" sz="1600" dirty="0"/>
            </a:p>
          </p:txBody>
        </p:sp>
      </p:grpSp>
    </p:spTree>
    <p:extLst>
      <p:ext uri="{BB962C8B-B14F-4D97-AF65-F5344CB8AC3E}">
        <p14:creationId xmlns:p14="http://schemas.microsoft.com/office/powerpoint/2010/main" val="3072291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0451" y="304898"/>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a:solidFill>
                  <a:srgbClr val="92D050"/>
                </a:solidFill>
              </a:rPr>
              <a:t>Scrum </a:t>
            </a:r>
            <a:r>
              <a:rPr lang="en-US" sz="3199" b="1" dirty="0" smtClean="0">
                <a:solidFill>
                  <a:srgbClr val="92D050"/>
                </a:solidFill>
              </a:rPr>
              <a:t>Artifacts: Product Backlog Items</a:t>
            </a:r>
            <a:endParaRPr lang="en-CA" sz="3199" b="1" dirty="0">
              <a:solidFill>
                <a:srgbClr val="92D050"/>
              </a:solidFill>
            </a:endParaRPr>
          </a:p>
        </p:txBody>
      </p:sp>
      <p:sp>
        <p:nvSpPr>
          <p:cNvPr id="7" name="Double Brace 6"/>
          <p:cNvSpPr/>
          <p:nvPr/>
        </p:nvSpPr>
        <p:spPr>
          <a:xfrm>
            <a:off x="1221229" y="1924897"/>
            <a:ext cx="8971911" cy="626646"/>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ounded Rectangle 8"/>
          <p:cNvSpPr/>
          <p:nvPr/>
        </p:nvSpPr>
        <p:spPr>
          <a:xfrm>
            <a:off x="53530" y="1924897"/>
            <a:ext cx="1053842" cy="626646"/>
          </a:xfrm>
          <a:prstGeom prst="roundRect">
            <a:avLst/>
          </a:prstGeom>
          <a:solidFill>
            <a:srgbClr val="5F9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venir Book"/>
              </a:rPr>
              <a:t>Sprint Backlog</a:t>
            </a:r>
            <a:endParaRPr lang="en-US" sz="1400" b="1" dirty="0">
              <a:solidFill>
                <a:schemeClr val="bg1"/>
              </a:solidFill>
              <a:latin typeface="Avenir Book"/>
            </a:endParaRPr>
          </a:p>
        </p:txBody>
      </p:sp>
      <p:grpSp>
        <p:nvGrpSpPr>
          <p:cNvPr id="77" name="Group 76"/>
          <p:cNvGrpSpPr/>
          <p:nvPr/>
        </p:nvGrpSpPr>
        <p:grpSpPr>
          <a:xfrm>
            <a:off x="1221229" y="1068674"/>
            <a:ext cx="11033530" cy="5297335"/>
            <a:chOff x="1221229" y="1350034"/>
            <a:chExt cx="11065426" cy="541092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1229" y="1350034"/>
              <a:ext cx="7804211" cy="5410920"/>
            </a:xfrm>
            <a:prstGeom prst="rect">
              <a:avLst/>
            </a:prstGeom>
          </p:spPr>
        </p:pic>
        <p:sp>
          <p:nvSpPr>
            <p:cNvPr id="10" name="Rectangle 9"/>
            <p:cNvSpPr/>
            <p:nvPr/>
          </p:nvSpPr>
          <p:spPr>
            <a:xfrm>
              <a:off x="3188996" y="1871925"/>
              <a:ext cx="9097659" cy="4671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ight Brace 11"/>
          <p:cNvSpPr/>
          <p:nvPr/>
        </p:nvSpPr>
        <p:spPr>
          <a:xfrm>
            <a:off x="3305908" y="1793625"/>
            <a:ext cx="615461" cy="4468120"/>
          </a:xfrm>
          <a:prstGeom prst="rightBrace">
            <a:avLst>
              <a:gd name="adj1" fmla="val 8333"/>
              <a:gd name="adj2" fmla="val 4724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venir Book"/>
            </a:endParaRPr>
          </a:p>
        </p:txBody>
      </p:sp>
      <p:sp>
        <p:nvSpPr>
          <p:cNvPr id="13" name="Rounded Rectangle 12"/>
          <p:cNvSpPr/>
          <p:nvPr/>
        </p:nvSpPr>
        <p:spPr>
          <a:xfrm>
            <a:off x="4029930" y="3517972"/>
            <a:ext cx="1698318" cy="642281"/>
          </a:xfrm>
          <a:prstGeom prst="roundRect">
            <a:avLst/>
          </a:prstGeom>
          <a:solidFill>
            <a:srgbClr val="B2C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Product Backlog Items (PBIs)</a:t>
            </a:r>
          </a:p>
        </p:txBody>
      </p:sp>
      <p:sp>
        <p:nvSpPr>
          <p:cNvPr id="17" name="Rounded Rectangle 16"/>
          <p:cNvSpPr/>
          <p:nvPr/>
        </p:nvSpPr>
        <p:spPr>
          <a:xfrm>
            <a:off x="6050025" y="2499937"/>
            <a:ext cx="1564113"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Epic 1 </a:t>
            </a:r>
            <a:endParaRPr lang="en-US" sz="1400" dirty="0">
              <a:solidFill>
                <a:schemeClr val="tx1">
                  <a:lumMod val="50000"/>
                </a:schemeClr>
              </a:solidFill>
              <a:latin typeface="Avenir Book"/>
            </a:endParaRPr>
          </a:p>
        </p:txBody>
      </p:sp>
      <p:sp>
        <p:nvSpPr>
          <p:cNvPr id="20" name="Rounded Rectangle 19"/>
          <p:cNvSpPr/>
          <p:nvPr/>
        </p:nvSpPr>
        <p:spPr>
          <a:xfrm>
            <a:off x="6050025" y="4967205"/>
            <a:ext cx="1564113"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Epic 2</a:t>
            </a:r>
            <a:endParaRPr lang="en-US" sz="1400" dirty="0">
              <a:solidFill>
                <a:schemeClr val="tx1">
                  <a:lumMod val="50000"/>
                </a:schemeClr>
              </a:solidFill>
              <a:latin typeface="Avenir Book"/>
            </a:endParaRPr>
          </a:p>
        </p:txBody>
      </p:sp>
      <p:sp>
        <p:nvSpPr>
          <p:cNvPr id="21" name="Rounded Rectangle 20"/>
          <p:cNvSpPr/>
          <p:nvPr/>
        </p:nvSpPr>
        <p:spPr>
          <a:xfrm>
            <a:off x="8150118" y="1622413"/>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Feature 1 </a:t>
            </a:r>
            <a:endParaRPr lang="en-US" sz="1400" dirty="0">
              <a:solidFill>
                <a:schemeClr val="tx1">
                  <a:lumMod val="50000"/>
                </a:schemeClr>
              </a:solidFill>
              <a:latin typeface="Avenir Book"/>
            </a:endParaRPr>
          </a:p>
        </p:txBody>
      </p:sp>
      <p:sp>
        <p:nvSpPr>
          <p:cNvPr id="23" name="Rounded Rectangle 22"/>
          <p:cNvSpPr/>
          <p:nvPr/>
        </p:nvSpPr>
        <p:spPr>
          <a:xfrm>
            <a:off x="8150118" y="2486756"/>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Feature 2 </a:t>
            </a:r>
            <a:endParaRPr lang="en-US" sz="1400" dirty="0">
              <a:solidFill>
                <a:schemeClr val="tx1">
                  <a:lumMod val="50000"/>
                </a:schemeClr>
              </a:solidFill>
              <a:latin typeface="Avenir Book"/>
            </a:endParaRPr>
          </a:p>
        </p:txBody>
      </p:sp>
      <p:sp>
        <p:nvSpPr>
          <p:cNvPr id="24" name="Rounded Rectangle 23"/>
          <p:cNvSpPr/>
          <p:nvPr/>
        </p:nvSpPr>
        <p:spPr>
          <a:xfrm>
            <a:off x="8150118" y="3265298"/>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Feature 3</a:t>
            </a:r>
            <a:endParaRPr lang="en-US" sz="1400" dirty="0">
              <a:solidFill>
                <a:schemeClr val="tx1">
                  <a:lumMod val="50000"/>
                </a:schemeClr>
              </a:solidFill>
              <a:latin typeface="Avenir Book"/>
            </a:endParaRPr>
          </a:p>
        </p:txBody>
      </p:sp>
      <p:sp>
        <p:nvSpPr>
          <p:cNvPr id="25" name="Rounded Rectangle 24"/>
          <p:cNvSpPr/>
          <p:nvPr/>
        </p:nvSpPr>
        <p:spPr>
          <a:xfrm>
            <a:off x="10332794" y="296481"/>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1 </a:t>
            </a:r>
            <a:endParaRPr lang="en-US" sz="1400" dirty="0">
              <a:solidFill>
                <a:schemeClr val="tx1">
                  <a:lumMod val="50000"/>
                </a:schemeClr>
              </a:solidFill>
              <a:latin typeface="Avenir Book"/>
            </a:endParaRPr>
          </a:p>
        </p:txBody>
      </p:sp>
      <p:sp>
        <p:nvSpPr>
          <p:cNvPr id="26" name="Rounded Rectangle 25"/>
          <p:cNvSpPr/>
          <p:nvPr/>
        </p:nvSpPr>
        <p:spPr>
          <a:xfrm>
            <a:off x="10353693" y="1156843"/>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2</a:t>
            </a:r>
            <a:endParaRPr lang="en-US" sz="1400" dirty="0">
              <a:solidFill>
                <a:schemeClr val="tx1">
                  <a:lumMod val="50000"/>
                </a:schemeClr>
              </a:solidFill>
              <a:latin typeface="Avenir Book"/>
            </a:endParaRPr>
          </a:p>
        </p:txBody>
      </p:sp>
      <p:sp>
        <p:nvSpPr>
          <p:cNvPr id="27" name="Rounded Rectangle 26"/>
          <p:cNvSpPr/>
          <p:nvPr/>
        </p:nvSpPr>
        <p:spPr>
          <a:xfrm>
            <a:off x="10395553" y="1997500"/>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3</a:t>
            </a:r>
            <a:endParaRPr lang="en-US" sz="1400" dirty="0">
              <a:solidFill>
                <a:schemeClr val="tx1">
                  <a:lumMod val="50000"/>
                </a:schemeClr>
              </a:solidFill>
              <a:latin typeface="Avenir Book"/>
            </a:endParaRPr>
          </a:p>
        </p:txBody>
      </p:sp>
      <p:sp>
        <p:nvSpPr>
          <p:cNvPr id="28" name="Rounded Rectangle 27"/>
          <p:cNvSpPr/>
          <p:nvPr/>
        </p:nvSpPr>
        <p:spPr>
          <a:xfrm>
            <a:off x="10411100" y="2807896"/>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4</a:t>
            </a:r>
            <a:endParaRPr lang="en-US" sz="1400" dirty="0">
              <a:solidFill>
                <a:schemeClr val="tx1">
                  <a:lumMod val="50000"/>
                </a:schemeClr>
              </a:solidFill>
              <a:latin typeface="Avenir Book"/>
            </a:endParaRPr>
          </a:p>
        </p:txBody>
      </p:sp>
      <p:cxnSp>
        <p:nvCxnSpPr>
          <p:cNvPr id="34" name="Straight Connector 33"/>
          <p:cNvCxnSpPr/>
          <p:nvPr/>
        </p:nvCxnSpPr>
        <p:spPr>
          <a:xfrm>
            <a:off x="5873262" y="2807896"/>
            <a:ext cx="0" cy="2520236"/>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728248" y="3907579"/>
            <a:ext cx="145014"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7" idx="1"/>
          </p:cNvCxnSpPr>
          <p:nvPr/>
        </p:nvCxnSpPr>
        <p:spPr>
          <a:xfrm>
            <a:off x="5873262" y="2807896"/>
            <a:ext cx="176763" cy="13182"/>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856913" y="5328132"/>
            <a:ext cx="193112" cy="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140462" y="779806"/>
            <a:ext cx="0" cy="234923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30618" y="1960945"/>
            <a:ext cx="105049"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0147815" y="777111"/>
            <a:ext cx="179003" cy="2521"/>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0142041" y="3121140"/>
            <a:ext cx="253512" cy="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920808" y="1791991"/>
            <a:ext cx="0" cy="176142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918938" y="1792388"/>
            <a:ext cx="228596" cy="386"/>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4"/>
          <a:stretch>
            <a:fillRect/>
          </a:stretch>
        </p:blipFill>
        <p:spPr>
          <a:xfrm>
            <a:off x="9095742" y="4036486"/>
            <a:ext cx="3085793" cy="1993477"/>
          </a:xfrm>
          <a:prstGeom prst="rect">
            <a:avLst/>
          </a:prstGeom>
          <a:ln>
            <a:noFill/>
          </a:ln>
        </p:spPr>
      </p:pic>
      <p:cxnSp>
        <p:nvCxnSpPr>
          <p:cNvPr id="65" name="Straight Arrow Connector 64"/>
          <p:cNvCxnSpPr/>
          <p:nvPr/>
        </p:nvCxnSpPr>
        <p:spPr>
          <a:xfrm>
            <a:off x="7918938" y="2792216"/>
            <a:ext cx="228596" cy="692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7918938" y="3553411"/>
            <a:ext cx="228596" cy="1"/>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597470" y="2792216"/>
            <a:ext cx="385944"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26" idx="1"/>
          </p:cNvCxnSpPr>
          <p:nvPr/>
        </p:nvCxnSpPr>
        <p:spPr>
          <a:xfrm flipV="1">
            <a:off x="10135667" y="1477984"/>
            <a:ext cx="218026" cy="418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27" idx="1"/>
          </p:cNvCxnSpPr>
          <p:nvPr/>
        </p:nvCxnSpPr>
        <p:spPr>
          <a:xfrm>
            <a:off x="10135667" y="2312894"/>
            <a:ext cx="259886" cy="574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rot="5400000">
            <a:off x="10450803" y="3625321"/>
            <a:ext cx="807545" cy="397910"/>
          </a:xfrm>
          <a:prstGeom prst="curvedConnector3">
            <a:avLst>
              <a:gd name="adj1" fmla="val 50000"/>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008158" y="4256758"/>
            <a:ext cx="1772306" cy="2677656"/>
          </a:xfrm>
          <a:prstGeom prst="rect">
            <a:avLst/>
          </a:prstGeom>
        </p:spPr>
        <p:txBody>
          <a:bodyPr wrap="square">
            <a:spAutoFit/>
          </a:bodyPr>
          <a:lstStyle/>
          <a:p>
            <a:pPr defTabSz="914217">
              <a:defRPr/>
            </a:pPr>
            <a:r>
              <a:rPr lang="en-US" sz="1200" dirty="0" smtClean="0">
                <a:solidFill>
                  <a:schemeClr val="tx1">
                    <a:lumMod val="50000"/>
                  </a:schemeClr>
                </a:solidFill>
                <a:latin typeface="Avenir Book"/>
              </a:rPr>
              <a:t> Product Backlog Items include business backlog items and end-user functionality as well as nonfunctional technical  enabler stories -  technical work items that are created to support the development of the </a:t>
            </a:r>
            <a:r>
              <a:rPr lang="en-US" sz="1200" dirty="0" smtClean="0">
                <a:solidFill>
                  <a:schemeClr val="tx1">
                    <a:lumMod val="50000"/>
                  </a:schemeClr>
                </a:solidFill>
                <a:latin typeface="Avenir Book"/>
                <a:cs typeface="Arial" pitchFamily="34" charset="0"/>
              </a:rPr>
              <a:t>business initiatives</a:t>
            </a:r>
            <a:endParaRPr lang="en-US" sz="1200" dirty="0" smtClean="0">
              <a:solidFill>
                <a:schemeClr val="tx1">
                  <a:lumMod val="50000"/>
                </a:schemeClr>
              </a:solidFill>
              <a:latin typeface="Avenir Book"/>
            </a:endParaRPr>
          </a:p>
          <a:p>
            <a:pPr defTabSz="914217">
              <a:defRPr/>
            </a:pPr>
            <a:endParaRPr lang="en-US" dirty="0">
              <a:solidFill>
                <a:schemeClr val="tx1">
                  <a:lumMod val="50000"/>
                </a:schemeClr>
              </a:solidFill>
              <a:latin typeface="Avenir Book"/>
            </a:endParaRPr>
          </a:p>
          <a:p>
            <a:pPr defTabSz="914217">
              <a:defRPr/>
            </a:pPr>
            <a:r>
              <a:rPr lang="en-US" dirty="0" smtClean="0">
                <a:solidFill>
                  <a:schemeClr val="tx1">
                    <a:lumMod val="50000"/>
                  </a:schemeClr>
                </a:solidFill>
                <a:latin typeface="Avenir Book"/>
              </a:rPr>
              <a:t> </a:t>
            </a:r>
            <a:endParaRPr lang="en-US" dirty="0">
              <a:solidFill>
                <a:schemeClr val="tx1">
                  <a:lumMod val="50000"/>
                </a:schemeClr>
              </a:solidFill>
              <a:latin typeface="Avenir Book"/>
            </a:endParaRPr>
          </a:p>
        </p:txBody>
      </p:sp>
    </p:spTree>
    <p:extLst>
      <p:ext uri="{BB962C8B-B14F-4D97-AF65-F5344CB8AC3E}">
        <p14:creationId xmlns:p14="http://schemas.microsoft.com/office/powerpoint/2010/main" val="967575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59233" y="26337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a:solidFill>
                  <a:srgbClr val="92D050"/>
                </a:solidFill>
              </a:rPr>
              <a:t>Scrum Artifacts: Burndown Chart </a:t>
            </a:r>
            <a:endParaRPr lang="en-CA" sz="3199" b="1" dirty="0">
              <a:solidFill>
                <a:srgbClr val="92D050"/>
              </a:solidFill>
            </a:endParaRPr>
          </a:p>
        </p:txBody>
      </p:sp>
      <p:sp>
        <p:nvSpPr>
          <p:cNvPr id="9" name="Rectangle 4"/>
          <p:cNvSpPr>
            <a:spLocks noChangeArrowheads="1"/>
          </p:cNvSpPr>
          <p:nvPr/>
        </p:nvSpPr>
        <p:spPr bwMode="auto">
          <a:xfrm>
            <a:off x="559233" y="1125661"/>
            <a:ext cx="497774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22860" rIns="45720" bIns="22860" numCol="1" anchor="ctr" anchorCtr="0" compatLnSpc="1">
            <a:prstTxWarp prst="textNoShape">
              <a:avLst/>
            </a:prstTxWarp>
            <a:spAutoFit/>
          </a:bodyPr>
          <a:lstStyle/>
          <a:p>
            <a:pPr defTabSz="457200" eaLnBrk="0" fontAlgn="base" hangingPunct="0">
              <a:spcBef>
                <a:spcPct val="0"/>
              </a:spcBef>
              <a:spcAft>
                <a:spcPct val="0"/>
              </a:spcAft>
              <a:defRPr/>
            </a:pPr>
            <a:r>
              <a:rPr lang="en-US" altLang="en-US" sz="2000" dirty="0">
                <a:solidFill>
                  <a:schemeClr val="tx1">
                    <a:lumMod val="50000"/>
                  </a:schemeClr>
                </a:solidFill>
                <a:latin typeface="Avenir Book"/>
              </a:rPr>
              <a:t>The </a:t>
            </a:r>
            <a:r>
              <a:rPr lang="en-US" altLang="en-US" sz="2000" dirty="0" smtClean="0">
                <a:solidFill>
                  <a:schemeClr val="tx1">
                    <a:lumMod val="50000"/>
                  </a:schemeClr>
                </a:solidFill>
                <a:latin typeface="Avenir Book"/>
              </a:rPr>
              <a:t>Burndown </a:t>
            </a:r>
            <a:r>
              <a:rPr lang="en-US" altLang="en-US" sz="2000" dirty="0">
                <a:solidFill>
                  <a:schemeClr val="tx1">
                    <a:lumMod val="50000"/>
                  </a:schemeClr>
                </a:solidFill>
                <a:latin typeface="Avenir Book"/>
              </a:rPr>
              <a:t>Chart is a real-time, visual guide </a:t>
            </a:r>
            <a:r>
              <a:rPr lang="en-US" altLang="en-US" sz="2000" dirty="0" smtClean="0">
                <a:solidFill>
                  <a:schemeClr val="tx1">
                    <a:lumMod val="50000"/>
                  </a:schemeClr>
                </a:solidFill>
                <a:latin typeface="Avenir Book"/>
              </a:rPr>
              <a:t>that  </a:t>
            </a:r>
            <a:r>
              <a:rPr lang="en-US" sz="2000" dirty="0">
                <a:solidFill>
                  <a:schemeClr val="tx1">
                    <a:lumMod val="50000"/>
                  </a:schemeClr>
                </a:solidFill>
                <a:latin typeface="Avenir Book"/>
              </a:rPr>
              <a:t>shows the actual and estimated amount of work to be done in a sprint and is </a:t>
            </a:r>
            <a:r>
              <a:rPr lang="en-US" altLang="en-US" sz="2000" dirty="0">
                <a:solidFill>
                  <a:schemeClr val="tx1">
                    <a:lumMod val="50000"/>
                  </a:schemeClr>
                </a:solidFill>
                <a:latin typeface="Avenir Book"/>
              </a:rPr>
              <a:t>updated on a day-to-day basis.  </a:t>
            </a:r>
          </a:p>
          <a:p>
            <a:pPr defTabSz="457200" eaLnBrk="0" fontAlgn="base" hangingPunct="0">
              <a:spcBef>
                <a:spcPct val="0"/>
              </a:spcBef>
              <a:spcAft>
                <a:spcPct val="0"/>
              </a:spcAft>
              <a:defRPr/>
            </a:pPr>
            <a:endParaRPr lang="en-US" altLang="en-US" sz="2000" dirty="0">
              <a:solidFill>
                <a:schemeClr val="tx1">
                  <a:lumMod val="50000"/>
                </a:schemeClr>
              </a:solidFill>
              <a:latin typeface="Avenir Book"/>
            </a:endParaRPr>
          </a:p>
          <a:p>
            <a:pPr marL="171450" indent="-171450" defTabSz="914217">
              <a:spcBef>
                <a:spcPts val="600"/>
              </a:spcBef>
              <a:buFont typeface="Wingdings" panose="05000000000000000000" pitchFamily="2" charset="2"/>
              <a:buChar char="§"/>
              <a:defRPr/>
            </a:pPr>
            <a:r>
              <a:rPr lang="en-US" sz="2000" dirty="0">
                <a:solidFill>
                  <a:schemeClr val="tx1">
                    <a:lumMod val="50000"/>
                  </a:schemeClr>
                </a:solidFill>
                <a:latin typeface="Avenir Book"/>
              </a:rPr>
              <a:t>The Burn down chart can tell us: </a:t>
            </a:r>
          </a:p>
          <a:p>
            <a:pPr marL="171450" indent="-171450" defTabSz="914217">
              <a:spcBef>
                <a:spcPts val="600"/>
              </a:spcBef>
              <a:buFont typeface="Wingdings" panose="05000000000000000000" pitchFamily="2" charset="2"/>
              <a:buChar char="§"/>
              <a:defRPr/>
            </a:pPr>
            <a:r>
              <a:rPr lang="en-US" sz="2000" dirty="0">
                <a:solidFill>
                  <a:schemeClr val="tx1">
                    <a:lumMod val="50000"/>
                  </a:schemeClr>
                </a:solidFill>
                <a:latin typeface="Avenir Book"/>
              </a:rPr>
              <a:t>Work expressed in effort (story points) or hours for the sprint</a:t>
            </a:r>
          </a:p>
          <a:p>
            <a:pPr marL="171450" indent="-171450" defTabSz="914217">
              <a:spcBef>
                <a:spcPts val="600"/>
              </a:spcBef>
              <a:buFont typeface="Wingdings" panose="05000000000000000000" pitchFamily="2" charset="2"/>
              <a:buChar char="§"/>
              <a:defRPr/>
            </a:pPr>
            <a:r>
              <a:rPr lang="en-US" sz="2000" dirty="0" smtClean="0">
                <a:solidFill>
                  <a:schemeClr val="tx1">
                    <a:lumMod val="50000"/>
                  </a:schemeClr>
                </a:solidFill>
                <a:latin typeface="Avenir Book"/>
              </a:rPr>
              <a:t>Work </a:t>
            </a:r>
            <a:r>
              <a:rPr lang="en-US" sz="2000" dirty="0">
                <a:solidFill>
                  <a:schemeClr val="tx1">
                    <a:lumMod val="50000"/>
                  </a:schemeClr>
                </a:solidFill>
                <a:latin typeface="Avenir Book"/>
              </a:rPr>
              <a:t>remaining</a:t>
            </a:r>
          </a:p>
          <a:p>
            <a:pPr marL="171450" indent="-171450" defTabSz="914217">
              <a:spcBef>
                <a:spcPts val="600"/>
              </a:spcBef>
              <a:buFont typeface="Wingdings" panose="05000000000000000000" pitchFamily="2" charset="2"/>
              <a:buChar char="§"/>
              <a:defRPr/>
            </a:pPr>
            <a:r>
              <a:rPr lang="en-US" sz="2000" dirty="0">
                <a:solidFill>
                  <a:schemeClr val="tx1">
                    <a:lumMod val="50000"/>
                  </a:schemeClr>
                </a:solidFill>
                <a:latin typeface="Avenir Book"/>
              </a:rPr>
              <a:t>Work done so far</a:t>
            </a:r>
          </a:p>
          <a:p>
            <a:pPr marL="171450" indent="-171450" defTabSz="914217">
              <a:spcBef>
                <a:spcPts val="600"/>
              </a:spcBef>
              <a:buFont typeface="Wingdings" panose="05000000000000000000" pitchFamily="2" charset="2"/>
              <a:buChar char="§"/>
              <a:defRPr/>
            </a:pPr>
            <a:r>
              <a:rPr lang="en-US" sz="2000" dirty="0">
                <a:solidFill>
                  <a:schemeClr val="tx1">
                    <a:lumMod val="50000"/>
                  </a:schemeClr>
                </a:solidFill>
                <a:latin typeface="Avenir Book"/>
              </a:rPr>
              <a:t>If we are on track to complete work by the sprint end date  </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579" y="1318021"/>
            <a:ext cx="6158421" cy="3572459"/>
          </a:xfrm>
          <a:prstGeom prst="rect">
            <a:avLst/>
          </a:prstGeom>
        </p:spPr>
      </p:pic>
    </p:spTree>
    <p:extLst>
      <p:ext uri="{BB962C8B-B14F-4D97-AF65-F5344CB8AC3E}">
        <p14:creationId xmlns:p14="http://schemas.microsoft.com/office/powerpoint/2010/main" val="12886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defRPr/>
            </a:pPr>
            <a:endParaRPr lang="en-US" dirty="0">
              <a:solidFill>
                <a:prstClr val="white"/>
              </a:solidFill>
              <a:latin typeface="Arial"/>
            </a:endParaRPr>
          </a:p>
        </p:txBody>
      </p:sp>
      <p:sp>
        <p:nvSpPr>
          <p:cNvPr id="2" name="Title 1"/>
          <p:cNvSpPr>
            <a:spLocks noGrp="1"/>
          </p:cNvSpPr>
          <p:nvPr>
            <p:ph type="ctrTitle"/>
          </p:nvPr>
        </p:nvSpPr>
        <p:spPr>
          <a:xfrm>
            <a:off x="664066" y="3429000"/>
            <a:ext cx="11527934" cy="724147"/>
          </a:xfrm>
        </p:spPr>
        <p:txBody>
          <a:bodyPr>
            <a:normAutofit fontScale="90000"/>
          </a:bodyPr>
          <a:lstStyle/>
          <a:p>
            <a:pPr>
              <a:spcBef>
                <a:spcPts val="600"/>
              </a:spcBef>
            </a:pPr>
            <a:r>
              <a:rPr lang="en-US" dirty="0" smtClean="0">
                <a:solidFill>
                  <a:srgbClr val="92D050"/>
                </a:solidFill>
                <a:latin typeface="Arial" panose="020B0604020202020204" pitchFamily="34" charset="0"/>
                <a:cs typeface="Arial" panose="020B0604020202020204" pitchFamily="34" charset="0"/>
              </a:rPr>
              <a:t>Session Retrospective</a:t>
            </a:r>
            <a:r>
              <a:rPr lang="en-US" dirty="0">
                <a:solidFill>
                  <a:srgbClr val="92D050"/>
                </a:solidFill>
                <a:latin typeface="Arial" panose="020B0604020202020204" pitchFamily="34" charset="0"/>
                <a:cs typeface="Arial" panose="020B0604020202020204" pitchFamily="34" charset="0"/>
              </a:rPr>
              <a:t/>
            </a:r>
            <a:br>
              <a:rPr lang="en-US" dirty="0">
                <a:solidFill>
                  <a:srgbClr val="92D050"/>
                </a:solidFill>
                <a:latin typeface="Arial" panose="020B0604020202020204" pitchFamily="34" charset="0"/>
                <a:cs typeface="Arial" panose="020B0604020202020204" pitchFamily="34" charset="0"/>
              </a:rPr>
            </a:br>
            <a:r>
              <a:rPr lang="en-US" dirty="0" smtClean="0">
                <a:solidFill>
                  <a:srgbClr val="92D050"/>
                </a:solidFill>
                <a:latin typeface="Arial" panose="020B0604020202020204" pitchFamily="34" charset="0"/>
                <a:cs typeface="Arial" panose="020B0604020202020204" pitchFamily="34" charset="0"/>
              </a:rPr>
              <a:t/>
            </a:r>
            <a:br>
              <a:rPr lang="en-US" dirty="0" smtClean="0">
                <a:solidFill>
                  <a:srgbClr val="92D050"/>
                </a:solidFill>
                <a:latin typeface="Arial" panose="020B0604020202020204" pitchFamily="34" charset="0"/>
                <a:cs typeface="Arial" panose="020B0604020202020204" pitchFamily="34" charset="0"/>
              </a:rPr>
            </a:br>
            <a:endParaRPr lang="en-US"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933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60" y="337542"/>
            <a:ext cx="8207394" cy="439878"/>
          </a:xfrm>
          <a:prstGeom prst="rect">
            <a:avLst/>
          </a:prstGeom>
          <a:noFill/>
          <a:ln>
            <a:noFill/>
          </a:ln>
        </p:spPr>
        <p:txBody>
          <a:bodyPr vert="horz" lIns="45701" tIns="45701" rIns="45701" bIns="45701" rtlCol="0" anchor="ctr" anchorCtr="0">
            <a:normAutofit fontScale="92500" lnSpcReduction="10000"/>
          </a:bodyPr>
          <a:lstStyle>
            <a:defPPr>
              <a:defRPr lang="en-US"/>
            </a:defPPr>
            <a:lvl1pPr>
              <a:lnSpc>
                <a:spcPct val="80000"/>
              </a:lnSpc>
              <a:spcBef>
                <a:spcPts val="0"/>
              </a:spcBef>
              <a:buClr>
                <a:srgbClr val="0070C0"/>
              </a:buClr>
              <a:buFont typeface="Quattrocento Sans"/>
              <a:buNone/>
              <a:defRPr sz="6398" b="1">
                <a:solidFill>
                  <a:srgbClr val="92D050"/>
                </a:solidFill>
                <a:latin typeface="Avenir Book" charset="0"/>
                <a:ea typeface="Avenir Book" charset="0"/>
                <a:cs typeface="Avenir Book" charset="0"/>
              </a:defRPr>
            </a:lvl1pPr>
          </a:lstStyle>
          <a:p>
            <a:pPr defTabSz="914217"/>
            <a:r>
              <a:rPr lang="en-US" sz="3198" dirty="0" smtClean="0"/>
              <a:t>Session Retrospective</a:t>
            </a:r>
            <a:endParaRPr lang="en-US" sz="3198" dirty="0"/>
          </a:p>
        </p:txBody>
      </p:sp>
      <p:pic>
        <p:nvPicPr>
          <p:cNvPr id="10" name="Picture 2" descr="A Simple Way to Run a Sprint Retrospective"/>
          <p:cNvPicPr>
            <a:picLocks noChangeAspect="1" noChangeArrowheads="1"/>
          </p:cNvPicPr>
          <p:nvPr/>
        </p:nvPicPr>
        <p:blipFill rotWithShape="1">
          <a:blip r:embed="rId3">
            <a:extLst>
              <a:ext uri="{28A0092B-C50C-407E-A947-70E740481C1C}">
                <a14:useLocalDpi xmlns:a14="http://schemas.microsoft.com/office/drawing/2010/main" val="0"/>
              </a:ext>
            </a:extLst>
          </a:blip>
          <a:srcRect l="7252" t="18003" r="45421" b="14075"/>
          <a:stretch/>
        </p:blipFill>
        <p:spPr bwMode="auto">
          <a:xfrm>
            <a:off x="1918278" y="971467"/>
            <a:ext cx="7002076" cy="5256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123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11605" y="1691141"/>
            <a:ext cx="5299963" cy="4350205"/>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indent="-228543" defTabSz="914172"/>
            <a:endParaRPr lang="en-US" dirty="0">
              <a:solidFill>
                <a:prstClr val="black"/>
              </a:solidFill>
              <a:latin typeface="Calibri" panose="020F0502020204030204"/>
            </a:endParaRPr>
          </a:p>
        </p:txBody>
      </p:sp>
      <p:sp>
        <p:nvSpPr>
          <p:cNvPr id="2" name="Rectangle 1"/>
          <p:cNvSpPr/>
          <p:nvPr/>
        </p:nvSpPr>
        <p:spPr>
          <a:xfrm>
            <a:off x="8640261" y="4114800"/>
            <a:ext cx="3344779" cy="1419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 name="Title 1"/>
          <p:cNvSpPr txBox="1">
            <a:spLocks/>
          </p:cNvSpPr>
          <p:nvPr/>
        </p:nvSpPr>
        <p:spPr>
          <a:xfrm>
            <a:off x="6505" y="133145"/>
            <a:ext cx="12183908"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a:defRPr/>
            </a:pPr>
            <a:r>
              <a:rPr lang="en-US" sz="3199" dirty="0">
                <a:solidFill>
                  <a:srgbClr val="92D050"/>
                </a:solidFill>
              </a:rPr>
              <a:t>    </a:t>
            </a:r>
          </a:p>
          <a:p>
            <a:pPr>
              <a:defRPr/>
            </a:pPr>
            <a:r>
              <a:rPr lang="en-US" sz="3199" dirty="0">
                <a:solidFill>
                  <a:srgbClr val="92D050"/>
                </a:solidFill>
              </a:rPr>
              <a:t>    </a:t>
            </a:r>
            <a:r>
              <a:rPr lang="en-US" sz="3199" dirty="0" smtClean="0">
                <a:solidFill>
                  <a:srgbClr val="92D050"/>
                </a:solidFill>
              </a:rPr>
              <a:t>How might we respond to change </a:t>
            </a:r>
            <a:r>
              <a:rPr lang="en-US" sz="3199" dirty="0">
                <a:solidFill>
                  <a:srgbClr val="92D050"/>
                </a:solidFill>
              </a:rPr>
              <a:t>and </a:t>
            </a:r>
            <a:r>
              <a:rPr lang="en-US" sz="3199" dirty="0" smtClean="0">
                <a:solidFill>
                  <a:srgbClr val="92D050"/>
                </a:solidFill>
              </a:rPr>
              <a:t>uncertainty? </a:t>
            </a:r>
            <a:endParaRPr lang="en-US" sz="3199" dirty="0">
              <a:solidFill>
                <a:srgbClr val="92D050"/>
              </a:solidFill>
            </a:endParaRPr>
          </a:p>
          <a:p>
            <a:pPr defTabSz="914217">
              <a:defRPr/>
            </a:pPr>
            <a:endParaRPr lang="en-US" sz="3199" dirty="0">
              <a:solidFill>
                <a:srgbClr val="92D050"/>
              </a:solidFill>
            </a:endParaRPr>
          </a:p>
        </p:txBody>
      </p:sp>
      <p:pic>
        <p:nvPicPr>
          <p:cNvPr id="8" name="Picture 4" descr="https://ithinkidesign.files.wordpress.com/2012/01/traditionalsolution.jpg"/>
          <p:cNvPicPr>
            <a:picLocks noChangeAspect="1" noChangeArrowheads="1"/>
          </p:cNvPicPr>
          <p:nvPr/>
        </p:nvPicPr>
        <p:blipFill rotWithShape="1">
          <a:blip r:embed="rId3">
            <a:extLst>
              <a:ext uri="{28A0092B-C50C-407E-A947-70E740481C1C}">
                <a14:useLocalDpi xmlns:a14="http://schemas.microsoft.com/office/drawing/2010/main" val="0"/>
              </a:ext>
            </a:extLst>
          </a:blip>
          <a:srcRect t="18504" b="24710"/>
          <a:stretch/>
        </p:blipFill>
        <p:spPr bwMode="auto">
          <a:xfrm>
            <a:off x="662805" y="1767341"/>
            <a:ext cx="10871308" cy="356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187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11605" y="1691141"/>
            <a:ext cx="5299963" cy="4350205"/>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indent="-228543" defTabSz="914172"/>
            <a:endParaRPr lang="en-US" dirty="0">
              <a:solidFill>
                <a:prstClr val="black"/>
              </a:solidFill>
              <a:latin typeface="Calibri" panose="020F0502020204030204"/>
            </a:endParaRPr>
          </a:p>
        </p:txBody>
      </p:sp>
      <p:sp>
        <p:nvSpPr>
          <p:cNvPr id="13" name="Title 1"/>
          <p:cNvSpPr txBox="1">
            <a:spLocks/>
          </p:cNvSpPr>
          <p:nvPr/>
        </p:nvSpPr>
        <p:spPr>
          <a:xfrm>
            <a:off x="813422" y="153126"/>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What is Agile?</a:t>
            </a:r>
            <a:endParaRPr lang="en-US" sz="3199" dirty="0">
              <a:solidFill>
                <a:srgbClr val="92D050"/>
              </a:solidFill>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t="5474"/>
          <a:stretch/>
        </p:blipFill>
        <p:spPr>
          <a:xfrm>
            <a:off x="2217279" y="1262286"/>
            <a:ext cx="8038226" cy="5595714"/>
          </a:xfrm>
          <a:prstGeom prst="rect">
            <a:avLst/>
          </a:prstGeom>
        </p:spPr>
      </p:pic>
      <p:sp>
        <p:nvSpPr>
          <p:cNvPr id="6" name="TextBox 5"/>
          <p:cNvSpPr txBox="1"/>
          <p:nvPr/>
        </p:nvSpPr>
        <p:spPr>
          <a:xfrm>
            <a:off x="461207" y="1667180"/>
            <a:ext cx="3945439" cy="4832092"/>
          </a:xfrm>
          <a:prstGeom prst="rect">
            <a:avLst/>
          </a:prstGeom>
          <a:noFill/>
        </p:spPr>
        <p:txBody>
          <a:bodyPr wrap="none" rtlCol="0">
            <a:spAutoFit/>
          </a:bodyPr>
          <a:lstStyle/>
          <a:p>
            <a:r>
              <a:rPr lang="en-US" sz="2200" b="1" dirty="0">
                <a:latin typeface="Avenir Book"/>
              </a:rPr>
              <a:t>	</a:t>
            </a:r>
            <a:r>
              <a:rPr lang="en-US" sz="2200" b="1" dirty="0">
                <a:solidFill>
                  <a:srgbClr val="FF0000"/>
                </a:solidFill>
                <a:latin typeface="Avenir Book"/>
              </a:rPr>
              <a:t>No Documentation </a:t>
            </a:r>
          </a:p>
          <a:p>
            <a:endParaRPr lang="en-US" sz="2200" b="1" dirty="0">
              <a:latin typeface="Avenir Book"/>
            </a:endParaRPr>
          </a:p>
          <a:p>
            <a:r>
              <a:rPr lang="en-US" sz="2200" b="1" dirty="0">
                <a:solidFill>
                  <a:schemeClr val="tx1">
                    <a:lumMod val="50000"/>
                  </a:schemeClr>
                </a:solidFill>
                <a:latin typeface="Avenir Book"/>
              </a:rPr>
              <a:t>Process? </a:t>
            </a:r>
          </a:p>
          <a:p>
            <a:endParaRPr lang="en-US" sz="2200" b="1" dirty="0">
              <a:latin typeface="Avenir Book"/>
            </a:endParaRPr>
          </a:p>
          <a:p>
            <a:r>
              <a:rPr lang="en-US" sz="2200" b="1" dirty="0">
                <a:latin typeface="Avenir Book"/>
              </a:rPr>
              <a:t>		</a:t>
            </a:r>
            <a:r>
              <a:rPr lang="en-US" sz="2000" b="1" dirty="0">
                <a:solidFill>
                  <a:srgbClr val="FF0000"/>
                </a:solidFill>
                <a:latin typeface="Avenir Book"/>
              </a:rPr>
              <a:t>No Architecture</a:t>
            </a:r>
          </a:p>
          <a:p>
            <a:endParaRPr lang="en-US" sz="2200" b="1" dirty="0">
              <a:latin typeface="Avenir Book"/>
            </a:endParaRPr>
          </a:p>
          <a:p>
            <a:r>
              <a:rPr lang="en-US" sz="2200" b="1" dirty="0">
                <a:solidFill>
                  <a:srgbClr val="FF0000"/>
                </a:solidFill>
                <a:latin typeface="Avenir Book"/>
              </a:rPr>
              <a:t>A Fad </a:t>
            </a:r>
          </a:p>
          <a:p>
            <a:endParaRPr lang="en-US" sz="2200" b="1" dirty="0">
              <a:solidFill>
                <a:schemeClr val="tx1">
                  <a:lumMod val="65000"/>
                  <a:lumOff val="35000"/>
                </a:schemeClr>
              </a:solidFill>
              <a:latin typeface="Avenir Book"/>
            </a:endParaRPr>
          </a:p>
          <a:p>
            <a:r>
              <a:rPr lang="en-US" sz="2200" b="1" dirty="0">
                <a:solidFill>
                  <a:schemeClr val="tx1">
                    <a:lumMod val="65000"/>
                    <a:lumOff val="35000"/>
                  </a:schemeClr>
                </a:solidFill>
                <a:latin typeface="Avenir Book"/>
              </a:rPr>
              <a:t>        </a:t>
            </a:r>
            <a:r>
              <a:rPr lang="en-US" sz="2200" b="1" dirty="0">
                <a:solidFill>
                  <a:schemeClr val="tx1">
                    <a:lumMod val="50000"/>
                  </a:schemeClr>
                </a:solidFill>
                <a:latin typeface="Avenir Book"/>
              </a:rPr>
              <a:t>A Framework? SDLC? </a:t>
            </a:r>
          </a:p>
          <a:p>
            <a:endParaRPr lang="en-US" sz="2200" b="1" dirty="0">
              <a:solidFill>
                <a:schemeClr val="tx1">
                  <a:lumMod val="50000"/>
                </a:schemeClr>
              </a:solidFill>
              <a:latin typeface="Avenir Book"/>
            </a:endParaRPr>
          </a:p>
          <a:p>
            <a:endParaRPr lang="en-US" sz="2200" b="1" dirty="0">
              <a:solidFill>
                <a:schemeClr val="tx1">
                  <a:lumMod val="50000"/>
                </a:schemeClr>
              </a:solidFill>
              <a:latin typeface="Avenir Book"/>
            </a:endParaRPr>
          </a:p>
          <a:p>
            <a:r>
              <a:rPr lang="en-US" sz="2200" b="1" dirty="0">
                <a:solidFill>
                  <a:schemeClr val="tx1">
                    <a:lumMod val="50000"/>
                  </a:schemeClr>
                </a:solidFill>
                <a:latin typeface="Avenir Book"/>
              </a:rPr>
              <a:t> Like Waterfall … </a:t>
            </a:r>
          </a:p>
          <a:p>
            <a:r>
              <a:rPr lang="en-US" sz="2200" b="1" dirty="0">
                <a:solidFill>
                  <a:schemeClr val="tx1">
                    <a:lumMod val="50000"/>
                  </a:schemeClr>
                </a:solidFill>
                <a:latin typeface="Avenir Book"/>
              </a:rPr>
              <a:t>but iterative? </a:t>
            </a:r>
          </a:p>
          <a:p>
            <a:endParaRPr lang="en-US" sz="2200" b="1" dirty="0">
              <a:solidFill>
                <a:schemeClr val="tx1">
                  <a:lumMod val="50000"/>
                </a:schemeClr>
              </a:solidFill>
              <a:latin typeface="Avenir Book"/>
            </a:endParaRPr>
          </a:p>
        </p:txBody>
      </p:sp>
      <p:sp>
        <p:nvSpPr>
          <p:cNvPr id="9" name="TextBox 8"/>
          <p:cNvSpPr txBox="1"/>
          <p:nvPr/>
        </p:nvSpPr>
        <p:spPr>
          <a:xfrm>
            <a:off x="7940242" y="1080655"/>
            <a:ext cx="4250171" cy="6524863"/>
          </a:xfrm>
          <a:prstGeom prst="rect">
            <a:avLst/>
          </a:prstGeom>
          <a:noFill/>
        </p:spPr>
        <p:txBody>
          <a:bodyPr wrap="square" rtlCol="0">
            <a:spAutoFit/>
          </a:bodyPr>
          <a:lstStyle/>
          <a:p>
            <a:r>
              <a:rPr lang="en-US" sz="2200" b="1" dirty="0">
                <a:latin typeface="Avenir Book"/>
              </a:rPr>
              <a:t>	</a:t>
            </a:r>
            <a:r>
              <a:rPr lang="en-US" sz="2200" b="1" dirty="0">
                <a:solidFill>
                  <a:srgbClr val="FF0000"/>
                </a:solidFill>
                <a:latin typeface="Avenir Book"/>
              </a:rPr>
              <a:t>Chaos </a:t>
            </a:r>
          </a:p>
          <a:p>
            <a:endParaRPr lang="en-US" sz="2200" b="1" dirty="0">
              <a:solidFill>
                <a:srgbClr val="FF0000"/>
              </a:solidFill>
              <a:latin typeface="Avenir Book"/>
            </a:endParaRPr>
          </a:p>
          <a:p>
            <a:r>
              <a:rPr lang="en-US" sz="2200" b="1" dirty="0">
                <a:solidFill>
                  <a:srgbClr val="FF0000"/>
                </a:solidFill>
                <a:latin typeface="Avenir Book"/>
              </a:rPr>
              <a:t>      A Cult </a:t>
            </a:r>
          </a:p>
          <a:p>
            <a:endParaRPr lang="en-US" sz="2200" b="1" dirty="0">
              <a:latin typeface="Avenir Book"/>
            </a:endParaRPr>
          </a:p>
          <a:p>
            <a:r>
              <a:rPr lang="en-US" sz="2200" b="1" dirty="0">
                <a:latin typeface="Avenir Book"/>
              </a:rPr>
              <a:t>	</a:t>
            </a:r>
            <a:r>
              <a:rPr lang="en-US" sz="2200" b="1" dirty="0">
                <a:solidFill>
                  <a:schemeClr val="tx1">
                    <a:lumMod val="50000"/>
                  </a:schemeClr>
                </a:solidFill>
                <a:latin typeface="Avenir Book"/>
              </a:rPr>
              <a:t>A Methodology? </a:t>
            </a:r>
          </a:p>
          <a:p>
            <a:endParaRPr lang="en-US" sz="2200" b="1" dirty="0">
              <a:latin typeface="Avenir Book"/>
            </a:endParaRPr>
          </a:p>
          <a:p>
            <a:r>
              <a:rPr lang="en-US" sz="2200" b="1" dirty="0">
                <a:solidFill>
                  <a:srgbClr val="FF0000"/>
                </a:solidFill>
                <a:latin typeface="Avenir Book"/>
              </a:rPr>
              <a:t>No Planning </a:t>
            </a:r>
          </a:p>
          <a:p>
            <a:endParaRPr lang="en-US" sz="2200" b="1" dirty="0">
              <a:latin typeface="Avenir Book"/>
            </a:endParaRPr>
          </a:p>
          <a:p>
            <a:r>
              <a:rPr lang="en-US" sz="2200" b="1" dirty="0">
                <a:solidFill>
                  <a:schemeClr val="tx1">
                    <a:lumMod val="50000"/>
                  </a:schemeClr>
                </a:solidFill>
                <a:latin typeface="Avenir Book"/>
              </a:rPr>
              <a:t>An Approach? </a:t>
            </a:r>
          </a:p>
          <a:p>
            <a:endParaRPr lang="en-US" sz="2200" b="1" dirty="0">
              <a:solidFill>
                <a:schemeClr val="tx1">
                  <a:lumMod val="50000"/>
                </a:schemeClr>
              </a:solidFill>
              <a:latin typeface="Avenir Book"/>
            </a:endParaRPr>
          </a:p>
          <a:p>
            <a:r>
              <a:rPr lang="en-US" sz="2200" b="1" dirty="0">
                <a:latin typeface="Avenir Book"/>
              </a:rPr>
              <a:t>	</a:t>
            </a:r>
            <a:r>
              <a:rPr lang="en-US" sz="2200" b="1" dirty="0">
                <a:solidFill>
                  <a:srgbClr val="FF0000"/>
                </a:solidFill>
                <a:latin typeface="Avenir Book"/>
              </a:rPr>
              <a:t>	No Discipline </a:t>
            </a:r>
          </a:p>
          <a:p>
            <a:endParaRPr lang="en-US" sz="2200" b="1" dirty="0">
              <a:latin typeface="Avenir Book"/>
            </a:endParaRPr>
          </a:p>
          <a:p>
            <a:endParaRPr lang="en-US" sz="2200" b="1" dirty="0">
              <a:latin typeface="Avenir Book"/>
            </a:endParaRPr>
          </a:p>
          <a:p>
            <a:endParaRPr lang="en-US" sz="2200" b="1" dirty="0">
              <a:solidFill>
                <a:schemeClr val="tx1">
                  <a:lumMod val="65000"/>
                  <a:lumOff val="35000"/>
                </a:schemeClr>
              </a:solidFill>
              <a:latin typeface="Avenir Book"/>
            </a:endParaRPr>
          </a:p>
          <a:p>
            <a:r>
              <a:rPr lang="en-US" sz="2200" b="1" dirty="0">
                <a:solidFill>
                  <a:schemeClr val="tx1">
                    <a:lumMod val="50000"/>
                  </a:schemeClr>
                </a:solidFill>
                <a:latin typeface="Avenir Book"/>
              </a:rPr>
              <a:t>Something we’re </a:t>
            </a:r>
          </a:p>
          <a:p>
            <a:r>
              <a:rPr lang="en-US" sz="2200" b="1" dirty="0">
                <a:solidFill>
                  <a:schemeClr val="tx1">
                    <a:lumMod val="50000"/>
                  </a:schemeClr>
                </a:solidFill>
                <a:latin typeface="Avenir Book"/>
              </a:rPr>
              <a:t>already doing …? </a:t>
            </a:r>
          </a:p>
          <a:p>
            <a:endParaRPr lang="en-US" sz="2200" b="1" dirty="0">
              <a:solidFill>
                <a:schemeClr val="tx1">
                  <a:lumMod val="50000"/>
                </a:schemeClr>
              </a:solidFill>
              <a:latin typeface="Avenir Book"/>
            </a:endParaRPr>
          </a:p>
          <a:p>
            <a:endParaRPr lang="en-US" sz="2200" b="1" dirty="0">
              <a:latin typeface="Avenir Book"/>
            </a:endParaRPr>
          </a:p>
          <a:p>
            <a:endParaRPr lang="en-US" sz="2200" b="1" dirty="0">
              <a:latin typeface="Avenir Book"/>
            </a:endParaRPr>
          </a:p>
        </p:txBody>
      </p:sp>
    </p:spTree>
    <p:extLst>
      <p:ext uri="{BB962C8B-B14F-4D97-AF65-F5344CB8AC3E}">
        <p14:creationId xmlns:p14="http://schemas.microsoft.com/office/powerpoint/2010/main" val="960157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14" end="1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3422" y="153126"/>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What is Agile?</a:t>
            </a:r>
            <a:endParaRPr lang="en-US" sz="3199" dirty="0">
              <a:solidFill>
                <a:srgbClr val="92D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673" y="956691"/>
            <a:ext cx="8850439" cy="5275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617907" y="6502977"/>
            <a:ext cx="3228429"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Adopted from Ahmed </a:t>
            </a:r>
            <a:r>
              <a:rPr lang="en-US" dirty="0" err="1" smtClean="0">
                <a:solidFill>
                  <a:schemeClr val="tx1"/>
                </a:solidFill>
              </a:rPr>
              <a:t>Sidky</a:t>
            </a:r>
            <a:endParaRPr lang="en-US" dirty="0">
              <a:solidFill>
                <a:schemeClr val="tx1"/>
              </a:solidFill>
            </a:endParaRPr>
          </a:p>
        </p:txBody>
      </p:sp>
    </p:spTree>
    <p:extLst>
      <p:ext uri="{BB962C8B-B14F-4D97-AF65-F5344CB8AC3E}">
        <p14:creationId xmlns:p14="http://schemas.microsoft.com/office/powerpoint/2010/main" val="1052206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409" y="986365"/>
            <a:ext cx="10814042" cy="5586145"/>
          </a:xfrm>
          <a:prstGeom prst="rect">
            <a:avLst/>
          </a:prstGeom>
        </p:spPr>
        <p:txBody>
          <a:bodyPr wrap="square">
            <a:spAutoFit/>
          </a:bodyPr>
          <a:lstStyle/>
          <a:p>
            <a:pPr defTabSz="914172"/>
            <a:r>
              <a:rPr lang="en-US" sz="2300" dirty="0">
                <a:solidFill>
                  <a:schemeClr val="bg2">
                    <a:lumMod val="25000"/>
                  </a:schemeClr>
                </a:solidFill>
                <a:latin typeface="Avenir Book"/>
              </a:rPr>
              <a:t>A mindset is an established set of attitudes. It is our consciousness, our way of being, how we behave and what we value. It is our organizational culture. </a:t>
            </a:r>
          </a:p>
          <a:p>
            <a:pPr defTabSz="914172"/>
            <a:endParaRPr lang="en-US" sz="2300" dirty="0">
              <a:solidFill>
                <a:schemeClr val="bg2">
                  <a:lumMod val="25000"/>
                </a:schemeClr>
              </a:solidFill>
              <a:latin typeface="Avenir Book"/>
            </a:endParaRPr>
          </a:p>
          <a:p>
            <a:pPr defTabSz="914172"/>
            <a:r>
              <a:rPr lang="en-US" sz="2300" b="1" dirty="0">
                <a:solidFill>
                  <a:srgbClr val="FFC000"/>
                </a:solidFill>
                <a:latin typeface="Avenir Book"/>
              </a:rPr>
              <a:t>The Agile Mindset emphasizes:</a:t>
            </a:r>
            <a:endParaRPr lang="en-US" sz="2300" b="1" dirty="0">
              <a:solidFill>
                <a:schemeClr val="tx2">
                  <a:lumMod val="65000"/>
                  <a:lumOff val="35000"/>
                </a:schemeClr>
              </a:solidFill>
              <a:latin typeface="Avenir Book"/>
            </a:endParaRP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Expect and </a:t>
            </a:r>
            <a:r>
              <a:rPr lang="en-US" sz="2300" b="1" dirty="0">
                <a:solidFill>
                  <a:srgbClr val="FFC600"/>
                </a:solidFill>
                <a:latin typeface="Avenir Book"/>
              </a:rPr>
              <a:t>embrace change</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Focus on rapid value delivery – identify the most important thing and get it done</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When in doubt, defer decisions to the last responsible moment</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Get started as quickly as possible and learn as we go –</a:t>
            </a:r>
            <a:r>
              <a:rPr lang="en-US" sz="2300" dirty="0">
                <a:solidFill>
                  <a:schemeClr val="tx2">
                    <a:lumMod val="65000"/>
                    <a:lumOff val="35000"/>
                  </a:schemeClr>
                </a:solidFill>
                <a:latin typeface="Avenir Book"/>
              </a:rPr>
              <a:t> </a:t>
            </a:r>
            <a:r>
              <a:rPr lang="en-US" sz="2300" b="1" dirty="0">
                <a:solidFill>
                  <a:srgbClr val="FFC600"/>
                </a:solidFill>
                <a:latin typeface="Avenir Book"/>
              </a:rPr>
              <a:t>inspect and adapt</a:t>
            </a:r>
            <a:endParaRPr lang="en-US" sz="2300" dirty="0">
              <a:solidFill>
                <a:schemeClr val="tx2">
                  <a:lumMod val="65000"/>
                  <a:lumOff val="35000"/>
                </a:schemeClr>
              </a:solidFill>
              <a:latin typeface="Avenir Book"/>
            </a:endParaRP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Only do what is needed and no more – the simplest thing</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Organize work so we get </a:t>
            </a:r>
            <a:r>
              <a:rPr lang="en-US" sz="2300" b="1" dirty="0">
                <a:solidFill>
                  <a:srgbClr val="FFC000"/>
                </a:solidFill>
                <a:latin typeface="Avenir Book"/>
              </a:rPr>
              <a:t>working product </a:t>
            </a:r>
            <a:r>
              <a:rPr lang="en-US" sz="2300" dirty="0">
                <a:solidFill>
                  <a:schemeClr val="tx1">
                    <a:lumMod val="50000"/>
                  </a:schemeClr>
                </a:solidFill>
                <a:latin typeface="Avenir Book"/>
              </a:rPr>
              <a:t>into the hands of our customer as quickly as possible – focus on incremental, iterative development </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Organize the work to leverage the power of</a:t>
            </a:r>
            <a:r>
              <a:rPr lang="en-US" sz="2300" dirty="0">
                <a:solidFill>
                  <a:schemeClr val="tx2">
                    <a:lumMod val="65000"/>
                    <a:lumOff val="35000"/>
                  </a:schemeClr>
                </a:solidFill>
                <a:latin typeface="Avenir Book"/>
              </a:rPr>
              <a:t> </a:t>
            </a:r>
            <a:r>
              <a:rPr lang="en-US" sz="2300" b="1" dirty="0">
                <a:solidFill>
                  <a:srgbClr val="FFC600"/>
                </a:solidFill>
                <a:latin typeface="Avenir Book"/>
              </a:rPr>
              <a:t>collaborating teams </a:t>
            </a:r>
          </a:p>
          <a:p>
            <a:pPr marL="800009" lvl="1" indent="-342900" defTabSz="914172">
              <a:buFont typeface="Wingdings" panose="05000000000000000000" pitchFamily="2" charset="2"/>
              <a:buChar char="§"/>
            </a:pPr>
            <a:endParaRPr lang="en-US" sz="2300" dirty="0">
              <a:solidFill>
                <a:schemeClr val="tx2">
                  <a:lumMod val="65000"/>
                  <a:lumOff val="35000"/>
                </a:schemeClr>
              </a:solidFill>
              <a:latin typeface="Avenir Book"/>
            </a:endParaRPr>
          </a:p>
        </p:txBody>
      </p:sp>
      <p:sp>
        <p:nvSpPr>
          <p:cNvPr id="6" name="Title 1"/>
          <p:cNvSpPr txBox="1">
            <a:spLocks/>
          </p:cNvSpPr>
          <p:nvPr/>
        </p:nvSpPr>
        <p:spPr>
          <a:xfrm>
            <a:off x="744583" y="133145"/>
            <a:ext cx="10604868"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a:defRPr/>
            </a:pPr>
            <a:r>
              <a:rPr lang="en-US" sz="3199" dirty="0">
                <a:solidFill>
                  <a:srgbClr val="92D050"/>
                </a:solidFill>
              </a:rPr>
              <a:t>    </a:t>
            </a:r>
          </a:p>
          <a:p>
            <a:pPr>
              <a:defRPr/>
            </a:pPr>
            <a:r>
              <a:rPr lang="en-US" sz="3199" dirty="0" smtClean="0">
                <a:solidFill>
                  <a:srgbClr val="92D050"/>
                </a:solidFill>
              </a:rPr>
              <a:t>Agile Mindset </a:t>
            </a:r>
            <a:endParaRPr lang="en-US" sz="3199" dirty="0">
              <a:solidFill>
                <a:srgbClr val="92D050"/>
              </a:solidFill>
            </a:endParaRPr>
          </a:p>
          <a:p>
            <a:pPr defTabSz="914217">
              <a:defRPr/>
            </a:pPr>
            <a:endParaRPr lang="en-US" sz="3199" dirty="0">
              <a:solidFill>
                <a:srgbClr val="92D050"/>
              </a:solidFill>
            </a:endParaRPr>
          </a:p>
        </p:txBody>
      </p:sp>
    </p:spTree>
    <p:extLst>
      <p:ext uri="{BB962C8B-B14F-4D97-AF65-F5344CB8AC3E}">
        <p14:creationId xmlns:p14="http://schemas.microsoft.com/office/powerpoint/2010/main" val="1657290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97417" y="194689"/>
            <a:ext cx="11199284" cy="902208"/>
          </a:xfrm>
        </p:spPr>
        <p:txBody>
          <a:bodyPr vert="horz" lIns="0" tIns="0" rIns="0" bIns="0" rtlCol="0" anchor="ctr">
            <a:noAutofit/>
          </a:bodyPr>
          <a:lstStyle>
            <a:lvl1pPr algn="l" defTabSz="914217" rtl="0" eaLnBrk="1" latinLnBrk="0" hangingPunct="1">
              <a:lnSpc>
                <a:spcPct val="90000"/>
              </a:lnSpc>
              <a:spcBef>
                <a:spcPct val="0"/>
              </a:spcBef>
              <a:buNone/>
              <a:defRPr lang="en-US" sz="3000" kern="1200">
                <a:solidFill>
                  <a:schemeClr val="tx1"/>
                </a:solidFill>
                <a:latin typeface="Avenir Book" charset="0"/>
                <a:ea typeface="Avenir Book" charset="0"/>
                <a:cs typeface="Avenir Book" charset="0"/>
              </a:defRPr>
            </a:lvl1pPr>
          </a:lstStyle>
          <a:p>
            <a:pPr defTabSz="1219170">
              <a:lnSpc>
                <a:spcPct val="80000"/>
              </a:lnSpc>
            </a:pPr>
            <a:r>
              <a:rPr lang="en-US" sz="2800" b="1" dirty="0" smtClean="0">
                <a:solidFill>
                  <a:srgbClr val="8ED200"/>
                </a:solidFill>
                <a:latin typeface="Arial" pitchFamily="34" charset="0"/>
                <a:ea typeface="+mj-ea"/>
                <a:cs typeface="Arial" pitchFamily="34" charset="0"/>
              </a:rPr>
              <a:t>Four Values</a:t>
            </a:r>
            <a:endParaRPr lang="en-US" sz="2800" b="1" dirty="0">
              <a:solidFill>
                <a:srgbClr val="8ED200"/>
              </a:solidFill>
              <a:latin typeface="Arial" pitchFamily="34" charset="0"/>
              <a:ea typeface="+mj-ea"/>
              <a:cs typeface="Arial" pitchFamily="34" charset="0"/>
            </a:endParaRPr>
          </a:p>
        </p:txBody>
      </p:sp>
      <p:pic>
        <p:nvPicPr>
          <p:cNvPr id="3" name="Content Placeholder 3"/>
          <p:cNvPicPr/>
          <p:nvPr/>
        </p:nvPicPr>
        <p:blipFill rotWithShape="1">
          <a:blip r:embed="rId3"/>
          <a:srcRect t="17956" b="14100"/>
          <a:stretch/>
        </p:blipFill>
        <p:spPr>
          <a:xfrm>
            <a:off x="693300" y="1529860"/>
            <a:ext cx="10807517" cy="3834063"/>
          </a:xfrm>
          <a:prstGeom prst="rect">
            <a:avLst/>
          </a:prstGeom>
        </p:spPr>
      </p:pic>
      <p:sp>
        <p:nvSpPr>
          <p:cNvPr id="4" name="TextBox 3"/>
          <p:cNvSpPr txBox="1"/>
          <p:nvPr/>
        </p:nvSpPr>
        <p:spPr>
          <a:xfrm>
            <a:off x="1351103" y="5796886"/>
            <a:ext cx="9815508" cy="369332"/>
          </a:xfrm>
          <a:prstGeom prst="rect">
            <a:avLst/>
          </a:prstGeom>
          <a:noFill/>
        </p:spPr>
        <p:txBody>
          <a:bodyPr wrap="none" rtlCol="0">
            <a:spAutoFit/>
          </a:bodyPr>
          <a:lstStyle/>
          <a:p>
            <a:r>
              <a:rPr lang="en-US" dirty="0">
                <a:solidFill>
                  <a:schemeClr val="tx1">
                    <a:lumMod val="50000"/>
                  </a:schemeClr>
                </a:solidFill>
                <a:latin typeface="Avenir Book"/>
                <a:ea typeface="Verdana" panose="020B0604030504040204" pitchFamily="34" charset="0"/>
                <a:cs typeface="Calibri" panose="020F0502020204030204" pitchFamily="34" charset="0"/>
              </a:rPr>
              <a:t>While we recognize the value of the items on the </a:t>
            </a:r>
            <a:r>
              <a:rPr lang="en-US" dirty="0" smtClean="0">
                <a:solidFill>
                  <a:schemeClr val="tx1">
                    <a:lumMod val="50000"/>
                  </a:schemeClr>
                </a:solidFill>
                <a:latin typeface="Avenir Book"/>
                <a:ea typeface="Verdana" panose="020B0604030504040204" pitchFamily="34" charset="0"/>
                <a:cs typeface="Calibri" panose="020F0502020204030204" pitchFamily="34" charset="0"/>
              </a:rPr>
              <a:t>right, </a:t>
            </a:r>
            <a:r>
              <a:rPr lang="en-US" b="1" dirty="0">
                <a:solidFill>
                  <a:schemeClr val="tx1">
                    <a:lumMod val="50000"/>
                  </a:schemeClr>
                </a:solidFill>
                <a:latin typeface="Avenir Book"/>
                <a:ea typeface="Verdana" panose="020B0604030504040204" pitchFamily="34" charset="0"/>
                <a:cs typeface="Calibri" panose="020F0502020204030204" pitchFamily="34" charset="0"/>
              </a:rPr>
              <a:t>we value the items on the </a:t>
            </a:r>
            <a:r>
              <a:rPr lang="en-US" b="1" dirty="0" smtClean="0">
                <a:solidFill>
                  <a:schemeClr val="tx1">
                    <a:lumMod val="50000"/>
                  </a:schemeClr>
                </a:solidFill>
                <a:latin typeface="Avenir Book"/>
                <a:ea typeface="Verdana" panose="020B0604030504040204" pitchFamily="34" charset="0"/>
                <a:cs typeface="Calibri" panose="020F0502020204030204" pitchFamily="34" charset="0"/>
              </a:rPr>
              <a:t>left more</a:t>
            </a:r>
            <a:r>
              <a:rPr lang="en-US" dirty="0">
                <a:solidFill>
                  <a:schemeClr val="tx1">
                    <a:lumMod val="50000"/>
                  </a:schemeClr>
                </a:solidFill>
                <a:latin typeface="Avenir Book"/>
                <a:ea typeface="Verdana" panose="020B0604030504040204" pitchFamily="34" charset="0"/>
                <a:cs typeface="Calibri" panose="020F0502020204030204" pitchFamily="34" charset="0"/>
              </a:rPr>
              <a:t>.  </a:t>
            </a:r>
          </a:p>
        </p:txBody>
      </p:sp>
      <p:sp>
        <p:nvSpPr>
          <p:cNvPr id="2" name="Pentagon 1"/>
          <p:cNvSpPr/>
          <p:nvPr/>
        </p:nvSpPr>
        <p:spPr>
          <a:xfrm>
            <a:off x="5394960" y="1905000"/>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sp>
        <p:nvSpPr>
          <p:cNvPr id="6" name="Pentagon 5"/>
          <p:cNvSpPr/>
          <p:nvPr/>
        </p:nvSpPr>
        <p:spPr>
          <a:xfrm>
            <a:off x="5435897" y="2815046"/>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sp>
        <p:nvSpPr>
          <p:cNvPr id="7" name="Pentagon 6"/>
          <p:cNvSpPr/>
          <p:nvPr/>
        </p:nvSpPr>
        <p:spPr>
          <a:xfrm>
            <a:off x="5426760" y="3725092"/>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sp>
        <p:nvSpPr>
          <p:cNvPr id="8" name="Pentagon 7"/>
          <p:cNvSpPr/>
          <p:nvPr/>
        </p:nvSpPr>
        <p:spPr>
          <a:xfrm>
            <a:off x="5424583" y="4635138"/>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grpSp>
        <p:nvGrpSpPr>
          <p:cNvPr id="9" name="Group 8"/>
          <p:cNvGrpSpPr/>
          <p:nvPr/>
        </p:nvGrpSpPr>
        <p:grpSpPr>
          <a:xfrm>
            <a:off x="9996982" y="153126"/>
            <a:ext cx="2012805" cy="1199685"/>
            <a:chOff x="9996982" y="153126"/>
            <a:chExt cx="2012805" cy="1199685"/>
          </a:xfrm>
        </p:grpSpPr>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96982" y="153126"/>
              <a:ext cx="2012805" cy="1199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10385616" y="153126"/>
              <a:ext cx="409383" cy="234224"/>
            </a:xfrm>
            <a:prstGeom prst="rect">
              <a:avLst/>
            </a:prstGeom>
            <a:noFill/>
            <a:ln w="1905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8617907" y="6502977"/>
            <a:ext cx="3228429"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t>
            </a:r>
            <a:r>
              <a:rPr lang="en-US" dirty="0">
                <a:solidFill>
                  <a:schemeClr val="tx1"/>
                </a:solidFill>
                <a:hlinkClick r:id="rId5"/>
              </a:rPr>
              <a:t>https://</a:t>
            </a:r>
            <a:r>
              <a:rPr lang="en-US" dirty="0" smtClean="0">
                <a:solidFill>
                  <a:schemeClr val="tx1"/>
                </a:solidFill>
                <a:hlinkClick r:id="rId5"/>
              </a:rPr>
              <a:t>agilemanifesto.org</a:t>
            </a:r>
            <a:endParaRPr lang="en-US" dirty="0">
              <a:solidFill>
                <a:schemeClr val="tx1"/>
              </a:solidFill>
            </a:endParaRPr>
          </a:p>
        </p:txBody>
      </p:sp>
    </p:spTree>
    <p:extLst>
      <p:ext uri="{BB962C8B-B14F-4D97-AF65-F5344CB8AC3E}">
        <p14:creationId xmlns:p14="http://schemas.microsoft.com/office/powerpoint/2010/main" val="130849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6345" y="1372796"/>
            <a:ext cx="10599761" cy="50855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9" name="TextBox 8"/>
          <p:cNvSpPr txBox="1"/>
          <p:nvPr/>
        </p:nvSpPr>
        <p:spPr>
          <a:xfrm>
            <a:off x="1137521" y="1591747"/>
            <a:ext cx="2197290" cy="45858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01</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i="0" u="none" strike="noStrike" kern="1200" cap="none" spc="0" normalizeH="0" baseline="0" noProof="0" dirty="0" smtClean="0">
                <a:ln>
                  <a:noFill/>
                </a:ln>
                <a:solidFill>
                  <a:prstClr val="white"/>
                </a:solidFill>
                <a:effectLst/>
                <a:uLnTx/>
                <a:uFillTx/>
                <a:latin typeface="Avenir Book"/>
              </a:rPr>
              <a:t>Our </a:t>
            </a:r>
            <a:r>
              <a:rPr lang="en-US" sz="1400" dirty="0">
                <a:solidFill>
                  <a:prstClr val="white"/>
                </a:solidFill>
                <a:latin typeface="Avenir Book"/>
              </a:rPr>
              <a:t>highest priority is to satisfy the customer through early and continuous </a:t>
            </a:r>
            <a:r>
              <a:rPr kumimoji="0" lang="en-US" sz="1400" i="0" u="none" strike="noStrike" kern="1200" cap="none" spc="0" normalizeH="0" baseline="0" noProof="0" dirty="0" smtClean="0">
                <a:ln>
                  <a:noFill/>
                </a:ln>
                <a:solidFill>
                  <a:prstClr val="white"/>
                </a:solidFill>
                <a:effectLst/>
                <a:uLnTx/>
                <a:uFillTx/>
                <a:latin typeface="Avenir Book"/>
              </a:rPr>
              <a:t>delivery of valuable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02</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Welcome changing requirements, even late in the development. Agile processes harness change for the customer’s competitive advantage.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03</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Deliver working software frequently, from a couple of weeks to a couple of months, with a preference to the shorter timescale.</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0" name="TextBox 9"/>
          <p:cNvSpPr txBox="1"/>
          <p:nvPr/>
        </p:nvSpPr>
        <p:spPr>
          <a:xfrm>
            <a:off x="3773544" y="1591747"/>
            <a:ext cx="2140423"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04</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Business people and developers must work together daily throughout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05</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Build projects around motivated individuals. Give then the environment and support they need, and trust them to get the job done.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06</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Agile processes promote sustainable development. The sponsors, developers and users should be able to maintain a constant pace indefinitely.</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1" name="TextBox 10"/>
          <p:cNvSpPr txBox="1"/>
          <p:nvPr/>
        </p:nvSpPr>
        <p:spPr>
          <a:xfrm>
            <a:off x="6224364" y="1593151"/>
            <a:ext cx="2060812" cy="39395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07</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Working software is the primary measure of progress.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08</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The most efficient and effective method of conveying information to and within a development team is face-to-face conversation.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09</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Continuous attention to technical excellence and good design enhances agility.</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2" name="TextBox 11"/>
          <p:cNvSpPr txBox="1"/>
          <p:nvPr/>
        </p:nvSpPr>
        <p:spPr>
          <a:xfrm>
            <a:off x="8788077" y="1593151"/>
            <a:ext cx="2088108" cy="39395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10</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Simplicity – the art of maximizing the amount of work not done – is essential.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11</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The best architecture, requirements and designs emerge from self-organizing teams.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12</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At regular intervals the team reflects on how to become more effective, then tunes and adjusts its behavior accordingly.</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3" name="Title 1"/>
          <p:cNvSpPr txBox="1">
            <a:spLocks/>
          </p:cNvSpPr>
          <p:nvPr/>
        </p:nvSpPr>
        <p:spPr>
          <a:xfrm>
            <a:off x="498875" y="13754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Twelve Principles</a:t>
            </a:r>
          </a:p>
        </p:txBody>
      </p:sp>
      <p:grpSp>
        <p:nvGrpSpPr>
          <p:cNvPr id="14" name="Group 13"/>
          <p:cNvGrpSpPr/>
          <p:nvPr/>
        </p:nvGrpSpPr>
        <p:grpSpPr>
          <a:xfrm>
            <a:off x="9996982" y="100874"/>
            <a:ext cx="2012805" cy="1199685"/>
            <a:chOff x="9996982" y="153126"/>
            <a:chExt cx="2012805" cy="1199685"/>
          </a:xfrm>
        </p:grpSpPr>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6982" y="153126"/>
              <a:ext cx="2012805" cy="1199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10823766" y="153126"/>
              <a:ext cx="409383" cy="234224"/>
            </a:xfrm>
            <a:prstGeom prst="rect">
              <a:avLst/>
            </a:prstGeom>
            <a:noFill/>
            <a:ln w="1905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8617907" y="6502977"/>
            <a:ext cx="3228429"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t>
            </a:r>
            <a:r>
              <a:rPr lang="en-US" dirty="0">
                <a:solidFill>
                  <a:schemeClr val="tx1"/>
                </a:solidFill>
                <a:hlinkClick r:id="rId4"/>
              </a:rPr>
              <a:t>https://</a:t>
            </a:r>
            <a:r>
              <a:rPr lang="en-US" dirty="0" smtClean="0">
                <a:solidFill>
                  <a:schemeClr val="tx1"/>
                </a:solidFill>
                <a:hlinkClick r:id="rId4"/>
              </a:rPr>
              <a:t>agilemanifesto.org</a:t>
            </a:r>
            <a:endParaRPr lang="en-US" dirty="0">
              <a:solidFill>
                <a:schemeClr val="tx1"/>
              </a:solidFill>
            </a:endParaRPr>
          </a:p>
        </p:txBody>
      </p:sp>
    </p:spTree>
    <p:extLst>
      <p:ext uri="{BB962C8B-B14F-4D97-AF65-F5344CB8AC3E}">
        <p14:creationId xmlns:p14="http://schemas.microsoft.com/office/powerpoint/2010/main" val="4005363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3422" y="153126"/>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Unlimited Practices</a:t>
            </a:r>
            <a:endParaRPr lang="en-US" sz="3199" dirty="0">
              <a:solidFill>
                <a:srgbClr val="92D050"/>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6982" y="153126"/>
            <a:ext cx="2012805" cy="1199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1226548" y="153126"/>
            <a:ext cx="757823" cy="234224"/>
          </a:xfrm>
          <a:prstGeom prst="rect">
            <a:avLst/>
          </a:prstGeom>
          <a:noFill/>
          <a:ln w="1905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422" y="1697188"/>
            <a:ext cx="2636477" cy="1309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9506" y="2647939"/>
            <a:ext cx="2114777" cy="1522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28440" y="2495697"/>
            <a:ext cx="2233673" cy="1485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11604" y="5582532"/>
            <a:ext cx="2191709" cy="103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7" descr="DevOps | Office of the Chief Software Officer, U.S Air For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9" descr="DevOps | Office of the Chief Software Officer, U.S Air Forc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8555" y="3696219"/>
            <a:ext cx="1699351" cy="948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50472" y="4141314"/>
            <a:ext cx="1091701" cy="1007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16192" y="4922118"/>
            <a:ext cx="1966808" cy="132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001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1668</Words>
  <Application>Microsoft Office PowerPoint</Application>
  <PresentationFormat>Custom</PresentationFormat>
  <Paragraphs>287</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Scrum Events</vt:lpstr>
      <vt:lpstr>PowerPoint Presentation</vt:lpstr>
      <vt:lpstr>Scrum Artifacts: Product Backlog Items</vt:lpstr>
      <vt:lpstr>Scrum Artifacts: Burndown Chart </vt:lpstr>
      <vt:lpstr>Session Retrospective  </vt:lpstr>
      <vt:lpstr>PowerPoint Presentation</vt:lpstr>
    </vt:vector>
  </TitlesOfParts>
  <Company>Agile Answer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and Scrum for Leadership</dc:title>
  <dc:creator>Tushar Jain</dc:creator>
  <cp:lastModifiedBy>AgileAnswer</cp:lastModifiedBy>
  <cp:revision>52</cp:revision>
  <dcterms:created xsi:type="dcterms:W3CDTF">2017-10-03T15:38:39Z</dcterms:created>
  <dcterms:modified xsi:type="dcterms:W3CDTF">2020-06-10T04:20:07Z</dcterms:modified>
</cp:coreProperties>
</file>