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446" r:id="rId3"/>
    <p:sldId id="513" r:id="rId4"/>
    <p:sldId id="662" r:id="rId5"/>
    <p:sldId id="667" r:id="rId7"/>
    <p:sldId id="668" r:id="rId8"/>
    <p:sldId id="646" r:id="rId9"/>
    <p:sldId id="648" r:id="rId10"/>
    <p:sldId id="663" r:id="rId11"/>
    <p:sldId id="547" r:id="rId12"/>
  </p:sldIdLst>
  <p:sldSz cx="12190095" cy="6859270"/>
  <p:notesSz cx="6858000" cy="9144000"/>
  <p:defaultTextStyle>
    <a:defPPr>
      <a:defRPr lang="zh-CN"/>
    </a:defPPr>
    <a:lvl1pPr marL="0" algn="l" defTabSz="846455" rtl="0" eaLnBrk="1" latinLnBrk="0" hangingPunct="1">
      <a:defRPr sz="1700" kern="1200">
        <a:solidFill>
          <a:schemeClr val="tx1"/>
        </a:solidFill>
        <a:latin typeface="+mn-lt"/>
        <a:ea typeface="+mn-ea"/>
        <a:cs typeface="+mn-cs"/>
      </a:defRPr>
    </a:lvl1pPr>
    <a:lvl2pPr marL="423545" algn="l" defTabSz="846455" rtl="0" eaLnBrk="1" latinLnBrk="0" hangingPunct="1">
      <a:defRPr sz="1700" kern="1200">
        <a:solidFill>
          <a:schemeClr val="tx1"/>
        </a:solidFill>
        <a:latin typeface="+mn-lt"/>
        <a:ea typeface="+mn-ea"/>
        <a:cs typeface="+mn-cs"/>
      </a:defRPr>
    </a:lvl2pPr>
    <a:lvl3pPr marL="846455" algn="l" defTabSz="846455" rtl="0" eaLnBrk="1" latinLnBrk="0" hangingPunct="1">
      <a:defRPr sz="1700" kern="1200">
        <a:solidFill>
          <a:schemeClr val="tx1"/>
        </a:solidFill>
        <a:latin typeface="+mn-lt"/>
        <a:ea typeface="+mn-ea"/>
        <a:cs typeface="+mn-cs"/>
      </a:defRPr>
    </a:lvl3pPr>
    <a:lvl4pPr marL="1270000" algn="l" defTabSz="846455" rtl="0" eaLnBrk="1" latinLnBrk="0" hangingPunct="1">
      <a:defRPr sz="1700" kern="1200">
        <a:solidFill>
          <a:schemeClr val="tx1"/>
        </a:solidFill>
        <a:latin typeface="+mn-lt"/>
        <a:ea typeface="+mn-ea"/>
        <a:cs typeface="+mn-cs"/>
      </a:defRPr>
    </a:lvl4pPr>
    <a:lvl5pPr marL="1693545" algn="l" defTabSz="846455" rtl="0" eaLnBrk="1" latinLnBrk="0" hangingPunct="1">
      <a:defRPr sz="1700" kern="1200">
        <a:solidFill>
          <a:schemeClr val="tx1"/>
        </a:solidFill>
        <a:latin typeface="+mn-lt"/>
        <a:ea typeface="+mn-ea"/>
        <a:cs typeface="+mn-cs"/>
      </a:defRPr>
    </a:lvl5pPr>
    <a:lvl6pPr marL="2116455" algn="l" defTabSz="846455" rtl="0" eaLnBrk="1" latinLnBrk="0" hangingPunct="1">
      <a:defRPr sz="1700" kern="1200">
        <a:solidFill>
          <a:schemeClr val="tx1"/>
        </a:solidFill>
        <a:latin typeface="+mn-lt"/>
        <a:ea typeface="+mn-ea"/>
        <a:cs typeface="+mn-cs"/>
      </a:defRPr>
    </a:lvl6pPr>
    <a:lvl7pPr marL="2540000" algn="l" defTabSz="846455" rtl="0" eaLnBrk="1" latinLnBrk="0" hangingPunct="1">
      <a:defRPr sz="1700" kern="1200">
        <a:solidFill>
          <a:schemeClr val="tx1"/>
        </a:solidFill>
        <a:latin typeface="+mn-lt"/>
        <a:ea typeface="+mn-ea"/>
        <a:cs typeface="+mn-cs"/>
      </a:defRPr>
    </a:lvl7pPr>
    <a:lvl8pPr marL="2963545" algn="l" defTabSz="846455" rtl="0" eaLnBrk="1" latinLnBrk="0" hangingPunct="1">
      <a:defRPr sz="1700" kern="1200">
        <a:solidFill>
          <a:schemeClr val="tx1"/>
        </a:solidFill>
        <a:latin typeface="+mn-lt"/>
        <a:ea typeface="+mn-ea"/>
        <a:cs typeface="+mn-cs"/>
      </a:defRPr>
    </a:lvl8pPr>
    <a:lvl9pPr marL="3386455" algn="l" defTabSz="846455" rtl="0" eaLnBrk="1" latinLnBrk="0" hangingPunct="1">
      <a:defRPr sz="17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Offi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095FA"/>
    <a:srgbClr val="8EB4E3"/>
    <a:srgbClr val="FE605C"/>
    <a:srgbClr val="A86FD3"/>
    <a:srgbClr val="9C5BCD"/>
    <a:srgbClr val="222F1C"/>
    <a:srgbClr val="FFFFFF"/>
    <a:srgbClr val="ABE9FF"/>
    <a:srgbClr val="00A4DE"/>
    <a:srgbClr val="89E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908" autoAdjust="0"/>
    <p:restoredTop sz="76620" autoAdjust="0"/>
  </p:normalViewPr>
  <p:slideViewPr>
    <p:cSldViewPr>
      <p:cViewPr varScale="1">
        <p:scale>
          <a:sx n="77" d="100"/>
          <a:sy n="77" d="100"/>
        </p:scale>
        <p:origin x="200" y="33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76EBC3-F6BD-4FEE-888B-5856E051B47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5F4FEB-E421-4018-937D-3739203F0C4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846455" rtl="0" eaLnBrk="1" latinLnBrk="0" hangingPunct="1">
      <a:defRPr sz="1100" kern="1200">
        <a:solidFill>
          <a:schemeClr val="tx1"/>
        </a:solidFill>
        <a:latin typeface="+mn-lt"/>
        <a:ea typeface="+mn-ea"/>
        <a:cs typeface="+mn-cs"/>
      </a:defRPr>
    </a:lvl1pPr>
    <a:lvl2pPr marL="423545" algn="l" defTabSz="846455" rtl="0" eaLnBrk="1" latinLnBrk="0" hangingPunct="1">
      <a:defRPr sz="1100" kern="1200">
        <a:solidFill>
          <a:schemeClr val="tx1"/>
        </a:solidFill>
        <a:latin typeface="+mn-lt"/>
        <a:ea typeface="+mn-ea"/>
        <a:cs typeface="+mn-cs"/>
      </a:defRPr>
    </a:lvl2pPr>
    <a:lvl3pPr marL="846455" algn="l" defTabSz="846455" rtl="0" eaLnBrk="1" latinLnBrk="0" hangingPunct="1">
      <a:defRPr sz="1100" kern="1200">
        <a:solidFill>
          <a:schemeClr val="tx1"/>
        </a:solidFill>
        <a:latin typeface="+mn-lt"/>
        <a:ea typeface="+mn-ea"/>
        <a:cs typeface="+mn-cs"/>
      </a:defRPr>
    </a:lvl3pPr>
    <a:lvl4pPr marL="1270000" algn="l" defTabSz="846455" rtl="0" eaLnBrk="1" latinLnBrk="0" hangingPunct="1">
      <a:defRPr sz="1100" kern="1200">
        <a:solidFill>
          <a:schemeClr val="tx1"/>
        </a:solidFill>
        <a:latin typeface="+mn-lt"/>
        <a:ea typeface="+mn-ea"/>
        <a:cs typeface="+mn-cs"/>
      </a:defRPr>
    </a:lvl4pPr>
    <a:lvl5pPr marL="1693545" algn="l" defTabSz="846455" rtl="0" eaLnBrk="1" latinLnBrk="0" hangingPunct="1">
      <a:defRPr sz="1100" kern="1200">
        <a:solidFill>
          <a:schemeClr val="tx1"/>
        </a:solidFill>
        <a:latin typeface="+mn-lt"/>
        <a:ea typeface="+mn-ea"/>
        <a:cs typeface="+mn-cs"/>
      </a:defRPr>
    </a:lvl5pPr>
    <a:lvl6pPr marL="2116455" algn="l" defTabSz="846455" rtl="0" eaLnBrk="1" latinLnBrk="0" hangingPunct="1">
      <a:defRPr sz="1100" kern="1200">
        <a:solidFill>
          <a:schemeClr val="tx1"/>
        </a:solidFill>
        <a:latin typeface="+mn-lt"/>
        <a:ea typeface="+mn-ea"/>
        <a:cs typeface="+mn-cs"/>
      </a:defRPr>
    </a:lvl6pPr>
    <a:lvl7pPr marL="2540000" algn="l" defTabSz="846455" rtl="0" eaLnBrk="1" latinLnBrk="0" hangingPunct="1">
      <a:defRPr sz="1100" kern="1200">
        <a:solidFill>
          <a:schemeClr val="tx1"/>
        </a:solidFill>
        <a:latin typeface="+mn-lt"/>
        <a:ea typeface="+mn-ea"/>
        <a:cs typeface="+mn-cs"/>
      </a:defRPr>
    </a:lvl7pPr>
    <a:lvl8pPr marL="2963545" algn="l" defTabSz="846455" rtl="0" eaLnBrk="1" latinLnBrk="0" hangingPunct="1">
      <a:defRPr sz="1100" kern="1200">
        <a:solidFill>
          <a:schemeClr val="tx1"/>
        </a:solidFill>
        <a:latin typeface="+mn-lt"/>
        <a:ea typeface="+mn-ea"/>
        <a:cs typeface="+mn-cs"/>
      </a:defRPr>
    </a:lvl8pPr>
    <a:lvl9pPr marL="3386455" algn="l" defTabSz="846455"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100" kern="1200" dirty="0" smtClean="0">
                <a:solidFill>
                  <a:schemeClr val="tx1"/>
                </a:solidFill>
                <a:latin typeface="+mn-lt"/>
                <a:ea typeface="+mn-ea"/>
                <a:cs typeface="+mn-cs"/>
              </a:rPr>
              <a:t> 提升健客内部业务管理的信息化程度， 保障业务流程全周期系统化支持。 </a:t>
            </a:r>
            <a:endParaRPr lang="zh-CN" altLang="en-US" sz="1100" kern="1200" dirty="0" smtClean="0">
              <a:solidFill>
                <a:schemeClr val="tx1"/>
              </a:solidFill>
              <a:latin typeface="+mn-lt"/>
              <a:ea typeface="+mn-ea"/>
              <a:cs typeface="+mn-cs"/>
            </a:endParaRPr>
          </a:p>
          <a:p>
            <a:r>
              <a:rPr lang="en-US" altLang="zh-CN" sz="1100" kern="1200" dirty="0" smtClean="0">
                <a:solidFill>
                  <a:schemeClr val="tx1"/>
                </a:solidFill>
                <a:latin typeface="+mn-lt"/>
                <a:ea typeface="+mn-ea"/>
                <a:cs typeface="+mn-cs"/>
              </a:rPr>
              <a:t>Object1</a:t>
            </a:r>
            <a:r>
              <a:rPr lang="zh-CN" altLang="en-US" sz="1100" kern="1200" dirty="0" smtClean="0">
                <a:solidFill>
                  <a:schemeClr val="tx1"/>
                </a:solidFill>
                <a:latin typeface="+mn-lt"/>
                <a:ea typeface="+mn-ea"/>
                <a:cs typeface="+mn-cs"/>
              </a:rPr>
              <a:t>： 新一代内效业务中心产品上线，全面提升健客内部业务管理的信息化程度。（产品） （</a:t>
            </a:r>
            <a:r>
              <a:rPr lang="en-US" altLang="zh-CN" sz="1100" kern="1200" dirty="0" smtClean="0">
                <a:solidFill>
                  <a:schemeClr val="tx1"/>
                </a:solidFill>
                <a:latin typeface="+mn-lt"/>
                <a:ea typeface="+mn-ea"/>
                <a:cs typeface="+mn-cs"/>
              </a:rPr>
              <a:t>40%</a:t>
            </a:r>
            <a:r>
              <a:rPr lang="zh-CN" altLang="en-US" sz="1100" kern="1200" dirty="0" smtClean="0">
                <a:solidFill>
                  <a:schemeClr val="tx1"/>
                </a:solidFill>
                <a:latin typeface="+mn-lt"/>
                <a:ea typeface="+mn-ea"/>
                <a:cs typeface="+mn-cs"/>
              </a:rPr>
              <a:t>）</a:t>
            </a:r>
            <a:endParaRPr lang="zh-CN" altLang="en-US" sz="1100" kern="1200" dirty="0" smtClean="0">
              <a:solidFill>
                <a:schemeClr val="tx1"/>
              </a:solidFill>
              <a:latin typeface="+mn-lt"/>
              <a:ea typeface="+mn-ea"/>
              <a:cs typeface="+mn-cs"/>
            </a:endParaRPr>
          </a:p>
          <a:p>
            <a:r>
              <a:rPr lang="zh-CN" altLang="en-US" sz="1100" kern="1200" dirty="0" smtClean="0">
                <a:solidFill>
                  <a:schemeClr val="tx1"/>
                </a:solidFill>
                <a:latin typeface="+mn-lt"/>
                <a:ea typeface="+mn-ea"/>
                <a:cs typeface="+mn-cs"/>
              </a:rPr>
              <a:t>建立新一代内效产品体系框架， 突出部门职能，以部门业务中心的产品形式和业务部门共同推进健客职能部门的信息化程度。 （产品）</a:t>
            </a:r>
            <a:endParaRPr lang="zh-CN" altLang="en-US" sz="1100" kern="1200" dirty="0" smtClean="0">
              <a:solidFill>
                <a:schemeClr val="tx1"/>
              </a:solidFill>
              <a:latin typeface="+mn-lt"/>
              <a:ea typeface="+mn-ea"/>
              <a:cs typeface="+mn-cs"/>
            </a:endParaRPr>
          </a:p>
          <a:p>
            <a:r>
              <a:rPr lang="zh-CN" altLang="en-US" sz="1100" kern="1200" dirty="0" smtClean="0">
                <a:solidFill>
                  <a:schemeClr val="tx1"/>
                </a:solidFill>
                <a:latin typeface="+mn-lt"/>
                <a:ea typeface="+mn-ea"/>
                <a:cs typeface="+mn-cs"/>
              </a:rPr>
              <a:t>建设健客运营中心， 健客客服中心，健客财务中心，健客供应链中心，健客物流中心， 健客安全中心</a:t>
            </a:r>
            <a:r>
              <a:rPr lang="en-US" altLang="zh-CN" sz="1100" kern="1200" dirty="0" smtClean="0">
                <a:solidFill>
                  <a:schemeClr val="tx1"/>
                </a:solidFill>
                <a:latin typeface="+mn-lt"/>
                <a:ea typeface="+mn-ea"/>
                <a:cs typeface="+mn-cs"/>
              </a:rPr>
              <a:t>5</a:t>
            </a:r>
            <a:r>
              <a:rPr lang="zh-CN" altLang="en-US" sz="1100" kern="1200" dirty="0" smtClean="0">
                <a:solidFill>
                  <a:schemeClr val="tx1"/>
                </a:solidFill>
                <a:latin typeface="+mn-lt"/>
                <a:ea typeface="+mn-ea"/>
                <a:cs typeface="+mn-cs"/>
              </a:rPr>
              <a:t>个内部业务中心产品系统， 完成对健客内部业务流程全周期系统化管理。（产品）</a:t>
            </a:r>
            <a:endParaRPr lang="zh-CN" altLang="en-US" sz="1100" kern="120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AF5F4FEB-E421-4018-937D-3739203F0C4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PC</a:t>
            </a:r>
            <a:r>
              <a:rPr kumimoji="1" lang="zh-CN" altLang="en-US" dirty="0" smtClean="0"/>
              <a:t>时代</a:t>
            </a:r>
            <a:r>
              <a:rPr kumimoji="1" lang="en-US" altLang="zh-CN" dirty="0" smtClean="0"/>
              <a:t>CRM</a:t>
            </a:r>
            <a:r>
              <a:rPr kumimoji="1" lang="zh-CN" altLang="en-US" dirty="0" smtClean="0"/>
              <a:t>类型系统，用户体验差没有整体业务体系规划，以功能为主</a:t>
            </a:r>
            <a:endParaRPr kumimoji="1" lang="zh-CN" altLang="en-US" dirty="0"/>
          </a:p>
        </p:txBody>
      </p:sp>
      <p:sp>
        <p:nvSpPr>
          <p:cNvPr id="4" name="幻灯片编号占位符 3"/>
          <p:cNvSpPr>
            <a:spLocks noGrp="1"/>
          </p:cNvSpPr>
          <p:nvPr>
            <p:ph type="sldNum" sz="quarter" idx="10"/>
          </p:nvPr>
        </p:nvSpPr>
        <p:spPr/>
        <p:txBody>
          <a:bodyPr/>
          <a:lstStyle/>
          <a:p>
            <a:fld id="{AF5F4FEB-E421-4018-937D-3739203F0C4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PC</a:t>
            </a:r>
            <a:r>
              <a:rPr kumimoji="1" lang="zh-CN" altLang="en-US" dirty="0" smtClean="0"/>
              <a:t>时代</a:t>
            </a:r>
            <a:r>
              <a:rPr kumimoji="1" lang="en-US" altLang="zh-CN" dirty="0" smtClean="0"/>
              <a:t>CRM</a:t>
            </a:r>
            <a:r>
              <a:rPr kumimoji="1" lang="zh-CN" altLang="en-US" dirty="0" smtClean="0"/>
              <a:t>类型系统，用户体验差没有整体业务体系规划，以功能为主</a:t>
            </a:r>
            <a:endParaRPr kumimoji="1" lang="zh-CN" altLang="en-US" dirty="0"/>
          </a:p>
        </p:txBody>
      </p:sp>
      <p:sp>
        <p:nvSpPr>
          <p:cNvPr id="4" name="幻灯片编号占位符 3"/>
          <p:cNvSpPr>
            <a:spLocks noGrp="1"/>
          </p:cNvSpPr>
          <p:nvPr>
            <p:ph type="sldNum" sz="quarter" idx="10"/>
          </p:nvPr>
        </p:nvSpPr>
        <p:spPr/>
        <p:txBody>
          <a:bodyPr/>
          <a:lstStyle/>
          <a:p>
            <a:fld id="{AF5F4FEB-E421-4018-937D-3739203F0C4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2" y="2130921"/>
            <a:ext cx="10361851" cy="147036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562" y="3887100"/>
            <a:ext cx="8533290" cy="1753006"/>
          </a:xfrm>
        </p:spPr>
        <p:txBody>
          <a:bodyPr/>
          <a:lstStyle>
            <a:lvl1pPr marL="0" indent="0" algn="ctr">
              <a:buNone/>
              <a:defRPr>
                <a:solidFill>
                  <a:schemeClr val="tx1">
                    <a:tint val="75000"/>
                  </a:schemeClr>
                </a:solidFill>
              </a:defRPr>
            </a:lvl1pPr>
            <a:lvl2pPr marL="423545" indent="0" algn="ctr">
              <a:buNone/>
              <a:defRPr>
                <a:solidFill>
                  <a:schemeClr val="tx1">
                    <a:tint val="75000"/>
                  </a:schemeClr>
                </a:solidFill>
              </a:defRPr>
            </a:lvl2pPr>
            <a:lvl3pPr marL="846455" indent="0" algn="ctr">
              <a:buNone/>
              <a:defRPr>
                <a:solidFill>
                  <a:schemeClr val="tx1">
                    <a:tint val="75000"/>
                  </a:schemeClr>
                </a:solidFill>
              </a:defRPr>
            </a:lvl3pPr>
            <a:lvl4pPr marL="1270000" indent="0" algn="ctr">
              <a:buNone/>
              <a:defRPr>
                <a:solidFill>
                  <a:schemeClr val="tx1">
                    <a:tint val="75000"/>
                  </a:schemeClr>
                </a:solidFill>
              </a:defRPr>
            </a:lvl4pPr>
            <a:lvl5pPr marL="1693545" indent="0" algn="ctr">
              <a:buNone/>
              <a:defRPr>
                <a:solidFill>
                  <a:schemeClr val="tx1">
                    <a:tint val="75000"/>
                  </a:schemeClr>
                </a:solidFill>
              </a:defRPr>
            </a:lvl5pPr>
            <a:lvl6pPr marL="2116455" indent="0" algn="ctr">
              <a:buNone/>
              <a:defRPr>
                <a:solidFill>
                  <a:schemeClr val="tx1">
                    <a:tint val="75000"/>
                  </a:schemeClr>
                </a:solidFill>
              </a:defRPr>
            </a:lvl6pPr>
            <a:lvl7pPr marL="2540000" indent="0" algn="ctr">
              <a:buNone/>
              <a:defRPr>
                <a:solidFill>
                  <a:schemeClr val="tx1">
                    <a:tint val="75000"/>
                  </a:schemeClr>
                </a:solidFill>
              </a:defRPr>
            </a:lvl7pPr>
            <a:lvl8pPr marL="2963545" indent="0" algn="ctr">
              <a:buNone/>
              <a:defRPr>
                <a:solidFill>
                  <a:schemeClr val="tx1">
                    <a:tint val="75000"/>
                  </a:schemeClr>
                </a:solidFill>
              </a:defRPr>
            </a:lvl8pPr>
            <a:lvl9pPr marL="3386455"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50" y="274703"/>
            <a:ext cx="2742843" cy="585288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523" y="274703"/>
            <a:ext cx="8025355" cy="585288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p:cSld name="1_标题幻灯片">
    <p:bg>
      <p:bgPr>
        <a:solidFill>
          <a:srgbClr val="FFFFFF"/>
        </a:solidFill>
        <a:effectLst/>
      </p:bgPr>
    </p:bg>
    <p:spTree>
      <p:nvGrpSpPr>
        <p:cNvPr id="1" name=""/>
        <p:cNvGrpSpPr/>
        <p:nvPr/>
      </p:nvGrpSpPr>
      <p:grpSpPr>
        <a:xfrm>
          <a:off x="0" y="0"/>
          <a:ext cx="0" cy="0"/>
          <a:chOff x="0" y="0"/>
          <a:chExt cx="0" cy="0"/>
        </a:xfrm>
      </p:grpSpPr>
      <p:sp>
        <p:nvSpPr>
          <p:cNvPr id="56" name="标题文本"/>
          <p:cNvSpPr txBox="1">
            <a:spLocks noGrp="1"/>
          </p:cNvSpPr>
          <p:nvPr>
            <p:ph type="title" hasCustomPrompt="1"/>
          </p:nvPr>
        </p:nvSpPr>
        <p:spPr>
          <a:xfrm>
            <a:off x="914281" y="2130919"/>
            <a:ext cx="10361851" cy="1470365"/>
          </a:xfrm>
          <a:prstGeom prst="rect">
            <a:avLst/>
          </a:prstGeom>
        </p:spPr>
        <p:txBody>
          <a:bodyPr anchor="t">
            <a:normAutofit/>
          </a:bodyPr>
          <a:lstStyle/>
          <a:p>
            <a:r>
              <a:t>标题文本</a:t>
            </a:r>
          </a:p>
        </p:txBody>
      </p:sp>
      <p:sp>
        <p:nvSpPr>
          <p:cNvPr id="57" name="正文级别 1…"/>
          <p:cNvSpPr txBox="1">
            <a:spLocks noGrp="1"/>
          </p:cNvSpPr>
          <p:nvPr>
            <p:ph type="body" sz="quarter" idx="1" hasCustomPrompt="1"/>
          </p:nvPr>
        </p:nvSpPr>
        <p:spPr>
          <a:xfrm>
            <a:off x="1828562" y="3887100"/>
            <a:ext cx="8533289" cy="1753006"/>
          </a:xfrm>
          <a:prstGeom prst="rect">
            <a:avLst/>
          </a:prstGeom>
        </p:spPr>
        <p:txBody>
          <a:bodyPr>
            <a:normAutofit/>
          </a:bodyPr>
          <a:lstStyle>
            <a:lvl1pPr marL="0" indent="0" algn="ctr">
              <a:buSzTx/>
              <a:buFontTx/>
              <a:buNone/>
              <a:defRPr>
                <a:solidFill>
                  <a:srgbClr val="888888"/>
                </a:solidFill>
              </a:defRPr>
            </a:lvl1pPr>
            <a:lvl2pPr marL="0" indent="544195" algn="ctr">
              <a:buSzTx/>
              <a:buFontTx/>
              <a:buNone/>
              <a:defRPr>
                <a:solidFill>
                  <a:srgbClr val="888888"/>
                </a:solidFill>
              </a:defRPr>
            </a:lvl2pPr>
            <a:lvl3pPr marL="0" indent="1088390" algn="ctr">
              <a:buSzTx/>
              <a:buFontTx/>
              <a:buNone/>
              <a:defRPr>
                <a:solidFill>
                  <a:srgbClr val="888888"/>
                </a:solidFill>
              </a:defRPr>
            </a:lvl3pPr>
            <a:lvl4pPr marL="0" indent="1632585" algn="ctr">
              <a:buSzTx/>
              <a:buFontTx/>
              <a:buNone/>
              <a:defRPr>
                <a:solidFill>
                  <a:srgbClr val="888888"/>
                </a:solidFill>
              </a:defRPr>
            </a:lvl4pPr>
            <a:lvl5pPr marL="0" indent="2176780" algn="ctr">
              <a:buSzTx/>
              <a:buFontTx/>
              <a:buNone/>
              <a:defRPr>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xfrm>
            <a:off x="8736463" y="6357822"/>
            <a:ext cx="447763" cy="370926"/>
          </a:xfrm>
          <a:prstGeom prst="rect">
            <a:avLst/>
          </a:prstGeom>
        </p:spPr>
        <p:txBody>
          <a:bodyPr anchor="t"/>
          <a:lstStyle>
            <a:lvl1pPr algn="l">
              <a:defRPr sz="2100"/>
            </a:lvl1p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pic>
        <p:nvPicPr>
          <p:cNvPr id="2" name="图片 1" descr="40.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427"/>
            <a:ext cx="12190413" cy="914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60" y="4407922"/>
            <a:ext cx="10361851" cy="1362390"/>
          </a:xfrm>
        </p:spPr>
        <p:txBody>
          <a:bodyPr anchor="t"/>
          <a:lstStyle>
            <a:lvl1pPr algn="l">
              <a:defRPr sz="37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2960" y="2907387"/>
            <a:ext cx="10361851" cy="1500534"/>
          </a:xfrm>
        </p:spPr>
        <p:txBody>
          <a:bodyPr anchor="b"/>
          <a:lstStyle>
            <a:lvl1pPr marL="0" indent="0">
              <a:buNone/>
              <a:defRPr sz="1900">
                <a:solidFill>
                  <a:schemeClr val="tx1">
                    <a:tint val="75000"/>
                  </a:schemeClr>
                </a:solidFill>
              </a:defRPr>
            </a:lvl1pPr>
            <a:lvl2pPr marL="423545" indent="0">
              <a:buNone/>
              <a:defRPr sz="1700">
                <a:solidFill>
                  <a:schemeClr val="tx1">
                    <a:tint val="75000"/>
                  </a:schemeClr>
                </a:solidFill>
              </a:defRPr>
            </a:lvl2pPr>
            <a:lvl3pPr marL="846455" indent="0">
              <a:buNone/>
              <a:defRPr sz="1500">
                <a:solidFill>
                  <a:schemeClr val="tx1">
                    <a:tint val="75000"/>
                  </a:schemeClr>
                </a:solidFill>
              </a:defRPr>
            </a:lvl3pPr>
            <a:lvl4pPr marL="1270000" indent="0">
              <a:buNone/>
              <a:defRPr sz="1400">
                <a:solidFill>
                  <a:schemeClr val="tx1">
                    <a:tint val="75000"/>
                  </a:schemeClr>
                </a:solidFill>
              </a:defRPr>
            </a:lvl4pPr>
            <a:lvl5pPr marL="1693545" indent="0">
              <a:buNone/>
              <a:defRPr sz="1400">
                <a:solidFill>
                  <a:schemeClr val="tx1">
                    <a:tint val="75000"/>
                  </a:schemeClr>
                </a:solidFill>
              </a:defRPr>
            </a:lvl5pPr>
            <a:lvl6pPr marL="2116455" indent="0">
              <a:buNone/>
              <a:defRPr sz="1400">
                <a:solidFill>
                  <a:schemeClr val="tx1">
                    <a:tint val="75000"/>
                  </a:schemeClr>
                </a:solidFill>
              </a:defRPr>
            </a:lvl6pPr>
            <a:lvl7pPr marL="2540000" indent="0">
              <a:buNone/>
              <a:defRPr sz="1400">
                <a:solidFill>
                  <a:schemeClr val="tx1">
                    <a:tint val="75000"/>
                  </a:schemeClr>
                </a:solidFill>
              </a:defRPr>
            </a:lvl7pPr>
            <a:lvl8pPr marL="2963545" indent="0">
              <a:buNone/>
              <a:defRPr sz="1400">
                <a:solidFill>
                  <a:schemeClr val="tx1">
                    <a:tint val="75000"/>
                  </a:schemeClr>
                </a:solidFill>
              </a:defRPr>
            </a:lvl8pPr>
            <a:lvl9pPr marL="3386455"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522" y="1600571"/>
            <a:ext cx="5384099" cy="4527011"/>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6794" y="1600571"/>
            <a:ext cx="5384099" cy="4527011"/>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520" y="1535469"/>
            <a:ext cx="5386217" cy="639911"/>
          </a:xfrm>
        </p:spPr>
        <p:txBody>
          <a:bodyPr anchor="b"/>
          <a:lstStyle>
            <a:lvl1pPr marL="0" indent="0">
              <a:buNone/>
              <a:defRPr sz="2200" b="1"/>
            </a:lvl1pPr>
            <a:lvl2pPr marL="423545" indent="0">
              <a:buNone/>
              <a:defRPr sz="1900" b="1"/>
            </a:lvl2pPr>
            <a:lvl3pPr marL="846455" indent="0">
              <a:buNone/>
              <a:defRPr sz="1700" b="1"/>
            </a:lvl3pPr>
            <a:lvl4pPr marL="1270000" indent="0">
              <a:buNone/>
              <a:defRPr sz="1500" b="1"/>
            </a:lvl4pPr>
            <a:lvl5pPr marL="1693545" indent="0">
              <a:buNone/>
              <a:defRPr sz="1500" b="1"/>
            </a:lvl5pPr>
            <a:lvl6pPr marL="2116455" indent="0">
              <a:buNone/>
              <a:defRPr sz="1500" b="1"/>
            </a:lvl6pPr>
            <a:lvl7pPr marL="2540000" indent="0">
              <a:buNone/>
              <a:defRPr sz="1500" b="1"/>
            </a:lvl7pPr>
            <a:lvl8pPr marL="2963545" indent="0">
              <a:buNone/>
              <a:defRPr sz="1500" b="1"/>
            </a:lvl8pPr>
            <a:lvl9pPr marL="3386455" indent="0">
              <a:buNone/>
              <a:defRPr sz="15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520" y="2175379"/>
            <a:ext cx="5386217" cy="3952203"/>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561" y="1535469"/>
            <a:ext cx="5388332" cy="639911"/>
          </a:xfrm>
        </p:spPr>
        <p:txBody>
          <a:bodyPr anchor="b"/>
          <a:lstStyle>
            <a:lvl1pPr marL="0" indent="0">
              <a:buNone/>
              <a:defRPr sz="2200" b="1"/>
            </a:lvl1pPr>
            <a:lvl2pPr marL="423545" indent="0">
              <a:buNone/>
              <a:defRPr sz="1900" b="1"/>
            </a:lvl2pPr>
            <a:lvl3pPr marL="846455" indent="0">
              <a:buNone/>
              <a:defRPr sz="1700" b="1"/>
            </a:lvl3pPr>
            <a:lvl4pPr marL="1270000" indent="0">
              <a:buNone/>
              <a:defRPr sz="1500" b="1"/>
            </a:lvl4pPr>
            <a:lvl5pPr marL="1693545" indent="0">
              <a:buNone/>
              <a:defRPr sz="1500" b="1"/>
            </a:lvl5pPr>
            <a:lvl6pPr marL="2116455" indent="0">
              <a:buNone/>
              <a:defRPr sz="1500" b="1"/>
            </a:lvl6pPr>
            <a:lvl7pPr marL="2540000" indent="0">
              <a:buNone/>
              <a:defRPr sz="1500" b="1"/>
            </a:lvl7pPr>
            <a:lvl8pPr marL="2963545" indent="0">
              <a:buNone/>
              <a:defRPr sz="1500" b="1"/>
            </a:lvl8pPr>
            <a:lvl9pPr marL="3386455" indent="0">
              <a:buNone/>
              <a:defRPr sz="15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561" y="2175379"/>
            <a:ext cx="5388332" cy="3952203"/>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2" y="273113"/>
            <a:ext cx="4010562" cy="1162320"/>
          </a:xfrm>
        </p:spPr>
        <p:txBody>
          <a:bodyPr anchor="b"/>
          <a:lstStyle>
            <a:lvl1pPr algn="l">
              <a:defRPr sz="1900" b="1"/>
            </a:lvl1pPr>
          </a:lstStyle>
          <a:p>
            <a:r>
              <a:rPr lang="zh-CN" altLang="en-US"/>
              <a:t>单击此处编辑母版标题样式</a:t>
            </a:r>
            <a:endParaRPr lang="zh-CN" altLang="en-US"/>
          </a:p>
        </p:txBody>
      </p:sp>
      <p:sp>
        <p:nvSpPr>
          <p:cNvPr id="3" name="内容占位符 2"/>
          <p:cNvSpPr>
            <a:spLocks noGrp="1"/>
          </p:cNvSpPr>
          <p:nvPr>
            <p:ph idx="1"/>
          </p:nvPr>
        </p:nvSpPr>
        <p:spPr>
          <a:xfrm>
            <a:off x="4766114" y="273116"/>
            <a:ext cx="6814779" cy="5854468"/>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522" y="1435434"/>
            <a:ext cx="4010562" cy="4692149"/>
          </a:xfrm>
        </p:spPr>
        <p:txBody>
          <a:bodyPr/>
          <a:lstStyle>
            <a:lvl1pPr marL="0" indent="0">
              <a:buNone/>
              <a:defRPr sz="1400"/>
            </a:lvl1pPr>
            <a:lvl2pPr marL="423545" indent="0">
              <a:buNone/>
              <a:defRPr sz="1100"/>
            </a:lvl2pPr>
            <a:lvl3pPr marL="846455" indent="0">
              <a:buNone/>
              <a:defRPr sz="1000"/>
            </a:lvl3pPr>
            <a:lvl4pPr marL="1270000" indent="0">
              <a:buNone/>
              <a:defRPr sz="900"/>
            </a:lvl4pPr>
            <a:lvl5pPr marL="1693545" indent="0">
              <a:buNone/>
              <a:defRPr sz="900"/>
            </a:lvl5pPr>
            <a:lvl6pPr marL="2116455" indent="0">
              <a:buNone/>
              <a:defRPr sz="900"/>
            </a:lvl6pPr>
            <a:lvl7pPr marL="2540000" indent="0">
              <a:buNone/>
              <a:defRPr sz="900"/>
            </a:lvl7pPr>
            <a:lvl8pPr marL="2963545" indent="0">
              <a:buNone/>
              <a:defRPr sz="900"/>
            </a:lvl8pPr>
            <a:lvl9pPr marL="3386455"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7" y="4801712"/>
            <a:ext cx="7314248" cy="566870"/>
          </a:xfrm>
        </p:spPr>
        <p:txBody>
          <a:bodyPr anchor="b"/>
          <a:lstStyle>
            <a:lvl1pPr algn="l">
              <a:defRPr sz="19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407" y="612917"/>
            <a:ext cx="7314248" cy="4115753"/>
          </a:xfrm>
        </p:spPr>
        <p:txBody>
          <a:bodyPr/>
          <a:lstStyle>
            <a:lvl1pPr marL="0" indent="0">
              <a:buNone/>
              <a:defRPr sz="3000"/>
            </a:lvl1pPr>
            <a:lvl2pPr marL="423545" indent="0">
              <a:buNone/>
              <a:defRPr sz="2600"/>
            </a:lvl2pPr>
            <a:lvl3pPr marL="846455" indent="0">
              <a:buNone/>
              <a:defRPr sz="2200"/>
            </a:lvl3pPr>
            <a:lvl4pPr marL="1270000" indent="0">
              <a:buNone/>
              <a:defRPr sz="1900"/>
            </a:lvl4pPr>
            <a:lvl5pPr marL="1693545" indent="0">
              <a:buNone/>
              <a:defRPr sz="1900"/>
            </a:lvl5pPr>
            <a:lvl6pPr marL="2116455" indent="0">
              <a:buNone/>
              <a:defRPr sz="1900"/>
            </a:lvl6pPr>
            <a:lvl7pPr marL="2540000" indent="0">
              <a:buNone/>
              <a:defRPr sz="1900"/>
            </a:lvl7pPr>
            <a:lvl8pPr marL="2963545" indent="0">
              <a:buNone/>
              <a:defRPr sz="1900"/>
            </a:lvl8pPr>
            <a:lvl9pPr marL="3386455" indent="0">
              <a:buNone/>
              <a:defRPr sz="1900"/>
            </a:lvl9pPr>
          </a:lstStyle>
          <a:p>
            <a:endParaRPr lang="zh-CN" altLang="en-US"/>
          </a:p>
        </p:txBody>
      </p:sp>
      <p:sp>
        <p:nvSpPr>
          <p:cNvPr id="4" name="文本占位符 3"/>
          <p:cNvSpPr>
            <a:spLocks noGrp="1"/>
          </p:cNvSpPr>
          <p:nvPr>
            <p:ph type="body" sz="half" idx="2"/>
          </p:nvPr>
        </p:nvSpPr>
        <p:spPr>
          <a:xfrm>
            <a:off x="2389407" y="5368581"/>
            <a:ext cx="7314248" cy="805049"/>
          </a:xfrm>
        </p:spPr>
        <p:txBody>
          <a:bodyPr/>
          <a:lstStyle>
            <a:lvl1pPr marL="0" indent="0">
              <a:buNone/>
              <a:defRPr sz="1400"/>
            </a:lvl1pPr>
            <a:lvl2pPr marL="423545" indent="0">
              <a:buNone/>
              <a:defRPr sz="1100"/>
            </a:lvl2pPr>
            <a:lvl3pPr marL="846455" indent="0">
              <a:buNone/>
              <a:defRPr sz="1000"/>
            </a:lvl3pPr>
            <a:lvl4pPr marL="1270000" indent="0">
              <a:buNone/>
              <a:defRPr sz="900"/>
            </a:lvl4pPr>
            <a:lvl5pPr marL="1693545" indent="0">
              <a:buNone/>
              <a:defRPr sz="900"/>
            </a:lvl5pPr>
            <a:lvl6pPr marL="2116455" indent="0">
              <a:buNone/>
              <a:defRPr sz="900"/>
            </a:lvl6pPr>
            <a:lvl7pPr marL="2540000" indent="0">
              <a:buNone/>
              <a:defRPr sz="900"/>
            </a:lvl7pPr>
            <a:lvl8pPr marL="2963545" indent="0">
              <a:buNone/>
              <a:defRPr sz="900"/>
            </a:lvl8pPr>
            <a:lvl9pPr marL="3386455"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1"/>
            <a:ext cx="10971372" cy="1143265"/>
          </a:xfrm>
          <a:prstGeom prst="rect">
            <a:avLst/>
          </a:prstGeom>
        </p:spPr>
        <p:txBody>
          <a:bodyPr vert="horz" lIns="84669" tIns="42334" rIns="84669" bIns="42334"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600571"/>
            <a:ext cx="10971372" cy="4527011"/>
          </a:xfrm>
          <a:prstGeom prst="rect">
            <a:avLst/>
          </a:prstGeom>
        </p:spPr>
        <p:txBody>
          <a:bodyPr vert="horz" lIns="84669" tIns="42334" rIns="84669" bIns="42334"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520" y="6357825"/>
            <a:ext cx="2844430" cy="365210"/>
          </a:xfrm>
          <a:prstGeom prst="rect">
            <a:avLst/>
          </a:prstGeom>
        </p:spPr>
        <p:txBody>
          <a:bodyPr vert="horz" lIns="84669" tIns="42334" rIns="84669" bIns="42334" rtlCol="0" anchor="ctr"/>
          <a:lstStyle>
            <a:lvl1pPr algn="l">
              <a:defRPr sz="11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058" y="6357825"/>
            <a:ext cx="3860298" cy="365210"/>
          </a:xfrm>
          <a:prstGeom prst="rect">
            <a:avLst/>
          </a:prstGeom>
        </p:spPr>
        <p:txBody>
          <a:bodyPr vert="horz" lIns="84669" tIns="42334" rIns="84669" bIns="42334" rtlCol="0" anchor="ctr"/>
          <a:lstStyle>
            <a:lvl1pPr algn="ctr">
              <a:defRPr sz="11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5"/>
            <a:ext cx="2844430" cy="365210"/>
          </a:xfrm>
          <a:prstGeom prst="rect">
            <a:avLst/>
          </a:prstGeom>
        </p:spPr>
        <p:txBody>
          <a:bodyPr vert="horz" lIns="84669" tIns="42334" rIns="84669" bIns="42334" rtlCol="0" anchor="ctr"/>
          <a:lstStyle>
            <a:lvl1pPr algn="r">
              <a:defRPr sz="11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846455" rtl="0" eaLnBrk="1" latinLnBrk="0" hangingPunct="1">
        <a:spcBef>
          <a:spcPct val="0"/>
        </a:spcBef>
        <a:buNone/>
        <a:defRPr sz="4100" kern="1200">
          <a:solidFill>
            <a:schemeClr val="tx1"/>
          </a:solidFill>
          <a:latin typeface="+mj-lt"/>
          <a:ea typeface="+mj-ea"/>
          <a:cs typeface="+mj-cs"/>
        </a:defRPr>
      </a:lvl1pPr>
    </p:titleStyle>
    <p:bodyStyle>
      <a:lvl1pPr marL="317500" indent="-317500" algn="l" defTabSz="846455"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1pPr>
      <a:lvl2pPr marL="687705" indent="-264795" algn="l" defTabSz="846455"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2pPr>
      <a:lvl3pPr marL="1058545" indent="-211455" algn="l" defTabSz="84645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3pPr>
      <a:lvl4pPr marL="1481455" indent="-211455" algn="l" defTabSz="846455"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4pPr>
      <a:lvl5pPr marL="1905000" indent="-211455" algn="l" defTabSz="846455"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5pPr>
      <a:lvl6pPr marL="2328545" indent="-211455" algn="l" defTabSz="846455"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6pPr>
      <a:lvl7pPr marL="2751455" indent="-211455" algn="l" defTabSz="846455"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7pPr>
      <a:lvl8pPr marL="3175000" indent="-211455" algn="l" defTabSz="846455"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8pPr>
      <a:lvl9pPr marL="3598545" indent="-211455" algn="l" defTabSz="846455"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846455" rtl="0" eaLnBrk="1" latinLnBrk="0" hangingPunct="1">
        <a:defRPr sz="1700" kern="1200">
          <a:solidFill>
            <a:schemeClr val="tx1"/>
          </a:solidFill>
          <a:latin typeface="+mn-lt"/>
          <a:ea typeface="+mn-ea"/>
          <a:cs typeface="+mn-cs"/>
        </a:defRPr>
      </a:lvl1pPr>
      <a:lvl2pPr marL="423545" algn="l" defTabSz="846455" rtl="0" eaLnBrk="1" latinLnBrk="0" hangingPunct="1">
        <a:defRPr sz="1700" kern="1200">
          <a:solidFill>
            <a:schemeClr val="tx1"/>
          </a:solidFill>
          <a:latin typeface="+mn-lt"/>
          <a:ea typeface="+mn-ea"/>
          <a:cs typeface="+mn-cs"/>
        </a:defRPr>
      </a:lvl2pPr>
      <a:lvl3pPr marL="846455" algn="l" defTabSz="846455" rtl="0" eaLnBrk="1" latinLnBrk="0" hangingPunct="1">
        <a:defRPr sz="1700" kern="1200">
          <a:solidFill>
            <a:schemeClr val="tx1"/>
          </a:solidFill>
          <a:latin typeface="+mn-lt"/>
          <a:ea typeface="+mn-ea"/>
          <a:cs typeface="+mn-cs"/>
        </a:defRPr>
      </a:lvl3pPr>
      <a:lvl4pPr marL="1270000" algn="l" defTabSz="846455" rtl="0" eaLnBrk="1" latinLnBrk="0" hangingPunct="1">
        <a:defRPr sz="1700" kern="1200">
          <a:solidFill>
            <a:schemeClr val="tx1"/>
          </a:solidFill>
          <a:latin typeface="+mn-lt"/>
          <a:ea typeface="+mn-ea"/>
          <a:cs typeface="+mn-cs"/>
        </a:defRPr>
      </a:lvl4pPr>
      <a:lvl5pPr marL="1693545" algn="l" defTabSz="846455" rtl="0" eaLnBrk="1" latinLnBrk="0" hangingPunct="1">
        <a:defRPr sz="1700" kern="1200">
          <a:solidFill>
            <a:schemeClr val="tx1"/>
          </a:solidFill>
          <a:latin typeface="+mn-lt"/>
          <a:ea typeface="+mn-ea"/>
          <a:cs typeface="+mn-cs"/>
        </a:defRPr>
      </a:lvl5pPr>
      <a:lvl6pPr marL="2116455" algn="l" defTabSz="846455" rtl="0" eaLnBrk="1" latinLnBrk="0" hangingPunct="1">
        <a:defRPr sz="1700" kern="1200">
          <a:solidFill>
            <a:schemeClr val="tx1"/>
          </a:solidFill>
          <a:latin typeface="+mn-lt"/>
          <a:ea typeface="+mn-ea"/>
          <a:cs typeface="+mn-cs"/>
        </a:defRPr>
      </a:lvl6pPr>
      <a:lvl7pPr marL="2540000" algn="l" defTabSz="846455" rtl="0" eaLnBrk="1" latinLnBrk="0" hangingPunct="1">
        <a:defRPr sz="1700" kern="1200">
          <a:solidFill>
            <a:schemeClr val="tx1"/>
          </a:solidFill>
          <a:latin typeface="+mn-lt"/>
          <a:ea typeface="+mn-ea"/>
          <a:cs typeface="+mn-cs"/>
        </a:defRPr>
      </a:lvl7pPr>
      <a:lvl8pPr marL="2963545" algn="l" defTabSz="846455" rtl="0" eaLnBrk="1" latinLnBrk="0" hangingPunct="1">
        <a:defRPr sz="1700" kern="1200">
          <a:solidFill>
            <a:schemeClr val="tx1"/>
          </a:solidFill>
          <a:latin typeface="+mn-lt"/>
          <a:ea typeface="+mn-ea"/>
          <a:cs typeface="+mn-cs"/>
        </a:defRPr>
      </a:lvl8pPr>
      <a:lvl9pPr marL="3386455" algn="l" defTabSz="84645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1" descr="20160915 健客 ppt模板 16比9-01"/>
          <p:cNvPicPr>
            <a:picLocks noChangeAspect="1" noChangeArrowheads="1"/>
          </p:cNvPicPr>
          <p:nvPr/>
        </p:nvPicPr>
        <p:blipFill>
          <a:blip r:embed="rId1" cstate="print"/>
          <a:srcRect/>
          <a:stretch>
            <a:fillRect/>
          </a:stretch>
        </p:blipFill>
        <p:spPr bwMode="auto">
          <a:xfrm>
            <a:off x="0" y="0"/>
            <a:ext cx="12190413" cy="6859588"/>
          </a:xfrm>
          <a:prstGeom prst="rect">
            <a:avLst/>
          </a:prstGeom>
          <a:noFill/>
          <a:ln w="9525">
            <a:noFill/>
            <a:miter lim="800000"/>
            <a:headEnd/>
            <a:tailEnd/>
          </a:ln>
        </p:spPr>
      </p:pic>
      <p:sp>
        <p:nvSpPr>
          <p:cNvPr id="7" name="矩形 3"/>
          <p:cNvSpPr>
            <a:spLocks noChangeArrowheads="1"/>
          </p:cNvSpPr>
          <p:nvPr/>
        </p:nvSpPr>
        <p:spPr bwMode="auto">
          <a:xfrm>
            <a:off x="982638" y="1220580"/>
            <a:ext cx="10369152" cy="1733808"/>
          </a:xfrm>
          <a:prstGeom prst="rect">
            <a:avLst/>
          </a:prstGeom>
          <a:noFill/>
          <a:ln w="9525">
            <a:noFill/>
            <a:miter lim="800000"/>
          </a:ln>
        </p:spPr>
        <p:txBody>
          <a:bodyPr wrap="square">
            <a:spAutoFit/>
          </a:bodyPr>
          <a:lstStyle/>
          <a:p>
            <a:pPr algn="ctr">
              <a:lnSpc>
                <a:spcPts val="6400"/>
              </a:lnSpc>
            </a:pPr>
            <a:r>
              <a:rPr lang="zh-CN" altLang="en-US" sz="4400" b="1" dirty="0" smtClean="0">
                <a:solidFill>
                  <a:schemeClr val="bg1"/>
                </a:solidFill>
                <a:latin typeface="微软雅黑" panose="020B0503020204020204" pitchFamily="34" charset="-122"/>
                <a:ea typeface="微软雅黑" panose="020B0503020204020204" pitchFamily="34" charset="-122"/>
              </a:rPr>
              <a:t>产品技术中心</a:t>
            </a:r>
            <a:r>
              <a:rPr lang="en-US" altLang="zh-CN" sz="4400" b="1" dirty="0" smtClean="0">
                <a:solidFill>
                  <a:schemeClr val="bg1"/>
                </a:solidFill>
                <a:latin typeface="微软雅黑" panose="020B0503020204020204" pitchFamily="34" charset="-122"/>
                <a:ea typeface="微软雅黑" panose="020B0503020204020204" pitchFamily="34" charset="-122"/>
              </a:rPr>
              <a:t>OKR</a:t>
            </a:r>
            <a:r>
              <a:rPr lang="zh-CN" altLang="en-US" sz="4400" b="1" dirty="0" smtClean="0">
                <a:solidFill>
                  <a:schemeClr val="bg1"/>
                </a:solidFill>
                <a:latin typeface="微软雅黑" panose="020B0503020204020204" pitchFamily="34" charset="-122"/>
                <a:ea typeface="微软雅黑" panose="020B0503020204020204" pitchFamily="34" charset="-122"/>
              </a:rPr>
              <a:t>和工作机制</a:t>
            </a:r>
            <a:endParaRPr lang="en-US" altLang="zh-CN" sz="4400" b="1" dirty="0" smtClean="0">
              <a:solidFill>
                <a:schemeClr val="bg1"/>
              </a:solidFill>
              <a:latin typeface="微软雅黑" panose="020B0503020204020204" pitchFamily="34" charset="-122"/>
              <a:ea typeface="微软雅黑" panose="020B0503020204020204" pitchFamily="34" charset="-122"/>
            </a:endParaRPr>
          </a:p>
          <a:p>
            <a:pPr algn="ctr">
              <a:lnSpc>
                <a:spcPts val="6400"/>
              </a:lnSpc>
            </a:pPr>
            <a:r>
              <a:rPr lang="en-US" altLang="zh-CN" sz="2400" dirty="0" smtClean="0">
                <a:solidFill>
                  <a:schemeClr val="bg1"/>
                </a:solidFill>
                <a:latin typeface="微软雅黑" panose="020B0503020204020204" pitchFamily="34" charset="-122"/>
                <a:ea typeface="微软雅黑" panose="020B0503020204020204" pitchFamily="34" charset="-122"/>
              </a:rPr>
              <a:t>2019.02.27</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组合 18"/>
          <p:cNvGrpSpPr/>
          <p:nvPr/>
        </p:nvGrpSpPr>
        <p:grpSpPr bwMode="auto">
          <a:xfrm>
            <a:off x="3790950" y="2584360"/>
            <a:ext cx="5544098" cy="670472"/>
            <a:chOff x="2851150" y="1497501"/>
            <a:chExt cx="4360985" cy="503393"/>
          </a:xfrm>
        </p:grpSpPr>
        <p:sp>
          <p:nvSpPr>
            <p:cNvPr id="7" name="圆角矩形 6"/>
            <p:cNvSpPr/>
            <p:nvPr/>
          </p:nvSpPr>
          <p:spPr bwMode="auto">
            <a:xfrm>
              <a:off x="2855913" y="1514968"/>
              <a:ext cx="4356222" cy="468458"/>
            </a:xfrm>
            <a:prstGeom prst="roundRect">
              <a:avLst>
                <a:gd name="adj" fmla="val 50000"/>
              </a:avLst>
            </a:prstGeom>
            <a:solidFill>
              <a:srgbClr val="1B96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265"/>
            </a:p>
          </p:txBody>
        </p:sp>
        <p:sp>
          <p:nvSpPr>
            <p:cNvPr id="8" name="椭圆 7"/>
            <p:cNvSpPr>
              <a:spLocks noChangeArrowheads="1"/>
            </p:cNvSpPr>
            <p:nvPr/>
          </p:nvSpPr>
          <p:spPr bwMode="auto">
            <a:xfrm>
              <a:off x="2851150" y="1497501"/>
              <a:ext cx="503252" cy="503393"/>
            </a:xfrm>
            <a:prstGeom prst="ellipse">
              <a:avLst/>
            </a:prstGeom>
            <a:solidFill>
              <a:srgbClr val="1B96D5"/>
            </a:solidFill>
            <a:ln w="12700">
              <a:solidFill>
                <a:schemeClr val="bg1"/>
              </a:solidFill>
              <a:round/>
            </a:ln>
            <a:effectLst>
              <a:outerShdw blurRad="63500" dist="25401" dir="2700000" algn="tl" rotWithShape="0">
                <a:srgbClr val="000000">
                  <a:alpha val="9999"/>
                </a:srgbClr>
              </a:outerShdw>
            </a:effectLst>
          </p:spPr>
          <p:txBody>
            <a:bodyPr anchor="ctr"/>
            <a:lstStyle/>
            <a:p>
              <a:pPr algn="ctr">
                <a:defRPr/>
              </a:pPr>
              <a:r>
                <a:rPr lang="en-US" altLang="zh-CN" sz="2265" b="1" dirty="0">
                  <a:solidFill>
                    <a:schemeClr val="bg1"/>
                  </a:solidFill>
                  <a:latin typeface="微软雅黑" panose="020B0503020204020204" pitchFamily="34" charset="-122"/>
                  <a:ea typeface="微软雅黑" panose="020B0503020204020204" pitchFamily="34" charset="-122"/>
                </a:rPr>
                <a:t>1</a:t>
              </a:r>
              <a:endParaRPr lang="zh-CN" altLang="en-US" sz="2265" b="1" dirty="0">
                <a:solidFill>
                  <a:schemeClr val="bg1"/>
                </a:solidFill>
                <a:latin typeface="微软雅黑" panose="020B0503020204020204" pitchFamily="34" charset="-122"/>
                <a:ea typeface="微软雅黑" panose="020B0503020204020204" pitchFamily="34" charset="-122"/>
              </a:endParaRPr>
            </a:p>
          </p:txBody>
        </p:sp>
        <p:sp>
          <p:nvSpPr>
            <p:cNvPr id="6160" name="矩形 9"/>
            <p:cNvSpPr>
              <a:spLocks noChangeArrowheads="1"/>
            </p:cNvSpPr>
            <p:nvPr/>
          </p:nvSpPr>
          <p:spPr bwMode="auto">
            <a:xfrm>
              <a:off x="3479273" y="1518365"/>
              <a:ext cx="3664495" cy="439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3200">
                <a:solidFill>
                  <a:schemeClr val="bg1"/>
                </a:solidFill>
                <a:latin typeface="微软雅黑" panose="020B0503020204020204" pitchFamily="34" charset="-122"/>
                <a:ea typeface="微软雅黑" panose="020B0503020204020204" pitchFamily="34" charset="-122"/>
              </a:endParaRPr>
            </a:p>
          </p:txBody>
        </p:sp>
      </p:grpSp>
      <p:grpSp>
        <p:nvGrpSpPr>
          <p:cNvPr id="6147" name="组合 17"/>
          <p:cNvGrpSpPr/>
          <p:nvPr/>
        </p:nvGrpSpPr>
        <p:grpSpPr bwMode="auto">
          <a:xfrm>
            <a:off x="3754548" y="3427532"/>
            <a:ext cx="5574574" cy="670897"/>
            <a:chOff x="2829535" y="2564494"/>
            <a:chExt cx="4180908" cy="503392"/>
          </a:xfrm>
        </p:grpSpPr>
        <p:sp>
          <p:nvSpPr>
            <p:cNvPr id="11" name="圆角矩形 10"/>
            <p:cNvSpPr/>
            <p:nvPr/>
          </p:nvSpPr>
          <p:spPr bwMode="auto">
            <a:xfrm>
              <a:off x="2834297" y="2581962"/>
              <a:ext cx="4176146" cy="468455"/>
            </a:xfrm>
            <a:prstGeom prst="roundRect">
              <a:avLst>
                <a:gd name="adj" fmla="val 50000"/>
              </a:avLst>
            </a:prstGeom>
            <a:solidFill>
              <a:srgbClr val="1B96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265"/>
            </a:p>
          </p:txBody>
        </p:sp>
        <p:sp>
          <p:nvSpPr>
            <p:cNvPr id="12" name="椭圆 11"/>
            <p:cNvSpPr>
              <a:spLocks noChangeArrowheads="1"/>
            </p:cNvSpPr>
            <p:nvPr/>
          </p:nvSpPr>
          <p:spPr bwMode="auto">
            <a:xfrm>
              <a:off x="2829535" y="2564494"/>
              <a:ext cx="504757" cy="503392"/>
            </a:xfrm>
            <a:prstGeom prst="ellipse">
              <a:avLst/>
            </a:prstGeom>
            <a:solidFill>
              <a:srgbClr val="1B96D5"/>
            </a:solidFill>
            <a:ln w="12700">
              <a:solidFill>
                <a:schemeClr val="bg1"/>
              </a:solidFill>
              <a:round/>
            </a:ln>
            <a:effectLst>
              <a:outerShdw blurRad="63500" dist="25401" dir="2700000" algn="tl" rotWithShape="0">
                <a:srgbClr val="000000">
                  <a:alpha val="9999"/>
                </a:srgbClr>
              </a:outerShdw>
            </a:effectLst>
          </p:spPr>
          <p:txBody>
            <a:bodyPr anchor="ctr"/>
            <a:lstStyle/>
            <a:p>
              <a:pPr algn="ctr">
                <a:defRPr/>
              </a:pPr>
              <a:r>
                <a:rPr lang="en-US" altLang="zh-CN" sz="2265" b="1" dirty="0">
                  <a:solidFill>
                    <a:schemeClr val="bg1"/>
                  </a:solidFill>
                  <a:latin typeface="微软雅黑" panose="020B0503020204020204" pitchFamily="34" charset="-122"/>
                  <a:ea typeface="微软雅黑" panose="020B0503020204020204" pitchFamily="34" charset="-122"/>
                </a:rPr>
                <a:t>2</a:t>
              </a:r>
              <a:endParaRPr lang="zh-CN" altLang="en-US" sz="2265" b="1" dirty="0">
                <a:solidFill>
                  <a:schemeClr val="bg1"/>
                </a:solidFill>
                <a:latin typeface="微软雅黑" panose="020B0503020204020204" pitchFamily="34" charset="-122"/>
                <a:ea typeface="微软雅黑" panose="020B0503020204020204" pitchFamily="34" charset="-122"/>
              </a:endParaRPr>
            </a:p>
          </p:txBody>
        </p:sp>
        <p:sp>
          <p:nvSpPr>
            <p:cNvPr id="6157" name="矩形 13"/>
            <p:cNvSpPr>
              <a:spLocks noChangeArrowheads="1"/>
            </p:cNvSpPr>
            <p:nvPr/>
          </p:nvSpPr>
          <p:spPr bwMode="auto">
            <a:xfrm>
              <a:off x="3511857" y="2585358"/>
              <a:ext cx="3417598" cy="438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sz="3200">
                <a:solidFill>
                  <a:schemeClr val="bg1"/>
                </a:solidFill>
                <a:latin typeface="微软雅黑" panose="020B0503020204020204" pitchFamily="34" charset="-122"/>
                <a:ea typeface="微软雅黑" panose="020B0503020204020204" pitchFamily="34" charset="-122"/>
              </a:endParaRPr>
            </a:p>
          </p:txBody>
        </p:sp>
      </p:grpSp>
      <p:pic>
        <p:nvPicPr>
          <p:cNvPr id="6149" name="图片 22" descr="健客logo--健康到家.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047573" y="762083"/>
            <a:ext cx="2399987" cy="47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矩形 22"/>
          <p:cNvSpPr>
            <a:spLocks noChangeArrowheads="1"/>
          </p:cNvSpPr>
          <p:nvPr/>
        </p:nvSpPr>
        <p:spPr bwMode="auto">
          <a:xfrm>
            <a:off x="1039149" y="2772655"/>
            <a:ext cx="1553630" cy="913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5335" b="1" dirty="0" smtClean="0">
                <a:solidFill>
                  <a:srgbClr val="1B96D5"/>
                </a:solidFill>
                <a:latin typeface="微软雅黑" panose="020B0503020204020204" pitchFamily="34" charset="-122"/>
                <a:ea typeface="微软雅黑" panose="020B0503020204020204" pitchFamily="34" charset="-122"/>
              </a:rPr>
              <a:t>议程</a:t>
            </a:r>
            <a:endParaRPr lang="zh-CN" altLang="en-US" sz="5335" dirty="0"/>
          </a:p>
        </p:txBody>
      </p:sp>
      <p:sp>
        <p:nvSpPr>
          <p:cNvPr id="6151" name="矩形 23"/>
          <p:cNvSpPr>
            <a:spLocks noChangeArrowheads="1"/>
          </p:cNvSpPr>
          <p:nvPr/>
        </p:nvSpPr>
        <p:spPr bwMode="auto">
          <a:xfrm>
            <a:off x="1121687" y="3629794"/>
            <a:ext cx="1590500" cy="44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265" dirty="0">
                <a:solidFill>
                  <a:srgbClr val="1B96D5"/>
                </a:solidFill>
              </a:rPr>
              <a:t>CONTENT</a:t>
            </a:r>
            <a:endParaRPr lang="zh-CN" altLang="en-US" sz="2265" dirty="0">
              <a:solidFill>
                <a:srgbClr val="1B96D5"/>
              </a:solidFill>
            </a:endParaRPr>
          </a:p>
        </p:txBody>
      </p:sp>
      <p:sp>
        <p:nvSpPr>
          <p:cNvPr id="18" name="矩形 5"/>
          <p:cNvSpPr>
            <a:spLocks noChangeArrowheads="1"/>
          </p:cNvSpPr>
          <p:nvPr/>
        </p:nvSpPr>
        <p:spPr bwMode="auto">
          <a:xfrm>
            <a:off x="5246144" y="3432059"/>
            <a:ext cx="18261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3200" b="1" dirty="0" smtClean="0">
                <a:solidFill>
                  <a:schemeClr val="bg1"/>
                </a:solidFill>
                <a:latin typeface="微软雅黑" panose="020B0503020204020204" pitchFamily="34" charset="-122"/>
                <a:ea typeface="微软雅黑" panose="020B0503020204020204" pitchFamily="34" charset="-122"/>
              </a:rPr>
              <a:t>工作制度</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9" name="矩形 5"/>
          <p:cNvSpPr>
            <a:spLocks noChangeArrowheads="1"/>
          </p:cNvSpPr>
          <p:nvPr/>
        </p:nvSpPr>
        <p:spPr bwMode="auto">
          <a:xfrm>
            <a:off x="5288633" y="2631389"/>
            <a:ext cx="19127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3200" b="1" dirty="0" smtClean="0">
                <a:solidFill>
                  <a:schemeClr val="bg1"/>
                </a:solidFill>
                <a:latin typeface="微软雅黑" panose="020B0503020204020204" pitchFamily="34" charset="-122"/>
                <a:ea typeface="微软雅黑" panose="020B0503020204020204" pitchFamily="34" charset="-122"/>
              </a:rPr>
              <a:t>部门</a:t>
            </a:r>
            <a:r>
              <a:rPr lang="en-US" altLang="zh-CN" sz="3200" b="1" dirty="0" smtClean="0">
                <a:solidFill>
                  <a:schemeClr val="bg1"/>
                </a:solidFill>
                <a:latin typeface="微软雅黑" panose="020B0503020204020204" pitchFamily="34" charset="-122"/>
                <a:ea typeface="微软雅黑" panose="020B0503020204020204" pitchFamily="34" charset="-122"/>
              </a:rPr>
              <a:t>ORK</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88640"/>
            <a:ext cx="4943078" cy="57606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cs typeface="Arial" panose="020B0604020202020204" pitchFamily="34" charset="0"/>
              </a:rPr>
              <a:t>2019</a:t>
            </a:r>
            <a:r>
              <a:rPr lang="zh-CN" altLang="en-US" sz="2800" dirty="0" smtClean="0">
                <a:latin typeface="微软雅黑" panose="020B0503020204020204" pitchFamily="34" charset="-122"/>
                <a:ea typeface="微软雅黑" panose="020B0503020204020204" pitchFamily="34" charset="-122"/>
                <a:cs typeface="Arial" panose="020B0604020202020204" pitchFamily="34" charset="0"/>
              </a:rPr>
              <a:t>产品技术中心</a:t>
            </a:r>
            <a:r>
              <a:rPr lang="en-US" altLang="zh-CN" sz="2800" dirty="0" smtClean="0">
                <a:latin typeface="微软雅黑" panose="020B0503020204020204" pitchFamily="34" charset="-122"/>
                <a:ea typeface="微软雅黑" panose="020B0503020204020204" pitchFamily="34" charset="-122"/>
                <a:cs typeface="Arial" panose="020B0604020202020204" pitchFamily="34" charset="0"/>
              </a:rPr>
              <a:t>OKR</a:t>
            </a:r>
            <a:r>
              <a:rPr lang="zh-CN" altLang="en-US" sz="2800" dirty="0" smtClean="0">
                <a:latin typeface="微软雅黑" panose="020B0503020204020204" pitchFamily="34" charset="-122"/>
                <a:ea typeface="微软雅黑" panose="020B0503020204020204" pitchFamily="34" charset="-122"/>
                <a:cs typeface="Arial" panose="020B0604020202020204" pitchFamily="34" charset="0"/>
              </a:rPr>
              <a:t>目标</a:t>
            </a:r>
            <a:endParaRPr lang="zh-CN" altLang="en-US" sz="28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iśḷiḑé"/>
          <p:cNvSpPr txBox="1"/>
          <p:nvPr/>
        </p:nvSpPr>
        <p:spPr>
          <a:xfrm>
            <a:off x="262558" y="909514"/>
            <a:ext cx="11449272" cy="6480720"/>
          </a:xfrm>
          <a:prstGeom prst="rect">
            <a:avLst/>
          </a:prstGeom>
          <a:noFill/>
        </p:spPr>
        <p:txBody>
          <a:bodyPr wrap="square" lIns="90000" tIns="46800" rIns="90000" bIns="46800" rtlCol="0">
            <a:noAutofit/>
          </a:bodyPr>
          <a:lstStyle/>
          <a:p>
            <a:pPr marL="457200" indent="-457200">
              <a:lnSpc>
                <a:spcPct val="150000"/>
              </a:lnSpc>
              <a:buAutoNum type="arabicPeriod"/>
            </a:pPr>
            <a:r>
              <a:rPr lang="zh-CN" altLang="en-US" sz="2000" b="1" dirty="0" smtClean="0">
                <a:solidFill>
                  <a:prstClr val="black">
                    <a:lumMod val="75000"/>
                    <a:lumOff val="25000"/>
                  </a:prstClr>
                </a:solidFill>
              </a:rPr>
              <a:t>以新规划，新技术提升健客内部业务管理的信息化程度和用户体验， 打造健客一站式多应用内部协同效率平台，保障内部业务流程全周期系统化管理。</a:t>
            </a:r>
            <a:r>
              <a:rPr lang="en-US" altLang="zh-CN" sz="2000" b="1" dirty="0" smtClean="0">
                <a:solidFill>
                  <a:prstClr val="black">
                    <a:lumMod val="75000"/>
                    <a:lumOff val="25000"/>
                  </a:prstClr>
                </a:solidFill>
              </a:rPr>
              <a:t>(40%)</a:t>
            </a:r>
            <a:endParaRPr lang="en-US" altLang="zh-CN" sz="2000" dirty="0" smtClean="0">
              <a:solidFill>
                <a:prstClr val="black">
                  <a:lumMod val="75000"/>
                  <a:lumOff val="25000"/>
                </a:prstClr>
              </a:solidFill>
            </a:endParaRPr>
          </a:p>
          <a:p>
            <a:pPr marL="457200" indent="-457200">
              <a:lnSpc>
                <a:spcPct val="150000"/>
              </a:lnSpc>
              <a:buAutoNum type="arabicPeriod"/>
            </a:pPr>
            <a:r>
              <a:rPr lang="zh-CN" altLang="en-US" sz="2000" b="1" dirty="0" smtClean="0">
                <a:solidFill>
                  <a:prstClr val="black">
                    <a:lumMod val="75000"/>
                    <a:lumOff val="25000"/>
                  </a:prstClr>
                </a:solidFill>
              </a:rPr>
              <a:t>体系化建立健客的数据分析决策能力， 以“一切业务数据化”为目标， 建立数据产品，研发和应用团队， 全面推进健客数据产品，技术和应用体系的建设 。</a:t>
            </a:r>
            <a:r>
              <a:rPr lang="en-US" altLang="zh-CN" sz="2000" b="1" dirty="0" smtClean="0">
                <a:solidFill>
                  <a:prstClr val="black">
                    <a:lumMod val="75000"/>
                    <a:lumOff val="25000"/>
                  </a:prstClr>
                </a:solidFill>
              </a:rPr>
              <a:t>(20%)</a:t>
            </a:r>
            <a:r>
              <a:rPr lang="zh-CN" altLang="en-US" sz="2000" b="1" dirty="0" smtClean="0">
                <a:solidFill>
                  <a:prstClr val="black">
                    <a:lumMod val="75000"/>
                    <a:lumOff val="25000"/>
                  </a:prstClr>
                </a:solidFill>
              </a:rPr>
              <a:t> </a:t>
            </a:r>
            <a:endParaRPr lang="en-US" altLang="zh-CN" sz="2000" dirty="0" smtClean="0">
              <a:solidFill>
                <a:prstClr val="black">
                  <a:lumMod val="75000"/>
                  <a:lumOff val="25000"/>
                </a:prstClr>
              </a:solidFill>
            </a:endParaRPr>
          </a:p>
          <a:p>
            <a:pPr marL="457200" indent="-457200">
              <a:lnSpc>
                <a:spcPct val="150000"/>
              </a:lnSpc>
              <a:buAutoNum type="arabicPeriod"/>
            </a:pPr>
            <a:r>
              <a:rPr lang="zh-CN" altLang="en-US" sz="2000" b="1" dirty="0" smtClean="0">
                <a:solidFill>
                  <a:prstClr val="black">
                    <a:lumMod val="75000"/>
                    <a:lumOff val="25000"/>
                  </a:prstClr>
                </a:solidFill>
              </a:rPr>
              <a:t>提升健客现有流量到交易的转化管理水平， 发掘新的低成本流量机会，提升健客的月活和</a:t>
            </a:r>
            <a:r>
              <a:rPr lang="en-US" altLang="zh-CN" sz="2000" b="1" dirty="0" smtClean="0">
                <a:solidFill>
                  <a:prstClr val="black">
                    <a:lumMod val="75000"/>
                    <a:lumOff val="25000"/>
                  </a:prstClr>
                </a:solidFill>
              </a:rPr>
              <a:t>GMV</a:t>
            </a:r>
            <a:r>
              <a:rPr lang="zh-CN" altLang="en-US" sz="2000" b="1" dirty="0" smtClean="0">
                <a:solidFill>
                  <a:prstClr val="black">
                    <a:lumMod val="75000"/>
                    <a:lumOff val="25000"/>
                  </a:prstClr>
                </a:solidFill>
              </a:rPr>
              <a:t>指标增长。 </a:t>
            </a:r>
            <a:r>
              <a:rPr lang="en-US" altLang="zh-CN" sz="2000" b="1" dirty="0" smtClean="0">
                <a:solidFill>
                  <a:prstClr val="black">
                    <a:lumMod val="75000"/>
                    <a:lumOff val="25000"/>
                  </a:prstClr>
                </a:solidFill>
              </a:rPr>
              <a:t>(10%)</a:t>
            </a:r>
            <a:endParaRPr lang="en-US" altLang="zh-CN" sz="2000" b="1" dirty="0" smtClean="0">
              <a:solidFill>
                <a:prstClr val="black">
                  <a:lumMod val="75000"/>
                  <a:lumOff val="25000"/>
                </a:prstClr>
              </a:solidFill>
            </a:endParaRPr>
          </a:p>
          <a:p>
            <a:pPr marL="457200" indent="-457200">
              <a:lnSpc>
                <a:spcPct val="150000"/>
              </a:lnSpc>
              <a:buAutoNum type="arabicPeriod"/>
            </a:pPr>
            <a:r>
              <a:rPr lang="zh-CN" altLang="en-US" sz="2000" b="1" dirty="0" smtClean="0">
                <a:solidFill>
                  <a:prstClr val="black">
                    <a:lumMod val="75000"/>
                    <a:lumOff val="25000"/>
                  </a:prstClr>
                </a:solidFill>
              </a:rPr>
              <a:t>建立和推进完善健客中台化的业务架构建设，形成“小前台，大中台”的业务中台技术体系，提升基础业务系统的服务化能力。 </a:t>
            </a:r>
            <a:r>
              <a:rPr lang="en-US" altLang="zh-CN" sz="2000" b="1" dirty="0" smtClean="0">
                <a:solidFill>
                  <a:prstClr val="black">
                    <a:lumMod val="75000"/>
                    <a:lumOff val="25000"/>
                  </a:prstClr>
                </a:solidFill>
              </a:rPr>
              <a:t>(10%)</a:t>
            </a:r>
            <a:endParaRPr lang="en-US" altLang="zh-CN" sz="2000" b="1" dirty="0" smtClean="0">
              <a:solidFill>
                <a:prstClr val="black">
                  <a:lumMod val="75000"/>
                  <a:lumOff val="25000"/>
                </a:prstClr>
              </a:solidFill>
            </a:endParaRPr>
          </a:p>
          <a:p>
            <a:pPr marL="457200" indent="-457200">
              <a:lnSpc>
                <a:spcPct val="150000"/>
              </a:lnSpc>
              <a:buAutoNum type="arabicPeriod"/>
            </a:pPr>
            <a:r>
              <a:rPr lang="zh-CN" altLang="en-US" sz="2000" b="1" dirty="0" smtClean="0">
                <a:solidFill>
                  <a:prstClr val="black">
                    <a:lumMod val="75000"/>
                    <a:lumOff val="25000"/>
                  </a:prstClr>
                </a:solidFill>
              </a:rPr>
              <a:t>建立和完善健客的</a:t>
            </a:r>
            <a:r>
              <a:rPr lang="en-US" altLang="zh-CN" sz="2000" b="1" dirty="0" smtClean="0">
                <a:solidFill>
                  <a:prstClr val="black">
                    <a:lumMod val="75000"/>
                    <a:lumOff val="25000"/>
                  </a:prstClr>
                </a:solidFill>
              </a:rPr>
              <a:t>ITIL</a:t>
            </a:r>
            <a:r>
              <a:rPr lang="zh-CN" altLang="en-US" sz="2000" b="1" dirty="0" smtClean="0">
                <a:solidFill>
                  <a:prstClr val="black">
                    <a:lumMod val="75000"/>
                    <a:lumOff val="25000"/>
                  </a:prstClr>
                </a:solidFill>
              </a:rPr>
              <a:t>管理体系，提升健客运维管理水平并保障系统安全稳定运行。 </a:t>
            </a:r>
            <a:r>
              <a:rPr lang="en-US" altLang="zh-CN" sz="2000" b="1" dirty="0" smtClean="0">
                <a:solidFill>
                  <a:prstClr val="black">
                    <a:lumMod val="75000"/>
                    <a:lumOff val="25000"/>
                  </a:prstClr>
                </a:solidFill>
              </a:rPr>
              <a:t>(10%)</a:t>
            </a:r>
            <a:endParaRPr lang="en-US" altLang="zh-CN" sz="2000" b="1" dirty="0" smtClean="0">
              <a:solidFill>
                <a:prstClr val="black">
                  <a:lumMod val="75000"/>
                  <a:lumOff val="25000"/>
                </a:prstClr>
              </a:solidFill>
            </a:endParaRPr>
          </a:p>
          <a:p>
            <a:pPr marL="457200" indent="-457200">
              <a:lnSpc>
                <a:spcPct val="150000"/>
              </a:lnSpc>
              <a:buFontTx/>
              <a:buAutoNum type="arabicPeriod"/>
            </a:pPr>
            <a:r>
              <a:rPr lang="zh-CN" altLang="en-US" sz="2000" b="1" dirty="0">
                <a:solidFill>
                  <a:prstClr val="black">
                    <a:lumMod val="75000"/>
                    <a:lumOff val="25000"/>
                  </a:prstClr>
                </a:solidFill>
              </a:rPr>
              <a:t>深化项目管理体系， 围绕健客的业务核心目标，统筹产品研发资源，建立项目敏捷迭代流程， 优化项目效率和成本</a:t>
            </a:r>
            <a:r>
              <a:rPr lang="zh-CN" altLang="en-US" sz="2000" b="1" dirty="0" smtClean="0">
                <a:solidFill>
                  <a:prstClr val="black">
                    <a:lumMod val="75000"/>
                    <a:lumOff val="25000"/>
                  </a:prstClr>
                </a:solidFill>
              </a:rPr>
              <a:t>。</a:t>
            </a:r>
            <a:r>
              <a:rPr lang="en-US" altLang="zh-CN" sz="2000" b="1" dirty="0" smtClean="0">
                <a:solidFill>
                  <a:prstClr val="black">
                    <a:lumMod val="75000"/>
                    <a:lumOff val="25000"/>
                  </a:prstClr>
                </a:solidFill>
              </a:rPr>
              <a:t>(5%)</a:t>
            </a:r>
            <a:endParaRPr lang="en-US" altLang="zh-CN" sz="2000" b="1" dirty="0" smtClean="0">
              <a:solidFill>
                <a:prstClr val="black">
                  <a:lumMod val="75000"/>
                  <a:lumOff val="25000"/>
                </a:prstClr>
              </a:solidFill>
            </a:endParaRPr>
          </a:p>
          <a:p>
            <a:pPr marL="457200" indent="-457200">
              <a:lnSpc>
                <a:spcPct val="150000"/>
              </a:lnSpc>
              <a:buAutoNum type="arabicPeriod"/>
            </a:pPr>
            <a:r>
              <a:rPr lang="zh-CN" altLang="en-US" sz="2000" b="1" dirty="0" smtClean="0">
                <a:solidFill>
                  <a:prstClr val="black">
                    <a:lumMod val="75000"/>
                    <a:lumOff val="25000"/>
                  </a:prstClr>
                </a:solidFill>
              </a:rPr>
              <a:t>提升产品研发团队的管理水平和影响力。  </a:t>
            </a:r>
            <a:r>
              <a:rPr lang="en-US" altLang="zh-CN" sz="2000" b="1" dirty="0" smtClean="0">
                <a:solidFill>
                  <a:prstClr val="black">
                    <a:lumMod val="75000"/>
                    <a:lumOff val="25000"/>
                  </a:prstClr>
                </a:solidFill>
              </a:rPr>
              <a:t>(5%)</a:t>
            </a:r>
            <a:endParaRPr lang="en-US" altLang="zh-CN" sz="2000" b="1" dirty="0" smtClean="0">
              <a:solidFill>
                <a:prstClr val="black">
                  <a:lumMod val="75000"/>
                  <a:lumOff val="25000"/>
                </a:prstClr>
              </a:solidFill>
            </a:endParaRPr>
          </a:p>
        </p:txBody>
      </p:sp>
    </p:spTree>
  </p:cSld>
  <p:clrMapOvr>
    <a:masterClrMapping/>
  </p:clrMapOvr>
  <p:transition>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p:cNvPicPr>
            <a:picLocks noChangeAspect="1"/>
          </p:cNvPicPr>
          <p:nvPr/>
        </p:nvPicPr>
        <p:blipFill>
          <a:blip r:embed="rId1"/>
          <a:stretch>
            <a:fillRect/>
          </a:stretch>
        </p:blipFill>
        <p:spPr>
          <a:xfrm>
            <a:off x="14605" y="20320"/>
            <a:ext cx="11095355" cy="68116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20015" y="77470"/>
            <a:ext cx="11721465" cy="67748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88640"/>
            <a:ext cx="5087094" cy="57606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cs typeface="Arial" panose="020B0604020202020204" pitchFamily="34" charset="0"/>
              </a:rPr>
              <a:t>2019</a:t>
            </a:r>
            <a:r>
              <a:rPr lang="zh-CN" altLang="en-US" sz="2800" dirty="0" smtClean="0">
                <a:latin typeface="微软雅黑" panose="020B0503020204020204" pitchFamily="34" charset="-122"/>
                <a:ea typeface="微软雅黑" panose="020B0503020204020204" pitchFamily="34" charset="-122"/>
                <a:cs typeface="Arial" panose="020B0604020202020204" pitchFamily="34" charset="0"/>
              </a:rPr>
              <a:t>产品上半年业绩</a:t>
            </a:r>
            <a:r>
              <a:rPr lang="en-US" altLang="zh-CN" sz="2800" dirty="0" smtClean="0">
                <a:latin typeface="微软雅黑" panose="020B0503020204020204" pitchFamily="34" charset="-122"/>
                <a:ea typeface="微软雅黑" panose="020B0503020204020204" pitchFamily="34" charset="-122"/>
                <a:cs typeface="Arial" panose="020B0604020202020204" pitchFamily="34" charset="0"/>
              </a:rPr>
              <a:t>OKR</a:t>
            </a:r>
            <a:r>
              <a:rPr lang="zh-CN" altLang="en-US" sz="2800" dirty="0" smtClean="0">
                <a:latin typeface="微软雅黑" panose="020B0503020204020204" pitchFamily="34" charset="-122"/>
                <a:ea typeface="微软雅黑" panose="020B0503020204020204" pitchFamily="34" charset="-122"/>
                <a:cs typeface="Arial" panose="020B0604020202020204" pitchFamily="34" charset="0"/>
              </a:rPr>
              <a:t>目标</a:t>
            </a:r>
            <a:endParaRPr lang="zh-CN" altLang="en-US" sz="28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iśḷiḑé"/>
          <p:cNvSpPr txBox="1"/>
          <p:nvPr/>
        </p:nvSpPr>
        <p:spPr>
          <a:xfrm>
            <a:off x="262558" y="909514"/>
            <a:ext cx="11449272" cy="6480720"/>
          </a:xfrm>
          <a:prstGeom prst="rect">
            <a:avLst/>
          </a:prstGeom>
          <a:noFill/>
        </p:spPr>
        <p:txBody>
          <a:bodyPr wrap="square" lIns="90000" tIns="46800" rIns="90000" bIns="46800" rtlCol="0">
            <a:noAutofit/>
          </a:bodyPr>
          <a:lstStyle/>
          <a:p>
            <a:pPr marL="457200" indent="-457200">
              <a:lnSpc>
                <a:spcPct val="150000"/>
              </a:lnSpc>
              <a:buAutoNum type="arabicPeriod"/>
            </a:pPr>
            <a:r>
              <a:rPr lang="zh-CN" altLang="en-US" sz="2000" b="1" dirty="0" smtClean="0">
                <a:solidFill>
                  <a:prstClr val="black">
                    <a:lumMod val="75000"/>
                    <a:lumOff val="25000"/>
                  </a:prstClr>
                </a:solidFill>
              </a:rPr>
              <a:t>内效产品线，内部业务流程信息系统化提升（</a:t>
            </a:r>
            <a:r>
              <a:rPr lang="en-US" altLang="zh-CN" sz="2000" b="1" dirty="0" smtClean="0">
                <a:solidFill>
                  <a:prstClr val="black">
                    <a:lumMod val="75000"/>
                    <a:lumOff val="25000"/>
                  </a:prstClr>
                </a:solidFill>
              </a:rPr>
              <a:t>P1</a:t>
            </a:r>
            <a:r>
              <a:rPr lang="zh-CN" altLang="en-US" sz="2000" b="1" dirty="0" smtClean="0">
                <a:solidFill>
                  <a:prstClr val="black">
                    <a:lumMod val="75000"/>
                    <a:lumOff val="25000"/>
                  </a:prstClr>
                </a:solidFill>
              </a:rPr>
              <a:t>， </a:t>
            </a:r>
            <a:r>
              <a:rPr lang="en-US" altLang="zh-CN" sz="2000" b="1" dirty="0" smtClean="0">
                <a:solidFill>
                  <a:prstClr val="black">
                    <a:lumMod val="75000"/>
                    <a:lumOff val="25000"/>
                  </a:prstClr>
                </a:solidFill>
              </a:rPr>
              <a:t>40%)</a:t>
            </a:r>
            <a:endParaRPr lang="en-US" altLang="zh-CN" sz="2000" b="1" dirty="0" smtClean="0">
              <a:solidFill>
                <a:prstClr val="black">
                  <a:lumMod val="75000"/>
                  <a:lumOff val="25000"/>
                </a:prstClr>
              </a:solidFill>
            </a:endParaRPr>
          </a:p>
          <a:p>
            <a:pPr marL="880745" lvl="1" indent="-457200">
              <a:lnSpc>
                <a:spcPct val="150000"/>
              </a:lnSpc>
              <a:buAutoNum type="arabicPeriod"/>
            </a:pPr>
            <a:r>
              <a:rPr lang="zh-CN" altLang="en-US" sz="2000" dirty="0" smtClean="0">
                <a:solidFill>
                  <a:prstClr val="black">
                    <a:lumMod val="75000"/>
                    <a:lumOff val="25000"/>
                  </a:prstClr>
                </a:solidFill>
              </a:rPr>
              <a:t>建立新一代内效产品体系框架。 </a:t>
            </a:r>
            <a:endParaRPr lang="en-US" altLang="zh-CN" sz="2000" dirty="0" smtClean="0">
              <a:solidFill>
                <a:prstClr val="black">
                  <a:lumMod val="75000"/>
                  <a:lumOff val="25000"/>
                </a:prstClr>
              </a:solidFill>
            </a:endParaRPr>
          </a:p>
          <a:p>
            <a:pPr marL="880745" lvl="1" indent="-457200">
              <a:lnSpc>
                <a:spcPct val="150000"/>
              </a:lnSpc>
              <a:buAutoNum type="arabicPeriod"/>
            </a:pPr>
            <a:r>
              <a:rPr lang="zh-CN" altLang="en-US" sz="2000" dirty="0" smtClean="0">
                <a:solidFill>
                  <a:prstClr val="black">
                    <a:lumMod val="75000"/>
                    <a:lumOff val="25000"/>
                  </a:prstClr>
                </a:solidFill>
              </a:rPr>
              <a:t>内部系统业务流程全周期管理。</a:t>
            </a:r>
            <a:endParaRPr lang="en-US" altLang="zh-CN" sz="2000" dirty="0" smtClean="0">
              <a:solidFill>
                <a:prstClr val="black">
                  <a:lumMod val="75000"/>
                  <a:lumOff val="25000"/>
                </a:prstClr>
              </a:solidFill>
            </a:endParaRPr>
          </a:p>
          <a:p>
            <a:pPr marL="880745" lvl="1" indent="-457200">
              <a:lnSpc>
                <a:spcPct val="150000"/>
              </a:lnSpc>
              <a:buAutoNum type="arabicPeriod"/>
            </a:pPr>
            <a:r>
              <a:rPr lang="zh-CN" altLang="en-US" sz="2000" dirty="0" smtClean="0">
                <a:solidFill>
                  <a:prstClr val="black">
                    <a:lumMod val="75000"/>
                    <a:lumOff val="25000"/>
                  </a:prstClr>
                </a:solidFill>
              </a:rPr>
              <a:t>供应链中心，物流中心，运营中心，客服中心，财务中心，安全中心总体建设。</a:t>
            </a:r>
            <a:endParaRPr lang="en-US" altLang="zh-CN" sz="2000" dirty="0" smtClean="0">
              <a:solidFill>
                <a:prstClr val="black">
                  <a:lumMod val="75000"/>
                  <a:lumOff val="25000"/>
                </a:prstClr>
              </a:solidFill>
            </a:endParaRPr>
          </a:p>
          <a:p>
            <a:pPr marL="457200" indent="-457200">
              <a:lnSpc>
                <a:spcPct val="150000"/>
              </a:lnSpc>
              <a:buAutoNum type="arabicPeriod"/>
            </a:pPr>
            <a:r>
              <a:rPr lang="zh-CN" altLang="en-US" sz="2000" b="1" dirty="0" smtClean="0">
                <a:solidFill>
                  <a:prstClr val="black">
                    <a:lumMod val="75000"/>
                    <a:lumOff val="25000"/>
                  </a:prstClr>
                </a:solidFill>
              </a:rPr>
              <a:t>数据产品线， 体系化建设健客业务数据分析能力， 一切业务数据化</a:t>
            </a:r>
            <a:r>
              <a:rPr lang="en-US" altLang="zh-CN" sz="2000" b="1" dirty="0" smtClean="0">
                <a:solidFill>
                  <a:prstClr val="black">
                    <a:lumMod val="75000"/>
                    <a:lumOff val="25000"/>
                  </a:prstClr>
                </a:solidFill>
              </a:rPr>
              <a:t>(P1</a:t>
            </a:r>
            <a:r>
              <a:rPr lang="zh-CN" altLang="en-US" sz="2000" b="1" dirty="0" smtClean="0">
                <a:solidFill>
                  <a:prstClr val="black">
                    <a:lumMod val="75000"/>
                    <a:lumOff val="25000"/>
                  </a:prstClr>
                </a:solidFill>
              </a:rPr>
              <a:t>，</a:t>
            </a:r>
            <a:r>
              <a:rPr lang="en-US" altLang="zh-CN" sz="2000" b="1" dirty="0">
                <a:solidFill>
                  <a:prstClr val="black">
                    <a:lumMod val="75000"/>
                    <a:lumOff val="25000"/>
                  </a:prstClr>
                </a:solidFill>
              </a:rPr>
              <a:t>2</a:t>
            </a:r>
            <a:r>
              <a:rPr lang="en-US" altLang="zh-CN" sz="2000" b="1" dirty="0" smtClean="0">
                <a:solidFill>
                  <a:prstClr val="black">
                    <a:lumMod val="75000"/>
                    <a:lumOff val="25000"/>
                  </a:prstClr>
                </a:solidFill>
              </a:rPr>
              <a:t>0%)</a:t>
            </a:r>
            <a:endParaRPr lang="en-US" altLang="zh-CN" sz="2000" b="1" dirty="0" smtClean="0">
              <a:solidFill>
                <a:prstClr val="black">
                  <a:lumMod val="75000"/>
                  <a:lumOff val="25000"/>
                </a:prstClr>
              </a:solidFill>
            </a:endParaRPr>
          </a:p>
          <a:p>
            <a:pPr marL="880745" lvl="1" indent="-457200">
              <a:lnSpc>
                <a:spcPct val="150000"/>
              </a:lnSpc>
              <a:buAutoNum type="arabicPeriod"/>
            </a:pPr>
            <a:r>
              <a:rPr lang="zh-CN" altLang="en-US" sz="2000" dirty="0" smtClean="0">
                <a:solidFill>
                  <a:prstClr val="black">
                    <a:lumMod val="75000"/>
                    <a:lumOff val="25000"/>
                  </a:prstClr>
                </a:solidFill>
              </a:rPr>
              <a:t>健客数据参谋</a:t>
            </a:r>
            <a:endParaRPr lang="en-US" altLang="zh-CN" sz="2000" dirty="0" smtClean="0">
              <a:solidFill>
                <a:prstClr val="black">
                  <a:lumMod val="75000"/>
                  <a:lumOff val="25000"/>
                </a:prstClr>
              </a:solidFill>
            </a:endParaRPr>
          </a:p>
          <a:p>
            <a:pPr marL="880745" lvl="1" indent="-457200">
              <a:lnSpc>
                <a:spcPct val="150000"/>
              </a:lnSpc>
              <a:buAutoNum type="arabicPeriod"/>
            </a:pPr>
            <a:r>
              <a:rPr lang="en-US" altLang="zh-CN" sz="2000" dirty="0" smtClean="0">
                <a:solidFill>
                  <a:prstClr val="black">
                    <a:lumMod val="75000"/>
                    <a:lumOff val="25000"/>
                  </a:prstClr>
                </a:solidFill>
              </a:rPr>
              <a:t>Tableau</a:t>
            </a:r>
            <a:r>
              <a:rPr lang="zh-CN" altLang="en-US" sz="2000" dirty="0" smtClean="0">
                <a:solidFill>
                  <a:prstClr val="black">
                    <a:lumMod val="75000"/>
                    <a:lumOff val="25000"/>
                  </a:prstClr>
                </a:solidFill>
              </a:rPr>
              <a:t>智能报表</a:t>
            </a:r>
            <a:endParaRPr lang="en-US" altLang="zh-CN" sz="2000" dirty="0" smtClean="0">
              <a:solidFill>
                <a:prstClr val="black">
                  <a:lumMod val="75000"/>
                  <a:lumOff val="25000"/>
                </a:prstClr>
              </a:solidFill>
            </a:endParaRPr>
          </a:p>
          <a:p>
            <a:pPr marL="457200" indent="-457200">
              <a:lnSpc>
                <a:spcPct val="150000"/>
              </a:lnSpc>
              <a:buAutoNum type="arabicPeriod"/>
            </a:pPr>
            <a:r>
              <a:rPr lang="zh-CN" altLang="en-US" sz="2000" b="1" dirty="0" smtClean="0">
                <a:solidFill>
                  <a:prstClr val="black">
                    <a:lumMod val="75000"/>
                    <a:lumOff val="25000"/>
                  </a:prstClr>
                </a:solidFill>
              </a:rPr>
              <a:t>增长产品线， 提升流量转化率， 同时对新流量和模式进行探索。</a:t>
            </a:r>
            <a:r>
              <a:rPr lang="en-US" altLang="zh-CN" sz="2000" b="1" dirty="0" smtClean="0">
                <a:solidFill>
                  <a:prstClr val="black">
                    <a:lumMod val="75000"/>
                    <a:lumOff val="25000"/>
                  </a:prstClr>
                </a:solidFill>
              </a:rPr>
              <a:t>(P2</a:t>
            </a:r>
            <a:r>
              <a:rPr lang="zh-CN" altLang="en-US" sz="2000" b="1" dirty="0" smtClean="0">
                <a:solidFill>
                  <a:prstClr val="black">
                    <a:lumMod val="75000"/>
                    <a:lumOff val="25000"/>
                  </a:prstClr>
                </a:solidFill>
              </a:rPr>
              <a:t>，</a:t>
            </a:r>
            <a:r>
              <a:rPr lang="en-US" altLang="zh-CN" sz="2000" b="1" dirty="0">
                <a:solidFill>
                  <a:prstClr val="black">
                    <a:lumMod val="75000"/>
                    <a:lumOff val="25000"/>
                  </a:prstClr>
                </a:solidFill>
              </a:rPr>
              <a:t>3</a:t>
            </a:r>
            <a:r>
              <a:rPr lang="en-US" altLang="zh-CN" sz="2000" b="1" dirty="0" smtClean="0">
                <a:solidFill>
                  <a:prstClr val="black">
                    <a:lumMod val="75000"/>
                    <a:lumOff val="25000"/>
                  </a:prstClr>
                </a:solidFill>
              </a:rPr>
              <a:t>0%)</a:t>
            </a:r>
            <a:endParaRPr lang="en-US" altLang="zh-CN" sz="2000" b="1" dirty="0" smtClean="0">
              <a:solidFill>
                <a:prstClr val="black">
                  <a:lumMod val="75000"/>
                  <a:lumOff val="25000"/>
                </a:prstClr>
              </a:solidFill>
            </a:endParaRPr>
          </a:p>
          <a:p>
            <a:pPr marL="880745" lvl="1" indent="-457200">
              <a:lnSpc>
                <a:spcPct val="150000"/>
              </a:lnSpc>
              <a:buAutoNum type="arabicPeriod"/>
            </a:pPr>
            <a:r>
              <a:rPr lang="zh-CN" altLang="en-US" sz="2000" dirty="0" smtClean="0">
                <a:solidFill>
                  <a:prstClr val="black">
                    <a:lumMod val="75000"/>
                    <a:lumOff val="25000"/>
                  </a:prstClr>
                </a:solidFill>
              </a:rPr>
              <a:t>小程序探索（微信，百度，头条）， 小程序矩阵化。</a:t>
            </a:r>
            <a:endParaRPr lang="en-US" altLang="zh-CN" sz="2000" dirty="0" smtClean="0">
              <a:solidFill>
                <a:prstClr val="black">
                  <a:lumMod val="75000"/>
                  <a:lumOff val="25000"/>
                </a:prstClr>
              </a:solidFill>
            </a:endParaRPr>
          </a:p>
          <a:p>
            <a:pPr marL="880745" lvl="1" indent="-457200">
              <a:lnSpc>
                <a:spcPct val="150000"/>
              </a:lnSpc>
              <a:buAutoNum type="arabicPeriod"/>
            </a:pPr>
            <a:r>
              <a:rPr lang="zh-CN" altLang="en-US" sz="2000" dirty="0" smtClean="0">
                <a:solidFill>
                  <a:prstClr val="black">
                    <a:lumMod val="75000"/>
                    <a:lumOff val="25000"/>
                  </a:prstClr>
                </a:solidFill>
              </a:rPr>
              <a:t>找到有效方式提升流量到</a:t>
            </a:r>
            <a:r>
              <a:rPr lang="en-US" altLang="zh-CN" sz="2000" dirty="0" smtClean="0">
                <a:solidFill>
                  <a:prstClr val="black">
                    <a:lumMod val="75000"/>
                    <a:lumOff val="25000"/>
                  </a:prstClr>
                </a:solidFill>
              </a:rPr>
              <a:t>APP</a:t>
            </a:r>
            <a:r>
              <a:rPr lang="zh-CN" altLang="en-US" sz="2000" dirty="0" smtClean="0">
                <a:solidFill>
                  <a:prstClr val="black">
                    <a:lumMod val="75000"/>
                    <a:lumOff val="25000"/>
                  </a:prstClr>
                </a:solidFill>
              </a:rPr>
              <a:t>月活的转化率。 </a:t>
            </a:r>
            <a:endParaRPr lang="en-US" altLang="zh-CN" sz="2000" dirty="0" smtClean="0">
              <a:solidFill>
                <a:prstClr val="black">
                  <a:lumMod val="75000"/>
                  <a:lumOff val="25000"/>
                </a:prstClr>
              </a:solidFill>
            </a:endParaRPr>
          </a:p>
          <a:p>
            <a:pPr marL="457200" indent="-457200">
              <a:lnSpc>
                <a:spcPct val="150000"/>
              </a:lnSpc>
              <a:buAutoNum type="arabicPeriod"/>
            </a:pPr>
            <a:r>
              <a:rPr lang="zh-CN" altLang="en-US" sz="2000" b="1" dirty="0" smtClean="0">
                <a:solidFill>
                  <a:prstClr val="black">
                    <a:lumMod val="75000"/>
                    <a:lumOff val="25000"/>
                  </a:prstClr>
                </a:solidFill>
              </a:rPr>
              <a:t>电商产品线， 完善重点功能，专业化， 拓展传统电商， 探索新模式。 </a:t>
            </a:r>
            <a:r>
              <a:rPr lang="en-US" altLang="zh-CN" sz="2000" b="1" dirty="0" smtClean="0">
                <a:solidFill>
                  <a:prstClr val="black">
                    <a:lumMod val="75000"/>
                    <a:lumOff val="25000"/>
                  </a:prstClr>
                </a:solidFill>
              </a:rPr>
              <a:t>(p2</a:t>
            </a:r>
            <a:r>
              <a:rPr lang="zh-CN" altLang="en-US" sz="2000" b="1" dirty="0" smtClean="0">
                <a:solidFill>
                  <a:prstClr val="black">
                    <a:lumMod val="75000"/>
                    <a:lumOff val="25000"/>
                  </a:prstClr>
                </a:solidFill>
              </a:rPr>
              <a:t>，</a:t>
            </a:r>
            <a:r>
              <a:rPr lang="en-US" altLang="zh-CN" sz="2000" b="1" dirty="0" smtClean="0">
                <a:solidFill>
                  <a:prstClr val="black">
                    <a:lumMod val="75000"/>
                    <a:lumOff val="25000"/>
                  </a:prstClr>
                </a:solidFill>
              </a:rPr>
              <a:t>10%)</a:t>
            </a:r>
            <a:endParaRPr lang="en-US" altLang="zh-CN" sz="2000" b="1" dirty="0" smtClean="0">
              <a:solidFill>
                <a:prstClr val="black">
                  <a:lumMod val="75000"/>
                  <a:lumOff val="25000"/>
                </a:prstClr>
              </a:solidFill>
            </a:endParaRPr>
          </a:p>
          <a:p>
            <a:pPr marL="880745" lvl="1" indent="-457200">
              <a:lnSpc>
                <a:spcPct val="150000"/>
              </a:lnSpc>
              <a:buAutoNum type="arabicPeriod"/>
            </a:pPr>
            <a:r>
              <a:rPr lang="zh-CN" altLang="en-US" sz="2000" dirty="0" smtClean="0">
                <a:solidFill>
                  <a:prstClr val="black">
                    <a:lumMod val="75000"/>
                    <a:lumOff val="25000"/>
                  </a:prstClr>
                </a:solidFill>
              </a:rPr>
              <a:t>会员等级和权益（功能）</a:t>
            </a:r>
            <a:endParaRPr lang="en-US" altLang="zh-CN" sz="2000" dirty="0" smtClean="0">
              <a:solidFill>
                <a:prstClr val="black">
                  <a:lumMod val="75000"/>
                  <a:lumOff val="25000"/>
                </a:prstClr>
              </a:solidFill>
            </a:endParaRPr>
          </a:p>
          <a:p>
            <a:pPr marL="880745" lvl="1" indent="-457200">
              <a:lnSpc>
                <a:spcPct val="150000"/>
              </a:lnSpc>
              <a:buAutoNum type="arabicPeriod"/>
            </a:pPr>
            <a:r>
              <a:rPr lang="zh-CN" altLang="en-US" sz="2000" dirty="0" smtClean="0">
                <a:solidFill>
                  <a:prstClr val="black">
                    <a:lumMod val="75000"/>
                    <a:lumOff val="25000"/>
                  </a:prstClr>
                </a:solidFill>
              </a:rPr>
              <a:t>药品专业化知识，</a:t>
            </a:r>
            <a:r>
              <a:rPr lang="en-US" altLang="zh-CN" sz="2000" dirty="0" smtClean="0">
                <a:solidFill>
                  <a:prstClr val="black">
                    <a:lumMod val="75000"/>
                    <a:lumOff val="25000"/>
                  </a:prstClr>
                </a:solidFill>
              </a:rPr>
              <a:t>PGC/GGC</a:t>
            </a:r>
            <a:r>
              <a:rPr lang="zh-CN" altLang="en-US" sz="2000" dirty="0" smtClean="0">
                <a:solidFill>
                  <a:prstClr val="black">
                    <a:lumMod val="75000"/>
                    <a:lumOff val="25000"/>
                  </a:prstClr>
                </a:solidFill>
              </a:rPr>
              <a:t>专业化内容（专业）</a:t>
            </a:r>
            <a:endParaRPr lang="en-US" altLang="zh-CN" sz="2000" dirty="0" smtClean="0">
              <a:solidFill>
                <a:prstClr val="black">
                  <a:lumMod val="75000"/>
                  <a:lumOff val="25000"/>
                </a:prstClr>
              </a:solidFill>
            </a:endParaRPr>
          </a:p>
          <a:p>
            <a:pPr marL="457200" indent="-457200">
              <a:lnSpc>
                <a:spcPct val="150000"/>
              </a:lnSpc>
              <a:buAutoNum type="arabicPeriod"/>
            </a:pPr>
            <a:r>
              <a:rPr lang="zh-CN" altLang="en-US" sz="2000" b="1" dirty="0" smtClean="0">
                <a:solidFill>
                  <a:prstClr val="black">
                    <a:lumMod val="75000"/>
                    <a:lumOff val="25000"/>
                  </a:prstClr>
                </a:solidFill>
              </a:rPr>
              <a:t>提升产品培训和跨部门合作管理水平。</a:t>
            </a:r>
            <a:endParaRPr lang="en-US" altLang="zh-CN" sz="2000" b="1" dirty="0" smtClean="0">
              <a:solidFill>
                <a:prstClr val="black">
                  <a:lumMod val="75000"/>
                  <a:lumOff val="25000"/>
                </a:prstClr>
              </a:solidFill>
            </a:endParaRPr>
          </a:p>
        </p:txBody>
      </p:sp>
      <p:sp>
        <p:nvSpPr>
          <p:cNvPr id="2" name="矩形 1"/>
          <p:cNvSpPr/>
          <p:nvPr/>
        </p:nvSpPr>
        <p:spPr>
          <a:xfrm>
            <a:off x="8124309" y="909514"/>
            <a:ext cx="3587521" cy="1061829"/>
          </a:xfrm>
          <a:prstGeom prst="rect">
            <a:avLst/>
          </a:prstGeom>
        </p:spPr>
        <p:txBody>
          <a:bodyPr wrap="none">
            <a:spAutoFit/>
          </a:bodyPr>
          <a:lstStyle/>
          <a:p>
            <a:pPr marL="880745" marR="0" lvl="1" indent="-457200" defTabSz="914400" eaLnBrk="1" fontAlgn="auto" latinLnBrk="0" hangingPunct="1">
              <a:lnSpc>
                <a:spcPct val="150000"/>
              </a:lnSpc>
              <a:spcBef>
                <a:spcPts val="0"/>
              </a:spcBef>
              <a:spcAft>
                <a:spcPts val="0"/>
              </a:spcAft>
              <a:buClrTx/>
              <a:buSzTx/>
              <a:buFontTx/>
              <a:buAutoNum type="arabicPeriod"/>
              <a:defRPr/>
            </a:pPr>
            <a:r>
              <a:rPr lang="zh-CN" altLang="en-US" sz="1400" dirty="0" smtClean="0">
                <a:solidFill>
                  <a:srgbClr val="FF0000"/>
                </a:solidFill>
              </a:rPr>
              <a:t>所有内部系统功能在新系统落地</a:t>
            </a:r>
            <a:endParaRPr lang="en-US" altLang="zh-CN" sz="1400" dirty="0" smtClean="0">
              <a:solidFill>
                <a:srgbClr val="FF0000"/>
              </a:solidFill>
            </a:endParaRPr>
          </a:p>
          <a:p>
            <a:pPr marL="880745" marR="0" lvl="1" indent="-457200" defTabSz="914400" eaLnBrk="1" fontAlgn="auto" latinLnBrk="0" hangingPunct="1">
              <a:lnSpc>
                <a:spcPct val="150000"/>
              </a:lnSpc>
              <a:spcBef>
                <a:spcPts val="0"/>
              </a:spcBef>
              <a:spcAft>
                <a:spcPts val="0"/>
              </a:spcAft>
              <a:buClrTx/>
              <a:buSzTx/>
              <a:buFontTx/>
              <a:buAutoNum type="arabicPeriod"/>
              <a:defRPr/>
            </a:pPr>
            <a:r>
              <a:rPr lang="zh-CN" altLang="en-US" sz="1400" dirty="0" smtClean="0">
                <a:solidFill>
                  <a:srgbClr val="FF0000"/>
                </a:solidFill>
              </a:rPr>
              <a:t>业务支持满意度 </a:t>
            </a:r>
            <a:endParaRPr lang="en-US" altLang="zh-CN" sz="1400" dirty="0" smtClean="0">
              <a:solidFill>
                <a:srgbClr val="FF0000"/>
              </a:solidFill>
            </a:endParaRPr>
          </a:p>
          <a:p>
            <a:pPr marL="880745" marR="0" lvl="1" indent="-457200" defTabSz="914400" eaLnBrk="1" fontAlgn="auto" latinLnBrk="0" hangingPunct="1">
              <a:lnSpc>
                <a:spcPct val="150000"/>
              </a:lnSpc>
              <a:spcBef>
                <a:spcPts val="0"/>
              </a:spcBef>
              <a:spcAft>
                <a:spcPts val="0"/>
              </a:spcAft>
              <a:buClrTx/>
              <a:buSzTx/>
              <a:buFontTx/>
              <a:buAutoNum type="arabicPeriod"/>
              <a:defRPr/>
            </a:pPr>
            <a:r>
              <a:rPr lang="zh-CN" altLang="en-US" sz="1400" dirty="0" smtClean="0">
                <a:solidFill>
                  <a:srgbClr val="FF0000"/>
                </a:solidFill>
              </a:rPr>
              <a:t>迭代效率</a:t>
            </a:r>
            <a:endParaRPr lang="en-US" altLang="zh-CN" sz="1400" dirty="0">
              <a:solidFill>
                <a:srgbClr val="FF0000"/>
              </a:solidFill>
            </a:endParaRPr>
          </a:p>
        </p:txBody>
      </p:sp>
      <p:sp>
        <p:nvSpPr>
          <p:cNvPr id="5" name="矩形 4"/>
          <p:cNvSpPr/>
          <p:nvPr/>
        </p:nvSpPr>
        <p:spPr>
          <a:xfrm>
            <a:off x="8124309" y="3172471"/>
            <a:ext cx="2869375" cy="1023742"/>
          </a:xfrm>
          <a:prstGeom prst="rect">
            <a:avLst/>
          </a:prstGeom>
        </p:spPr>
        <p:txBody>
          <a:bodyPr wrap="none">
            <a:spAutoFit/>
          </a:bodyPr>
          <a:lstStyle/>
          <a:p>
            <a:pPr marL="880745" marR="0" lvl="1" indent="-457200" defTabSz="914400" eaLnBrk="1" fontAlgn="auto" latinLnBrk="0" hangingPunct="1">
              <a:lnSpc>
                <a:spcPct val="150000"/>
              </a:lnSpc>
              <a:spcBef>
                <a:spcPts val="0"/>
              </a:spcBef>
              <a:spcAft>
                <a:spcPts val="0"/>
              </a:spcAft>
              <a:buClrTx/>
              <a:buSzTx/>
              <a:buFontTx/>
              <a:buAutoNum type="arabicPeriod"/>
              <a:defRPr/>
            </a:pPr>
            <a:r>
              <a:rPr lang="zh-CN" altLang="en-US" sz="1400" dirty="0" smtClean="0">
                <a:solidFill>
                  <a:srgbClr val="FF0000"/>
                </a:solidFill>
              </a:rPr>
              <a:t>产品设计和规划</a:t>
            </a:r>
            <a:endParaRPr lang="en-US" altLang="zh-CN" sz="1400" dirty="0" smtClean="0">
              <a:solidFill>
                <a:srgbClr val="FF0000"/>
              </a:solidFill>
            </a:endParaRPr>
          </a:p>
          <a:p>
            <a:pPr marL="880745" marR="0" lvl="1" indent="-457200" defTabSz="914400" eaLnBrk="1" fontAlgn="auto" latinLnBrk="0" hangingPunct="1">
              <a:lnSpc>
                <a:spcPct val="150000"/>
              </a:lnSpc>
              <a:spcBef>
                <a:spcPts val="0"/>
              </a:spcBef>
              <a:spcAft>
                <a:spcPts val="0"/>
              </a:spcAft>
              <a:buClrTx/>
              <a:buSzTx/>
              <a:buFontTx/>
              <a:buAutoNum type="arabicPeriod"/>
              <a:defRPr/>
            </a:pPr>
            <a:r>
              <a:rPr lang="zh-CN" altLang="en-US" sz="1400" dirty="0" smtClean="0">
                <a:solidFill>
                  <a:srgbClr val="FF0000"/>
                </a:solidFill>
              </a:rPr>
              <a:t>数据指标数目，覆盖度</a:t>
            </a:r>
            <a:endParaRPr lang="en-US" altLang="zh-CN" sz="1400" dirty="0" smtClean="0">
              <a:solidFill>
                <a:srgbClr val="FF0000"/>
              </a:solidFill>
            </a:endParaRPr>
          </a:p>
          <a:p>
            <a:pPr marL="880745" marR="0" lvl="1" indent="-457200" defTabSz="914400" eaLnBrk="1" fontAlgn="auto" latinLnBrk="0" hangingPunct="1">
              <a:lnSpc>
                <a:spcPct val="150000"/>
              </a:lnSpc>
              <a:spcBef>
                <a:spcPts val="0"/>
              </a:spcBef>
              <a:spcAft>
                <a:spcPts val="0"/>
              </a:spcAft>
              <a:buClrTx/>
              <a:buSzTx/>
              <a:buFontTx/>
              <a:buAutoNum type="arabicPeriod"/>
              <a:defRPr/>
            </a:pPr>
            <a:r>
              <a:rPr lang="zh-CN" altLang="en-US" sz="1400" dirty="0" smtClean="0">
                <a:solidFill>
                  <a:srgbClr val="FF0000"/>
                </a:solidFill>
              </a:rPr>
              <a:t>迭代效率</a:t>
            </a:r>
            <a:endParaRPr lang="en-US" altLang="zh-CN" sz="1400" dirty="0">
              <a:solidFill>
                <a:srgbClr val="FF0000"/>
              </a:solidFill>
            </a:endParaRPr>
          </a:p>
        </p:txBody>
      </p:sp>
    </p:spTree>
  </p:cSld>
  <p:clrMapOvr>
    <a:masterClrMapping/>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88640"/>
            <a:ext cx="5087094" cy="57606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cs typeface="Arial" panose="020B0604020202020204" pitchFamily="34" charset="0"/>
              </a:rPr>
              <a:t>2019</a:t>
            </a:r>
            <a:r>
              <a:rPr lang="zh-CN" altLang="en-US" sz="2800" dirty="0" smtClean="0">
                <a:latin typeface="微软雅黑" panose="020B0503020204020204" pitchFamily="34" charset="-122"/>
                <a:ea typeface="微软雅黑" panose="020B0503020204020204" pitchFamily="34" charset="-122"/>
                <a:cs typeface="Arial" panose="020B0604020202020204" pitchFamily="34" charset="0"/>
              </a:rPr>
              <a:t>技术上半年业绩</a:t>
            </a:r>
            <a:r>
              <a:rPr lang="en-US" altLang="zh-CN" sz="2800" dirty="0" smtClean="0">
                <a:latin typeface="微软雅黑" panose="020B0503020204020204" pitchFamily="34" charset="-122"/>
                <a:ea typeface="微软雅黑" panose="020B0503020204020204" pitchFamily="34" charset="-122"/>
                <a:cs typeface="Arial" panose="020B0604020202020204" pitchFamily="34" charset="0"/>
              </a:rPr>
              <a:t>OKR</a:t>
            </a:r>
            <a:r>
              <a:rPr lang="zh-CN" altLang="en-US" sz="2800" dirty="0" smtClean="0">
                <a:latin typeface="微软雅黑" panose="020B0503020204020204" pitchFamily="34" charset="-122"/>
                <a:ea typeface="微软雅黑" panose="020B0503020204020204" pitchFamily="34" charset="-122"/>
                <a:cs typeface="Arial" panose="020B0604020202020204" pitchFamily="34" charset="0"/>
              </a:rPr>
              <a:t>目标</a:t>
            </a:r>
            <a:endParaRPr lang="zh-CN" altLang="en-US" sz="28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iśḷiḑé"/>
          <p:cNvSpPr txBox="1"/>
          <p:nvPr/>
        </p:nvSpPr>
        <p:spPr>
          <a:xfrm>
            <a:off x="270813" y="909514"/>
            <a:ext cx="10801200" cy="5734050"/>
          </a:xfrm>
          <a:prstGeom prst="rect">
            <a:avLst/>
          </a:prstGeom>
          <a:noFill/>
        </p:spPr>
        <p:txBody>
          <a:bodyPr wrap="square" lIns="90000" tIns="46800" rIns="90000" bIns="46800" rtlCol="0">
            <a:noAutofit/>
          </a:bodyPr>
          <a:lstStyle/>
          <a:p>
            <a:pPr marL="457200" indent="-457200">
              <a:lnSpc>
                <a:spcPct val="150000"/>
              </a:lnSpc>
              <a:buAutoNum type="arabicPeriod"/>
            </a:pPr>
            <a:r>
              <a:rPr lang="zh-CN" altLang="en-US" sz="2000" b="1" dirty="0" smtClean="0">
                <a:solidFill>
                  <a:prstClr val="black">
                    <a:lumMod val="75000"/>
                    <a:lumOff val="25000"/>
                  </a:prstClr>
                </a:solidFill>
              </a:rPr>
              <a:t>保障</a:t>
            </a:r>
            <a:r>
              <a:rPr lang="en-US" altLang="zh-CN" sz="2000" b="1" dirty="0" smtClean="0">
                <a:solidFill>
                  <a:prstClr val="black">
                    <a:lumMod val="75000"/>
                    <a:lumOff val="25000"/>
                  </a:prstClr>
                </a:solidFill>
              </a:rPr>
              <a:t>P1</a:t>
            </a:r>
            <a:r>
              <a:rPr lang="zh-CN" altLang="en-US" sz="2000" b="1" dirty="0" smtClean="0">
                <a:solidFill>
                  <a:prstClr val="black">
                    <a:lumMod val="75000"/>
                    <a:lumOff val="25000"/>
                  </a:prstClr>
                </a:solidFill>
              </a:rPr>
              <a:t>，</a:t>
            </a:r>
            <a:r>
              <a:rPr lang="en-US" altLang="zh-CN" sz="2000" b="1" dirty="0" smtClean="0">
                <a:solidFill>
                  <a:prstClr val="black">
                    <a:lumMod val="75000"/>
                    <a:lumOff val="25000"/>
                  </a:prstClr>
                </a:solidFill>
              </a:rPr>
              <a:t>P2</a:t>
            </a:r>
            <a:r>
              <a:rPr lang="zh-CN" altLang="en-US" sz="2000" b="1" dirty="0" smtClean="0">
                <a:solidFill>
                  <a:prstClr val="black">
                    <a:lumMod val="75000"/>
                    <a:lumOff val="25000"/>
                  </a:prstClr>
                </a:solidFill>
              </a:rPr>
              <a:t>级别项目的开发进度。（</a:t>
            </a:r>
            <a:r>
              <a:rPr lang="en-US" altLang="zh-CN" sz="2000" b="1" dirty="0" smtClean="0">
                <a:solidFill>
                  <a:prstClr val="black">
                    <a:lumMod val="75000"/>
                    <a:lumOff val="25000"/>
                  </a:prstClr>
                </a:solidFill>
              </a:rPr>
              <a:t>P1</a:t>
            </a:r>
            <a:r>
              <a:rPr lang="zh-CN" altLang="en-US" sz="2000" b="1" dirty="0" smtClean="0">
                <a:solidFill>
                  <a:prstClr val="black">
                    <a:lumMod val="75000"/>
                    <a:lumOff val="25000"/>
                  </a:prstClr>
                </a:solidFill>
              </a:rPr>
              <a:t>， </a:t>
            </a:r>
            <a:r>
              <a:rPr lang="en-US" altLang="zh-CN" sz="2000" b="1" dirty="0" smtClean="0">
                <a:solidFill>
                  <a:prstClr val="black">
                    <a:lumMod val="75000"/>
                    <a:lumOff val="25000"/>
                  </a:prstClr>
                </a:solidFill>
              </a:rPr>
              <a:t>50%)</a:t>
            </a:r>
            <a:endParaRPr lang="en-US" altLang="zh-CN" sz="2000" b="1" dirty="0" smtClean="0">
              <a:solidFill>
                <a:prstClr val="black">
                  <a:lumMod val="75000"/>
                  <a:lumOff val="25000"/>
                </a:prstClr>
              </a:solidFill>
            </a:endParaRPr>
          </a:p>
          <a:p>
            <a:pPr marL="880745" lvl="1" indent="-457200">
              <a:lnSpc>
                <a:spcPct val="150000"/>
              </a:lnSpc>
              <a:buAutoNum type="arabicPeriod"/>
            </a:pPr>
            <a:r>
              <a:rPr lang="zh-CN" altLang="en-US" sz="2000" dirty="0" smtClean="0">
                <a:solidFill>
                  <a:prstClr val="black">
                    <a:lumMod val="75000"/>
                    <a:lumOff val="25000"/>
                  </a:prstClr>
                </a:solidFill>
              </a:rPr>
              <a:t>内效产品线项目（</a:t>
            </a:r>
            <a:r>
              <a:rPr lang="en-US" altLang="zh-CN" sz="2000" dirty="0" smtClean="0">
                <a:solidFill>
                  <a:prstClr val="black">
                    <a:lumMod val="75000"/>
                    <a:lumOff val="25000"/>
                  </a:prstClr>
                </a:solidFill>
              </a:rPr>
              <a:t>P1)</a:t>
            </a:r>
            <a:endParaRPr lang="en-US" altLang="zh-CN" sz="2000" dirty="0" smtClean="0">
              <a:solidFill>
                <a:prstClr val="black">
                  <a:lumMod val="75000"/>
                  <a:lumOff val="25000"/>
                </a:prstClr>
              </a:solidFill>
            </a:endParaRPr>
          </a:p>
          <a:p>
            <a:pPr marL="457200" indent="-457200">
              <a:lnSpc>
                <a:spcPct val="150000"/>
              </a:lnSpc>
              <a:buAutoNum type="arabicPeriod"/>
            </a:pPr>
            <a:r>
              <a:rPr lang="zh-CN" altLang="en-US" sz="2000" b="1" dirty="0" smtClean="0">
                <a:solidFill>
                  <a:prstClr val="black">
                    <a:lumMod val="75000"/>
                    <a:lumOff val="25000"/>
                  </a:prstClr>
                </a:solidFill>
              </a:rPr>
              <a:t>数据中台建设（</a:t>
            </a:r>
            <a:r>
              <a:rPr lang="en-US" altLang="zh-CN" sz="2000" b="1" dirty="0" smtClean="0">
                <a:solidFill>
                  <a:prstClr val="black">
                    <a:lumMod val="75000"/>
                    <a:lumOff val="25000"/>
                  </a:prstClr>
                </a:solidFill>
              </a:rPr>
              <a:t>P2</a:t>
            </a:r>
            <a:r>
              <a:rPr lang="zh-CN" altLang="en-US" sz="2000" b="1" dirty="0" smtClean="0">
                <a:solidFill>
                  <a:prstClr val="black">
                    <a:lumMod val="75000"/>
                    <a:lumOff val="25000"/>
                  </a:prstClr>
                </a:solidFill>
              </a:rPr>
              <a:t>，</a:t>
            </a:r>
            <a:r>
              <a:rPr lang="en-US" altLang="zh-CN" sz="2000" b="1" dirty="0" smtClean="0">
                <a:solidFill>
                  <a:prstClr val="black">
                    <a:lumMod val="75000"/>
                    <a:lumOff val="25000"/>
                  </a:prstClr>
                </a:solidFill>
              </a:rPr>
              <a:t>30%)</a:t>
            </a:r>
            <a:endParaRPr lang="en-US" altLang="zh-CN" sz="2000" b="1" dirty="0" smtClean="0">
              <a:solidFill>
                <a:prstClr val="black">
                  <a:lumMod val="75000"/>
                  <a:lumOff val="25000"/>
                </a:prstClr>
              </a:solidFill>
            </a:endParaRPr>
          </a:p>
          <a:p>
            <a:pPr marL="880745" lvl="1" indent="-457200">
              <a:lnSpc>
                <a:spcPct val="150000"/>
              </a:lnSpc>
              <a:buAutoNum type="arabicPeriod"/>
            </a:pPr>
            <a:r>
              <a:rPr lang="zh-CN" altLang="en-US" sz="2000" dirty="0" smtClean="0">
                <a:solidFill>
                  <a:prstClr val="black">
                    <a:lumMod val="75000"/>
                    <a:lumOff val="25000"/>
                  </a:prstClr>
                </a:solidFill>
              </a:rPr>
              <a:t>日志规范和审计，业务数据和操作日志被全面规范记录。 </a:t>
            </a:r>
            <a:endParaRPr lang="en-US" altLang="zh-CN" sz="2000" dirty="0" smtClean="0">
              <a:solidFill>
                <a:prstClr val="black">
                  <a:lumMod val="75000"/>
                  <a:lumOff val="25000"/>
                </a:prstClr>
              </a:solidFill>
            </a:endParaRPr>
          </a:p>
          <a:p>
            <a:pPr marL="880745" lvl="1" indent="-457200">
              <a:lnSpc>
                <a:spcPct val="150000"/>
              </a:lnSpc>
              <a:buAutoNum type="arabicPeriod"/>
            </a:pPr>
            <a:r>
              <a:rPr lang="zh-CN" altLang="en-US" sz="2000" dirty="0" smtClean="0">
                <a:solidFill>
                  <a:prstClr val="black">
                    <a:lumMod val="75000"/>
                    <a:lumOff val="25000"/>
                  </a:prstClr>
                </a:solidFill>
              </a:rPr>
              <a:t>数据指标全面梳理和埋点，计算，体系化，实时化 </a:t>
            </a:r>
            <a:endParaRPr lang="en-US" altLang="zh-CN" sz="2000" dirty="0" smtClean="0">
              <a:solidFill>
                <a:prstClr val="black">
                  <a:lumMod val="75000"/>
                  <a:lumOff val="25000"/>
                </a:prstClr>
              </a:solidFill>
            </a:endParaRPr>
          </a:p>
          <a:p>
            <a:pPr marL="880745" lvl="1" indent="-457200">
              <a:lnSpc>
                <a:spcPct val="150000"/>
              </a:lnSpc>
              <a:buAutoNum type="arabicPeriod"/>
            </a:pPr>
            <a:r>
              <a:rPr lang="zh-CN" altLang="en-US" sz="2000" dirty="0" smtClean="0">
                <a:solidFill>
                  <a:prstClr val="black">
                    <a:lumMod val="75000"/>
                    <a:lumOff val="25000"/>
                  </a:prstClr>
                </a:solidFill>
              </a:rPr>
              <a:t>数据产品研发（健客数据参谋，</a:t>
            </a:r>
            <a:r>
              <a:rPr lang="en-US" altLang="zh-CN" sz="2000" dirty="0" smtClean="0">
                <a:solidFill>
                  <a:prstClr val="black">
                    <a:lumMod val="75000"/>
                    <a:lumOff val="25000"/>
                  </a:prstClr>
                </a:solidFill>
              </a:rPr>
              <a:t>tableau</a:t>
            </a:r>
            <a:r>
              <a:rPr lang="zh-CN" altLang="en-US" sz="2000" dirty="0" smtClean="0">
                <a:solidFill>
                  <a:prstClr val="black">
                    <a:lumMod val="75000"/>
                    <a:lumOff val="25000"/>
                  </a:prstClr>
                </a:solidFill>
              </a:rPr>
              <a:t>智能报表）</a:t>
            </a:r>
            <a:endParaRPr lang="en-US" altLang="zh-CN" sz="2000" dirty="0" smtClean="0">
              <a:solidFill>
                <a:prstClr val="black">
                  <a:lumMod val="75000"/>
                  <a:lumOff val="25000"/>
                </a:prstClr>
              </a:solidFill>
            </a:endParaRPr>
          </a:p>
          <a:p>
            <a:pPr marL="457200" indent="-457200">
              <a:lnSpc>
                <a:spcPct val="150000"/>
              </a:lnSpc>
              <a:buAutoNum type="arabicPeriod"/>
            </a:pPr>
            <a:r>
              <a:rPr lang="zh-CN" altLang="en-US" sz="2000" b="1" dirty="0" smtClean="0">
                <a:solidFill>
                  <a:prstClr val="black">
                    <a:lumMod val="75000"/>
                    <a:lumOff val="25000"/>
                  </a:prstClr>
                </a:solidFill>
              </a:rPr>
              <a:t>内部系统上云</a:t>
            </a:r>
            <a:r>
              <a:rPr lang="en-US" altLang="zh-CN" sz="2000" b="1" dirty="0" smtClean="0">
                <a:solidFill>
                  <a:prstClr val="black">
                    <a:lumMod val="75000"/>
                    <a:lumOff val="25000"/>
                  </a:prstClr>
                </a:solidFill>
              </a:rPr>
              <a:t>(P2</a:t>
            </a:r>
            <a:r>
              <a:rPr lang="zh-CN" altLang="en-US" sz="2000" b="1" dirty="0" smtClean="0">
                <a:solidFill>
                  <a:prstClr val="black">
                    <a:lumMod val="75000"/>
                    <a:lumOff val="25000"/>
                  </a:prstClr>
                </a:solidFill>
              </a:rPr>
              <a:t>， </a:t>
            </a:r>
            <a:r>
              <a:rPr lang="en-US" altLang="zh-CN" sz="2000" b="1" dirty="0" smtClean="0">
                <a:solidFill>
                  <a:prstClr val="black">
                    <a:lumMod val="75000"/>
                    <a:lumOff val="25000"/>
                  </a:prstClr>
                </a:solidFill>
              </a:rPr>
              <a:t>10%)</a:t>
            </a:r>
            <a:endParaRPr lang="en-US" altLang="zh-CN" sz="2000" b="1" dirty="0" smtClean="0">
              <a:solidFill>
                <a:prstClr val="black">
                  <a:lumMod val="75000"/>
                  <a:lumOff val="25000"/>
                </a:prstClr>
              </a:solidFill>
            </a:endParaRPr>
          </a:p>
          <a:p>
            <a:pPr marL="457200" indent="-457200">
              <a:lnSpc>
                <a:spcPct val="150000"/>
              </a:lnSpc>
              <a:buAutoNum type="arabicPeriod"/>
            </a:pPr>
            <a:r>
              <a:rPr lang="zh-CN" altLang="en-US" sz="2000" b="1" dirty="0" smtClean="0">
                <a:solidFill>
                  <a:prstClr val="black">
                    <a:lumMod val="75000"/>
                    <a:lumOff val="25000"/>
                  </a:prstClr>
                </a:solidFill>
              </a:rPr>
              <a:t>基础能力提升（</a:t>
            </a:r>
            <a:r>
              <a:rPr lang="en-US" altLang="zh-CN" sz="2000" b="1" dirty="0" smtClean="0">
                <a:solidFill>
                  <a:prstClr val="black">
                    <a:lumMod val="75000"/>
                    <a:lumOff val="25000"/>
                  </a:prstClr>
                </a:solidFill>
              </a:rPr>
              <a:t>10%</a:t>
            </a:r>
            <a:r>
              <a:rPr lang="zh-CN" altLang="en-US" sz="2000" b="1" dirty="0" smtClean="0">
                <a:solidFill>
                  <a:prstClr val="black">
                    <a:lumMod val="75000"/>
                    <a:lumOff val="25000"/>
                  </a:prstClr>
                </a:solidFill>
              </a:rPr>
              <a:t>）</a:t>
            </a:r>
            <a:endParaRPr lang="en-US" altLang="zh-CN" sz="2000" b="1" dirty="0" smtClean="0">
              <a:solidFill>
                <a:prstClr val="black">
                  <a:lumMod val="75000"/>
                  <a:lumOff val="25000"/>
                </a:prstClr>
              </a:solidFill>
            </a:endParaRPr>
          </a:p>
          <a:p>
            <a:pPr marL="880745" lvl="1" indent="-457200">
              <a:lnSpc>
                <a:spcPct val="150000"/>
              </a:lnSpc>
              <a:buAutoNum type="arabicPeriod"/>
            </a:pPr>
            <a:r>
              <a:rPr lang="zh-CN" altLang="en-US" sz="2000" dirty="0" smtClean="0">
                <a:solidFill>
                  <a:prstClr val="black">
                    <a:lumMod val="75000"/>
                    <a:lumOff val="25000"/>
                  </a:prstClr>
                </a:solidFill>
              </a:rPr>
              <a:t>研发迭代规范化，研发</a:t>
            </a:r>
            <a:r>
              <a:rPr lang="en-US" altLang="zh-CN" sz="2000" dirty="0" smtClean="0">
                <a:solidFill>
                  <a:prstClr val="black">
                    <a:lumMod val="75000"/>
                    <a:lumOff val="25000"/>
                  </a:prstClr>
                </a:solidFill>
              </a:rPr>
              <a:t>SOP</a:t>
            </a:r>
            <a:r>
              <a:rPr lang="zh-CN" altLang="en-US" sz="2000" dirty="0" smtClean="0">
                <a:solidFill>
                  <a:prstClr val="black">
                    <a:lumMod val="75000"/>
                    <a:lumOff val="25000"/>
                  </a:prstClr>
                </a:solidFill>
              </a:rPr>
              <a:t>流程改进， 迭代效率提升。 </a:t>
            </a:r>
            <a:endParaRPr lang="en-US" altLang="zh-CN" sz="2000" dirty="0" smtClean="0">
              <a:solidFill>
                <a:prstClr val="black">
                  <a:lumMod val="75000"/>
                  <a:lumOff val="25000"/>
                </a:prstClr>
              </a:solidFill>
            </a:endParaRPr>
          </a:p>
          <a:p>
            <a:pPr marL="880745" lvl="1" indent="-457200">
              <a:lnSpc>
                <a:spcPct val="150000"/>
              </a:lnSpc>
              <a:buAutoNum type="arabicPeriod"/>
            </a:pPr>
            <a:r>
              <a:rPr lang="zh-CN" altLang="en-US" sz="2000" dirty="0" smtClean="0">
                <a:solidFill>
                  <a:prstClr val="black">
                    <a:lumMod val="75000"/>
                    <a:lumOff val="25000"/>
                  </a:prstClr>
                </a:solidFill>
              </a:rPr>
              <a:t>系统监控和业务监控体系建立和提升。</a:t>
            </a:r>
            <a:endParaRPr lang="en-US" altLang="zh-CN" sz="2000" dirty="0" smtClean="0">
              <a:solidFill>
                <a:prstClr val="black">
                  <a:lumMod val="75000"/>
                  <a:lumOff val="25000"/>
                </a:prstClr>
              </a:solidFill>
            </a:endParaRPr>
          </a:p>
        </p:txBody>
      </p:sp>
    </p:spTree>
  </p:cSld>
  <p:clrMapOvr>
    <a:masterClrMapping/>
  </p:clrMapOvr>
  <p:transition>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88640"/>
            <a:ext cx="4222998" cy="57606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cs typeface="Arial" panose="020B0604020202020204" pitchFamily="34" charset="0"/>
              </a:rPr>
              <a:t>近期</a:t>
            </a:r>
            <a:r>
              <a:rPr lang="zh-CN" altLang="en-US" sz="2800" smtClean="0">
                <a:latin typeface="微软雅黑" panose="020B0503020204020204" pitchFamily="34" charset="-122"/>
                <a:ea typeface="微软雅黑" panose="020B0503020204020204" pitchFamily="34" charset="-122"/>
                <a:cs typeface="Arial" panose="020B0604020202020204" pitchFamily="34" charset="0"/>
              </a:rPr>
              <a:t>待落实工作</a:t>
            </a:r>
            <a:r>
              <a:rPr lang="zh-CN" altLang="en-US" sz="2800" dirty="0" smtClean="0">
                <a:latin typeface="微软雅黑" panose="020B0503020204020204" pitchFamily="34" charset="-122"/>
                <a:ea typeface="微软雅黑" panose="020B0503020204020204" pitchFamily="34" charset="-122"/>
                <a:cs typeface="Arial" panose="020B0604020202020204" pitchFamily="34" charset="0"/>
              </a:rPr>
              <a:t>重点</a:t>
            </a:r>
            <a:endParaRPr lang="zh-CN" altLang="en-US" sz="28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p:cNvSpPr/>
          <p:nvPr/>
        </p:nvSpPr>
        <p:spPr>
          <a:xfrm>
            <a:off x="190551" y="1227277"/>
            <a:ext cx="4896544" cy="3693319"/>
          </a:xfrm>
          <a:prstGeom prst="rect">
            <a:avLst/>
          </a:prstGeom>
        </p:spPr>
        <p:txBody>
          <a:bodyPr wrap="square">
            <a:spAutoFit/>
          </a:bodyPr>
          <a:lstStyle/>
          <a:p>
            <a:r>
              <a:rPr lang="zh-CN" altLang="en-US" sz="1800" dirty="0">
                <a:solidFill>
                  <a:srgbClr val="353535"/>
                </a:solidFill>
                <a:latin typeface=".PingFangSC-Regular" charset="-122"/>
                <a:ea typeface=".PingFangSC-Regular" charset="-122"/>
              </a:rPr>
              <a:t>会议：</a:t>
            </a:r>
            <a:r>
              <a:rPr lang="zh-CN" altLang="en-US" sz="1800" dirty="0">
                <a:solidFill>
                  <a:srgbClr val="353535"/>
                </a:solidFill>
                <a:latin typeface="AppleSystemUIFont" charset="0"/>
                <a:ea typeface=".PingFangSC-Regular" charset="-122"/>
              </a:rPr>
              <a:t> </a:t>
            </a:r>
            <a:endParaRPr lang="en-US" altLang="zh-CN" sz="1800" dirty="0" smtClean="0">
              <a:solidFill>
                <a:srgbClr val="353535"/>
              </a:solidFill>
              <a:latin typeface="AppleSystemUIFont" charset="0"/>
              <a:ea typeface=".PingFangSC-Regular" charset="-122"/>
            </a:endParaRPr>
          </a:p>
          <a:p>
            <a:endParaRPr lang="en-US" altLang="zh-CN" sz="1800" dirty="0">
              <a:solidFill>
                <a:srgbClr val="353535"/>
              </a:solidFill>
              <a:latin typeface="AppleSystemUIFont" charset="0"/>
              <a:ea typeface=".PingFangSC-Regular" charset="-122"/>
            </a:endParaRPr>
          </a:p>
          <a:p>
            <a:pPr marL="342900" indent="-342900">
              <a:buAutoNum type="arabicPeriod"/>
            </a:pPr>
            <a:r>
              <a:rPr lang="zh-CN" altLang="en-US" sz="1800" dirty="0" smtClean="0">
                <a:solidFill>
                  <a:srgbClr val="353535"/>
                </a:solidFill>
                <a:latin typeface=".PingFangSC-Regular" charset="-122"/>
                <a:ea typeface=".PingFangSC-Regular" charset="-122"/>
              </a:rPr>
              <a:t>产</a:t>
            </a:r>
            <a:r>
              <a:rPr lang="zh-CN" altLang="en-US" sz="1800" dirty="0">
                <a:solidFill>
                  <a:srgbClr val="353535"/>
                </a:solidFill>
                <a:latin typeface=".PingFangSC-Regular" charset="-122"/>
                <a:ea typeface=".PingFangSC-Regular" charset="-122"/>
              </a:rPr>
              <a:t>研核心沟通例会（每天</a:t>
            </a:r>
            <a:r>
              <a:rPr lang="en-US" altLang="zh-CN" sz="1800" dirty="0">
                <a:solidFill>
                  <a:srgbClr val="353535"/>
                </a:solidFill>
                <a:latin typeface="AppleSystemUIFont" charset="0"/>
                <a:ea typeface=".PingFangSC-Regular" charset="-122"/>
              </a:rPr>
              <a:t>9</a:t>
            </a:r>
            <a:r>
              <a:rPr lang="zh-CN" altLang="en-US" sz="1800" dirty="0">
                <a:solidFill>
                  <a:srgbClr val="353535"/>
                </a:solidFill>
                <a:latin typeface=".PingFangSC-Regular" charset="-122"/>
                <a:ea typeface=".PingFangSC-Regular" charset="-122"/>
              </a:rPr>
              <a:t>：</a:t>
            </a:r>
            <a:r>
              <a:rPr lang="en-US" altLang="zh-CN" sz="1800" dirty="0">
                <a:solidFill>
                  <a:srgbClr val="353535"/>
                </a:solidFill>
                <a:latin typeface="AppleSystemUIFont" charset="0"/>
                <a:ea typeface=".PingFangSC-Regular" charset="-122"/>
              </a:rPr>
              <a:t>10-9:30</a:t>
            </a:r>
            <a:r>
              <a:rPr lang="zh-CN" altLang="en-US" sz="1800" dirty="0" smtClean="0">
                <a:solidFill>
                  <a:srgbClr val="353535"/>
                </a:solidFill>
                <a:latin typeface=".PingFangSC-Regular" charset="-122"/>
                <a:ea typeface=".PingFangSC-Regular" charset="-122"/>
              </a:rPr>
              <a:t>）</a:t>
            </a:r>
            <a:endParaRPr lang="en-US" altLang="zh-CN" sz="1800" dirty="0" smtClean="0">
              <a:solidFill>
                <a:srgbClr val="353535"/>
              </a:solidFill>
              <a:latin typeface="AppleSystemUIFont" charset="0"/>
              <a:ea typeface=".PingFangSC-Regular" charset="-122"/>
            </a:endParaRPr>
          </a:p>
          <a:p>
            <a:pPr marL="342900" indent="-342900">
              <a:buAutoNum type="arabicPeriod"/>
            </a:pPr>
            <a:r>
              <a:rPr lang="zh-CN" altLang="en-US" sz="1800" dirty="0" smtClean="0">
                <a:solidFill>
                  <a:srgbClr val="00B050"/>
                </a:solidFill>
                <a:latin typeface=".PingFangSC-Regular" charset="-122"/>
                <a:ea typeface=".PingFangSC-Regular" charset="-122"/>
              </a:rPr>
              <a:t>技术</a:t>
            </a:r>
            <a:r>
              <a:rPr lang="zh-CN" altLang="en-US" sz="1800" dirty="0">
                <a:solidFill>
                  <a:srgbClr val="00B050"/>
                </a:solidFill>
                <a:latin typeface=".PingFangSC-Regular" charset="-122"/>
                <a:ea typeface=".PingFangSC-Regular" charset="-122"/>
              </a:rPr>
              <a:t>周会（已有</a:t>
            </a:r>
            <a:r>
              <a:rPr lang="zh-CN" altLang="en-US" sz="1800" dirty="0" smtClean="0">
                <a:solidFill>
                  <a:srgbClr val="00B050"/>
                </a:solidFill>
                <a:latin typeface=".PingFangSC-Regular" charset="-122"/>
                <a:ea typeface=".PingFangSC-Regular" charset="-122"/>
              </a:rPr>
              <a:t>）</a:t>
            </a:r>
            <a:endParaRPr lang="en-US" altLang="zh-CN" sz="1800" dirty="0" smtClean="0">
              <a:solidFill>
                <a:srgbClr val="00B050"/>
              </a:solidFill>
              <a:latin typeface="AppleSystemUIFont" charset="0"/>
              <a:ea typeface=".PingFangSC-Regular" charset="-122"/>
            </a:endParaRPr>
          </a:p>
          <a:p>
            <a:pPr marL="342900" indent="-342900">
              <a:buAutoNum type="arabicPeriod"/>
            </a:pPr>
            <a:r>
              <a:rPr lang="zh-CN" altLang="en-US" sz="1800" dirty="0" smtClean="0">
                <a:solidFill>
                  <a:srgbClr val="00B050"/>
                </a:solidFill>
                <a:latin typeface=".PingFangSC-Regular" charset="-122"/>
                <a:ea typeface=".PingFangSC-Regular" charset="-122"/>
              </a:rPr>
              <a:t>产品</a:t>
            </a:r>
            <a:r>
              <a:rPr lang="zh-CN" altLang="en-US" sz="1800" dirty="0">
                <a:solidFill>
                  <a:srgbClr val="00B050"/>
                </a:solidFill>
                <a:latin typeface=".PingFangSC-Regular" charset="-122"/>
                <a:ea typeface=".PingFangSC-Regular" charset="-122"/>
              </a:rPr>
              <a:t>周会（已有</a:t>
            </a:r>
            <a:r>
              <a:rPr lang="zh-CN" altLang="en-US" sz="1800" dirty="0" smtClean="0">
                <a:solidFill>
                  <a:srgbClr val="00B050"/>
                </a:solidFill>
                <a:latin typeface=".PingFangSC-Regular" charset="-122"/>
                <a:ea typeface=".PingFangSC-Regular" charset="-122"/>
              </a:rPr>
              <a:t>）</a:t>
            </a:r>
            <a:endParaRPr lang="en-US" altLang="zh-CN" sz="1800" dirty="0" smtClean="0">
              <a:solidFill>
                <a:srgbClr val="00B050"/>
              </a:solidFill>
              <a:latin typeface="AppleSystemUIFont" charset="0"/>
              <a:ea typeface=".PingFangSC-Regular" charset="-122"/>
            </a:endParaRPr>
          </a:p>
          <a:p>
            <a:pPr marL="342900" indent="-342900">
              <a:buAutoNum type="arabicPeriod"/>
            </a:pPr>
            <a:r>
              <a:rPr lang="zh-CN" altLang="en-US" sz="1800" dirty="0" smtClean="0">
                <a:solidFill>
                  <a:srgbClr val="00B050"/>
                </a:solidFill>
                <a:latin typeface=".PingFangSC-Regular" charset="-122"/>
                <a:ea typeface=".PingFangSC-Regular" charset="-122"/>
              </a:rPr>
              <a:t>产品</a:t>
            </a:r>
            <a:r>
              <a:rPr lang="zh-CN" altLang="en-US" sz="1800" dirty="0">
                <a:solidFill>
                  <a:srgbClr val="00B050"/>
                </a:solidFill>
                <a:latin typeface=".PingFangSC-Regular" charset="-122"/>
                <a:ea typeface=".PingFangSC-Regular" charset="-122"/>
              </a:rPr>
              <a:t>技术委员会</a:t>
            </a:r>
            <a:r>
              <a:rPr lang="zh-CN" altLang="en-US" sz="1800" dirty="0" smtClean="0">
                <a:solidFill>
                  <a:srgbClr val="00B050"/>
                </a:solidFill>
                <a:latin typeface=".PingFangSC-Regular" charset="-122"/>
                <a:ea typeface=".PingFangSC-Regular" charset="-122"/>
              </a:rPr>
              <a:t>月会</a:t>
            </a:r>
            <a:endParaRPr lang="en-US" altLang="zh-CN" sz="1800" dirty="0" smtClean="0">
              <a:solidFill>
                <a:srgbClr val="00B050"/>
              </a:solidFill>
              <a:latin typeface="AppleSystemUIFont" charset="0"/>
              <a:ea typeface=".PingFangSC-Regular" charset="-122"/>
            </a:endParaRPr>
          </a:p>
          <a:p>
            <a:pPr marL="342900" indent="-342900">
              <a:buAutoNum type="arabicPeriod"/>
            </a:pPr>
            <a:r>
              <a:rPr lang="zh-CN" altLang="en-US" sz="1800" dirty="0" smtClean="0">
                <a:solidFill>
                  <a:srgbClr val="353535"/>
                </a:solidFill>
                <a:latin typeface=".PingFangSC-Regular" charset="-122"/>
                <a:ea typeface=".PingFangSC-Regular" charset="-122"/>
              </a:rPr>
              <a:t>产</a:t>
            </a:r>
            <a:r>
              <a:rPr lang="zh-CN" altLang="en-US" sz="1800" dirty="0">
                <a:solidFill>
                  <a:srgbClr val="353535"/>
                </a:solidFill>
                <a:latin typeface=".PingFangSC-Regular" charset="-122"/>
                <a:ea typeface=".PingFangSC-Regular" charset="-122"/>
              </a:rPr>
              <a:t>研月会（骨干</a:t>
            </a:r>
            <a:r>
              <a:rPr lang="zh-CN" altLang="en-US" sz="1800" dirty="0" smtClean="0">
                <a:solidFill>
                  <a:srgbClr val="353535"/>
                </a:solidFill>
                <a:latin typeface=".PingFangSC-Regular" charset="-122"/>
                <a:ea typeface=".PingFangSC-Regular" charset="-122"/>
              </a:rPr>
              <a:t>）</a:t>
            </a:r>
            <a:endParaRPr lang="en-US" altLang="zh-CN" sz="1800" dirty="0" smtClean="0">
              <a:solidFill>
                <a:srgbClr val="353535"/>
              </a:solidFill>
              <a:latin typeface="AppleSystemUIFont" charset="0"/>
              <a:ea typeface=".PingFangSC-Regular" charset="-122"/>
            </a:endParaRPr>
          </a:p>
          <a:p>
            <a:pPr marL="342900" indent="-342900">
              <a:buAutoNum type="arabicPeriod"/>
            </a:pPr>
            <a:r>
              <a:rPr lang="zh-CN" altLang="en-US" sz="1800" dirty="0" smtClean="0">
                <a:solidFill>
                  <a:srgbClr val="353535"/>
                </a:solidFill>
                <a:latin typeface=".PingFangSC-Regular" charset="-122"/>
                <a:ea typeface=".PingFangSC-Regular" charset="-122"/>
              </a:rPr>
              <a:t>产</a:t>
            </a:r>
            <a:r>
              <a:rPr lang="zh-CN" altLang="en-US" sz="1800" dirty="0">
                <a:solidFill>
                  <a:srgbClr val="353535"/>
                </a:solidFill>
                <a:latin typeface=".PingFangSC-Regular" charset="-122"/>
                <a:ea typeface=".PingFangSC-Regular" charset="-122"/>
              </a:rPr>
              <a:t>研季度总结会（全体</a:t>
            </a:r>
            <a:r>
              <a:rPr lang="zh-CN" altLang="en-US" sz="1800" dirty="0" smtClean="0">
                <a:solidFill>
                  <a:srgbClr val="353535"/>
                </a:solidFill>
                <a:latin typeface=".PingFangSC-Regular" charset="-122"/>
                <a:ea typeface=".PingFangSC-Regular" charset="-122"/>
              </a:rPr>
              <a:t>）</a:t>
            </a:r>
            <a:endParaRPr lang="en-US" altLang="zh-CN" sz="1800" dirty="0">
              <a:solidFill>
                <a:srgbClr val="353535"/>
              </a:solidFill>
              <a:latin typeface=".PingFangSC-Regular" charset="-122"/>
              <a:ea typeface=".PingFangSC-Regular" charset="-122"/>
            </a:endParaRPr>
          </a:p>
          <a:p>
            <a:pPr marL="342900" indent="-342900">
              <a:buAutoNum type="arabicPeriod"/>
            </a:pPr>
            <a:r>
              <a:rPr lang="zh-CN" altLang="en-US" sz="1800" dirty="0" smtClean="0">
                <a:solidFill>
                  <a:srgbClr val="353535"/>
                </a:solidFill>
                <a:latin typeface=".PingFangSC-Regular" charset="-122"/>
                <a:ea typeface=".PingFangSC-Regular" charset="-122"/>
              </a:rPr>
              <a:t>增长</a:t>
            </a:r>
            <a:r>
              <a:rPr lang="zh-CN" altLang="en-US" sz="1800" dirty="0">
                <a:solidFill>
                  <a:srgbClr val="353535"/>
                </a:solidFill>
                <a:latin typeface=".PingFangSC-Regular" charset="-122"/>
                <a:ea typeface=".PingFangSC-Regular" charset="-122"/>
              </a:rPr>
              <a:t>产品双周会</a:t>
            </a:r>
            <a:r>
              <a:rPr lang="zh-CN" altLang="en-US" sz="1800" dirty="0" smtClean="0">
                <a:solidFill>
                  <a:srgbClr val="353535"/>
                </a:solidFill>
                <a:latin typeface=".PingFangSC-Regular" charset="-122"/>
                <a:ea typeface=".PingFangSC-Regular" charset="-122"/>
              </a:rPr>
              <a:t>（产品</a:t>
            </a:r>
            <a:r>
              <a:rPr lang="zh-CN" altLang="en-US" sz="1800" dirty="0">
                <a:solidFill>
                  <a:srgbClr val="353535"/>
                </a:solidFill>
                <a:latin typeface=".PingFangSC-Regular" charset="-122"/>
                <a:ea typeface=".PingFangSC-Regular" charset="-122"/>
              </a:rPr>
              <a:t>技术同步</a:t>
            </a:r>
            <a:r>
              <a:rPr lang="zh-CN" altLang="en-US" sz="1800" dirty="0" smtClean="0">
                <a:solidFill>
                  <a:srgbClr val="353535"/>
                </a:solidFill>
                <a:latin typeface=".PingFangSC-Regular" charset="-122"/>
                <a:ea typeface=".PingFangSC-Regular" charset="-122"/>
              </a:rPr>
              <a:t>）</a:t>
            </a:r>
            <a:endParaRPr lang="en-US" altLang="zh-CN" sz="1800" dirty="0" smtClean="0">
              <a:solidFill>
                <a:srgbClr val="353535"/>
              </a:solidFill>
              <a:latin typeface="AppleSystemUIFont" charset="0"/>
              <a:ea typeface=".PingFangSC-Regular" charset="-122"/>
            </a:endParaRPr>
          </a:p>
          <a:p>
            <a:pPr marL="342900" indent="-342900">
              <a:buAutoNum type="arabicPeriod"/>
            </a:pPr>
            <a:r>
              <a:rPr lang="zh-CN" altLang="en-US" sz="1800" dirty="0" smtClean="0">
                <a:solidFill>
                  <a:srgbClr val="353535"/>
                </a:solidFill>
                <a:latin typeface=".PingFangSC-Regular" charset="-122"/>
                <a:ea typeface=".PingFangSC-Regular" charset="-122"/>
              </a:rPr>
              <a:t>内</a:t>
            </a:r>
            <a:r>
              <a:rPr lang="zh-CN" altLang="en-US" sz="1800" dirty="0">
                <a:solidFill>
                  <a:srgbClr val="353535"/>
                </a:solidFill>
                <a:latin typeface=".PingFangSC-Regular" charset="-122"/>
                <a:ea typeface=".PingFangSC-Regular" charset="-122"/>
              </a:rPr>
              <a:t>效产品双周会</a:t>
            </a:r>
            <a:r>
              <a:rPr lang="zh-CN" altLang="en-US" sz="1800" dirty="0" smtClean="0">
                <a:solidFill>
                  <a:srgbClr val="353535"/>
                </a:solidFill>
                <a:latin typeface=".PingFangSC-Regular" charset="-122"/>
                <a:ea typeface=".PingFangSC-Regular" charset="-122"/>
              </a:rPr>
              <a:t>（产品</a:t>
            </a:r>
            <a:r>
              <a:rPr lang="zh-CN" altLang="en-US" sz="1800" dirty="0">
                <a:solidFill>
                  <a:srgbClr val="353535"/>
                </a:solidFill>
                <a:latin typeface=".PingFangSC-Regular" charset="-122"/>
                <a:ea typeface=".PingFangSC-Regular" charset="-122"/>
              </a:rPr>
              <a:t>技术同步</a:t>
            </a:r>
            <a:r>
              <a:rPr lang="zh-CN" altLang="en-US" sz="1800" dirty="0" smtClean="0">
                <a:solidFill>
                  <a:srgbClr val="353535"/>
                </a:solidFill>
                <a:latin typeface=".PingFangSC-Regular" charset="-122"/>
                <a:ea typeface=".PingFangSC-Regular" charset="-122"/>
              </a:rPr>
              <a:t>）</a:t>
            </a:r>
            <a:endParaRPr lang="en-US" altLang="zh-CN" sz="1800" dirty="0" smtClean="0">
              <a:solidFill>
                <a:srgbClr val="353535"/>
              </a:solidFill>
              <a:latin typeface=".PingFangSC-Regular" charset="-122"/>
              <a:ea typeface=".PingFangSC-Regular" charset="-122"/>
            </a:endParaRPr>
          </a:p>
          <a:p>
            <a:pPr marL="342900" indent="-342900">
              <a:buFontTx/>
              <a:buAutoNum type="arabicPeriod"/>
            </a:pPr>
            <a:r>
              <a:rPr lang="zh-CN" altLang="en-US" sz="1800" dirty="0" smtClean="0">
                <a:solidFill>
                  <a:srgbClr val="353535"/>
                </a:solidFill>
                <a:latin typeface=".PingFangSC-Regular" charset="-122"/>
                <a:ea typeface=".PingFangSC-Regular" charset="-122"/>
              </a:rPr>
              <a:t>业务共识月会</a:t>
            </a:r>
            <a:endParaRPr lang="en-US" altLang="zh-CN" sz="1800" dirty="0">
              <a:solidFill>
                <a:srgbClr val="353535"/>
              </a:solidFill>
              <a:latin typeface=".PingFangSC-Regular" charset="-122"/>
              <a:ea typeface=".PingFangSC-Regular" charset="-122"/>
            </a:endParaRPr>
          </a:p>
          <a:p>
            <a:pPr marL="342900" indent="-342900">
              <a:buAutoNum type="arabicPeriod"/>
            </a:pPr>
            <a:r>
              <a:rPr lang="zh-CN" altLang="en-US" sz="1800" dirty="0" smtClean="0">
                <a:solidFill>
                  <a:srgbClr val="353535"/>
                </a:solidFill>
                <a:latin typeface=".PingFangSC-Regular" charset="-122"/>
                <a:ea typeface=".PingFangSC-Regular" charset="-122"/>
              </a:rPr>
              <a:t>项目启动会，项目复盘会</a:t>
            </a:r>
            <a:endParaRPr lang="zh-CN" altLang="en-US" sz="1800" dirty="0">
              <a:solidFill>
                <a:srgbClr val="353535"/>
              </a:solidFill>
              <a:latin typeface="AppleSystemUIFont" charset="0"/>
              <a:ea typeface=".PingFangSC-Regular" charset="-122"/>
            </a:endParaRPr>
          </a:p>
          <a:p>
            <a:endParaRPr lang="zh-CN" altLang="en-US" sz="1800" dirty="0">
              <a:solidFill>
                <a:srgbClr val="353535"/>
              </a:solidFill>
              <a:latin typeface="AppleSystemUIFont" charset="0"/>
              <a:ea typeface=".PingFangSC-Regular" charset="-122"/>
            </a:endParaRPr>
          </a:p>
        </p:txBody>
      </p:sp>
      <p:sp>
        <p:nvSpPr>
          <p:cNvPr id="6" name="矩形 5"/>
          <p:cNvSpPr/>
          <p:nvPr/>
        </p:nvSpPr>
        <p:spPr>
          <a:xfrm>
            <a:off x="5735166" y="1227277"/>
            <a:ext cx="6092825" cy="2062103"/>
          </a:xfrm>
          <a:prstGeom prst="rect">
            <a:avLst/>
          </a:prstGeom>
        </p:spPr>
        <p:txBody>
          <a:bodyPr>
            <a:spAutoFit/>
          </a:bodyPr>
          <a:lstStyle/>
          <a:p>
            <a:r>
              <a:rPr lang="zh-CN" altLang="en-US" sz="1600" dirty="0" smtClean="0">
                <a:solidFill>
                  <a:srgbClr val="353535"/>
                </a:solidFill>
                <a:latin typeface=".PingFangSC-Regular" charset="-122"/>
                <a:ea typeface=".PingFangSC-Regular" charset="-122"/>
              </a:rPr>
              <a:t>制度：</a:t>
            </a:r>
            <a:r>
              <a:rPr lang="zh-CN" altLang="en-US" sz="1600" dirty="0" smtClean="0">
                <a:solidFill>
                  <a:srgbClr val="353535"/>
                </a:solidFill>
                <a:latin typeface="AppleSystemUIFont" charset="0"/>
                <a:ea typeface=".PingFangSC-Regular" charset="-122"/>
              </a:rPr>
              <a:t> </a:t>
            </a:r>
            <a:endParaRPr lang="en-US" altLang="zh-CN" sz="1600" dirty="0">
              <a:solidFill>
                <a:srgbClr val="353535"/>
              </a:solidFill>
              <a:latin typeface="AppleSystemUIFont" charset="0"/>
              <a:ea typeface=".PingFangSC-Regular" charset="-122"/>
            </a:endParaRPr>
          </a:p>
          <a:p>
            <a:endParaRPr lang="en-US" altLang="zh-CN" sz="1600" dirty="0">
              <a:solidFill>
                <a:srgbClr val="353535"/>
              </a:solidFill>
              <a:latin typeface="AppleSystemUIFont" charset="0"/>
              <a:ea typeface=".PingFangSC-Regular" charset="-122"/>
            </a:endParaRPr>
          </a:p>
          <a:p>
            <a:pPr marL="342900" indent="-342900">
              <a:buAutoNum type="arabicPeriod"/>
            </a:pPr>
            <a:r>
              <a:rPr lang="zh-CN" altLang="en-US" sz="1600" dirty="0" smtClean="0">
                <a:solidFill>
                  <a:srgbClr val="353535"/>
                </a:solidFill>
                <a:latin typeface=".PingFangSC-Regular" charset="-122"/>
                <a:ea typeface=".PingFangSC-Regular" charset="-122"/>
              </a:rPr>
              <a:t>周报制度</a:t>
            </a:r>
            <a:endParaRPr lang="en-US" altLang="zh-CN" sz="1600" dirty="0" smtClean="0">
              <a:solidFill>
                <a:srgbClr val="353535"/>
              </a:solidFill>
              <a:latin typeface=".PingFangSC-Regular" charset="-122"/>
              <a:ea typeface=".PingFangSC-Regular" charset="-122"/>
            </a:endParaRPr>
          </a:p>
          <a:p>
            <a:pPr marL="342900" indent="-342900">
              <a:buAutoNum type="arabicPeriod"/>
            </a:pPr>
            <a:r>
              <a:rPr lang="zh-CN" altLang="en-US" sz="1600" dirty="0" smtClean="0">
                <a:solidFill>
                  <a:srgbClr val="353535"/>
                </a:solidFill>
                <a:latin typeface=".PingFangSC-Regular" charset="-122"/>
                <a:ea typeface=".PingFangSC-Regular" charset="-122"/>
              </a:rPr>
              <a:t>会议纪要制度</a:t>
            </a:r>
            <a:endParaRPr lang="en-US" altLang="zh-CN" sz="1600" dirty="0" smtClean="0">
              <a:solidFill>
                <a:srgbClr val="353535"/>
              </a:solidFill>
              <a:latin typeface=".PingFangSC-Regular" charset="-122"/>
              <a:ea typeface=".PingFangSC-Regular" charset="-122"/>
            </a:endParaRPr>
          </a:p>
          <a:p>
            <a:pPr marL="342900" indent="-342900">
              <a:buAutoNum type="arabicPeriod"/>
            </a:pPr>
            <a:r>
              <a:rPr lang="en-US" altLang="zh-CN" sz="1600" dirty="0" smtClean="0">
                <a:solidFill>
                  <a:srgbClr val="353535"/>
                </a:solidFill>
                <a:latin typeface=".PingFangSC-Regular" charset="-122"/>
                <a:ea typeface=".PingFangSC-Regular" charset="-122"/>
              </a:rPr>
              <a:t>P1</a:t>
            </a:r>
            <a:r>
              <a:rPr lang="zh-CN" altLang="en-US" sz="1600" dirty="0" smtClean="0">
                <a:solidFill>
                  <a:srgbClr val="353535"/>
                </a:solidFill>
                <a:latin typeface=".PingFangSC-Regular" charset="-122"/>
                <a:ea typeface=".PingFangSC-Regular" charset="-122"/>
              </a:rPr>
              <a:t>项目管理制度（项目群，站立会，项目日报）</a:t>
            </a:r>
            <a:endParaRPr lang="en-US" altLang="zh-CN" sz="1600" dirty="0" smtClean="0">
              <a:solidFill>
                <a:srgbClr val="353535"/>
              </a:solidFill>
              <a:latin typeface=".PingFangSC-Regular" charset="-122"/>
              <a:ea typeface=".PingFangSC-Regular" charset="-122"/>
            </a:endParaRPr>
          </a:p>
          <a:p>
            <a:pPr marL="342900" indent="-342900">
              <a:buAutoNum type="arabicPeriod"/>
            </a:pPr>
            <a:endParaRPr lang="en-US" altLang="zh-CN" sz="1600" dirty="0" smtClean="0">
              <a:solidFill>
                <a:srgbClr val="353535"/>
              </a:solidFill>
              <a:latin typeface=".PingFangSC-Regular" charset="-122"/>
              <a:ea typeface=".PingFangSC-Regular" charset="-122"/>
            </a:endParaRPr>
          </a:p>
          <a:p>
            <a:pPr marL="342900" indent="-342900">
              <a:buAutoNum type="arabicPeriod"/>
            </a:pPr>
            <a:endParaRPr lang="en-US" altLang="zh-CN" sz="1600" dirty="0" smtClean="0">
              <a:solidFill>
                <a:srgbClr val="353535"/>
              </a:solidFill>
              <a:latin typeface=".PingFangSC-Regular" charset="-122"/>
              <a:ea typeface=".PingFangSC-Regular" charset="-122"/>
            </a:endParaRPr>
          </a:p>
          <a:p>
            <a:pPr marL="342900" indent="-342900">
              <a:buAutoNum type="arabicPeriod"/>
            </a:pPr>
            <a:endParaRPr lang="en-US" altLang="zh-CN" sz="1600" dirty="0" smtClean="0">
              <a:solidFill>
                <a:srgbClr val="353535"/>
              </a:solidFill>
              <a:latin typeface=".PingFangSC-Regular" charset="-122"/>
              <a:ea typeface=".PingFangSC-Regular" charset="-122"/>
            </a:endParaRPr>
          </a:p>
        </p:txBody>
      </p:sp>
      <p:sp>
        <p:nvSpPr>
          <p:cNvPr id="7" name="矩形 6"/>
          <p:cNvSpPr/>
          <p:nvPr/>
        </p:nvSpPr>
        <p:spPr>
          <a:xfrm>
            <a:off x="5735165" y="3501802"/>
            <a:ext cx="6092825" cy="2062103"/>
          </a:xfrm>
          <a:prstGeom prst="rect">
            <a:avLst/>
          </a:prstGeom>
        </p:spPr>
        <p:txBody>
          <a:bodyPr>
            <a:spAutoFit/>
          </a:bodyPr>
          <a:lstStyle/>
          <a:p>
            <a:r>
              <a:rPr lang="zh-CN" altLang="en-US" sz="1600" dirty="0" smtClean="0">
                <a:solidFill>
                  <a:srgbClr val="353535"/>
                </a:solidFill>
                <a:latin typeface=".PingFangSC-Regular" charset="-122"/>
                <a:ea typeface=".PingFangSC-Regular" charset="-122"/>
              </a:rPr>
              <a:t>人员：</a:t>
            </a:r>
            <a:r>
              <a:rPr lang="zh-CN" altLang="en-US" sz="1600" dirty="0" smtClean="0">
                <a:solidFill>
                  <a:srgbClr val="353535"/>
                </a:solidFill>
                <a:latin typeface="AppleSystemUIFont" charset="0"/>
                <a:ea typeface=".PingFangSC-Regular" charset="-122"/>
              </a:rPr>
              <a:t> </a:t>
            </a:r>
            <a:endParaRPr lang="en-US" altLang="zh-CN" sz="1600" dirty="0">
              <a:solidFill>
                <a:srgbClr val="353535"/>
              </a:solidFill>
              <a:latin typeface="AppleSystemUIFont" charset="0"/>
              <a:ea typeface=".PingFangSC-Regular" charset="-122"/>
            </a:endParaRPr>
          </a:p>
          <a:p>
            <a:endParaRPr lang="en-US" altLang="zh-CN" sz="1600" dirty="0">
              <a:solidFill>
                <a:srgbClr val="353535"/>
              </a:solidFill>
              <a:latin typeface="AppleSystemUIFont" charset="0"/>
              <a:ea typeface=".PingFangSC-Regular" charset="-122"/>
            </a:endParaRPr>
          </a:p>
          <a:p>
            <a:pPr marL="342900" indent="-342900">
              <a:buAutoNum type="arabicPeriod"/>
            </a:pPr>
            <a:r>
              <a:rPr lang="zh-CN" altLang="en-US" sz="1600" dirty="0" smtClean="0">
                <a:solidFill>
                  <a:srgbClr val="353535"/>
                </a:solidFill>
                <a:latin typeface=".PingFangSC-Regular" charset="-122"/>
                <a:ea typeface=".PingFangSC-Regular" charset="-122"/>
              </a:rPr>
              <a:t>内部人员盘点优化，</a:t>
            </a:r>
            <a:r>
              <a:rPr lang="en-US" altLang="zh-CN" sz="1600" dirty="0" smtClean="0">
                <a:solidFill>
                  <a:srgbClr val="353535"/>
                </a:solidFill>
                <a:latin typeface=".PingFangSC-Regular" charset="-122"/>
                <a:ea typeface=".PingFangSC-Regular" charset="-122"/>
              </a:rPr>
              <a:t>4</a:t>
            </a:r>
            <a:r>
              <a:rPr lang="zh-CN" altLang="en-US" sz="1600" dirty="0" smtClean="0">
                <a:solidFill>
                  <a:srgbClr val="353535"/>
                </a:solidFill>
                <a:latin typeface=".PingFangSC-Regular" charset="-122"/>
                <a:ea typeface=".PingFangSC-Regular" charset="-122"/>
              </a:rPr>
              <a:t>月激励方案</a:t>
            </a:r>
            <a:endParaRPr lang="en-US" altLang="zh-CN" sz="1600" dirty="0" smtClean="0">
              <a:solidFill>
                <a:srgbClr val="353535"/>
              </a:solidFill>
              <a:latin typeface=".PingFangSC-Regular" charset="-122"/>
              <a:ea typeface=".PingFangSC-Regular" charset="-122"/>
            </a:endParaRPr>
          </a:p>
          <a:p>
            <a:pPr marL="342900" indent="-342900">
              <a:buAutoNum type="arabicPeriod"/>
            </a:pPr>
            <a:r>
              <a:rPr lang="en-US" altLang="zh-CN" sz="1600" dirty="0" smtClean="0">
                <a:solidFill>
                  <a:srgbClr val="353535"/>
                </a:solidFill>
                <a:latin typeface=".PingFangSC-Regular" charset="-122"/>
                <a:ea typeface=".PingFangSC-Regular" charset="-122"/>
              </a:rPr>
              <a:t>OKR</a:t>
            </a:r>
            <a:r>
              <a:rPr lang="zh-CN" altLang="en-US" sz="1600" dirty="0" smtClean="0">
                <a:solidFill>
                  <a:srgbClr val="353535"/>
                </a:solidFill>
                <a:latin typeface=".PingFangSC-Regular" charset="-122"/>
                <a:ea typeface=".PingFangSC-Regular" charset="-122"/>
              </a:rPr>
              <a:t>目标设计和沟通</a:t>
            </a:r>
            <a:endParaRPr lang="en-US" altLang="zh-CN" sz="1600" dirty="0" smtClean="0">
              <a:solidFill>
                <a:srgbClr val="353535"/>
              </a:solidFill>
              <a:latin typeface=".PingFangSC-Regular" charset="-122"/>
              <a:ea typeface=".PingFangSC-Regular" charset="-122"/>
            </a:endParaRPr>
          </a:p>
          <a:p>
            <a:pPr marL="342900" indent="-342900">
              <a:buAutoNum type="arabicPeriod"/>
            </a:pPr>
            <a:endParaRPr lang="en-US" altLang="zh-CN" sz="1600" dirty="0" smtClean="0">
              <a:solidFill>
                <a:srgbClr val="353535"/>
              </a:solidFill>
              <a:latin typeface=".PingFangSC-Regular" charset="-122"/>
              <a:ea typeface=".PingFangSC-Regular" charset="-122"/>
            </a:endParaRPr>
          </a:p>
          <a:p>
            <a:pPr marL="342900" indent="-342900">
              <a:buAutoNum type="arabicPeriod"/>
            </a:pPr>
            <a:endParaRPr lang="en-US" altLang="zh-CN" sz="1600" dirty="0" smtClean="0">
              <a:solidFill>
                <a:srgbClr val="353535"/>
              </a:solidFill>
              <a:latin typeface=".PingFangSC-Regular" charset="-122"/>
              <a:ea typeface=".PingFangSC-Regular" charset="-122"/>
            </a:endParaRPr>
          </a:p>
          <a:p>
            <a:pPr marL="342900" indent="-342900">
              <a:buAutoNum type="arabicPeriod"/>
            </a:pPr>
            <a:endParaRPr lang="en-US" altLang="zh-CN" sz="1600" dirty="0" smtClean="0">
              <a:solidFill>
                <a:srgbClr val="353535"/>
              </a:solidFill>
              <a:latin typeface=".PingFangSC-Regular" charset="-122"/>
              <a:ea typeface=".PingFangSC-Regular" charset="-122"/>
            </a:endParaRPr>
          </a:p>
          <a:p>
            <a:pPr marL="342900" indent="-342900">
              <a:buAutoNum type="arabicPeriod"/>
            </a:pPr>
            <a:endParaRPr lang="en-US" altLang="zh-CN" sz="1600" dirty="0" smtClean="0">
              <a:solidFill>
                <a:srgbClr val="353535"/>
              </a:solidFill>
              <a:latin typeface=".PingFangSC-Regular" charset="-122"/>
              <a:ea typeface=".PingFangSC-Regular" charset="-122"/>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135179" y="98696"/>
            <a:ext cx="1620957" cy="523220"/>
          </a:xfrm>
          <a:prstGeom prst="rect">
            <a:avLst/>
          </a:prstGeom>
        </p:spPr>
        <p:txBody>
          <a:bodyPr wrap="none">
            <a:spAutoFit/>
          </a:bodyPr>
          <a:lstStyle/>
          <a:p>
            <a:pPr algn="ctr" defTabSz="913765"/>
            <a:r>
              <a:rPr lang="zh-CN" altLang="en-US" sz="28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组织进化</a:t>
            </a:r>
            <a:endParaRPr lang="zh-CN" altLang="en-US" sz="28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4100" name="Picture 4" descr="D:\JK\图片\年中\x1(2).jpg"/>
          <p:cNvPicPr>
            <a:picLocks noChangeAspect="1" noChangeArrowheads="1"/>
          </p:cNvPicPr>
          <p:nvPr/>
        </p:nvPicPr>
        <p:blipFill>
          <a:blip r:embed="rId1" cstate="print"/>
          <a:srcRect/>
          <a:stretch>
            <a:fillRect/>
          </a:stretch>
        </p:blipFill>
        <p:spPr bwMode="auto">
          <a:xfrm>
            <a:off x="-1" y="1241"/>
            <a:ext cx="12190413" cy="6857107"/>
          </a:xfrm>
          <a:prstGeom prst="rect">
            <a:avLst/>
          </a:prstGeom>
          <a:noFill/>
        </p:spPr>
      </p:pic>
      <p:sp>
        <p:nvSpPr>
          <p:cNvPr id="9" name="矩形 8"/>
          <p:cNvSpPr/>
          <p:nvPr/>
        </p:nvSpPr>
        <p:spPr>
          <a:xfrm>
            <a:off x="2912173" y="1982272"/>
            <a:ext cx="6569427" cy="1015534"/>
          </a:xfrm>
          <a:prstGeom prst="rect">
            <a:avLst/>
          </a:prstGeom>
        </p:spPr>
        <p:txBody>
          <a:bodyPr wrap="none">
            <a:spAutoFit/>
          </a:bodyPr>
          <a:lstStyle/>
          <a:p>
            <a:pPr defTabSz="913765"/>
            <a:r>
              <a:rPr lang="zh-CN" altLang="en-US" sz="6000" b="1" dirty="0">
                <a:solidFill>
                  <a:prstClr val="white"/>
                </a:solidFill>
                <a:effectLst>
                  <a:glow rad="101600">
                    <a:srgbClr val="8064A2">
                      <a:satMod val="175000"/>
                      <a:alpha val="40000"/>
                    </a:srgbClr>
                  </a:glow>
                </a:effectLst>
                <a:latin typeface="微软雅黑" panose="020B0503020204020204" pitchFamily="34" charset="-122"/>
                <a:ea typeface="微软雅黑" panose="020B0503020204020204" pitchFamily="34" charset="-122"/>
              </a:rPr>
              <a:t>仰望星空 合力精耕</a:t>
            </a:r>
            <a:endParaRPr lang="zh-CN" altLang="en-US" sz="6000" b="1" dirty="0">
              <a:solidFill>
                <a:prstClr val="white"/>
              </a:solidFill>
              <a:effectLst>
                <a:glow rad="101600">
                  <a:srgbClr val="8064A2">
                    <a:satMod val="175000"/>
                    <a:alpha val="40000"/>
                  </a:srgbClr>
                </a:glow>
              </a:effectLst>
              <a:latin typeface="微软雅黑" panose="020B0503020204020204" pitchFamily="34" charset="-122"/>
              <a:ea typeface="微软雅黑" panose="020B0503020204020204" pitchFamily="34" charset="-122"/>
            </a:endParaRPr>
          </a:p>
        </p:txBody>
      </p:sp>
    </p:spTree>
  </p:cSld>
  <p:clrMapOvr>
    <a:masterClrMapping/>
  </p:clrMapOvr>
  <p:transition>
    <p:pull dir="d"/>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微软雅黑"/>
        <a:ea typeface="微软雅黑"/>
        <a:cs typeface=""/>
      </a:majorFont>
      <a:minorFont>
        <a:latin typeface="微软雅黑"/>
        <a:ea typeface="微软雅黑"/>
        <a:cs typeface=""/>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1255</Words>
  <Application>WPS 演示</Application>
  <PresentationFormat>自定义</PresentationFormat>
  <Paragraphs>101</Paragraphs>
  <Slides>9</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宋体</vt:lpstr>
      <vt:lpstr>Wingdings</vt:lpstr>
      <vt:lpstr>微软雅黑</vt:lpstr>
      <vt:lpstr>.PingFangSC-Regular</vt:lpstr>
      <vt:lpstr>AppleSystemUIFont</vt:lpstr>
      <vt:lpstr>Arial Unicode MS</vt:lpstr>
      <vt:lpstr>Courier10 BT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酷狗VIP的三年</dc:title>
  <dc:creator>dsj</dc:creator>
  <cp:lastModifiedBy>wushizhi</cp:lastModifiedBy>
  <cp:revision>3665</cp:revision>
  <dcterms:created xsi:type="dcterms:W3CDTF">2013-08-29T16:34:00Z</dcterms:created>
  <dcterms:modified xsi:type="dcterms:W3CDTF">2019-03-18T01:46:12Z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2052-11.1.0.8500</vt:lpwstr>
  </property>
</Properties>
</file>