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74" r:id="rId2"/>
    <p:sldId id="473" r:id="rId3"/>
    <p:sldId id="475" r:id="rId4"/>
    <p:sldId id="471" r:id="rId5"/>
  </p:sldIdLst>
  <p:sldSz cx="12190413" cy="6859588"/>
  <p:notesSz cx="6858000" cy="9144000"/>
  <p:defaultTextStyle>
    <a:defPPr>
      <a:defRPr lang="zh-CN"/>
    </a:defPPr>
    <a:lvl1pPr marL="0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354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645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0000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354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1645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0000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6354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8645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1B0EF"/>
    <a:srgbClr val="FF7C7F"/>
    <a:srgbClr val="00B0F0"/>
    <a:srgbClr val="78C1D4"/>
    <a:srgbClr val="FFFFFF"/>
    <a:srgbClr val="FE605C"/>
    <a:srgbClr val="7F7F7F"/>
    <a:srgbClr val="8EB4E3"/>
    <a:srgbClr val="222F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536" autoAdjust="0"/>
  </p:normalViewPr>
  <p:slideViewPr>
    <p:cSldViewPr>
      <p:cViewPr varScale="1">
        <p:scale>
          <a:sx n="107" d="100"/>
          <a:sy n="107" d="100"/>
        </p:scale>
        <p:origin x="-702" y="-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6EBC3-F6BD-4FEE-888B-5856E051B47C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F4FEB-E421-4018-937D-3739203F0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354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645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0000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9354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1645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0000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354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8645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4FEB-E421-4018-937D-3739203F0C4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9821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4FEB-E421-4018-937D-3739203F0C4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982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4FEB-E421-4018-937D-3739203F0C4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982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4FEB-E421-4018-937D-3739203F0C4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958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6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8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274703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3" y="274703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35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64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0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93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164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40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963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3864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600571"/>
            <a:ext cx="5384099" cy="452701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4" y="1600571"/>
            <a:ext cx="5384099" cy="452701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0" y="1535469"/>
            <a:ext cx="5386217" cy="6399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3545" indent="0">
              <a:buNone/>
              <a:defRPr sz="1900" b="1"/>
            </a:lvl2pPr>
            <a:lvl3pPr marL="846455" indent="0">
              <a:buNone/>
              <a:defRPr sz="1700" b="1"/>
            </a:lvl3pPr>
            <a:lvl4pPr marL="1270000" indent="0">
              <a:buNone/>
              <a:defRPr sz="1500" b="1"/>
            </a:lvl4pPr>
            <a:lvl5pPr marL="1693545" indent="0">
              <a:buNone/>
              <a:defRPr sz="1500" b="1"/>
            </a:lvl5pPr>
            <a:lvl6pPr marL="2116455" indent="0">
              <a:buNone/>
              <a:defRPr sz="1500" b="1"/>
            </a:lvl6pPr>
            <a:lvl7pPr marL="2540000" indent="0">
              <a:buNone/>
              <a:defRPr sz="1500" b="1"/>
            </a:lvl7pPr>
            <a:lvl8pPr marL="2963545" indent="0">
              <a:buNone/>
              <a:defRPr sz="1500" b="1"/>
            </a:lvl8pPr>
            <a:lvl9pPr marL="338645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0" y="2175379"/>
            <a:ext cx="5386217" cy="39522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3545" indent="0">
              <a:buNone/>
              <a:defRPr sz="1900" b="1"/>
            </a:lvl2pPr>
            <a:lvl3pPr marL="846455" indent="0">
              <a:buNone/>
              <a:defRPr sz="1700" b="1"/>
            </a:lvl3pPr>
            <a:lvl4pPr marL="1270000" indent="0">
              <a:buNone/>
              <a:defRPr sz="1500" b="1"/>
            </a:lvl4pPr>
            <a:lvl5pPr marL="1693545" indent="0">
              <a:buNone/>
              <a:defRPr sz="1500" b="1"/>
            </a:lvl5pPr>
            <a:lvl6pPr marL="2116455" indent="0">
              <a:buNone/>
              <a:defRPr sz="1500" b="1"/>
            </a:lvl6pPr>
            <a:lvl7pPr marL="2540000" indent="0">
              <a:buNone/>
              <a:defRPr sz="1500" b="1"/>
            </a:lvl7pPr>
            <a:lvl8pPr marL="2963545" indent="0">
              <a:buNone/>
              <a:defRPr sz="1500" b="1"/>
            </a:lvl8pPr>
            <a:lvl9pPr marL="338645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2" y="273113"/>
            <a:ext cx="4010562" cy="116232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2" y="1435434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23545" indent="0">
              <a:buNone/>
              <a:defRPr sz="1100"/>
            </a:lvl2pPr>
            <a:lvl3pPr marL="846455" indent="0">
              <a:buNone/>
              <a:defRPr sz="1000"/>
            </a:lvl3pPr>
            <a:lvl4pPr marL="1270000" indent="0">
              <a:buNone/>
              <a:defRPr sz="900"/>
            </a:lvl4pPr>
            <a:lvl5pPr marL="1693545" indent="0">
              <a:buNone/>
              <a:defRPr sz="900"/>
            </a:lvl5pPr>
            <a:lvl6pPr marL="2116455" indent="0">
              <a:buNone/>
              <a:defRPr sz="900"/>
            </a:lvl6pPr>
            <a:lvl7pPr marL="2540000" indent="0">
              <a:buNone/>
              <a:defRPr sz="900"/>
            </a:lvl7pPr>
            <a:lvl8pPr marL="2963545" indent="0">
              <a:buNone/>
              <a:defRPr sz="900"/>
            </a:lvl8pPr>
            <a:lvl9pPr marL="338645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7" y="4801712"/>
            <a:ext cx="7314248" cy="56687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7" y="612917"/>
            <a:ext cx="7314248" cy="4115753"/>
          </a:xfrm>
        </p:spPr>
        <p:txBody>
          <a:bodyPr/>
          <a:lstStyle>
            <a:lvl1pPr marL="0" indent="0">
              <a:buNone/>
              <a:defRPr sz="3000"/>
            </a:lvl1pPr>
            <a:lvl2pPr marL="423545" indent="0">
              <a:buNone/>
              <a:defRPr sz="2600"/>
            </a:lvl2pPr>
            <a:lvl3pPr marL="846455" indent="0">
              <a:buNone/>
              <a:defRPr sz="2200"/>
            </a:lvl3pPr>
            <a:lvl4pPr marL="1270000" indent="0">
              <a:buNone/>
              <a:defRPr sz="1900"/>
            </a:lvl4pPr>
            <a:lvl5pPr marL="1693545" indent="0">
              <a:buNone/>
              <a:defRPr sz="1900"/>
            </a:lvl5pPr>
            <a:lvl6pPr marL="2116455" indent="0">
              <a:buNone/>
              <a:defRPr sz="1900"/>
            </a:lvl6pPr>
            <a:lvl7pPr marL="2540000" indent="0">
              <a:buNone/>
              <a:defRPr sz="1900"/>
            </a:lvl7pPr>
            <a:lvl8pPr marL="2963545" indent="0">
              <a:buNone/>
              <a:defRPr sz="1900"/>
            </a:lvl8pPr>
            <a:lvl9pPr marL="3386455" indent="0">
              <a:buNone/>
              <a:defRPr sz="1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7" y="5368581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23545" indent="0">
              <a:buNone/>
              <a:defRPr sz="1100"/>
            </a:lvl2pPr>
            <a:lvl3pPr marL="846455" indent="0">
              <a:buNone/>
              <a:defRPr sz="1000"/>
            </a:lvl3pPr>
            <a:lvl4pPr marL="1270000" indent="0">
              <a:buNone/>
              <a:defRPr sz="900"/>
            </a:lvl4pPr>
            <a:lvl5pPr marL="1693545" indent="0">
              <a:buNone/>
              <a:defRPr sz="900"/>
            </a:lvl5pPr>
            <a:lvl6pPr marL="2116455" indent="0">
              <a:buNone/>
              <a:defRPr sz="900"/>
            </a:lvl6pPr>
            <a:lvl7pPr marL="2540000" indent="0">
              <a:buNone/>
              <a:defRPr sz="900"/>
            </a:lvl7pPr>
            <a:lvl8pPr marL="2963545" indent="0">
              <a:buNone/>
              <a:defRPr sz="900"/>
            </a:lvl8pPr>
            <a:lvl9pPr marL="338645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84669" tIns="42334" rIns="84669" bIns="423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84669" tIns="42334" rIns="84669" bIns="423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7825"/>
            <a:ext cx="2844430" cy="365210"/>
          </a:xfrm>
          <a:prstGeom prst="rect">
            <a:avLst/>
          </a:prstGeom>
        </p:spPr>
        <p:txBody>
          <a:bodyPr vert="horz" lIns="84669" tIns="42334" rIns="84669" bIns="4233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5"/>
            <a:ext cx="3860298" cy="365210"/>
          </a:xfrm>
          <a:prstGeom prst="rect">
            <a:avLst/>
          </a:prstGeom>
        </p:spPr>
        <p:txBody>
          <a:bodyPr vert="horz" lIns="84669" tIns="42334" rIns="84669" bIns="4233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84669" tIns="42334" rIns="84669" bIns="4233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645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7500" indent="-317500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7705" indent="-264795" algn="l" defTabSz="846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8545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455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5000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28545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1455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75000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98545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354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645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0000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354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645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0000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354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645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DB7BF62-F1AF-49BA-9A95-3B90CE24DCB0}"/>
              </a:ext>
            </a:extLst>
          </p:cNvPr>
          <p:cNvSpPr/>
          <p:nvPr/>
        </p:nvSpPr>
        <p:spPr>
          <a:xfrm>
            <a:off x="0" y="188640"/>
            <a:ext cx="2638822" cy="5760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健客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超级会员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1846734" y="4025603"/>
            <a:ext cx="8496944" cy="864096"/>
          </a:xfrm>
          <a:prstGeom prst="leftRightArrow">
            <a:avLst/>
          </a:prstGeom>
          <a:solidFill>
            <a:srgbClr val="01B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分慢病（类目）服务特权                               会员分群运营特权体系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EB4A0D41-E294-47CF-9A6D-0831FC215120}"/>
              </a:ext>
            </a:extLst>
          </p:cNvPr>
          <p:cNvSpPr/>
          <p:nvPr/>
        </p:nvSpPr>
        <p:spPr>
          <a:xfrm>
            <a:off x="792088" y="1269554"/>
            <a:ext cx="104876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00"/>
                </a:solidFill>
                <a:latin typeface="+mn-ea"/>
              </a:rPr>
              <a:t>会员产品差异化打法：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长横短纵 </a:t>
            </a:r>
            <a:r>
              <a:rPr lang="en-US" altLang="zh-CN" sz="3200" b="1" dirty="0" smtClean="0">
                <a:solidFill>
                  <a:srgbClr val="000000"/>
                </a:solidFill>
                <a:latin typeface="+mn-ea"/>
              </a:rPr>
              <a:t>VS </a:t>
            </a:r>
            <a:r>
              <a:rPr lang="zh-CN" altLang="en-US" sz="3200" b="1" dirty="0" smtClean="0">
                <a:solidFill>
                  <a:srgbClr val="000000"/>
                </a:solidFill>
                <a:latin typeface="+mn-ea"/>
              </a:rPr>
              <a:t>传统一纵</a:t>
            </a:r>
            <a:endParaRPr lang="en-US" altLang="zh-CN" sz="3200" b="1" dirty="0" smtClean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（主打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会员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分群特权，弱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会员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分层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上箭头 23"/>
          <p:cNvSpPr/>
          <p:nvPr/>
        </p:nvSpPr>
        <p:spPr>
          <a:xfrm>
            <a:off x="5663158" y="2945483"/>
            <a:ext cx="936104" cy="2808312"/>
          </a:xfrm>
          <a:prstGeom prst="upArrow">
            <a:avLst/>
          </a:prstGeom>
          <a:solidFill>
            <a:srgbClr val="01B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会员分层运营特权体系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EB4A0D41-E294-47CF-9A6D-0831FC215120}"/>
              </a:ext>
            </a:extLst>
          </p:cNvPr>
          <p:cNvSpPr/>
          <p:nvPr/>
        </p:nvSpPr>
        <p:spPr>
          <a:xfrm>
            <a:off x="5519142" y="5825803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0000"/>
                </a:solidFill>
              </a:rPr>
              <a:t>免费会员体系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EB4A0D41-E294-47CF-9A6D-0831FC215120}"/>
              </a:ext>
            </a:extLst>
          </p:cNvPr>
          <p:cNvSpPr/>
          <p:nvPr/>
        </p:nvSpPr>
        <p:spPr>
          <a:xfrm>
            <a:off x="5231110" y="2637706"/>
            <a:ext cx="18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先打透付费超级会员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2101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B4A0D41-E294-47CF-9A6D-0831FC215120}"/>
              </a:ext>
            </a:extLst>
          </p:cNvPr>
          <p:cNvSpPr/>
          <p:nvPr/>
        </p:nvSpPr>
        <p:spPr>
          <a:xfrm>
            <a:off x="2947471" y="348839"/>
            <a:ext cx="1010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</a:rPr>
              <a:t>产品目标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752F2F5-F676-438F-BFB3-69D0AC9E8901}"/>
              </a:ext>
            </a:extLst>
          </p:cNvPr>
          <p:cNvSpPr/>
          <p:nvPr/>
        </p:nvSpPr>
        <p:spPr>
          <a:xfrm>
            <a:off x="3862958" y="333450"/>
            <a:ext cx="5688632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600" b="1" dirty="0" smtClean="0">
                <a:solidFill>
                  <a:srgbClr val="FF5050"/>
                </a:solidFill>
                <a:latin typeface="+mj-ea"/>
              </a:rPr>
              <a:t>锁定用户长期生命周期价值，提升</a:t>
            </a:r>
            <a:r>
              <a:rPr lang="zh-CN" altLang="en-US" sz="1600" b="1" dirty="0">
                <a:solidFill>
                  <a:srgbClr val="FF5050"/>
                </a:solidFill>
                <a:latin typeface="+mj-ea"/>
              </a:rPr>
              <a:t>用户复购率及消费额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511F00B-4747-46B2-A7E2-D471EE9C674E}"/>
              </a:ext>
            </a:extLst>
          </p:cNvPr>
          <p:cNvSpPr/>
          <p:nvPr/>
        </p:nvSpPr>
        <p:spPr>
          <a:xfrm>
            <a:off x="3502918" y="1011085"/>
            <a:ext cx="6120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ym typeface="+mn-ea"/>
              </a:rPr>
              <a:t>认知度低</a:t>
            </a:r>
            <a:r>
              <a:rPr lang="en-US" altLang="zh-CN" sz="1400" dirty="0">
                <a:sym typeface="+mn-ea"/>
              </a:rPr>
              <a:t>—&gt;</a:t>
            </a:r>
            <a:r>
              <a:rPr lang="zh-CN" altLang="en-US" sz="1400" dirty="0">
                <a:sym typeface="+mn-ea"/>
              </a:rPr>
              <a:t>建立用户心理契约，强化认知</a:t>
            </a:r>
            <a:r>
              <a:rPr lang="en-US" altLang="zh-CN" sz="1400" dirty="0" smtClean="0">
                <a:sym typeface="+mn-ea"/>
              </a:rPr>
              <a:t>—&gt;</a:t>
            </a:r>
            <a:r>
              <a:rPr lang="zh-CN" altLang="en-US" sz="1400" dirty="0" smtClean="0">
                <a:sym typeface="+mn-ea"/>
              </a:rPr>
              <a:t>先打透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付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费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会员权益</a:t>
            </a:r>
            <a:endParaRPr lang="en-US" altLang="zh-CN" sz="1400" b="1" dirty="0">
              <a:solidFill>
                <a:srgbClr val="00B0F0"/>
              </a:solidFill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 smtClean="0">
                <a:sym typeface="+mn-ea"/>
              </a:rPr>
              <a:t>权益针对感</a:t>
            </a:r>
            <a:r>
              <a:rPr lang="zh-CN" altLang="en-US" sz="1400" dirty="0">
                <a:sym typeface="+mn-ea"/>
              </a:rPr>
              <a:t>弱</a:t>
            </a:r>
            <a:r>
              <a:rPr lang="en-US" altLang="zh-CN" sz="1400" dirty="0" smtClean="0">
                <a:sym typeface="+mn-ea"/>
              </a:rPr>
              <a:t>—&gt;</a:t>
            </a:r>
            <a:r>
              <a:rPr lang="zh-CN" altLang="en-US" sz="1400" dirty="0" smtClean="0">
                <a:sym typeface="+mn-ea"/>
              </a:rPr>
              <a:t>用户分群（分类目）运营思路</a:t>
            </a:r>
            <a:r>
              <a:rPr lang="en-US" altLang="zh-CN" sz="1400" dirty="0" smtClean="0">
                <a:sym typeface="+mn-ea"/>
              </a:rPr>
              <a:t>—&gt;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慢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病（类目）服务包</a:t>
            </a:r>
            <a:endParaRPr lang="en-US" altLang="zh-CN" sz="1400" b="1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8BEDA0F-C35E-4FD6-A69F-A9BA66065630}"/>
              </a:ext>
            </a:extLst>
          </p:cNvPr>
          <p:cNvSpPr/>
          <p:nvPr/>
        </p:nvSpPr>
        <p:spPr>
          <a:xfrm>
            <a:off x="928739" y="2330526"/>
            <a:ext cx="2700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00B0F0"/>
                </a:solidFill>
                <a:sym typeface="+mn-ea"/>
              </a:rPr>
              <a:t>基础</a:t>
            </a:r>
            <a:r>
              <a:rPr lang="zh-CN" altLang="en-US" sz="1600" b="1" dirty="0" smtClean="0">
                <a:solidFill>
                  <a:srgbClr val="00B0F0"/>
                </a:solidFill>
                <a:sym typeface="+mn-ea"/>
              </a:rPr>
              <a:t>会员费  </a:t>
            </a:r>
            <a:r>
              <a:rPr lang="en-US" altLang="zh-CN" sz="1600" b="1" dirty="0" smtClean="0">
                <a:solidFill>
                  <a:srgbClr val="00B0F0"/>
                </a:solidFill>
                <a:sym typeface="+mn-ea"/>
              </a:rPr>
              <a:t>33</a:t>
            </a:r>
            <a:r>
              <a:rPr lang="zh-CN" altLang="en-US" sz="1600" b="1" dirty="0" smtClean="0">
                <a:solidFill>
                  <a:srgbClr val="00B0F0"/>
                </a:solidFill>
                <a:sym typeface="+mn-ea"/>
              </a:rPr>
              <a:t>元</a:t>
            </a:r>
            <a:endParaRPr lang="en-US" altLang="zh-CN" sz="1600" b="1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2E18AA6-5C78-4D99-88DB-22A42E725067}"/>
              </a:ext>
            </a:extLst>
          </p:cNvPr>
          <p:cNvSpPr/>
          <p:nvPr/>
        </p:nvSpPr>
        <p:spPr>
          <a:xfrm>
            <a:off x="946850" y="2669080"/>
            <a:ext cx="795666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/>
              <a:t>目标受众</a:t>
            </a:r>
            <a:r>
              <a:rPr lang="zh-CN" altLang="en-US" sz="1400" dirty="0" smtClean="0"/>
              <a:t>：所有老用户</a:t>
            </a:r>
            <a:endParaRPr lang="en-US" altLang="zh-CN" sz="1400" dirty="0"/>
          </a:p>
          <a:p>
            <a:pPr lvl="0">
              <a:lnSpc>
                <a:spcPct val="150000"/>
              </a:lnSpc>
            </a:pPr>
            <a:r>
              <a:rPr lang="zh-CN" altLang="en-US" sz="1400" b="1" dirty="0"/>
              <a:t>运营策略</a:t>
            </a:r>
            <a:r>
              <a:rPr lang="zh-CN" altLang="en-US" sz="1400" dirty="0"/>
              <a:t>：低价投放，低门槛建立付费契约预期 </a:t>
            </a:r>
            <a:r>
              <a:rPr lang="en-US" altLang="zh-CN" sz="1400" dirty="0"/>
              <a:t>/ </a:t>
            </a:r>
            <a:r>
              <a:rPr lang="zh-CN" altLang="en-US" sz="1400" dirty="0"/>
              <a:t>通用权益，可对大多数用户适用</a:t>
            </a:r>
            <a:endParaRPr lang="en-US" altLang="zh-CN" sz="1400" dirty="0"/>
          </a:p>
          <a:p>
            <a:pPr lvl="0">
              <a:lnSpc>
                <a:spcPct val="150000"/>
              </a:lnSpc>
            </a:pPr>
            <a:r>
              <a:rPr lang="zh-CN" altLang="en-US" sz="1400" b="1" dirty="0"/>
              <a:t>权益内容</a:t>
            </a:r>
            <a:r>
              <a:rPr lang="zh-CN" altLang="en-US" sz="1400" dirty="0"/>
              <a:t>：</a:t>
            </a:r>
            <a:r>
              <a:rPr lang="zh-CN" altLang="en-US" sz="1400" dirty="0">
                <a:solidFill>
                  <a:srgbClr val="FF0000"/>
                </a:solidFill>
              </a:rPr>
              <a:t>全场券、运费券</a:t>
            </a:r>
            <a:r>
              <a:rPr lang="zh-CN" altLang="en-US" sz="1400" dirty="0" smtClean="0">
                <a:solidFill>
                  <a:srgbClr val="FF0000"/>
                </a:solidFill>
              </a:rPr>
              <a:t>、专享团、会员日、客</a:t>
            </a:r>
            <a:r>
              <a:rPr lang="zh-CN" altLang="en-US" sz="1400" dirty="0">
                <a:solidFill>
                  <a:srgbClr val="FF0000"/>
                </a:solidFill>
              </a:rPr>
              <a:t>服</a:t>
            </a:r>
            <a:r>
              <a:rPr lang="zh-CN" altLang="en-US" sz="1400" dirty="0" smtClean="0">
                <a:solidFill>
                  <a:srgbClr val="FF0000"/>
                </a:solidFill>
              </a:rPr>
              <a:t>优先、</a:t>
            </a:r>
            <a:r>
              <a:rPr lang="zh-CN" altLang="en-US" sz="1400" dirty="0" smtClean="0">
                <a:solidFill>
                  <a:srgbClr val="FF0000"/>
                </a:solidFill>
              </a:rPr>
              <a:t>健康圈身份</a:t>
            </a:r>
            <a:r>
              <a:rPr lang="zh-CN" altLang="en-US" sz="1400" dirty="0" smtClean="0">
                <a:solidFill>
                  <a:srgbClr val="FF0000"/>
                </a:solidFill>
              </a:rPr>
              <a:t>铭牌、</a:t>
            </a:r>
            <a:r>
              <a:rPr lang="zh-CN" altLang="en-US" sz="1400" dirty="0" smtClean="0">
                <a:solidFill>
                  <a:srgbClr val="00B050"/>
                </a:solidFill>
              </a:rPr>
              <a:t>健康团长</a:t>
            </a:r>
            <a:r>
              <a:rPr lang="zh-CN" altLang="en-US" sz="1400" dirty="0" smtClean="0">
                <a:solidFill>
                  <a:srgbClr val="00B050"/>
                </a:solidFill>
              </a:rPr>
              <a:t>网赚资格</a:t>
            </a:r>
            <a:r>
              <a:rPr lang="en-US" altLang="zh-CN" sz="1400" dirty="0" smtClean="0"/>
              <a:t>…</a:t>
            </a:r>
            <a:endParaRPr lang="en-US" altLang="zh-CN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C21FC23-B40D-4B37-ACFC-32ACB2E9DC2C}"/>
              </a:ext>
            </a:extLst>
          </p:cNvPr>
          <p:cNvSpPr/>
          <p:nvPr/>
        </p:nvSpPr>
        <p:spPr>
          <a:xfrm>
            <a:off x="488042" y="1011085"/>
            <a:ext cx="3057247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会员体系现存问题及解决思路：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1756ECF-5A12-416E-90C8-7E33AA2BC2D5}"/>
              </a:ext>
            </a:extLst>
          </p:cNvPr>
          <p:cNvSpPr/>
          <p:nvPr/>
        </p:nvSpPr>
        <p:spPr>
          <a:xfrm>
            <a:off x="928738" y="3877801"/>
            <a:ext cx="43743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rgbClr val="00B0F0"/>
                </a:solidFill>
                <a:sym typeface="+mn-ea"/>
              </a:rPr>
              <a:t>+</a:t>
            </a:r>
            <a:r>
              <a:rPr lang="zh-CN" altLang="en-US" sz="1600" b="1" dirty="0" smtClean="0">
                <a:solidFill>
                  <a:srgbClr val="00B0F0"/>
                </a:solidFill>
                <a:sym typeface="+mn-ea"/>
              </a:rPr>
              <a:t>慢病（类目）服务包  </a:t>
            </a:r>
            <a:r>
              <a:rPr lang="en-US" altLang="zh-CN" sz="1600" b="1" dirty="0" smtClean="0">
                <a:solidFill>
                  <a:srgbClr val="00B0F0"/>
                </a:solidFill>
                <a:sym typeface="+mn-ea"/>
              </a:rPr>
              <a:t>60</a:t>
            </a:r>
            <a:r>
              <a:rPr lang="zh-CN" altLang="en-US" sz="1600" b="1" dirty="0" smtClean="0">
                <a:solidFill>
                  <a:srgbClr val="00B0F0"/>
                </a:solidFill>
                <a:sym typeface="+mn-ea"/>
              </a:rPr>
              <a:t>元</a:t>
            </a:r>
            <a:r>
              <a:rPr lang="en-US" altLang="zh-CN" sz="1600" b="1" dirty="0" smtClean="0">
                <a:solidFill>
                  <a:srgbClr val="00B0F0"/>
                </a:solidFill>
                <a:sym typeface="+mn-ea"/>
              </a:rPr>
              <a:t>/</a:t>
            </a:r>
            <a:r>
              <a:rPr lang="zh-CN" altLang="en-US" sz="1600" b="1" dirty="0" smtClean="0">
                <a:solidFill>
                  <a:srgbClr val="00B0F0"/>
                </a:solidFill>
                <a:sym typeface="+mn-ea"/>
              </a:rPr>
              <a:t>类目</a:t>
            </a:r>
            <a:endParaRPr lang="en-US" altLang="zh-CN" sz="1600" b="1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39CEAAC-D659-43DC-88AD-E331F606AC78}"/>
              </a:ext>
            </a:extLst>
          </p:cNvPr>
          <p:cNvSpPr/>
          <p:nvPr/>
        </p:nvSpPr>
        <p:spPr>
          <a:xfrm>
            <a:off x="946850" y="4216355"/>
            <a:ext cx="838871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/>
              <a:t>目标受众</a:t>
            </a:r>
            <a:r>
              <a:rPr lang="zh-CN" altLang="en-US" sz="1400" dirty="0"/>
              <a:t>：慢</a:t>
            </a:r>
            <a:r>
              <a:rPr lang="zh-CN" altLang="en-US" sz="1400" dirty="0" smtClean="0"/>
              <a:t>病用户</a:t>
            </a:r>
            <a:endParaRPr lang="en-US" altLang="zh-CN" sz="1400" dirty="0"/>
          </a:p>
          <a:p>
            <a:pPr lvl="0">
              <a:lnSpc>
                <a:spcPct val="150000"/>
              </a:lnSpc>
            </a:pPr>
            <a:r>
              <a:rPr lang="zh-CN" altLang="en-US" sz="1400" b="1" dirty="0"/>
              <a:t>运营策略</a:t>
            </a:r>
            <a:r>
              <a:rPr lang="zh-CN" altLang="en-US" sz="1400" dirty="0"/>
              <a:t>：深度权益，给予用户强优惠感 </a:t>
            </a:r>
            <a:r>
              <a:rPr lang="en-US" altLang="zh-CN" sz="1400" dirty="0"/>
              <a:t>/ </a:t>
            </a:r>
            <a:r>
              <a:rPr lang="zh-CN" altLang="en-US" sz="1400" dirty="0"/>
              <a:t>灵活选择，给予用户选择掌控感 </a:t>
            </a:r>
            <a:r>
              <a:rPr lang="en-US" altLang="zh-CN" sz="1400" dirty="0"/>
              <a:t>/ </a:t>
            </a:r>
            <a:r>
              <a:rPr lang="zh-CN" altLang="en-US" sz="1400" dirty="0"/>
              <a:t>与类目运营协同打造完善</a:t>
            </a:r>
            <a:endParaRPr lang="en-US" altLang="zh-CN" sz="1400" dirty="0"/>
          </a:p>
          <a:p>
            <a:pPr lvl="0">
              <a:lnSpc>
                <a:spcPct val="150000"/>
              </a:lnSpc>
            </a:pPr>
            <a:r>
              <a:rPr lang="zh-CN" altLang="en-US" sz="1400" b="1" dirty="0"/>
              <a:t>权益内容</a:t>
            </a:r>
            <a:r>
              <a:rPr lang="zh-CN" altLang="en-US" sz="1400" dirty="0" smtClean="0"/>
              <a:t>：</a:t>
            </a:r>
            <a:r>
              <a:rPr lang="zh-CN" altLang="en-US" sz="1400" dirty="0" smtClean="0">
                <a:solidFill>
                  <a:srgbClr val="FF0000"/>
                </a:solidFill>
              </a:rPr>
              <a:t>类目商品会员价、类目商品券、问诊</a:t>
            </a:r>
            <a:r>
              <a:rPr lang="zh-CN" altLang="en-US" sz="1400" dirty="0">
                <a:solidFill>
                  <a:srgbClr val="FF0000"/>
                </a:solidFill>
              </a:rPr>
              <a:t>服务</a:t>
            </a:r>
            <a:r>
              <a:rPr lang="zh-CN" altLang="en-US" sz="1400" dirty="0" smtClean="0">
                <a:solidFill>
                  <a:srgbClr val="FF0000"/>
                </a:solidFill>
              </a:rPr>
              <a:t>、慢病定期关怀服务</a:t>
            </a:r>
            <a:r>
              <a:rPr lang="en-US" altLang="zh-CN" sz="1400" dirty="0" smtClean="0"/>
              <a:t>…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799F4BE-D996-4286-A058-EBB9F458D5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35566" y="3877801"/>
            <a:ext cx="2160000" cy="1471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CBEF55C-AF02-41E7-B35A-35B2E9B370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6001" t="8662" r="7334"/>
          <a:stretch/>
        </p:blipFill>
        <p:spPr>
          <a:xfrm>
            <a:off x="9335566" y="2330526"/>
            <a:ext cx="2160000" cy="1248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5747BA4-8C50-437B-B5CA-3D708F9A2B01}"/>
              </a:ext>
            </a:extLst>
          </p:cNvPr>
          <p:cNvSpPr/>
          <p:nvPr/>
        </p:nvSpPr>
        <p:spPr>
          <a:xfrm>
            <a:off x="488042" y="1912687"/>
            <a:ext cx="6111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 smtClean="0">
                <a:sym typeface="+mn-ea"/>
              </a:rPr>
              <a:t>超级会员</a:t>
            </a:r>
            <a:r>
              <a:rPr lang="zh-CN" altLang="en-US" sz="1600" b="1" dirty="0" smtClean="0">
                <a:sym typeface="+mn-ea"/>
              </a:rPr>
              <a:t>付费构成</a:t>
            </a:r>
            <a:r>
              <a:rPr lang="en-US" altLang="zh-CN" sz="1600" b="1" dirty="0" smtClean="0">
                <a:sym typeface="+mn-ea"/>
              </a:rPr>
              <a:t>: </a:t>
            </a:r>
            <a:r>
              <a:rPr lang="en-US" altLang="zh-CN" sz="1600" b="1" dirty="0" smtClean="0">
                <a:solidFill>
                  <a:srgbClr val="00B0F0"/>
                </a:solidFill>
                <a:sym typeface="+mn-ea"/>
              </a:rPr>
              <a:t>93</a:t>
            </a:r>
            <a:r>
              <a:rPr lang="zh-CN" altLang="en-US" sz="1600" b="1" dirty="0" smtClean="0">
                <a:solidFill>
                  <a:srgbClr val="00B0F0"/>
                </a:solidFill>
                <a:sym typeface="+mn-ea"/>
              </a:rPr>
              <a:t>元</a:t>
            </a:r>
            <a:r>
              <a:rPr lang="en-US" altLang="zh-CN" sz="1600" b="1" dirty="0" smtClean="0">
                <a:solidFill>
                  <a:srgbClr val="00B0F0"/>
                </a:solidFill>
                <a:sym typeface="+mn-ea"/>
              </a:rPr>
              <a:t>+</a:t>
            </a:r>
            <a:r>
              <a:rPr lang="zh-CN" altLang="en-US" sz="1600" dirty="0" smtClean="0">
                <a:solidFill>
                  <a:srgbClr val="00B0F0"/>
                </a:solidFill>
                <a:sym typeface="+mn-ea"/>
              </a:rPr>
              <a:t>（九生：寓意长长久久健康生活）</a:t>
            </a:r>
            <a:r>
              <a:rPr lang="en-US" altLang="zh-CN" sz="1600" dirty="0" smtClean="0">
                <a:solidFill>
                  <a:srgbClr val="00B0F0"/>
                </a:solidFill>
                <a:sym typeface="+mn-ea"/>
              </a:rPr>
              <a:t>  </a:t>
            </a:r>
            <a:endParaRPr lang="en-US" altLang="zh-CN" sz="1600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1668753-6641-4394-A278-EC1DA66B0E0B}"/>
              </a:ext>
            </a:extLst>
          </p:cNvPr>
          <p:cNvSpPr/>
          <p:nvPr/>
        </p:nvSpPr>
        <p:spPr>
          <a:xfrm>
            <a:off x="488042" y="5498500"/>
            <a:ext cx="10287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 smtClean="0">
                <a:sym typeface="+mn-ea"/>
              </a:rPr>
              <a:t>超级会员权益设置和</a:t>
            </a:r>
            <a:r>
              <a:rPr lang="zh-CN" altLang="en-US" sz="1600" b="1" dirty="0" smtClean="0">
                <a:sym typeface="+mn-ea"/>
              </a:rPr>
              <a:t>传播核心策略：</a:t>
            </a:r>
            <a:r>
              <a:rPr lang="zh-CN" altLang="en-US" sz="1600" b="1" dirty="0" smtClean="0">
                <a:solidFill>
                  <a:srgbClr val="00B0F0"/>
                </a:solidFill>
                <a:sym typeface="+mn-ea"/>
              </a:rPr>
              <a:t>不增额外</a:t>
            </a:r>
            <a:r>
              <a:rPr lang="zh-CN" altLang="en-US" sz="1600" b="1" dirty="0" smtClean="0">
                <a:solidFill>
                  <a:srgbClr val="00B0F0"/>
                </a:solidFill>
                <a:sym typeface="+mn-ea"/>
              </a:rPr>
              <a:t>成本，</a:t>
            </a:r>
            <a:r>
              <a:rPr lang="zh-CN" altLang="en-US" sz="1600" b="1" dirty="0" smtClean="0">
                <a:solidFill>
                  <a:srgbClr val="00B0F0"/>
                </a:solidFill>
                <a:sym typeface="+mn-ea"/>
              </a:rPr>
              <a:t>全面</a:t>
            </a:r>
            <a:r>
              <a:rPr lang="zh-CN" altLang="en-US" sz="1600" b="1" dirty="0" smtClean="0">
                <a:solidFill>
                  <a:srgbClr val="00B0F0"/>
                </a:solidFill>
                <a:sym typeface="+mn-ea"/>
              </a:rPr>
              <a:t>试用，可买可兑，会员也可裂变</a:t>
            </a:r>
            <a:endParaRPr lang="en-US" altLang="zh-CN" sz="1600" b="1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9533036-EFCF-4F29-A2BC-588FBEFF63B2}"/>
              </a:ext>
            </a:extLst>
          </p:cNvPr>
          <p:cNvSpPr/>
          <p:nvPr/>
        </p:nvSpPr>
        <p:spPr>
          <a:xfrm>
            <a:off x="934347" y="5926630"/>
            <a:ext cx="46568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新用户</a:t>
            </a:r>
            <a:r>
              <a:rPr lang="zh-CN" altLang="en-US" sz="1400" dirty="0" smtClean="0"/>
              <a:t>礼</a:t>
            </a:r>
            <a:r>
              <a:rPr lang="zh-CN" altLang="en-US" sz="1400" dirty="0" smtClean="0"/>
              <a:t>包整合到会员体系</a:t>
            </a:r>
            <a:r>
              <a:rPr lang="zh-CN" altLang="en-US" sz="1400" dirty="0" smtClean="0"/>
              <a:t>，新用户建立</a:t>
            </a:r>
            <a:r>
              <a:rPr lang="zh-CN" altLang="en-US" sz="1400" dirty="0"/>
              <a:t>初步认知</a:t>
            </a:r>
            <a:endParaRPr lang="en-US" altLang="zh-CN" sz="1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老</a:t>
            </a:r>
            <a:r>
              <a:rPr lang="zh-CN" altLang="en-US" sz="1400" dirty="0" smtClean="0"/>
              <a:t>用户可</a:t>
            </a:r>
            <a:r>
              <a:rPr lang="zh-CN" altLang="en-US" sz="1400" dirty="0"/>
              <a:t>免费试用或健康币兑换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EAE2124B-E68D-45C8-BEFB-7E12F380B1EB}"/>
              </a:ext>
            </a:extLst>
          </p:cNvPr>
          <p:cNvSpPr/>
          <p:nvPr/>
        </p:nvSpPr>
        <p:spPr>
          <a:xfrm>
            <a:off x="5447134" y="5926630"/>
            <a:ext cx="6383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基于用户历史行为，智能推送最适合的慢病服务包</a:t>
            </a:r>
            <a:endParaRPr lang="en-US" altLang="zh-CN" sz="1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权益可</a:t>
            </a:r>
            <a:r>
              <a:rPr lang="zh-CN" altLang="en-US" sz="1400" dirty="0" smtClean="0"/>
              <a:t>分享</a:t>
            </a:r>
            <a:r>
              <a:rPr lang="zh-CN" altLang="en-US" sz="1400" dirty="0" smtClean="0"/>
              <a:t>，拉新或推品可获利，家庭可共享</a:t>
            </a:r>
            <a:endParaRPr lang="en-US" altLang="zh-CN" sz="1400" dirty="0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DB7BF62-F1AF-49BA-9A95-3B90CE24DCB0}"/>
              </a:ext>
            </a:extLst>
          </p:cNvPr>
          <p:cNvSpPr/>
          <p:nvPr/>
        </p:nvSpPr>
        <p:spPr>
          <a:xfrm>
            <a:off x="0" y="188640"/>
            <a:ext cx="2638822" cy="5760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健客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超级会员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EB4A0D41-E294-47CF-9A6D-0831FC215120}"/>
              </a:ext>
            </a:extLst>
          </p:cNvPr>
          <p:cNvSpPr/>
          <p:nvPr/>
        </p:nvSpPr>
        <p:spPr>
          <a:xfrm>
            <a:off x="10055646" y="117426"/>
            <a:ext cx="205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0000"/>
                </a:solidFill>
              </a:rPr>
              <a:t>金熊会员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21013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DB7BF62-F1AF-49BA-9A95-3B90CE24DCB0}"/>
              </a:ext>
            </a:extLst>
          </p:cNvPr>
          <p:cNvSpPr/>
          <p:nvPr/>
        </p:nvSpPr>
        <p:spPr>
          <a:xfrm>
            <a:off x="0" y="188640"/>
            <a:ext cx="2854846" cy="5760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健康圈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产品布局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34966" y="1413570"/>
            <a:ext cx="4104456" cy="4104456"/>
          </a:xfrm>
          <a:prstGeom prst="ellipse">
            <a:avLst/>
          </a:prstGeom>
          <a:solidFill>
            <a:schemeClr val="bg1"/>
          </a:solidFill>
          <a:ln w="76200">
            <a:solidFill>
              <a:srgbClr val="01B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solidFill>
                  <a:schemeClr val="tx1"/>
                </a:solidFill>
                <a:latin typeface="+mn-ea"/>
              </a:rPr>
              <a:t>健康</a:t>
            </a:r>
            <a:r>
              <a:rPr lang="zh-CN" altLang="en-US" sz="4800" b="1" dirty="0" smtClean="0">
                <a:solidFill>
                  <a:schemeClr val="tx1"/>
                </a:solidFill>
                <a:latin typeface="+mn-ea"/>
              </a:rPr>
              <a:t>圈</a:t>
            </a:r>
            <a:endParaRPr lang="en-US" altLang="zh-CN" sz="48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2000" dirty="0" smtClean="0">
                <a:solidFill>
                  <a:srgbClr val="FF7C7F"/>
                </a:solidFill>
              </a:rPr>
              <a:t>用户分群分类目运营</a:t>
            </a:r>
            <a:endParaRPr lang="en-US" altLang="zh-CN" sz="2000" dirty="0" smtClean="0">
              <a:solidFill>
                <a:srgbClr val="FF7C7F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rgbClr val="01B0EF"/>
                </a:solidFill>
              </a:rPr>
              <a:t>个性化健康服务平台</a:t>
            </a:r>
            <a:endParaRPr lang="zh-CN" altLang="en-US" sz="2000" b="1" dirty="0">
              <a:solidFill>
                <a:srgbClr val="01B0E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55246" y="1629594"/>
            <a:ext cx="23762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rgbClr val="92D050"/>
                </a:solidFill>
              </a:rPr>
              <a:t>问答社群 </a:t>
            </a:r>
            <a:r>
              <a:rPr lang="en-US" altLang="zh-CN" sz="2400" b="1" dirty="0" smtClean="0">
                <a:solidFill>
                  <a:srgbClr val="92D050"/>
                </a:solidFill>
              </a:rPr>
              <a:t>Now</a:t>
            </a:r>
            <a:endParaRPr lang="zh-CN" altLang="en-US" sz="2400" b="1" dirty="0">
              <a:solidFill>
                <a:srgbClr val="92D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8862" y="4797946"/>
            <a:ext cx="252028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B0F0"/>
                </a:solidFill>
              </a:rPr>
              <a:t>药企品宣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/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患教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19342" y="3141762"/>
            <a:ext cx="21518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B0F0"/>
                </a:solidFill>
              </a:rPr>
              <a:t>类目商品营销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2918" y="1629594"/>
            <a:ext cx="20882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B0F0"/>
                </a:solidFill>
              </a:rPr>
              <a:t>医生问诊开方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94806" y="3141762"/>
            <a:ext cx="21602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B0F0"/>
                </a:solidFill>
              </a:rPr>
              <a:t>慢病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会员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裂变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11230" y="4797946"/>
            <a:ext cx="252028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B0F0"/>
                </a:solidFill>
              </a:rPr>
              <a:t>健康团长网赚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8831510" y="1773610"/>
            <a:ext cx="432048" cy="28803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821013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B4A0D41-E294-47CF-9A6D-0831FC215120}"/>
              </a:ext>
            </a:extLst>
          </p:cNvPr>
          <p:cNvSpPr/>
          <p:nvPr/>
        </p:nvSpPr>
        <p:spPr>
          <a:xfrm>
            <a:off x="2854846" y="348839"/>
            <a:ext cx="1010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</a:rPr>
              <a:t>产品目标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752F2F5-F676-438F-BFB3-69D0AC9E8901}"/>
              </a:ext>
            </a:extLst>
          </p:cNvPr>
          <p:cNvSpPr/>
          <p:nvPr/>
        </p:nvSpPr>
        <p:spPr>
          <a:xfrm>
            <a:off x="3770332" y="333450"/>
            <a:ext cx="6933386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600" b="1" dirty="0" smtClean="0">
                <a:solidFill>
                  <a:srgbClr val="FF5050"/>
                </a:solidFill>
                <a:latin typeface="+mj-ea"/>
              </a:rPr>
              <a:t>药诊店模式</a:t>
            </a:r>
            <a:r>
              <a:rPr lang="zh-CN" altLang="en-US" sz="1600" b="1" dirty="0" smtClean="0">
                <a:solidFill>
                  <a:srgbClr val="FF5050"/>
                </a:solidFill>
                <a:latin typeface="+mj-ea"/>
              </a:rPr>
              <a:t>，拓展网上药店专业服务能力，提供流量提升健客医生收入</a:t>
            </a:r>
            <a:endParaRPr lang="zh-CN" altLang="en-US" sz="1600" b="1" dirty="0">
              <a:solidFill>
                <a:srgbClr val="FF5050"/>
              </a:solidFill>
              <a:latin typeface="+mj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0879A871-11C0-4102-B4FA-8D578711DD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054" y="1041267"/>
            <a:ext cx="1260000" cy="262266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8B936DB6-D919-4909-A050-34E60F7F37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9165" y="1041267"/>
            <a:ext cx="1260000" cy="2620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E47F5573-870D-4535-B110-EFDCC5D1E03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7454" y="1041267"/>
            <a:ext cx="1260000" cy="26208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89025EC6-C41A-4BF4-92A1-6CAF1EAB940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27454" y="4092397"/>
            <a:ext cx="1260000" cy="22428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D0D4BC69-6117-4315-BD7C-D3432A71763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79165" y="3903397"/>
            <a:ext cx="1260000" cy="2620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260D5365-0FBB-43BA-AA12-5C065C42A2B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67054" y="3993595"/>
            <a:ext cx="1260000" cy="22302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AA99245B-508D-4A49-B19B-A2EC9E4AE9C7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8862" y="3993595"/>
            <a:ext cx="1260000" cy="2167200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94C193FE-0D04-4459-9B19-727CD9F6C208}"/>
              </a:ext>
            </a:extLst>
          </p:cNvPr>
          <p:cNvCxnSpPr/>
          <p:nvPr/>
        </p:nvCxnSpPr>
        <p:spPr>
          <a:xfrm>
            <a:off x="4943078" y="2337411"/>
            <a:ext cx="1296144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A4B25427-5093-4041-BABB-638DBFF1F47F}"/>
              </a:ext>
            </a:extLst>
          </p:cNvPr>
          <p:cNvSpPr txBox="1"/>
          <p:nvPr/>
        </p:nvSpPr>
        <p:spPr>
          <a:xfrm>
            <a:off x="5203000" y="21065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首页跳转</a:t>
            </a:r>
            <a:endParaRPr lang="en-US" altLang="zh-CN" sz="1200" dirty="0"/>
          </a:p>
          <a:p>
            <a:pPr algn="ctr"/>
            <a:r>
              <a:rPr lang="zh-CN" altLang="en-US" sz="1200" dirty="0"/>
              <a:t>问诊服务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D555F343-8CD3-49E9-A144-DB1D3C0A9226}"/>
              </a:ext>
            </a:extLst>
          </p:cNvPr>
          <p:cNvCxnSpPr/>
          <p:nvPr/>
        </p:nvCxnSpPr>
        <p:spPr>
          <a:xfrm>
            <a:off x="4943078" y="5087576"/>
            <a:ext cx="1296144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BC569A79-E9AD-42CF-ACFC-C5C6B3D98701}"/>
              </a:ext>
            </a:extLst>
          </p:cNvPr>
          <p:cNvSpPr txBox="1"/>
          <p:nvPr/>
        </p:nvSpPr>
        <p:spPr>
          <a:xfrm>
            <a:off x="5203000" y="48567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同步诊后</a:t>
            </a:r>
            <a:endParaRPr lang="en-US" altLang="zh-CN" sz="1200" dirty="0"/>
          </a:p>
          <a:p>
            <a:pPr algn="ctr"/>
            <a:r>
              <a:rPr lang="zh-CN" altLang="en-US" sz="1200" dirty="0"/>
              <a:t>处方信息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250B9C95-EE8D-448A-AF87-C192D76FD290}"/>
              </a:ext>
            </a:extLst>
          </p:cNvPr>
          <p:cNvCxnSpPr>
            <a:cxnSpLocks/>
          </p:cNvCxnSpPr>
          <p:nvPr/>
        </p:nvCxnSpPr>
        <p:spPr>
          <a:xfrm>
            <a:off x="7967414" y="2337411"/>
            <a:ext cx="21602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2AFEF409-1CDE-4E03-B5EE-C2143FEB5778}"/>
              </a:ext>
            </a:extLst>
          </p:cNvPr>
          <p:cNvCxnSpPr>
            <a:cxnSpLocks/>
          </p:cNvCxnSpPr>
          <p:nvPr/>
        </p:nvCxnSpPr>
        <p:spPr>
          <a:xfrm>
            <a:off x="7967414" y="5108695"/>
            <a:ext cx="216024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955F207E-9CE6-4C85-BFA9-A32B487EA42F}"/>
              </a:ext>
            </a:extLst>
          </p:cNvPr>
          <p:cNvCxnSpPr>
            <a:cxnSpLocks/>
          </p:cNvCxnSpPr>
          <p:nvPr/>
        </p:nvCxnSpPr>
        <p:spPr>
          <a:xfrm flipV="1">
            <a:off x="8957454" y="3662067"/>
            <a:ext cx="0" cy="21602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505FAC9D-BE0E-48B5-9E0C-4CD8C919D64E}"/>
              </a:ext>
            </a:extLst>
          </p:cNvPr>
          <p:cNvCxnSpPr>
            <a:cxnSpLocks/>
          </p:cNvCxnSpPr>
          <p:nvPr/>
        </p:nvCxnSpPr>
        <p:spPr>
          <a:xfrm>
            <a:off x="3142878" y="5108695"/>
            <a:ext cx="216024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72E44C83-EABA-4420-8A57-A0EB19DBB24D}"/>
              </a:ext>
            </a:extLst>
          </p:cNvPr>
          <p:cNvSpPr/>
          <p:nvPr/>
        </p:nvSpPr>
        <p:spPr>
          <a:xfrm>
            <a:off x="1542730" y="1041267"/>
            <a:ext cx="176208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b="1" dirty="0">
                <a:solidFill>
                  <a:srgbClr val="00B0F0"/>
                </a:solidFill>
              </a:rPr>
              <a:t>健客网上药店</a:t>
            </a:r>
            <a:endParaRPr lang="en-US" altLang="zh-CN" sz="1800" dirty="0">
              <a:solidFill>
                <a:srgbClr val="00B0F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B820194F-1BA0-4AFD-80EE-60A85612C282}"/>
              </a:ext>
            </a:extLst>
          </p:cNvPr>
          <p:cNvSpPr/>
          <p:nvPr/>
        </p:nvSpPr>
        <p:spPr>
          <a:xfrm>
            <a:off x="9803758" y="1041267"/>
            <a:ext cx="16561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b="1" dirty="0">
                <a:solidFill>
                  <a:srgbClr val="00B0F0"/>
                </a:solidFill>
              </a:rPr>
              <a:t>健客</a:t>
            </a:r>
            <a:r>
              <a:rPr lang="zh-CN" altLang="en-US" sz="1800" b="1" dirty="0" smtClean="0">
                <a:solidFill>
                  <a:srgbClr val="00B0F0"/>
                </a:solidFill>
              </a:rPr>
              <a:t>医生</a:t>
            </a:r>
            <a:r>
              <a:rPr lang="en-US" altLang="zh-CN" sz="1800" b="1" dirty="0" smtClean="0">
                <a:solidFill>
                  <a:srgbClr val="00B0F0"/>
                </a:solidFill>
              </a:rPr>
              <a:t>SDK</a:t>
            </a:r>
            <a:endParaRPr lang="en-US" altLang="zh-CN" sz="1800" dirty="0">
              <a:solidFill>
                <a:srgbClr val="00B0F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B1EEF124-8CEA-49E5-BA60-F6E0F2B0D636}"/>
              </a:ext>
            </a:extLst>
          </p:cNvPr>
          <p:cNvSpPr/>
          <p:nvPr/>
        </p:nvSpPr>
        <p:spPr>
          <a:xfrm>
            <a:off x="1542730" y="6364751"/>
            <a:ext cx="34163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/>
              <a:t>根据处方信息，</a:t>
            </a:r>
            <a:r>
              <a:rPr lang="zh-CN" altLang="en-US" sz="1400" b="1" dirty="0" smtClean="0"/>
              <a:t>展示药品</a:t>
            </a:r>
            <a:r>
              <a:rPr lang="zh-CN" altLang="en-US" sz="1400" b="1" dirty="0"/>
              <a:t>价格并引导结算</a:t>
            </a:r>
            <a:endParaRPr lang="en-US" altLang="zh-CN" sz="14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B42748C6-05C9-4A64-96D1-C52FC4CAAC4C}"/>
              </a:ext>
            </a:extLst>
          </p:cNvPr>
          <p:cNvSpPr/>
          <p:nvPr/>
        </p:nvSpPr>
        <p:spPr>
          <a:xfrm>
            <a:off x="7181217" y="6364751"/>
            <a:ext cx="1800493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/>
              <a:t>完成问诊及开方服务</a:t>
            </a:r>
            <a:endParaRPr lang="en-US" altLang="zh-CN" sz="1400" b="1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DB7BF62-F1AF-49BA-9A95-3B90CE24DCB0}"/>
              </a:ext>
            </a:extLst>
          </p:cNvPr>
          <p:cNvSpPr/>
          <p:nvPr/>
        </p:nvSpPr>
        <p:spPr>
          <a:xfrm>
            <a:off x="0" y="188640"/>
            <a:ext cx="2638822" cy="576065"/>
          </a:xfrm>
          <a:prstGeom prst="rect">
            <a:avLst/>
          </a:prstGeom>
          <a:solidFill>
            <a:srgbClr val="01B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问诊服务接入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1883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466</Words>
  <Application>Microsoft Office PowerPoint</Application>
  <PresentationFormat>自定义</PresentationFormat>
  <Paragraphs>53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酷狗VIP的三年</dc:title>
  <dc:creator>dsj</dc:creator>
  <cp:lastModifiedBy>THINK</cp:lastModifiedBy>
  <cp:revision>2802</cp:revision>
  <dcterms:created xsi:type="dcterms:W3CDTF">2013-08-29T16:34:00Z</dcterms:created>
  <dcterms:modified xsi:type="dcterms:W3CDTF">2019-04-21T18:42:22Z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2052-10.1.0.7023</vt:lpwstr>
  </property>
</Properties>
</file>