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88" r:id="rId3"/>
    <p:sldId id="487" r:id="rId4"/>
    <p:sldId id="492" r:id="rId5"/>
    <p:sldId id="493" r:id="rId6"/>
    <p:sldId id="494" r:id="rId8"/>
  </p:sldIdLst>
  <p:sldSz cx="12190095" cy="6859270"/>
  <p:notesSz cx="6858000" cy="9144000"/>
  <p:defaultTextStyle>
    <a:defPPr>
      <a:defRPr lang="zh-CN"/>
    </a:defPPr>
    <a:lvl1pPr marL="0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354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645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0000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354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1645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0000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6354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86455" algn="l" defTabSz="8464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05C"/>
    <a:srgbClr val="9C5BCD"/>
    <a:srgbClr val="1095FA"/>
    <a:srgbClr val="A86FD3"/>
    <a:srgbClr val="8EB4E3"/>
    <a:srgbClr val="222F1C"/>
    <a:srgbClr val="FFFFFF"/>
    <a:srgbClr val="ABE9FF"/>
    <a:srgbClr val="00A4DE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369" autoAdjust="0"/>
  </p:normalViewPr>
  <p:slideViewPr>
    <p:cSldViewPr>
      <p:cViewPr varScale="1">
        <p:scale>
          <a:sx n="98" d="100"/>
          <a:sy n="98" d="100"/>
        </p:scale>
        <p:origin x="-828" y="-9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6EBC3-F6BD-4FEE-888B-5856E051B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F4FEB-E421-4018-937D-3739203F0C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354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645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0000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9354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1645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0000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354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86455" algn="l" defTabSz="8464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F4FEB-E421-4018-937D-3739203F0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6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8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274703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3" y="274703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35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64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0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93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164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40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963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3864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600571"/>
            <a:ext cx="5384099" cy="452701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4" y="1600571"/>
            <a:ext cx="5384099" cy="452701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0" y="1535469"/>
            <a:ext cx="5386217" cy="6399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3545" indent="0">
              <a:buNone/>
              <a:defRPr sz="1900" b="1"/>
            </a:lvl2pPr>
            <a:lvl3pPr marL="846455" indent="0">
              <a:buNone/>
              <a:defRPr sz="1700" b="1"/>
            </a:lvl3pPr>
            <a:lvl4pPr marL="1270000" indent="0">
              <a:buNone/>
              <a:defRPr sz="1500" b="1"/>
            </a:lvl4pPr>
            <a:lvl5pPr marL="1693545" indent="0">
              <a:buNone/>
              <a:defRPr sz="1500" b="1"/>
            </a:lvl5pPr>
            <a:lvl6pPr marL="2116455" indent="0">
              <a:buNone/>
              <a:defRPr sz="1500" b="1"/>
            </a:lvl6pPr>
            <a:lvl7pPr marL="2540000" indent="0">
              <a:buNone/>
              <a:defRPr sz="1500" b="1"/>
            </a:lvl7pPr>
            <a:lvl8pPr marL="2963545" indent="0">
              <a:buNone/>
              <a:defRPr sz="1500" b="1"/>
            </a:lvl8pPr>
            <a:lvl9pPr marL="338645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0" y="2175379"/>
            <a:ext cx="5386217" cy="39522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3545" indent="0">
              <a:buNone/>
              <a:defRPr sz="1900" b="1"/>
            </a:lvl2pPr>
            <a:lvl3pPr marL="846455" indent="0">
              <a:buNone/>
              <a:defRPr sz="1700" b="1"/>
            </a:lvl3pPr>
            <a:lvl4pPr marL="1270000" indent="0">
              <a:buNone/>
              <a:defRPr sz="1500" b="1"/>
            </a:lvl4pPr>
            <a:lvl5pPr marL="1693545" indent="0">
              <a:buNone/>
              <a:defRPr sz="1500" b="1"/>
            </a:lvl5pPr>
            <a:lvl6pPr marL="2116455" indent="0">
              <a:buNone/>
              <a:defRPr sz="1500" b="1"/>
            </a:lvl6pPr>
            <a:lvl7pPr marL="2540000" indent="0">
              <a:buNone/>
              <a:defRPr sz="1500" b="1"/>
            </a:lvl7pPr>
            <a:lvl8pPr marL="2963545" indent="0">
              <a:buNone/>
              <a:defRPr sz="1500" b="1"/>
            </a:lvl8pPr>
            <a:lvl9pPr marL="338645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2" y="273113"/>
            <a:ext cx="4010562" cy="116232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2" y="1435434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23545" indent="0">
              <a:buNone/>
              <a:defRPr sz="1100"/>
            </a:lvl2pPr>
            <a:lvl3pPr marL="846455" indent="0">
              <a:buNone/>
              <a:defRPr sz="1000"/>
            </a:lvl3pPr>
            <a:lvl4pPr marL="1270000" indent="0">
              <a:buNone/>
              <a:defRPr sz="900"/>
            </a:lvl4pPr>
            <a:lvl5pPr marL="1693545" indent="0">
              <a:buNone/>
              <a:defRPr sz="900"/>
            </a:lvl5pPr>
            <a:lvl6pPr marL="2116455" indent="0">
              <a:buNone/>
              <a:defRPr sz="900"/>
            </a:lvl6pPr>
            <a:lvl7pPr marL="2540000" indent="0">
              <a:buNone/>
              <a:defRPr sz="900"/>
            </a:lvl7pPr>
            <a:lvl8pPr marL="2963545" indent="0">
              <a:buNone/>
              <a:defRPr sz="900"/>
            </a:lvl8pPr>
            <a:lvl9pPr marL="338645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7" y="4801712"/>
            <a:ext cx="7314248" cy="56687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7" y="612917"/>
            <a:ext cx="7314248" cy="4115753"/>
          </a:xfrm>
        </p:spPr>
        <p:txBody>
          <a:bodyPr/>
          <a:lstStyle>
            <a:lvl1pPr marL="0" indent="0">
              <a:buNone/>
              <a:defRPr sz="3000"/>
            </a:lvl1pPr>
            <a:lvl2pPr marL="423545" indent="0">
              <a:buNone/>
              <a:defRPr sz="2600"/>
            </a:lvl2pPr>
            <a:lvl3pPr marL="846455" indent="0">
              <a:buNone/>
              <a:defRPr sz="2200"/>
            </a:lvl3pPr>
            <a:lvl4pPr marL="1270000" indent="0">
              <a:buNone/>
              <a:defRPr sz="1900"/>
            </a:lvl4pPr>
            <a:lvl5pPr marL="1693545" indent="0">
              <a:buNone/>
              <a:defRPr sz="1900"/>
            </a:lvl5pPr>
            <a:lvl6pPr marL="2116455" indent="0">
              <a:buNone/>
              <a:defRPr sz="1900"/>
            </a:lvl6pPr>
            <a:lvl7pPr marL="2540000" indent="0">
              <a:buNone/>
              <a:defRPr sz="1900"/>
            </a:lvl7pPr>
            <a:lvl8pPr marL="2963545" indent="0">
              <a:buNone/>
              <a:defRPr sz="1900"/>
            </a:lvl8pPr>
            <a:lvl9pPr marL="3386455" indent="0">
              <a:buNone/>
              <a:defRPr sz="1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7" y="5368581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23545" indent="0">
              <a:buNone/>
              <a:defRPr sz="1100"/>
            </a:lvl2pPr>
            <a:lvl3pPr marL="846455" indent="0">
              <a:buNone/>
              <a:defRPr sz="1000"/>
            </a:lvl3pPr>
            <a:lvl4pPr marL="1270000" indent="0">
              <a:buNone/>
              <a:defRPr sz="900"/>
            </a:lvl4pPr>
            <a:lvl5pPr marL="1693545" indent="0">
              <a:buNone/>
              <a:defRPr sz="900"/>
            </a:lvl5pPr>
            <a:lvl6pPr marL="2116455" indent="0">
              <a:buNone/>
              <a:defRPr sz="900"/>
            </a:lvl6pPr>
            <a:lvl7pPr marL="2540000" indent="0">
              <a:buNone/>
              <a:defRPr sz="900"/>
            </a:lvl7pPr>
            <a:lvl8pPr marL="2963545" indent="0">
              <a:buNone/>
              <a:defRPr sz="900"/>
            </a:lvl8pPr>
            <a:lvl9pPr marL="338645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84669" tIns="42334" rIns="84669" bIns="423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84669" tIns="42334" rIns="84669" bIns="423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7825"/>
            <a:ext cx="2844430" cy="365210"/>
          </a:xfrm>
          <a:prstGeom prst="rect">
            <a:avLst/>
          </a:prstGeom>
        </p:spPr>
        <p:txBody>
          <a:bodyPr vert="horz" lIns="84669" tIns="42334" rIns="84669" bIns="4233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5"/>
            <a:ext cx="3860298" cy="365210"/>
          </a:xfrm>
          <a:prstGeom prst="rect">
            <a:avLst/>
          </a:prstGeom>
        </p:spPr>
        <p:txBody>
          <a:bodyPr vert="horz" lIns="84669" tIns="42334" rIns="84669" bIns="4233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84669" tIns="42334" rIns="84669" bIns="4233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645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7500" indent="-317500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7705" indent="-264795" algn="l" defTabSz="846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8545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455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5000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28545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1455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75000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98545" indent="-211455" algn="l" defTabSz="846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354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645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0000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354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645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0000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354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6455" algn="l" defTabSz="8464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0160915 健客 ppt模板 16比9-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6590"/>
            <a:ext cx="12190413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62558" y="1269554"/>
            <a:ext cx="11737304" cy="913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6400"/>
              </a:lnSpc>
            </a:pPr>
            <a:r>
              <a:rPr lang="zh-CN" altLang="en-US" sz="7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产品部绩效考核方案</a:t>
            </a:r>
            <a:endParaRPr lang="zh-CN" altLang="en-US" sz="7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559718" y="2349674"/>
            <a:ext cx="914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（数据指标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30%+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关键项目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65%+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团建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" y="188640"/>
            <a:ext cx="2206774" cy="576065"/>
          </a:xfrm>
          <a:prstGeom prst="rect">
            <a:avLst/>
          </a:prstGeom>
          <a:solidFill>
            <a:srgbClr val="FE6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数据指标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70670" y="1701602"/>
          <a:ext cx="9649073" cy="403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77"/>
                <a:gridCol w="1822276"/>
                <a:gridCol w="1311444"/>
                <a:gridCol w="1311444"/>
                <a:gridCol w="1311444"/>
                <a:gridCol w="1311444"/>
                <a:gridCol w="1311444"/>
              </a:tblGrid>
              <a:tr h="3852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+mn-ea"/>
                          <a:ea typeface="+mn-ea"/>
                        </a:rPr>
                        <a:t>类型</a:t>
                      </a:r>
                      <a:endParaRPr lang="zh-CN" altLang="en-US" sz="1200" b="1" dirty="0">
                        <a:latin typeface="+mn-ea"/>
                        <a:ea typeface="+mn-ea"/>
                      </a:endParaRPr>
                    </a:p>
                  </a:txBody>
                  <a:tcPr marL="99151" marR="99151" marT="49575" marB="4957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+mn-ea"/>
                          <a:ea typeface="+mn-ea"/>
                        </a:rPr>
                        <a:t>指标项</a:t>
                      </a:r>
                      <a:endParaRPr lang="zh-CN" altLang="en-US" sz="1200" b="1" dirty="0">
                        <a:latin typeface="+mn-ea"/>
                        <a:ea typeface="+mn-ea"/>
                      </a:endParaRPr>
                    </a:p>
                  </a:txBody>
                  <a:tcPr marL="99151" marR="99151" marT="49575" marB="4957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300" b="1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en-US" altLang="en-US" sz="1300" b="1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marL="99151" marR="99151" marT="49575" marB="4957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基线</a:t>
                      </a:r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年</a:t>
                      </a:r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200" b="1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月</a:t>
                      </a:r>
                      <a:endParaRPr lang="en-US" altLang="en-US" sz="1200" b="1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marL="99151" marR="99151" marT="49575" marB="49575" anchor="ctr">
                    <a:solidFill>
                      <a:srgbClr val="00B0F0"/>
                    </a:solidFill>
                  </a:tcPr>
                </a:tc>
              </a:tr>
              <a:tr h="405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拉新指标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15%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369" marR="89369" marT="44684" marB="44684" anchor="ctr">
                    <a:solidFill>
                      <a:srgbClr val="FE60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 smtClean="0"/>
                        <a:t>月新客数</a:t>
                      </a:r>
                      <a:r>
                        <a:rPr lang="zh-CN" altLang="en-US" sz="1050" b="0" dirty="0" smtClean="0"/>
                        <a:t>（产品拉新）</a:t>
                      </a:r>
                      <a:endParaRPr lang="zh-CN" altLang="en-US" sz="1050" b="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1.5W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1W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&lt;1W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Q4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月均</a:t>
                      </a: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1W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05249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APP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指标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10%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369" marR="89369" marT="44684" marB="44684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 smtClean="0"/>
                        <a:t>月付费用户比 </a:t>
                      </a:r>
                      <a:r>
                        <a:rPr lang="en-US" altLang="zh-CN" sz="1300" b="1" dirty="0" smtClean="0"/>
                        <a:t>5%</a:t>
                      </a:r>
                      <a:endParaRPr lang="zh-CN" altLang="en-US" sz="1300" b="1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25%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20%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18%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&lt;18%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3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17.6%</a:t>
                      </a:r>
                      <a:endParaRPr lang="en-US" altLang="en-US" sz="13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05249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MAU 5%</a:t>
                      </a:r>
                      <a:endParaRPr lang="zh-CN" altLang="en-US" sz="1300" b="1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180W 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120W 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100W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1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&lt;100W </a:t>
                      </a:r>
                      <a:endParaRPr lang="en-US" altLang="zh-CN" sz="13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3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425,246</a:t>
                      </a:r>
                      <a:endParaRPr lang="en-US" altLang="en-US" sz="13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05249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 smtClean="0"/>
                        <a:t>次月留存率（参考预测项）</a:t>
                      </a:r>
                      <a:endParaRPr lang="en-US" altLang="zh-CN" sz="1050" b="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&lt;22%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21.1%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05249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 smtClean="0"/>
                        <a:t>月新用户数（参考预测项）</a:t>
                      </a:r>
                      <a:endParaRPr lang="zh-CN" altLang="en-US" sz="1050" b="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40W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30W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25W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&lt;25W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5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193319</a:t>
                      </a:r>
                      <a:endParaRPr lang="en-US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05249">
                <a:tc vMerge="1">
                  <a:tcPr marL="89369" marR="89369" marT="44684" marB="44684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 smtClean="0"/>
                        <a:t>月客单价（参考预测项）</a:t>
                      </a:r>
                      <a:endParaRPr lang="zh-CN" altLang="en-US" sz="1050" b="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300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285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280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&lt;280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5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279.7</a:t>
                      </a:r>
                      <a:endParaRPr lang="en-US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05249">
                <a:tc vMerge="1">
                  <a:tcPr marL="89369" marR="89369" marT="44684" marB="44684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 smtClean="0"/>
                        <a:t>月业绩额（参考预测项）</a:t>
                      </a:r>
                      <a:endParaRPr lang="zh-CN" altLang="en-US" sz="1050" b="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135,000,000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68,400,000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50,400,000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&lt;50,400,000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20,000,000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05249">
                <a:tc vMerge="1">
                  <a:tcPr marL="89369" marR="89369" marT="44684" marB="44684"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 smtClean="0"/>
                        <a:t>月业绩增长率（参考预测项）</a:t>
                      </a:r>
                      <a:endParaRPr lang="zh-CN" altLang="en-US" sz="1050" b="0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545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%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50" b="1" i="0" u="none" strike="noStrike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50" b="1" i="0" u="none" strike="noStrike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倍多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）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227%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50" b="1" i="0" u="none" strike="noStrike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50" b="1" i="0" u="none" strike="noStrike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倍多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）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141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%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50" b="1" i="0" u="none" strike="noStrike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1" i="0" u="none" strike="noStrike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倍多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）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&lt;141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smtClean="0"/>
                        <a:t>---</a:t>
                      </a:r>
                      <a:endParaRPr lang="zh-CN" altLang="en-US" sz="1050" b="0" dirty="0"/>
                    </a:p>
                  </a:txBody>
                  <a:tcPr anchor="ctr"/>
                </a:tc>
              </a:tr>
              <a:tr h="405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微端指标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5%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369" marR="89369" marT="44684" marB="44684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1" dirty="0" smtClean="0"/>
                        <a:t>年度微端业绩</a:t>
                      </a:r>
                      <a:endParaRPr lang="zh-CN" altLang="en-US" sz="1300" b="1" dirty="0"/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6000W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4000W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&lt;4000W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2700W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1414686" y="909514"/>
            <a:ext cx="9289032" cy="1008112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产品数据指标考核</a:t>
            </a:r>
            <a:r>
              <a:rPr lang="en-US" altLang="zh-CN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en-US" altLang="zh-CN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98662" y="5878066"/>
            <a:ext cx="99453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参考预测项为产品关注指标，但不计入绩效考核；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指标为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月与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月基线对比，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Q1\Q2\Q3\Q4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最后一月完成率分别为：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微端指标每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完成比例：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；新客是指付费用户，新用户是指注册用户； </a:t>
            </a:r>
            <a:endParaRPr lang="zh-CN" altLang="en-US" sz="10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" y="188640"/>
            <a:ext cx="2206774" cy="576065"/>
          </a:xfrm>
          <a:prstGeom prst="rect">
            <a:avLst/>
          </a:prstGeom>
          <a:solidFill>
            <a:srgbClr val="FE6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OKR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1414686" y="837506"/>
            <a:ext cx="9289032" cy="1008112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产品关键项目考核</a:t>
            </a:r>
            <a:r>
              <a:rPr lang="en-US" altLang="zh-CN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r>
              <a:rPr lang="en-US" altLang="zh-CN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94606" y="1557586"/>
          <a:ext cx="10801200" cy="495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024336"/>
                <a:gridCol w="3477026"/>
                <a:gridCol w="314771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+mn-ea"/>
                          <a:ea typeface="+mn-ea"/>
                        </a:rPr>
                        <a:t>类型</a:t>
                      </a:r>
                      <a:endParaRPr lang="zh-CN" altLang="en-US" sz="1200" b="1" dirty="0">
                        <a:latin typeface="+mn-ea"/>
                        <a:ea typeface="+mn-ea"/>
                      </a:endParaRPr>
                    </a:p>
                  </a:txBody>
                  <a:tcPr marL="99151" marR="99151" marT="49575" marB="4957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+mn-ea"/>
                          <a:ea typeface="+mn-ea"/>
                        </a:rPr>
                        <a:t>目标</a:t>
                      </a:r>
                      <a:endParaRPr lang="zh-CN" altLang="en-US" sz="1200" b="1" dirty="0">
                        <a:latin typeface="+mn-ea"/>
                        <a:ea typeface="+mn-ea"/>
                      </a:endParaRPr>
                    </a:p>
                  </a:txBody>
                  <a:tcPr marL="99151" marR="99151" marT="49575" marB="4957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Q1 KR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Q2 KR</a:t>
                      </a:r>
                      <a:endParaRPr lang="zh-CN" altLang="en-US" sz="1200" b="1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20543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内效产品线</a:t>
                      </a:r>
                      <a:endParaRPr lang="en-US" altLang="zh-CN" sz="1200" b="1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40%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369" marR="89369" marT="44684" marB="44684" anchor="ctr">
                    <a:solidFill>
                      <a:srgbClr val="9C5BCD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提升健客内部中后台业务管理系统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的信息化和智能化程度及用户体验</a:t>
                      </a:r>
                      <a:endParaRPr lang="zh-CN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完成药事服务费设计并推动上线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新运营中心二期（智能调价）上线</a:t>
                      </a:r>
                      <a:endParaRPr lang="en-US" altLang="en-US" sz="11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20543">
                <a:tc vMerge="1">
                  <a:tcPr marL="89369" marR="89369" marT="44684" marB="44684" anchor="ctr">
                    <a:solidFill>
                      <a:srgbClr val="9C5BCD"/>
                    </a:solidFill>
                  </a:tcPr>
                </a:tc>
                <a:tc vMerge="1"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完成返利系统设计并推动上线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新运营中心三期（商品信息管控）上线</a:t>
                      </a:r>
                      <a:endParaRPr lang="en-US" altLang="en-US" sz="11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20543">
                <a:tc vMerge="1">
                  <a:tcPr marL="89369" marR="89369" marT="44684" marB="44684" anchor="ctr">
                    <a:solidFill>
                      <a:srgbClr val="9C5BCD"/>
                    </a:solidFill>
                  </a:tcPr>
                </a:tc>
                <a:tc vMerge="1"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新运营中心一期（天猫价格管控）设计并上线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新物流中心一期（</a:t>
                      </a: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WMS</a:t>
                      </a: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系统）上线</a:t>
                      </a:r>
                      <a:endParaRPr lang="en-US" altLang="en-US" sz="11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20543">
                <a:tc vMerge="1">
                  <a:tcPr marL="89369" marR="89369" marT="44684" marB="44684" anchor="ctr">
                    <a:solidFill>
                      <a:srgbClr val="9C5BCD"/>
                    </a:solidFill>
                  </a:tcPr>
                </a:tc>
                <a:tc vMerge="1"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完成新物流中心一期（</a:t>
                      </a: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WMS</a:t>
                      </a: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系统）需求确认</a:t>
                      </a:r>
                      <a:endParaRPr lang="en-US" altLang="en-US" sz="11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新供应链中心一期上线</a:t>
                      </a:r>
                      <a:endParaRPr lang="en-US" altLang="en-US" sz="11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20543">
                <a:tc vMerge="1">
                  <a:tcPr marL="89369" marR="89369" marT="44684" marB="44684" anchor="ctr">
                    <a:solidFill>
                      <a:srgbClr val="9C5BCD"/>
                    </a:solidFill>
                  </a:tcPr>
                </a:tc>
                <a:tc vMerge="1"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完成新供应链中心一期产品框架设计</a:t>
                      </a:r>
                      <a:endParaRPr lang="en-US" altLang="en-US" sz="11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完成新客服中心一期需求梳理和设计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20543">
                <a:tc vMerge="1">
                  <a:tcPr marL="89369" marR="89369" marT="44684" marB="44684" anchor="ctr">
                    <a:solidFill>
                      <a:srgbClr val="9C5BCD"/>
                    </a:solidFill>
                  </a:tcPr>
                </a:tc>
                <a:tc vMerge="1"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新药店系统一期上线</a:t>
                      </a:r>
                      <a:endParaRPr lang="en-US" altLang="en-US" sz="11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新一站式内部系统平台初具规模</a:t>
                      </a:r>
                      <a:endParaRPr lang="en-US" altLang="en-US" sz="11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2054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数据产品线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15%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369" marR="89369" marT="44684" marB="44684" anchor="ctr"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以一切业务数据化为目标，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建设“健客数据参谋”产品体系，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提升管理决策能力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梳理</a:t>
                      </a: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</a:t>
                      </a: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级业务核心数据指标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梳理部门级业务数据指标</a:t>
                      </a:r>
                      <a:endParaRPr lang="en-US" altLang="en-US" sz="11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20543">
                <a:tc vMerge="1">
                  <a:tcPr marL="89369" marR="89369" marT="44684" marB="44684" anchor="ctr">
                    <a:solidFill>
                      <a:srgbClr val="92D050"/>
                    </a:solidFill>
                  </a:tcPr>
                </a:tc>
                <a:tc vMerge="1"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引入</a:t>
                      </a: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tableau</a:t>
                      </a: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工具，支持数据人员使用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健客数据参谋二期（部门看板）设计上线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20543">
                <a:tc vMerge="1">
                  <a:tcPr marL="89369" marR="89369" marT="44684" marB="44684" anchor="ctr">
                    <a:solidFill>
                      <a:srgbClr val="92D050"/>
                    </a:solidFill>
                  </a:tcPr>
                </a:tc>
                <a:tc vMerge="1"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健客数据参谋产品一期（</a:t>
                      </a: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</a:t>
                      </a: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看板）设计上线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健客数据参谋产品初具规模</a:t>
                      </a:r>
                      <a:endParaRPr lang="en-US" altLang="en-US" sz="11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2054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增长产品线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5%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369" marR="89369" marT="44684" marB="44684" anchor="ctr">
                    <a:solidFill>
                      <a:srgbClr val="FE605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探索低成本新流量机会和用户留存转化模式，推动用户规模增长</a:t>
                      </a:r>
                      <a:endParaRPr lang="zh-CN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完成健客流量大图梳理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基于流量大图找到有效引流方式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20543">
                <a:tc vMerge="1">
                  <a:tcPr marL="89369" marR="89369" marT="44684" marB="44684" anchor="ctr">
                    <a:solidFill>
                      <a:srgbClr val="FE605C"/>
                    </a:solidFill>
                  </a:tcPr>
                </a:tc>
                <a:tc vMerge="1"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APP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健康圈一期上线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APP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健康圈二期优化上线（接入医生资源）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20543">
                <a:tc vMerge="1">
                  <a:tcPr marL="89369" marR="89369" marT="44684" marB="44684" anchor="ctr">
                    <a:solidFill>
                      <a:srgbClr val="FE605C"/>
                    </a:solidFill>
                  </a:tcPr>
                </a:tc>
                <a:tc vMerge="1"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完成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APP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社交立减金设计并推动上线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探索并设计更多社交裂变产品新玩法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357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电商产品线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5%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369" marR="89369" marT="44684" marB="44684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提升交易转化率和专业性及用户体验，建设新客户端，推动业绩增长</a:t>
                      </a:r>
                      <a:endParaRPr lang="zh-CN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6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完成新客户端“百度小程序”设计并推动上线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引入外部专业医药智囊，找到专业性突破点</a:t>
                      </a:r>
                      <a:endParaRPr lang="en-US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11484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完成多端详情页等重要页面改版并增加个性推荐内容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完成</a:t>
                      </a:r>
                      <a:r>
                        <a:rPr lang="zh-CN" altLang="en-US" sz="1100" dirty="0"/>
                        <a:t>付费会员模式探索</a:t>
                      </a:r>
                      <a:endParaRPr lang="zh-CN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/>
          <p:cNvSpPr txBox="1"/>
          <p:nvPr/>
        </p:nvSpPr>
        <p:spPr>
          <a:xfrm>
            <a:off x="3851920" y="116632"/>
            <a:ext cx="5026441" cy="7278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Tx/>
              <a:buFontTx/>
              <a:buNone/>
              <a:defRPr sz="32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1pPr>
            <a:lvl2pPr marL="0" indent="457200" algn="ctr" defTabSz="914400" rtl="0" eaLnBrk="1" latinLnBrk="0" hangingPunct="1">
              <a:spcBef>
                <a:spcPct val="20000"/>
              </a:spcBef>
              <a:buSzTx/>
              <a:buFontTx/>
              <a:buNone/>
              <a:defRPr sz="28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2pPr>
            <a:lvl3pPr marL="0" indent="914400" algn="ctr" defTabSz="914400" rtl="0" eaLnBrk="1" latinLnBrk="0" hangingPunct="1">
              <a:spcBef>
                <a:spcPct val="20000"/>
              </a:spcBef>
              <a:buSzTx/>
              <a:buFontTx/>
              <a:buNone/>
              <a:defRPr sz="24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3pPr>
            <a:lvl4pPr marL="0" indent="1371600" algn="ctr" defTabSz="914400" rtl="0" eaLnBrk="1" latinLnBrk="0" hangingPunct="1">
              <a:spcBef>
                <a:spcPct val="20000"/>
              </a:spcBef>
              <a:buSzTx/>
              <a:buFontTx/>
              <a:buNone/>
              <a:defRPr sz="20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4pPr>
            <a:lvl5pPr marL="0" indent="1828800" algn="ctr" defTabSz="914400" rtl="0" eaLnBrk="1" latinLnBrk="0" hangingPunct="1">
              <a:spcBef>
                <a:spcPct val="20000"/>
              </a:spcBef>
              <a:buSzTx/>
              <a:buFontTx/>
              <a:buNone/>
              <a:defRPr sz="20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对角圆角矩形 30"/>
          <p:cNvSpPr/>
          <p:nvPr/>
        </p:nvSpPr>
        <p:spPr>
          <a:xfrm>
            <a:off x="6239222" y="4869954"/>
            <a:ext cx="1584176" cy="1989634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提升数据智能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新建，待补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对角圆角矩形 31"/>
          <p:cNvSpPr/>
          <p:nvPr/>
        </p:nvSpPr>
        <p:spPr>
          <a:xfrm>
            <a:off x="4744199" y="2637706"/>
            <a:ext cx="2791167" cy="1512168"/>
          </a:xfrm>
          <a:prstGeom prst="round2DiagRect">
            <a:avLst/>
          </a:prstGeom>
          <a:solidFill>
            <a:srgbClr val="FE6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产品力驱动增长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在岗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15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人，编制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17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负责人：杜嵩杰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对角圆角矩形 32"/>
          <p:cNvSpPr/>
          <p:nvPr/>
        </p:nvSpPr>
        <p:spPr>
          <a:xfrm>
            <a:off x="4439022" y="4869954"/>
            <a:ext cx="1596177" cy="1989634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电商产品组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提升交易转化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在岗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朱嘉杰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对角圆角矩形 33"/>
          <p:cNvSpPr/>
          <p:nvPr/>
        </p:nvSpPr>
        <p:spPr>
          <a:xfrm>
            <a:off x="838622" y="4869954"/>
            <a:ext cx="1576264" cy="1989634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增长产品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新增和留存促活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在岗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endParaRPr lang="zh-CN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胡灏文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 flipV="1">
            <a:off x="1702718" y="4503630"/>
            <a:ext cx="9001000" cy="5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6167214" y="4149874"/>
            <a:ext cx="45719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 flipV="1">
            <a:off x="3457199" y="4509914"/>
            <a:ext cx="45719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 flipV="1">
            <a:off x="10657999" y="4509914"/>
            <a:ext cx="45719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对角圆角矩形 38"/>
          <p:cNvSpPr/>
          <p:nvPr/>
        </p:nvSpPr>
        <p:spPr>
          <a:xfrm>
            <a:off x="8039422" y="4869954"/>
            <a:ext cx="1584176" cy="1989634"/>
          </a:xfrm>
          <a:prstGeom prst="round2Diag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产品运营组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保障产品孵化落地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在岗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钟守彬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 flipV="1">
            <a:off x="5231110" y="4509914"/>
            <a:ext cx="45719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 flipV="1">
            <a:off x="8857799" y="4509914"/>
            <a:ext cx="45719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对角圆角矩形 41"/>
          <p:cNvSpPr/>
          <p:nvPr/>
        </p:nvSpPr>
        <p:spPr>
          <a:xfrm>
            <a:off x="9839622" y="4869954"/>
            <a:ext cx="1656184" cy="1989634"/>
          </a:xfrm>
          <a:prstGeom prst="round2DiagRect">
            <a:avLst/>
          </a:prstGeom>
          <a:solidFill>
            <a:srgbClr val="00C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体验设计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提升颜值 设计溢价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在岗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张海鹏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 flipV="1">
            <a:off x="7031310" y="4509914"/>
            <a:ext cx="45719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" y="188640"/>
            <a:ext cx="2206774" cy="576065"/>
          </a:xfrm>
          <a:prstGeom prst="rect">
            <a:avLst/>
          </a:prstGeom>
          <a:solidFill>
            <a:srgbClr val="FE6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团队建设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>
          <a:xfrm>
            <a:off x="910630" y="1197546"/>
            <a:ext cx="10441160" cy="100811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产品部人才梯队持续优化和影响力升级</a:t>
            </a:r>
            <a:r>
              <a:rPr lang="en-US" altLang="zh-CN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en-US" altLang="zh-CN" sz="4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副标题 2"/>
          <p:cNvSpPr txBox="1"/>
          <p:nvPr/>
        </p:nvSpPr>
        <p:spPr>
          <a:xfrm>
            <a:off x="7463358" y="2493690"/>
            <a:ext cx="48166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7000" b="1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7000" b="1" noProof="0" dirty="0" smtClean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7000" b="1" noProof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7000" b="1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ign</a:t>
            </a:r>
            <a:endParaRPr kumimoji="0" lang="zh-CN" altLang="en-US" sz="7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副标题 2"/>
          <p:cNvSpPr txBox="1"/>
          <p:nvPr/>
        </p:nvSpPr>
        <p:spPr>
          <a:xfrm>
            <a:off x="-25474" y="2493690"/>
            <a:ext cx="48166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7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7000" b="1" dirty="0" smtClean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7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7000" b="1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endParaRPr kumimoji="0" lang="zh-CN" altLang="en-US" sz="7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副标题 2"/>
          <p:cNvSpPr txBox="1"/>
          <p:nvPr/>
        </p:nvSpPr>
        <p:spPr>
          <a:xfrm>
            <a:off x="1198662" y="3573810"/>
            <a:ext cx="2952328" cy="43204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spcBef>
                <a:spcPct val="20000"/>
              </a:spcBef>
            </a:pPr>
            <a:r>
              <a:rPr lang="zh-CN" altLang="en-US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输出武器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noProof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输出战术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副标题 2"/>
          <p:cNvSpPr txBox="1"/>
          <p:nvPr/>
        </p:nvSpPr>
        <p:spPr>
          <a:xfrm>
            <a:off x="8327454" y="3573810"/>
            <a:ext cx="3278982" cy="43204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/>
          <a:p>
            <a:pPr>
              <a:spcBef>
                <a:spcPct val="20000"/>
              </a:spcBef>
            </a:pPr>
            <a:r>
              <a:rPr lang="zh-CN" altLang="en-US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交互视觉设计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业务逻辑设计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278782" y="378983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9767614" y="378983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对角圆角矩形 28"/>
          <p:cNvSpPr/>
          <p:nvPr/>
        </p:nvSpPr>
        <p:spPr>
          <a:xfrm>
            <a:off x="2638822" y="4869954"/>
            <a:ext cx="1596177" cy="1989634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内效产品组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提效率降成本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在岗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人，待补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endParaRPr lang="zh-CN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邱涛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 flipV="1">
            <a:off x="1702718" y="4509914"/>
            <a:ext cx="45719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0160915 健客 ppt模板 16比9-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10630" y="765498"/>
            <a:ext cx="53163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05355" y="2000123"/>
            <a:ext cx="4490517" cy="854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64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产品力驱动增长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1855</Words>
  <Application>WPS 演示</Application>
  <PresentationFormat>自定义</PresentationFormat>
  <Paragraphs>365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酷狗VIP的三年</dc:title>
  <dc:creator>dsj</dc:creator>
  <cp:lastModifiedBy>THINK</cp:lastModifiedBy>
  <cp:revision>3248</cp:revision>
  <dcterms:created xsi:type="dcterms:W3CDTF">2013-08-29T16:34:00Z</dcterms:created>
  <dcterms:modified xsi:type="dcterms:W3CDTF">2019-03-04T02:06:29Z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