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67" r:id="rId3"/>
    <p:sldId id="368" r:id="rId4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6D5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2950" autoAdjust="0"/>
  </p:normalViewPr>
  <p:slideViewPr>
    <p:cSldViewPr showGuides="1">
      <p:cViewPr varScale="1">
        <p:scale>
          <a:sx n="90" d="100"/>
          <a:sy n="90" d="100"/>
        </p:scale>
        <p:origin x="810" y="72"/>
      </p:cViewPr>
      <p:guideLst>
        <p:guide orient="horz" pos="1624"/>
        <p:guide pos="2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3F35E-BE0E-4516-8689-7B6BEB329D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6E7AA-454B-4C02-B8B0-64009CEDFF9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 descr="40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9900" y="-869950"/>
            <a:ext cx="8001000" cy="600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 descr="40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214437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 descr="4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5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圆角矩形 2"/>
          <p:cNvSpPr/>
          <p:nvPr/>
        </p:nvSpPr>
        <p:spPr>
          <a:xfrm>
            <a:off x="276225" y="252413"/>
            <a:ext cx="8567738" cy="503238"/>
          </a:xfrm>
          <a:prstGeom prst="roundRect">
            <a:avLst/>
          </a:prstGeom>
          <a:solidFill>
            <a:srgbClr val="1B9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6" name="图片 3" descr="健客logo--健康到家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8675" y="368300"/>
            <a:ext cx="1370013" cy="271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6225" y="252413"/>
            <a:ext cx="8567738" cy="503238"/>
          </a:xfrm>
          <a:prstGeom prst="roundRect">
            <a:avLst/>
          </a:prstGeom>
          <a:solidFill>
            <a:srgbClr val="1B9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图片 2" descr="健客logo--健康到家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8675" y="368300"/>
            <a:ext cx="1370013" cy="271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 descr="4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5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 descr="40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9900" y="-869950"/>
            <a:ext cx="8001000" cy="6000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2" descr="椭圆-4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65925" y="4643438"/>
            <a:ext cx="928688" cy="285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图片 3" descr="椭圆-4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94550" y="4643438"/>
            <a:ext cx="928688" cy="285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图片 4" descr="椭圆-4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042150" y="4786313"/>
            <a:ext cx="288925" cy="2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0" name="图片 5" descr="椭圆-4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86650" y="4791075"/>
            <a:ext cx="287338" cy="2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1" name="图片 6" descr="单独logo.png"/>
          <p:cNvPicPr>
            <a:picLocks noChangeAspect="1"/>
          </p:cNvPicPr>
          <p:nvPr userDrawn="1"/>
        </p:nvPicPr>
        <p:blipFill>
          <a:blip r:embed="rId6">
            <a:lum bright="4001"/>
          </a:blip>
          <a:stretch>
            <a:fillRect/>
          </a:stretch>
        </p:blipFill>
        <p:spPr>
          <a:xfrm>
            <a:off x="6224588" y="2135188"/>
            <a:ext cx="2051050" cy="2665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push dir="u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03580" y="1362075"/>
            <a:ext cx="1199515" cy="6064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00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endParaRPr lang="zh-CN" altLang="en-US" sz="11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66695" y="1362075"/>
            <a:ext cx="1199515" cy="6064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00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语料标注与</a:t>
            </a:r>
            <a:endParaRPr lang="zh-CN" altLang="en-US" sz="11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意图识别</a:t>
            </a:r>
            <a:endParaRPr lang="zh-CN" altLang="en-US" sz="11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5930" y="855980"/>
            <a:ext cx="29070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自研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智能客服系统发展阶段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stCxn id="2" idx="3"/>
            <a:endCxn id="3" idx="1"/>
          </p:cNvCxnSpPr>
          <p:nvPr/>
        </p:nvCxnSpPr>
        <p:spPr>
          <a:xfrm>
            <a:off x="1903095" y="1665605"/>
            <a:ext cx="86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819015" y="1362075"/>
            <a:ext cx="1199515" cy="6064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00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任务式多轮对话</a:t>
            </a:r>
            <a:endParaRPr lang="zh-CN" altLang="en-US" sz="11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endCxn id="6" idx="1"/>
          </p:cNvCxnSpPr>
          <p:nvPr/>
        </p:nvCxnSpPr>
        <p:spPr>
          <a:xfrm>
            <a:off x="3955415" y="1665605"/>
            <a:ext cx="86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879590" y="1362075"/>
            <a:ext cx="1199515" cy="6064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00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智能辅助人工</a:t>
            </a:r>
            <a:endParaRPr lang="zh-CN" altLang="en-US" sz="11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>
            <a:off x="6015990" y="1665605"/>
            <a:ext cx="86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68911" y="361697"/>
            <a:ext cx="4999355" cy="30670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复杂智力、人力密集型的客服领域是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的绝佳应用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28980" y="2985135"/>
            <a:ext cx="2371090" cy="1937385"/>
            <a:chOff x="1349" y="3259"/>
            <a:chExt cx="3734" cy="3051"/>
          </a:xfrm>
        </p:grpSpPr>
        <p:sp>
          <p:nvSpPr>
            <p:cNvPr id="11" name="圆角矩形 10"/>
            <p:cNvSpPr/>
            <p:nvPr/>
          </p:nvSpPr>
          <p:spPr>
            <a:xfrm>
              <a:off x="1399" y="3259"/>
              <a:ext cx="3684" cy="455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Query + Context</a:t>
              </a:r>
              <a:endPara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349" y="4141"/>
              <a:ext cx="3733" cy="366"/>
            </a:xfrm>
            <a:prstGeom prst="roundRect">
              <a:avLst/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意图识别</a:t>
              </a:r>
              <a:endPara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349" y="4930"/>
              <a:ext cx="3734" cy="375"/>
            </a:xfrm>
            <a:prstGeom prst="roundRect">
              <a:avLst/>
            </a:prstGeom>
            <a:solidFill>
              <a:srgbClr val="953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对话管理</a:t>
              </a:r>
              <a:endPara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760" y="5864"/>
              <a:ext cx="911" cy="447"/>
            </a:xfrm>
            <a:prstGeom prst="roundRect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Task</a:t>
              </a:r>
              <a:endPara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下箭头 16"/>
            <p:cNvSpPr/>
            <p:nvPr/>
          </p:nvSpPr>
          <p:spPr>
            <a:xfrm>
              <a:off x="3094" y="3762"/>
              <a:ext cx="280" cy="351"/>
            </a:xfrm>
            <a:prstGeom prst="down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22" name="下箭头 21"/>
            <p:cNvSpPr/>
            <p:nvPr/>
          </p:nvSpPr>
          <p:spPr>
            <a:xfrm>
              <a:off x="3088" y="4546"/>
              <a:ext cx="280" cy="351"/>
            </a:xfrm>
            <a:prstGeom prst="down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399" y="5864"/>
              <a:ext cx="911" cy="447"/>
            </a:xfrm>
            <a:prstGeom prst="roundRect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FAQ</a:t>
              </a:r>
              <a:endPara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4171" y="5864"/>
              <a:ext cx="911" cy="447"/>
            </a:xfrm>
            <a:prstGeom prst="roundRect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Chat</a:t>
              </a:r>
              <a:endPara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下箭头 24"/>
            <p:cNvSpPr/>
            <p:nvPr/>
          </p:nvSpPr>
          <p:spPr>
            <a:xfrm>
              <a:off x="3075" y="5388"/>
              <a:ext cx="280" cy="351"/>
            </a:xfrm>
            <a:prstGeom prst="down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26" name="下箭头 25"/>
            <p:cNvSpPr/>
            <p:nvPr/>
          </p:nvSpPr>
          <p:spPr>
            <a:xfrm>
              <a:off x="1715" y="5388"/>
              <a:ext cx="280" cy="351"/>
            </a:xfrm>
            <a:prstGeom prst="down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27" name="下箭头 26"/>
            <p:cNvSpPr/>
            <p:nvPr/>
          </p:nvSpPr>
          <p:spPr>
            <a:xfrm>
              <a:off x="4487" y="5388"/>
              <a:ext cx="280" cy="351"/>
            </a:xfrm>
            <a:prstGeom prst="down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55930" y="2335530"/>
            <a:ext cx="2500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智能客服系统内部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流程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327525" y="2335530"/>
            <a:ext cx="29070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智能客服系统所产生的价值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27525" y="2854325"/>
            <a:ext cx="4384040" cy="159956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algn="l">
              <a:buAutoNum type="arabicPeriod"/>
            </a:pPr>
            <a:r>
              <a:rPr lang="zh-CN" altLang="en-US" sz="1400" b="1" dirty="0" smtClean="0">
                <a:solidFill>
                  <a:srgbClr val="1B96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智能处理</a:t>
            </a:r>
            <a:r>
              <a:rPr lang="en-US" altLang="zh-CN" sz="1400" b="1" dirty="0" smtClean="0">
                <a:solidFill>
                  <a:srgbClr val="1B96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1400" b="1" dirty="0" smtClean="0">
                <a:solidFill>
                  <a:srgbClr val="1B96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、商品、订单、物流查询等问题超过</a:t>
            </a:r>
            <a:r>
              <a:rPr lang="en-US" altLang="zh-CN" sz="1400" b="1" dirty="0" smtClean="0">
                <a:solidFill>
                  <a:srgbClr val="1B96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b="1" dirty="0" smtClean="0">
                <a:solidFill>
                  <a:srgbClr val="1B96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sz="1400" b="1" dirty="0" smtClean="0">
                <a:solidFill>
                  <a:srgbClr val="1B96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sz="1400" b="1" dirty="0" smtClean="0">
              <a:solidFill>
                <a:srgbClr val="1B96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/>
            </a:pPr>
            <a:endParaRPr lang="zh-CN" altLang="en-US" sz="1400" b="1" dirty="0" smtClean="0">
              <a:solidFill>
                <a:srgbClr val="1B96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b="1" dirty="0" smtClean="0">
                <a:solidFill>
                  <a:srgbClr val="1B96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替代</a:t>
            </a:r>
            <a:r>
              <a:rPr lang="en-US" altLang="zh-CN" sz="1400" b="1" dirty="0" smtClean="0">
                <a:solidFill>
                  <a:srgbClr val="1B96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r>
              <a:rPr lang="zh-CN" altLang="en-US" sz="1400" b="1" dirty="0" smtClean="0">
                <a:solidFill>
                  <a:srgbClr val="1B96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的人工客服，提升人工客服效率</a:t>
            </a:r>
            <a:r>
              <a:rPr lang="en-US" altLang="zh-CN" sz="1400" b="1" dirty="0" smtClean="0">
                <a:solidFill>
                  <a:srgbClr val="1B96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en-US" altLang="zh-CN" sz="1400" b="1" dirty="0" smtClean="0">
                <a:solidFill>
                  <a:srgbClr val="1B96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400" b="1" dirty="0" smtClean="0">
              <a:solidFill>
                <a:srgbClr val="1B96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/>
            </a:pPr>
            <a:endParaRPr lang="zh-CN" altLang="en-US" sz="1400" b="1" dirty="0" smtClean="0">
              <a:solidFill>
                <a:srgbClr val="1B96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400" b="1" dirty="0" smtClean="0">
                <a:solidFill>
                  <a:srgbClr val="1B96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提高了对客户的响应速度</a:t>
            </a:r>
            <a:r>
              <a:rPr lang="en-US" altLang="zh-CN" sz="1400" b="1" dirty="0" smtClean="0">
                <a:solidFill>
                  <a:srgbClr val="1B96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 smtClean="0">
                <a:solidFill>
                  <a:srgbClr val="1B96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zh-CN" altLang="en-US" sz="1400" b="1" dirty="0" smtClean="0">
                <a:solidFill>
                  <a:srgbClr val="1B96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等待时间减少</a:t>
            </a:r>
            <a:r>
              <a:rPr lang="en-US" altLang="zh-CN" sz="1400" b="1" dirty="0" smtClean="0">
                <a:solidFill>
                  <a:srgbClr val="1B96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34%</a:t>
            </a:r>
            <a:r>
              <a:rPr lang="en-US" altLang="zh-CN" sz="1400" b="1" dirty="0" smtClean="0">
                <a:solidFill>
                  <a:srgbClr val="1B96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b="1" dirty="0" smtClean="0">
                <a:solidFill>
                  <a:srgbClr val="1B96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，提升了客户满意度</a:t>
            </a:r>
            <a:endParaRPr lang="zh-CN" altLang="en-US" sz="1400" b="1" dirty="0" smtClean="0">
              <a:solidFill>
                <a:srgbClr val="1B96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930" y="1628775"/>
            <a:ext cx="4046220" cy="12706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5930" y="855980"/>
            <a:ext cx="2500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智能客服相关的子系统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55930" y="1250315"/>
            <a:ext cx="1294130" cy="30670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p>
            <a:pPr algn="l"/>
            <a:r>
              <a:rPr lang="en-US" sz="1400" b="1" dirty="0" smtClean="0">
                <a:solidFill>
                  <a:srgbClr val="1B96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1400" b="1" dirty="0" smtClean="0">
                <a:solidFill>
                  <a:srgbClr val="1B96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管理系统</a:t>
            </a:r>
            <a:endParaRPr lang="zh-CN" altLang="en-US" sz="1400" b="1" dirty="0" smtClean="0">
              <a:solidFill>
                <a:srgbClr val="1B96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910" y="1518285"/>
            <a:ext cx="3489960" cy="12376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76190" y="1099185"/>
            <a:ext cx="1809115" cy="30670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p>
            <a:pPr algn="l"/>
            <a:r>
              <a:rPr lang="zh-CN" altLang="en-US" sz="1400" b="1" dirty="0" smtClean="0">
                <a:solidFill>
                  <a:srgbClr val="1B96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语料标注与</a:t>
            </a:r>
            <a:r>
              <a:rPr lang="zh-CN" altLang="en-US" sz="1400" b="1" dirty="0" smtClean="0">
                <a:solidFill>
                  <a:srgbClr val="1B96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sz="1400" b="1" dirty="0" smtClean="0">
                <a:solidFill>
                  <a:srgbClr val="1B96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400" b="1" dirty="0" smtClean="0">
              <a:solidFill>
                <a:srgbClr val="1B96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5930" y="3024505"/>
            <a:ext cx="2676525" cy="30670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p>
            <a:pPr algn="l"/>
            <a:r>
              <a:rPr lang="zh-CN" altLang="en-US" sz="1400" b="1" dirty="0" smtClean="0">
                <a:solidFill>
                  <a:srgbClr val="1B96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全客户端 </a:t>
            </a:r>
            <a:r>
              <a:rPr lang="en-US" altLang="zh-CN" sz="1400" b="1" dirty="0" smtClean="0">
                <a:solidFill>
                  <a:srgbClr val="1B96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(PC/M/V/App/</a:t>
            </a:r>
            <a:r>
              <a:rPr lang="zh-CN" altLang="en-US" sz="1400" b="1" dirty="0" smtClean="0">
                <a:solidFill>
                  <a:srgbClr val="1B96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en-US" altLang="zh-CN" sz="1400" b="1" dirty="0" smtClean="0">
                <a:solidFill>
                  <a:srgbClr val="1B96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b="1" dirty="0" smtClean="0">
              <a:solidFill>
                <a:srgbClr val="1B96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40" y="3339465"/>
            <a:ext cx="1492885" cy="168529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043680" y="3024505"/>
            <a:ext cx="736600" cy="30670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p>
            <a:pPr algn="l"/>
            <a:r>
              <a:rPr lang="zh-CN" altLang="en-US" sz="1400" b="1" dirty="0" smtClean="0">
                <a:solidFill>
                  <a:srgbClr val="1B96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客服端</a:t>
            </a:r>
            <a:endParaRPr lang="zh-CN" altLang="en-US" sz="1400" b="1" dirty="0" smtClean="0">
              <a:solidFill>
                <a:srgbClr val="1B96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050" y="3422015"/>
            <a:ext cx="3335020" cy="15201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876415" y="3032760"/>
            <a:ext cx="1073150" cy="30670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p>
            <a:pPr algn="l"/>
            <a:r>
              <a:rPr lang="zh-CN" altLang="en-US" sz="1400" b="1" dirty="0" smtClean="0">
                <a:solidFill>
                  <a:srgbClr val="1B96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监控与统计</a:t>
            </a:r>
            <a:endParaRPr lang="zh-CN" altLang="en-US" sz="1400" b="1" dirty="0" smtClean="0">
              <a:solidFill>
                <a:srgbClr val="1B96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415" y="3422015"/>
            <a:ext cx="2220595" cy="1256030"/>
          </a:xfrm>
          <a:prstGeom prst="rect">
            <a:avLst/>
          </a:prstGeom>
        </p:spPr>
      </p:pic>
      <p:pic>
        <p:nvPicPr>
          <p:cNvPr id="13" name="图片 12" descr="dajia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2475" y="675005"/>
            <a:ext cx="882015" cy="882015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H="1">
            <a:off x="1750695" y="1099185"/>
            <a:ext cx="1456690" cy="30289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2051685" y="1563370"/>
            <a:ext cx="1224280" cy="144018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07765" y="1635760"/>
            <a:ext cx="575945" cy="129603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6" idx="1"/>
          </p:cNvCxnSpPr>
          <p:nvPr/>
        </p:nvCxnSpPr>
        <p:spPr>
          <a:xfrm>
            <a:off x="4248785" y="998855"/>
            <a:ext cx="827405" cy="2540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239260" y="1347470"/>
            <a:ext cx="2564765" cy="172847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 dir="u"/>
  </p:transition>
</p:sld>
</file>

<file path=ppt/tags/tag1.xml><?xml version="1.0" encoding="utf-8"?>
<p:tagLst xmlns:p="http://schemas.openxmlformats.org/presentationml/2006/main">
  <p:tag name="KSO_WM_SLIDE_MODEL_TYPE" val="numdgm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1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WPS 演示</Application>
  <PresentationFormat>全屏显示(16:9)</PresentationFormat>
  <Paragraphs>47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华文细黑</vt:lpstr>
      <vt:lpstr>Arial Unicode MS</vt:lpstr>
      <vt:lpstr>Microsoft YaHei UI</vt:lpstr>
      <vt:lpstr>Wingdings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Manager>黄闽兴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黄闽兴的演讲PPT</dc:title>
  <dc:creator>黄闽兴</dc:creator>
  <cp:lastModifiedBy>wushizhi</cp:lastModifiedBy>
  <cp:revision>440</cp:revision>
  <dcterms:created xsi:type="dcterms:W3CDTF">2016-10-21T08:19:00Z</dcterms:created>
  <dcterms:modified xsi:type="dcterms:W3CDTF">2019-03-07T13:14:28Z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