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0" r:id="rId3"/>
    <p:sldId id="261" r:id="rId4"/>
    <p:sldId id="262" r:id="rId5"/>
    <p:sldId id="263" r:id="rId6"/>
    <p:sldId id="277" r:id="rId7"/>
    <p:sldId id="295" r:id="rId8"/>
    <p:sldId id="284" r:id="rId9"/>
    <p:sldId id="321" r:id="rId10"/>
    <p:sldId id="296" r:id="rId11"/>
    <p:sldId id="311" r:id="rId12"/>
    <p:sldId id="285" r:id="rId13"/>
    <p:sldId id="268" r:id="rId14"/>
    <p:sldId id="305" r:id="rId15"/>
    <p:sldId id="313" r:id="rId16"/>
    <p:sldId id="266" r:id="rId17"/>
    <p:sldId id="278" r:id="rId18"/>
    <p:sldId id="267" r:id="rId19"/>
    <p:sldId id="275" r:id="rId20"/>
    <p:sldId id="276" r:id="rId21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</p:embeddedFont>
    <p:embeddedFont>
      <p:font typeface="Calibri" panose="020F0502020204030204"/>
      <p:regular r:id="rId27"/>
      <p:bold r:id="rId28"/>
      <p:italic r:id="rId29"/>
      <p:boldItalic r:id="rId30"/>
    </p:embeddedFont>
    <p:embeddedFont>
      <p:font typeface="Segoe UI" panose="020B0502040204020203" charset="0"/>
      <p:regular r:id="rId31"/>
      <p:bold r:id="rId32"/>
      <p:italic r:id="rId33"/>
      <p:boldItalic r:id="rId3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22"/>
    <a:srgbClr val="EE8E00"/>
    <a:srgbClr val="025994"/>
    <a:srgbClr val="702222"/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96" y="102"/>
      </p:cViewPr>
      <p:guideLst>
        <p:guide orient="horz" pos="2181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7" r="6666"/>
          <a:stretch>
            <a:fillRect/>
          </a:stretch>
        </p:blipFill>
        <p:spPr>
          <a:xfrm>
            <a:off x="8284335" y="0"/>
            <a:ext cx="390766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83028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84628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66057" y="426263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 userDrawn="1"/>
        </p:nvSpPr>
        <p:spPr>
          <a:xfrm rot="5400000">
            <a:off x="-116115" y="466400"/>
            <a:ext cx="798286" cy="566057"/>
          </a:xfrm>
          <a:prstGeom prst="trapezoid">
            <a:avLst/>
          </a:prstGeom>
          <a:solidFill>
            <a:srgbClr val="FFA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818008" y="294661"/>
            <a:ext cx="909534" cy="909534"/>
            <a:chOff x="2414237" y="2712643"/>
            <a:chExt cx="1925534" cy="1925532"/>
          </a:xfrm>
        </p:grpSpPr>
        <p:sp>
          <p:nvSpPr>
            <p:cNvPr id="5" name="椭圆 4"/>
            <p:cNvSpPr/>
            <p:nvPr/>
          </p:nvSpPr>
          <p:spPr>
            <a:xfrm>
              <a:off x="2414237" y="2712643"/>
              <a:ext cx="1925534" cy="1925532"/>
            </a:xfrm>
            <a:prstGeom prst="ellipse">
              <a:avLst/>
            </a:prstGeom>
            <a:solidFill>
              <a:srgbClr val="FFA42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724535" y="3175099"/>
              <a:ext cx="1304938" cy="1000620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7087781" y="2327186"/>
            <a:ext cx="896163" cy="1680306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02053" y="2485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212806" y="0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57589" y="1970468"/>
            <a:ext cx="5578274" cy="1403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6200000">
            <a:off x="804929" y="2221606"/>
            <a:ext cx="1403798" cy="901521"/>
          </a:xfrm>
          <a:prstGeom prst="trapezoid">
            <a:avLst>
              <a:gd name="adj" fmla="val 28149"/>
            </a:avLst>
          </a:prstGeom>
          <a:solidFill>
            <a:srgbClr val="02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228044"/>
            <a:ext cx="1056067" cy="896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65849" y="2092493"/>
            <a:ext cx="428835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600" dirty="0" smtClean="0">
                <a:solidFill>
                  <a:schemeClr val="bg1"/>
                </a:solidFill>
                <a:latin typeface="+mn-ea"/>
              </a:rPr>
              <a:t>转正答辩</a:t>
            </a:r>
            <a:endParaRPr lang="zh-CN" altLang="en-US" sz="6000" b="1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32739" y="25253"/>
            <a:ext cx="1224000" cy="1223998"/>
            <a:chOff x="222586" y="2787385"/>
            <a:chExt cx="1224000" cy="1223998"/>
          </a:xfrm>
        </p:grpSpPr>
        <p:sp>
          <p:nvSpPr>
            <p:cNvPr id="29" name="椭圆 2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235117" y="4484129"/>
            <a:ext cx="2348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所在组：     智能组</a:t>
            </a:r>
            <a:endParaRPr lang="zh-CN" altLang="en-US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6471673" y="4088528"/>
            <a:ext cx="1868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答辩人：     胡真</a:t>
            </a:r>
            <a:endParaRPr lang="en-US" altLang="zh-CN" dirty="0" smtClean="0"/>
          </a:p>
        </p:txBody>
      </p:sp>
      <p:grpSp>
        <p:nvGrpSpPr>
          <p:cNvPr id="40" name="组合 39"/>
          <p:cNvGrpSpPr/>
          <p:nvPr/>
        </p:nvGrpSpPr>
        <p:grpSpPr>
          <a:xfrm>
            <a:off x="5333536" y="4136503"/>
            <a:ext cx="695139" cy="642714"/>
            <a:chOff x="5539978" y="4136503"/>
            <a:chExt cx="695139" cy="642714"/>
          </a:xfrm>
        </p:grpSpPr>
        <p:sp>
          <p:nvSpPr>
            <p:cNvPr id="37" name="右箭头 36"/>
            <p:cNvSpPr/>
            <p:nvPr/>
          </p:nvSpPr>
          <p:spPr>
            <a:xfrm>
              <a:off x="5711077" y="4136503"/>
              <a:ext cx="524040" cy="642714"/>
            </a:xfrm>
            <a:prstGeom prst="rightArrow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627849" y="4297839"/>
              <a:ext cx="52821" cy="322021"/>
            </a:xfrm>
            <a:prstGeom prst="rect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39978" y="4297839"/>
              <a:ext cx="52821" cy="322021"/>
            </a:xfrm>
            <a:prstGeom prst="rect">
              <a:avLst/>
            </a:prstGeom>
            <a:solidFill>
              <a:srgbClr val="FFA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581" y="920057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 smtClean="0"/>
              <a:t>医疗知识图谱智能问答：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45515" y="1851025"/>
            <a:ext cx="9978390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  </a:t>
            </a:r>
            <a:r>
              <a:rPr lang="zh-CN" altLang="en-US" b="1"/>
              <a:t>目的</a:t>
            </a:r>
            <a:endParaRPr lang="zh-CN" altLang="en-US" b="1"/>
          </a:p>
          <a:p>
            <a:r>
              <a:rPr lang="zh-CN" altLang="en-US"/>
              <a:t>     </a:t>
            </a:r>
            <a:r>
              <a:rPr lang="zh-CN" altLang="en-US" sz="1400"/>
              <a:t>通过知识图谱智能回答类似于：药品相关信息，药品适用症，疾病相关症状，症状所属疾病 等问题。</a:t>
            </a:r>
            <a:endParaRPr lang="zh-CN" altLang="en-US" sz="1400"/>
          </a:p>
          <a:p>
            <a:r>
              <a:rPr lang="en-US" altLang="zh-CN" sz="1800" b="1"/>
              <a:t>2.   知识图谱设计</a:t>
            </a:r>
            <a:endParaRPr lang="en-US" altLang="zh-CN" sz="1800"/>
          </a:p>
          <a:p>
            <a:r>
              <a:rPr lang="en-US" altLang="zh-CN" sz="1800"/>
              <a:t>     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zh-CN" altLang="en-US" sz="1400"/>
              <a:t>    </a:t>
            </a:r>
            <a:endParaRPr lang="zh-CN" altLang="en-US" sz="1400"/>
          </a:p>
        </p:txBody>
      </p:sp>
      <p:sp>
        <p:nvSpPr>
          <p:cNvPr id="5" name="椭圆 4"/>
          <p:cNvSpPr/>
          <p:nvPr/>
        </p:nvSpPr>
        <p:spPr>
          <a:xfrm>
            <a:off x="3743960" y="4244975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感康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89445" y="4244975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感冒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5" idx="7"/>
            <a:endCxn id="6" idx="1"/>
          </p:cNvCxnSpPr>
          <p:nvPr/>
        </p:nvCxnSpPr>
        <p:spPr>
          <a:xfrm>
            <a:off x="4394835" y="4351020"/>
            <a:ext cx="2706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53990" y="4036060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适用于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54630" y="2846070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淡黄色片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1"/>
            <a:endCxn id="9" idx="5"/>
          </p:cNvCxnSpPr>
          <p:nvPr/>
        </p:nvCxnSpPr>
        <p:spPr>
          <a:xfrm flipH="1" flipV="1">
            <a:off x="3405505" y="3463290"/>
            <a:ext cx="450215" cy="8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55695" y="3433445"/>
            <a:ext cx="420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性状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22730" y="4245610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吴太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5" idx="2"/>
            <a:endCxn id="12" idx="6"/>
          </p:cNvCxnSpPr>
          <p:nvPr/>
        </p:nvCxnSpPr>
        <p:spPr>
          <a:xfrm flipH="1">
            <a:off x="2285365" y="4606925"/>
            <a:ext cx="14585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60955" y="4303395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厂家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560955" y="5866765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36</a:t>
            </a:r>
            <a:r>
              <a:rPr lang="zh-CN" altLang="en-US"/>
              <a:t>月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5" idx="3"/>
            <a:endCxn id="15" idx="7"/>
          </p:cNvCxnSpPr>
          <p:nvPr/>
        </p:nvCxnSpPr>
        <p:spPr>
          <a:xfrm flipH="1">
            <a:off x="3211830" y="4862195"/>
            <a:ext cx="643890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43960" y="5121910"/>
            <a:ext cx="459740" cy="1055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有效期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975600" y="2846070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发热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6" idx="7"/>
            <a:endCxn id="18" idx="3"/>
          </p:cNvCxnSpPr>
          <p:nvPr/>
        </p:nvCxnSpPr>
        <p:spPr>
          <a:xfrm flipV="1">
            <a:off x="7640320" y="3463290"/>
            <a:ext cx="447040" cy="8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090025" y="4245610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头疼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6" idx="6"/>
            <a:endCxn id="20" idx="2"/>
          </p:cNvCxnSpPr>
          <p:nvPr/>
        </p:nvCxnSpPr>
        <p:spPr>
          <a:xfrm>
            <a:off x="7752080" y="4606925"/>
            <a:ext cx="13379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039735" y="5702300"/>
            <a:ext cx="762635" cy="72326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鼻塞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6" idx="5"/>
            <a:endCxn id="23" idx="1"/>
          </p:cNvCxnSpPr>
          <p:nvPr/>
        </p:nvCxnSpPr>
        <p:spPr>
          <a:xfrm>
            <a:off x="7640320" y="4862195"/>
            <a:ext cx="511175" cy="94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31710" y="3463290"/>
            <a:ext cx="420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症状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31710" y="5221605"/>
            <a:ext cx="420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症状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039735" y="410845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症状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6" idx="3"/>
            <a:endCxn id="5" idx="5"/>
          </p:cNvCxnSpPr>
          <p:nvPr/>
        </p:nvCxnSpPr>
        <p:spPr>
          <a:xfrm flipH="1">
            <a:off x="4394835" y="4862195"/>
            <a:ext cx="2706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53990" y="4862195"/>
            <a:ext cx="987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可用药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1181" y="1094047"/>
            <a:ext cx="424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工作中存在的问题以及解决的方式：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81355" y="1671320"/>
            <a:ext cx="80397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1.</a:t>
            </a:r>
            <a:r>
              <a:rPr lang="zh-CN" altLang="en-US" b="1"/>
              <a:t>模型搭建</a:t>
            </a:r>
            <a:endParaRPr lang="zh-CN" altLang="en-US" b="1"/>
          </a:p>
          <a:p>
            <a:pPr algn="l"/>
            <a:r>
              <a:rPr lang="zh-CN" altLang="en-US"/>
              <a:t>      </a:t>
            </a:r>
            <a:endParaRPr lang="zh-CN" altLang="en-US"/>
          </a:p>
          <a:p>
            <a:pPr algn="l"/>
            <a:r>
              <a:rPr lang="zh-CN" altLang="en-US"/>
              <a:t>问题：</a:t>
            </a:r>
            <a:endParaRPr lang="zh-CN" altLang="en-US"/>
          </a:p>
          <a:p>
            <a:pPr algn="l"/>
            <a:r>
              <a:rPr lang="zh-CN" altLang="en-US"/>
              <a:t>         </a:t>
            </a:r>
            <a:r>
              <a:rPr lang="en-US" altLang="zh-CN"/>
              <a:t>a. </a:t>
            </a:r>
            <a:r>
              <a:rPr lang="zh-CN" altLang="en-US"/>
              <a:t>用</a:t>
            </a:r>
            <a:r>
              <a:rPr lang="en-US" altLang="zh-CN"/>
              <a:t>lstm</a:t>
            </a:r>
            <a:r>
              <a:rPr lang="zh-CN" altLang="en-US"/>
              <a:t>虽然是全局语义信息，但是速度较慢，</a:t>
            </a:r>
            <a:r>
              <a:rPr lang="en-US" altLang="zh-CN"/>
              <a:t>attention</a:t>
            </a:r>
            <a:r>
              <a:rPr lang="zh-CN" altLang="en-US"/>
              <a:t>速度也较慢。</a:t>
            </a:r>
            <a:endParaRPr lang="zh-CN" altLang="en-US"/>
          </a:p>
          <a:p>
            <a:pPr algn="l"/>
            <a:r>
              <a:rPr lang="zh-CN" altLang="en-US"/>
              <a:t>         </a:t>
            </a:r>
            <a:r>
              <a:rPr lang="en-US" altLang="zh-CN"/>
              <a:t>b. </a:t>
            </a:r>
            <a:r>
              <a:rPr lang="zh-CN" altLang="en-US"/>
              <a:t>单纯用词向量，缺少类别信息。</a:t>
            </a:r>
            <a:endParaRPr lang="zh-CN" altLang="en-US"/>
          </a:p>
          <a:p>
            <a:pPr algn="l"/>
            <a:r>
              <a:rPr lang="zh-CN" altLang="en-US"/>
              <a:t>         </a:t>
            </a:r>
            <a:r>
              <a:rPr lang="en-US" altLang="zh-CN"/>
              <a:t>c. </a:t>
            </a:r>
            <a:r>
              <a:rPr lang="zh-CN" altLang="en-US"/>
              <a:t>只用一个过滤器，不能较好捕捉局部信息。</a:t>
            </a:r>
            <a:endParaRPr lang="en-US" altLang="zh-CN"/>
          </a:p>
          <a:p>
            <a:pPr algn="l"/>
            <a:r>
              <a:rPr lang="en-US" altLang="zh-CN"/>
              <a:t>      </a:t>
            </a:r>
            <a:endParaRPr lang="en-US" altLang="zh-CN"/>
          </a:p>
          <a:p>
            <a:pPr algn="l"/>
            <a:r>
              <a:rPr lang="zh-CN" altLang="en-US"/>
              <a:t>解决：</a:t>
            </a:r>
            <a:endParaRPr lang="zh-CN" altLang="en-US"/>
          </a:p>
          <a:p>
            <a:pPr algn="l"/>
            <a:r>
              <a:rPr lang="en-US" altLang="zh-CN"/>
              <a:t>          a. </a:t>
            </a:r>
            <a:r>
              <a:rPr lang="zh-CN" altLang="en-US"/>
              <a:t>采用</a:t>
            </a:r>
            <a:r>
              <a:rPr lang="en-US" altLang="zh-CN"/>
              <a:t>cnn</a:t>
            </a:r>
            <a:r>
              <a:rPr lang="zh-CN" altLang="en-US"/>
              <a:t>，因为</a:t>
            </a:r>
            <a:r>
              <a:rPr lang="en-US" altLang="zh-CN"/>
              <a:t>cnn</a:t>
            </a:r>
            <a:r>
              <a:rPr lang="zh-CN" altLang="en-US"/>
              <a:t>是并行计算，比</a:t>
            </a:r>
            <a:r>
              <a:rPr lang="en-US" altLang="zh-CN"/>
              <a:t>lstm</a:t>
            </a:r>
            <a:r>
              <a:rPr lang="zh-CN" altLang="en-US"/>
              <a:t>的递归计算要快很多，大概</a:t>
            </a:r>
            <a:endParaRPr lang="zh-CN" altLang="en-US"/>
          </a:p>
          <a:p>
            <a:pPr algn="l"/>
            <a:r>
              <a:rPr lang="zh-CN" altLang="en-US"/>
              <a:t>              </a:t>
            </a:r>
            <a:r>
              <a:rPr lang="en-US" altLang="zh-CN"/>
              <a:t>8</a:t>
            </a:r>
            <a:r>
              <a:rPr lang="zh-CN" altLang="en-US"/>
              <a:t>倍以上。</a:t>
            </a:r>
            <a:endParaRPr lang="zh-CN" altLang="en-US"/>
          </a:p>
          <a:p>
            <a:pPr algn="l"/>
            <a:r>
              <a:rPr lang="en-US" altLang="zh-CN"/>
              <a:t>          b. </a:t>
            </a:r>
            <a:r>
              <a:rPr lang="zh-CN" altLang="en-US"/>
              <a:t>采用符号向量表示部分实体，例如：感冒灵、皮炎平都是药品。</a:t>
            </a:r>
            <a:endParaRPr lang="zh-CN" altLang="en-US"/>
          </a:p>
          <a:p>
            <a:pPr algn="l"/>
            <a:r>
              <a:rPr lang="en-US" altLang="zh-CN"/>
              <a:t>          c. </a:t>
            </a:r>
            <a:r>
              <a:rPr lang="zh-CN" altLang="en-US"/>
              <a:t>多个过滤器融合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112289" y="1344757"/>
            <a:ext cx="582549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2. </a:t>
            </a:r>
            <a:r>
              <a:rPr lang="zh-CN" altLang="en-US" b="1">
                <a:sym typeface="+mn-ea"/>
              </a:rPr>
              <a:t>数据标注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问题：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a. </a:t>
            </a:r>
            <a:r>
              <a:rPr lang="zh-CN" altLang="en-US">
                <a:sym typeface="+mn-ea"/>
              </a:rPr>
              <a:t>单纯标注，速度较慢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b. </a:t>
            </a:r>
            <a:r>
              <a:rPr lang="zh-CN" altLang="en-US">
                <a:sym typeface="+mn-ea"/>
              </a:rPr>
              <a:t>已定义部分类别与实际情况不太符合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c. </a:t>
            </a:r>
            <a:r>
              <a:rPr lang="zh-CN" altLang="en-US">
                <a:sym typeface="+mn-ea"/>
              </a:rPr>
              <a:t>已定义类别不能覆盖所有数据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解决：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a. </a:t>
            </a:r>
            <a:r>
              <a:rPr lang="zh-CN" altLang="en-US">
                <a:sym typeface="+mn-ea"/>
              </a:rPr>
              <a:t>采用：标注</a:t>
            </a:r>
            <a:r>
              <a:rPr lang="en-US" altLang="zh-CN">
                <a:sym typeface="+mn-ea"/>
              </a:rPr>
              <a:t>--&gt;</a:t>
            </a:r>
            <a:r>
              <a:rPr lang="zh-CN" altLang="en-US">
                <a:sym typeface="+mn-ea"/>
              </a:rPr>
              <a:t>模型预测</a:t>
            </a:r>
            <a:r>
              <a:rPr lang="en-US" altLang="zh-CN">
                <a:sym typeface="+mn-ea"/>
              </a:rPr>
              <a:t>--&gt;</a:t>
            </a:r>
            <a:r>
              <a:rPr lang="zh-CN" altLang="en-US">
                <a:sym typeface="+mn-ea"/>
              </a:rPr>
              <a:t>标注</a:t>
            </a:r>
            <a:r>
              <a:rPr lang="en-US" altLang="zh-CN">
                <a:sym typeface="+mn-ea"/>
              </a:rPr>
              <a:t>--&gt;</a:t>
            </a:r>
            <a:r>
              <a:rPr lang="zh-CN" altLang="en-US">
                <a:sym typeface="+mn-ea"/>
              </a:rPr>
              <a:t>模型预测</a:t>
            </a:r>
            <a:r>
              <a:rPr lang="en-US" altLang="zh-CN">
                <a:sym typeface="+mn-ea"/>
              </a:rPr>
              <a:t>--&gt;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b. </a:t>
            </a:r>
            <a:r>
              <a:rPr lang="zh-CN" altLang="en-US">
                <a:sym typeface="+mn-ea"/>
              </a:rPr>
              <a:t>修改合并类别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   c. </a:t>
            </a:r>
            <a:r>
              <a:rPr lang="zh-CN" altLang="en-US">
                <a:sym typeface="+mn-ea"/>
              </a:rPr>
              <a:t>增加新的类别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marL="342900" indent="-342900" algn="l">
              <a:buAutoNum type="arabicPeriod" startAt="2"/>
            </a:pPr>
            <a:endParaRPr lang="en-US" altLang="zh-CN" dirty="0"/>
          </a:p>
          <a:p>
            <a:pPr marL="342900" indent="-342900" algn="l">
              <a:buAutoNum type="arabicPeriod" startAt="2"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200150" y="1462405"/>
            <a:ext cx="82442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3. </a:t>
            </a:r>
            <a:r>
              <a:rPr lang="zh-CN" altLang="en-US" b="1">
                <a:sym typeface="+mn-ea"/>
              </a:rPr>
              <a:t>对话流程</a:t>
            </a:r>
            <a:endParaRPr lang="zh-CN" altLang="en-US" b="1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问题：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a. </a:t>
            </a:r>
            <a:r>
              <a:rPr lang="zh-CN" altLang="en-US">
                <a:sym typeface="+mn-ea"/>
              </a:rPr>
              <a:t>意图类型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b. </a:t>
            </a:r>
            <a:r>
              <a:rPr lang="zh-CN" altLang="en-US">
                <a:sym typeface="+mn-ea"/>
              </a:rPr>
              <a:t>属性顺序、类型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c. </a:t>
            </a:r>
            <a:r>
              <a:rPr lang="zh-CN" altLang="en-US">
                <a:sym typeface="+mn-ea"/>
              </a:rPr>
              <a:t>自动回复友好性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解决：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a. 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数字表示意图类型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b. </a:t>
            </a:r>
            <a:r>
              <a:rPr lang="zh-CN" altLang="en-US">
                <a:sym typeface="+mn-ea"/>
              </a:rPr>
              <a:t>用数字表示属性顺序；用</a:t>
            </a:r>
            <a:r>
              <a:rPr lang="en-US" altLang="zh-CN">
                <a:sym typeface="+mn-ea"/>
              </a:rPr>
              <a:t>0/1</a:t>
            </a:r>
            <a:r>
              <a:rPr lang="zh-CN" altLang="en-US">
                <a:sym typeface="+mn-ea"/>
              </a:rPr>
              <a:t>表示属性类型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</a:t>
            </a:r>
            <a:r>
              <a:rPr lang="en-US" altLang="zh-CN">
                <a:sym typeface="+mn-ea"/>
              </a:rPr>
              <a:t>c. 0</a:t>
            </a:r>
            <a:r>
              <a:rPr lang="zh-CN" altLang="en-US">
                <a:sym typeface="+mn-ea"/>
              </a:rPr>
              <a:t>类型意图自动回复内容编辑多条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marL="342900" indent="-342900" algn="l">
              <a:buAutoNum type="arabicPeriod" startAt="2"/>
            </a:pPr>
            <a:endParaRPr lang="en-US" altLang="zh-CN" dirty="0"/>
          </a:p>
          <a:p>
            <a:pPr marL="342900" indent="-342900" algn="l">
              <a:buAutoNum type="arabicPeriod" startAt="2"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014730" y="1149350"/>
            <a:ext cx="82442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ym typeface="+mn-ea"/>
              </a:rPr>
              <a:t>4. </a:t>
            </a:r>
            <a:r>
              <a:rPr lang="zh-CN" altLang="en-US" b="1">
                <a:sym typeface="+mn-ea"/>
              </a:rPr>
              <a:t>知识图谱 </a:t>
            </a:r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问题：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a. </a:t>
            </a:r>
            <a:r>
              <a:rPr lang="zh-CN" altLang="en-US">
                <a:sym typeface="+mn-ea"/>
              </a:rPr>
              <a:t>实体识别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b. </a:t>
            </a:r>
            <a:r>
              <a:rPr lang="zh-CN" altLang="en-US">
                <a:sym typeface="+mn-ea"/>
              </a:rPr>
              <a:t>关系抽取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c. </a:t>
            </a:r>
            <a:r>
              <a:rPr lang="zh-CN" altLang="en-US">
                <a:sym typeface="+mn-ea"/>
              </a:rPr>
              <a:t>自然语言转查询语句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解决：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     </a:t>
            </a:r>
            <a:r>
              <a:rPr lang="en-US" altLang="zh-CN">
                <a:sym typeface="+mn-ea"/>
              </a:rPr>
              <a:t>ab. </a:t>
            </a:r>
            <a:r>
              <a:rPr lang="zh-CN" altLang="en-US">
                <a:sym typeface="+mn-ea"/>
              </a:rPr>
              <a:t>计划分别尝试：规则、深度学习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           c. </a:t>
            </a:r>
            <a:r>
              <a:rPr lang="zh-CN" altLang="en-US"/>
              <a:t>计划用模板规则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marL="342900" indent="-342900" algn="l">
              <a:buAutoNum type="arabicPeriod" startAt="2"/>
            </a:pPr>
            <a:endParaRPr lang="en-US" altLang="zh-CN" dirty="0"/>
          </a:p>
          <a:p>
            <a:pPr marL="342900" indent="-342900" algn="l">
              <a:buAutoNum type="arabicPeriod" startAt="2"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097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 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82655"/>
            <a:chOff x="3773174" y="3643573"/>
            <a:chExt cx="4663440" cy="982655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试用</a:t>
              </a:r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期</a:t>
              </a:r>
              <a:r>
                <a:rPr lang="zh-CN" alt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自我总</a:t>
              </a:r>
              <a:r>
                <a:rPr lang="zh-CN" altLang="en-US" sz="2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  <a:endPara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73179" y="4227448"/>
              <a:ext cx="46456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269" y="130509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自我总结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8500" y="1897380"/>
            <a:ext cx="4958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经过这3个月的工作，我觉得收获有以下：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9990" y="2454910"/>
            <a:ext cx="87376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沟通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思考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技术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vae,attention,resnet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4181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70590"/>
            <a:chOff x="3773174" y="3643573"/>
            <a:chExt cx="4663440" cy="970590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  <a:endParaRPr 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2069" y="4215383"/>
              <a:ext cx="46456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2166" y="1562255"/>
            <a:ext cx="3704066" cy="4419467"/>
            <a:chOff x="942166" y="1562255"/>
            <a:chExt cx="3704066" cy="4419467"/>
          </a:xfrm>
        </p:grpSpPr>
        <p:sp>
          <p:nvSpPr>
            <p:cNvPr id="3" name="Freeform 13"/>
            <p:cNvSpPr/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42166" y="3827195"/>
              <a:ext cx="3597132" cy="2154527"/>
              <a:chOff x="3921371" y="3319272"/>
              <a:chExt cx="4371360" cy="2618256"/>
            </a:xfrm>
          </p:grpSpPr>
          <p:sp>
            <p:nvSpPr>
              <p:cNvPr id="24" name="Freeform 12"/>
              <p:cNvSpPr/>
              <p:nvPr/>
            </p:nvSpPr>
            <p:spPr bwMode="auto">
              <a:xfrm>
                <a:off x="3921371" y="3319272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4"/>
              <p:cNvSpPr/>
              <p:nvPr/>
            </p:nvSpPr>
            <p:spPr bwMode="auto">
              <a:xfrm>
                <a:off x="6107052" y="449831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930166" y="449831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Freeform 18"/>
            <p:cNvSpPr/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20"/>
            <p:cNvSpPr/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21" name="Freeform 17"/>
              <p:cNvSpPr/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/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Freeform 23"/>
            <p:cNvSpPr/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5"/>
            <p:cNvSpPr/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18" name="Freeform 22"/>
              <p:cNvSpPr/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EE1C39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4"/>
              <p:cNvSpPr/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98141D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8141D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28"/>
            <p:cNvSpPr/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0"/>
            <p:cNvSpPr/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15" name="Freeform 27"/>
              <p:cNvSpPr/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383F4E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9"/>
              <p:cNvSpPr/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282D3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1"/>
              <p:cNvSpPr/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D38">
                  <a:alpha val="9333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7" name="直接连接符 26"/>
          <p:cNvCxnSpPr/>
          <p:nvPr/>
        </p:nvCxnSpPr>
        <p:spPr>
          <a:xfrm>
            <a:off x="3678452" y="2026505"/>
            <a:ext cx="281878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01210" y="2660650"/>
            <a:ext cx="1880235" cy="444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601029" y="3645243"/>
            <a:ext cx="189620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 rot="0">
            <a:off x="6979285" y="1665605"/>
            <a:ext cx="4484370" cy="372649"/>
            <a:chOff x="383458" y="1472769"/>
            <a:chExt cx="4484370" cy="372649"/>
          </a:xfrm>
        </p:grpSpPr>
        <p:sp>
          <p:nvSpPr>
            <p:cNvPr id="34" name="文本框 33"/>
            <p:cNvSpPr txBox="1"/>
            <p:nvPr/>
          </p:nvSpPr>
          <p:spPr>
            <a:xfrm>
              <a:off x="472358" y="1472769"/>
              <a:ext cx="43954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n-ea"/>
                  <a:cs typeface="+mn-ea"/>
                </a:rPr>
                <a:t>初版本意图分类模型部署，测试</a:t>
              </a:r>
              <a:endParaRPr lang="zh-CN" altLang="en-US" b="1" dirty="0">
                <a:latin typeface="+mn-ea"/>
                <a:cs typeface="+mn-ea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83458" y="1561787"/>
              <a:ext cx="0" cy="283631"/>
            </a:xfrm>
            <a:prstGeom prst="line">
              <a:avLst/>
            </a:prstGeom>
            <a:ln w="3810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0">
            <a:off x="6990715" y="2357120"/>
            <a:ext cx="4636770" cy="368300"/>
            <a:chOff x="383458" y="1477213"/>
            <a:chExt cx="4636770" cy="368205"/>
          </a:xfrm>
        </p:grpSpPr>
        <p:sp>
          <p:nvSpPr>
            <p:cNvPr id="39" name="文本框 38"/>
            <p:cNvSpPr txBox="1"/>
            <p:nvPr/>
          </p:nvSpPr>
          <p:spPr>
            <a:xfrm>
              <a:off x="539033" y="1477213"/>
              <a:ext cx="4481195" cy="36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+mn-ea"/>
                  <a:cs typeface="+mn-ea"/>
                </a:rPr>
                <a:t>增加实体识别功能</a:t>
              </a:r>
              <a:endParaRPr lang="zh-CN" altLang="en-US" b="1" dirty="0">
                <a:latin typeface="+mn-ea"/>
                <a:cs typeface="+mn-ea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383458" y="1561787"/>
              <a:ext cx="0" cy="283631"/>
            </a:xfrm>
            <a:prstGeom prst="line">
              <a:avLst/>
            </a:prstGeom>
            <a:ln w="3810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863034" y="3414708"/>
            <a:ext cx="5025307" cy="760769"/>
            <a:chOff x="6894242" y="1825930"/>
            <a:chExt cx="5025307" cy="760769"/>
          </a:xfrm>
        </p:grpSpPr>
        <p:grpSp>
          <p:nvGrpSpPr>
            <p:cNvPr id="42" name="组合 41"/>
            <p:cNvGrpSpPr/>
            <p:nvPr/>
          </p:nvGrpSpPr>
          <p:grpSpPr>
            <a:xfrm>
              <a:off x="7010354" y="1825930"/>
              <a:ext cx="4637405" cy="372014"/>
              <a:chOff x="383458" y="1473404"/>
              <a:chExt cx="4637405" cy="372014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39033" y="1473404"/>
                <a:ext cx="448183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+mn-ea"/>
                    <a:cs typeface="+mn-ea"/>
                  </a:rPr>
                  <a:t>增加阅读理解功能</a:t>
                </a:r>
                <a:endParaRPr lang="zh-CN" altLang="en-US" b="1" dirty="0">
                  <a:latin typeface="+mn-ea"/>
                  <a:cs typeface="+mn-ea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383458" y="1561787"/>
                <a:ext cx="0" cy="283631"/>
              </a:xfrm>
              <a:prstGeom prst="line">
                <a:avLst/>
              </a:prstGeom>
              <a:ln w="38100">
                <a:solidFill>
                  <a:srgbClr val="EE1C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/>
            <p:cNvSpPr/>
            <p:nvPr/>
          </p:nvSpPr>
          <p:spPr>
            <a:xfrm>
              <a:off x="6894242" y="2249514"/>
              <a:ext cx="5025307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600" dirty="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577330" y="69215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未来规划</a:t>
            </a:r>
            <a:endParaRPr lang="zh-CN" altLang="en-US" sz="2000" b="1"/>
          </a:p>
        </p:txBody>
      </p:sp>
      <p:cxnSp>
        <p:nvCxnSpPr>
          <p:cNvPr id="31" name="直接连接符 30"/>
          <p:cNvCxnSpPr/>
          <p:nvPr/>
        </p:nvCxnSpPr>
        <p:spPr>
          <a:xfrm>
            <a:off x="4143375" y="4566920"/>
            <a:ext cx="2346325" cy="292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 rot="0">
            <a:off x="6979285" y="4354195"/>
            <a:ext cx="4570730" cy="372110"/>
            <a:chOff x="383458" y="1473404"/>
            <a:chExt cx="4570730" cy="372014"/>
          </a:xfrm>
        </p:grpSpPr>
        <p:sp>
          <p:nvSpPr>
            <p:cNvPr id="38" name="文本框 37"/>
            <p:cNvSpPr txBox="1"/>
            <p:nvPr/>
          </p:nvSpPr>
          <p:spPr>
            <a:xfrm>
              <a:off x="472358" y="1473404"/>
              <a:ext cx="4481830" cy="36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latin typeface="+mn-ea"/>
                  <a:cs typeface="+mn-ea"/>
                </a:rPr>
                <a:t> </a:t>
              </a:r>
              <a:r>
                <a:rPr lang="zh-CN" altLang="en-US" b="1" dirty="0">
                  <a:latin typeface="+mn-ea"/>
                  <a:cs typeface="+mn-ea"/>
                </a:rPr>
                <a:t>知识图谱在医疗智能问答上的研究</a:t>
              </a:r>
              <a:endParaRPr lang="zh-CN" altLang="en-US" b="1" dirty="0">
                <a:latin typeface="+mn-ea"/>
                <a:cs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383458" y="1561787"/>
              <a:ext cx="0" cy="283631"/>
            </a:xfrm>
            <a:prstGeom prst="line">
              <a:avLst/>
            </a:prstGeom>
            <a:ln w="3810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3507740" y="5544820"/>
            <a:ext cx="2981960" cy="82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 rot="0">
            <a:off x="6979285" y="5334635"/>
            <a:ext cx="4570730" cy="372110"/>
            <a:chOff x="383458" y="1473404"/>
            <a:chExt cx="4570730" cy="372014"/>
          </a:xfrm>
        </p:grpSpPr>
        <p:sp>
          <p:nvSpPr>
            <p:cNvPr id="47" name="文本框 46"/>
            <p:cNvSpPr txBox="1"/>
            <p:nvPr/>
          </p:nvSpPr>
          <p:spPr>
            <a:xfrm>
              <a:off x="472358" y="1473404"/>
              <a:ext cx="4481830" cy="36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latin typeface="+mn-ea"/>
                  <a:cs typeface="+mn-ea"/>
                </a:rPr>
                <a:t> </a:t>
              </a:r>
              <a:r>
                <a:rPr lang="zh-CN" altLang="en-US" b="1" dirty="0">
                  <a:latin typeface="+mn-ea"/>
                  <a:cs typeface="+mn-ea"/>
                </a:rPr>
                <a:t>不断学习相关新技术，更强大化智能客服</a:t>
              </a:r>
              <a:endParaRPr lang="zh-CN" altLang="en-US" b="1" dirty="0">
                <a:latin typeface="+mn-ea"/>
                <a:cs typeface="+mn-ea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83458" y="1561787"/>
              <a:ext cx="0" cy="283631"/>
            </a:xfrm>
            <a:prstGeom prst="line">
              <a:avLst/>
            </a:prstGeom>
            <a:ln w="38100">
              <a:solidFill>
                <a:srgbClr val="EE1C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/>
        </p:nvSpPr>
        <p:spPr>
          <a:xfrm>
            <a:off x="7087781" y="2327186"/>
            <a:ext cx="896163" cy="1680306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02053" y="2485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212806" y="0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57589" y="1970468"/>
            <a:ext cx="5578274" cy="1403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6200000">
            <a:off x="804929" y="2221606"/>
            <a:ext cx="1403798" cy="901521"/>
          </a:xfrm>
          <a:prstGeom prst="trapezoid">
            <a:avLst>
              <a:gd name="adj" fmla="val 28149"/>
            </a:avLst>
          </a:prstGeom>
          <a:solidFill>
            <a:srgbClr val="02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228044"/>
            <a:ext cx="1056067" cy="896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65849" y="2092493"/>
            <a:ext cx="4288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spc="600" dirty="0" smtClean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6000" b="1" spc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5849" y="3013451"/>
            <a:ext cx="428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FOR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YOUR WATCHING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32739" y="25253"/>
            <a:ext cx="1224000" cy="1223998"/>
            <a:chOff x="222586" y="2787385"/>
            <a:chExt cx="1224000" cy="1223998"/>
          </a:xfrm>
        </p:grpSpPr>
        <p:sp>
          <p:nvSpPr>
            <p:cNvPr id="29" name="椭圆 2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2597378" y="4576799"/>
            <a:ext cx="941827" cy="94182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004699" y="2303106"/>
            <a:ext cx="2744610" cy="2744606"/>
          </a:xfrm>
          <a:prstGeom prst="ellipse">
            <a:avLst/>
          </a:prstGeom>
          <a:solidFill>
            <a:srgbClr val="FFA42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9"/>
          <p:cNvSpPr>
            <a:spLocks noEditPoints="1"/>
          </p:cNvSpPr>
          <p:nvPr/>
        </p:nvSpPr>
        <p:spPr bwMode="auto">
          <a:xfrm>
            <a:off x="2724535" y="3175099"/>
            <a:ext cx="1304938" cy="1000620"/>
          </a:xfrm>
          <a:custGeom>
            <a:avLst/>
            <a:gdLst>
              <a:gd name="T0" fmla="*/ 16 w 104"/>
              <a:gd name="T1" fmla="*/ 2 h 79"/>
              <a:gd name="T2" fmla="*/ 27 w 104"/>
              <a:gd name="T3" fmla="*/ 4 h 79"/>
              <a:gd name="T4" fmla="*/ 19 w 104"/>
              <a:gd name="T5" fmla="*/ 48 h 79"/>
              <a:gd name="T6" fmla="*/ 4 w 104"/>
              <a:gd name="T7" fmla="*/ 45 h 79"/>
              <a:gd name="T8" fmla="*/ 16 w 104"/>
              <a:gd name="T9" fmla="*/ 2 h 79"/>
              <a:gd name="T10" fmla="*/ 18 w 104"/>
              <a:gd name="T11" fmla="*/ 65 h 79"/>
              <a:gd name="T12" fmla="*/ 16 w 104"/>
              <a:gd name="T13" fmla="*/ 72 h 79"/>
              <a:gd name="T14" fmla="*/ 101 w 104"/>
              <a:gd name="T15" fmla="*/ 72 h 79"/>
              <a:gd name="T16" fmla="*/ 104 w 104"/>
              <a:gd name="T17" fmla="*/ 72 h 79"/>
              <a:gd name="T18" fmla="*/ 104 w 104"/>
              <a:gd name="T19" fmla="*/ 68 h 79"/>
              <a:gd name="T20" fmla="*/ 104 w 104"/>
              <a:gd name="T21" fmla="*/ 26 h 79"/>
              <a:gd name="T22" fmla="*/ 104 w 104"/>
              <a:gd name="T23" fmla="*/ 24 h 79"/>
              <a:gd name="T24" fmla="*/ 103 w 104"/>
              <a:gd name="T25" fmla="*/ 23 h 79"/>
              <a:gd name="T26" fmla="*/ 90 w 104"/>
              <a:gd name="T27" fmla="*/ 10 h 79"/>
              <a:gd name="T28" fmla="*/ 89 w 104"/>
              <a:gd name="T29" fmla="*/ 9 h 79"/>
              <a:gd name="T30" fmla="*/ 87 w 104"/>
              <a:gd name="T31" fmla="*/ 9 h 79"/>
              <a:gd name="T32" fmla="*/ 31 w 104"/>
              <a:gd name="T33" fmla="*/ 9 h 79"/>
              <a:gd name="T34" fmla="*/ 31 w 104"/>
              <a:gd name="T35" fmla="*/ 17 h 79"/>
              <a:gd name="T36" fmla="*/ 84 w 104"/>
              <a:gd name="T37" fmla="*/ 17 h 79"/>
              <a:gd name="T38" fmla="*/ 83 w 104"/>
              <a:gd name="T39" fmla="*/ 28 h 79"/>
              <a:gd name="T40" fmla="*/ 83 w 104"/>
              <a:gd name="T41" fmla="*/ 30 h 79"/>
              <a:gd name="T42" fmla="*/ 85 w 104"/>
              <a:gd name="T43" fmla="*/ 30 h 79"/>
              <a:gd name="T44" fmla="*/ 97 w 104"/>
              <a:gd name="T45" fmla="*/ 29 h 79"/>
              <a:gd name="T46" fmla="*/ 97 w 104"/>
              <a:gd name="T47" fmla="*/ 65 h 79"/>
              <a:gd name="T48" fmla="*/ 18 w 104"/>
              <a:gd name="T49" fmla="*/ 65 h 79"/>
              <a:gd name="T50" fmla="*/ 95 w 104"/>
              <a:gd name="T51" fmla="*/ 26 h 79"/>
              <a:gd name="T52" fmla="*/ 86 w 104"/>
              <a:gd name="T53" fmla="*/ 26 h 79"/>
              <a:gd name="T54" fmla="*/ 87 w 104"/>
              <a:gd name="T55" fmla="*/ 18 h 79"/>
              <a:gd name="T56" fmla="*/ 95 w 104"/>
              <a:gd name="T57" fmla="*/ 26 h 79"/>
              <a:gd name="T58" fmla="*/ 32 w 104"/>
              <a:gd name="T59" fmla="*/ 43 h 79"/>
              <a:gd name="T60" fmla="*/ 74 w 104"/>
              <a:gd name="T61" fmla="*/ 43 h 79"/>
              <a:gd name="T62" fmla="*/ 74 w 104"/>
              <a:gd name="T63" fmla="*/ 45 h 79"/>
              <a:gd name="T64" fmla="*/ 32 w 104"/>
              <a:gd name="T65" fmla="*/ 45 h 79"/>
              <a:gd name="T66" fmla="*/ 32 w 104"/>
              <a:gd name="T67" fmla="*/ 43 h 79"/>
              <a:gd name="T68" fmla="*/ 32 w 104"/>
              <a:gd name="T69" fmla="*/ 32 h 79"/>
              <a:gd name="T70" fmla="*/ 71 w 104"/>
              <a:gd name="T71" fmla="*/ 32 h 79"/>
              <a:gd name="T72" fmla="*/ 71 w 104"/>
              <a:gd name="T73" fmla="*/ 35 h 79"/>
              <a:gd name="T74" fmla="*/ 32 w 104"/>
              <a:gd name="T75" fmla="*/ 35 h 79"/>
              <a:gd name="T76" fmla="*/ 32 w 104"/>
              <a:gd name="T77" fmla="*/ 32 h 79"/>
              <a:gd name="T78" fmla="*/ 32 w 104"/>
              <a:gd name="T79" fmla="*/ 22 h 79"/>
              <a:gd name="T80" fmla="*/ 71 w 104"/>
              <a:gd name="T81" fmla="*/ 22 h 79"/>
              <a:gd name="T82" fmla="*/ 71 w 104"/>
              <a:gd name="T83" fmla="*/ 25 h 79"/>
              <a:gd name="T84" fmla="*/ 32 w 104"/>
              <a:gd name="T85" fmla="*/ 25 h 79"/>
              <a:gd name="T86" fmla="*/ 32 w 104"/>
              <a:gd name="T87" fmla="*/ 22 h 79"/>
              <a:gd name="T88" fmla="*/ 3 w 104"/>
              <a:gd name="T89" fmla="*/ 66 h 79"/>
              <a:gd name="T90" fmla="*/ 9 w 104"/>
              <a:gd name="T91" fmla="*/ 68 h 79"/>
              <a:gd name="T92" fmla="*/ 9 w 104"/>
              <a:gd name="T93" fmla="*/ 74 h 79"/>
              <a:gd name="T94" fmla="*/ 5 w 104"/>
              <a:gd name="T95" fmla="*/ 79 h 79"/>
              <a:gd name="T96" fmla="*/ 2 w 104"/>
              <a:gd name="T97" fmla="*/ 78 h 79"/>
              <a:gd name="T98" fmla="*/ 0 w 104"/>
              <a:gd name="T99" fmla="*/ 72 h 79"/>
              <a:gd name="T100" fmla="*/ 3 w 104"/>
              <a:gd name="T101" fmla="*/ 66 h 79"/>
              <a:gd name="T102" fmla="*/ 4 w 104"/>
              <a:gd name="T103" fmla="*/ 48 h 79"/>
              <a:gd name="T104" fmla="*/ 2 w 104"/>
              <a:gd name="T105" fmla="*/ 65 h 79"/>
              <a:gd name="T106" fmla="*/ 12 w 104"/>
              <a:gd name="T107" fmla="*/ 67 h 79"/>
              <a:gd name="T108" fmla="*/ 17 w 104"/>
              <a:gd name="T109" fmla="*/ 51 h 79"/>
              <a:gd name="T110" fmla="*/ 4 w 104"/>
              <a:gd name="T111" fmla="*/ 4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79">
                <a:moveTo>
                  <a:pt x="16" y="2"/>
                </a:moveTo>
                <a:cubicBezTo>
                  <a:pt x="21" y="0"/>
                  <a:pt x="24" y="1"/>
                  <a:pt x="27" y="4"/>
                </a:cubicBezTo>
                <a:cubicBezTo>
                  <a:pt x="26" y="20"/>
                  <a:pt x="23" y="35"/>
                  <a:pt x="19" y="48"/>
                </a:cubicBezTo>
                <a:cubicBezTo>
                  <a:pt x="14" y="47"/>
                  <a:pt x="9" y="46"/>
                  <a:pt x="4" y="45"/>
                </a:cubicBezTo>
                <a:cubicBezTo>
                  <a:pt x="6" y="29"/>
                  <a:pt x="10" y="15"/>
                  <a:pt x="16" y="2"/>
                </a:cubicBezTo>
                <a:close/>
                <a:moveTo>
                  <a:pt x="18" y="65"/>
                </a:moveTo>
                <a:cubicBezTo>
                  <a:pt x="16" y="72"/>
                  <a:pt x="16" y="72"/>
                  <a:pt x="16" y="72"/>
                </a:cubicBezTo>
                <a:cubicBezTo>
                  <a:pt x="69" y="72"/>
                  <a:pt x="74" y="72"/>
                  <a:pt x="101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90" y="10"/>
                  <a:pt x="90" y="10"/>
                  <a:pt x="90" y="10"/>
                </a:cubicBezTo>
                <a:cubicBezTo>
                  <a:pt x="89" y="9"/>
                  <a:pt x="89" y="9"/>
                  <a:pt x="89" y="9"/>
                </a:cubicBezTo>
                <a:cubicBezTo>
                  <a:pt x="87" y="9"/>
                  <a:pt x="87" y="9"/>
                  <a:pt x="87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12"/>
                  <a:pt x="31" y="14"/>
                  <a:pt x="31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3" y="28"/>
                  <a:pt x="83" y="28"/>
                  <a:pt x="83" y="28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0"/>
                  <a:pt x="85" y="30"/>
                  <a:pt x="85" y="30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5"/>
                  <a:pt x="97" y="65"/>
                  <a:pt x="97" y="65"/>
                </a:cubicBezTo>
                <a:cubicBezTo>
                  <a:pt x="79" y="65"/>
                  <a:pt x="57" y="65"/>
                  <a:pt x="18" y="65"/>
                </a:cubicBezTo>
                <a:close/>
                <a:moveTo>
                  <a:pt x="95" y="26"/>
                </a:moveTo>
                <a:cubicBezTo>
                  <a:pt x="86" y="26"/>
                  <a:pt x="86" y="26"/>
                  <a:pt x="86" y="26"/>
                </a:cubicBezTo>
                <a:cubicBezTo>
                  <a:pt x="87" y="18"/>
                  <a:pt x="87" y="18"/>
                  <a:pt x="87" y="18"/>
                </a:cubicBezTo>
                <a:cubicBezTo>
                  <a:pt x="95" y="26"/>
                  <a:pt x="95" y="26"/>
                  <a:pt x="95" y="26"/>
                </a:cubicBezTo>
                <a:close/>
                <a:moveTo>
                  <a:pt x="32" y="43"/>
                </a:moveTo>
                <a:cubicBezTo>
                  <a:pt x="74" y="43"/>
                  <a:pt x="74" y="43"/>
                  <a:pt x="74" y="43"/>
                </a:cubicBezTo>
                <a:cubicBezTo>
                  <a:pt x="74" y="45"/>
                  <a:pt x="74" y="45"/>
                  <a:pt x="74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43"/>
                  <a:pt x="32" y="43"/>
                  <a:pt x="32" y="43"/>
                </a:cubicBezTo>
                <a:close/>
                <a:moveTo>
                  <a:pt x="32" y="32"/>
                </a:moveTo>
                <a:cubicBezTo>
                  <a:pt x="71" y="32"/>
                  <a:pt x="71" y="32"/>
                  <a:pt x="71" y="32"/>
                </a:cubicBezTo>
                <a:cubicBezTo>
                  <a:pt x="71" y="35"/>
                  <a:pt x="71" y="35"/>
                  <a:pt x="71" y="35"/>
                </a:cubicBezTo>
                <a:cubicBezTo>
                  <a:pt x="32" y="35"/>
                  <a:pt x="32" y="35"/>
                  <a:pt x="32" y="35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2" y="22"/>
                </a:moveTo>
                <a:cubicBezTo>
                  <a:pt x="71" y="22"/>
                  <a:pt x="71" y="22"/>
                  <a:pt x="71" y="22"/>
                </a:cubicBezTo>
                <a:cubicBezTo>
                  <a:pt x="71" y="25"/>
                  <a:pt x="71" y="25"/>
                  <a:pt x="71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" y="66"/>
                </a:moveTo>
                <a:cubicBezTo>
                  <a:pt x="9" y="68"/>
                  <a:pt x="9" y="68"/>
                  <a:pt x="9" y="68"/>
                </a:cubicBezTo>
                <a:cubicBezTo>
                  <a:pt x="9" y="74"/>
                  <a:pt x="9" y="74"/>
                  <a:pt x="9" y="74"/>
                </a:cubicBezTo>
                <a:cubicBezTo>
                  <a:pt x="5" y="79"/>
                  <a:pt x="5" y="79"/>
                  <a:pt x="5" y="79"/>
                </a:cubicBezTo>
                <a:cubicBezTo>
                  <a:pt x="4" y="79"/>
                  <a:pt x="3" y="79"/>
                  <a:pt x="2" y="78"/>
                </a:cubicBezTo>
                <a:cubicBezTo>
                  <a:pt x="0" y="72"/>
                  <a:pt x="0" y="72"/>
                  <a:pt x="0" y="72"/>
                </a:cubicBezTo>
                <a:cubicBezTo>
                  <a:pt x="3" y="66"/>
                  <a:pt x="3" y="66"/>
                  <a:pt x="3" y="66"/>
                </a:cubicBezTo>
                <a:close/>
                <a:moveTo>
                  <a:pt x="4" y="48"/>
                </a:moveTo>
                <a:cubicBezTo>
                  <a:pt x="3" y="53"/>
                  <a:pt x="3" y="59"/>
                  <a:pt x="2" y="65"/>
                </a:cubicBezTo>
                <a:cubicBezTo>
                  <a:pt x="5" y="65"/>
                  <a:pt x="9" y="66"/>
                  <a:pt x="12" y="67"/>
                </a:cubicBezTo>
                <a:cubicBezTo>
                  <a:pt x="14" y="61"/>
                  <a:pt x="15" y="56"/>
                  <a:pt x="17" y="51"/>
                </a:cubicBezTo>
                <a:cubicBezTo>
                  <a:pt x="13" y="50"/>
                  <a:pt x="9" y="49"/>
                  <a:pt x="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02053" y="2485"/>
            <a:ext cx="1859149" cy="1299424"/>
          </a:xfrm>
          <a:custGeom>
            <a:avLst/>
            <a:gdLst>
              <a:gd name="connsiteX0" fmla="*/ 432904 w 1859149"/>
              <a:gd name="connsiteY0" fmla="*/ 0 h 1299424"/>
              <a:gd name="connsiteX1" fmla="*/ 1859149 w 1859149"/>
              <a:gd name="connsiteY1" fmla="*/ 0 h 1299424"/>
              <a:gd name="connsiteX2" fmla="*/ 1426245 w 1859149"/>
              <a:gd name="connsiteY2" fmla="*/ 1299424 h 1299424"/>
              <a:gd name="connsiteX3" fmla="*/ 0 w 1859149"/>
              <a:gd name="connsiteY3" fmla="*/ 1299424 h 129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9149" h="1299424">
                <a:moveTo>
                  <a:pt x="432904" y="0"/>
                </a:moveTo>
                <a:lnTo>
                  <a:pt x="1859149" y="0"/>
                </a:lnTo>
                <a:lnTo>
                  <a:pt x="1426245" y="1299424"/>
                </a:lnTo>
                <a:lnTo>
                  <a:pt x="0" y="1299424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212806" y="0"/>
            <a:ext cx="3710990" cy="6858000"/>
          </a:xfrm>
          <a:prstGeom prst="parallelogram">
            <a:avLst>
              <a:gd name="adj" fmla="val 61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3741" y="23669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目录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22973" y="1980874"/>
            <a:ext cx="3908943" cy="830997"/>
            <a:chOff x="6769683" y="780089"/>
            <a:chExt cx="3908943" cy="830997"/>
          </a:xfrm>
        </p:grpSpPr>
        <p:sp>
          <p:nvSpPr>
            <p:cNvPr id="15" name="文本框 14"/>
            <p:cNvSpPr txBox="1"/>
            <p:nvPr/>
          </p:nvSpPr>
          <p:spPr>
            <a:xfrm>
              <a:off x="6769683" y="780089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accent1"/>
                  </a:solidFill>
                </a:rPr>
                <a:t>1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86171" y="993969"/>
              <a:ext cx="339245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</a:t>
              </a:r>
              <a:r>
                <a:rPr lang="zh-CN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作回顾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5747657" y="2909283"/>
            <a:ext cx="64443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5939102" y="3279071"/>
            <a:ext cx="3955242" cy="830997"/>
            <a:chOff x="6769683" y="2078286"/>
            <a:chExt cx="3955242" cy="830997"/>
          </a:xfrm>
        </p:grpSpPr>
        <p:sp>
          <p:nvSpPr>
            <p:cNvPr id="20" name="文本框 19"/>
            <p:cNvSpPr txBox="1"/>
            <p:nvPr/>
          </p:nvSpPr>
          <p:spPr>
            <a:xfrm>
              <a:off x="6769683" y="2078286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2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332470" y="2330832"/>
              <a:ext cx="339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试用期自</a:t>
              </a:r>
              <a:r>
                <a:rPr lang="zh-CN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5326743" y="4207480"/>
            <a:ext cx="6865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563493" y="4632513"/>
            <a:ext cx="3963148" cy="830997"/>
            <a:chOff x="6769683" y="3376483"/>
            <a:chExt cx="3963148" cy="830997"/>
          </a:xfrm>
        </p:grpSpPr>
        <p:sp>
          <p:nvSpPr>
            <p:cNvPr id="24" name="文本框 23"/>
            <p:cNvSpPr txBox="1"/>
            <p:nvPr/>
          </p:nvSpPr>
          <p:spPr>
            <a:xfrm>
              <a:off x="6769683" y="3376483"/>
              <a:ext cx="5164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accent1"/>
                  </a:solidFill>
                </a:rPr>
                <a:t>3</a:t>
              </a:r>
              <a:endParaRPr lang="zh-CN" altLang="en-US" sz="48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340376" y="3591627"/>
              <a:ext cx="3392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</a:t>
              </a:r>
              <a:r>
                <a:rPr lang="zh-CN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划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5068301" y="5505676"/>
            <a:ext cx="71236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881891" y="4462531"/>
            <a:ext cx="424297" cy="424296"/>
          </a:xfrm>
          <a:prstGeom prst="ellipse">
            <a:avLst/>
          </a:prstGeom>
          <a:solidFill>
            <a:srgbClr val="EE8E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7465194" y="2625258"/>
            <a:ext cx="1709052" cy="3204473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097" y="179520"/>
            <a:ext cx="3230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64280" y="3643573"/>
            <a:ext cx="4663440" cy="970590"/>
            <a:chOff x="3773174" y="3643573"/>
            <a:chExt cx="4663440" cy="970590"/>
          </a:xfrm>
        </p:grpSpPr>
        <p:sp>
          <p:nvSpPr>
            <p:cNvPr id="6" name="文本框 5"/>
            <p:cNvSpPr txBox="1"/>
            <p:nvPr/>
          </p:nvSpPr>
          <p:spPr>
            <a:xfrm>
              <a:off x="3773174" y="3643573"/>
              <a:ext cx="46634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</a:t>
              </a:r>
              <a:r>
                <a:rPr lang="zh-CN" altLang="en-US" sz="2800" b="1" spc="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作回顾</a:t>
              </a:r>
              <a:endPara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82069" y="4215383"/>
              <a:ext cx="464565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a-DK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73174" y="4173495"/>
              <a:ext cx="4663440" cy="108000"/>
              <a:chOff x="3649980" y="3375660"/>
              <a:chExt cx="4663440" cy="10800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3733800" y="3429660"/>
                <a:ext cx="4495800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364998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205420" y="3375660"/>
                <a:ext cx="108000" cy="108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" name="平行四边形 12"/>
          <p:cNvSpPr/>
          <p:nvPr/>
        </p:nvSpPr>
        <p:spPr>
          <a:xfrm>
            <a:off x="9728200" y="0"/>
            <a:ext cx="1930400" cy="3619500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297820" y="5228823"/>
            <a:ext cx="868894" cy="162917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10481499" y="5558218"/>
            <a:ext cx="693217" cy="1299782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1088695" y="4414234"/>
            <a:ext cx="868894" cy="1629177"/>
          </a:xfrm>
          <a:prstGeom prst="parallelogram">
            <a:avLst>
              <a:gd name="adj" fmla="val 61567"/>
            </a:avLst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567242" y="5723049"/>
            <a:ext cx="365497" cy="685307"/>
          </a:xfrm>
          <a:prstGeom prst="parallelogram">
            <a:avLst>
              <a:gd name="adj" fmla="val 61567"/>
            </a:avLst>
          </a:prstGeom>
          <a:solidFill>
            <a:srgbClr val="FFA4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23541" y="1025771"/>
            <a:ext cx="1944916" cy="1944914"/>
            <a:chOff x="222586" y="2787385"/>
            <a:chExt cx="1224000" cy="1223998"/>
          </a:xfrm>
        </p:grpSpPr>
        <p:sp>
          <p:nvSpPr>
            <p:cNvPr id="19" name="椭圆 18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4874895" y="1481455"/>
            <a:ext cx="2400935" cy="2416810"/>
          </a:xfrm>
          <a:prstGeom prst="ellipse">
            <a:avLst/>
          </a:prstGeom>
          <a:solidFill>
            <a:srgbClr val="AEC4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77567" y="265342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  <a:latin typeface="+mn-ea"/>
              </a:rPr>
              <a:t>大健客服</a:t>
            </a:r>
            <a:endParaRPr 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97748" y="2475341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大健智能客服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67287" y="4848106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 smtClean="0">
              <a:solidFill>
                <a:srgbClr val="2D4762"/>
              </a:solidFill>
            </a:endParaRPr>
          </a:p>
          <a:p>
            <a:endParaRPr lang="en-US" altLang="zh-CN" b="1" dirty="0" smtClean="0">
              <a:solidFill>
                <a:srgbClr val="2D476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7765" y="2475230"/>
            <a:ext cx="175196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+mn-ea"/>
                <a:cs typeface="+mn-ea"/>
              </a:rPr>
              <a:t>1.</a:t>
            </a:r>
            <a:r>
              <a:rPr lang="zh-CN" altLang="en-US" sz="1400" dirty="0">
                <a:latin typeface="+mn-ea"/>
                <a:cs typeface="+mn-ea"/>
              </a:rPr>
              <a:t>意图分类模型搭建</a:t>
            </a:r>
            <a:endParaRPr lang="en-US" altLang="zh-CN" sz="1400" dirty="0">
              <a:latin typeface="+mn-ea"/>
              <a:cs typeface="+mn-ea"/>
            </a:endParaRPr>
          </a:p>
          <a:p>
            <a:pPr algn="l"/>
            <a:endParaRPr lang="en-US" altLang="zh-CN" sz="1400" dirty="0">
              <a:latin typeface="+mn-ea"/>
              <a:cs typeface="+mn-ea"/>
            </a:endParaRPr>
          </a:p>
          <a:p>
            <a:pPr algn="l"/>
            <a:endParaRPr lang="en-US" altLang="zh-CN" sz="1400" dirty="0">
              <a:latin typeface="+mn-ea"/>
              <a:cs typeface="+mn-ea"/>
            </a:endParaRPr>
          </a:p>
          <a:p>
            <a:pPr algn="l"/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3060" y="2321560"/>
            <a:ext cx="2107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dirty="0">
                <a:latin typeface="+mn-ea"/>
                <a:cs typeface="+mn-ea"/>
              </a:rPr>
              <a:t>3.</a:t>
            </a:r>
            <a:r>
              <a:rPr lang="zh-CN" altLang="en-US" sz="1400" dirty="0">
                <a:latin typeface="+mn-ea"/>
                <a:cs typeface="+mn-ea"/>
              </a:rPr>
              <a:t>对话流程、数据库设计</a:t>
            </a:r>
            <a:endParaRPr lang="en-US" altLang="zh-CN" sz="1400" dirty="0">
              <a:latin typeface="+mn-ea"/>
              <a:cs typeface="+mn-ea"/>
            </a:endParaRPr>
          </a:p>
          <a:p>
            <a:pPr algn="l"/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8265" y="701675"/>
            <a:ext cx="2107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dirty="0">
                <a:latin typeface="+mn-ea"/>
                <a:cs typeface="+mn-ea"/>
              </a:rPr>
              <a:t>2.</a:t>
            </a:r>
            <a:r>
              <a:rPr lang="zh-CN" altLang="en-US" sz="1400" dirty="0">
                <a:latin typeface="+mn-ea"/>
                <a:cs typeface="+mn-ea"/>
              </a:rPr>
              <a:t>意图分类训练数据标注</a:t>
            </a:r>
            <a:endParaRPr lang="en-US" altLang="zh-CN" sz="1400" dirty="0">
              <a:latin typeface="+mn-ea"/>
              <a:cs typeface="+mn-ea"/>
            </a:endParaRPr>
          </a:p>
          <a:p>
            <a:pPr algn="l"/>
            <a:endParaRPr lang="en-US" altLang="zh-CN" sz="1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2535" y="4326255"/>
            <a:ext cx="26936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 dirty="0">
                <a:solidFill>
                  <a:srgbClr val="FF0000"/>
                </a:solidFill>
                <a:latin typeface="+mn-ea"/>
                <a:cs typeface="+mn-ea"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+mn-ea"/>
              </a:rPr>
              <a:t> 基于医疗知识图谱的智能问答</a:t>
            </a:r>
            <a:endParaRPr lang="zh-CN" altLang="en-US" sz="14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581" y="1271847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模型搭建：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23595" y="1910080"/>
            <a:ext cx="86753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</a:t>
            </a:r>
            <a:r>
              <a:rPr lang="zh-CN" altLang="en-US" dirty="0"/>
              <a:t>框架：</a:t>
            </a:r>
            <a:r>
              <a:rPr lang="en-US" altLang="zh-CN" dirty="0"/>
              <a:t>keras</a:t>
            </a:r>
            <a:endParaRPr lang="en-US" altLang="zh-CN" dirty="0"/>
          </a:p>
          <a:p>
            <a:r>
              <a:rPr lang="en-US" altLang="zh-CN" dirty="0"/>
              <a:t>2.   </a:t>
            </a:r>
            <a:r>
              <a:rPr lang="zh-CN" altLang="en-US" dirty="0"/>
              <a:t>算法：</a:t>
            </a:r>
            <a:r>
              <a:rPr lang="en-US" altLang="zh-CN" dirty="0"/>
              <a:t>textcnn</a:t>
            </a:r>
            <a:endParaRPr lang="en-US" altLang="zh-CN" dirty="0"/>
          </a:p>
          <a:p>
            <a:pPr indent="0">
              <a:buNone/>
            </a:pPr>
            <a:r>
              <a:rPr lang="en-US" altLang="zh-CN" dirty="0" smtClean="0"/>
              <a:t>3.    </a:t>
            </a:r>
            <a:r>
              <a:rPr lang="zh-CN" altLang="en-US" dirty="0" smtClean="0"/>
              <a:t>实现重点：</a:t>
            </a:r>
            <a:endParaRPr lang="zh-CN" altLang="en-US" dirty="0" smtClean="0"/>
          </a:p>
          <a:p>
            <a:pPr indent="0">
              <a:buNone/>
            </a:pPr>
            <a:r>
              <a:rPr lang="en-US" altLang="zh-CN" dirty="0" smtClean="0"/>
              <a:t>      a. </a:t>
            </a:r>
            <a:r>
              <a:rPr lang="zh-CN" altLang="en-US" dirty="0" smtClean="0"/>
              <a:t>输入层采用</a:t>
            </a:r>
            <a:r>
              <a:rPr lang="en-US" altLang="zh-CN" dirty="0" smtClean="0"/>
              <a:t>Embedding+Symbol_Embedding</a:t>
            </a:r>
            <a:endParaRPr lang="zh-CN" altLang="en-US" dirty="0" smtClean="0"/>
          </a:p>
          <a:p>
            <a:pPr indent="0"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中间层采用多个过滤器</a:t>
            </a:r>
            <a:endParaRPr lang="zh-CN" altLang="en-US" dirty="0" smtClean="0"/>
          </a:p>
          <a:p>
            <a:pPr indent="0">
              <a:buNone/>
            </a:pPr>
            <a:r>
              <a:rPr lang="en-US" altLang="zh-CN" dirty="0" smtClean="0"/>
              <a:t>4.   </a:t>
            </a:r>
            <a:r>
              <a:rPr lang="zh-CN" altLang="en-US" dirty="0" smtClean="0"/>
              <a:t>模型结构图如下：</a:t>
            </a:r>
            <a:endParaRPr lang="zh-CN" altLang="en-US" dirty="0" smtClean="0"/>
          </a:p>
          <a:p>
            <a:pPr indent="0"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" name="图片 1" descr="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730250"/>
            <a:ext cx="100584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6581" y="1271847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数据标注：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22960" y="1910080"/>
            <a:ext cx="9851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</a:t>
            </a:r>
            <a:r>
              <a:rPr lang="zh-CN" altLang="en-US"/>
              <a:t>类别数 ： </a:t>
            </a:r>
            <a:r>
              <a:rPr lang="en-US" altLang="zh-CN"/>
              <a:t>48 </a:t>
            </a:r>
            <a:r>
              <a:rPr lang="zh-CN" altLang="en-US"/>
              <a:t>个</a:t>
            </a:r>
            <a:endParaRPr lang="en-US" altLang="zh-CN"/>
          </a:p>
          <a:p>
            <a:r>
              <a:rPr lang="en-US" altLang="zh-CN"/>
              <a:t>2.  </a:t>
            </a:r>
            <a:r>
              <a:rPr lang="zh-CN" altLang="en-US"/>
              <a:t>数据量   </a:t>
            </a:r>
            <a:r>
              <a:rPr lang="en-US" altLang="zh-CN"/>
              <a:t>:  6W+</a:t>
            </a:r>
            <a:endParaRPr lang="en-US" altLang="zh-CN"/>
          </a:p>
          <a:p>
            <a:r>
              <a:rPr lang="en-US" altLang="zh-CN"/>
              <a:t>3.  </a:t>
            </a:r>
            <a:r>
              <a:rPr lang="zh-CN" altLang="en-US"/>
              <a:t>标注过程：</a:t>
            </a:r>
            <a:endParaRPr lang="zh-CN" altLang="en-US"/>
          </a:p>
          <a:p>
            <a:r>
              <a:rPr lang="zh-CN" altLang="en-US"/>
              <a:t>     标注</a:t>
            </a:r>
            <a:r>
              <a:rPr lang="en-US" altLang="zh-CN"/>
              <a:t>--&gt;</a:t>
            </a:r>
            <a:r>
              <a:rPr lang="zh-CN" altLang="en-US"/>
              <a:t>模型预测</a:t>
            </a:r>
            <a:r>
              <a:rPr lang="en-US" altLang="zh-CN"/>
              <a:t>---&gt;</a:t>
            </a:r>
            <a:r>
              <a:rPr lang="zh-CN" altLang="en-US"/>
              <a:t>标注</a:t>
            </a:r>
            <a:r>
              <a:rPr lang="en-US" altLang="zh-CN"/>
              <a:t>--&gt;</a:t>
            </a:r>
            <a:r>
              <a:rPr lang="zh-CN" altLang="en-US"/>
              <a:t>模型预测</a:t>
            </a:r>
            <a:r>
              <a:rPr lang="en-US" altLang="zh-CN"/>
              <a:t>--&gt;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6581" y="3386397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 smtClean="0"/>
              <a:t>对话流程设计：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39800" y="3975735"/>
            <a:ext cx="9851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</a:t>
            </a:r>
            <a:r>
              <a:rPr lang="zh-CN" altLang="en-US"/>
              <a:t>数据表名： </a:t>
            </a:r>
            <a:r>
              <a:rPr lang="en-US" altLang="zh-CN"/>
              <a:t>intent     slot     chat_rep_sens</a:t>
            </a:r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表设计</a:t>
            </a:r>
            <a:r>
              <a:rPr lang="en-US" altLang="zh-CN"/>
              <a:t>: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                                                        </a:t>
            </a:r>
            <a:endParaRPr lang="en-US" altLang="zh-CN"/>
          </a:p>
          <a:p>
            <a:r>
              <a:rPr lang="en-US" altLang="zh-CN"/>
              <a:t>	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248535" y="2169160"/>
          <a:ext cx="85337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sorder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属性顺序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tinyint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属性类型（是否必填</a:t>
                      </a:r>
                      <a:r>
                        <a:rPr lang="en-US" altLang="zh-CN"/>
                        <a:t>0-1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intent_id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意图外键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248535" y="489585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自动回复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content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自动回复内容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intent_id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意图外键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248535" y="31115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意图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意图名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tinyint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意图类型</a:t>
                      </a:r>
                      <a:r>
                        <a:rPr lang="en-US" altLang="zh-CN"/>
                        <a:t>(0-1-2)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90920" y="180086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intent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090920" y="445516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slot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964555" y="6493510"/>
            <a:ext cx="161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chat_rep_sens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" name="图片 1" descr="dialog (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820" y="16510"/>
            <a:ext cx="5857875" cy="6504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3000" y="393065"/>
            <a:ext cx="127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3.流程设计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阳光正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76C2"/>
      </a:accent1>
      <a:accent2>
        <a:srgbClr val="0393D9"/>
      </a:accent2>
      <a:accent3>
        <a:srgbClr val="5B7503"/>
      </a:accent3>
      <a:accent4>
        <a:srgbClr val="ACBD0F"/>
      </a:accent4>
      <a:accent5>
        <a:srgbClr val="BD917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</Words>
  <Application>WPS 演示</Application>
  <PresentationFormat>宽屏</PresentationFormat>
  <Paragraphs>320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Calibri</vt:lpstr>
      <vt:lpstr>Segoe UI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huzhen</cp:lastModifiedBy>
  <cp:revision>109</cp:revision>
  <dcterms:created xsi:type="dcterms:W3CDTF">2015-12-15T03:08:00Z</dcterms:created>
  <dcterms:modified xsi:type="dcterms:W3CDTF">2019-02-14T11:34:41Z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8</vt:lpwstr>
  </property>
</Properties>
</file>