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47" r:id="rId3"/>
    <p:sldId id="448" r:id="rId4"/>
    <p:sldId id="446" r:id="rId5"/>
    <p:sldId id="456" r:id="rId6"/>
    <p:sldId id="457" r:id="rId7"/>
    <p:sldId id="440" r:id="rId8"/>
    <p:sldId id="441" r:id="rId10"/>
    <p:sldId id="442" r:id="rId11"/>
    <p:sldId id="443" r:id="rId12"/>
    <p:sldId id="438" r:id="rId13"/>
    <p:sldId id="43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92" autoAdjust="0"/>
  </p:normalViewPr>
  <p:slideViewPr>
    <p:cSldViewPr>
      <p:cViewPr>
        <p:scale>
          <a:sx n="103" d="100"/>
          <a:sy n="103" d="100"/>
        </p:scale>
        <p:origin x="-1120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B7B8-0BE4-48E6-94D6-A8B3D9F08B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系统可设置分技能组设置在示闲状态下自动外呼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，先启用预览式外呼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endParaRPr lang="zh-CN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预览式外呼：系统扫描坐席空闲后再进行外呼；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预测式外呼：按技能组计算空闲概率，提前进行外呼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endParaRPr lang="zh-CN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1" descr="健客 ppt模板4比3-0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8415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package" Target="../embeddings/Workbook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外呼客户智能分层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需求背景</a:t>
            </a:r>
            <a:endParaRPr lang="zh-CN" altLang="en-US"/>
          </a:p>
          <a:p>
            <a:r>
              <a:rPr lang="zh-CN" altLang="en-US"/>
              <a:t>客户较多，但人工客服有限</a:t>
            </a:r>
            <a:endParaRPr lang="zh-CN" altLang="en-US"/>
          </a:p>
          <a:p>
            <a:r>
              <a:rPr lang="zh-CN" altLang="en-US"/>
              <a:t>提升兴趣点的划分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客户可能未被覆盖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052736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姜女士</a:t>
            </a:r>
            <a:r>
              <a:rPr lang="en-US" altLang="zh-CN" dirty="0" smtClean="0"/>
              <a:t>  </a:t>
            </a:r>
            <a:r>
              <a:rPr lang="en-US" altLang="zh-CN" dirty="0"/>
              <a:t>30-40</a:t>
            </a:r>
            <a:r>
              <a:rPr lang="zh-CN" altLang="en-US" dirty="0"/>
              <a:t>岁</a:t>
            </a:r>
            <a:endParaRPr lang="en-US" altLang="zh-CN" dirty="0"/>
          </a:p>
          <a:p>
            <a:pPr algn="ctr"/>
            <a:r>
              <a:rPr lang="zh-CN" altLang="en-US" dirty="0" smtClean="0"/>
              <a:t>白领</a:t>
            </a:r>
            <a:r>
              <a:rPr lang="en-US" altLang="zh-CN" dirty="0" smtClean="0"/>
              <a:t> </a:t>
            </a:r>
            <a:r>
              <a:rPr lang="zh-CN" altLang="en-US" dirty="0" smtClean="0"/>
              <a:t>二线城市青岛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给父亲买药</a:t>
            </a:r>
            <a:r>
              <a:rPr lang="en-US" altLang="zh-CN" dirty="0" smtClean="0"/>
              <a:t> </a:t>
            </a:r>
            <a:r>
              <a:rPr lang="zh-CN" altLang="en-US" dirty="0" smtClean="0"/>
              <a:t>家离医院远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980728"/>
            <a:ext cx="864096" cy="1080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8" y="2204864"/>
            <a:ext cx="14800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首张订单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自动取消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51720" y="22048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 smtClean="0"/>
          </a:p>
          <a:p>
            <a:pPr algn="ctr"/>
            <a:r>
              <a:rPr lang="zh-CN" altLang="en-US" dirty="0" smtClean="0"/>
              <a:t>创建客户流入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未分配客户资料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067944" y="234888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*</a:t>
            </a:r>
            <a:r>
              <a:rPr lang="zh-CN" altLang="en-US" dirty="0" smtClean="0"/>
              <a:t>月*日</a:t>
            </a:r>
            <a:endParaRPr lang="zh-CN" altLang="en-US" dirty="0" smtClean="0"/>
          </a:p>
          <a:p>
            <a:pPr algn="ctr"/>
            <a:r>
              <a:rPr lang="zh-CN" altLang="en-US" dirty="0" smtClean="0"/>
              <a:t>分配给员工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5580112" y="2204864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1</a:t>
            </a:r>
            <a:r>
              <a:rPr lang="en-US" altLang="zh-CN" dirty="0" smtClean="0"/>
              <a:t>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剥落回公共库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452320" y="2276872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1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客户再次购买</a:t>
            </a:r>
            <a:endParaRPr lang="zh-CN" altLang="en-US" dirty="0" smtClean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763688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707904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292080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7020272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2267744" y="3356992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7624" y="3717032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1:</a:t>
            </a:r>
            <a:r>
              <a:rPr lang="zh-CN" altLang="en-US" dirty="0" smtClean="0"/>
              <a:t>取消订单也会流入，考虑资源情况，分配时优先分配成功订单，未分配资料有</a:t>
            </a:r>
            <a:r>
              <a:rPr lang="en-US" altLang="zh-CN" dirty="0" smtClean="0"/>
              <a:t>307</a:t>
            </a:r>
            <a:r>
              <a:rPr lang="zh-CN" altLang="en-US" dirty="0" smtClean="0"/>
              <a:t>万，占总资料的</a:t>
            </a:r>
            <a:r>
              <a:rPr lang="en-US" altLang="zh-CN" dirty="0" smtClean="0">
                <a:solidFill>
                  <a:srgbClr val="FF0000"/>
                </a:solidFill>
              </a:rPr>
              <a:t>33.1%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5220072" y="3429000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55976" y="3789040"/>
            <a:ext cx="2232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zh-CN" altLang="zh-CN" dirty="0" smtClean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考虑到工作效率，该客户资料被剥落到公共库，客户</a:t>
            </a:r>
            <a:r>
              <a:rPr lang="zh-CN" altLang="en-US" dirty="0" smtClean="0">
                <a:solidFill>
                  <a:srgbClr val="FF0000"/>
                </a:solidFill>
              </a:rPr>
              <a:t>未被联系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7743346" y="3501008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79250" y="3861048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3:</a:t>
            </a:r>
            <a:r>
              <a:rPr lang="zh-CN" altLang="en-US" dirty="0" smtClean="0"/>
              <a:t>公共库的客户可能会再次购买，但无人跟进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9513" y="323364"/>
            <a:ext cx="71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不接通的电话占用大量员工时间，影响工作效率；团队间人员差异大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3713" y="382039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2636912"/>
            <a:ext cx="302433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576" y="270892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客户资料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36.7w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3068960"/>
            <a:ext cx="244827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6" y="306896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客户覆盖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17.3w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3429000"/>
            <a:ext cx="201622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568" y="34290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有效通话客户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7.5w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3789040"/>
            <a:ext cx="1728192" cy="360040"/>
          </a:xfrm>
          <a:prstGeom prst="rect">
            <a:avLst/>
          </a:prstGeom>
          <a:solidFill>
            <a:srgbClr val="3366FF"/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592" y="37890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下单数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线箭头连接符 14"/>
          <p:cNvCxnSpPr>
            <a:endCxn id="9" idx="3"/>
          </p:cNvCxnSpPr>
          <p:nvPr/>
        </p:nvCxnSpPr>
        <p:spPr>
          <a:xfrm flipH="1">
            <a:off x="2915816" y="2807063"/>
            <a:ext cx="360040" cy="44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2771800" y="3383127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31840" y="244702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客户覆盖率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47.3%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31840" y="30689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有效客户沟通率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3608" y="4144434"/>
            <a:ext cx="13681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3608" y="41490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客单价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824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kumimoji="1" lang="zh-CN" altLang="en-US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627784" y="3815175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31840" y="36450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有效客户转化率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22%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7584" y="20608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慢病中心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A1/A2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整体有效客户沟通率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6096" y="17728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</a:t>
            </a:r>
            <a:r>
              <a:rPr kumimoji="1" lang="zh-CN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慢病四组员工情况人员差异大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860032" y="2348880"/>
          <a:ext cx="3784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工作表" r:id="rId1" imgW="3784600" imgH="2298700" progId="Excel.Sheet.12">
                  <p:embed/>
                </p:oleObj>
              </mc:Choice>
              <mc:Fallback>
                <p:oleObj name="工作表" r:id="rId1" imgW="3784600" imgH="2298700" progId="Excel.Sheet.12">
                  <p:embed/>
                  <p:pic>
                    <p:nvPicPr>
                      <p:cNvPr id="0" name="图片 10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0032" y="2348880"/>
                        <a:ext cx="37846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5724128" y="4437112"/>
            <a:ext cx="1656184" cy="360040"/>
          </a:xfrm>
          <a:prstGeom prst="ellipse">
            <a:avLst/>
          </a:prstGeom>
          <a:ln w="28575" cmpd="sng">
            <a:solidFill>
              <a:srgbClr val="FF00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输入</a:t>
            </a:r>
            <a:endParaRPr lang="zh-CN" altLang="en-US"/>
          </a:p>
          <a:p>
            <a:r>
              <a:rPr lang="en-US" altLang="zh-CN"/>
              <a:t>RFM</a:t>
            </a:r>
            <a:endParaRPr lang="en-US" altLang="zh-CN"/>
          </a:p>
          <a:p>
            <a:r>
              <a:rPr lang="zh-CN" altLang="en-US"/>
              <a:t>客户上一次购买距离当前的天数（R）</a:t>
            </a:r>
            <a:endParaRPr lang="zh-CN" altLang="en-US"/>
          </a:p>
          <a:p>
            <a:r>
              <a:rPr lang="zh-CN" altLang="en-US"/>
              <a:t>客户最近一年的购买次数（F）</a:t>
            </a:r>
            <a:endParaRPr lang="zh-CN" altLang="en-US"/>
          </a:p>
          <a:p>
            <a:r>
              <a:rPr lang="zh-CN" altLang="en-US"/>
              <a:t>客户最近一年的平均购买金额（M）</a:t>
            </a:r>
            <a:endParaRPr lang="zh-CN" altLang="en-US"/>
          </a:p>
          <a:p>
            <a:r>
              <a:rPr lang="zh-CN" altLang="en-US"/>
              <a:t>客户第一次成交距离当前的天数</a:t>
            </a:r>
            <a:endParaRPr lang="zh-CN" altLang="en-US"/>
          </a:p>
          <a:p>
            <a:r>
              <a:rPr lang="zh-CN" altLang="en-US"/>
              <a:t>客户最近半年打开APP或者登录官网次数</a:t>
            </a:r>
            <a:endParaRPr lang="zh-CN" altLang="en-US"/>
          </a:p>
          <a:p>
            <a:r>
              <a:rPr lang="zh-CN" altLang="en-US"/>
              <a:t>客户所在省份</a:t>
            </a:r>
            <a:endParaRPr lang="zh-CN" altLang="en-US"/>
          </a:p>
          <a:p>
            <a:r>
              <a:rPr lang="zh-CN" altLang="en-US"/>
              <a:t>最近一次回访距离当前的天数</a:t>
            </a:r>
            <a:endParaRPr lang="zh-CN" altLang="en-US"/>
          </a:p>
          <a:p>
            <a:r>
              <a:rPr lang="zh-CN" altLang="en-US"/>
              <a:t>最近一次回访通话时长</a:t>
            </a:r>
            <a:endParaRPr lang="zh-CN" altLang="en-US"/>
          </a:p>
          <a:p>
            <a:r>
              <a:rPr lang="zh-CN" altLang="en-US"/>
              <a:t>最近一次回访是否接通</a:t>
            </a:r>
            <a:endParaRPr lang="zh-CN" altLang="en-US"/>
          </a:p>
          <a:p>
            <a:r>
              <a:rPr lang="zh-CN" altLang="en-US"/>
              <a:t>最近三次回访是否接通</a:t>
            </a:r>
            <a:endParaRPr lang="zh-CN" altLang="en-US"/>
          </a:p>
          <a:p>
            <a:r>
              <a:rPr lang="zh-CN" altLang="en-US"/>
              <a:t>输出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目前大数据平台：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impala  hive spark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建模方法：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机器学习</a:t>
            </a:r>
            <a:endParaRPr lang="zh-CN" altLang="en-US"/>
          </a:p>
        </p:txBody>
      </p:sp>
      <p:pic>
        <p:nvPicPr>
          <p:cNvPr id="4" name="图片 3" descr="impala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0" y="2898775"/>
            <a:ext cx="1142365" cy="966470"/>
          </a:xfrm>
          <a:prstGeom prst="rect">
            <a:avLst/>
          </a:prstGeom>
        </p:spPr>
      </p:pic>
      <p:pic>
        <p:nvPicPr>
          <p:cNvPr id="5" name="图片 4" descr="hive_logo_mediu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65" y="2795270"/>
            <a:ext cx="108585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人工外呼设想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9832" y="198884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自动接入坐席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9832" y="234888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3" name="直线箭头连接符 12"/>
          <p:cNvCxnSpPr>
            <a:stCxn id="9" idx="3"/>
            <a:endCxn id="11" idx="1"/>
          </p:cNvCxnSpPr>
          <p:nvPr/>
        </p:nvCxnSpPr>
        <p:spPr>
          <a:xfrm>
            <a:off x="1619672" y="253354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9672" y="19888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系统自动拨打，接通后转人工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6" name="直线箭头连接符 15"/>
          <p:cNvCxnSpPr>
            <a:stCxn id="11" idx="3"/>
            <a:endCxn id="18" idx="1"/>
          </p:cNvCxnSpPr>
          <p:nvPr/>
        </p:nvCxnSpPr>
        <p:spPr>
          <a:xfrm>
            <a:off x="4716016" y="253354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0112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0112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16016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线箭头连接符 23"/>
          <p:cNvCxnSpPr>
            <a:endCxn id="26" idx="1"/>
          </p:cNvCxnSpPr>
          <p:nvPr/>
        </p:nvCxnSpPr>
        <p:spPr>
          <a:xfrm flipV="1">
            <a:off x="6732240" y="2533546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24328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员工准备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24328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32240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528" y="3140968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慢病客服：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7544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7544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示忙态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59832" y="357301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坐席手动呼出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59832" y="393305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34" name="直线箭头连接符 33"/>
          <p:cNvCxnSpPr>
            <a:stCxn id="31" idx="3"/>
            <a:endCxn id="33" idx="1"/>
          </p:cNvCxnSpPr>
          <p:nvPr/>
        </p:nvCxnSpPr>
        <p:spPr>
          <a:xfrm>
            <a:off x="1619672" y="411772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619672" y="357301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员工优先沟通老客户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直线箭头连接符 35"/>
          <p:cNvCxnSpPr>
            <a:stCxn id="33" idx="3"/>
            <a:endCxn id="38" idx="1"/>
          </p:cNvCxnSpPr>
          <p:nvPr/>
        </p:nvCxnSpPr>
        <p:spPr>
          <a:xfrm>
            <a:off x="4716016" y="411772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80112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80112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16016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线箭头连接符 39"/>
          <p:cNvCxnSpPr>
            <a:endCxn id="42" idx="1"/>
          </p:cNvCxnSpPr>
          <p:nvPr/>
        </p:nvCxnSpPr>
        <p:spPr>
          <a:xfrm flipV="1">
            <a:off x="6732240" y="4117722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24328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24328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32240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1560" y="465313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对慢病团队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手动示闲才进行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新资料分配遵循当前原则，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来源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A1/A2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，分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科室；遵循高价值客户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接入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原则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新员工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/AI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优先呼叫公共库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未分配得资料库中再次购买对客户；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可设置客户资料的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保留条件，如完成客户档案、通话超过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30s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或客户下单后资料才归入对应员工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资料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如无法达成条件，则资料自动归入公共库，待购药提醒时间到达时，再次安排自动呼出；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自动外呼接入坐席后，自动弹屏客户资料，与正常拨打无差异；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整体流程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5567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新客户资料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560" y="227687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公共库客户再次购买情况</a:t>
            </a:r>
            <a:endParaRPr kumimoji="1" lang="zh-CN" altLang="en-US" dirty="0"/>
          </a:p>
        </p:txBody>
      </p:sp>
      <p:sp>
        <p:nvSpPr>
          <p:cNvPr id="2" name="右大括号 1"/>
          <p:cNvSpPr/>
          <p:nvPr/>
        </p:nvSpPr>
        <p:spPr>
          <a:xfrm>
            <a:off x="1979712" y="1772816"/>
            <a:ext cx="144016" cy="12241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23728" y="17008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对应科室员工示闲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2" idx="1"/>
            <a:endCxn id="18" idx="1"/>
          </p:cNvCxnSpPr>
          <p:nvPr/>
        </p:nvCxnSpPr>
        <p:spPr>
          <a:xfrm>
            <a:off x="2123728" y="2384884"/>
            <a:ext cx="1512168" cy="4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35896" y="2204864"/>
            <a:ext cx="1582484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b="1" dirty="0" smtClean="0">
                <a:latin typeface="+mn-ea"/>
              </a:rPr>
              <a:t>系统自动外呼</a:t>
            </a:r>
            <a:endParaRPr kumimoji="1" lang="zh-CN" altLang="en-US" b="1" dirty="0">
              <a:latin typeface="+mn-ea"/>
            </a:endParaRPr>
          </a:p>
        </p:txBody>
      </p:sp>
      <p:cxnSp>
        <p:nvCxnSpPr>
          <p:cNvPr id="20" name="直线箭头连接符 19"/>
          <p:cNvCxnSpPr>
            <a:stCxn id="18" idx="3"/>
            <a:endCxn id="25" idx="1"/>
          </p:cNvCxnSpPr>
          <p:nvPr/>
        </p:nvCxnSpPr>
        <p:spPr>
          <a:xfrm flipV="1">
            <a:off x="5218380" y="2374141"/>
            <a:ext cx="1225828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920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客户接通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44208" y="220486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接入坐席</a:t>
            </a:r>
            <a:endParaRPr kumimoji="1" lang="zh-CN" altLang="en-US" sz="1600" dirty="0"/>
          </a:p>
        </p:txBody>
      </p:sp>
      <p:sp>
        <p:nvSpPr>
          <p:cNvPr id="27" name="上箭头 26"/>
          <p:cNvSpPr/>
          <p:nvPr/>
        </p:nvSpPr>
        <p:spPr>
          <a:xfrm>
            <a:off x="6804248" y="2708920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4427984" y="2780928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2339752" y="2636912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5616" y="3356992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1.CRM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上员工状态增加：示忙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转接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增加队列（已添加，当前队列按照小组建立）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资料分配规则配置页面：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）处方审核：直接分空闲；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）慢病：能对应员工科室分配；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以上高金额客户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小时内优先分配高职级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）如有药厂需求，可类似短信群发，可按订单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导入客户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等方式发起自动外呼任务，并指定队列；🈯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机器学习优化资料分配；</a:t>
            </a:r>
            <a:endParaRPr kumimoji="1"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35896" y="3356992"/>
            <a:ext cx="24482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预览外呼：发现坐席空闲才进行外呼；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预测外呼：按照当前情况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个外呼电话当中有</a:t>
            </a:r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3%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的概率接通，建议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个以上坐席空闲时，采用预测外呼：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-&gt;5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-&gt;6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-&gt;8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-&gt;10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未来根据客户行为偏好设定拨打时间（老人早上打）；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28184" y="3284984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配合客户信息弹屏整合；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客户信息弹屏内容包括：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）处方审核：客户购买信息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客户档案收集；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）慢病：客户档案信息；客户历史购买信息；客户标签信息；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线形标注 2 (带强调线) 35"/>
          <p:cNvSpPr/>
          <p:nvPr/>
        </p:nvSpPr>
        <p:spPr>
          <a:xfrm>
            <a:off x="7308305" y="1196171"/>
            <a:ext cx="936104" cy="7694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5479"/>
              <a:gd name="adj6" fmla="val -348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转接需时间，播报提示音</a:t>
            </a:r>
            <a:endParaRPr kumimoji="1"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当前**号药师为您服务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客户档案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18448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971600" y="22048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接入自动外呼</a:t>
            </a:r>
            <a:endParaRPr kumimoji="1" lang="zh-CN" altLang="en-US" sz="1600" dirty="0"/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 flipV="1">
            <a:off x="2411760" y="234888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95936" y="191683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95936" y="227687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完善客户档案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27784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客户接通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3" name="TextBox 38"/>
          <p:cNvSpPr txBox="1"/>
          <p:nvPr/>
        </p:nvSpPr>
        <p:spPr>
          <a:xfrm>
            <a:off x="5652120" y="1268760"/>
            <a:ext cx="3024336" cy="2322174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客户姓名：自动填写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患者性别：选择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药品使用对像：必填项，可选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年龄：无需问，年龄段选择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所在地理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位置：自动填写，可修改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用药：可选，来自订单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疾病：带药师助手工具后可选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3568" y="436510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83568" y="472514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接入自动外呼</a:t>
            </a:r>
            <a:endParaRPr kumimoji="1" lang="zh-CN" altLang="en-US" sz="1600" dirty="0"/>
          </a:p>
        </p:txBody>
      </p:sp>
      <p:cxnSp>
        <p:nvCxnSpPr>
          <p:cNvPr id="17" name="直线箭头连接符 16"/>
          <p:cNvCxnSpPr>
            <a:stCxn id="16" idx="3"/>
          </p:cNvCxnSpPr>
          <p:nvPr/>
        </p:nvCxnSpPr>
        <p:spPr>
          <a:xfrm flipV="1">
            <a:off x="2123728" y="486916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07904" y="443711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07904" y="479715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完善客户档案</a:t>
            </a:r>
            <a:endParaRPr kumimoji="1"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95536" y="3717032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07904" y="54452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707904" y="58052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完成销售</a:t>
            </a:r>
            <a:endParaRPr kumimoji="1" lang="zh-CN" altLang="en-US" sz="1600" dirty="0"/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2123728" y="4894421"/>
            <a:ext cx="1584176" cy="10801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线形标注 2 (带强调线) 25"/>
          <p:cNvSpPr/>
          <p:nvPr/>
        </p:nvSpPr>
        <p:spPr>
          <a:xfrm>
            <a:off x="3707904" y="3488379"/>
            <a:ext cx="1296144" cy="93871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356"/>
              <a:gd name="adj6" fmla="val -3620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满足以下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个标准，资料可流向个人资料库，保留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个月，若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个月内无联系，自动剥落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8"/>
          <p:cNvSpPr txBox="1"/>
          <p:nvPr/>
        </p:nvSpPr>
        <p:spPr>
          <a:xfrm>
            <a:off x="5580112" y="4005064"/>
            <a:ext cx="3024336" cy="2042097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除同处方审核组的客户档案外：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疾病：可选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可字母搜索，必填项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疾病情况：文本框；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用药情况：来自订单、自动计算；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复购时间：计算，可手工调整；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购买能力：选填；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配套需求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白名单管理：白名单为重要客户，不进入外呼分配；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主管资源支撑：所有主管作为人力资源进行支撑；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60000"/>
              <a:lumOff val="40000"/>
            </a:schemeClr>
          </a:solidFill>
          <a:prstDash val="sysDash"/>
        </a:ln>
      </a:spPr>
      <a:bodyPr wrap="none">
        <a:spAutoFit/>
      </a:bodyPr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演示</Application>
  <PresentationFormat>全屏显示(4:3)</PresentationFormat>
  <Paragraphs>227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1_Office 主题</vt:lpstr>
      <vt:lpstr>Excel.Sheet.12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jianke.com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2018年5月份总结</dc:title>
  <dc:creator>Windows 用户</dc:creator>
  <cp:lastModifiedBy>安迪_Tu</cp:lastModifiedBy>
  <cp:revision>674</cp:revision>
  <dcterms:created xsi:type="dcterms:W3CDTF">2018-05-25T03:24:00Z</dcterms:created>
  <dcterms:modified xsi:type="dcterms:W3CDTF">2018-12-24T13:04:00Z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