
<file path=[Content_Types].xml><?xml version="1.0" encoding="utf-8"?>
<Types xmlns="http://schemas.openxmlformats.org/package/2006/content-types">
  <Override PartName="/_rels/.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6.jpeg" ContentType="image/jpeg"/>
  <Override PartName="/ppt/media/image12.png" ContentType="image/png"/>
  <Override PartName="/ppt/media/image4.png" ContentType="image/png"/>
  <Override PartName="/ppt/media/image11.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823760"/>
            <a:ext cx="907200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504000" y="4877640"/>
            <a:ext cx="907200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31" name="PlaceHolder 3"/>
          <p:cNvSpPr>
            <a:spLocks noGrp="1"/>
          </p:cNvSpPr>
          <p:nvPr>
            <p:ph type="body"/>
          </p:nvPr>
        </p:nvSpPr>
        <p:spPr>
          <a:xfrm>
            <a:off x="515268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32" name="PlaceHolder 4"/>
          <p:cNvSpPr>
            <a:spLocks noGrp="1"/>
          </p:cNvSpPr>
          <p:nvPr>
            <p:ph type="body"/>
          </p:nvPr>
        </p:nvSpPr>
        <p:spPr>
          <a:xfrm>
            <a:off x="515268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33" name="PlaceHolder 5"/>
          <p:cNvSpPr>
            <a:spLocks noGrp="1"/>
          </p:cNvSpPr>
          <p:nvPr>
            <p:ph type="body"/>
          </p:nvPr>
        </p:nvSpPr>
        <p:spPr>
          <a:xfrm>
            <a:off x="50400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823760"/>
            <a:ext cx="907200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36" name="PlaceHolder 3"/>
          <p:cNvSpPr>
            <a:spLocks noGrp="1"/>
          </p:cNvSpPr>
          <p:nvPr>
            <p:ph type="body"/>
          </p:nvPr>
        </p:nvSpPr>
        <p:spPr>
          <a:xfrm>
            <a:off x="504000" y="1823760"/>
            <a:ext cx="907200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pic>
        <p:nvPicPr>
          <p:cNvPr id="37" name="" descr=""/>
          <p:cNvPicPr/>
          <p:nvPr/>
        </p:nvPicPr>
        <p:blipFill>
          <a:blip r:embed="rId2"/>
          <a:stretch/>
        </p:blipFill>
        <p:spPr>
          <a:xfrm>
            <a:off x="1376280" y="1823760"/>
            <a:ext cx="7327440" cy="5846400"/>
          </a:xfrm>
          <a:prstGeom prst="rect">
            <a:avLst/>
          </a:prstGeom>
          <a:ln>
            <a:noFill/>
          </a:ln>
        </p:spPr>
      </p:pic>
      <p:pic>
        <p:nvPicPr>
          <p:cNvPr id="38" name="" descr=""/>
          <p:cNvPicPr/>
          <p:nvPr/>
        </p:nvPicPr>
        <p:blipFill>
          <a:blip r:embed="rId3"/>
          <a:stretch/>
        </p:blipFill>
        <p:spPr>
          <a:xfrm>
            <a:off x="1376280" y="1823760"/>
            <a:ext cx="7327440" cy="58464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46" name="PlaceHolder 2"/>
          <p:cNvSpPr>
            <a:spLocks noGrp="1"/>
          </p:cNvSpPr>
          <p:nvPr>
            <p:ph type="subTitle"/>
          </p:nvPr>
        </p:nvSpPr>
        <p:spPr>
          <a:xfrm>
            <a:off x="504000" y="1823760"/>
            <a:ext cx="9072000" cy="58464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823760"/>
            <a:ext cx="907200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51" name="PlaceHolder 3"/>
          <p:cNvSpPr>
            <a:spLocks noGrp="1"/>
          </p:cNvSpPr>
          <p:nvPr>
            <p:ph type="body"/>
          </p:nvPr>
        </p:nvSpPr>
        <p:spPr>
          <a:xfrm>
            <a:off x="515268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2376000" y="288000"/>
            <a:ext cx="5328000" cy="4451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56" name="PlaceHolder 3"/>
          <p:cNvSpPr>
            <a:spLocks noGrp="1"/>
          </p:cNvSpPr>
          <p:nvPr>
            <p:ph type="body"/>
          </p:nvPr>
        </p:nvSpPr>
        <p:spPr>
          <a:xfrm>
            <a:off x="50400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57" name="PlaceHolder 4"/>
          <p:cNvSpPr>
            <a:spLocks noGrp="1"/>
          </p:cNvSpPr>
          <p:nvPr>
            <p:ph type="body"/>
          </p:nvPr>
        </p:nvSpPr>
        <p:spPr>
          <a:xfrm>
            <a:off x="515268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823760"/>
            <a:ext cx="9072000" cy="58464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60" name="PlaceHolder 3"/>
          <p:cNvSpPr>
            <a:spLocks noGrp="1"/>
          </p:cNvSpPr>
          <p:nvPr>
            <p:ph type="body"/>
          </p:nvPr>
        </p:nvSpPr>
        <p:spPr>
          <a:xfrm>
            <a:off x="515268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61" name="PlaceHolder 4"/>
          <p:cNvSpPr>
            <a:spLocks noGrp="1"/>
          </p:cNvSpPr>
          <p:nvPr>
            <p:ph type="body"/>
          </p:nvPr>
        </p:nvSpPr>
        <p:spPr>
          <a:xfrm>
            <a:off x="515268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64" name="PlaceHolder 3"/>
          <p:cNvSpPr>
            <a:spLocks noGrp="1"/>
          </p:cNvSpPr>
          <p:nvPr>
            <p:ph type="body"/>
          </p:nvPr>
        </p:nvSpPr>
        <p:spPr>
          <a:xfrm>
            <a:off x="515268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65" name="PlaceHolder 4"/>
          <p:cNvSpPr>
            <a:spLocks noGrp="1"/>
          </p:cNvSpPr>
          <p:nvPr>
            <p:ph type="body"/>
          </p:nvPr>
        </p:nvSpPr>
        <p:spPr>
          <a:xfrm>
            <a:off x="504000" y="4877640"/>
            <a:ext cx="907200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823760"/>
            <a:ext cx="907200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68" name="PlaceHolder 3"/>
          <p:cNvSpPr>
            <a:spLocks noGrp="1"/>
          </p:cNvSpPr>
          <p:nvPr>
            <p:ph type="body"/>
          </p:nvPr>
        </p:nvSpPr>
        <p:spPr>
          <a:xfrm>
            <a:off x="504000" y="4877640"/>
            <a:ext cx="907200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71" name="PlaceHolder 3"/>
          <p:cNvSpPr>
            <a:spLocks noGrp="1"/>
          </p:cNvSpPr>
          <p:nvPr>
            <p:ph type="body"/>
          </p:nvPr>
        </p:nvSpPr>
        <p:spPr>
          <a:xfrm>
            <a:off x="515268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72" name="PlaceHolder 4"/>
          <p:cNvSpPr>
            <a:spLocks noGrp="1"/>
          </p:cNvSpPr>
          <p:nvPr>
            <p:ph type="body"/>
          </p:nvPr>
        </p:nvSpPr>
        <p:spPr>
          <a:xfrm>
            <a:off x="515268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73" name="PlaceHolder 5"/>
          <p:cNvSpPr>
            <a:spLocks noGrp="1"/>
          </p:cNvSpPr>
          <p:nvPr>
            <p:ph type="body"/>
          </p:nvPr>
        </p:nvSpPr>
        <p:spPr>
          <a:xfrm>
            <a:off x="50400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823760"/>
            <a:ext cx="907200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76" name="PlaceHolder 3"/>
          <p:cNvSpPr>
            <a:spLocks noGrp="1"/>
          </p:cNvSpPr>
          <p:nvPr>
            <p:ph type="body"/>
          </p:nvPr>
        </p:nvSpPr>
        <p:spPr>
          <a:xfrm>
            <a:off x="504000" y="1823760"/>
            <a:ext cx="907200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pic>
        <p:nvPicPr>
          <p:cNvPr id="77" name="" descr=""/>
          <p:cNvPicPr/>
          <p:nvPr/>
        </p:nvPicPr>
        <p:blipFill>
          <a:blip r:embed="rId2"/>
          <a:stretch/>
        </p:blipFill>
        <p:spPr>
          <a:xfrm>
            <a:off x="1376280" y="1823760"/>
            <a:ext cx="7327440" cy="5846400"/>
          </a:xfrm>
          <a:prstGeom prst="rect">
            <a:avLst/>
          </a:prstGeom>
          <a:ln>
            <a:noFill/>
          </a:ln>
        </p:spPr>
      </p:pic>
      <p:pic>
        <p:nvPicPr>
          <p:cNvPr id="78" name="" descr=""/>
          <p:cNvPicPr/>
          <p:nvPr/>
        </p:nvPicPr>
        <p:blipFill>
          <a:blip r:embed="rId3"/>
          <a:stretch/>
        </p:blipFill>
        <p:spPr>
          <a:xfrm>
            <a:off x="1376280" y="1823760"/>
            <a:ext cx="7327440" cy="58464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823760"/>
            <a:ext cx="907200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11" name="PlaceHolder 3"/>
          <p:cNvSpPr>
            <a:spLocks noGrp="1"/>
          </p:cNvSpPr>
          <p:nvPr>
            <p:ph type="body"/>
          </p:nvPr>
        </p:nvSpPr>
        <p:spPr>
          <a:xfrm>
            <a:off x="515268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376000" y="288000"/>
            <a:ext cx="5328000" cy="4451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16" name="PlaceHolder 3"/>
          <p:cNvSpPr>
            <a:spLocks noGrp="1"/>
          </p:cNvSpPr>
          <p:nvPr>
            <p:ph type="body"/>
          </p:nvPr>
        </p:nvSpPr>
        <p:spPr>
          <a:xfrm>
            <a:off x="50400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17" name="PlaceHolder 4"/>
          <p:cNvSpPr>
            <a:spLocks noGrp="1"/>
          </p:cNvSpPr>
          <p:nvPr>
            <p:ph type="body"/>
          </p:nvPr>
        </p:nvSpPr>
        <p:spPr>
          <a:xfrm>
            <a:off x="515268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823760"/>
            <a:ext cx="4426920" cy="584640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20" name="PlaceHolder 3"/>
          <p:cNvSpPr>
            <a:spLocks noGrp="1"/>
          </p:cNvSpPr>
          <p:nvPr>
            <p:ph type="body"/>
          </p:nvPr>
        </p:nvSpPr>
        <p:spPr>
          <a:xfrm>
            <a:off x="515268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21" name="PlaceHolder 4"/>
          <p:cNvSpPr>
            <a:spLocks noGrp="1"/>
          </p:cNvSpPr>
          <p:nvPr>
            <p:ph type="body"/>
          </p:nvPr>
        </p:nvSpPr>
        <p:spPr>
          <a:xfrm>
            <a:off x="5152680" y="487764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376000" y="288000"/>
            <a:ext cx="5328000" cy="960120"/>
          </a:xfrm>
          <a:prstGeom prst="rect">
            <a:avLst/>
          </a:prstGeom>
        </p:spPr>
        <p:txBody>
          <a:bodyPr lIns="0" rIns="0" tIns="0" bIns="0" anchor="ctr"/>
          <a:p>
            <a:pPr algn="ctr"/>
            <a:endParaRPr b="0" lang="en-IN" sz="36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24" name="PlaceHolder 3"/>
          <p:cNvSpPr>
            <a:spLocks noGrp="1"/>
          </p:cNvSpPr>
          <p:nvPr>
            <p:ph type="body"/>
          </p:nvPr>
        </p:nvSpPr>
        <p:spPr>
          <a:xfrm>
            <a:off x="5152680" y="1823760"/>
            <a:ext cx="442692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
        <p:nvSpPr>
          <p:cNvPr id="25" name="PlaceHolder 4"/>
          <p:cNvSpPr>
            <a:spLocks noGrp="1"/>
          </p:cNvSpPr>
          <p:nvPr>
            <p:ph type="body"/>
          </p:nvPr>
        </p:nvSpPr>
        <p:spPr>
          <a:xfrm>
            <a:off x="504000" y="4877640"/>
            <a:ext cx="9072000" cy="2788560"/>
          </a:xfrm>
          <a:prstGeom prst="rect">
            <a:avLst/>
          </a:prstGeom>
        </p:spPr>
        <p:txBody>
          <a:bodyPr lIns="0" rIns="0" tIns="0" bIns="0"/>
          <a:p>
            <a:endParaRPr b="0" lang="en-IN" sz="20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A6EB9B44-3BBD-44BD-B443-C0190A24A56C}"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0000" cy="7560000"/>
          </a:xfrm>
          <a:prstGeom prst="rect">
            <a:avLst/>
          </a:prstGeom>
          <a:ln>
            <a:noFill/>
          </a:ln>
        </p:spPr>
      </p:pic>
      <p:sp>
        <p:nvSpPr>
          <p:cNvPr id="40" name="PlaceHolder 1"/>
          <p:cNvSpPr>
            <a:spLocks noGrp="1"/>
          </p:cNvSpPr>
          <p:nvPr>
            <p:ph type="title"/>
          </p:nvPr>
        </p:nvSpPr>
        <p:spPr>
          <a:xfrm>
            <a:off x="2376000" y="288000"/>
            <a:ext cx="5328000" cy="960120"/>
          </a:xfrm>
          <a:prstGeom prst="rect">
            <a:avLst/>
          </a:prstGeom>
        </p:spPr>
        <p:txBody>
          <a:bodyPr lIns="0" rIns="0" tIns="0" bIns="0" anchor="ctr"/>
          <a:p>
            <a:pPr algn="ctr"/>
            <a:r>
              <a:rPr b="0" lang="en-IN" sz="3600" spc="-1" strike="noStrike">
                <a:solidFill>
                  <a:srgbClr val="000000"/>
                </a:solidFill>
                <a:uFill>
                  <a:solidFill>
                    <a:srgbClr val="ffffff"/>
                  </a:solidFill>
                </a:uFill>
                <a:latin typeface="Arial"/>
              </a:rPr>
              <a:t>Click to edit the title text format</a:t>
            </a:r>
            <a:endParaRPr b="0" lang="en-IN" sz="36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823760"/>
            <a:ext cx="9072000" cy="5846400"/>
          </a:xfrm>
          <a:prstGeom prst="rect">
            <a:avLst/>
          </a:prstGeom>
        </p:spPr>
        <p:txBody>
          <a:bodyPr lIns="0" rIns="0" tIns="0" bIns="0"/>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Click to edit the outline text format</a:t>
            </a:r>
            <a:endParaRPr b="0" lang="en-IN" sz="20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
        <p:nvSpPr>
          <p:cNvPr id="42" name="PlaceHolder 3"/>
          <p:cNvSpPr>
            <a:spLocks noGrp="1"/>
          </p:cNvSpPr>
          <p:nvPr>
            <p:ph type="dt"/>
          </p:nvPr>
        </p:nvSpPr>
        <p:spPr>
          <a:xfrm>
            <a:off x="504000" y="6886800"/>
            <a:ext cx="2348280" cy="521280"/>
          </a:xfrm>
          <a:prstGeom prst="rect">
            <a:avLst/>
          </a:prstGeom>
        </p:spPr>
        <p:txBody>
          <a:bodyPr lIns="0" rIns="0" tIns="0" bIns="0"/>
          <a:p>
            <a:r>
              <a:rPr b="0" lang="en-IN" sz="1400" spc="-1" strike="noStrike">
                <a:solidFill>
                  <a:srgbClr val="ffffff"/>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447360" y="6886800"/>
            <a:ext cx="3195000" cy="521280"/>
          </a:xfrm>
          <a:prstGeom prst="rect">
            <a:avLst/>
          </a:prstGeom>
        </p:spPr>
        <p:txBody>
          <a:bodyPr lIns="0" rIns="0" tIns="0" bIns="0"/>
          <a:p>
            <a:pPr algn="ctr"/>
            <a:r>
              <a:rPr b="0" lang="en-IN" sz="1400" spc="-1" strike="noStrike">
                <a:solidFill>
                  <a:srgbClr val="ffffff"/>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360" y="6886800"/>
            <a:ext cx="2348280" cy="521280"/>
          </a:xfrm>
          <a:prstGeom prst="rect">
            <a:avLst/>
          </a:prstGeom>
        </p:spPr>
        <p:txBody>
          <a:bodyPr lIns="0" rIns="0" tIns="0" bIns="0"/>
          <a:p>
            <a:pPr algn="r"/>
            <a:fld id="{E3C2BE5B-CD94-49BA-8065-53137DDDA608}" type="slidenum">
              <a:rPr b="0" lang="en-IN" sz="1400" spc="-1" strike="noStrike">
                <a:solidFill>
                  <a:srgbClr val="ffffff"/>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Project Report</a:t>
            </a:r>
            <a:endParaRPr b="0" lang="en-IN" sz="3600" spc="-1" strike="noStrike">
              <a:solidFill>
                <a:srgbClr val="000000"/>
              </a:solidFill>
              <a:uFill>
                <a:solidFill>
                  <a:srgbClr val="ffffff"/>
                </a:solidFill>
              </a:uFill>
              <a:latin typeface="Arial"/>
            </a:endParaRPr>
          </a:p>
        </p:txBody>
      </p:sp>
      <p:pic>
        <p:nvPicPr>
          <p:cNvPr id="80" name="" descr=""/>
          <p:cNvPicPr/>
          <p:nvPr/>
        </p:nvPicPr>
        <p:blipFill>
          <a:blip r:embed="rId1"/>
          <a:stretch/>
        </p:blipFill>
        <p:spPr>
          <a:xfrm>
            <a:off x="1728000" y="1522080"/>
            <a:ext cx="6680880" cy="4453920"/>
          </a:xfrm>
          <a:prstGeom prst="rect">
            <a:avLst/>
          </a:prstGeom>
          <a:ln>
            <a:noFill/>
          </a:ln>
        </p:spPr>
      </p:pic>
      <p:sp>
        <p:nvSpPr>
          <p:cNvPr id="81" name="TextShape 2"/>
          <p:cNvSpPr txBox="1"/>
          <p:nvPr/>
        </p:nvSpPr>
        <p:spPr>
          <a:xfrm>
            <a:off x="504000" y="1823760"/>
            <a:ext cx="9072000" cy="5846400"/>
          </a:xfrm>
          <a:prstGeom prst="rect">
            <a:avLst/>
          </a:prstGeom>
          <a:noFill/>
          <a:ln>
            <a:noFill/>
          </a:ln>
        </p:spPr>
        <p:txBody>
          <a:bodyPr lIns="0" rIns="0" tIns="0" bIns="0" anchor="ctr"/>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endParaRPr b="0" lang="en-IN" sz="3200" spc="-1" strike="noStrike">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TORONTO</a:t>
            </a:r>
            <a:endParaRPr b="0" lang="en-IN" sz="3200" spc="-1" strike="noStrike">
              <a:solidFill>
                <a:srgbClr val="000000"/>
              </a:solidFill>
              <a:uFill>
                <a:solidFill>
                  <a:srgbClr val="ffffff"/>
                </a:solidFill>
              </a:uFill>
              <a:latin typeface="Arial"/>
            </a:endParaRPr>
          </a:p>
          <a:p>
            <a:pPr algn="ctr"/>
            <a:r>
              <a:rPr b="0" lang="en-IN" sz="3200" spc="-1" strike="noStrike">
                <a:solidFill>
                  <a:srgbClr val="000000"/>
                </a:solidFill>
                <a:uFill>
                  <a:solidFill>
                    <a:srgbClr val="ffffff"/>
                  </a:solidFill>
                </a:uFill>
                <a:latin typeface="Arial"/>
              </a:rPr>
              <a:t>ENTREPRENEURIAL FOR INDIAN BUSINESSMEN</a:t>
            </a: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720000" y="0"/>
            <a:ext cx="9360000" cy="172800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a:t>
            </a:r>
            <a:r>
              <a:rPr b="0" lang="en-IN" sz="3600" spc="-1" strike="noStrike">
                <a:solidFill>
                  <a:srgbClr val="000000"/>
                </a:solidFill>
                <a:uFill>
                  <a:solidFill>
                    <a:srgbClr val="ffffff"/>
                  </a:solidFill>
                </a:uFill>
                <a:latin typeface="Arial"/>
              </a:rPr>
              <a:t>
</a:t>
            </a:r>
            <a:endParaRPr b="0" lang="en-IN" sz="3600" spc="-1" strike="noStrike">
              <a:solidFill>
                <a:srgbClr val="000000"/>
              </a:solidFill>
              <a:uFill>
                <a:solidFill>
                  <a:srgbClr val="ffffff"/>
                </a:solidFill>
              </a:uFill>
              <a:latin typeface="Arial"/>
            </a:endParaRPr>
          </a:p>
        </p:txBody>
      </p:sp>
      <p:sp>
        <p:nvSpPr>
          <p:cNvPr id="99" name="TextShape 2"/>
          <p:cNvSpPr txBox="1"/>
          <p:nvPr/>
        </p:nvSpPr>
        <p:spPr>
          <a:xfrm>
            <a:off x="504000" y="1823760"/>
            <a:ext cx="9072000" cy="5846400"/>
          </a:xfrm>
          <a:prstGeom prst="rect">
            <a:avLst/>
          </a:prstGeom>
          <a:noFill/>
          <a:ln>
            <a:noFill/>
          </a:ln>
        </p:spPr>
        <p:txBody>
          <a:bodyPr lIns="0" rIns="0" tIns="0" bIns="0"/>
          <a:p>
            <a:r>
              <a:rPr b="0" lang="en-IN" sz="2000" spc="-1" strike="noStrike">
                <a:solidFill>
                  <a:srgbClr val="ffffff"/>
                </a:solidFill>
                <a:uFill>
                  <a:solidFill>
                    <a:srgbClr val="ffffff"/>
                  </a:solidFill>
                </a:uFill>
                <a:latin typeface="Arial"/>
              </a:rPr>
              <a:t>              </a:t>
            </a:r>
            <a:r>
              <a:rPr b="1" lang="en-IN" sz="2000" spc="-1" strike="noStrike">
                <a:solidFill>
                  <a:srgbClr val="ffffff"/>
                </a:solidFill>
                <a:uFill>
                  <a:solidFill>
                    <a:srgbClr val="ffffff"/>
                  </a:solidFill>
                </a:uFill>
                <a:latin typeface="Arial"/>
              </a:rPr>
              <a:t>   </a:t>
            </a:r>
            <a:r>
              <a:rPr b="0" lang="en-IN" sz="2800" spc="-1" strike="noStrike">
                <a:solidFill>
                  <a:srgbClr val="ffffff"/>
                </a:solidFill>
                <a:uFill>
                  <a:solidFill>
                    <a:srgbClr val="ffffff"/>
                  </a:solidFill>
                </a:uFill>
                <a:latin typeface="Arial"/>
              </a:rPr>
              <a:t>TORONTO BOROUGHS</a:t>
            </a:r>
            <a:endParaRPr b="0" lang="en-IN" sz="2000" spc="-1" strike="noStrike">
              <a:solidFill>
                <a:srgbClr val="ffffff"/>
              </a:solidFill>
              <a:uFill>
                <a:solidFill>
                  <a:srgbClr val="ffffff"/>
                </a:solidFill>
              </a:uFill>
              <a:latin typeface="Arial"/>
            </a:endParaRPr>
          </a:p>
        </p:txBody>
      </p:sp>
      <p:pic>
        <p:nvPicPr>
          <p:cNvPr id="100" name="" descr=""/>
          <p:cNvPicPr/>
          <p:nvPr/>
        </p:nvPicPr>
        <p:blipFill>
          <a:blip r:embed="rId1"/>
          <a:stretch/>
        </p:blipFill>
        <p:spPr>
          <a:xfrm>
            <a:off x="2736000" y="2376000"/>
            <a:ext cx="5116680" cy="50518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02"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1" lang="en-IN" sz="2800" spc="-1" strike="noStrike">
                <a:solidFill>
                  <a:srgbClr val="000000"/>
                </a:solidFill>
                <a:uFill>
                  <a:solidFill>
                    <a:srgbClr val="ffffff"/>
                  </a:solidFill>
                </a:uFill>
                <a:latin typeface="Arial"/>
              </a:rPr>
              <a:t>TORONTO BOROUGH MAPS</a:t>
            </a:r>
            <a:endParaRPr b="1" lang="en-IN" sz="2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835560" y="2376000"/>
            <a:ext cx="8067600" cy="48679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05"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r>
              <a:rPr b="0" lang="en-IN" sz="2800" spc="-1" strike="noStrike">
                <a:solidFill>
                  <a:srgbClr val="333333"/>
                </a:solidFill>
                <a:uFill>
                  <a:solidFill>
                    <a:srgbClr val="ffffff"/>
                  </a:solidFill>
                </a:uFill>
                <a:latin typeface="Arial"/>
              </a:rPr>
              <a:t>TORONTO DEMOGRAPHICS</a:t>
            </a:r>
            <a:endParaRPr b="0" lang="en-IN" sz="2000" spc="-1" strike="noStrike">
              <a:solidFill>
                <a:srgbClr val="ffffff"/>
              </a:solidFill>
              <a:uFill>
                <a:solidFill>
                  <a:srgbClr val="ffffff"/>
                </a:solidFill>
              </a:uFill>
              <a:latin typeface="Arial"/>
            </a:endParaRPr>
          </a:p>
        </p:txBody>
      </p:sp>
      <p:pic>
        <p:nvPicPr>
          <p:cNvPr id="106" name="" descr=""/>
          <p:cNvPicPr/>
          <p:nvPr/>
        </p:nvPicPr>
        <p:blipFill>
          <a:blip r:embed="rId1"/>
          <a:stretch/>
        </p:blipFill>
        <p:spPr>
          <a:xfrm>
            <a:off x="792000" y="2646000"/>
            <a:ext cx="8766000" cy="469800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08" name="TextShape 2"/>
          <p:cNvSpPr txBox="1"/>
          <p:nvPr/>
        </p:nvSpPr>
        <p:spPr>
          <a:xfrm>
            <a:off x="504000" y="1823760"/>
            <a:ext cx="9072000" cy="5846400"/>
          </a:xfrm>
          <a:prstGeom prst="rect">
            <a:avLst/>
          </a:prstGeom>
          <a:noFill/>
          <a:ln>
            <a:noFill/>
          </a:ln>
        </p:spPr>
        <p:txBody>
          <a:bodyPr lIns="0" rIns="0" tIns="0" bIns="0"/>
          <a:p>
            <a:pPr lvl="1" marL="864000" indent="-324000">
              <a:buClr>
                <a:srgbClr val="ffffff"/>
              </a:buClr>
              <a:buSzPct val="75000"/>
              <a:buFont typeface="Symbol" charset="2"/>
              <a:buChar char=""/>
            </a:pPr>
            <a:r>
              <a:rPr b="0" lang="en-IN" sz="2800" spc="-1" strike="noStrike">
                <a:solidFill>
                  <a:srgbClr val="333333"/>
                </a:solidFill>
                <a:uFill>
                  <a:solidFill>
                    <a:srgbClr val="ffffff"/>
                  </a:solidFill>
                </a:uFill>
                <a:latin typeface="Arial"/>
              </a:rPr>
              <a:t>MOST POPULATED NEIGHBOURHOODS</a:t>
            </a:r>
            <a:endParaRPr b="0" lang="en-IN" sz="2800" spc="-1" strike="noStrike">
              <a:solidFill>
                <a:srgbClr val="ffffff"/>
              </a:solidFill>
              <a:uFill>
                <a:solidFill>
                  <a:srgbClr val="ffffff"/>
                </a:solidFill>
              </a:uFill>
              <a:latin typeface="Arial"/>
            </a:endParaRPr>
          </a:p>
        </p:txBody>
      </p:sp>
      <p:pic>
        <p:nvPicPr>
          <p:cNvPr id="109" name="" descr=""/>
          <p:cNvPicPr/>
          <p:nvPr/>
        </p:nvPicPr>
        <p:blipFill>
          <a:blip r:embed="rId1"/>
          <a:stretch/>
        </p:blipFill>
        <p:spPr>
          <a:xfrm>
            <a:off x="358200" y="2520000"/>
            <a:ext cx="9358560" cy="47822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11"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HIGHEST INCOME NEIGHBOURHOODS</a:t>
            </a:r>
            <a:endParaRPr b="0" lang="en-IN" sz="2800" spc="-1" strike="noStrike">
              <a:solidFill>
                <a:srgbClr val="333333"/>
              </a:solidFill>
              <a:uFill>
                <a:solidFill>
                  <a:srgbClr val="ffffff"/>
                </a:solidFill>
              </a:uFill>
              <a:latin typeface="Arial"/>
            </a:endParaRPr>
          </a:p>
        </p:txBody>
      </p:sp>
      <p:pic>
        <p:nvPicPr>
          <p:cNvPr id="112" name="" descr=""/>
          <p:cNvPicPr/>
          <p:nvPr/>
        </p:nvPicPr>
        <p:blipFill>
          <a:blip r:embed="rId1"/>
          <a:stretch/>
        </p:blipFill>
        <p:spPr>
          <a:xfrm>
            <a:off x="216000" y="2448000"/>
            <a:ext cx="9464040" cy="48301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14"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AVERAGE INCOME - POPULATION</a:t>
            </a:r>
            <a:endParaRPr b="0" lang="en-IN" sz="2800" spc="-1" strike="noStrike">
              <a:solidFill>
                <a:srgbClr val="333333"/>
              </a:solidFill>
              <a:uFill>
                <a:solidFill>
                  <a:srgbClr val="ffffff"/>
                </a:solidFill>
              </a:uFill>
              <a:latin typeface="Arial"/>
            </a:endParaRPr>
          </a:p>
        </p:txBody>
      </p:sp>
      <p:pic>
        <p:nvPicPr>
          <p:cNvPr id="115" name="" descr=""/>
          <p:cNvPicPr/>
          <p:nvPr/>
        </p:nvPicPr>
        <p:blipFill>
          <a:blip r:embed="rId1"/>
          <a:stretch/>
        </p:blipFill>
        <p:spPr>
          <a:xfrm>
            <a:off x="1296000" y="2304000"/>
            <a:ext cx="7316280" cy="496080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17"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INDIAN ETHNIC COMMUNITY AS BUSINESS TARGET</a:t>
            </a:r>
            <a:endParaRPr b="0" lang="en-IN" sz="2800" spc="-1" strike="noStrike">
              <a:solidFill>
                <a:srgbClr val="333333"/>
              </a:solidFill>
              <a:uFill>
                <a:solidFill>
                  <a:srgbClr val="ffffff"/>
                </a:solidFill>
              </a:uFill>
              <a:latin typeface="Arial"/>
            </a:endParaRPr>
          </a:p>
        </p:txBody>
      </p:sp>
      <p:pic>
        <p:nvPicPr>
          <p:cNvPr id="118" name="" descr=""/>
          <p:cNvPicPr/>
          <p:nvPr/>
        </p:nvPicPr>
        <p:blipFill>
          <a:blip r:embed="rId1"/>
          <a:stretch/>
        </p:blipFill>
        <p:spPr>
          <a:xfrm>
            <a:off x="2464920" y="2289960"/>
            <a:ext cx="6679080" cy="512604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20"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IDENTIFYING TOP 10 TARGET GROUP BOROUGHS</a:t>
            </a:r>
            <a:endParaRPr b="0" lang="en-IN" sz="2800" spc="-1" strike="noStrike">
              <a:solidFill>
                <a:srgbClr val="333333"/>
              </a:solidFill>
              <a:uFill>
                <a:solidFill>
                  <a:srgbClr val="ffffff"/>
                </a:solidFill>
              </a:uFill>
              <a:latin typeface="Arial"/>
            </a:endParaRPr>
          </a:p>
        </p:txBody>
      </p:sp>
      <p:pic>
        <p:nvPicPr>
          <p:cNvPr id="121" name="" descr=""/>
          <p:cNvPicPr/>
          <p:nvPr/>
        </p:nvPicPr>
        <p:blipFill>
          <a:blip r:embed="rId1"/>
          <a:stretch/>
        </p:blipFill>
        <p:spPr>
          <a:xfrm>
            <a:off x="864000" y="2349000"/>
            <a:ext cx="8343720" cy="50670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23"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IDENTIFYING TOP 10 TARGET GROUP BOROUGHS</a:t>
            </a:r>
            <a:endParaRPr b="0" lang="en-IN" sz="2800" spc="-1" strike="noStrike">
              <a:solidFill>
                <a:srgbClr val="333333"/>
              </a:solidFill>
              <a:uFill>
                <a:solidFill>
                  <a:srgbClr val="ffffff"/>
                </a:solidFill>
              </a:uFill>
              <a:latin typeface="Arial"/>
            </a:endParaRPr>
          </a:p>
        </p:txBody>
      </p:sp>
      <p:pic>
        <p:nvPicPr>
          <p:cNvPr id="124" name="" descr=""/>
          <p:cNvPicPr/>
          <p:nvPr/>
        </p:nvPicPr>
        <p:blipFill>
          <a:blip r:embed="rId1"/>
          <a:stretch/>
        </p:blipFill>
        <p:spPr>
          <a:xfrm>
            <a:off x="648000" y="2291760"/>
            <a:ext cx="8629200" cy="512424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MACHINE LEARNING</a:t>
            </a:r>
            <a:endParaRPr b="0" lang="en-IN" sz="3600" spc="-1" strike="noStrike">
              <a:solidFill>
                <a:srgbClr val="000000"/>
              </a:solidFill>
              <a:uFill>
                <a:solidFill>
                  <a:srgbClr val="ffffff"/>
                </a:solidFill>
              </a:uFill>
              <a:latin typeface="Arial"/>
            </a:endParaRPr>
          </a:p>
        </p:txBody>
      </p:sp>
      <p:sp>
        <p:nvSpPr>
          <p:cNvPr id="126" name="TextShape 2"/>
          <p:cNvSpPr txBox="1"/>
          <p:nvPr/>
        </p:nvSpPr>
        <p:spPr>
          <a:xfrm>
            <a:off x="504000" y="1823760"/>
            <a:ext cx="9072000" cy="5846400"/>
          </a:xfrm>
          <a:prstGeom prst="rect">
            <a:avLst/>
          </a:prstGeom>
          <a:noFill/>
          <a:ln>
            <a:noFill/>
          </a:ln>
        </p:spPr>
        <p:txBody>
          <a:bodyPr lIns="0" rIns="0" tIns="0" bIns="0"/>
          <a:p>
            <a:endParaRPr b="0" lang="en-IN" sz="2000" spc="-1" strike="noStrike">
              <a:solidFill>
                <a:srgbClr val="ffffff"/>
              </a:solidFill>
              <a:uFill>
                <a:solidFill>
                  <a:srgbClr val="ffffff"/>
                </a:solidFill>
              </a:uFill>
              <a:latin typeface="Arial"/>
            </a:endParaRPr>
          </a:p>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Our data analysis shows lack of proper data labeling in the datasets used</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By the solution</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Based on the data analysis and the solution requirements we suggest</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Using an unsupervised machine learning approach</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We suggest using k-means unsupervised machine learning algorithm to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Identify geo clusters in the city of toronto that are most suitable for</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Opening new small businesses in the city of toronto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In order to perform accurate geo clustering our algorithm relies on</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Google geo locations and foursquare apis</a:t>
            </a:r>
            <a:endParaRPr b="0" lang="en-IN" sz="2000" spc="-1" strike="noStrike">
              <a:solidFill>
                <a:srgbClr val="ffffff"/>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2376000" y="255960"/>
            <a:ext cx="5328000" cy="102420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a:t>
            </a:r>
            <a:r>
              <a:rPr b="0" lang="en-IN" sz="3600" spc="-1" strike="noStrike">
                <a:solidFill>
                  <a:srgbClr val="000000"/>
                </a:solidFill>
                <a:uFill>
                  <a:solidFill>
                    <a:srgbClr val="ffffff"/>
                  </a:solidFill>
                </a:uFill>
                <a:latin typeface="Arial"/>
              </a:rPr>
              <a:t>
</a:t>
            </a:r>
            <a:endParaRPr b="0" lang="en-IN" sz="3600" spc="-1" strike="noStrike">
              <a:solidFill>
                <a:srgbClr val="000000"/>
              </a:solidFill>
              <a:uFill>
                <a:solidFill>
                  <a:srgbClr val="ffffff"/>
                </a:solidFill>
              </a:uFill>
              <a:latin typeface="Arial"/>
            </a:endParaRPr>
          </a:p>
        </p:txBody>
      </p:sp>
      <p:sp>
        <p:nvSpPr>
          <p:cNvPr id="83"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CONTENT</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INTRODUCTION - WE INTRODUCE THE PROBLEM</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DATA - WHERE WE GET THE DATA</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DATA ANALYSIS - IDENTIFY SIGNIFICANT STATS INDICATORS</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METHODOLOGY - ROAD MAP TO SOLVING THE PROBLEM</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MACHINE LEARNING - WHAT ML ALGORITHMS WE USE</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DATA RESULTS - SHARE DATA FINDINGS</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DISCUSSION - SHARE INVESTIGATING FINDINGS</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CONCLUSION - FINAL THOUGHTS</a:t>
            </a:r>
            <a:endParaRPr b="0" lang="en-IN" sz="20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28"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TARGET GROUP POPULATION/INCOME</a:t>
            </a:r>
            <a:endParaRPr b="0" lang="en-IN" sz="2800" spc="-1" strike="noStrike">
              <a:solidFill>
                <a:srgbClr val="333333"/>
              </a:solidFill>
              <a:uFill>
                <a:solidFill>
                  <a:srgbClr val="ffffff"/>
                </a:solidFill>
              </a:uFill>
              <a:latin typeface="Arial"/>
            </a:endParaRPr>
          </a:p>
        </p:txBody>
      </p:sp>
      <p:pic>
        <p:nvPicPr>
          <p:cNvPr id="129" name="" descr=""/>
          <p:cNvPicPr/>
          <p:nvPr/>
        </p:nvPicPr>
        <p:blipFill>
          <a:blip r:embed="rId1"/>
          <a:stretch/>
        </p:blipFill>
        <p:spPr>
          <a:xfrm>
            <a:off x="1008000" y="2328840"/>
            <a:ext cx="8496000" cy="483408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31"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ffffff"/>
                </a:solidFill>
                <a:uFill>
                  <a:solidFill>
                    <a:srgbClr val="ffffff"/>
                  </a:solidFill>
                </a:uFill>
                <a:latin typeface="Arial"/>
              </a:rPr>
              <a:t>TARGET GROUP GEO-MAPPING</a:t>
            </a:r>
            <a:endParaRPr b="0" lang="en-IN" sz="2800" spc="-1" strike="noStrike">
              <a:solidFill>
                <a:srgbClr val="ffffff"/>
              </a:solidFill>
              <a:uFill>
                <a:solidFill>
                  <a:srgbClr val="ffffff"/>
                </a:solidFill>
              </a:uFill>
              <a:latin typeface="Arial"/>
            </a:endParaRPr>
          </a:p>
        </p:txBody>
      </p:sp>
      <p:pic>
        <p:nvPicPr>
          <p:cNvPr id="132" name="" descr=""/>
          <p:cNvPicPr/>
          <p:nvPr/>
        </p:nvPicPr>
        <p:blipFill>
          <a:blip r:embed="rId1"/>
          <a:stretch/>
        </p:blipFill>
        <p:spPr>
          <a:xfrm>
            <a:off x="792000" y="2376000"/>
            <a:ext cx="8143560" cy="49525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34"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1c1c1c"/>
                </a:solidFill>
                <a:uFill>
                  <a:solidFill>
                    <a:srgbClr val="ffffff"/>
                  </a:solidFill>
                </a:uFill>
                <a:latin typeface="Arial"/>
              </a:rPr>
              <a:t>TARGET GROUP GEO-MAPPING</a:t>
            </a:r>
            <a:endParaRPr b="0" lang="en-IN" sz="2800" spc="-1" strike="noStrike">
              <a:solidFill>
                <a:srgbClr val="1c1c1c"/>
              </a:solidFill>
              <a:uFill>
                <a:solidFill>
                  <a:srgbClr val="ffffff"/>
                </a:solidFill>
              </a:uFill>
              <a:latin typeface="Arial"/>
            </a:endParaRPr>
          </a:p>
        </p:txBody>
      </p:sp>
      <p:pic>
        <p:nvPicPr>
          <p:cNvPr id="135" name="" descr=""/>
          <p:cNvPicPr/>
          <p:nvPr/>
        </p:nvPicPr>
        <p:blipFill>
          <a:blip r:embed="rId1"/>
          <a:stretch/>
        </p:blipFill>
        <p:spPr>
          <a:xfrm>
            <a:off x="1083240" y="2444400"/>
            <a:ext cx="8276760" cy="49716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pic>
        <p:nvPicPr>
          <p:cNvPr id="137" name="" descr=""/>
          <p:cNvPicPr/>
          <p:nvPr/>
        </p:nvPicPr>
        <p:blipFill>
          <a:blip r:embed="rId1"/>
          <a:stretch/>
        </p:blipFill>
        <p:spPr>
          <a:xfrm>
            <a:off x="504000" y="2611080"/>
            <a:ext cx="9072000" cy="4271760"/>
          </a:xfrm>
          <a:prstGeom prst="rect">
            <a:avLst/>
          </a:prstGeom>
          <a:ln>
            <a:noFill/>
          </a:ln>
        </p:spPr>
      </p:pic>
      <p:sp>
        <p:nvSpPr>
          <p:cNvPr id="138" name="TextShape 2"/>
          <p:cNvSpPr txBox="1"/>
          <p:nvPr/>
        </p:nvSpPr>
        <p:spPr>
          <a:xfrm>
            <a:off x="1584000" y="1813320"/>
            <a:ext cx="5603040" cy="346680"/>
          </a:xfrm>
          <a:prstGeom prst="rect">
            <a:avLst/>
          </a:prstGeom>
          <a:noFill/>
          <a:ln>
            <a:noFill/>
          </a:ln>
        </p:spPr>
        <p:txBody>
          <a:bodyPr lIns="90000" rIns="90000" tIns="45000" bIns="45000"/>
          <a:p>
            <a:r>
              <a:rPr b="0" lang="en-IN" sz="1800" spc="-1" strike="noStrike">
                <a:solidFill>
                  <a:srgbClr val="000000"/>
                </a:solidFill>
                <a:uFill>
                  <a:solidFill>
                    <a:srgbClr val="ffffff"/>
                  </a:solidFill>
                </a:uFill>
                <a:latin typeface="Arial"/>
              </a:rPr>
              <a:t>TARGET GROUP BOROUGHS BUSINESS VENUES</a:t>
            </a:r>
            <a:endParaRPr b="0" lang="en-IN"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40"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1c1c1c"/>
                </a:solidFill>
                <a:uFill>
                  <a:solidFill>
                    <a:srgbClr val="ffffff"/>
                  </a:solidFill>
                </a:uFill>
                <a:latin typeface="Arial"/>
              </a:rPr>
              <a:t>TARGET GROUP MOST COMMON VENUES</a:t>
            </a:r>
            <a:endParaRPr b="0" lang="en-IN" sz="2800" spc="-1" strike="noStrike">
              <a:solidFill>
                <a:srgbClr val="1c1c1c"/>
              </a:solidFill>
              <a:uFill>
                <a:solidFill>
                  <a:srgbClr val="ffffff"/>
                </a:solidFill>
              </a:uFill>
              <a:latin typeface="Arial"/>
            </a:endParaRPr>
          </a:p>
        </p:txBody>
      </p:sp>
      <p:pic>
        <p:nvPicPr>
          <p:cNvPr id="141" name="" descr=""/>
          <p:cNvPicPr/>
          <p:nvPr/>
        </p:nvPicPr>
        <p:blipFill>
          <a:blip r:embed="rId1"/>
          <a:stretch/>
        </p:blipFill>
        <p:spPr>
          <a:xfrm>
            <a:off x="1080000" y="2272680"/>
            <a:ext cx="8136000" cy="494856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RECORDS</a:t>
            </a:r>
            <a:endParaRPr b="0" lang="en-IN" sz="3600" spc="-1" strike="noStrike">
              <a:solidFill>
                <a:srgbClr val="000000"/>
              </a:solidFill>
              <a:uFill>
                <a:solidFill>
                  <a:srgbClr val="ffffff"/>
                </a:solidFill>
              </a:uFill>
              <a:latin typeface="Arial"/>
            </a:endParaRPr>
          </a:p>
        </p:txBody>
      </p:sp>
      <p:sp>
        <p:nvSpPr>
          <p:cNvPr id="143"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ffffff"/>
                </a:solidFill>
                <a:uFill>
                  <a:solidFill>
                    <a:srgbClr val="ffffff"/>
                  </a:solidFill>
                </a:uFill>
                <a:latin typeface="Arial"/>
              </a:rPr>
              <a:t>TARGET GROUP LEAST COMMON VENUES</a:t>
            </a:r>
            <a:endParaRPr b="0" lang="en-IN" sz="2800" spc="-1" strike="noStrike">
              <a:solidFill>
                <a:srgbClr val="ffffff"/>
              </a:solidFill>
              <a:uFill>
                <a:solidFill>
                  <a:srgbClr val="ffffff"/>
                </a:solidFill>
              </a:uFill>
              <a:latin typeface="Arial"/>
            </a:endParaRPr>
          </a:p>
        </p:txBody>
      </p:sp>
      <p:pic>
        <p:nvPicPr>
          <p:cNvPr id="144" name="" descr=""/>
          <p:cNvPicPr/>
          <p:nvPr/>
        </p:nvPicPr>
        <p:blipFill>
          <a:blip r:embed="rId1"/>
          <a:stretch/>
        </p:blipFill>
        <p:spPr>
          <a:xfrm>
            <a:off x="792000" y="2419920"/>
            <a:ext cx="8314920" cy="49240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RESULTS</a:t>
            </a:r>
            <a:endParaRPr b="0" lang="en-IN" sz="3600" spc="-1" strike="noStrike">
              <a:solidFill>
                <a:srgbClr val="000000"/>
              </a:solidFill>
              <a:uFill>
                <a:solidFill>
                  <a:srgbClr val="ffffff"/>
                </a:solidFill>
              </a:uFill>
              <a:latin typeface="Arial"/>
            </a:endParaRPr>
          </a:p>
        </p:txBody>
      </p:sp>
      <p:sp>
        <p:nvSpPr>
          <p:cNvPr id="146"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K-MEANS CLUSTERING  -TARGET GROUP CLUSTERING</a:t>
            </a:r>
            <a:endParaRPr b="0" lang="en-IN" sz="2800" spc="-1" strike="noStrike">
              <a:solidFill>
                <a:srgbClr val="333333"/>
              </a:solidFill>
              <a:uFill>
                <a:solidFill>
                  <a:srgbClr val="ffffff"/>
                </a:solidFill>
              </a:uFill>
              <a:latin typeface="Arial"/>
            </a:endParaRPr>
          </a:p>
        </p:txBody>
      </p:sp>
      <p:pic>
        <p:nvPicPr>
          <p:cNvPr id="147" name="" descr=""/>
          <p:cNvPicPr/>
          <p:nvPr/>
        </p:nvPicPr>
        <p:blipFill>
          <a:blip r:embed="rId1"/>
          <a:stretch/>
        </p:blipFill>
        <p:spPr>
          <a:xfrm>
            <a:off x="1080000" y="2736000"/>
            <a:ext cx="7629120" cy="466704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RESULTS</a:t>
            </a:r>
            <a:endParaRPr b="0" lang="en-IN" sz="3600" spc="-1" strike="noStrike">
              <a:solidFill>
                <a:srgbClr val="000000"/>
              </a:solidFill>
              <a:uFill>
                <a:solidFill>
                  <a:srgbClr val="ffffff"/>
                </a:solidFill>
              </a:uFill>
              <a:latin typeface="Arial"/>
            </a:endParaRPr>
          </a:p>
        </p:txBody>
      </p:sp>
      <p:sp>
        <p:nvSpPr>
          <p:cNvPr id="149" name="TextShape 2"/>
          <p:cNvSpPr txBox="1"/>
          <p:nvPr/>
        </p:nvSpPr>
        <p:spPr>
          <a:xfrm>
            <a:off x="504000" y="1823760"/>
            <a:ext cx="9072000" cy="5846400"/>
          </a:xfrm>
          <a:prstGeom prst="rect">
            <a:avLst/>
          </a:prstGeom>
          <a:noFill/>
          <a:ln>
            <a:noFill/>
          </a:ln>
        </p:spPr>
        <p:txBody>
          <a:bodyPr lIns="0" rIns="0" tIns="0" bIns="0"/>
          <a:p>
            <a:r>
              <a:rPr b="0" lang="en-IN" sz="2800" spc="-1" strike="noStrike">
                <a:solidFill>
                  <a:srgbClr val="333333"/>
                </a:solidFill>
                <a:uFill>
                  <a:solidFill>
                    <a:srgbClr val="ffffff"/>
                  </a:solidFill>
                </a:uFill>
                <a:latin typeface="Arial"/>
              </a:rPr>
              <a:t>K-MEANS CLUSTERING-TARGET GROUP CLUSTERING</a:t>
            </a:r>
            <a:endParaRPr b="0" lang="en-IN" sz="2800" spc="-1" strike="noStrike">
              <a:solidFill>
                <a:srgbClr val="333333"/>
              </a:solidFill>
              <a:uFill>
                <a:solidFill>
                  <a:srgbClr val="ffffff"/>
                </a:solidFill>
              </a:uFill>
              <a:latin typeface="Arial"/>
            </a:endParaRPr>
          </a:p>
        </p:txBody>
      </p:sp>
      <p:pic>
        <p:nvPicPr>
          <p:cNvPr id="150" name="" descr=""/>
          <p:cNvPicPr/>
          <p:nvPr/>
        </p:nvPicPr>
        <p:blipFill>
          <a:blip r:embed="rId1"/>
          <a:stretch/>
        </p:blipFill>
        <p:spPr>
          <a:xfrm>
            <a:off x="720000" y="2664720"/>
            <a:ext cx="8640000" cy="477144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RESULTS</a:t>
            </a:r>
            <a:endParaRPr b="0" lang="en-IN" sz="3600" spc="-1" strike="noStrike">
              <a:solidFill>
                <a:srgbClr val="000000"/>
              </a:solidFill>
              <a:uFill>
                <a:solidFill>
                  <a:srgbClr val="ffffff"/>
                </a:solidFill>
              </a:uFill>
              <a:latin typeface="Arial"/>
            </a:endParaRPr>
          </a:p>
        </p:txBody>
      </p:sp>
      <p:sp>
        <p:nvSpPr>
          <p:cNvPr id="152" name="TextShape 2"/>
          <p:cNvSpPr txBox="1"/>
          <p:nvPr/>
        </p:nvSpPr>
        <p:spPr>
          <a:xfrm>
            <a:off x="504000" y="1823760"/>
            <a:ext cx="9072000" cy="5846400"/>
          </a:xfrm>
          <a:prstGeom prst="rect">
            <a:avLst/>
          </a:prstGeom>
          <a:noFill/>
          <a:ln>
            <a:noFill/>
          </a:ln>
        </p:spPr>
        <p:txBody>
          <a:bodyPr lIns="0" rIns="0" tIns="0" bIns="0"/>
          <a:p>
            <a:r>
              <a:rPr b="0" lang="en-IN" sz="2800" spc="-1" strike="noStrike">
                <a:solidFill>
                  <a:srgbClr val="333333"/>
                </a:solidFill>
                <a:uFill>
                  <a:solidFill>
                    <a:srgbClr val="ffffff"/>
                  </a:solidFill>
                </a:uFill>
                <a:latin typeface="Arial"/>
              </a:rPr>
              <a:t>TARGET GROUP CLUSTERS MAP</a:t>
            </a:r>
            <a:endParaRPr b="0" lang="en-IN" sz="2800" spc="-1" strike="noStrike">
              <a:solidFill>
                <a:srgbClr val="333333"/>
              </a:solidFill>
              <a:uFill>
                <a:solidFill>
                  <a:srgbClr val="ffffff"/>
                </a:solidFill>
              </a:uFill>
              <a:latin typeface="Arial"/>
            </a:endParaRPr>
          </a:p>
        </p:txBody>
      </p:sp>
      <p:pic>
        <p:nvPicPr>
          <p:cNvPr id="153" name="" descr=""/>
          <p:cNvPicPr/>
          <p:nvPr/>
        </p:nvPicPr>
        <p:blipFill>
          <a:blip r:embed="rId1"/>
          <a:stretch/>
        </p:blipFill>
        <p:spPr>
          <a:xfrm>
            <a:off x="947880" y="2376000"/>
            <a:ext cx="8263800" cy="496800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RESULTS</a:t>
            </a:r>
            <a:endParaRPr b="0" lang="en-IN" sz="3600" spc="-1" strike="noStrike">
              <a:solidFill>
                <a:srgbClr val="000000"/>
              </a:solidFill>
              <a:uFill>
                <a:solidFill>
                  <a:srgbClr val="ffffff"/>
                </a:solidFill>
              </a:uFill>
              <a:latin typeface="Arial"/>
            </a:endParaRPr>
          </a:p>
        </p:txBody>
      </p:sp>
      <p:sp>
        <p:nvSpPr>
          <p:cNvPr id="155" name="TextShape 2"/>
          <p:cNvSpPr txBox="1"/>
          <p:nvPr/>
        </p:nvSpPr>
        <p:spPr>
          <a:xfrm>
            <a:off x="504000" y="1823760"/>
            <a:ext cx="9072000" cy="5846400"/>
          </a:xfrm>
          <a:prstGeom prst="rect">
            <a:avLst/>
          </a:prstGeom>
          <a:noFill/>
          <a:ln>
            <a:noFill/>
          </a:ln>
        </p:spPr>
        <p:txBody>
          <a:bodyPr lIns="0" rIns="0" tIns="0" bIns="0"/>
          <a:p>
            <a:r>
              <a:rPr b="0" lang="en-IN" sz="2800" spc="-1" strike="noStrike">
                <a:solidFill>
                  <a:srgbClr val="333333"/>
                </a:solidFill>
                <a:uFill>
                  <a:solidFill>
                    <a:srgbClr val="ffffff"/>
                  </a:solidFill>
                </a:uFill>
                <a:latin typeface="Arial"/>
              </a:rPr>
              <a:t>TARGET GROUP POPULATION/NEIGHB</a:t>
            </a:r>
            <a:endParaRPr b="0" lang="en-IN" sz="2800" spc="-1" strike="noStrike">
              <a:solidFill>
                <a:srgbClr val="333333"/>
              </a:solidFill>
              <a:uFill>
                <a:solidFill>
                  <a:srgbClr val="ffffff"/>
                </a:solidFill>
              </a:uFill>
              <a:latin typeface="Arial"/>
            </a:endParaRPr>
          </a:p>
        </p:txBody>
      </p:sp>
      <p:pic>
        <p:nvPicPr>
          <p:cNvPr id="156" name="" descr=""/>
          <p:cNvPicPr/>
          <p:nvPr/>
        </p:nvPicPr>
        <p:blipFill>
          <a:blip r:embed="rId1"/>
          <a:stretch/>
        </p:blipFill>
        <p:spPr>
          <a:xfrm>
            <a:off x="310680" y="2448000"/>
            <a:ext cx="9206640" cy="448524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INTRODUCTION</a:t>
            </a:r>
            <a:endParaRPr b="0" lang="en-IN" sz="3600" spc="-1" strike="noStrike">
              <a:solidFill>
                <a:srgbClr val="000000"/>
              </a:solidFill>
              <a:uFill>
                <a:solidFill>
                  <a:srgbClr val="ffffff"/>
                </a:solidFill>
              </a:uFill>
              <a:latin typeface="Arial"/>
            </a:endParaRPr>
          </a:p>
        </p:txBody>
      </p:sp>
      <p:sp>
        <p:nvSpPr>
          <p:cNvPr id="85"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The city of Toronto has approached our company to help them develop a service that helps the Indian entrepreneurs who want to establish new businesses in the city of Toronto select an ideal business location based on the Indian ethnic communities they want to be a part of.</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This service will help find an ideal location for a new business based on such factors as business venue, population density in the area, the demographics inthe area, average income, proximity to other business venues.</a:t>
            </a:r>
            <a:endParaRPr b="0" lang="en-IN" sz="20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RESULTS</a:t>
            </a:r>
            <a:endParaRPr b="0" lang="en-IN" sz="3600" spc="-1" strike="noStrike">
              <a:solidFill>
                <a:srgbClr val="000000"/>
              </a:solidFill>
              <a:uFill>
                <a:solidFill>
                  <a:srgbClr val="ffffff"/>
                </a:solidFill>
              </a:uFill>
              <a:latin typeface="Arial"/>
            </a:endParaRPr>
          </a:p>
        </p:txBody>
      </p:sp>
      <p:sp>
        <p:nvSpPr>
          <p:cNvPr id="158"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TARGET GROUP INCOME DISTRIBUTION</a:t>
            </a:r>
            <a:endParaRPr b="0" lang="en-IN" sz="2800" spc="-1" strike="noStrike">
              <a:solidFill>
                <a:srgbClr val="333333"/>
              </a:solidFill>
              <a:uFill>
                <a:solidFill>
                  <a:srgbClr val="ffffff"/>
                </a:solidFill>
              </a:uFill>
              <a:latin typeface="Arial"/>
            </a:endParaRPr>
          </a:p>
        </p:txBody>
      </p:sp>
      <p:pic>
        <p:nvPicPr>
          <p:cNvPr id="159" name="" descr=""/>
          <p:cNvPicPr/>
          <p:nvPr/>
        </p:nvPicPr>
        <p:blipFill>
          <a:blip r:embed="rId1"/>
          <a:stretch/>
        </p:blipFill>
        <p:spPr>
          <a:xfrm>
            <a:off x="1233000" y="2232000"/>
            <a:ext cx="7398000" cy="5040000"/>
          </a:xfrm>
          <a:prstGeom prst="rect">
            <a:avLst/>
          </a:prstGeom>
          <a:ln>
            <a:noFill/>
          </a:ln>
        </p:spPr>
      </p:pic>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ANALYSIS</a:t>
            </a:r>
            <a:endParaRPr b="0" lang="en-IN" sz="3600" spc="-1" strike="noStrike">
              <a:solidFill>
                <a:srgbClr val="000000"/>
              </a:solidFill>
              <a:uFill>
                <a:solidFill>
                  <a:srgbClr val="ffffff"/>
                </a:solidFill>
              </a:uFill>
              <a:latin typeface="Arial"/>
            </a:endParaRPr>
          </a:p>
        </p:txBody>
      </p:sp>
      <p:sp>
        <p:nvSpPr>
          <p:cNvPr id="161"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800" spc="-1" strike="noStrike">
                <a:solidFill>
                  <a:srgbClr val="333333"/>
                </a:solidFill>
                <a:uFill>
                  <a:solidFill>
                    <a:srgbClr val="ffffff"/>
                  </a:solidFill>
                </a:uFill>
                <a:latin typeface="Arial"/>
              </a:rPr>
              <a:t>BUSINESS VENUE RECOMMENDATIONS</a:t>
            </a:r>
            <a:endParaRPr b="0" lang="en-IN" sz="2800" spc="-1" strike="noStrike">
              <a:solidFill>
                <a:srgbClr val="333333"/>
              </a:solidFill>
              <a:uFill>
                <a:solidFill>
                  <a:srgbClr val="ffffff"/>
                </a:solidFill>
              </a:uFill>
              <a:latin typeface="Arial"/>
            </a:endParaRPr>
          </a:p>
        </p:txBody>
      </p:sp>
      <p:pic>
        <p:nvPicPr>
          <p:cNvPr id="162" name="" descr=""/>
          <p:cNvPicPr/>
          <p:nvPr/>
        </p:nvPicPr>
        <p:blipFill>
          <a:blip r:embed="rId1"/>
          <a:stretch/>
        </p:blipFill>
        <p:spPr>
          <a:xfrm>
            <a:off x="648000" y="2300040"/>
            <a:ext cx="8352000" cy="4773600"/>
          </a:xfrm>
          <a:prstGeom prst="rect">
            <a:avLst/>
          </a:prstGeom>
          <a:ln>
            <a:noFill/>
          </a:ln>
        </p:spPr>
      </p:pic>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DISCUSSION</a:t>
            </a:r>
            <a:endParaRPr b="0" lang="en-IN" sz="3600" spc="-1" strike="noStrike">
              <a:solidFill>
                <a:srgbClr val="000000"/>
              </a:solidFill>
              <a:uFill>
                <a:solidFill>
                  <a:srgbClr val="ffffff"/>
                </a:solidFill>
              </a:uFill>
              <a:latin typeface="Arial"/>
            </a:endParaRPr>
          </a:p>
        </p:txBody>
      </p:sp>
      <p:sp>
        <p:nvSpPr>
          <p:cNvPr id="164" name="TextShape 2"/>
          <p:cNvSpPr txBox="1"/>
          <p:nvPr/>
        </p:nvSpPr>
        <p:spPr>
          <a:xfrm>
            <a:off x="504000" y="1823760"/>
            <a:ext cx="9072000" cy="5846400"/>
          </a:xfrm>
          <a:prstGeom prst="rect">
            <a:avLst/>
          </a:prstGeom>
          <a:noFill/>
          <a:ln>
            <a:noFill/>
          </a:ln>
        </p:spPr>
        <p:txBody>
          <a:bodyPr lIns="0" rIns="0" tIns="0" bIns="0"/>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There are very interesting trends showing up n the data analysis that</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Suggest that it is possible to recommend new locations to businesses that</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Want to expand or new businesses looking for the first location.</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There are multiple statistical methodologies that can be employed to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Formulate a sound business hypothesis. Such formulated hypothesis do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Require validation via gathering and processing the supporting evidence.</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Such supporting evidence can be produced by employing one or more</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Machine learning algorithms.</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There is additional potential in employing a recommender system</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Algorithm to further improve the recommendations report based on a</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Number of business requirements</a:t>
            </a:r>
            <a:endParaRPr b="0" lang="en-IN" sz="2000" spc="-1" strike="noStrike">
              <a:solidFill>
                <a:srgbClr val="ffffff"/>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CONCLUSION</a:t>
            </a:r>
            <a:endParaRPr b="0" lang="en-IN" sz="3600" spc="-1" strike="noStrike">
              <a:solidFill>
                <a:srgbClr val="000000"/>
              </a:solidFill>
              <a:uFill>
                <a:solidFill>
                  <a:srgbClr val="ffffff"/>
                </a:solidFill>
              </a:uFill>
              <a:latin typeface="Arial"/>
            </a:endParaRPr>
          </a:p>
        </p:txBody>
      </p:sp>
      <p:sp>
        <p:nvSpPr>
          <p:cNvPr id="166" name="TextShape 2"/>
          <p:cNvSpPr txBox="1"/>
          <p:nvPr/>
        </p:nvSpPr>
        <p:spPr>
          <a:xfrm>
            <a:off x="504000" y="1823760"/>
            <a:ext cx="9072000" cy="5846400"/>
          </a:xfrm>
          <a:prstGeom prst="rect">
            <a:avLst/>
          </a:prstGeom>
          <a:noFill/>
          <a:ln>
            <a:noFill/>
          </a:ln>
        </p:spPr>
        <p:txBody>
          <a:bodyPr lIns="0" rIns="0" tIns="0" bIns="0"/>
          <a:p>
            <a:endParaRPr b="0" lang="en-IN" sz="2000" spc="-1" strike="noStrike">
              <a:solidFill>
                <a:srgbClr val="ffffff"/>
              </a:solidFill>
              <a:uFill>
                <a:solidFill>
                  <a:srgbClr val="ffffff"/>
                </a:solidFill>
              </a:uFill>
              <a:latin typeface="Arial"/>
            </a:endParaRPr>
          </a:p>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Given enough relevant data it is possible to generate sufficient amount of</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Supporting evidence in order to recommend with a high level of precision</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Geo locations for new or growing businesses.</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 current project demonstrates that a new location can be selected</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Based on a list of indicators derived via inferential statistics and the</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Results processed with k-means clustering machine learning algorithm.</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Being a business with close ties to various ethnic communities in toronto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We definitely concur that the findings presented in this report have</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Strong merits.</a:t>
            </a:r>
            <a:endParaRPr b="0" lang="en-IN" sz="2000" spc="-1" strike="noStrike">
              <a:solidFill>
                <a:srgbClr val="ffffff"/>
              </a:solidFill>
              <a:uFill>
                <a:solidFill>
                  <a:srgbClr val="ffffff"/>
                </a:solidFill>
              </a:u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PROBLEM STATEMENT</a:t>
            </a:r>
            <a:endParaRPr b="0" lang="en-IN" sz="3600" spc="-1" strike="noStrike">
              <a:solidFill>
                <a:srgbClr val="000000"/>
              </a:solidFill>
              <a:uFill>
                <a:solidFill>
                  <a:srgbClr val="ffffff"/>
                </a:solidFill>
              </a:uFill>
              <a:latin typeface="Arial"/>
            </a:endParaRPr>
          </a:p>
        </p:txBody>
      </p:sp>
      <p:sp>
        <p:nvSpPr>
          <p:cNvPr id="87" name="TextShape 2"/>
          <p:cNvSpPr txBox="1"/>
          <p:nvPr/>
        </p:nvSpPr>
        <p:spPr>
          <a:xfrm>
            <a:off x="288000" y="151200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The success and failure of any Business depends on a vast spectrum of</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economics and demographics factors. Entrepreneurs may want to find an</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optimal venue and geographic location for their new business venture so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that  they get maximum profit from it.</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As we know that there is vast population of Indian community residing in City</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of Toronto.So if an Indian businessman wants to start a business considering</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the indian population than he must take into consideration the trends and</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patterns of it.</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The multicultural city of Toronto wants to offer such an online</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service where the Indian entrepreneurs can receive all the necessary</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information that will help them in picking the location for their new ventures</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based on their desire to support the Indian ethnic community of Toronto.</a:t>
            </a:r>
            <a:endParaRPr b="0" lang="en-IN" sz="20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AUDIENCE</a:t>
            </a:r>
            <a:endParaRPr b="0" lang="en-IN" sz="3600" spc="-1" strike="noStrike">
              <a:solidFill>
                <a:srgbClr val="000000"/>
              </a:solidFill>
              <a:uFill>
                <a:solidFill>
                  <a:srgbClr val="ffffff"/>
                </a:solidFill>
              </a:uFill>
              <a:latin typeface="Arial"/>
            </a:endParaRPr>
          </a:p>
        </p:txBody>
      </p:sp>
      <p:sp>
        <p:nvSpPr>
          <p:cNvPr id="89"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The target audience for this service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Indian Business Entrepreneurs seeking to  establish new businesses in the</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city of Toronto Having a tool that can help the entrepreneurs to choose the</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right location for their business will assure long and prosperous existence</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for such businesses, serving the communities and  helping them grow.</a:t>
            </a:r>
            <a:endParaRPr b="0" lang="en-IN" sz="20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PROPOSED SOLUTION</a:t>
            </a:r>
            <a:endParaRPr b="0" lang="en-IN" sz="3600" spc="-1" strike="noStrike">
              <a:solidFill>
                <a:srgbClr val="000000"/>
              </a:solidFill>
              <a:uFill>
                <a:solidFill>
                  <a:srgbClr val="ffffff"/>
                </a:solidFill>
              </a:uFill>
              <a:latin typeface="Arial"/>
            </a:endParaRPr>
          </a:p>
        </p:txBody>
      </p:sp>
      <p:sp>
        <p:nvSpPr>
          <p:cNvPr id="91"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 </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The solution will leverage the Foursquare location data as well as the</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demographics open dataset available from Wikipedia. In order to advise the</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entrepreneurs on a good location, we will consider the density (frequency) of</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similar business venues in various parts of Toronto that cater to preferredethnic area/neighbourhoods, average income, population,</a:t>
            </a:r>
            <a:endParaRPr b="0" lang="en-IN" sz="20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b="0" lang="en-IN" sz="2000" spc="-1" strike="noStrike">
                <a:solidFill>
                  <a:srgbClr val="ffffff"/>
                </a:solidFill>
                <a:uFill>
                  <a:solidFill>
                    <a:srgbClr val="ffffff"/>
                  </a:solidFill>
                </a:uFill>
                <a:latin typeface="Arial"/>
              </a:rPr>
              <a:t>population density, population growth rate, spoken languages in the same      </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area.</a:t>
            </a:r>
            <a:endParaRPr b="0" lang="en-IN" sz="20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DATA SOURCES</a:t>
            </a:r>
            <a:endParaRPr b="0" lang="en-IN" sz="3600" spc="-1" strike="noStrike">
              <a:solidFill>
                <a:srgbClr val="000000"/>
              </a:solidFill>
              <a:uFill>
                <a:solidFill>
                  <a:srgbClr val="ffffff"/>
                </a:solidFill>
              </a:uFill>
              <a:latin typeface="Arial"/>
            </a:endParaRPr>
          </a:p>
        </p:txBody>
      </p:sp>
      <p:sp>
        <p:nvSpPr>
          <p:cNvPr id="93" name="TextShape 2"/>
          <p:cNvSpPr txBox="1"/>
          <p:nvPr/>
        </p:nvSpPr>
        <p:spPr>
          <a:xfrm>
            <a:off x="504000" y="1823760"/>
            <a:ext cx="9072000" cy="5846400"/>
          </a:xfrm>
          <a:prstGeom prst="rect">
            <a:avLst/>
          </a:prstGeom>
          <a:noFill/>
          <a:ln>
            <a:noFill/>
          </a:ln>
        </p:spPr>
        <p:txBody>
          <a:bodyPr lIns="0" rIns="0" tIns="0" bIns="0"/>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To solve the problem our service will rely on open datasets generated from the</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following sources:</a:t>
            </a:r>
            <a:endParaRPr b="0" lang="en-IN" sz="2000" spc="-1" strike="noStrike">
              <a:solidFill>
                <a:srgbClr val="ffffff"/>
              </a:solidFill>
              <a:uFill>
                <a:solidFill>
                  <a:srgbClr val="ffffff"/>
                </a:solidFill>
              </a:uFill>
              <a:latin typeface="Arial"/>
            </a:endParaRPr>
          </a:p>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a:t>
            </a:r>
            <a:r>
              <a:rPr b="0" lang="en-IN" sz="2000" spc="-1" strike="noStrike">
                <a:solidFill>
                  <a:srgbClr val="ffffff"/>
                </a:solidFill>
                <a:uFill>
                  <a:solidFill>
                    <a:srgbClr val="ffffff"/>
                  </a:solidFill>
                </a:uFill>
                <a:latin typeface="Arial"/>
              </a:rPr>
              <a:t>Wikipedia -- Toronto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Boroughs/Neighbourhoods </a:t>
            </a: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https://en.wikipedia.org/wiki/List_of_postal_codes_of_Canada:_M – Canada</a:t>
            </a:r>
            <a:endParaRPr b="0" lang="en-IN" sz="2000" spc="-1" strike="noStrike">
              <a:solidFill>
                <a:srgbClr val="ffffff"/>
              </a:solidFill>
              <a:uFill>
                <a:solidFill>
                  <a:srgbClr val="ffffff"/>
                </a:solidFill>
              </a:uFill>
              <a:latin typeface="Arial"/>
            </a:endParaRPr>
          </a:p>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 </a:t>
            </a:r>
            <a:r>
              <a:rPr b="0" lang="en-IN" sz="2000" spc="-1" strike="noStrike">
                <a:solidFill>
                  <a:srgbClr val="ffffff"/>
                </a:solidFill>
                <a:uFill>
                  <a:solidFill>
                    <a:srgbClr val="ffffff"/>
                  </a:solidFill>
                </a:uFill>
                <a:latin typeface="Arial"/>
              </a:rPr>
              <a:t>Census - Toronto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Demographics https://en.wikipedia.org/wiki/Demographics_of_Toronto_nei</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Ghbourhoods</a:t>
            </a:r>
            <a:endParaRPr b="0" lang="en-IN" sz="2000" spc="-1" strike="noStrike">
              <a:solidFill>
                <a:srgbClr val="ffffff"/>
              </a:solidFill>
              <a:uFill>
                <a:solidFill>
                  <a:srgbClr val="ffffff"/>
                </a:solidFill>
              </a:uFill>
              <a:latin typeface="Arial"/>
            </a:endParaRPr>
          </a:p>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a:t>
            </a:r>
            <a:r>
              <a:rPr b="0" lang="en-IN" sz="2000" spc="-1" strike="noStrike">
                <a:solidFill>
                  <a:srgbClr val="ffffff"/>
                </a:solidFill>
                <a:uFill>
                  <a:solidFill>
                    <a:srgbClr val="ffffff"/>
                  </a:solidFill>
                </a:uFill>
                <a:latin typeface="Arial"/>
              </a:rPr>
              <a:t>GeoCoder/Google Geolocation APIs</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a:t>
            </a:r>
            <a:r>
              <a:rPr b="0" lang="en-IN" sz="2000" spc="-1" strike="noStrike">
                <a:solidFill>
                  <a:srgbClr val="ffffff"/>
                </a:solidFill>
                <a:uFill>
                  <a:solidFill>
                    <a:srgbClr val="ffffff"/>
                  </a:solidFill>
                </a:uFill>
                <a:latin typeface="Arial"/>
              </a:rPr>
              <a:t>Foursquare APIs</a:t>
            </a:r>
            <a:endParaRPr b="0" lang="en-IN" sz="2000" spc="-1" strike="noStrike">
              <a:solidFill>
                <a:srgbClr val="ffffff"/>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a:t>
            </a:r>
            <a:endParaRPr b="0" lang="en-IN" sz="3600" spc="-1" strike="noStrike">
              <a:solidFill>
                <a:srgbClr val="000000"/>
              </a:solidFill>
              <a:uFill>
                <a:solidFill>
                  <a:srgbClr val="ffffff"/>
                </a:solidFill>
              </a:uFill>
              <a:latin typeface="Arial"/>
            </a:endParaRPr>
          </a:p>
        </p:txBody>
      </p:sp>
      <p:sp>
        <p:nvSpPr>
          <p:cNvPr id="95" name="TextShape 2"/>
          <p:cNvSpPr txBox="1"/>
          <p:nvPr/>
        </p:nvSpPr>
        <p:spPr>
          <a:xfrm>
            <a:off x="504000" y="1823760"/>
            <a:ext cx="9072000" cy="5846400"/>
          </a:xfrm>
          <a:prstGeom prst="rect">
            <a:avLst/>
          </a:prstGeom>
          <a:noFill/>
          <a:ln>
            <a:noFill/>
          </a:ln>
        </p:spPr>
        <p:txBody>
          <a:bodyPr lIns="0" rIns="0" tIns="0" bIns="0"/>
          <a:p>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Toronto Boroughs/Neighbourhoods: a list of postal codes in Canada where</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the first letter is M. Postal codes beginning with M are located within the city of</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Toronto in the province of Ontario</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Canada Census - Toronto Demographics: a list of demographic data on</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each Toronto neighbourhood as taken from the Canadian Census.</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GeoCoder/Google Geolocation APIs: converts addresses into geographic</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coordinates</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Foursquare APIs: offers rich location-based experiences and enables access</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to millions of up to date business venues, tips, photos and many other helpful</a:t>
            </a:r>
            <a:endParaRPr b="0" lang="en-IN" sz="2000" spc="-1" strike="noStrike">
              <a:solidFill>
                <a:srgbClr val="ffffff"/>
              </a:solidFill>
              <a:uFill>
                <a:solidFill>
                  <a:srgbClr val="ffffff"/>
                </a:solidFill>
              </a:uFill>
              <a:latin typeface="Arial"/>
            </a:endParaRPr>
          </a:p>
          <a:p>
            <a:r>
              <a:rPr b="0" lang="en-IN" sz="2000" spc="-1" strike="noStrike">
                <a:solidFill>
                  <a:srgbClr val="ffffff"/>
                </a:solidFill>
                <a:uFill>
                  <a:solidFill>
                    <a:srgbClr val="ffffff"/>
                  </a:solidFill>
                </a:uFill>
                <a:latin typeface="Arial"/>
              </a:rPr>
              <a:t>tips</a:t>
            </a:r>
            <a:endParaRPr b="0" lang="en-IN" sz="20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2376000" y="288000"/>
            <a:ext cx="5328000" cy="960120"/>
          </a:xfrm>
          <a:prstGeom prst="rect">
            <a:avLst/>
          </a:prstGeom>
          <a:noFill/>
          <a:ln>
            <a:noFill/>
          </a:ln>
        </p:spPr>
        <p:txBody>
          <a:bodyPr lIns="0" rIns="0" tIns="0" bIns="0" anchor="ctr"/>
          <a:p>
            <a:pPr algn="ctr"/>
            <a:r>
              <a:rPr b="0" lang="en-IN" sz="3600" spc="-1" strike="noStrike">
                <a:solidFill>
                  <a:srgbClr val="000000"/>
                </a:solidFill>
                <a:uFill>
                  <a:solidFill>
                    <a:srgbClr val="ffffff"/>
                  </a:solidFill>
                </a:uFill>
                <a:latin typeface="Arial"/>
              </a:rPr>
              <a:t>METHODOLOGY</a:t>
            </a:r>
            <a:endParaRPr b="0" lang="en-IN" sz="3600" spc="-1" strike="noStrike">
              <a:solidFill>
                <a:srgbClr val="000000"/>
              </a:solidFill>
              <a:uFill>
                <a:solidFill>
                  <a:srgbClr val="ffffff"/>
                </a:solidFill>
              </a:uFill>
              <a:latin typeface="Arial"/>
            </a:endParaRPr>
          </a:p>
        </p:txBody>
      </p:sp>
      <p:sp>
        <p:nvSpPr>
          <p:cNvPr id="97" name="TextShape 2"/>
          <p:cNvSpPr txBox="1"/>
          <p:nvPr/>
        </p:nvSpPr>
        <p:spPr>
          <a:xfrm>
            <a:off x="504000" y="1823760"/>
            <a:ext cx="9072000" cy="5846400"/>
          </a:xfrm>
          <a:prstGeom prst="rect">
            <a:avLst/>
          </a:prstGeom>
          <a:noFill/>
          <a:ln>
            <a:noFill/>
          </a:ln>
        </p:spPr>
        <p:txBody>
          <a:bodyPr lIns="0" rIns="0" tIns="0" bIns="0"/>
          <a:p>
            <a:r>
              <a:rPr b="0" lang="en-IN" sz="1800" spc="-1" strike="noStrike">
                <a:solidFill>
                  <a:srgbClr val="ffffff"/>
                </a:solidFill>
                <a:uFill>
                  <a:solidFill>
                    <a:srgbClr val="ffffff"/>
                  </a:solidFill>
                </a:uFill>
                <a:latin typeface="Arial"/>
              </a:rPr>
              <a:t>In order to perform statistical inference, and apply the machine learning</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algorithms, the data must be acquired and pre-processed based on the rules</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derived from the preliminary data analysis</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DATA ANALYSIS - Identify the significant informational indicators to use in</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inferential statistics and machine learning algorithm [Unsupervised: K-Means]DATA ANALYSIS - Statistical Validation: The datasets underwent statistical</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analysis and cross referencing in order to determine the data validity and</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proper distribution, mean and standard deviations, outlier identification.</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MACHINE LEARNING - UNSUPERVISED MACHINE LEARNING K-MEANS: In order</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to cluster various regions of the city based on the business analysis</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requirements the solution utilizes the unsupervised machine learning</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algorithm K-MEANS</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DATA RESULTS - Present the finding to the stakeholders</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DISCUSSION - discuss data investigative findings based on the results</a:t>
            </a:r>
            <a:endParaRPr b="0" lang="en-IN" sz="2000" spc="-1" strike="noStrike">
              <a:solidFill>
                <a:srgbClr val="ffffff"/>
              </a:solidFill>
              <a:uFill>
                <a:solidFill>
                  <a:srgbClr val="ffffff"/>
                </a:solidFill>
              </a:uFill>
              <a:latin typeface="Arial"/>
            </a:endParaRPr>
          </a:p>
          <a:p>
            <a:r>
              <a:rPr b="0" lang="en-IN" sz="1800" spc="-1" strike="noStrike">
                <a:solidFill>
                  <a:srgbClr val="ffffff"/>
                </a:solidFill>
                <a:uFill>
                  <a:solidFill>
                    <a:srgbClr val="ffffff"/>
                  </a:solidFill>
                </a:uFill>
                <a:latin typeface="Arial"/>
              </a:rPr>
              <a:t>CONCLUSION - report conclusions</a:t>
            </a:r>
            <a:endParaRPr b="0" lang="en-IN" sz="20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2019-05-12T18:39:06Z</dcterms:created>
  <dc:creator/>
  <dc:description/>
  <dc:language>en-IN</dc:language>
  <cp:lastModifiedBy/>
  <dcterms:modified xsi:type="dcterms:W3CDTF">2019-05-13T16:43:09Z</dcterms:modified>
  <cp:revision>4</cp:revision>
  <dc:subject/>
  <dc:title/>
</cp:coreProperties>
</file>