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338" r:id="rId3"/>
    <p:sldId id="339" r:id="rId4"/>
    <p:sldId id="336" r:id="rId5"/>
    <p:sldId id="341" r:id="rId6"/>
    <p:sldId id="340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3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D37"/>
    <a:srgbClr val="25557B"/>
    <a:srgbClr val="EFD4B3"/>
    <a:srgbClr val="9C6522"/>
    <a:srgbClr val="B2B2B2"/>
    <a:srgbClr val="969696"/>
    <a:srgbClr val="AD957B"/>
    <a:srgbClr val="AD8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5BD9D9E-C0E4-4FBD-820B-6DB78BF734F8}" type="datetimeFigureOut">
              <a:rPr lang="es-AR"/>
              <a:pPr>
                <a:defRPr/>
              </a:pPr>
              <a:t>25/07/2024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7304EC-D9CF-417A-9498-A4199F6755AF}" type="slidenum">
              <a:rPr lang="es-AR" altLang="es-EC"/>
              <a:pPr/>
              <a:t>‹Nº›</a:t>
            </a:fld>
            <a:endParaRPr lang="es-AR" altLang="es-EC"/>
          </a:p>
        </p:txBody>
      </p:sp>
    </p:spTree>
    <p:extLst>
      <p:ext uri="{BB962C8B-B14F-4D97-AF65-F5344CB8AC3E}">
        <p14:creationId xmlns:p14="http://schemas.microsoft.com/office/powerpoint/2010/main" val="2517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altLang="es-EC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C1C483-7C2E-4AA8-9446-50E7E712DC36}" type="slidenum">
              <a:rPr lang="es-AR" altLang="es-EC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s-AR" altLang="es-EC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8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9" descr="01_2"/>
          <p:cNvSpPr>
            <a:spLocks noChangeArrowheads="1"/>
          </p:cNvSpPr>
          <p:nvPr/>
        </p:nvSpPr>
        <p:spPr bwMode="gray">
          <a:xfrm>
            <a:off x="0" y="0"/>
            <a:ext cx="9144000" cy="3352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EC" smtClean="0">
              <a:cs typeface="Arial" charset="0"/>
            </a:endParaRPr>
          </a:p>
        </p:txBody>
      </p:sp>
      <p:sp>
        <p:nvSpPr>
          <p:cNvPr id="5" name="Rectangle 85"/>
          <p:cNvSpPr>
            <a:spLocks noChangeArrowheads="1"/>
          </p:cNvSpPr>
          <p:nvPr/>
        </p:nvSpPr>
        <p:spPr bwMode="gray">
          <a:xfrm>
            <a:off x="0" y="4371975"/>
            <a:ext cx="9144000" cy="152400"/>
          </a:xfrm>
          <a:prstGeom prst="rect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EC" smtClean="0">
              <a:cs typeface="Arial" charset="0"/>
            </a:endParaRPr>
          </a:p>
        </p:txBody>
      </p:sp>
      <p:sp>
        <p:nvSpPr>
          <p:cNvPr id="6" name="Rectangle 84"/>
          <p:cNvSpPr>
            <a:spLocks noChangeArrowheads="1"/>
          </p:cNvSpPr>
          <p:nvPr/>
        </p:nvSpPr>
        <p:spPr bwMode="gray">
          <a:xfrm>
            <a:off x="0" y="3352800"/>
            <a:ext cx="91440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EC" smtClean="0">
              <a:cs typeface="Arial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gray">
          <a:xfrm>
            <a:off x="7835900" y="63246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s-EC" sz="2400" b="1" i="1" smtClean="0">
                <a:solidFill>
                  <a:srgbClr val="CC3300"/>
                </a:solidFill>
                <a:latin typeface="Verdana" pitchFamily="34" charset="0"/>
                <a:cs typeface="Arial" charset="0"/>
              </a:rPr>
              <a:t>LOGO</a:t>
            </a:r>
          </a:p>
        </p:txBody>
      </p:sp>
      <p:sp>
        <p:nvSpPr>
          <p:cNvPr id="8" name="Freeform 72"/>
          <p:cNvSpPr>
            <a:spLocks/>
          </p:cNvSpPr>
          <p:nvPr/>
        </p:nvSpPr>
        <p:spPr bwMode="gray">
          <a:xfrm>
            <a:off x="-9525" y="-38100"/>
            <a:ext cx="2054225" cy="1023938"/>
          </a:xfrm>
          <a:custGeom>
            <a:avLst/>
            <a:gdLst>
              <a:gd name="T0" fmla="*/ 0 w 1294"/>
              <a:gd name="T1" fmla="*/ 2147483647 h 645"/>
              <a:gd name="T2" fmla="*/ 2147483647 w 1294"/>
              <a:gd name="T3" fmla="*/ 2147483647 h 645"/>
              <a:gd name="T4" fmla="*/ 2147483647 w 1294"/>
              <a:gd name="T5" fmla="*/ 2147483647 h 645"/>
              <a:gd name="T6" fmla="*/ 2147483647 w 1294"/>
              <a:gd name="T7" fmla="*/ 2147483647 h 645"/>
              <a:gd name="T8" fmla="*/ 0 w 1294"/>
              <a:gd name="T9" fmla="*/ 2147483647 h 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4" h="645">
                <a:moveTo>
                  <a:pt x="0" y="21"/>
                </a:moveTo>
                <a:cubicBezTo>
                  <a:pt x="0" y="21"/>
                  <a:pt x="1004" y="25"/>
                  <a:pt x="1294" y="20"/>
                </a:cubicBezTo>
                <a:cubicBezTo>
                  <a:pt x="1236" y="122"/>
                  <a:pt x="1181" y="333"/>
                  <a:pt x="1065" y="645"/>
                </a:cubicBezTo>
                <a:cubicBezTo>
                  <a:pt x="603" y="639"/>
                  <a:pt x="210" y="645"/>
                  <a:pt x="6" y="641"/>
                </a:cubicBezTo>
                <a:cubicBezTo>
                  <a:pt x="3" y="507"/>
                  <a:pt x="6" y="0"/>
                  <a:pt x="0" y="21"/>
                </a:cubicBez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9" name="Line 80"/>
          <p:cNvSpPr>
            <a:spLocks noChangeShapeType="1"/>
          </p:cNvSpPr>
          <p:nvPr/>
        </p:nvSpPr>
        <p:spPr bwMode="gray">
          <a:xfrm>
            <a:off x="9525" y="3657600"/>
            <a:ext cx="12096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gray">
          <a:xfrm>
            <a:off x="9525" y="5076825"/>
            <a:ext cx="17430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1" name="Freeform 71"/>
          <p:cNvSpPr>
            <a:spLocks/>
          </p:cNvSpPr>
          <p:nvPr/>
        </p:nvSpPr>
        <p:spPr bwMode="gray">
          <a:xfrm>
            <a:off x="1236663" y="5080000"/>
            <a:ext cx="773112" cy="1781175"/>
          </a:xfrm>
          <a:custGeom>
            <a:avLst/>
            <a:gdLst>
              <a:gd name="T0" fmla="*/ 0 w 487"/>
              <a:gd name="T1" fmla="*/ 2147483647 h 1118"/>
              <a:gd name="T2" fmla="*/ 2147483647 w 487"/>
              <a:gd name="T3" fmla="*/ 0 h 1118"/>
              <a:gd name="T4" fmla="*/ 2147483647 w 487"/>
              <a:gd name="T5" fmla="*/ 2147483647 h 1118"/>
              <a:gd name="T6" fmla="*/ 2147483647 w 487"/>
              <a:gd name="T7" fmla="*/ 2147483647 h 1118"/>
              <a:gd name="T8" fmla="*/ 0 w 487"/>
              <a:gd name="T9" fmla="*/ 2147483647 h 1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" h="1118">
                <a:moveTo>
                  <a:pt x="0" y="2"/>
                </a:moveTo>
                <a:cubicBezTo>
                  <a:pt x="155" y="1"/>
                  <a:pt x="310" y="0"/>
                  <a:pt x="310" y="0"/>
                </a:cubicBezTo>
                <a:cubicBezTo>
                  <a:pt x="310" y="0"/>
                  <a:pt x="370" y="714"/>
                  <a:pt x="487" y="1118"/>
                </a:cubicBezTo>
                <a:cubicBezTo>
                  <a:pt x="487" y="1118"/>
                  <a:pt x="320" y="1117"/>
                  <a:pt x="159" y="1116"/>
                </a:cubicBezTo>
                <a:cubicBezTo>
                  <a:pt x="159" y="1116"/>
                  <a:pt x="20" y="532"/>
                  <a:pt x="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2" name="Line 94"/>
          <p:cNvSpPr>
            <a:spLocks noChangeShapeType="1"/>
          </p:cNvSpPr>
          <p:nvPr/>
        </p:nvSpPr>
        <p:spPr bwMode="gray">
          <a:xfrm>
            <a:off x="0" y="2628900"/>
            <a:ext cx="1828800" cy="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3" name="Line 95"/>
          <p:cNvSpPr>
            <a:spLocks noChangeShapeType="1"/>
          </p:cNvSpPr>
          <p:nvPr/>
        </p:nvSpPr>
        <p:spPr bwMode="gray">
          <a:xfrm>
            <a:off x="-6350" y="982663"/>
            <a:ext cx="2168525" cy="47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4" name="Freeform 96"/>
          <p:cNvSpPr>
            <a:spLocks/>
          </p:cNvSpPr>
          <p:nvPr/>
        </p:nvSpPr>
        <p:spPr bwMode="gray">
          <a:xfrm>
            <a:off x="1701800" y="-3175"/>
            <a:ext cx="758825" cy="984250"/>
          </a:xfrm>
          <a:custGeom>
            <a:avLst/>
            <a:gdLst>
              <a:gd name="T0" fmla="*/ 2147483647 w 478"/>
              <a:gd name="T1" fmla="*/ 0 h 620"/>
              <a:gd name="T2" fmla="*/ 2147483647 w 478"/>
              <a:gd name="T3" fmla="*/ 0 h 620"/>
              <a:gd name="T4" fmla="*/ 2147483647 w 478"/>
              <a:gd name="T5" fmla="*/ 2147483647 h 620"/>
              <a:gd name="T6" fmla="*/ 0 w 478"/>
              <a:gd name="T7" fmla="*/ 2147483647 h 620"/>
              <a:gd name="T8" fmla="*/ 2147483647 w 478"/>
              <a:gd name="T9" fmla="*/ 0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620">
                <a:moveTo>
                  <a:pt x="218" y="0"/>
                </a:moveTo>
                <a:cubicBezTo>
                  <a:pt x="218" y="0"/>
                  <a:pt x="348" y="0"/>
                  <a:pt x="478" y="0"/>
                </a:cubicBezTo>
                <a:cubicBezTo>
                  <a:pt x="446" y="120"/>
                  <a:pt x="380" y="312"/>
                  <a:pt x="292" y="618"/>
                </a:cubicBezTo>
                <a:cubicBezTo>
                  <a:pt x="150" y="618"/>
                  <a:pt x="0" y="620"/>
                  <a:pt x="0" y="620"/>
                </a:cubicBezTo>
                <a:cubicBezTo>
                  <a:pt x="90" y="310"/>
                  <a:pt x="218" y="0"/>
                  <a:pt x="218" y="0"/>
                </a:cubicBezTo>
                <a:close/>
              </a:path>
            </a:pathLst>
          </a:custGeom>
          <a:solidFill>
            <a:schemeClr val="accent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5" name="Freeform 97"/>
          <p:cNvSpPr>
            <a:spLocks/>
          </p:cNvSpPr>
          <p:nvPr/>
        </p:nvSpPr>
        <p:spPr bwMode="gray">
          <a:xfrm>
            <a:off x="0" y="990600"/>
            <a:ext cx="1685925" cy="1641475"/>
          </a:xfrm>
          <a:custGeom>
            <a:avLst/>
            <a:gdLst>
              <a:gd name="T0" fmla="*/ 2147483647 w 1062"/>
              <a:gd name="T1" fmla="*/ 0 h 1034"/>
              <a:gd name="T2" fmla="*/ 2147483647 w 1062"/>
              <a:gd name="T3" fmla="*/ 2147483647 h 1034"/>
              <a:gd name="T4" fmla="*/ 2147483647 w 1062"/>
              <a:gd name="T5" fmla="*/ 2147483647 h 1034"/>
              <a:gd name="T6" fmla="*/ 0 w 1062"/>
              <a:gd name="T7" fmla="*/ 2147483647 h 1034"/>
              <a:gd name="T8" fmla="*/ 2147483647 w 1062"/>
              <a:gd name="T9" fmla="*/ 0 h 1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" h="1034">
                <a:moveTo>
                  <a:pt x="2" y="0"/>
                </a:moveTo>
                <a:lnTo>
                  <a:pt x="1062" y="2"/>
                </a:lnTo>
                <a:cubicBezTo>
                  <a:pt x="1062" y="2"/>
                  <a:pt x="988" y="206"/>
                  <a:pt x="840" y="1034"/>
                </a:cubicBezTo>
                <a:cubicBezTo>
                  <a:pt x="420" y="1032"/>
                  <a:pt x="0" y="1030"/>
                  <a:pt x="0" y="103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6" name="Freeform 98"/>
          <p:cNvSpPr>
            <a:spLocks/>
          </p:cNvSpPr>
          <p:nvPr/>
        </p:nvSpPr>
        <p:spPr bwMode="gray">
          <a:xfrm>
            <a:off x="1339850" y="990600"/>
            <a:ext cx="822325" cy="1641475"/>
          </a:xfrm>
          <a:custGeom>
            <a:avLst/>
            <a:gdLst>
              <a:gd name="T0" fmla="*/ 2147483647 w 518"/>
              <a:gd name="T1" fmla="*/ 0 h 1034"/>
              <a:gd name="T2" fmla="*/ 2147483647 w 518"/>
              <a:gd name="T3" fmla="*/ 2147483647 h 1034"/>
              <a:gd name="T4" fmla="*/ 2147483647 w 518"/>
              <a:gd name="T5" fmla="*/ 2147483647 h 1034"/>
              <a:gd name="T6" fmla="*/ 0 w 518"/>
              <a:gd name="T7" fmla="*/ 2147483647 h 1034"/>
              <a:gd name="T8" fmla="*/ 2147483647 w 518"/>
              <a:gd name="T9" fmla="*/ 0 h 1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1034">
                <a:moveTo>
                  <a:pt x="226" y="0"/>
                </a:moveTo>
                <a:cubicBezTo>
                  <a:pt x="372" y="1"/>
                  <a:pt x="518" y="2"/>
                  <a:pt x="518" y="2"/>
                </a:cubicBezTo>
                <a:cubicBezTo>
                  <a:pt x="518" y="2"/>
                  <a:pt x="386" y="520"/>
                  <a:pt x="308" y="1034"/>
                </a:cubicBezTo>
                <a:cubicBezTo>
                  <a:pt x="154" y="1033"/>
                  <a:pt x="0" y="1032"/>
                  <a:pt x="0" y="1032"/>
                </a:cubicBezTo>
                <a:cubicBezTo>
                  <a:pt x="0" y="1032"/>
                  <a:pt x="72" y="512"/>
                  <a:pt x="226" y="0"/>
                </a:cubicBezTo>
                <a:close/>
              </a:path>
            </a:pathLst>
          </a:custGeom>
          <a:solidFill>
            <a:schemeClr val="accent1">
              <a:alpha val="5803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7" name="Freeform 99" descr="12"/>
          <p:cNvSpPr>
            <a:spLocks/>
          </p:cNvSpPr>
          <p:nvPr/>
        </p:nvSpPr>
        <p:spPr bwMode="gray">
          <a:xfrm>
            <a:off x="0" y="2636838"/>
            <a:ext cx="1323975" cy="1020762"/>
          </a:xfrm>
          <a:custGeom>
            <a:avLst/>
            <a:gdLst>
              <a:gd name="T0" fmla="*/ 0 w 834"/>
              <a:gd name="T1" fmla="*/ 0 h 645"/>
              <a:gd name="T2" fmla="*/ 2147483647 w 834"/>
              <a:gd name="T3" fmla="*/ 0 h 645"/>
              <a:gd name="T4" fmla="*/ 2147483647 w 834"/>
              <a:gd name="T5" fmla="*/ 2147483647 h 645"/>
              <a:gd name="T6" fmla="*/ 0 w 834"/>
              <a:gd name="T7" fmla="*/ 2147483647 h 645"/>
              <a:gd name="T8" fmla="*/ 0 w 834"/>
              <a:gd name="T9" fmla="*/ 0 h 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4" h="645">
                <a:moveTo>
                  <a:pt x="0" y="0"/>
                </a:moveTo>
                <a:cubicBezTo>
                  <a:pt x="0" y="0"/>
                  <a:pt x="417" y="0"/>
                  <a:pt x="834" y="0"/>
                </a:cubicBezTo>
                <a:cubicBezTo>
                  <a:pt x="789" y="309"/>
                  <a:pt x="771" y="642"/>
                  <a:pt x="771" y="642"/>
                </a:cubicBezTo>
                <a:lnTo>
                  <a:pt x="0" y="6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8" name="Freeform 102"/>
          <p:cNvSpPr>
            <a:spLocks/>
          </p:cNvSpPr>
          <p:nvPr/>
        </p:nvSpPr>
        <p:spPr bwMode="gray">
          <a:xfrm>
            <a:off x="1155700" y="2638425"/>
            <a:ext cx="673100" cy="2428875"/>
          </a:xfrm>
          <a:custGeom>
            <a:avLst/>
            <a:gdLst>
              <a:gd name="T0" fmla="*/ 116 w 424"/>
              <a:gd name="T1" fmla="*/ 0 h 1530"/>
              <a:gd name="T2" fmla="*/ 424 w 424"/>
              <a:gd name="T3" fmla="*/ 0 h 1530"/>
              <a:gd name="T4" fmla="*/ 360 w 424"/>
              <a:gd name="T5" fmla="*/ 1530 h 1530"/>
              <a:gd name="T6" fmla="*/ 50 w 424"/>
              <a:gd name="T7" fmla="*/ 1530 h 1530"/>
              <a:gd name="T8" fmla="*/ 116 w 424"/>
              <a:gd name="T9" fmla="*/ 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1530">
                <a:moveTo>
                  <a:pt x="116" y="0"/>
                </a:moveTo>
                <a:cubicBezTo>
                  <a:pt x="270" y="0"/>
                  <a:pt x="424" y="0"/>
                  <a:pt x="424" y="0"/>
                </a:cubicBezTo>
                <a:cubicBezTo>
                  <a:pt x="302" y="726"/>
                  <a:pt x="360" y="1530"/>
                  <a:pt x="360" y="1530"/>
                </a:cubicBezTo>
                <a:cubicBezTo>
                  <a:pt x="360" y="1530"/>
                  <a:pt x="205" y="1530"/>
                  <a:pt x="50" y="1530"/>
                </a:cubicBezTo>
                <a:cubicBezTo>
                  <a:pt x="0" y="798"/>
                  <a:pt x="88" y="226"/>
                  <a:pt x="116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s-AR">
              <a:latin typeface="Arial" charset="0"/>
              <a:cs typeface="+mn-cs"/>
            </a:endParaRPr>
          </a:p>
        </p:txBody>
      </p:sp>
      <p:sp>
        <p:nvSpPr>
          <p:cNvPr id="19" name="Freeform 78"/>
          <p:cNvSpPr>
            <a:spLocks/>
          </p:cNvSpPr>
          <p:nvPr/>
        </p:nvSpPr>
        <p:spPr bwMode="gray">
          <a:xfrm>
            <a:off x="582613" y="0"/>
            <a:ext cx="1460500" cy="6867525"/>
          </a:xfrm>
          <a:custGeom>
            <a:avLst/>
            <a:gdLst>
              <a:gd name="T0" fmla="*/ 2147483647 w 920"/>
              <a:gd name="T1" fmla="*/ 0 h 4326"/>
              <a:gd name="T2" fmla="*/ 2147483647 w 920"/>
              <a:gd name="T3" fmla="*/ 2147483647 h 432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20" h="4326">
                <a:moveTo>
                  <a:pt x="920" y="0"/>
                </a:moveTo>
                <a:cubicBezTo>
                  <a:pt x="0" y="2243"/>
                  <a:pt x="571" y="4326"/>
                  <a:pt x="571" y="4326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20" name="Line 104"/>
          <p:cNvSpPr>
            <a:spLocks noChangeShapeType="1"/>
          </p:cNvSpPr>
          <p:nvPr/>
        </p:nvSpPr>
        <p:spPr bwMode="gray">
          <a:xfrm>
            <a:off x="-6350" y="5954713"/>
            <a:ext cx="183515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21" name="Freeform 105"/>
          <p:cNvSpPr>
            <a:spLocks/>
          </p:cNvSpPr>
          <p:nvPr/>
        </p:nvSpPr>
        <p:spPr bwMode="gray">
          <a:xfrm>
            <a:off x="0" y="3663950"/>
            <a:ext cx="1311275" cy="2286000"/>
          </a:xfrm>
          <a:custGeom>
            <a:avLst/>
            <a:gdLst>
              <a:gd name="T0" fmla="*/ 0 w 826"/>
              <a:gd name="T1" fmla="*/ 0 h 1440"/>
              <a:gd name="T2" fmla="*/ 2147483647 w 826"/>
              <a:gd name="T3" fmla="*/ 0 h 1440"/>
              <a:gd name="T4" fmla="*/ 2147483647 w 826"/>
              <a:gd name="T5" fmla="*/ 2147483647 h 1440"/>
              <a:gd name="T6" fmla="*/ 0 w 826"/>
              <a:gd name="T7" fmla="*/ 2147483647 h 1440"/>
              <a:gd name="T8" fmla="*/ 0 w 826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440">
                <a:moveTo>
                  <a:pt x="0" y="0"/>
                </a:moveTo>
                <a:cubicBezTo>
                  <a:pt x="0" y="0"/>
                  <a:pt x="385" y="0"/>
                  <a:pt x="770" y="0"/>
                </a:cubicBezTo>
                <a:cubicBezTo>
                  <a:pt x="724" y="786"/>
                  <a:pt x="826" y="1440"/>
                  <a:pt x="826" y="1440"/>
                </a:cubicBez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22" name="Freeform 106"/>
          <p:cNvSpPr>
            <a:spLocks/>
          </p:cNvSpPr>
          <p:nvPr/>
        </p:nvSpPr>
        <p:spPr bwMode="gray">
          <a:xfrm>
            <a:off x="0" y="5962650"/>
            <a:ext cx="1482725" cy="895350"/>
          </a:xfrm>
          <a:custGeom>
            <a:avLst/>
            <a:gdLst>
              <a:gd name="T0" fmla="*/ 0 w 934"/>
              <a:gd name="T1" fmla="*/ 0 h 564"/>
              <a:gd name="T2" fmla="*/ 2147483647 w 934"/>
              <a:gd name="T3" fmla="*/ 0 h 564"/>
              <a:gd name="T4" fmla="*/ 2147483647 w 934"/>
              <a:gd name="T5" fmla="*/ 2147483647 h 564"/>
              <a:gd name="T6" fmla="*/ 0 w 934"/>
              <a:gd name="T7" fmla="*/ 2147483647 h 564"/>
              <a:gd name="T8" fmla="*/ 0 w 934"/>
              <a:gd name="T9" fmla="*/ 0 h 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4" h="564">
                <a:moveTo>
                  <a:pt x="0" y="0"/>
                </a:moveTo>
                <a:lnTo>
                  <a:pt x="828" y="0"/>
                </a:lnTo>
                <a:cubicBezTo>
                  <a:pt x="828" y="0"/>
                  <a:pt x="868" y="306"/>
                  <a:pt x="934" y="564"/>
                </a:cubicBezTo>
                <a:cubicBezTo>
                  <a:pt x="467" y="564"/>
                  <a:pt x="0" y="564"/>
                  <a:pt x="0" y="5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pic>
        <p:nvPicPr>
          <p:cNvPr id="23" name="Picture 1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91400" y="5334000"/>
            <a:ext cx="1576388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00" y="6400800"/>
            <a:ext cx="43434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900" y="3657600"/>
            <a:ext cx="71247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800" b="1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976938" y="6594475"/>
            <a:ext cx="2895600" cy="168275"/>
          </a:xfrm>
        </p:spPr>
        <p:txBody>
          <a:bodyPr/>
          <a:lstStyle>
            <a:lvl1pPr>
              <a:defRPr sz="1000" b="0" i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65513" y="6613525"/>
            <a:ext cx="2133600" cy="16827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</a:defRPr>
            </a:lvl1pPr>
          </a:lstStyle>
          <a:p>
            <a:fld id="{2AECD54F-9126-4777-9B20-C1471A5B7148}" type="slidenum">
              <a:rPr lang="en-US" altLang="es-EC"/>
              <a:pPr/>
              <a:t>‹Nº›</a:t>
            </a:fld>
            <a:endParaRPr lang="en-US" altLang="es-EC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274638" y="6605588"/>
            <a:ext cx="2133600" cy="16827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3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8CCB-01A5-4A72-BD55-9A471A8D5435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16444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19050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5626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CF016-93CD-444F-BC2E-3639FA8A0384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4868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526DD-EC80-4AA2-BEF2-ABACB7CAE4FC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2163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66AEF-7A3A-4836-8C6A-6BA7E1837560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421104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19200" y="1219200"/>
            <a:ext cx="3733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3733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10EA5-85B4-4678-9EB2-216507FB17F3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238635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D41AF-EBFC-438D-B4C7-1117C2804009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92538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75D4F-E651-42B2-AAD2-8F1D18071BBB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8592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E87D1-8DEE-43DE-9032-5050F5649F92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40135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B68AD-D38E-4A70-9E4F-E7AD98556DFB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17992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5AE3E-9739-4FFC-AC53-37A8D6A52186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6582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9"/>
          <p:cNvSpPr>
            <a:spLocks noChangeArrowheads="1"/>
          </p:cNvSpPr>
          <p:nvPr/>
        </p:nvSpPr>
        <p:spPr bwMode="gray">
          <a:xfrm>
            <a:off x="0" y="844550"/>
            <a:ext cx="9144000" cy="152400"/>
          </a:xfrm>
          <a:prstGeom prst="rect">
            <a:avLst/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EC" smtClean="0">
              <a:cs typeface="Arial" charset="0"/>
            </a:endParaRPr>
          </a:p>
        </p:txBody>
      </p:sp>
      <p:sp>
        <p:nvSpPr>
          <p:cNvPr id="1027" name="Rectangle 120"/>
          <p:cNvSpPr>
            <a:spLocks noChangeArrowheads="1"/>
          </p:cNvSpPr>
          <p:nvPr/>
        </p:nvSpPr>
        <p:spPr bwMode="gray">
          <a:xfrm>
            <a:off x="0" y="0"/>
            <a:ext cx="9144000" cy="825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EC" smtClean="0">
              <a:cs typeface="Arial" charset="0"/>
            </a:endParaRPr>
          </a:p>
        </p:txBody>
      </p:sp>
      <p:sp>
        <p:nvSpPr>
          <p:cNvPr id="1028" name="Rectangle 55"/>
          <p:cNvSpPr>
            <a:spLocks noChangeArrowheads="1"/>
          </p:cNvSpPr>
          <p:nvPr/>
        </p:nvSpPr>
        <p:spPr bwMode="gray">
          <a:xfrm>
            <a:off x="5981700" y="6667500"/>
            <a:ext cx="300990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EC" smtClean="0"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905500" y="65341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5F5F5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057900" y="646747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 i="1">
                <a:solidFill>
                  <a:srgbClr val="CC33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LOGO</a:t>
            </a:r>
          </a:p>
        </p:txBody>
      </p:sp>
      <p:sp>
        <p:nvSpPr>
          <p:cNvPr id="1031" name="Line 95"/>
          <p:cNvSpPr>
            <a:spLocks noChangeShapeType="1"/>
          </p:cNvSpPr>
          <p:nvPr/>
        </p:nvSpPr>
        <p:spPr bwMode="gray">
          <a:xfrm>
            <a:off x="3175" y="1668463"/>
            <a:ext cx="749300" cy="79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 smtClean="0"/>
              <a:t>Haga clic para modificar el estilo de título del patrón</a:t>
            </a:r>
            <a:endParaRPr lang="en-US" altLang="es-EC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192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 smtClean="0"/>
              <a:t>Haga clic para modificar el estilo de texto del patrón</a:t>
            </a:r>
          </a:p>
          <a:p>
            <a:pPr lvl="1"/>
            <a:r>
              <a:rPr lang="es-ES" altLang="es-EC" smtClean="0"/>
              <a:t>Segundo nivel</a:t>
            </a:r>
          </a:p>
          <a:p>
            <a:pPr lvl="2"/>
            <a:r>
              <a:rPr lang="es-ES" altLang="es-EC" smtClean="0"/>
              <a:t>Tercer nivel</a:t>
            </a:r>
          </a:p>
          <a:p>
            <a:pPr lvl="3"/>
            <a:r>
              <a:rPr lang="es-ES" altLang="es-EC" smtClean="0"/>
              <a:t>Cuarto nivel</a:t>
            </a:r>
          </a:p>
          <a:p>
            <a:pPr lvl="4"/>
            <a:r>
              <a:rPr lang="es-ES" altLang="es-EC" smtClean="0"/>
              <a:t>Quinto nivel</a:t>
            </a:r>
            <a:endParaRPr lang="en-US" altLang="es-EC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993DA542-8E2A-4055-A700-8D9C633F8DBB}" type="slidenum">
              <a:rPr lang="en-US" altLang="es-EC"/>
              <a:pPr/>
              <a:t>‹Nº›</a:t>
            </a:fld>
            <a:endParaRPr lang="en-US" altLang="es-EC"/>
          </a:p>
        </p:txBody>
      </p:sp>
      <p:sp>
        <p:nvSpPr>
          <p:cNvPr id="1035" name="Freeform 107"/>
          <p:cNvSpPr>
            <a:spLocks/>
          </p:cNvSpPr>
          <p:nvPr/>
        </p:nvSpPr>
        <p:spPr bwMode="gray">
          <a:xfrm>
            <a:off x="519113" y="1608138"/>
            <a:ext cx="546100" cy="989012"/>
          </a:xfrm>
          <a:custGeom>
            <a:avLst/>
            <a:gdLst>
              <a:gd name="T0" fmla="*/ 2147483647 w 344"/>
              <a:gd name="T1" fmla="*/ 0 h 623"/>
              <a:gd name="T2" fmla="*/ 2147483647 w 344"/>
              <a:gd name="T3" fmla="*/ 0 h 623"/>
              <a:gd name="T4" fmla="*/ 2147483647 w 344"/>
              <a:gd name="T5" fmla="*/ 2147483647 h 623"/>
              <a:gd name="T6" fmla="*/ 0 w 344"/>
              <a:gd name="T7" fmla="*/ 2147483647 h 623"/>
              <a:gd name="T8" fmla="*/ 2147483647 w 344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4" h="623">
                <a:moveTo>
                  <a:pt x="114" y="0"/>
                </a:moveTo>
                <a:cubicBezTo>
                  <a:pt x="114" y="0"/>
                  <a:pt x="229" y="0"/>
                  <a:pt x="344" y="0"/>
                </a:cubicBezTo>
                <a:cubicBezTo>
                  <a:pt x="273" y="303"/>
                  <a:pt x="230" y="621"/>
                  <a:pt x="230" y="621"/>
                </a:cubicBezTo>
                <a:cubicBezTo>
                  <a:pt x="230" y="621"/>
                  <a:pt x="115" y="622"/>
                  <a:pt x="0" y="623"/>
                </a:cubicBezTo>
                <a:cubicBezTo>
                  <a:pt x="44" y="307"/>
                  <a:pt x="114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6" name="Freeform 109"/>
          <p:cNvSpPr>
            <a:spLocks/>
          </p:cNvSpPr>
          <p:nvPr/>
        </p:nvSpPr>
        <p:spPr bwMode="gray">
          <a:xfrm>
            <a:off x="336550" y="2606675"/>
            <a:ext cx="542925" cy="2505075"/>
          </a:xfrm>
          <a:custGeom>
            <a:avLst/>
            <a:gdLst>
              <a:gd name="T0" fmla="*/ 2147483647 w 342"/>
              <a:gd name="T1" fmla="*/ 0 h 1578"/>
              <a:gd name="T2" fmla="*/ 2147483647 w 342"/>
              <a:gd name="T3" fmla="*/ 0 h 1578"/>
              <a:gd name="T4" fmla="*/ 2147483647 w 342"/>
              <a:gd name="T5" fmla="*/ 2147483647 h 1578"/>
              <a:gd name="T6" fmla="*/ 2147483647 w 342"/>
              <a:gd name="T7" fmla="*/ 2147483647 h 1578"/>
              <a:gd name="T8" fmla="*/ 2147483647 w 342"/>
              <a:gd name="T9" fmla="*/ 0 h 15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1578">
                <a:moveTo>
                  <a:pt x="114" y="0"/>
                </a:moveTo>
                <a:cubicBezTo>
                  <a:pt x="228" y="0"/>
                  <a:pt x="342" y="0"/>
                  <a:pt x="342" y="0"/>
                </a:cubicBezTo>
                <a:cubicBezTo>
                  <a:pt x="226" y="790"/>
                  <a:pt x="290" y="1578"/>
                  <a:pt x="290" y="1578"/>
                </a:cubicBezTo>
                <a:lnTo>
                  <a:pt x="60" y="1572"/>
                </a:lnTo>
                <a:cubicBezTo>
                  <a:pt x="60" y="1572"/>
                  <a:pt x="0" y="772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7" name="Freeform 110"/>
          <p:cNvSpPr>
            <a:spLocks/>
          </p:cNvSpPr>
          <p:nvPr/>
        </p:nvSpPr>
        <p:spPr bwMode="gray">
          <a:xfrm>
            <a:off x="0" y="5118100"/>
            <a:ext cx="663575" cy="1743075"/>
          </a:xfrm>
          <a:custGeom>
            <a:avLst/>
            <a:gdLst>
              <a:gd name="T0" fmla="*/ 0 w 418"/>
              <a:gd name="T1" fmla="*/ 0 h 1098"/>
              <a:gd name="T2" fmla="*/ 2147483647 w 418"/>
              <a:gd name="T3" fmla="*/ 0 h 1098"/>
              <a:gd name="T4" fmla="*/ 2147483647 w 418"/>
              <a:gd name="T5" fmla="*/ 2147483647 h 1098"/>
              <a:gd name="T6" fmla="*/ 0 w 418"/>
              <a:gd name="T7" fmla="*/ 2147483647 h 1098"/>
              <a:gd name="T8" fmla="*/ 0 w 418"/>
              <a:gd name="T9" fmla="*/ 0 h 1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" h="1098">
                <a:moveTo>
                  <a:pt x="0" y="0"/>
                </a:moveTo>
                <a:lnTo>
                  <a:pt x="262" y="0"/>
                </a:lnTo>
                <a:cubicBezTo>
                  <a:pt x="262" y="0"/>
                  <a:pt x="292" y="568"/>
                  <a:pt x="418" y="1098"/>
                </a:cubicBezTo>
                <a:cubicBezTo>
                  <a:pt x="209" y="1098"/>
                  <a:pt x="0" y="1098"/>
                  <a:pt x="0" y="10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8" name="Freeform 112"/>
          <p:cNvSpPr>
            <a:spLocks/>
          </p:cNvSpPr>
          <p:nvPr/>
        </p:nvSpPr>
        <p:spPr bwMode="gray">
          <a:xfrm>
            <a:off x="428625" y="5118100"/>
            <a:ext cx="660400" cy="1739900"/>
          </a:xfrm>
          <a:custGeom>
            <a:avLst/>
            <a:gdLst>
              <a:gd name="T0" fmla="*/ 0 w 416"/>
              <a:gd name="T1" fmla="*/ 0 h 1096"/>
              <a:gd name="T2" fmla="*/ 2147483647 w 416"/>
              <a:gd name="T3" fmla="*/ 0 h 1096"/>
              <a:gd name="T4" fmla="*/ 2147483647 w 416"/>
              <a:gd name="T5" fmla="*/ 2147483647 h 1096"/>
              <a:gd name="T6" fmla="*/ 2147483647 w 416"/>
              <a:gd name="T7" fmla="*/ 2147483647 h 1096"/>
              <a:gd name="T8" fmla="*/ 0 w 416"/>
              <a:gd name="T9" fmla="*/ 0 h 1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1096">
                <a:moveTo>
                  <a:pt x="0" y="0"/>
                </a:moveTo>
                <a:cubicBezTo>
                  <a:pt x="116" y="0"/>
                  <a:pt x="232" y="0"/>
                  <a:pt x="232" y="0"/>
                </a:cubicBezTo>
                <a:cubicBezTo>
                  <a:pt x="276" y="562"/>
                  <a:pt x="416" y="1094"/>
                  <a:pt x="416" y="1094"/>
                </a:cubicBezTo>
                <a:lnTo>
                  <a:pt x="150" y="1096"/>
                </a:lnTo>
                <a:cubicBezTo>
                  <a:pt x="150" y="1096"/>
                  <a:pt x="32" y="542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9" name="Line 118"/>
          <p:cNvSpPr>
            <a:spLocks noChangeShapeType="1"/>
          </p:cNvSpPr>
          <p:nvPr/>
        </p:nvSpPr>
        <p:spPr bwMode="gray">
          <a:xfrm flipV="1">
            <a:off x="4763" y="5105400"/>
            <a:ext cx="788987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0" name="Freeform 122" descr="02_3"/>
          <p:cNvSpPr>
            <a:spLocks/>
          </p:cNvSpPr>
          <p:nvPr/>
        </p:nvSpPr>
        <p:spPr bwMode="gray">
          <a:xfrm>
            <a:off x="0" y="0"/>
            <a:ext cx="1189038" cy="827088"/>
          </a:xfrm>
          <a:custGeom>
            <a:avLst/>
            <a:gdLst>
              <a:gd name="T0" fmla="*/ 0 w 749"/>
              <a:gd name="T1" fmla="*/ 0 h 521"/>
              <a:gd name="T2" fmla="*/ 2147483647 w 749"/>
              <a:gd name="T3" fmla="*/ 0 h 521"/>
              <a:gd name="T4" fmla="*/ 2147483647 w 749"/>
              <a:gd name="T5" fmla="*/ 2147483647 h 521"/>
              <a:gd name="T6" fmla="*/ 0 w 749"/>
              <a:gd name="T7" fmla="*/ 2147483647 h 521"/>
              <a:gd name="T8" fmla="*/ 0 w 749"/>
              <a:gd name="T9" fmla="*/ 0 h 5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521">
                <a:moveTo>
                  <a:pt x="0" y="0"/>
                </a:moveTo>
                <a:cubicBezTo>
                  <a:pt x="0" y="0"/>
                  <a:pt x="374" y="0"/>
                  <a:pt x="749" y="0"/>
                </a:cubicBezTo>
                <a:cubicBezTo>
                  <a:pt x="650" y="252"/>
                  <a:pt x="570" y="521"/>
                  <a:pt x="570" y="521"/>
                </a:cubicBezTo>
                <a:lnTo>
                  <a:pt x="0" y="52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1" name="Freeform 125"/>
          <p:cNvSpPr>
            <a:spLocks/>
          </p:cNvSpPr>
          <p:nvPr/>
        </p:nvSpPr>
        <p:spPr bwMode="gray">
          <a:xfrm>
            <a:off x="0" y="842963"/>
            <a:ext cx="901700" cy="757237"/>
          </a:xfrm>
          <a:custGeom>
            <a:avLst/>
            <a:gdLst>
              <a:gd name="T0" fmla="*/ 0 w 568"/>
              <a:gd name="T1" fmla="*/ 0 h 474"/>
              <a:gd name="T2" fmla="*/ 2147483647 w 568"/>
              <a:gd name="T3" fmla="*/ 2147483647 h 474"/>
              <a:gd name="T4" fmla="*/ 2147483647 w 568"/>
              <a:gd name="T5" fmla="*/ 2147483647 h 474"/>
              <a:gd name="T6" fmla="*/ 0 w 568"/>
              <a:gd name="T7" fmla="*/ 2147483647 h 474"/>
              <a:gd name="T8" fmla="*/ 0 w 568"/>
              <a:gd name="T9" fmla="*/ 0 h 4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" h="474">
                <a:moveTo>
                  <a:pt x="0" y="0"/>
                </a:moveTo>
                <a:lnTo>
                  <a:pt x="568" y="2"/>
                </a:lnTo>
                <a:cubicBezTo>
                  <a:pt x="568" y="2"/>
                  <a:pt x="496" y="240"/>
                  <a:pt x="438" y="474"/>
                </a:cubicBezTo>
                <a:cubicBezTo>
                  <a:pt x="219" y="474"/>
                  <a:pt x="0" y="474"/>
                  <a:pt x="0" y="4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2" name="Freeform 127"/>
          <p:cNvSpPr>
            <a:spLocks/>
          </p:cNvSpPr>
          <p:nvPr/>
        </p:nvSpPr>
        <p:spPr bwMode="gray">
          <a:xfrm>
            <a:off x="714375" y="838200"/>
            <a:ext cx="536575" cy="755650"/>
          </a:xfrm>
          <a:custGeom>
            <a:avLst/>
            <a:gdLst>
              <a:gd name="T0" fmla="*/ 2147483647 w 338"/>
              <a:gd name="T1" fmla="*/ 0 h 476"/>
              <a:gd name="T2" fmla="*/ 2147483647 w 338"/>
              <a:gd name="T3" fmla="*/ 2147483647 h 476"/>
              <a:gd name="T4" fmla="*/ 2147483647 w 338"/>
              <a:gd name="T5" fmla="*/ 2147483647 h 476"/>
              <a:gd name="T6" fmla="*/ 0 w 338"/>
              <a:gd name="T7" fmla="*/ 2147483647 h 476"/>
              <a:gd name="T8" fmla="*/ 2147483647 w 338"/>
              <a:gd name="T9" fmla="*/ 0 h 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" h="476">
                <a:moveTo>
                  <a:pt x="126" y="0"/>
                </a:moveTo>
                <a:lnTo>
                  <a:pt x="338" y="2"/>
                </a:lnTo>
                <a:lnTo>
                  <a:pt x="222" y="476"/>
                </a:lnTo>
                <a:lnTo>
                  <a:pt x="0" y="476"/>
                </a:lnTo>
                <a:lnTo>
                  <a:pt x="126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3" name="Line 123"/>
          <p:cNvSpPr>
            <a:spLocks noChangeShapeType="1"/>
          </p:cNvSpPr>
          <p:nvPr/>
        </p:nvSpPr>
        <p:spPr bwMode="gray">
          <a:xfrm>
            <a:off x="3175" y="831850"/>
            <a:ext cx="1247775" cy="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4" name="Freeform 129"/>
          <p:cNvSpPr>
            <a:spLocks/>
          </p:cNvSpPr>
          <p:nvPr/>
        </p:nvSpPr>
        <p:spPr bwMode="gray">
          <a:xfrm>
            <a:off x="0" y="1609725"/>
            <a:ext cx="690563" cy="2752725"/>
          </a:xfrm>
          <a:custGeom>
            <a:avLst/>
            <a:gdLst>
              <a:gd name="T0" fmla="*/ 0 w 435"/>
              <a:gd name="T1" fmla="*/ 0 h 1734"/>
              <a:gd name="T2" fmla="*/ 2147483647 w 435"/>
              <a:gd name="T3" fmla="*/ 2147483647 h 1734"/>
              <a:gd name="T4" fmla="*/ 2147483647 w 435"/>
              <a:gd name="T5" fmla="*/ 2147483647 h 1734"/>
              <a:gd name="T6" fmla="*/ 0 w 435"/>
              <a:gd name="T7" fmla="*/ 2147483647 h 1734"/>
              <a:gd name="T8" fmla="*/ 0 w 435"/>
              <a:gd name="T9" fmla="*/ 0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5" h="1734">
                <a:moveTo>
                  <a:pt x="0" y="0"/>
                </a:moveTo>
                <a:cubicBezTo>
                  <a:pt x="411" y="3"/>
                  <a:pt x="214" y="3"/>
                  <a:pt x="435" y="3"/>
                </a:cubicBezTo>
                <a:cubicBezTo>
                  <a:pt x="222" y="837"/>
                  <a:pt x="243" y="1734"/>
                  <a:pt x="243" y="1734"/>
                </a:cubicBezTo>
                <a:lnTo>
                  <a:pt x="0" y="1734"/>
                </a:lnTo>
                <a:cubicBezTo>
                  <a:pt x="0" y="1734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5" name="Line 116"/>
          <p:cNvSpPr>
            <a:spLocks noChangeShapeType="1"/>
          </p:cNvSpPr>
          <p:nvPr/>
        </p:nvSpPr>
        <p:spPr bwMode="gray">
          <a:xfrm>
            <a:off x="4763" y="1600200"/>
            <a:ext cx="10572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6" name="Freeform 130"/>
          <p:cNvSpPr>
            <a:spLocks/>
          </p:cNvSpPr>
          <p:nvPr/>
        </p:nvSpPr>
        <p:spPr bwMode="gray">
          <a:xfrm>
            <a:off x="0" y="4376738"/>
            <a:ext cx="409575" cy="723900"/>
          </a:xfrm>
          <a:custGeom>
            <a:avLst/>
            <a:gdLst>
              <a:gd name="T0" fmla="*/ 0 w 258"/>
              <a:gd name="T1" fmla="*/ 0 h 456"/>
              <a:gd name="T2" fmla="*/ 2147483647 w 258"/>
              <a:gd name="T3" fmla="*/ 0 h 456"/>
              <a:gd name="T4" fmla="*/ 2147483647 w 258"/>
              <a:gd name="T5" fmla="*/ 2147483647 h 456"/>
              <a:gd name="T6" fmla="*/ 0 w 258"/>
              <a:gd name="T7" fmla="*/ 2147483647 h 456"/>
              <a:gd name="T8" fmla="*/ 0 w 258"/>
              <a:gd name="T9" fmla="*/ 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456">
                <a:moveTo>
                  <a:pt x="0" y="0"/>
                </a:moveTo>
                <a:lnTo>
                  <a:pt x="243" y="0"/>
                </a:lnTo>
                <a:lnTo>
                  <a:pt x="258" y="453"/>
                </a:lnTo>
                <a:lnTo>
                  <a:pt x="0" y="4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7" name="Line 128"/>
          <p:cNvSpPr>
            <a:spLocks noChangeShapeType="1"/>
          </p:cNvSpPr>
          <p:nvPr/>
        </p:nvSpPr>
        <p:spPr bwMode="gray">
          <a:xfrm flipV="1">
            <a:off x="0" y="4368800"/>
            <a:ext cx="76200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48" name="Freeform 121"/>
          <p:cNvSpPr>
            <a:spLocks/>
          </p:cNvSpPr>
          <p:nvPr/>
        </p:nvSpPr>
        <p:spPr bwMode="gray">
          <a:xfrm>
            <a:off x="-238125" y="0"/>
            <a:ext cx="1431925" cy="6877050"/>
          </a:xfrm>
          <a:custGeom>
            <a:avLst/>
            <a:gdLst>
              <a:gd name="T0" fmla="*/ 2147483647 w 902"/>
              <a:gd name="T1" fmla="*/ 0 h 4332"/>
              <a:gd name="T2" fmla="*/ 2147483647 w 902"/>
              <a:gd name="T3" fmla="*/ 2147483647 h 43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2" h="4332">
                <a:moveTo>
                  <a:pt x="902" y="0"/>
                </a:moveTo>
                <a:cubicBezTo>
                  <a:pt x="0" y="2364"/>
                  <a:pt x="588" y="4332"/>
                  <a:pt x="570" y="4322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2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2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pe0167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67" y="4636261"/>
            <a:ext cx="2029820" cy="2147171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14340 Rectáng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898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259632" y="3562063"/>
            <a:ext cx="788436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SISTEMAS ÁGILES</a:t>
            </a:r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73216"/>
            <a:ext cx="3419872" cy="1364971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395536" y="4636261"/>
            <a:ext cx="7452320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METODOLOGIA</a:t>
            </a:r>
          </a:p>
          <a:p>
            <a:pPr algn="ctr">
              <a:defRPr/>
            </a:pPr>
            <a:r>
              <a:rPr lang="es-E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SCRUM</a:t>
            </a:r>
            <a:endParaRPr lang="es-E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58987" y="6229214"/>
            <a:ext cx="38940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20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+mn-cs"/>
              </a:rPr>
              <a:t>Juan </a:t>
            </a:r>
            <a:r>
              <a:rPr lang="es-ES" sz="2000" b="1" dirty="0" err="1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+mn-cs"/>
              </a:rPr>
              <a:t>Robyn</a:t>
            </a:r>
            <a:r>
              <a:rPr lang="es-ES" sz="20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+mn-cs"/>
              </a:rPr>
              <a:t> Echegaray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95312" y="1187787"/>
            <a:ext cx="79378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equipo </a:t>
            </a:r>
            <a:r>
              <a:rPr lang="es-EC" dirty="0" err="1"/>
              <a:t>Scrum</a:t>
            </a:r>
            <a:r>
              <a:rPr lang="es-EC" dirty="0"/>
              <a:t> requiere momentos para asegurar que se están haciendo las cosas bien, para revisar lo que no se está haciendo y para tomar decisiones oportunas que permitan mantener un proceso que siempre este agregando valor. En cada uno de estos eventos se aprovecha para realizar la inspección y adaptación de algún aspecto.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/>
            </a:r>
            <a:br>
              <a:rPr lang="es-EC" dirty="0"/>
            </a:br>
            <a:r>
              <a:rPr lang="es-EC" dirty="0"/>
              <a:t>Además estos eventos tienen como finalidad  minimizar la necesidad de reuniones no definidas en </a:t>
            </a:r>
            <a:r>
              <a:rPr lang="es-EC" dirty="0" err="1"/>
              <a:t>Scrum</a:t>
            </a:r>
            <a:r>
              <a:rPr lang="es-EC" dirty="0"/>
              <a:t>. Cada uno tiene  una duración máxima, con esto se asegura un desperdicio mínimo de tiempo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pPr marL="342900" indent="-342900">
              <a:buFont typeface="+mj-lt"/>
              <a:buAutoNum type="arabicPeriod"/>
            </a:pPr>
            <a:r>
              <a:rPr lang="es-EC" b="1" dirty="0" smtClean="0"/>
              <a:t>Sprint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 smtClean="0"/>
              <a:t>Sprint </a:t>
            </a:r>
            <a:r>
              <a:rPr lang="es-EC" b="1" dirty="0" err="1"/>
              <a:t>Planning</a:t>
            </a:r>
            <a:r>
              <a:rPr lang="es-EC" b="1" dirty="0"/>
              <a:t> </a:t>
            </a:r>
            <a:r>
              <a:rPr lang="es-EC" b="1" dirty="0" smtClean="0"/>
              <a:t>Meeting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 err="1"/>
              <a:t>Daly</a:t>
            </a:r>
            <a:r>
              <a:rPr lang="es-EC" b="1" dirty="0"/>
              <a:t> </a:t>
            </a:r>
            <a:r>
              <a:rPr lang="es-EC" b="1" dirty="0" err="1"/>
              <a:t>Scrum</a:t>
            </a:r>
            <a:r>
              <a:rPr lang="es-EC" b="1" dirty="0"/>
              <a:t> Meeting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/>
              <a:t>Sprint </a:t>
            </a:r>
            <a:r>
              <a:rPr lang="es-EC" b="1" dirty="0" err="1"/>
              <a:t>Review</a:t>
            </a:r>
            <a:r>
              <a:rPr lang="es-EC" b="1" dirty="0"/>
              <a:t> Meeting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/>
              <a:t>Sprint </a:t>
            </a:r>
            <a:r>
              <a:rPr lang="es-EC" b="1" dirty="0" err="1"/>
              <a:t>Retrospective</a:t>
            </a:r>
            <a:endParaRPr lang="es-EC" b="1" dirty="0"/>
          </a:p>
          <a:p>
            <a:endParaRPr lang="es-EC" b="1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20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16014" y="1187787"/>
            <a:ext cx="801713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i="1" dirty="0" smtClean="0"/>
              <a:t>SPRINT</a:t>
            </a:r>
          </a:p>
          <a:p>
            <a:endParaRPr lang="es-EC" b="1" dirty="0"/>
          </a:p>
          <a:p>
            <a:r>
              <a:rPr lang="es-EC" sz="1400" dirty="0"/>
              <a:t>Es el corazón de </a:t>
            </a:r>
            <a:r>
              <a:rPr lang="es-EC" sz="1400" dirty="0" err="1"/>
              <a:t>Scrum</a:t>
            </a:r>
            <a:r>
              <a:rPr lang="es-EC" sz="1400" dirty="0"/>
              <a:t> y corresponde a un bloque de tiempo de un mes o menos en el cual se crear un incremento de producto terminado.</a:t>
            </a: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>Cada nuevo Sprint comienza inmediatamente después de la finalización del Sprint previo</a:t>
            </a: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>Cada Sprint contiene lo </a:t>
            </a:r>
            <a:r>
              <a:rPr lang="es-EC" sz="1400" dirty="0" smtClean="0"/>
              <a:t>siguiente:</a:t>
            </a:r>
          </a:p>
          <a:p>
            <a:endParaRPr lang="es-EC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>
                <a:solidFill>
                  <a:schemeClr val="tx2"/>
                </a:solidFill>
              </a:rPr>
              <a:t>Reunión </a:t>
            </a:r>
            <a:r>
              <a:rPr lang="es-EC" sz="1400" dirty="0">
                <a:solidFill>
                  <a:schemeClr val="tx2"/>
                </a:solidFill>
              </a:rPr>
              <a:t>de Planificación (Sprint </a:t>
            </a:r>
            <a:r>
              <a:rPr lang="es-EC" sz="1400" dirty="0" err="1">
                <a:solidFill>
                  <a:schemeClr val="tx2"/>
                </a:solidFill>
              </a:rPr>
              <a:t>Planning</a:t>
            </a:r>
            <a:r>
              <a:rPr lang="es-EC" sz="1400" dirty="0">
                <a:solidFill>
                  <a:schemeClr val="tx2"/>
                </a:solidFill>
              </a:rPr>
              <a:t> Meeting),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err="1">
                <a:solidFill>
                  <a:schemeClr val="tx2"/>
                </a:solidFill>
              </a:rPr>
              <a:t>Scrums</a:t>
            </a:r>
            <a:r>
              <a:rPr lang="es-EC" sz="1400" dirty="0">
                <a:solidFill>
                  <a:schemeClr val="tx2"/>
                </a:solidFill>
              </a:rPr>
              <a:t> Diarios (</a:t>
            </a:r>
            <a:r>
              <a:rPr lang="es-EC" sz="1400" dirty="0" err="1">
                <a:solidFill>
                  <a:schemeClr val="tx2"/>
                </a:solidFill>
              </a:rPr>
              <a:t>Daily</a:t>
            </a:r>
            <a:r>
              <a:rPr lang="es-EC" sz="1400" dirty="0">
                <a:solidFill>
                  <a:schemeClr val="tx2"/>
                </a:solidFill>
              </a:rPr>
              <a:t> </a:t>
            </a:r>
            <a:r>
              <a:rPr lang="es-EC" sz="1400" dirty="0" err="1">
                <a:solidFill>
                  <a:schemeClr val="tx2"/>
                </a:solidFill>
              </a:rPr>
              <a:t>Scrums</a:t>
            </a:r>
            <a:r>
              <a:rPr lang="es-EC" sz="1400" dirty="0">
                <a:solidFill>
                  <a:schemeClr val="tx2"/>
                </a:solidFill>
              </a:rPr>
              <a:t>),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el trabajo de desarrollo,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la Revisión del Sprint (Sprint </a:t>
            </a:r>
            <a:r>
              <a:rPr lang="es-EC" sz="1400" dirty="0" err="1">
                <a:solidFill>
                  <a:schemeClr val="tx2"/>
                </a:solidFill>
              </a:rPr>
              <a:t>Review</a:t>
            </a:r>
            <a:r>
              <a:rPr lang="es-EC" sz="1400" dirty="0">
                <a:solidFill>
                  <a:schemeClr val="tx2"/>
                </a:solidFill>
              </a:rPr>
              <a:t>),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y la Retrospectiva del Sprint (Sprint </a:t>
            </a:r>
            <a:r>
              <a:rPr lang="es-EC" sz="1400" dirty="0" err="1">
                <a:solidFill>
                  <a:schemeClr val="tx2"/>
                </a:solidFill>
              </a:rPr>
              <a:t>Retrospective</a:t>
            </a:r>
            <a:r>
              <a:rPr lang="es-EC" sz="1400" dirty="0">
                <a:solidFill>
                  <a:schemeClr val="tx2"/>
                </a:solidFill>
              </a:rPr>
              <a:t>)</a:t>
            </a:r>
          </a:p>
          <a:p>
            <a:r>
              <a:rPr lang="es-EC" dirty="0"/>
              <a:t/>
            </a:r>
            <a:br>
              <a:rPr lang="es-EC" dirty="0"/>
            </a:br>
            <a:r>
              <a:rPr lang="es-EC" b="1" i="1" dirty="0"/>
              <a:t>Durante el </a:t>
            </a:r>
            <a:r>
              <a:rPr lang="es-EC" b="1" i="1" dirty="0" smtClean="0"/>
              <a:t>sprint:</a:t>
            </a:r>
            <a:endParaRPr lang="es-EC" dirty="0" smtClean="0"/>
          </a:p>
          <a:p>
            <a:endParaRPr lang="es-EC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>
                <a:solidFill>
                  <a:schemeClr val="tx2"/>
                </a:solidFill>
              </a:rPr>
              <a:t>No </a:t>
            </a:r>
            <a:r>
              <a:rPr lang="es-EC" sz="1400" dirty="0">
                <a:solidFill>
                  <a:schemeClr val="tx2"/>
                </a:solidFill>
              </a:rPr>
              <a:t>se realizan cambios que afectarían al objetivo del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La composición del Equipo de Desarrollo se mantiene constante.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Los objetivos de calidad no disminuyen.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El alcance puede ser clarificado y renegociado entre el Dueño de Producto y el Equipo de Desarrollo a medida que se va aprendiendo más.</a:t>
            </a:r>
          </a:p>
          <a:p>
            <a:endParaRPr lang="es-EC" sz="1400" b="1" dirty="0">
              <a:solidFill>
                <a:schemeClr val="tx2"/>
              </a:solidFill>
            </a:endParaRPr>
          </a:p>
          <a:p>
            <a:endParaRPr lang="es-EC" sz="1400" b="1" dirty="0">
              <a:solidFill>
                <a:schemeClr val="tx2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952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16014" y="1187787"/>
            <a:ext cx="80171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Sprint </a:t>
            </a:r>
            <a:r>
              <a:rPr lang="es-EC" sz="2000" b="1" dirty="0" err="1"/>
              <a:t>Planning</a:t>
            </a:r>
            <a:r>
              <a:rPr lang="es-EC" sz="2000" b="1" dirty="0"/>
              <a:t> Meeting</a:t>
            </a:r>
          </a:p>
          <a:p>
            <a:endParaRPr lang="es-EC" sz="2000" b="1" dirty="0"/>
          </a:p>
          <a:p>
            <a:r>
              <a:rPr lang="es-EC" sz="1600" dirty="0"/>
              <a:t>Tiene como finalidad planear el trabajo a realizar durante un Sprint, el cual es creado por el trabajo de todo el equipo </a:t>
            </a:r>
            <a:r>
              <a:rPr lang="es-EC" sz="1600" dirty="0" err="1"/>
              <a:t>Scrum</a:t>
            </a:r>
            <a:r>
              <a:rPr lang="es-EC" sz="1600" dirty="0"/>
              <a:t>. Su duración máxima es de 8 horas para un sprint de 30 días o menos si la duración del sprint es menor.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>Cuando hacemos planificación del Sprint debemos responder dos cosas: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b="1" i="1" dirty="0">
                <a:solidFill>
                  <a:schemeClr val="tx2"/>
                </a:solidFill>
              </a:rPr>
              <a:t>Que queremos hacer</a:t>
            </a:r>
          </a:p>
          <a:p>
            <a:r>
              <a:rPr lang="es-EC" sz="1600" b="1" i="1" dirty="0">
                <a:solidFill>
                  <a:schemeClr val="tx2"/>
                </a:solidFill>
              </a:rPr>
              <a:t>Como lo vamos hacer</a:t>
            </a:r>
          </a:p>
          <a:p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>Habiendo respondido estas dos interrogantes estaremos listos para iniciar el trabajo del Sprint.</a:t>
            </a:r>
            <a:endParaRPr lang="es-EC" sz="1600" b="1" dirty="0">
              <a:solidFill>
                <a:schemeClr val="tx2"/>
              </a:solidFill>
            </a:endParaRPr>
          </a:p>
          <a:p>
            <a:endParaRPr lang="es-EC" sz="1600" b="1" dirty="0">
              <a:solidFill>
                <a:schemeClr val="tx2"/>
              </a:solidFill>
            </a:endParaRP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1355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16014" y="1187787"/>
            <a:ext cx="801713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err="1"/>
              <a:t>Daly</a:t>
            </a:r>
            <a:r>
              <a:rPr lang="es-EC" sz="2000" b="1" dirty="0"/>
              <a:t> </a:t>
            </a:r>
            <a:r>
              <a:rPr lang="es-EC" sz="2000" b="1" dirty="0" err="1"/>
              <a:t>Scrum</a:t>
            </a:r>
            <a:r>
              <a:rPr lang="es-EC" sz="2000" b="1" dirty="0"/>
              <a:t> Meeting</a:t>
            </a:r>
          </a:p>
          <a:p>
            <a:endParaRPr lang="es-EC" sz="2000" b="1" dirty="0"/>
          </a:p>
          <a:p>
            <a:r>
              <a:rPr lang="es-EC" sz="1600" dirty="0"/>
              <a:t>Es una reunión restringida a un tiempo máximo de 15 minutos en el cual el equipo de desarrollo realiza un engranaje a sus actividades y crea un plan para las siguientes 24 horas.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>El </a:t>
            </a:r>
            <a:r>
              <a:rPr lang="es-EC" sz="1600" dirty="0" err="1"/>
              <a:t>Scrum</a:t>
            </a:r>
            <a:r>
              <a:rPr lang="es-EC" sz="1600" dirty="0"/>
              <a:t> Master se asegura de que el Equipo de Desarrollo mantenga la reunión, pero el Equipo de Desarrollo es el responsable de dirigir el </a:t>
            </a:r>
            <a:r>
              <a:rPr lang="es-EC" sz="1600" dirty="0" err="1"/>
              <a:t>Scrum</a:t>
            </a:r>
            <a:r>
              <a:rPr lang="es-EC" sz="1600" dirty="0"/>
              <a:t> Diario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>Otra de las ventajas del </a:t>
            </a:r>
            <a:r>
              <a:rPr lang="es-EC" sz="1600" dirty="0" err="1"/>
              <a:t>scrum</a:t>
            </a:r>
            <a:r>
              <a:rPr lang="es-EC" sz="1600" dirty="0"/>
              <a:t> diario es mejorar la comunicación, eliminar la necesidad de mantener otras reuniones, eliminar impedimentos relativos al desarrollo, resaltan y promueven la toma de decisiones rápida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>Estas reuniones se realizan a la misma hora y en el mismo lugar todos los días.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>Cada miembro del Equipo de Desarrollo explica: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>
                <a:solidFill>
                  <a:schemeClr val="tx2"/>
                </a:solidFill>
              </a:rPr>
              <a:t>¿Qué se ha conseguido desde la última reunión? </a:t>
            </a:r>
          </a:p>
          <a:p>
            <a:r>
              <a:rPr lang="es-EC" sz="1600" dirty="0">
                <a:solidFill>
                  <a:schemeClr val="tx2"/>
                </a:solidFill>
              </a:rPr>
              <a:t>¿Qué se hará antes de la próxima reunión? </a:t>
            </a:r>
          </a:p>
          <a:p>
            <a:r>
              <a:rPr lang="es-EC" sz="1600" dirty="0">
                <a:solidFill>
                  <a:schemeClr val="tx2"/>
                </a:solidFill>
              </a:rPr>
              <a:t>¿Qué obstáculos se encuentran en el camino?</a:t>
            </a:r>
          </a:p>
          <a:p>
            <a:endParaRPr lang="es-EC" sz="1600" b="1" dirty="0">
              <a:solidFill>
                <a:schemeClr val="tx2"/>
              </a:solidFill>
            </a:endParaRP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9173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16014" y="1187787"/>
            <a:ext cx="80171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Revisión</a:t>
            </a:r>
            <a:r>
              <a:rPr lang="en-US" sz="2400" b="1" dirty="0"/>
              <a:t> de Sprint (Sprint Review Meeting)</a:t>
            </a:r>
          </a:p>
          <a:p>
            <a:endParaRPr lang="es-EC" sz="2400" b="1" dirty="0"/>
          </a:p>
          <a:p>
            <a:r>
              <a:rPr lang="es-EC" dirty="0"/>
              <a:t>Consiste en una reunión informal no superior a 4 horas para Sprint de un mes. Durante esta revisión, el Equipo </a:t>
            </a:r>
            <a:r>
              <a:rPr lang="es-EC" dirty="0" err="1"/>
              <a:t>Scrum</a:t>
            </a:r>
            <a:r>
              <a:rPr lang="es-EC" dirty="0"/>
              <a:t> y los interesados analizan acerca de lo que se ha hecho durante el Sprint. Incluye los siguientes </a:t>
            </a:r>
            <a:r>
              <a:rPr lang="es-EC" dirty="0" smtClean="0"/>
              <a:t>elementos: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2"/>
                </a:solidFill>
              </a:rPr>
              <a:t>El </a:t>
            </a:r>
            <a:r>
              <a:rPr lang="es-EC" dirty="0">
                <a:solidFill>
                  <a:schemeClr val="tx2"/>
                </a:solidFill>
              </a:rPr>
              <a:t>Dueño de Producto identifica lo que ha sido terminado y lo que aún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2"/>
                </a:solidFill>
              </a:rPr>
              <a:t>El Equipo de Desarrollo expone sobre las cosas positivas, los problemas que surgieron y cómo fueron resueltos esos problemas. Así mismo se muestra el trabajo terminado y responde cualquier inquietud.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2"/>
                </a:solidFill>
              </a:rPr>
              <a:t>El Dueño de Producto proyecta fechas de finalización probables en el tiempo basándose en el progreso obtenido hasta la fecha.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2"/>
                </a:solidFill>
              </a:rPr>
              <a:t>Todo el grupo colabora acerca de qué es lo siguiente a hacer, de modo que la revisión de Sprint proporcione información de entrada valiosa para Reuniones de Planificación de Sprint subsiguientes.</a:t>
            </a:r>
          </a:p>
          <a:p>
            <a:endParaRPr lang="es-EC" b="1" dirty="0">
              <a:solidFill>
                <a:schemeClr val="tx2"/>
              </a:solidFill>
            </a:endParaRP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4627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16014" y="1187787"/>
            <a:ext cx="80171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Sprint </a:t>
            </a:r>
            <a:r>
              <a:rPr lang="es-EC" sz="2000" b="1" dirty="0" err="1"/>
              <a:t>Retrospective</a:t>
            </a:r>
            <a:endParaRPr lang="es-EC" sz="2000" b="1" dirty="0"/>
          </a:p>
          <a:p>
            <a:endParaRPr lang="es-EC" sz="2000" b="1" dirty="0"/>
          </a:p>
          <a:p>
            <a:r>
              <a:rPr lang="es-EC" sz="1400" dirty="0"/>
              <a:t>Es la es una oportunidad para el Equipo </a:t>
            </a:r>
            <a:r>
              <a:rPr lang="es-EC" sz="1400" dirty="0" err="1"/>
              <a:t>Scrum</a:t>
            </a:r>
            <a:r>
              <a:rPr lang="es-EC" sz="1400" dirty="0"/>
              <a:t> de examinarse a sí mismo, y crear un plan de mejoras para el siguiente Sprint. Es un punto para determinar que se hizo bien y que se puede mejorar.</a:t>
            </a: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>Esta se debe desarrollar después de la revisión de Sprint y antes de la siguiente Reunión de Planificación de Sprint. Al igual que las demás reuniones debe tener una restricción de tiempo que depende de la duración del Sprint.</a:t>
            </a:r>
            <a:r>
              <a:rPr lang="es-EC" sz="1600" dirty="0"/>
              <a:t/>
            </a:r>
            <a:br>
              <a:rPr lang="es-EC" sz="1600" dirty="0"/>
            </a:br>
            <a:r>
              <a:rPr lang="es-EC" sz="1600" dirty="0"/>
              <a:t/>
            </a:r>
            <a:br>
              <a:rPr lang="es-EC" sz="1600" dirty="0"/>
            </a:br>
            <a:r>
              <a:rPr lang="es-EC" sz="1400" b="1" i="1" dirty="0"/>
              <a:t>Sus objetivos </a:t>
            </a:r>
            <a:r>
              <a:rPr lang="es-EC" sz="1400" b="1" i="1" dirty="0" smtClean="0"/>
              <a:t>son:</a:t>
            </a:r>
          </a:p>
          <a:p>
            <a:endParaRPr lang="es-EC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>
                <a:solidFill>
                  <a:schemeClr val="tx2"/>
                </a:solidFill>
              </a:rPr>
              <a:t>Revisar </a:t>
            </a:r>
            <a:r>
              <a:rPr lang="es-EC" sz="1400" dirty="0">
                <a:solidFill>
                  <a:schemeClr val="tx2"/>
                </a:solidFill>
              </a:rPr>
              <a:t>cómo fue el último Sprint en aspectos como Procesos, Herramientas,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Identificar los elementos más importantes que fueron positivos y crear posibles mejoras.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tx2"/>
                </a:solidFill>
              </a:rPr>
              <a:t>Desarrollar un plan para la implementación de mejoras en el desempeño del trabajo del equipo.</a:t>
            </a:r>
          </a:p>
          <a:p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>Durante cada Retrospectiva de Sprint, el Equipo </a:t>
            </a:r>
            <a:r>
              <a:rPr lang="es-EC" sz="1400" dirty="0" err="1"/>
              <a:t>Scrum</a:t>
            </a:r>
            <a:r>
              <a:rPr lang="es-EC" sz="1400" dirty="0"/>
              <a:t> planifica formas de aumentar la  calidad del producto.</a:t>
            </a: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/>
            </a:r>
            <a:br>
              <a:rPr lang="es-EC" sz="1400" dirty="0"/>
            </a:br>
            <a:r>
              <a:rPr lang="es-EC" sz="1400" dirty="0"/>
              <a:t>Al momento de finalizar la Retrospectiva de Sprint, el Equipo </a:t>
            </a:r>
            <a:r>
              <a:rPr lang="es-EC" sz="1400" dirty="0" err="1"/>
              <a:t>Scrum</a:t>
            </a:r>
            <a:r>
              <a:rPr lang="es-EC" sz="1400" dirty="0"/>
              <a:t> debe haber identificado las mejoras que implementará en el próximo Sprint.</a:t>
            </a:r>
            <a:endParaRPr lang="es-EC" sz="1400" b="1" dirty="0">
              <a:solidFill>
                <a:schemeClr val="tx2"/>
              </a:solidFill>
            </a:endParaRP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42090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116013" y="299695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576" y="5344278"/>
            <a:ext cx="78488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altLang="es-EC" sz="6000" b="1" i="1" dirty="0" smtClean="0"/>
              <a:t>MUCHAS GRACIAS</a:t>
            </a:r>
            <a:endParaRPr lang="es-ES" altLang="es-EC" sz="6000" b="1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5256584" cy="20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59420"/>
            <a:ext cx="6786905" cy="646331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SCRUM?</a:t>
            </a:r>
            <a:endParaRPr lang="es-EC" altLang="es-EC" sz="1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45587" y="1121965"/>
            <a:ext cx="7938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forma sencilla de describir que es </a:t>
            </a:r>
            <a:r>
              <a:rPr lang="es-EC" dirty="0" err="1"/>
              <a:t>Scrum</a:t>
            </a:r>
            <a:r>
              <a:rPr lang="es-EC" dirty="0"/>
              <a:t>, es empezar por establecer lo que no es: </a:t>
            </a:r>
            <a:r>
              <a:rPr lang="es-EC" dirty="0" err="1"/>
              <a:t>Scrum</a:t>
            </a:r>
            <a:r>
              <a:rPr lang="es-EC" dirty="0"/>
              <a:t> no es un estándar, no es una metodología, tampoco un proceso o técnica para hacer un producto!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/>
            </a:r>
            <a:br>
              <a:rPr lang="es-EC" dirty="0"/>
            </a:br>
            <a:r>
              <a:rPr lang="es-EC" dirty="0" err="1"/>
              <a:t>Scrum</a:t>
            </a:r>
            <a:r>
              <a:rPr lang="es-EC" dirty="0"/>
              <a:t> es un marco de trabajo (</a:t>
            </a:r>
            <a:r>
              <a:rPr lang="es-EC" dirty="0" err="1"/>
              <a:t>framework</a:t>
            </a:r>
            <a:r>
              <a:rPr lang="es-EC" dirty="0"/>
              <a:t>) para el desarrollo y mantenimiento de productos complejos, como los son los productos de Software. Este </a:t>
            </a:r>
            <a:r>
              <a:rPr lang="es-EC" dirty="0" err="1"/>
              <a:t>framework</a:t>
            </a:r>
            <a:r>
              <a:rPr lang="es-EC" dirty="0"/>
              <a:t> brinda una serie de reglas y principios básicos sobre los cuales basamos nuestros procesos y técnicas para construir nuestro producto.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/>
            </a:r>
            <a:br>
              <a:rPr lang="es-EC" dirty="0"/>
            </a:br>
            <a:r>
              <a:rPr lang="es-EC" dirty="0"/>
              <a:t>El que sea un </a:t>
            </a:r>
            <a:r>
              <a:rPr lang="es-EC" dirty="0" err="1"/>
              <a:t>framework</a:t>
            </a:r>
            <a:r>
              <a:rPr lang="es-EC" dirty="0"/>
              <a:t> implica que hay muchos aspectos que deben ser definidos y establecidos según nuestra necesidad y para ello debemos recurrir a nuestra experiencia y conocimiento para complementarlo.</a:t>
            </a:r>
            <a:endParaRPr lang="es-EC" dirty="0"/>
          </a:p>
        </p:txBody>
      </p:sp>
      <p:pic>
        <p:nvPicPr>
          <p:cNvPr id="1026" name="Picture 2" descr="Scrum para la transformación de la cultura organizacion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-15892" r="-1755" b="33321"/>
          <a:stretch/>
        </p:blipFill>
        <p:spPr bwMode="auto">
          <a:xfrm>
            <a:off x="2411760" y="4437112"/>
            <a:ext cx="4824536" cy="230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QUÉ CONSISTE </a:t>
            </a:r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SCRUM?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259632" y="1238391"/>
            <a:ext cx="7650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/>
              <a:t>Scrum</a:t>
            </a:r>
            <a:r>
              <a:rPr lang="es-EC" dirty="0"/>
              <a:t> consiste en una serie de componentes: </a:t>
            </a:r>
            <a:endParaRPr lang="es-EC" dirty="0" smtClean="0"/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i="1" dirty="0">
                <a:solidFill>
                  <a:srgbClr val="FF0000"/>
                </a:solidFill>
              </a:rPr>
              <a:t>L</a:t>
            </a:r>
            <a:r>
              <a:rPr lang="es-EC" b="1" i="1" dirty="0" smtClean="0">
                <a:solidFill>
                  <a:srgbClr val="FF0000"/>
                </a:solidFill>
              </a:rPr>
              <a:t>os </a:t>
            </a:r>
            <a:r>
              <a:rPr lang="es-EC" b="1" i="1" dirty="0">
                <a:solidFill>
                  <a:srgbClr val="FF0000"/>
                </a:solidFill>
              </a:rPr>
              <a:t>Equipos </a:t>
            </a:r>
            <a:r>
              <a:rPr lang="es-EC" b="1" i="1" dirty="0" err="1" smtClean="0">
                <a:solidFill>
                  <a:srgbClr val="FF0000"/>
                </a:solidFill>
              </a:rPr>
              <a:t>Scrum</a:t>
            </a:r>
            <a:r>
              <a:rPr lang="es-EC" b="1" i="1" dirty="0" smtClean="0">
                <a:solidFill>
                  <a:srgbClr val="FF0000"/>
                </a:solidFill>
              </a:rPr>
              <a:t> y sus roles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i="1" dirty="0" smtClean="0">
                <a:solidFill>
                  <a:srgbClr val="FF0000"/>
                </a:solidFill>
              </a:rPr>
              <a:t>Artefactos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i="1" dirty="0" smtClean="0">
                <a:solidFill>
                  <a:srgbClr val="FF0000"/>
                </a:solidFill>
              </a:rPr>
              <a:t>Eventos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i="1" dirty="0" smtClean="0">
                <a:solidFill>
                  <a:srgbClr val="FF0000"/>
                </a:solidFill>
              </a:rPr>
              <a:t>Reglas </a:t>
            </a:r>
            <a:r>
              <a:rPr lang="es-EC" b="1" i="1" dirty="0">
                <a:solidFill>
                  <a:srgbClr val="FF0000"/>
                </a:solidFill>
              </a:rPr>
              <a:t>asociadas. </a:t>
            </a:r>
            <a:endParaRPr lang="es-EC" b="1" i="1" dirty="0" smtClean="0">
              <a:solidFill>
                <a:srgbClr val="FF0000"/>
              </a:solidFill>
            </a:endParaRPr>
          </a:p>
          <a:p>
            <a:endParaRPr lang="es-EC" b="1" i="1" dirty="0">
              <a:solidFill>
                <a:srgbClr val="FF0000"/>
              </a:solidFill>
            </a:endParaRPr>
          </a:p>
          <a:p>
            <a:r>
              <a:rPr lang="es-EC" dirty="0" smtClean="0"/>
              <a:t>Cada </a:t>
            </a:r>
            <a:r>
              <a:rPr lang="es-EC" dirty="0"/>
              <a:t>uno de estos componentes son parte fundamental y tienen un propósito específico dentro de </a:t>
            </a:r>
            <a:r>
              <a:rPr lang="es-EC" dirty="0" err="1"/>
              <a:t>Scrum</a:t>
            </a:r>
            <a:r>
              <a:rPr lang="es-EC" dirty="0"/>
              <a:t>. Su aplicación y uso adecuado garantizan que podamos usar </a:t>
            </a:r>
            <a:r>
              <a:rPr lang="es-EC" dirty="0" err="1"/>
              <a:t>Scrum</a:t>
            </a:r>
            <a:r>
              <a:rPr lang="es-EC" dirty="0"/>
              <a:t> con éxito.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4094059"/>
            <a:ext cx="4067944" cy="2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611560" y="834650"/>
            <a:ext cx="8027987" cy="1107996"/>
          </a:xfrm>
        </p:spPr>
        <p:txBody>
          <a:bodyPr>
            <a:spAutoFit/>
          </a:bodyPr>
          <a:lstStyle/>
          <a:p>
            <a:pPr algn="ctr" eaLnBrk="1" hangingPunct="1"/>
            <a:r>
              <a:rPr lang="es-EC" altLang="es-EC" sz="6600" b="1" i="1" dirty="0" smtClean="0">
                <a:solidFill>
                  <a:srgbClr val="C00000"/>
                </a:solidFill>
              </a:rPr>
              <a:t>GENERAL</a:t>
            </a:r>
            <a:endParaRPr lang="es-EC" altLang="es-EC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5" y="1919223"/>
            <a:ext cx="8572500" cy="4810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64" y="2905439"/>
            <a:ext cx="933450" cy="5143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48" y="3645024"/>
            <a:ext cx="544060" cy="5760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/>
          <a:srcRect b="10534"/>
          <a:stretch/>
        </p:blipFill>
        <p:spPr>
          <a:xfrm>
            <a:off x="2699792" y="3573016"/>
            <a:ext cx="1386313" cy="6480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345" y="3574861"/>
            <a:ext cx="1662730" cy="72008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2320" y="5517233"/>
            <a:ext cx="1080120" cy="72008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7"/>
          <a:srcRect b="10534"/>
          <a:stretch/>
        </p:blipFill>
        <p:spPr>
          <a:xfrm>
            <a:off x="2581319" y="3573016"/>
            <a:ext cx="1386313" cy="64807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7"/>
          <a:srcRect b="10534"/>
          <a:stretch/>
        </p:blipFill>
        <p:spPr>
          <a:xfrm>
            <a:off x="4971156" y="2209801"/>
            <a:ext cx="1473052" cy="72029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651473" y="415241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 err="1" smtClean="0">
                <a:solidFill>
                  <a:schemeClr val="tx2"/>
                </a:solidFill>
              </a:rPr>
              <a:t>Scrum</a:t>
            </a:r>
            <a:endParaRPr lang="es-EC" sz="1200" b="1" dirty="0">
              <a:solidFill>
                <a:schemeClr val="tx2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13979" y="1926451"/>
            <a:ext cx="11891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sz="1200" b="1" dirty="0" err="1" smtClean="0">
                <a:solidFill>
                  <a:schemeClr val="bg1"/>
                </a:solidFill>
              </a:rPr>
              <a:t>Scrum</a:t>
            </a:r>
            <a:endParaRPr lang="es-EC" sz="1200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95837" y="2020170"/>
            <a:ext cx="170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 err="1" smtClean="0">
                <a:solidFill>
                  <a:schemeClr val="tx2"/>
                </a:solidFill>
              </a:rPr>
              <a:t>Develompment</a:t>
            </a:r>
            <a:r>
              <a:rPr lang="es-EC" sz="1200" b="1" dirty="0" smtClean="0">
                <a:solidFill>
                  <a:schemeClr val="tx2"/>
                </a:solidFill>
              </a:rPr>
              <a:t> </a:t>
            </a:r>
            <a:r>
              <a:rPr lang="es-EC" sz="1200" b="1" dirty="0" err="1" smtClean="0">
                <a:solidFill>
                  <a:schemeClr val="tx2"/>
                </a:solidFill>
              </a:rPr>
              <a:t>Team</a:t>
            </a:r>
            <a:endParaRPr lang="es-EC" sz="1200" b="1" dirty="0">
              <a:solidFill>
                <a:schemeClr val="tx2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172399" y="4588489"/>
            <a:ext cx="576065" cy="5755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C" sz="1200" b="1" dirty="0">
              <a:solidFill>
                <a:schemeClr val="tx2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15549" y="3360673"/>
            <a:ext cx="138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 err="1" smtClean="0">
                <a:solidFill>
                  <a:schemeClr val="tx2"/>
                </a:solidFill>
              </a:rPr>
              <a:t>ScrumTeam</a:t>
            </a:r>
            <a:endParaRPr lang="es-EC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5" y="2379712"/>
            <a:ext cx="8439150" cy="4114800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259632" y="1592530"/>
            <a:ext cx="7650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b="1" i="1" dirty="0" err="1" smtClean="0">
                <a:solidFill>
                  <a:srgbClr val="FF0000"/>
                </a:solidFill>
              </a:rPr>
              <a:t>Product</a:t>
            </a:r>
            <a:r>
              <a:rPr lang="es-EC" sz="2800" b="1" i="1" dirty="0" smtClean="0">
                <a:solidFill>
                  <a:srgbClr val="FF0000"/>
                </a:solidFill>
              </a:rPr>
              <a:t> </a:t>
            </a:r>
            <a:r>
              <a:rPr lang="es-EC" sz="2800" b="1" i="1" dirty="0" err="1" smtClean="0">
                <a:solidFill>
                  <a:srgbClr val="FF0000"/>
                </a:solidFill>
              </a:rPr>
              <a:t>Owner</a:t>
            </a:r>
            <a:r>
              <a:rPr lang="es-EC" sz="2800" b="1" i="1" dirty="0" smtClean="0">
                <a:solidFill>
                  <a:srgbClr val="FF0000"/>
                </a:solidFill>
              </a:rPr>
              <a:t> ( Dueño del producto).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b="1" i="1" dirty="0" err="1" smtClean="0">
                <a:solidFill>
                  <a:srgbClr val="FF0000"/>
                </a:solidFill>
              </a:rPr>
              <a:t>Scrum</a:t>
            </a:r>
            <a:r>
              <a:rPr lang="es-EC" sz="2800" b="1" i="1" dirty="0" smtClean="0">
                <a:solidFill>
                  <a:srgbClr val="FF0000"/>
                </a:solidFill>
              </a:rPr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b="1" i="1" dirty="0" err="1" smtClean="0">
                <a:solidFill>
                  <a:srgbClr val="FF0000"/>
                </a:solidFill>
              </a:rPr>
              <a:t>Development</a:t>
            </a:r>
            <a:r>
              <a:rPr lang="es-EC" sz="2800" b="1" i="1" dirty="0" smtClean="0">
                <a:solidFill>
                  <a:srgbClr val="FF0000"/>
                </a:solidFill>
              </a:rPr>
              <a:t> </a:t>
            </a:r>
            <a:r>
              <a:rPr lang="es-EC" sz="2800" b="1" i="1" dirty="0" err="1" smtClean="0">
                <a:solidFill>
                  <a:srgbClr val="FF0000"/>
                </a:solidFill>
              </a:rPr>
              <a:t>Team</a:t>
            </a:r>
            <a:r>
              <a:rPr lang="es-EC" sz="2800" b="1" i="1" dirty="0" smtClean="0">
                <a:solidFill>
                  <a:srgbClr val="FF0000"/>
                </a:solidFill>
              </a:rPr>
              <a:t> (Equipo de desarrollo)</a:t>
            </a:r>
          </a:p>
          <a:p>
            <a:r>
              <a:rPr lang="es-EC" sz="2800" dirty="0" smtClean="0"/>
              <a:t>.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4288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OWNER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259632" y="1204720"/>
            <a:ext cx="765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b="1" i="1" dirty="0" err="1" smtClean="0">
                <a:solidFill>
                  <a:srgbClr val="FF0000"/>
                </a:solidFill>
              </a:rPr>
              <a:t>Product</a:t>
            </a:r>
            <a:r>
              <a:rPr lang="es-EC" sz="2800" b="1" i="1" dirty="0" smtClean="0">
                <a:solidFill>
                  <a:srgbClr val="FF0000"/>
                </a:solidFill>
              </a:rPr>
              <a:t> </a:t>
            </a:r>
            <a:r>
              <a:rPr lang="es-EC" sz="2800" b="1" i="1" dirty="0" err="1" smtClean="0">
                <a:solidFill>
                  <a:srgbClr val="FF0000"/>
                </a:solidFill>
              </a:rPr>
              <a:t>Owner</a:t>
            </a:r>
            <a:r>
              <a:rPr lang="es-EC" sz="2800" b="1" i="1" dirty="0" smtClean="0">
                <a:solidFill>
                  <a:srgbClr val="FF0000"/>
                </a:solidFill>
              </a:rPr>
              <a:t> ( Dueño del producto). </a:t>
            </a:r>
          </a:p>
          <a:p>
            <a:r>
              <a:rPr lang="es-EC" sz="2800" dirty="0" smtClean="0"/>
              <a:t>.</a:t>
            </a:r>
            <a:endParaRPr lang="es-EC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26282" t="11549" r="46294" b="63251"/>
          <a:stretch/>
        </p:blipFill>
        <p:spPr>
          <a:xfrm>
            <a:off x="3788185" y="1795190"/>
            <a:ext cx="1728192" cy="172819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116013" y="3683059"/>
            <a:ext cx="7650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tx2"/>
                </a:solidFill>
              </a:rPr>
              <a:t>Es la representación del cliente dentro del Equipo de trabajo, su principal responsabilidad es expresar claramente la necesidad del cliente dentro del PRODUCT BACKLOG </a:t>
            </a:r>
          </a:p>
          <a:p>
            <a:endParaRPr lang="es-EC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MASTER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70738" y="1105453"/>
            <a:ext cx="765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b="1" i="1" dirty="0" err="1" smtClean="0">
                <a:solidFill>
                  <a:srgbClr val="FF0000"/>
                </a:solidFill>
              </a:rPr>
              <a:t>Scrum</a:t>
            </a:r>
            <a:r>
              <a:rPr lang="es-EC" sz="2800" b="1" i="1" dirty="0" smtClean="0">
                <a:solidFill>
                  <a:srgbClr val="FF0000"/>
                </a:solidFill>
              </a:rPr>
              <a:t> Master (Líder)</a:t>
            </a:r>
            <a:endParaRPr lang="es-EC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7248" y="3833311"/>
            <a:ext cx="7842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tx2"/>
                </a:solidFill>
              </a:rPr>
              <a:t>Es el responsable de asegurar que el </a:t>
            </a:r>
            <a:r>
              <a:rPr lang="es-EC" sz="2800" b="1" i="1" dirty="0" err="1" smtClean="0">
                <a:solidFill>
                  <a:schemeClr val="tx2"/>
                </a:solidFill>
              </a:rPr>
              <a:t>Scrum</a:t>
            </a:r>
            <a:r>
              <a:rPr lang="es-EC" sz="2800" b="1" i="1" dirty="0" smtClean="0">
                <a:solidFill>
                  <a:schemeClr val="tx2"/>
                </a:solidFill>
              </a:rPr>
              <a:t> es entendido y realizado al asegurarse que el equipo trabaja ajustándose a la teoría, práctica y reglas del </a:t>
            </a:r>
            <a:r>
              <a:rPr lang="es-EC" sz="2800" b="1" i="1" dirty="0" err="1" smtClean="0">
                <a:solidFill>
                  <a:schemeClr val="tx2"/>
                </a:solidFill>
              </a:rPr>
              <a:t>Scrum</a:t>
            </a:r>
            <a:r>
              <a:rPr lang="es-EC" sz="2800" b="1" i="1" dirty="0" smtClean="0">
                <a:solidFill>
                  <a:schemeClr val="tx2"/>
                </a:solidFill>
              </a:rPr>
              <a:t>.</a:t>
            </a:r>
            <a:endParaRPr lang="es-EC" sz="2800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26281" t="53742" r="46295" b="21058"/>
          <a:stretch/>
        </p:blipFill>
        <p:spPr>
          <a:xfrm>
            <a:off x="3923928" y="185802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TEAM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03648" y="1239723"/>
            <a:ext cx="765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err="1" smtClean="0">
                <a:solidFill>
                  <a:srgbClr val="FF0000"/>
                </a:solidFill>
              </a:rPr>
              <a:t>Development</a:t>
            </a:r>
            <a:r>
              <a:rPr lang="es-EC" sz="2800" b="1" i="1" dirty="0" smtClean="0">
                <a:solidFill>
                  <a:srgbClr val="FF0000"/>
                </a:solidFill>
              </a:rPr>
              <a:t> </a:t>
            </a:r>
            <a:r>
              <a:rPr lang="es-EC" sz="2800" b="1" i="1" dirty="0" err="1" smtClean="0">
                <a:solidFill>
                  <a:srgbClr val="FF0000"/>
                </a:solidFill>
              </a:rPr>
              <a:t>Team</a:t>
            </a:r>
            <a:r>
              <a:rPr lang="es-EC" sz="2800" b="1" i="1" dirty="0" smtClean="0">
                <a:solidFill>
                  <a:srgbClr val="FF0000"/>
                </a:solidFill>
              </a:rPr>
              <a:t> (Equipo de desarrollo)</a:t>
            </a:r>
          </a:p>
          <a:p>
            <a:r>
              <a:rPr lang="es-EC" sz="2800" dirty="0" smtClean="0"/>
              <a:t>.</a:t>
            </a:r>
            <a:endParaRPr lang="es-EC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71600" y="4135263"/>
            <a:ext cx="7650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tx2"/>
                </a:solidFill>
              </a:rPr>
              <a:t>El equipo de desarrollo se compone de las personas </a:t>
            </a:r>
            <a:r>
              <a:rPr lang="es-EC" sz="2800" b="1" i="1" dirty="0" err="1" smtClean="0">
                <a:solidFill>
                  <a:schemeClr val="tx2"/>
                </a:solidFill>
              </a:rPr>
              <a:t>esponsables</a:t>
            </a:r>
            <a:r>
              <a:rPr lang="es-EC" sz="2800" b="1" i="1" dirty="0" smtClean="0">
                <a:solidFill>
                  <a:schemeClr val="tx2"/>
                </a:solidFill>
              </a:rPr>
              <a:t> de dar cumplimiento de los SPRINT, es un equipo gestionado y organizado. </a:t>
            </a:r>
          </a:p>
          <a:p>
            <a:r>
              <a:rPr lang="es-EC" sz="2800" dirty="0" smtClean="0">
                <a:solidFill>
                  <a:schemeClr val="tx2"/>
                </a:solidFill>
              </a:rPr>
              <a:t>.</a:t>
            </a:r>
            <a:endParaRPr lang="es-EC" sz="2800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902" y="2039840"/>
            <a:ext cx="1895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1" y="5664723"/>
            <a:ext cx="2135183" cy="104108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65175"/>
            <a:ext cx="114776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5 Título"/>
          <p:cNvSpPr>
            <a:spLocks noGrp="1"/>
          </p:cNvSpPr>
          <p:nvPr>
            <p:ph type="title"/>
          </p:nvPr>
        </p:nvSpPr>
        <p:spPr>
          <a:xfrm>
            <a:off x="2122925" y="90198"/>
            <a:ext cx="6786905" cy="584775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es-EC" altLang="es-EC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ARTEFACTOS SCRUM</a:t>
            </a:r>
            <a:endParaRPr lang="es-EC" altLang="es-EC" sz="1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4437112"/>
            <a:ext cx="784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s-EC" sz="1600" dirty="0">
              <a:latin typeface="Arial" charset="0"/>
              <a:cs typeface="+mn-cs"/>
            </a:endParaRPr>
          </a:p>
          <a:p>
            <a:pPr algn="just">
              <a:defRPr/>
            </a:pPr>
            <a:endParaRPr lang="es-EC" sz="1600" b="1" i="1" dirty="0">
              <a:solidFill>
                <a:srgbClr val="002060"/>
              </a:solidFill>
              <a:latin typeface="Arial" charset="0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91177" cy="834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95312" y="1187787"/>
            <a:ext cx="7937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Son muy pocos los artefactos que define </a:t>
            </a:r>
            <a:r>
              <a:rPr lang="es-EC" dirty="0" err="1"/>
              <a:t>Scrum</a:t>
            </a:r>
            <a:r>
              <a:rPr lang="es-EC" dirty="0"/>
              <a:t>, sin embargo están específicamente diseñados para maximizar la transparencia de la información clave, que es necesaria para asegurar que los Equipos </a:t>
            </a:r>
            <a:r>
              <a:rPr lang="es-EC" dirty="0" err="1"/>
              <a:t>Scrum</a:t>
            </a:r>
            <a:r>
              <a:rPr lang="es-EC" dirty="0"/>
              <a:t> tengan éxito al entregar un Incremento “Hecho”.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/>
            </a:r>
            <a:br>
              <a:rPr lang="es-EC" dirty="0"/>
            </a:br>
            <a:r>
              <a:rPr lang="es-EC" dirty="0"/>
              <a:t>Son útiles para proporcionar transparencia y oportunidades para la inspección y adaptación:</a:t>
            </a:r>
            <a:r>
              <a:rPr lang="es-EC" dirty="0" smtClean="0"/>
              <a:t>.</a:t>
            </a:r>
            <a:endParaRPr lang="es-EC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49552" y="3301224"/>
            <a:ext cx="765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/>
              <a:t>Pila de Producto (</a:t>
            </a:r>
            <a:r>
              <a:rPr lang="es-EC" sz="1600" b="1" dirty="0" err="1"/>
              <a:t>Product</a:t>
            </a:r>
            <a:r>
              <a:rPr lang="es-EC" sz="1600" b="1" dirty="0"/>
              <a:t> </a:t>
            </a:r>
            <a:r>
              <a:rPr lang="es-EC" sz="1600" b="1" dirty="0" err="1"/>
              <a:t>Backlog</a:t>
            </a:r>
            <a:r>
              <a:rPr lang="es-EC" sz="1600" b="1" dirty="0" smtClean="0"/>
              <a:t>)</a:t>
            </a:r>
          </a:p>
          <a:p>
            <a:r>
              <a:rPr lang="es-EC" sz="1600" dirty="0" smtClean="0">
                <a:solidFill>
                  <a:schemeClr val="tx2"/>
                </a:solidFill>
              </a:rPr>
              <a:t>Es </a:t>
            </a:r>
            <a:r>
              <a:rPr lang="es-EC" sz="1600" dirty="0">
                <a:solidFill>
                  <a:schemeClr val="tx2"/>
                </a:solidFill>
              </a:rPr>
              <a:t>una lista ordenada de todo lo que podría ser necesario para el producto, y la única fuente de requerimientos para cualquier cambio a realizarse. Contiene todas las características, funcionalidades, requerimientos, mejoras y correcciones del producto, y otros atributos como descripción, ordenación y estimación</a:t>
            </a:r>
            <a:r>
              <a:rPr lang="es-EC" sz="1600" dirty="0" smtClean="0">
                <a:solidFill>
                  <a:schemeClr val="tx2"/>
                </a:solidFill>
              </a:rPr>
              <a:t>.</a:t>
            </a:r>
          </a:p>
          <a:p>
            <a:endParaRPr lang="es-EC" sz="1600" b="1" dirty="0"/>
          </a:p>
          <a:p>
            <a:r>
              <a:rPr lang="sv-SE" sz="1600" b="1" dirty="0"/>
              <a:t>Pila de Sprint (Sprint Backlog)</a:t>
            </a:r>
          </a:p>
          <a:p>
            <a:r>
              <a:rPr lang="es-EC" sz="1600" dirty="0" smtClean="0">
                <a:solidFill>
                  <a:schemeClr val="tx2"/>
                </a:solidFill>
              </a:rPr>
              <a:t>Es </a:t>
            </a:r>
            <a:r>
              <a:rPr lang="es-EC" sz="1600" dirty="0">
                <a:solidFill>
                  <a:schemeClr val="tx2"/>
                </a:solidFill>
              </a:rPr>
              <a:t>el conjunto de elementos de la Pila de Producto seleccionados para el Sprint, mas un plan para entregar el Incremento y conseguir el </a:t>
            </a:r>
            <a:r>
              <a:rPr lang="es-EC" sz="1600" dirty="0" err="1">
                <a:solidFill>
                  <a:schemeClr val="tx2"/>
                </a:solidFill>
              </a:rPr>
              <a:t>Objetivo.Define</a:t>
            </a:r>
            <a:r>
              <a:rPr lang="es-EC" sz="1600" dirty="0">
                <a:solidFill>
                  <a:schemeClr val="tx2"/>
                </a:solidFill>
              </a:rPr>
              <a:t> el trabajo que se llevará a cabo para convertir elementos de la Pila en un Incremento “Hecho”.</a:t>
            </a:r>
            <a:endParaRPr lang="es-EC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70TGp_education_light">
  <a:themeElements>
    <a:clrScheme name="nari_test 1">
      <a:dk1>
        <a:srgbClr val="35567B"/>
      </a:dk1>
      <a:lt1>
        <a:srgbClr val="FFFFFF"/>
      </a:lt1>
      <a:dk2>
        <a:srgbClr val="000000"/>
      </a:dk2>
      <a:lt2>
        <a:srgbClr val="DDDDDD"/>
      </a:lt2>
      <a:accent1>
        <a:srgbClr val="789F21"/>
      </a:accent1>
      <a:accent2>
        <a:srgbClr val="E9803F"/>
      </a:accent2>
      <a:accent3>
        <a:srgbClr val="FFFFFF"/>
      </a:accent3>
      <a:accent4>
        <a:srgbClr val="2C4868"/>
      </a:accent4>
      <a:accent5>
        <a:srgbClr val="BECDAB"/>
      </a:accent5>
      <a:accent6>
        <a:srgbClr val="D37338"/>
      </a:accent6>
      <a:hlink>
        <a:srgbClr val="E0C244"/>
      </a:hlink>
      <a:folHlink>
        <a:srgbClr val="B2B2B2"/>
      </a:folHlink>
    </a:clrScheme>
    <a:fontScheme name="nari_tes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DF803F"/>
        </a:accent1>
        <a:accent2>
          <a:srgbClr val="AEBB6D"/>
        </a:accent2>
        <a:accent3>
          <a:srgbClr val="FFFFFF"/>
        </a:accent3>
        <a:accent4>
          <a:srgbClr val="2C4868"/>
        </a:accent4>
        <a:accent5>
          <a:srgbClr val="ECC0AF"/>
        </a:accent5>
        <a:accent6>
          <a:srgbClr val="9DA962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8B78A8"/>
        </a:accent1>
        <a:accent2>
          <a:srgbClr val="7D88AB"/>
        </a:accent2>
        <a:accent3>
          <a:srgbClr val="FFFFFF"/>
        </a:accent3>
        <a:accent4>
          <a:srgbClr val="2C4868"/>
        </a:accent4>
        <a:accent5>
          <a:srgbClr val="C4BED1"/>
        </a:accent5>
        <a:accent6>
          <a:srgbClr val="717B9B"/>
        </a:accent6>
        <a:hlink>
          <a:srgbClr val="5B952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 COMUNICACION</Template>
  <TotalTime>1880</TotalTime>
  <Words>758</Words>
  <Application>Microsoft Office PowerPoint</Application>
  <PresentationFormat>Presentación en pantalla (4:3)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270TGp_education_light</vt:lpstr>
      <vt:lpstr>Presentación de PowerPoint</vt:lpstr>
      <vt:lpstr>¿QUÉ ES SCRUM?</vt:lpstr>
      <vt:lpstr>¿EN QUÉ CONSISTE SCRUM?</vt:lpstr>
      <vt:lpstr>GENERAL</vt:lpstr>
      <vt:lpstr>TEAM</vt:lpstr>
      <vt:lpstr>PRODUCT OWNER</vt:lpstr>
      <vt:lpstr>SCRUM MASTER</vt:lpstr>
      <vt:lpstr>DEVELOPMENT TEAM</vt:lpstr>
      <vt:lpstr>ARTEFACTOS SCRUM</vt:lpstr>
      <vt:lpstr>EVENTOS SCRUM</vt:lpstr>
      <vt:lpstr>EVENTOS SCRUM</vt:lpstr>
      <vt:lpstr>EVENTOS SCRUM</vt:lpstr>
      <vt:lpstr>EVENTOS SCRUM</vt:lpstr>
      <vt:lpstr>EVENTOS SCRUM</vt:lpstr>
      <vt:lpstr>EVENTOS SCRUM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PAKEGIS</dc:creator>
  <cp:lastModifiedBy>ROBYNCITO</cp:lastModifiedBy>
  <cp:revision>78</cp:revision>
  <dcterms:created xsi:type="dcterms:W3CDTF">2017-03-07T08:25:18Z</dcterms:created>
  <dcterms:modified xsi:type="dcterms:W3CDTF">2024-07-25T10:02:08Z</dcterms:modified>
</cp:coreProperties>
</file>