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3" r:id="rId10"/>
    <p:sldId id="278" r:id="rId11"/>
    <p:sldId id="282" r:id="rId12"/>
    <p:sldId id="283" r:id="rId13"/>
    <p:sldId id="281" r:id="rId14"/>
    <p:sldId id="264" r:id="rId15"/>
    <p:sldId id="272" r:id="rId16"/>
    <p:sldId id="265" r:id="rId17"/>
    <p:sldId id="267" r:id="rId18"/>
    <p:sldId id="266" r:id="rId19"/>
    <p:sldId id="271" r:id="rId20"/>
    <p:sldId id="269" r:id="rId21"/>
    <p:sldId id="279" r:id="rId22"/>
    <p:sldId id="268" r:id="rId23"/>
    <p:sldId id="270" r:id="rId24"/>
    <p:sldId id="274" r:id="rId25"/>
    <p:sldId id="275" r:id="rId26"/>
    <p:sldId id="276" r:id="rId27"/>
    <p:sldId id="277" r:id="rId28"/>
    <p:sldId id="280" r:id="rId2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132"/>
    <p:restoredTop sz="94689"/>
  </p:normalViewPr>
  <p:slideViewPr>
    <p:cSldViewPr snapToGrid="0" snapToObjects="1">
      <p:cViewPr>
        <p:scale>
          <a:sx n="66" d="100"/>
          <a:sy n="66" d="100"/>
        </p:scale>
        <p:origin x="952" y="10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3B39F4-F44A-0B46-A55A-C9D6DDC45AFD}" type="datetimeFigureOut">
              <a:rPr kumimoji="1" lang="ja-JP" altLang="en-US" smtClean="0"/>
              <a:t>2019/5/17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DC4E1E-5DE4-2F40-B7CB-CCF0EDB95FD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8546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DC4E1E-5DE4-2F40-B7CB-CCF0EDB95FD9}" type="slidenum">
              <a:rPr kumimoji="1" lang="ja-JP" altLang="en-US" smtClean="0"/>
              <a:t>24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73636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DC4E1E-5DE4-2F40-B7CB-CCF0EDB95FD9}" type="slidenum">
              <a:rPr kumimoji="1" lang="ja-JP" altLang="en-US" smtClean="0"/>
              <a:t>25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42603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DC4E1E-5DE4-2F40-B7CB-CCF0EDB95FD9}" type="slidenum">
              <a:rPr kumimoji="1" lang="ja-JP" altLang="en-US" smtClean="0"/>
              <a:t>26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48818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DC4E1E-5DE4-2F40-B7CB-CCF0EDB95FD9}" type="slidenum">
              <a:rPr kumimoji="1" lang="ja-JP" altLang="en-US" smtClean="0"/>
              <a:t>27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30323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DC4E1E-5DE4-2F40-B7CB-CCF0EDB95FD9}" type="slidenum">
              <a:rPr kumimoji="1" lang="ja-JP" altLang="en-US" smtClean="0"/>
              <a:t>28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73468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44F95DE-FCB7-5442-9AB4-0ECEE2089D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7EBEB93-BAFF-9F41-9982-5896A8023F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C35766A-EB30-0841-ACDE-AC8E88329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E2FF7-3A4E-474F-8DFF-1A1637B3FF5B}" type="datetimeFigureOut">
              <a:rPr kumimoji="1" lang="ja-JP" altLang="en-US" smtClean="0"/>
              <a:t>2019/5/17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3FA3E41-D00C-1247-B643-31E22C444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76518C2-454E-CA47-9D60-D090F1D44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BA78D-145F-8441-80A9-4F9832988B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8601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99C9B95-6668-2249-8150-32F5C38F3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8052C92-A960-EA4F-9598-D2B1CB829E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9BB6EB1-C903-9845-B890-31300B5BC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E2FF7-3A4E-474F-8DFF-1A1637B3FF5B}" type="datetimeFigureOut">
              <a:rPr kumimoji="1" lang="ja-JP" altLang="en-US" smtClean="0"/>
              <a:t>2019/5/17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7B29258-52B2-6C4E-A58F-31D956168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EFEA407-E5B1-1A48-B061-AD08CCCBE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BA78D-145F-8441-80A9-4F9832988B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2569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A379CF42-E43E-E047-940C-1DB9D5B06E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243FA8B-08CD-2142-A18C-E3713D0431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11E1DAC-9BEA-0C46-913F-DD41D2C32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E2FF7-3A4E-474F-8DFF-1A1637B3FF5B}" type="datetimeFigureOut">
              <a:rPr kumimoji="1" lang="ja-JP" altLang="en-US" smtClean="0"/>
              <a:t>2019/5/17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4749161-B6C4-784D-B427-44AA00F02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B2C267E-197E-3C40-9B2B-0676911A9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BA78D-145F-8441-80A9-4F9832988B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0197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15CE17-6ED5-694E-89F2-1A22CDDE3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3DD84C0-DD14-D34C-AAFC-8923957EEE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2B5B8B4-8978-BE45-8C26-D965B8C82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E2FF7-3A4E-474F-8DFF-1A1637B3FF5B}" type="datetimeFigureOut">
              <a:rPr kumimoji="1" lang="ja-JP" altLang="en-US" smtClean="0"/>
              <a:t>2019/5/17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473FF71-4380-CF4A-A5BF-5C2B0667C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40B9B19-07F0-954F-B158-C78E3FC9B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BA78D-145F-8441-80A9-4F9832988B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8701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F69228E-6A80-5441-B38F-97C730587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0EC8C1B-F95E-294A-A661-4BDA16AEFE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F8E8C3E-A313-AA40-84E7-D27727AE6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E2FF7-3A4E-474F-8DFF-1A1637B3FF5B}" type="datetimeFigureOut">
              <a:rPr kumimoji="1" lang="ja-JP" altLang="en-US" smtClean="0"/>
              <a:t>2019/5/17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E6ED14A-D45A-1C41-AF9C-225D01587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5D9A6FB-9EEF-D34F-8369-DD7420E87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BA78D-145F-8441-80A9-4F9832988B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8754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3F98BC9-0B0B-7E4A-9498-1C0150CF2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0F788DD-44EB-544A-BCC2-5E10F91E2A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876EE25-CBD0-0C48-A7E4-E94B758453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2A5C0B4-3740-F741-8B71-E8FB08A06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E2FF7-3A4E-474F-8DFF-1A1637B3FF5B}" type="datetimeFigureOut">
              <a:rPr kumimoji="1" lang="ja-JP" altLang="en-US" smtClean="0"/>
              <a:t>2019/5/17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51D03AA-B927-7243-969B-56CCAD147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78CB430-2617-3C4B-8C11-F9D19C771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BA78D-145F-8441-80A9-4F9832988B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5038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382CC0C-5BAF-5342-ABE5-F78CC1508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B8009DC-B4AF-C94F-BA3A-201B26E9CF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D0E13BA-2B1A-9F4C-9BB5-60F4EC978B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5DDE7C36-020E-8443-BD9D-22BD3CF574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77B57E73-87CD-994A-96F9-C546D4C2EC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75DFA5ED-B3BA-FF45-B2E6-B193C3BD8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E2FF7-3A4E-474F-8DFF-1A1637B3FF5B}" type="datetimeFigureOut">
              <a:rPr kumimoji="1" lang="ja-JP" altLang="en-US" smtClean="0"/>
              <a:t>2019/5/17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8EA5E314-7E4F-514F-93D6-44D87300E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0065176D-990D-684E-83E4-965016DB4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BA78D-145F-8441-80A9-4F9832988B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8951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51487AB-945B-5242-81A7-855434995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51FD06B7-EAA6-6644-A561-01FC9012C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E2FF7-3A4E-474F-8DFF-1A1637B3FF5B}" type="datetimeFigureOut">
              <a:rPr kumimoji="1" lang="ja-JP" altLang="en-US" smtClean="0"/>
              <a:t>2019/5/17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C857AE1-925C-AA46-BB3C-4786CF3F3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FF8755E-1AEE-464A-A7C7-11D2728B4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BA78D-145F-8441-80A9-4F9832988B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3568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9AB87EAC-6D06-2343-8946-91BE7AAB8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E2FF7-3A4E-474F-8DFF-1A1637B3FF5B}" type="datetimeFigureOut">
              <a:rPr kumimoji="1" lang="ja-JP" altLang="en-US" smtClean="0"/>
              <a:t>2019/5/17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7C44C43-C6BD-644A-871E-6AFF7BCE1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A6601AE-848C-4B43-9DB3-301E4D74D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BA78D-145F-8441-80A9-4F9832988B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8918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1CC77D-BAF2-CB4F-B96F-6A2DAB899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00C6592-ADF6-7947-AD19-3A5C38EFF0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7929B98-EA88-0E40-A030-7A6ADF54AB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7693F6D-3555-BD49-A38B-E73FDD8DF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E2FF7-3A4E-474F-8DFF-1A1637B3FF5B}" type="datetimeFigureOut">
              <a:rPr kumimoji="1" lang="ja-JP" altLang="en-US" smtClean="0"/>
              <a:t>2019/5/17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D4C0C37-B7AC-A947-B5AB-69A0F7878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29862A3-70A8-A444-9CDF-3C5F04959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BA78D-145F-8441-80A9-4F9832988B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4146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7AA5DE8-ED64-EF42-987B-B2E7BBADC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3E24D10-3F2E-4E4A-8FA1-A473894A3B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9AD16BF-B0F2-BF4B-BF82-353449F66A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DE9FE56-5942-814C-8691-A4986C256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E2FF7-3A4E-474F-8DFF-1A1637B3FF5B}" type="datetimeFigureOut">
              <a:rPr kumimoji="1" lang="ja-JP" altLang="en-US" smtClean="0"/>
              <a:t>2019/5/17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37CED49-44BA-D544-BE86-16F8A7A7B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F081B95-5509-BB41-BACB-97EABB44A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BA78D-145F-8441-80A9-4F9832988B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219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640017B9-81A4-C443-96D7-807C1D740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9B342E1-DA78-BC4B-9B47-31D5303146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CFC4CDD-0F21-5047-9C2F-2707F68332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6E2FF7-3A4E-474F-8DFF-1A1637B3FF5B}" type="datetimeFigureOut">
              <a:rPr kumimoji="1" lang="ja-JP" altLang="en-US" smtClean="0"/>
              <a:t>2019/5/17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AF79786-7A80-814F-9963-C10C46185B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B3A043B-39CD-A54C-ACD2-F7615FA73F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BBA78D-145F-8441-80A9-4F9832988B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6929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ut-cc/git-practice-2019/wiki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backlog.com/ja/git-tutorial/intro/intro1_1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F0CF2B0-D328-F24A-9FC9-BDFFD7B3E2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3668" y="1788790"/>
            <a:ext cx="9144000" cy="2387600"/>
          </a:xfrm>
        </p:spPr>
        <p:txBody>
          <a:bodyPr>
            <a:normAutofit/>
          </a:bodyPr>
          <a:lstStyle/>
          <a:p>
            <a:r>
              <a:rPr kumimoji="1" lang="en-US" altLang="ja-JP" sz="7200" dirty="0"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CC Git</a:t>
            </a:r>
            <a:r>
              <a:rPr kumimoji="1" lang="ja-JP" altLang="en-US" sz="7200"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講習会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CA02825-F9E2-994A-9C28-69EDA771D6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31936"/>
            <a:ext cx="9144000" cy="1655762"/>
          </a:xfrm>
        </p:spPr>
        <p:txBody>
          <a:bodyPr/>
          <a:lstStyle/>
          <a:p>
            <a:r>
              <a:rPr kumimoji="1" lang="en-US" altLang="ja-JP" dirty="0"/>
              <a:t>B183369 </a:t>
            </a:r>
            <a:r>
              <a:rPr kumimoji="1" lang="ja-JP" altLang="en-US"/>
              <a:t>三明優介</a:t>
            </a:r>
          </a:p>
        </p:txBody>
      </p:sp>
    </p:spTree>
    <p:extLst>
      <p:ext uri="{BB962C8B-B14F-4D97-AF65-F5344CB8AC3E}">
        <p14:creationId xmlns:p14="http://schemas.microsoft.com/office/powerpoint/2010/main" val="24521109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7E07ED4-7368-624F-88C7-24327687B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244600"/>
          </a:xfrm>
          <a:solidFill>
            <a:schemeClr val="accent6"/>
          </a:solidFill>
          <a:ln>
            <a:solidFill>
              <a:schemeClr val="accent6"/>
            </a:solidFill>
          </a:ln>
        </p:spPr>
        <p:txBody>
          <a:bodyPr>
            <a:normAutofit/>
          </a:bodyPr>
          <a:lstStyle/>
          <a:p>
            <a:r>
              <a:rPr kumimoji="1" lang="en-US" altLang="ja-JP" sz="4800" dirty="0">
                <a:solidFill>
                  <a:schemeClr val="bg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(1) Git </a:t>
            </a:r>
            <a:r>
              <a:rPr kumimoji="1" lang="ja-JP" altLang="en-US" sz="4800">
                <a:solidFill>
                  <a:schemeClr val="bg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とは何なのか？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6B32738-12B7-764C-8A10-02AA060246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8212" y="1535722"/>
            <a:ext cx="11813787" cy="53222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sz="4400" dirty="0">
                <a:latin typeface="MS PGothic" panose="020B0600070205080204" pitchFamily="34" charset="-128"/>
                <a:ea typeface="MS PGothic" panose="020B0600070205080204" pitchFamily="34" charset="-128"/>
              </a:rPr>
              <a:t>Git</a:t>
            </a:r>
            <a:r>
              <a:rPr kumimoji="1" lang="ja-JP" altLang="en-US" sz="4400">
                <a:latin typeface="MS PGothic" panose="020B0600070205080204" pitchFamily="34" charset="-128"/>
                <a:ea typeface="MS PGothic" panose="020B0600070205080204" pitchFamily="34" charset="-128"/>
              </a:rPr>
              <a:t>の</a:t>
            </a:r>
            <a:r>
              <a:rPr lang="ja-JP" altLang="en-US" sz="4400">
                <a:latin typeface="MS PGothic" panose="020B0600070205080204" pitchFamily="34" charset="-128"/>
                <a:ea typeface="MS PGothic" panose="020B0600070205080204" pitchFamily="34" charset="-128"/>
              </a:rPr>
              <a:t>使い所</a:t>
            </a:r>
            <a:endParaRPr lang="en-US" altLang="ja-JP" sz="4400"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pPr marL="0" indent="0">
              <a:buNone/>
            </a:pPr>
            <a:r>
              <a:rPr kumimoji="1" lang="ja-JP" altLang="en-US" sz="4400">
                <a:latin typeface="MS PGothic" panose="020B0600070205080204" pitchFamily="34" charset="-128"/>
                <a:ea typeface="MS PGothic" panose="020B0600070205080204" pitchFamily="34" charset="-128"/>
              </a:rPr>
              <a:t>・一緒に誰かと作業をするとき</a:t>
            </a:r>
            <a:endParaRPr kumimoji="1" lang="en-US" altLang="ja-JP" sz="4400"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pPr marL="0" indent="0">
              <a:buNone/>
            </a:pPr>
            <a:endParaRPr lang="en-US" altLang="ja-JP" sz="4400"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pPr marL="0" indent="0">
              <a:buNone/>
            </a:pPr>
            <a:r>
              <a:rPr lang="ja-JP" altLang="en-US" sz="4400">
                <a:latin typeface="MS PGothic" panose="020B0600070205080204" pitchFamily="34" charset="-128"/>
                <a:ea typeface="MS PGothic" panose="020B0600070205080204" pitchFamily="34" charset="-128"/>
              </a:rPr>
              <a:t>・プログラムを公開や提出するとき</a:t>
            </a:r>
            <a:endParaRPr kumimoji="1" lang="en-US" altLang="ja-JP" sz="4400"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pPr marL="0" indent="0">
              <a:buNone/>
            </a:pPr>
            <a:endParaRPr kumimoji="1" lang="ja-JP" altLang="en-US" sz="4400"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205963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7E07ED4-7368-624F-88C7-24327687B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244600"/>
          </a:xfrm>
          <a:solidFill>
            <a:schemeClr val="accent6"/>
          </a:solidFill>
          <a:ln>
            <a:solidFill>
              <a:schemeClr val="accent6"/>
            </a:solidFill>
          </a:ln>
        </p:spPr>
        <p:txBody>
          <a:bodyPr>
            <a:normAutofit/>
          </a:bodyPr>
          <a:lstStyle/>
          <a:p>
            <a:r>
              <a:rPr kumimoji="1" lang="en-US" altLang="ja-JP" sz="4800" dirty="0">
                <a:solidFill>
                  <a:schemeClr val="bg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(1) Git </a:t>
            </a:r>
            <a:r>
              <a:rPr kumimoji="1" lang="ja-JP" altLang="en-US" sz="4800">
                <a:solidFill>
                  <a:schemeClr val="bg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とは何なのか？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6B32738-12B7-764C-8A10-02AA060246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8212" y="1535721"/>
            <a:ext cx="6703523" cy="51149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sz="4400" dirty="0">
                <a:latin typeface="MS PGothic" panose="020B0600070205080204" pitchFamily="34" charset="-128"/>
                <a:ea typeface="MS PGothic" panose="020B0600070205080204" pitchFamily="34" charset="-128"/>
              </a:rPr>
              <a:t>GitHub</a:t>
            </a:r>
            <a:r>
              <a:rPr kumimoji="1" lang="ja-JP" altLang="en-US" sz="4400">
                <a:latin typeface="MS PGothic" panose="020B0600070205080204" pitchFamily="34" charset="-128"/>
                <a:ea typeface="MS PGothic" panose="020B0600070205080204" pitchFamily="34" charset="-128"/>
              </a:rPr>
              <a:t>について</a:t>
            </a:r>
            <a:endParaRPr kumimoji="1" lang="en-US" altLang="ja-JP" sz="4400"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pPr marL="0" indent="0">
              <a:buNone/>
            </a:pPr>
            <a:endParaRPr kumimoji="1" lang="en-US" altLang="ja-JP" sz="4400"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pPr marL="0" indent="0">
              <a:buNone/>
            </a:pPr>
            <a:r>
              <a:rPr lang="ja-JP" altLang="en-US" sz="4400">
                <a:latin typeface="MS PGothic" panose="020B0600070205080204" pitchFamily="34" charset="-128"/>
                <a:ea typeface="MS PGothic" panose="020B0600070205080204" pitchFamily="34" charset="-128"/>
              </a:rPr>
              <a:t>・</a:t>
            </a:r>
            <a:r>
              <a:rPr lang="en-US" altLang="ja-JP" sz="4400" dirty="0">
                <a:latin typeface="MS PGothic" panose="020B0600070205080204" pitchFamily="34" charset="-128"/>
                <a:ea typeface="MS PGothic" panose="020B0600070205080204" pitchFamily="34" charset="-128"/>
              </a:rPr>
              <a:t>GitHub</a:t>
            </a:r>
            <a:r>
              <a:rPr lang="ja-JP" altLang="en-US" sz="4400">
                <a:latin typeface="MS PGothic" panose="020B0600070205080204" pitchFamily="34" charset="-128"/>
                <a:ea typeface="MS PGothic" panose="020B0600070205080204" pitchFamily="34" charset="-128"/>
              </a:rPr>
              <a:t>はソースコードを管理</a:t>
            </a:r>
            <a:endParaRPr lang="en-US" altLang="ja-JP" sz="4400"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pPr marL="0" indent="0">
              <a:buNone/>
            </a:pPr>
            <a:r>
              <a:rPr lang="ja-JP" altLang="en-US" sz="4400">
                <a:latin typeface="MS PGothic" panose="020B0600070205080204" pitchFamily="34" charset="-128"/>
                <a:ea typeface="MS PGothic" panose="020B0600070205080204" pitchFamily="34" charset="-128"/>
              </a:rPr>
              <a:t>　するためのプラットフォーム</a:t>
            </a:r>
            <a:endParaRPr lang="en-US" altLang="ja-JP" sz="4400"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pPr marL="0" indent="0">
              <a:buNone/>
            </a:pPr>
            <a:r>
              <a:rPr lang="ja-JP" altLang="en-US" sz="4400">
                <a:latin typeface="MS PGothic" panose="020B0600070205080204" pitchFamily="34" charset="-128"/>
                <a:ea typeface="MS PGothic" panose="020B0600070205080204" pitchFamily="34" charset="-128"/>
              </a:rPr>
              <a:t>・登録者数</a:t>
            </a:r>
            <a:r>
              <a:rPr lang="en-US" altLang="ja-JP" sz="4400" dirty="0">
                <a:latin typeface="MS PGothic" panose="020B0600070205080204" pitchFamily="34" charset="-128"/>
                <a:ea typeface="MS PGothic" panose="020B0600070205080204" pitchFamily="34" charset="-128"/>
              </a:rPr>
              <a:t>2800</a:t>
            </a:r>
            <a:r>
              <a:rPr lang="ja-JP" altLang="en-US" sz="4400">
                <a:latin typeface="MS PGothic" panose="020B0600070205080204" pitchFamily="34" charset="-128"/>
                <a:ea typeface="MS PGothic" panose="020B0600070205080204" pitchFamily="34" charset="-128"/>
              </a:rPr>
              <a:t>万人を超え</a:t>
            </a:r>
            <a:endParaRPr lang="en-US" altLang="ja-JP" sz="4400"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pPr marL="0" indent="0">
              <a:buNone/>
            </a:pPr>
            <a:r>
              <a:rPr lang="en-US" altLang="ja-JP" sz="4400" dirty="0">
                <a:latin typeface="MS PGothic" panose="020B0600070205080204" pitchFamily="34" charset="-128"/>
                <a:ea typeface="MS PGothic" panose="020B0600070205080204" pitchFamily="34" charset="-128"/>
              </a:rPr>
              <a:t>  </a:t>
            </a:r>
            <a:r>
              <a:rPr lang="ja-JP" altLang="en-US" sz="4400">
                <a:latin typeface="MS PGothic" panose="020B0600070205080204" pitchFamily="34" charset="-128"/>
                <a:ea typeface="MS PGothic" panose="020B0600070205080204" pitchFamily="34" charset="-128"/>
              </a:rPr>
              <a:t>る大人気サービス</a:t>
            </a:r>
            <a:endParaRPr lang="en-US" altLang="ja-JP" sz="4400"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pPr marL="0" indent="0">
              <a:buNone/>
            </a:pPr>
            <a:endParaRPr lang="en-US" altLang="ja-JP" sz="4400"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pPr marL="0" indent="0">
              <a:buNone/>
            </a:pPr>
            <a:endParaRPr kumimoji="1" lang="ja-JP" altLang="en-US" sz="4400"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18131D3A-7951-824B-9AA8-1BA5A69F01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8162" y="1535722"/>
            <a:ext cx="4823838" cy="4823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6913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7E07ED4-7368-624F-88C7-24327687B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244600"/>
          </a:xfrm>
          <a:solidFill>
            <a:schemeClr val="accent6"/>
          </a:solidFill>
          <a:ln>
            <a:solidFill>
              <a:schemeClr val="accent6"/>
            </a:solidFill>
          </a:ln>
        </p:spPr>
        <p:txBody>
          <a:bodyPr>
            <a:normAutofit/>
          </a:bodyPr>
          <a:lstStyle/>
          <a:p>
            <a:r>
              <a:rPr kumimoji="1" lang="en-US" altLang="ja-JP" sz="4800" dirty="0">
                <a:solidFill>
                  <a:schemeClr val="bg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(1) Git </a:t>
            </a:r>
            <a:r>
              <a:rPr kumimoji="1" lang="ja-JP" altLang="en-US" sz="4800">
                <a:solidFill>
                  <a:schemeClr val="bg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とは何なのか？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6B32738-12B7-764C-8A10-02AA060246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535721"/>
            <a:ext cx="7081735" cy="532227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ja-JP" altLang="en-US" sz="4400">
                <a:latin typeface="MS PGothic" panose="020B0600070205080204" pitchFamily="34" charset="-128"/>
                <a:ea typeface="MS PGothic" panose="020B0600070205080204" pitchFamily="34" charset="-128"/>
              </a:rPr>
              <a:t>横の</a:t>
            </a:r>
            <a:r>
              <a:rPr lang="ja-JP" altLang="en-US" sz="4400" strike="sngStrike">
                <a:latin typeface="MS PGothic" panose="020B0600070205080204" pitchFamily="34" charset="-128"/>
                <a:ea typeface="MS PGothic" panose="020B0600070205080204" pitchFamily="34" charset="-128"/>
              </a:rPr>
              <a:t>謎の</a:t>
            </a:r>
            <a:r>
              <a:rPr lang="ja-JP" altLang="en-US" sz="4400">
                <a:latin typeface="MS PGothic" panose="020B0600070205080204" pitchFamily="34" charset="-128"/>
                <a:ea typeface="MS PGothic" panose="020B0600070205080204" pitchFamily="34" charset="-128"/>
              </a:rPr>
              <a:t>生物は</a:t>
            </a:r>
            <a:r>
              <a:rPr lang="en-US" altLang="ja-JP" sz="4400" dirty="0">
                <a:latin typeface="MS PGothic" panose="020B0600070205080204" pitchFamily="34" charset="-128"/>
                <a:ea typeface="MS PGothic" panose="020B0600070205080204" pitchFamily="34" charset="-128"/>
              </a:rPr>
              <a:t>GitHub</a:t>
            </a:r>
            <a:r>
              <a:rPr lang="ja-JP" altLang="en-US" sz="4400">
                <a:latin typeface="MS PGothic" panose="020B0600070205080204" pitchFamily="34" charset="-128"/>
                <a:ea typeface="MS PGothic" panose="020B0600070205080204" pitchFamily="34" charset="-128"/>
              </a:rPr>
              <a:t>の公式マスコットキャラクター</a:t>
            </a:r>
            <a:endParaRPr lang="en-US" altLang="ja-JP" sz="4400"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pPr marL="0" indent="0">
              <a:buNone/>
            </a:pPr>
            <a:endParaRPr lang="en-US" altLang="ja-JP" sz="4400"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pPr marL="0" indent="0">
              <a:buNone/>
            </a:pPr>
            <a:r>
              <a:rPr lang="ja-JP" altLang="en-US" sz="4400">
                <a:latin typeface="MS PGothic" panose="020B0600070205080204" pitchFamily="34" charset="-128"/>
                <a:ea typeface="MS PGothic" panose="020B0600070205080204" pitchFamily="34" charset="-128"/>
              </a:rPr>
              <a:t>種族</a:t>
            </a:r>
            <a:r>
              <a:rPr lang="en-US" altLang="ja-JP" sz="4400" dirty="0">
                <a:latin typeface="MS PGothic" panose="020B0600070205080204" pitchFamily="34" charset="-128"/>
                <a:ea typeface="MS PGothic" panose="020B0600070205080204" pitchFamily="34" charset="-128"/>
              </a:rPr>
              <a:t>: </a:t>
            </a:r>
            <a:r>
              <a:rPr lang="en-US" altLang="ja-JP" sz="4400" dirty="0" err="1">
                <a:latin typeface="MS PGothic" panose="020B0600070205080204" pitchFamily="34" charset="-128"/>
                <a:ea typeface="MS PGothic" panose="020B0600070205080204" pitchFamily="34" charset="-128"/>
              </a:rPr>
              <a:t>OctCat</a:t>
            </a:r>
            <a:endParaRPr lang="en-US" altLang="ja-JP" sz="4400"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pPr marL="0" indent="0">
              <a:buNone/>
            </a:pPr>
            <a:r>
              <a:rPr lang="ja-JP" altLang="en-US" sz="4400">
                <a:latin typeface="MS PGothic" panose="020B0600070205080204" pitchFamily="34" charset="-128"/>
                <a:ea typeface="MS PGothic" panose="020B0600070205080204" pitchFamily="34" charset="-128"/>
              </a:rPr>
              <a:t>名前</a:t>
            </a:r>
            <a:r>
              <a:rPr lang="en-US" altLang="ja-JP" sz="4400" dirty="0">
                <a:latin typeface="MS PGothic" panose="020B0600070205080204" pitchFamily="34" charset="-128"/>
                <a:ea typeface="MS PGothic" panose="020B0600070205080204" pitchFamily="34" charset="-128"/>
              </a:rPr>
              <a:t>: Monalisa</a:t>
            </a:r>
          </a:p>
          <a:p>
            <a:pPr marL="0" indent="0">
              <a:buNone/>
            </a:pPr>
            <a:r>
              <a:rPr lang="ja-JP" altLang="en-US" sz="4400">
                <a:latin typeface="MS PGothic" panose="020B0600070205080204" pitchFamily="34" charset="-128"/>
                <a:ea typeface="MS PGothic" panose="020B0600070205080204" pitchFamily="34" charset="-128"/>
              </a:rPr>
              <a:t>年齢・性別：　女性</a:t>
            </a:r>
            <a:endParaRPr lang="en-US" altLang="ja-JP" sz="4400"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pPr marL="0" indent="0">
              <a:buNone/>
            </a:pPr>
            <a:r>
              <a:rPr lang="ja-JP" altLang="en-US" sz="4400">
                <a:latin typeface="MS PGothic" panose="020B0600070205080204" pitchFamily="34" charset="-128"/>
                <a:ea typeface="MS PGothic" panose="020B0600070205080204" pitchFamily="34" charset="-128"/>
              </a:rPr>
              <a:t>足がタコなのはサンゴを食べたかららしい</a:t>
            </a:r>
            <a:endParaRPr lang="en-US" altLang="ja-JP" sz="4400"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pPr marL="0" indent="0">
              <a:buNone/>
            </a:pPr>
            <a:endParaRPr kumimoji="1" lang="ja-JP" altLang="en-US" sz="4400"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18131D3A-7951-824B-9AA8-1BA5A69F01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8162" y="1535722"/>
            <a:ext cx="4823838" cy="4823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8130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7E07ED4-7368-624F-88C7-24327687B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244600"/>
          </a:xfrm>
          <a:solidFill>
            <a:schemeClr val="accent6"/>
          </a:solidFill>
          <a:ln>
            <a:solidFill>
              <a:schemeClr val="accent6"/>
            </a:solidFill>
          </a:ln>
        </p:spPr>
        <p:txBody>
          <a:bodyPr>
            <a:normAutofit/>
          </a:bodyPr>
          <a:lstStyle/>
          <a:p>
            <a:r>
              <a:rPr kumimoji="1" lang="en-US" altLang="ja-JP" sz="4800" dirty="0">
                <a:solidFill>
                  <a:schemeClr val="bg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(1) Git </a:t>
            </a:r>
            <a:r>
              <a:rPr kumimoji="1" lang="ja-JP" altLang="en-US" sz="4800">
                <a:solidFill>
                  <a:schemeClr val="bg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とは何なのか？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6B32738-12B7-764C-8A10-02AA060246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8212" y="1535722"/>
            <a:ext cx="7272929" cy="7419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sz="4400" dirty="0">
                <a:latin typeface="MS PGothic" panose="020B0600070205080204" pitchFamily="34" charset="-128"/>
                <a:ea typeface="MS PGothic" panose="020B0600070205080204" pitchFamily="34" charset="-128"/>
              </a:rPr>
              <a:t>Git</a:t>
            </a:r>
            <a:r>
              <a:rPr kumimoji="1" lang="ja-JP" altLang="en-US" sz="4400">
                <a:latin typeface="MS PGothic" panose="020B0600070205080204" pitchFamily="34" charset="-128"/>
                <a:ea typeface="MS PGothic" panose="020B0600070205080204" pitchFamily="34" charset="-128"/>
              </a:rPr>
              <a:t>と</a:t>
            </a:r>
            <a:r>
              <a:rPr kumimoji="1" lang="en-US" altLang="ja-JP" sz="4400" dirty="0">
                <a:latin typeface="MS PGothic" panose="020B0600070205080204" pitchFamily="34" charset="-128"/>
                <a:ea typeface="MS PGothic" panose="020B0600070205080204" pitchFamily="34" charset="-128"/>
              </a:rPr>
              <a:t>GitHub</a:t>
            </a:r>
            <a:r>
              <a:rPr lang="ja-JP" altLang="en-US" sz="4400">
                <a:latin typeface="MS PGothic" panose="020B0600070205080204" pitchFamily="34" charset="-128"/>
                <a:ea typeface="MS PGothic" panose="020B0600070205080204" pitchFamily="34" charset="-128"/>
              </a:rPr>
              <a:t>を使うときの全体図</a:t>
            </a:r>
            <a:endParaRPr kumimoji="1" lang="ja-JP" altLang="en-US" sz="4400"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4" name="円柱 3">
            <a:extLst>
              <a:ext uri="{FF2B5EF4-FFF2-40B4-BE49-F238E27FC236}">
                <a16:creationId xmlns:a16="http://schemas.microsoft.com/office/drawing/2014/main" id="{26B08E1A-7923-2743-A1BA-D70227596C42}"/>
              </a:ext>
            </a:extLst>
          </p:cNvPr>
          <p:cNvSpPr/>
          <p:nvPr/>
        </p:nvSpPr>
        <p:spPr>
          <a:xfrm>
            <a:off x="8292979" y="3104124"/>
            <a:ext cx="2649072" cy="2424061"/>
          </a:xfrm>
          <a:prstGeom prst="can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右矢印 10">
            <a:extLst>
              <a:ext uri="{FF2B5EF4-FFF2-40B4-BE49-F238E27FC236}">
                <a16:creationId xmlns:a16="http://schemas.microsoft.com/office/drawing/2014/main" id="{84EC1912-8DD8-1947-8037-FF9EFDFA5176}"/>
              </a:ext>
            </a:extLst>
          </p:cNvPr>
          <p:cNvSpPr/>
          <p:nvPr/>
        </p:nvSpPr>
        <p:spPr>
          <a:xfrm>
            <a:off x="4753583" y="3482512"/>
            <a:ext cx="2684834" cy="714894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99FC3CEF-6A17-F149-9331-17320746C1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9021" y="3381885"/>
            <a:ext cx="2540000" cy="2146300"/>
          </a:xfrm>
          <a:prstGeom prst="rect">
            <a:avLst/>
          </a:prstGeom>
        </p:spPr>
      </p:pic>
      <p:sp>
        <p:nvSpPr>
          <p:cNvPr id="15" name="右矢印 14">
            <a:extLst>
              <a:ext uri="{FF2B5EF4-FFF2-40B4-BE49-F238E27FC236}">
                <a16:creationId xmlns:a16="http://schemas.microsoft.com/office/drawing/2014/main" id="{C95603DE-0FED-EA4A-90DA-A8085CA2D91A}"/>
              </a:ext>
            </a:extLst>
          </p:cNvPr>
          <p:cNvSpPr/>
          <p:nvPr/>
        </p:nvSpPr>
        <p:spPr>
          <a:xfrm rot="10800000">
            <a:off x="4753583" y="4577868"/>
            <a:ext cx="2684834" cy="714894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コンテンツ プレースホルダー 2">
            <a:extLst>
              <a:ext uri="{FF2B5EF4-FFF2-40B4-BE49-F238E27FC236}">
                <a16:creationId xmlns:a16="http://schemas.microsoft.com/office/drawing/2014/main" id="{E7FABC20-1997-884A-97B9-4686B5B0F5AD}"/>
              </a:ext>
            </a:extLst>
          </p:cNvPr>
          <p:cNvSpPr txBox="1">
            <a:spLocks/>
          </p:cNvSpPr>
          <p:nvPr/>
        </p:nvSpPr>
        <p:spPr>
          <a:xfrm>
            <a:off x="1635374" y="5570097"/>
            <a:ext cx="1987294" cy="12879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 sz="4400">
                <a:latin typeface="MS PGothic" panose="020B0600070205080204" pitchFamily="34" charset="-128"/>
                <a:ea typeface="MS PGothic" panose="020B0600070205080204" pitchFamily="34" charset="-128"/>
              </a:rPr>
              <a:t>ローカル　</a:t>
            </a:r>
          </a:p>
        </p:txBody>
      </p:sp>
      <p:sp>
        <p:nvSpPr>
          <p:cNvPr id="17" name="コンテンツ プレースホルダー 2">
            <a:extLst>
              <a:ext uri="{FF2B5EF4-FFF2-40B4-BE49-F238E27FC236}">
                <a16:creationId xmlns:a16="http://schemas.microsoft.com/office/drawing/2014/main" id="{6F080CC5-BB60-3D4D-8F7E-A20DDF052028}"/>
              </a:ext>
            </a:extLst>
          </p:cNvPr>
          <p:cNvSpPr txBox="1">
            <a:spLocks/>
          </p:cNvSpPr>
          <p:nvPr/>
        </p:nvSpPr>
        <p:spPr>
          <a:xfrm>
            <a:off x="4540859" y="5464502"/>
            <a:ext cx="3110282" cy="7419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 sz="4400">
                <a:latin typeface="MS PGothic" panose="020B0600070205080204" pitchFamily="34" charset="-128"/>
                <a:ea typeface="MS PGothic" panose="020B0600070205080204" pitchFamily="34" charset="-128"/>
              </a:rPr>
              <a:t>プル、クローン</a:t>
            </a:r>
          </a:p>
        </p:txBody>
      </p:sp>
      <p:sp>
        <p:nvSpPr>
          <p:cNvPr id="18" name="コンテンツ プレースホルダー 2">
            <a:extLst>
              <a:ext uri="{FF2B5EF4-FFF2-40B4-BE49-F238E27FC236}">
                <a16:creationId xmlns:a16="http://schemas.microsoft.com/office/drawing/2014/main" id="{69FEBAB2-8C75-1E49-AAE1-D8C3DD201B84}"/>
              </a:ext>
            </a:extLst>
          </p:cNvPr>
          <p:cNvSpPr txBox="1">
            <a:spLocks/>
          </p:cNvSpPr>
          <p:nvPr/>
        </p:nvSpPr>
        <p:spPr>
          <a:xfrm>
            <a:off x="5109061" y="2758147"/>
            <a:ext cx="1784570" cy="7419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 sz="4400">
                <a:latin typeface="MS PGothic" panose="020B0600070205080204" pitchFamily="34" charset="-128"/>
                <a:ea typeface="MS PGothic" panose="020B0600070205080204" pitchFamily="34" charset="-128"/>
              </a:rPr>
              <a:t>プッシュ</a:t>
            </a:r>
          </a:p>
        </p:txBody>
      </p:sp>
      <p:sp>
        <p:nvSpPr>
          <p:cNvPr id="19" name="コンテンツ プレースホルダー 2">
            <a:extLst>
              <a:ext uri="{FF2B5EF4-FFF2-40B4-BE49-F238E27FC236}">
                <a16:creationId xmlns:a16="http://schemas.microsoft.com/office/drawing/2014/main" id="{C4599A64-BED3-5F46-9B53-6D57A3C28384}"/>
              </a:ext>
            </a:extLst>
          </p:cNvPr>
          <p:cNvSpPr txBox="1">
            <a:spLocks/>
          </p:cNvSpPr>
          <p:nvPr/>
        </p:nvSpPr>
        <p:spPr>
          <a:xfrm>
            <a:off x="8670694" y="5570097"/>
            <a:ext cx="1913106" cy="7419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 sz="4400">
                <a:latin typeface="MS PGothic" panose="020B0600070205080204" pitchFamily="34" charset="-128"/>
                <a:ea typeface="MS PGothic" panose="020B0600070205080204" pitchFamily="34" charset="-128"/>
              </a:rPr>
              <a:t>リモート　</a:t>
            </a:r>
          </a:p>
        </p:txBody>
      </p:sp>
      <p:sp>
        <p:nvSpPr>
          <p:cNvPr id="22" name="コンテンツ プレースホルダー 2">
            <a:extLst>
              <a:ext uri="{FF2B5EF4-FFF2-40B4-BE49-F238E27FC236}">
                <a16:creationId xmlns:a16="http://schemas.microsoft.com/office/drawing/2014/main" id="{1E03F874-E76F-EF46-BE8F-182DCDCF6428}"/>
              </a:ext>
            </a:extLst>
          </p:cNvPr>
          <p:cNvSpPr txBox="1">
            <a:spLocks/>
          </p:cNvSpPr>
          <p:nvPr/>
        </p:nvSpPr>
        <p:spPr>
          <a:xfrm>
            <a:off x="7584219" y="4084052"/>
            <a:ext cx="562957" cy="741965"/>
          </a:xfrm>
          <a:prstGeom prst="rect">
            <a:avLst/>
          </a:prstGeom>
          <a:ln w="4445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ja-JP" sz="4400" dirty="0">
                <a:latin typeface="MS PGothic" panose="020B0600070205080204" pitchFamily="34" charset="-128"/>
                <a:ea typeface="MS PGothic" panose="020B0600070205080204" pitchFamily="34" charset="-128"/>
              </a:rPr>
              <a:t>C</a:t>
            </a:r>
            <a:endParaRPr lang="ja-JP" altLang="en-US" sz="4400"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23" name="コンテンツ プレースホルダー 2">
            <a:extLst>
              <a:ext uri="{FF2B5EF4-FFF2-40B4-BE49-F238E27FC236}">
                <a16:creationId xmlns:a16="http://schemas.microsoft.com/office/drawing/2014/main" id="{0E309595-37E6-0540-AAB6-60E0BBF22384}"/>
              </a:ext>
            </a:extLst>
          </p:cNvPr>
          <p:cNvSpPr txBox="1">
            <a:spLocks/>
          </p:cNvSpPr>
          <p:nvPr/>
        </p:nvSpPr>
        <p:spPr>
          <a:xfrm>
            <a:off x="4044823" y="4173661"/>
            <a:ext cx="562957" cy="741965"/>
          </a:xfrm>
          <a:prstGeom prst="rect">
            <a:avLst/>
          </a:prstGeom>
          <a:ln w="4445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ja-JP" sz="4400" dirty="0">
                <a:latin typeface="MS PGothic" panose="020B0600070205080204" pitchFamily="34" charset="-128"/>
                <a:ea typeface="MS PGothic" panose="020B0600070205080204" pitchFamily="34" charset="-128"/>
              </a:rPr>
              <a:t>C</a:t>
            </a:r>
            <a:endParaRPr lang="ja-JP" altLang="en-US" sz="4400"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pic>
        <p:nvPicPr>
          <p:cNvPr id="25" name="図 24">
            <a:extLst>
              <a:ext uri="{FF2B5EF4-FFF2-40B4-BE49-F238E27FC236}">
                <a16:creationId xmlns:a16="http://schemas.microsoft.com/office/drawing/2014/main" id="{0687DDCD-E221-3C4D-8860-267587573F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5914" y="3201836"/>
            <a:ext cx="2262666" cy="2262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557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7E07ED4-7368-624F-88C7-24327687B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244600"/>
          </a:xfrm>
          <a:solidFill>
            <a:schemeClr val="accent6"/>
          </a:solidFill>
          <a:ln>
            <a:solidFill>
              <a:schemeClr val="accent6"/>
            </a:solidFill>
          </a:ln>
        </p:spPr>
        <p:txBody>
          <a:bodyPr>
            <a:normAutofit/>
          </a:bodyPr>
          <a:lstStyle/>
          <a:p>
            <a:r>
              <a:rPr lang="ja-JP" altLang="en-US" sz="4800">
                <a:solidFill>
                  <a:schemeClr val="bg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本講習会での目的</a:t>
            </a:r>
            <a:endParaRPr kumimoji="1" lang="ja-JP" altLang="en-US" sz="4800">
              <a:solidFill>
                <a:schemeClr val="bg1"/>
              </a:solidFill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6B32738-12B7-764C-8A10-02AA060246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4400" dirty="0">
                <a:latin typeface="MS PGothic" panose="020B0600070205080204" pitchFamily="34" charset="-128"/>
                <a:ea typeface="MS PGothic" panose="020B0600070205080204" pitchFamily="34" charset="-128"/>
              </a:rPr>
              <a:t>(1) Git</a:t>
            </a:r>
            <a:r>
              <a:rPr lang="ja-JP" altLang="en-US" sz="4400">
                <a:latin typeface="MS PGothic" panose="020B0600070205080204" pitchFamily="34" charset="-128"/>
                <a:ea typeface="MS PGothic" panose="020B0600070205080204" pitchFamily="34" charset="-128"/>
              </a:rPr>
              <a:t>が何なのかを理解する</a:t>
            </a:r>
            <a:endParaRPr lang="en-US" altLang="ja-JP" sz="4400"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pPr marL="0" indent="0">
              <a:buNone/>
            </a:pPr>
            <a:endParaRPr kumimoji="1" lang="en-US" altLang="ja-JP" sz="4400"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pPr marL="0" indent="0">
              <a:buNone/>
            </a:pPr>
            <a:r>
              <a:rPr lang="en-US" altLang="ja-JP" sz="4400" dirty="0">
                <a:latin typeface="MS PGothic" panose="020B0600070205080204" pitchFamily="34" charset="-128"/>
                <a:ea typeface="MS PGothic" panose="020B0600070205080204" pitchFamily="34" charset="-128"/>
              </a:rPr>
              <a:t>(2) GitHub</a:t>
            </a:r>
            <a:r>
              <a:rPr lang="ja-JP" altLang="en-US" sz="4400">
                <a:latin typeface="MS PGothic" panose="020B0600070205080204" pitchFamily="34" charset="-128"/>
                <a:ea typeface="MS PGothic" panose="020B0600070205080204" pitchFamily="34" charset="-128"/>
              </a:rPr>
              <a:t>と</a:t>
            </a:r>
            <a:r>
              <a:rPr lang="en-US" altLang="ja-JP" sz="4400" dirty="0">
                <a:latin typeface="MS PGothic" panose="020B0600070205080204" pitchFamily="34" charset="-128"/>
                <a:ea typeface="MS PGothic" panose="020B0600070205080204" pitchFamily="34" charset="-128"/>
              </a:rPr>
              <a:t>Git</a:t>
            </a:r>
            <a:r>
              <a:rPr lang="ja-JP" altLang="en-US" sz="4400">
                <a:latin typeface="MS PGothic" panose="020B0600070205080204" pitchFamily="34" charset="-128"/>
                <a:ea typeface="MS PGothic" panose="020B0600070205080204" pitchFamily="34" charset="-128"/>
              </a:rPr>
              <a:t>の設定をする</a:t>
            </a:r>
            <a:endParaRPr lang="en-US" altLang="ja-JP" sz="4400"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pPr marL="0" indent="0">
              <a:buNone/>
            </a:pPr>
            <a:endParaRPr kumimoji="1" lang="en-US" altLang="ja-JP" sz="4400"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pPr marL="0" indent="0">
              <a:buNone/>
            </a:pPr>
            <a:r>
              <a:rPr lang="en-US" altLang="ja-JP" sz="4400" dirty="0">
                <a:latin typeface="MS PGothic" panose="020B0600070205080204" pitchFamily="34" charset="-128"/>
                <a:ea typeface="MS PGothic" panose="020B0600070205080204" pitchFamily="34" charset="-128"/>
              </a:rPr>
              <a:t>(3) </a:t>
            </a:r>
            <a:r>
              <a:rPr lang="ja-JP" altLang="en-US" sz="4400">
                <a:latin typeface="MS PGothic" panose="020B0600070205080204" pitchFamily="34" charset="-128"/>
                <a:ea typeface="MS PGothic" panose="020B0600070205080204" pitchFamily="34" charset="-128"/>
              </a:rPr>
              <a:t>実際に使ってみる</a:t>
            </a:r>
            <a:endParaRPr kumimoji="1" lang="ja-JP" altLang="en-US" sz="4400"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578990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7E07ED4-7368-624F-88C7-24327687B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244600"/>
          </a:xfrm>
          <a:solidFill>
            <a:schemeClr val="accent6"/>
          </a:solidFill>
          <a:ln>
            <a:solidFill>
              <a:schemeClr val="accent6"/>
            </a:solidFill>
          </a:ln>
        </p:spPr>
        <p:txBody>
          <a:bodyPr>
            <a:normAutofit/>
          </a:bodyPr>
          <a:lstStyle/>
          <a:p>
            <a:r>
              <a:rPr lang="en-US" altLang="ja-JP" sz="4800" dirty="0">
                <a:solidFill>
                  <a:schemeClr val="bg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(2)Git(GitHub)</a:t>
            </a:r>
            <a:r>
              <a:rPr lang="ja-JP" altLang="en-US" sz="4800">
                <a:solidFill>
                  <a:schemeClr val="bg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の初期設定</a:t>
            </a:r>
            <a:endParaRPr kumimoji="1" lang="ja-JP" altLang="en-US" sz="4800">
              <a:solidFill>
                <a:schemeClr val="bg1"/>
              </a:solidFill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6B32738-12B7-764C-8A10-02AA060246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4"/>
            <a:ext cx="12191999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4400">
                <a:latin typeface="MS PGothic" panose="020B0600070205080204" pitchFamily="34" charset="-128"/>
                <a:ea typeface="MS PGothic" panose="020B0600070205080204" pitchFamily="34" charset="-128"/>
              </a:rPr>
              <a:t>今回は</a:t>
            </a:r>
            <a:r>
              <a:rPr kumimoji="1" lang="en-US" altLang="ja-JP" sz="4400" dirty="0">
                <a:latin typeface="MS PGothic" panose="020B0600070205080204" pitchFamily="34" charset="-128"/>
                <a:ea typeface="MS PGothic" panose="020B0600070205080204" pitchFamily="34" charset="-128"/>
              </a:rPr>
              <a:t>Git</a:t>
            </a:r>
            <a:r>
              <a:rPr kumimoji="1" lang="ja-JP" altLang="en-US" sz="4400">
                <a:latin typeface="MS PGothic" panose="020B0600070205080204" pitchFamily="34" charset="-128"/>
                <a:ea typeface="MS PGothic" panose="020B0600070205080204" pitchFamily="34" charset="-128"/>
              </a:rPr>
              <a:t>に加えて、以下のものを用います</a:t>
            </a:r>
            <a:endParaRPr kumimoji="1" lang="en-US" altLang="ja-JP" sz="4400"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pPr marL="0" indent="0">
              <a:buNone/>
            </a:pPr>
            <a:r>
              <a:rPr lang="ja-JP" altLang="en-US" sz="4400">
                <a:latin typeface="MS PGothic" panose="020B0600070205080204" pitchFamily="34" charset="-128"/>
                <a:ea typeface="MS PGothic" panose="020B0600070205080204" pitchFamily="34" charset="-128"/>
              </a:rPr>
              <a:t>・</a:t>
            </a:r>
            <a:r>
              <a:rPr lang="en-US" altLang="ja-JP" sz="4400" dirty="0">
                <a:latin typeface="MS PGothic" panose="020B0600070205080204" pitchFamily="34" charset="-128"/>
                <a:ea typeface="MS PGothic" panose="020B0600070205080204" pitchFamily="34" charset="-128"/>
              </a:rPr>
              <a:t> GitHub</a:t>
            </a:r>
          </a:p>
          <a:p>
            <a:pPr marL="0" indent="0">
              <a:buNone/>
            </a:pPr>
            <a:r>
              <a:rPr lang="ja-JP" altLang="en-US" sz="4400">
                <a:latin typeface="MS PGothic" panose="020B0600070205080204" pitchFamily="34" charset="-128"/>
                <a:ea typeface="MS PGothic" panose="020B0600070205080204" pitchFamily="34" charset="-128"/>
              </a:rPr>
              <a:t>　</a:t>
            </a:r>
            <a:r>
              <a:rPr lang="en-US" altLang="ja-JP" sz="4400" dirty="0">
                <a:latin typeface="MS PGothic" panose="020B0600070205080204" pitchFamily="34" charset="-128"/>
                <a:ea typeface="MS PGothic" panose="020B0600070205080204" pitchFamily="34" charset="-128"/>
              </a:rPr>
              <a:t>(</a:t>
            </a:r>
            <a:r>
              <a:rPr lang="ja-JP" altLang="en-US" sz="4400">
                <a:latin typeface="MS PGothic" panose="020B0600070205080204" pitchFamily="34" charset="-128"/>
                <a:ea typeface="MS PGothic" panose="020B0600070205080204" pitchFamily="34" charset="-128"/>
              </a:rPr>
              <a:t>現在最もメジャーな</a:t>
            </a:r>
            <a:r>
              <a:rPr lang="en-US" altLang="ja-JP" sz="4400" dirty="0">
                <a:latin typeface="MS PGothic" panose="020B0600070205080204" pitchFamily="34" charset="-128"/>
                <a:ea typeface="MS PGothic" panose="020B0600070205080204" pitchFamily="34" charset="-128"/>
              </a:rPr>
              <a:t>Git</a:t>
            </a:r>
            <a:r>
              <a:rPr lang="ja-JP" altLang="en-US" sz="4400">
                <a:latin typeface="MS PGothic" panose="020B0600070205080204" pitchFamily="34" charset="-128"/>
                <a:ea typeface="MS PGothic" panose="020B0600070205080204" pitchFamily="34" charset="-128"/>
              </a:rPr>
              <a:t>ホスティングサイト</a:t>
            </a:r>
            <a:r>
              <a:rPr lang="en-US" altLang="ja-JP" sz="4400" dirty="0">
                <a:latin typeface="MS PGothic" panose="020B0600070205080204" pitchFamily="34" charset="-128"/>
                <a:ea typeface="MS PGothic" panose="020B0600070205080204" pitchFamily="34" charset="-128"/>
              </a:rPr>
              <a:t>)</a:t>
            </a:r>
          </a:p>
          <a:p>
            <a:pPr marL="0" indent="0">
              <a:buNone/>
            </a:pPr>
            <a:endParaRPr lang="en-US" altLang="ja-JP" sz="4400"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pPr marL="0" indent="0">
              <a:buNone/>
            </a:pPr>
            <a:r>
              <a:rPr lang="ja-JP" altLang="en-US" sz="4400">
                <a:latin typeface="MS PGothic" panose="020B0600070205080204" pitchFamily="34" charset="-128"/>
                <a:ea typeface="MS PGothic" panose="020B0600070205080204" pitchFamily="34" charset="-128"/>
              </a:rPr>
              <a:t>・</a:t>
            </a:r>
            <a:r>
              <a:rPr lang="en-US" altLang="ja-JP" sz="4400" dirty="0">
                <a:latin typeface="MS PGothic" panose="020B0600070205080204" pitchFamily="34" charset="-128"/>
                <a:ea typeface="MS PGothic" panose="020B0600070205080204" pitchFamily="34" charset="-128"/>
              </a:rPr>
              <a:t> Source Tree</a:t>
            </a:r>
          </a:p>
          <a:p>
            <a:pPr marL="0" indent="0">
              <a:buNone/>
            </a:pPr>
            <a:r>
              <a:rPr lang="ja-JP" altLang="en-US" sz="4400">
                <a:latin typeface="MS PGothic" panose="020B0600070205080204" pitchFamily="34" charset="-128"/>
                <a:ea typeface="MS PGothic" panose="020B0600070205080204" pitchFamily="34" charset="-128"/>
              </a:rPr>
              <a:t>　</a:t>
            </a:r>
            <a:r>
              <a:rPr lang="en-US" altLang="ja-JP" sz="4400" dirty="0">
                <a:latin typeface="MS PGothic" panose="020B0600070205080204" pitchFamily="34" charset="-128"/>
                <a:ea typeface="MS PGothic" panose="020B0600070205080204" pitchFamily="34" charset="-128"/>
              </a:rPr>
              <a:t>(</a:t>
            </a:r>
            <a:r>
              <a:rPr lang="ja-JP" altLang="en-US" sz="4400" strike="sngStrike">
                <a:latin typeface="MS PGothic" panose="020B0600070205080204" pitchFamily="34" charset="-128"/>
                <a:ea typeface="MS PGothic" panose="020B0600070205080204" pitchFamily="34" charset="-128"/>
              </a:rPr>
              <a:t>個人的な趣味</a:t>
            </a:r>
            <a:r>
              <a:rPr lang="ja-JP" altLang="en-US" sz="4400">
                <a:latin typeface="MS PGothic" panose="020B0600070205080204" pitchFamily="34" charset="-128"/>
                <a:ea typeface="MS PGothic" panose="020B0600070205080204" pitchFamily="34" charset="-128"/>
              </a:rPr>
              <a:t>初学者におすすめ</a:t>
            </a:r>
            <a:r>
              <a:rPr lang="en-US" altLang="ja-JP" sz="4400" dirty="0">
                <a:latin typeface="MS PGothic" panose="020B0600070205080204" pitchFamily="34" charset="-128"/>
                <a:ea typeface="MS PGothic" panose="020B0600070205080204" pitchFamily="34" charset="-128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503728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7E07ED4-7368-624F-88C7-24327687B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244600"/>
          </a:xfrm>
          <a:solidFill>
            <a:schemeClr val="accent6"/>
          </a:solidFill>
          <a:ln>
            <a:solidFill>
              <a:schemeClr val="accent6"/>
            </a:solidFill>
          </a:ln>
        </p:spPr>
        <p:txBody>
          <a:bodyPr>
            <a:normAutofit/>
          </a:bodyPr>
          <a:lstStyle/>
          <a:p>
            <a:r>
              <a:rPr kumimoji="1" lang="en-US" altLang="ja-JP" sz="4800" dirty="0">
                <a:solidFill>
                  <a:schemeClr val="bg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(2)Git(GitHub)</a:t>
            </a:r>
            <a:r>
              <a:rPr kumimoji="1" lang="ja-JP" altLang="en-US" sz="4800">
                <a:solidFill>
                  <a:schemeClr val="bg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の初期設定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6B32738-12B7-764C-8A10-02AA060246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8124" y="3328961"/>
            <a:ext cx="8585740" cy="7160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4400">
                <a:latin typeface="MS PGothic" panose="020B0600070205080204" pitchFamily="34" charset="-128"/>
                <a:ea typeface="MS PGothic" panose="020B0600070205080204" pitchFamily="34" charset="-128"/>
              </a:rPr>
              <a:t>ここからは以下の</a:t>
            </a:r>
            <a:r>
              <a:rPr kumimoji="1" lang="en-US" altLang="ja-JP" sz="4400" dirty="0">
                <a:latin typeface="MS PGothic" panose="020B0600070205080204" pitchFamily="34" charset="-128"/>
                <a:ea typeface="MS PGothic" panose="020B0600070205080204" pitchFamily="34" charset="-128"/>
              </a:rPr>
              <a:t>Wiki</a:t>
            </a:r>
            <a:r>
              <a:rPr kumimoji="1" lang="ja-JP" altLang="en-US" sz="4400">
                <a:latin typeface="MS PGothic" panose="020B0600070205080204" pitchFamily="34" charset="-128"/>
                <a:ea typeface="MS PGothic" panose="020B0600070205080204" pitchFamily="34" charset="-128"/>
              </a:rPr>
              <a:t>をみてください</a:t>
            </a:r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0445E80D-1459-CD45-861E-5A84B930F2F3}"/>
              </a:ext>
            </a:extLst>
          </p:cNvPr>
          <p:cNvSpPr txBox="1">
            <a:spLocks/>
          </p:cNvSpPr>
          <p:nvPr/>
        </p:nvSpPr>
        <p:spPr>
          <a:xfrm>
            <a:off x="1953108" y="4829714"/>
            <a:ext cx="8275773" cy="408713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" altLang="ja-JP" sz="4400" dirty="0">
                <a:hlinkClick r:id="rId2"/>
              </a:rPr>
              <a:t>https://github.com/tut-cc/git-practice-2019/wiki</a:t>
            </a:r>
            <a:endParaRPr lang="ja-JP" altLang="en-US" sz="4400"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160677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6B32738-12B7-764C-8A10-02AA060246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2060" y="3158481"/>
            <a:ext cx="7247880" cy="7160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4400">
                <a:latin typeface="MS PGothic" panose="020B0600070205080204" pitchFamily="34" charset="-128"/>
                <a:ea typeface="MS PGothic" panose="020B0600070205080204" pitchFamily="34" charset="-128"/>
              </a:rPr>
              <a:t>まずは</a:t>
            </a:r>
            <a:r>
              <a:rPr lang="en-US" altLang="ja-JP" sz="4400" dirty="0">
                <a:latin typeface="MS PGothic" panose="020B0600070205080204" pitchFamily="34" charset="-128"/>
                <a:ea typeface="MS PGothic" panose="020B0600070205080204" pitchFamily="34" charset="-128"/>
              </a:rPr>
              <a:t>GitHub</a:t>
            </a:r>
            <a:r>
              <a:rPr lang="ja-JP" altLang="en-US" sz="4400">
                <a:latin typeface="MS PGothic" panose="020B0600070205080204" pitchFamily="34" charset="-128"/>
                <a:ea typeface="MS PGothic" panose="020B0600070205080204" pitchFamily="34" charset="-128"/>
              </a:rPr>
              <a:t>のアカウント作成</a:t>
            </a:r>
            <a:endParaRPr kumimoji="1" lang="ja-JP" altLang="en-US" sz="4400"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5" name="タイトル 1">
            <a:extLst>
              <a:ext uri="{FF2B5EF4-FFF2-40B4-BE49-F238E27FC236}">
                <a16:creationId xmlns:a16="http://schemas.microsoft.com/office/drawing/2014/main" id="{953A4B92-F205-C948-BEDD-56D002DF9B80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24460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4800" dirty="0">
                <a:solidFill>
                  <a:schemeClr val="bg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(2)Git(GitHub)</a:t>
            </a:r>
            <a:r>
              <a:rPr lang="ja-JP" altLang="en-US" sz="4800">
                <a:solidFill>
                  <a:schemeClr val="bg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の初期設定</a:t>
            </a:r>
          </a:p>
        </p:txBody>
      </p:sp>
    </p:spTree>
    <p:extLst>
      <p:ext uri="{BB962C8B-B14F-4D97-AF65-F5344CB8AC3E}">
        <p14:creationId xmlns:p14="http://schemas.microsoft.com/office/powerpoint/2010/main" val="15103214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7E07ED4-7368-624F-88C7-24327687B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244600"/>
          </a:xfrm>
          <a:solidFill>
            <a:schemeClr val="accent6"/>
          </a:solidFill>
          <a:ln>
            <a:solidFill>
              <a:schemeClr val="accent6"/>
            </a:solidFill>
          </a:ln>
        </p:spPr>
        <p:txBody>
          <a:bodyPr>
            <a:normAutofit/>
          </a:bodyPr>
          <a:lstStyle/>
          <a:p>
            <a:r>
              <a:rPr kumimoji="1" lang="en-US" altLang="ja-JP" sz="4800" dirty="0">
                <a:solidFill>
                  <a:schemeClr val="bg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(2)Git</a:t>
            </a:r>
            <a:r>
              <a:rPr kumimoji="1" lang="ja-JP" altLang="en-US" sz="4800">
                <a:solidFill>
                  <a:schemeClr val="bg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の使い方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6B32738-12B7-764C-8A10-02AA060246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68546" y="3408085"/>
            <a:ext cx="7054907" cy="71609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ja-JP" sz="4400" dirty="0">
                <a:latin typeface="MS PGothic" panose="020B0600070205080204" pitchFamily="34" charset="-128"/>
                <a:ea typeface="MS PGothic" panose="020B0600070205080204" pitchFamily="34" charset="-128"/>
              </a:rPr>
              <a:t>Git</a:t>
            </a:r>
            <a:r>
              <a:rPr lang="ja-JP" altLang="en-US" sz="4400">
                <a:latin typeface="MS PGothic" panose="020B0600070205080204" pitchFamily="34" charset="-128"/>
                <a:ea typeface="MS PGothic" panose="020B0600070205080204" pitchFamily="34" charset="-128"/>
              </a:rPr>
              <a:t>のインストール＋設定</a:t>
            </a:r>
            <a:endParaRPr kumimoji="1" lang="ja-JP" altLang="en-US" sz="4400"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5" name="タイトル 1">
            <a:extLst>
              <a:ext uri="{FF2B5EF4-FFF2-40B4-BE49-F238E27FC236}">
                <a16:creationId xmlns:a16="http://schemas.microsoft.com/office/drawing/2014/main" id="{C299D723-80C2-4046-962C-CA81E8BDCA0D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24460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4800">
                <a:solidFill>
                  <a:schemeClr val="bg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(2)Git(GitHub)</a:t>
            </a:r>
            <a:r>
              <a:rPr lang="ja-JP" altLang="en-US" sz="4800">
                <a:solidFill>
                  <a:schemeClr val="bg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の初期設定</a:t>
            </a:r>
          </a:p>
        </p:txBody>
      </p:sp>
    </p:spTree>
    <p:extLst>
      <p:ext uri="{BB962C8B-B14F-4D97-AF65-F5344CB8AC3E}">
        <p14:creationId xmlns:p14="http://schemas.microsoft.com/office/powerpoint/2010/main" val="1619636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7E07ED4-7368-624F-88C7-24327687B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244600"/>
          </a:xfrm>
          <a:solidFill>
            <a:schemeClr val="accent6"/>
          </a:solidFill>
          <a:ln>
            <a:solidFill>
              <a:schemeClr val="accent6"/>
            </a:solidFill>
          </a:ln>
        </p:spPr>
        <p:txBody>
          <a:bodyPr>
            <a:normAutofit/>
          </a:bodyPr>
          <a:lstStyle/>
          <a:p>
            <a:r>
              <a:rPr kumimoji="1" lang="en-US" altLang="ja-JP" sz="4800" dirty="0">
                <a:solidFill>
                  <a:schemeClr val="bg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(2)Git</a:t>
            </a:r>
            <a:r>
              <a:rPr kumimoji="1" lang="ja-JP" altLang="en-US" sz="4800">
                <a:solidFill>
                  <a:schemeClr val="bg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の使い方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6B32738-12B7-764C-8A10-02AA060246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2021" y="3504339"/>
            <a:ext cx="9127957" cy="148475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ja-JP" sz="4400" dirty="0">
                <a:latin typeface="MS PGothic" panose="020B0600070205080204" pitchFamily="34" charset="-128"/>
                <a:ea typeface="MS PGothic" panose="020B0600070205080204" pitchFamily="34" charset="-128"/>
              </a:rPr>
              <a:t>Source Tree</a:t>
            </a:r>
            <a:r>
              <a:rPr lang="ja-JP" altLang="en-US" sz="4400">
                <a:latin typeface="MS PGothic" panose="020B0600070205080204" pitchFamily="34" charset="-128"/>
                <a:ea typeface="MS PGothic" panose="020B0600070205080204" pitchFamily="34" charset="-128"/>
              </a:rPr>
              <a:t>のインストール＋設定</a:t>
            </a:r>
            <a:endParaRPr lang="en-US" altLang="ja-JP" sz="4400"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pPr marL="0" indent="0" algn="ctr">
              <a:buNone/>
            </a:pPr>
            <a:r>
              <a:rPr kumimoji="1" lang="en-US" altLang="ja-JP" sz="4400" dirty="0">
                <a:latin typeface="MS PGothic" panose="020B0600070205080204" pitchFamily="34" charset="-128"/>
                <a:ea typeface="MS PGothic" panose="020B0600070205080204" pitchFamily="34" charset="-128"/>
              </a:rPr>
              <a:t>(</a:t>
            </a:r>
            <a:r>
              <a:rPr kumimoji="1" lang="ja-JP" altLang="en-US" sz="4400">
                <a:latin typeface="MS PGothic" panose="020B0600070205080204" pitchFamily="34" charset="-128"/>
                <a:ea typeface="MS PGothic" panose="020B0600070205080204" pitchFamily="34" charset="-128"/>
              </a:rPr>
              <a:t>ここは任意</a:t>
            </a:r>
            <a:r>
              <a:rPr kumimoji="1" lang="en-US" altLang="ja-JP" sz="4400" dirty="0">
                <a:latin typeface="MS PGothic" panose="020B0600070205080204" pitchFamily="34" charset="-128"/>
                <a:ea typeface="MS PGothic" panose="020B0600070205080204" pitchFamily="34" charset="-128"/>
              </a:rPr>
              <a:t>)</a:t>
            </a:r>
            <a:endParaRPr kumimoji="1" lang="ja-JP" altLang="en-US" sz="4400"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5" name="タイトル 1">
            <a:extLst>
              <a:ext uri="{FF2B5EF4-FFF2-40B4-BE49-F238E27FC236}">
                <a16:creationId xmlns:a16="http://schemas.microsoft.com/office/drawing/2014/main" id="{C299D723-80C2-4046-962C-CA81E8BDCA0D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24460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4800" dirty="0">
                <a:solidFill>
                  <a:schemeClr val="bg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(2)Git(GitHub)</a:t>
            </a:r>
            <a:r>
              <a:rPr lang="ja-JP" altLang="en-US" sz="4800">
                <a:solidFill>
                  <a:schemeClr val="bg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の初期設定</a:t>
            </a:r>
          </a:p>
        </p:txBody>
      </p:sp>
    </p:spTree>
    <p:extLst>
      <p:ext uri="{BB962C8B-B14F-4D97-AF65-F5344CB8AC3E}">
        <p14:creationId xmlns:p14="http://schemas.microsoft.com/office/powerpoint/2010/main" val="3469575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7E07ED4-7368-624F-88C7-24327687B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244600"/>
          </a:xfrm>
          <a:solidFill>
            <a:schemeClr val="accent6"/>
          </a:solidFill>
          <a:ln>
            <a:solidFill>
              <a:schemeClr val="accent6"/>
            </a:solidFill>
          </a:ln>
        </p:spPr>
        <p:txBody>
          <a:bodyPr>
            <a:normAutofit/>
          </a:bodyPr>
          <a:lstStyle/>
          <a:p>
            <a:r>
              <a:rPr lang="ja-JP" altLang="en-US" sz="4800">
                <a:solidFill>
                  <a:schemeClr val="bg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本講習会での目的</a:t>
            </a:r>
            <a:endParaRPr kumimoji="1" lang="ja-JP" altLang="en-US" sz="4800">
              <a:solidFill>
                <a:schemeClr val="bg1"/>
              </a:solidFill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6B32738-12B7-764C-8A10-02AA060246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4400" dirty="0">
                <a:latin typeface="MS PGothic" panose="020B0600070205080204" pitchFamily="34" charset="-128"/>
                <a:ea typeface="MS PGothic" panose="020B0600070205080204" pitchFamily="34" charset="-128"/>
              </a:rPr>
              <a:t>(1) Git</a:t>
            </a:r>
            <a:r>
              <a:rPr lang="ja-JP" altLang="en-US" sz="4400">
                <a:latin typeface="MS PGothic" panose="020B0600070205080204" pitchFamily="34" charset="-128"/>
                <a:ea typeface="MS PGothic" panose="020B0600070205080204" pitchFamily="34" charset="-128"/>
              </a:rPr>
              <a:t>が何なのかを理解する</a:t>
            </a:r>
            <a:endParaRPr lang="en-US" altLang="ja-JP" sz="4400"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pPr marL="0" indent="0">
              <a:buNone/>
            </a:pPr>
            <a:endParaRPr kumimoji="1" lang="en-US" altLang="ja-JP" sz="4400"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pPr marL="0" indent="0">
              <a:buNone/>
            </a:pPr>
            <a:r>
              <a:rPr lang="en-US" altLang="ja-JP" sz="4400" dirty="0">
                <a:latin typeface="MS PGothic" panose="020B0600070205080204" pitchFamily="34" charset="-128"/>
                <a:ea typeface="MS PGothic" panose="020B0600070205080204" pitchFamily="34" charset="-128"/>
              </a:rPr>
              <a:t>(2) GitHub</a:t>
            </a:r>
            <a:r>
              <a:rPr lang="ja-JP" altLang="en-US" sz="4400">
                <a:latin typeface="MS PGothic" panose="020B0600070205080204" pitchFamily="34" charset="-128"/>
                <a:ea typeface="MS PGothic" panose="020B0600070205080204" pitchFamily="34" charset="-128"/>
              </a:rPr>
              <a:t>と</a:t>
            </a:r>
            <a:r>
              <a:rPr lang="en-US" altLang="ja-JP" sz="4400" dirty="0">
                <a:latin typeface="MS PGothic" panose="020B0600070205080204" pitchFamily="34" charset="-128"/>
                <a:ea typeface="MS PGothic" panose="020B0600070205080204" pitchFamily="34" charset="-128"/>
              </a:rPr>
              <a:t>Git</a:t>
            </a:r>
            <a:r>
              <a:rPr lang="ja-JP" altLang="en-US" sz="4400">
                <a:latin typeface="MS PGothic" panose="020B0600070205080204" pitchFamily="34" charset="-128"/>
                <a:ea typeface="MS PGothic" panose="020B0600070205080204" pitchFamily="34" charset="-128"/>
              </a:rPr>
              <a:t>の設定をする</a:t>
            </a:r>
            <a:endParaRPr lang="en-US" altLang="ja-JP" sz="4400"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pPr marL="0" indent="0">
              <a:buNone/>
            </a:pPr>
            <a:endParaRPr lang="en-US" altLang="ja-JP" sz="4400"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pPr marL="0" indent="0">
              <a:buNone/>
            </a:pPr>
            <a:r>
              <a:rPr lang="en-US" altLang="ja-JP" sz="4400" dirty="0">
                <a:latin typeface="MS PGothic" panose="020B0600070205080204" pitchFamily="34" charset="-128"/>
                <a:ea typeface="MS PGothic" panose="020B0600070205080204" pitchFamily="34" charset="-128"/>
              </a:rPr>
              <a:t>(3) </a:t>
            </a:r>
            <a:r>
              <a:rPr lang="ja-JP" altLang="en-US" sz="4400">
                <a:latin typeface="MS PGothic" panose="020B0600070205080204" pitchFamily="34" charset="-128"/>
                <a:ea typeface="MS PGothic" panose="020B0600070205080204" pitchFamily="34" charset="-128"/>
              </a:rPr>
              <a:t>実際に使ってみる</a:t>
            </a:r>
          </a:p>
        </p:txBody>
      </p:sp>
    </p:spTree>
    <p:extLst>
      <p:ext uri="{BB962C8B-B14F-4D97-AF65-F5344CB8AC3E}">
        <p14:creationId xmlns:p14="http://schemas.microsoft.com/office/powerpoint/2010/main" val="30712011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7E07ED4-7368-624F-88C7-24327687B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244600"/>
          </a:xfrm>
          <a:solidFill>
            <a:schemeClr val="accent6"/>
          </a:solidFill>
          <a:ln>
            <a:solidFill>
              <a:schemeClr val="accent6"/>
            </a:solidFill>
          </a:ln>
        </p:spPr>
        <p:txBody>
          <a:bodyPr>
            <a:normAutofit/>
          </a:bodyPr>
          <a:lstStyle/>
          <a:p>
            <a:r>
              <a:rPr kumimoji="1" lang="en-US" altLang="ja-JP" sz="4800" dirty="0">
                <a:solidFill>
                  <a:schemeClr val="bg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(2)Git</a:t>
            </a:r>
            <a:r>
              <a:rPr kumimoji="1" lang="ja-JP" altLang="en-US" sz="4800">
                <a:solidFill>
                  <a:schemeClr val="bg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の使い方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6B32738-12B7-764C-8A10-02AA060246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20359" y="3423021"/>
            <a:ext cx="4351282" cy="71609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kumimoji="1" lang="ja-JP" altLang="en-US" sz="4400">
                <a:latin typeface="MS PGothic" panose="020B0600070205080204" pitchFamily="34" charset="-128"/>
                <a:ea typeface="MS PGothic" panose="020B0600070205080204" pitchFamily="34" charset="-128"/>
              </a:rPr>
              <a:t>これで設定終了</a:t>
            </a:r>
          </a:p>
        </p:txBody>
      </p:sp>
      <p:sp>
        <p:nvSpPr>
          <p:cNvPr id="4" name="タイトル 1">
            <a:extLst>
              <a:ext uri="{FF2B5EF4-FFF2-40B4-BE49-F238E27FC236}">
                <a16:creationId xmlns:a16="http://schemas.microsoft.com/office/drawing/2014/main" id="{8671BC91-FCF4-4F46-982F-6992778CD9A0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24460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4800">
                <a:solidFill>
                  <a:schemeClr val="bg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(2)Git(GitHub)</a:t>
            </a:r>
            <a:r>
              <a:rPr lang="ja-JP" altLang="en-US" sz="4800">
                <a:solidFill>
                  <a:schemeClr val="bg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の初期設定</a:t>
            </a:r>
          </a:p>
        </p:txBody>
      </p:sp>
    </p:spTree>
    <p:extLst>
      <p:ext uri="{BB962C8B-B14F-4D97-AF65-F5344CB8AC3E}">
        <p14:creationId xmlns:p14="http://schemas.microsoft.com/office/powerpoint/2010/main" val="30821628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7E07ED4-7368-624F-88C7-24327687B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244600"/>
          </a:xfrm>
          <a:solidFill>
            <a:schemeClr val="accent6"/>
          </a:solidFill>
          <a:ln>
            <a:solidFill>
              <a:schemeClr val="accent6"/>
            </a:solidFill>
          </a:ln>
        </p:spPr>
        <p:txBody>
          <a:bodyPr>
            <a:normAutofit/>
          </a:bodyPr>
          <a:lstStyle/>
          <a:p>
            <a:r>
              <a:rPr kumimoji="1" lang="en-US" altLang="ja-JP" sz="4800" dirty="0">
                <a:solidFill>
                  <a:schemeClr val="bg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(2)Git</a:t>
            </a:r>
            <a:r>
              <a:rPr kumimoji="1" lang="ja-JP" altLang="en-US" sz="4800">
                <a:solidFill>
                  <a:schemeClr val="bg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の使い方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6B32738-12B7-764C-8A10-02AA060246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8943" y="3406395"/>
            <a:ext cx="7274114" cy="71609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kumimoji="1" lang="ja-JP" altLang="en-US" sz="4400">
                <a:latin typeface="MS PGothic" panose="020B0600070205080204" pitchFamily="34" charset="-128"/>
                <a:ea typeface="MS PGothic" panose="020B0600070205080204" pitchFamily="34" charset="-128"/>
              </a:rPr>
              <a:t>ここからは個人で</a:t>
            </a:r>
            <a:r>
              <a:rPr kumimoji="1" lang="en-US" altLang="ja-JP" sz="4400" dirty="0">
                <a:latin typeface="MS PGothic" panose="020B0600070205080204" pitchFamily="34" charset="-128"/>
                <a:ea typeface="MS PGothic" panose="020B0600070205080204" pitchFamily="34" charset="-128"/>
              </a:rPr>
              <a:t>Git</a:t>
            </a:r>
            <a:r>
              <a:rPr kumimoji="1" lang="ja-JP" altLang="en-US" sz="4400">
                <a:latin typeface="MS PGothic" panose="020B0600070205080204" pitchFamily="34" charset="-128"/>
                <a:ea typeface="MS PGothic" panose="020B0600070205080204" pitchFamily="34" charset="-128"/>
              </a:rPr>
              <a:t>を使う話</a:t>
            </a:r>
          </a:p>
        </p:txBody>
      </p:sp>
      <p:sp>
        <p:nvSpPr>
          <p:cNvPr id="4" name="タイトル 1">
            <a:extLst>
              <a:ext uri="{FF2B5EF4-FFF2-40B4-BE49-F238E27FC236}">
                <a16:creationId xmlns:a16="http://schemas.microsoft.com/office/drawing/2014/main" id="{8671BC91-FCF4-4F46-982F-6992778CD9A0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24460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4800">
                <a:solidFill>
                  <a:schemeClr val="bg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(2)Git(GitHub)</a:t>
            </a:r>
            <a:r>
              <a:rPr lang="ja-JP" altLang="en-US" sz="4800">
                <a:solidFill>
                  <a:schemeClr val="bg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の初期設定</a:t>
            </a:r>
          </a:p>
        </p:txBody>
      </p:sp>
    </p:spTree>
    <p:extLst>
      <p:ext uri="{BB962C8B-B14F-4D97-AF65-F5344CB8AC3E}">
        <p14:creationId xmlns:p14="http://schemas.microsoft.com/office/powerpoint/2010/main" val="31041535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7E07ED4-7368-624F-88C7-24327687B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244600"/>
          </a:xfrm>
          <a:solidFill>
            <a:schemeClr val="accent6"/>
          </a:solidFill>
          <a:ln>
            <a:solidFill>
              <a:schemeClr val="accent6"/>
            </a:solidFill>
          </a:ln>
        </p:spPr>
        <p:txBody>
          <a:bodyPr>
            <a:normAutofit/>
          </a:bodyPr>
          <a:lstStyle/>
          <a:p>
            <a:r>
              <a:rPr kumimoji="1" lang="en-US" altLang="ja-JP" sz="4800" dirty="0">
                <a:solidFill>
                  <a:schemeClr val="bg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(2)Git</a:t>
            </a:r>
            <a:r>
              <a:rPr kumimoji="1" lang="ja-JP" altLang="en-US" sz="4800">
                <a:solidFill>
                  <a:schemeClr val="bg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の使い方</a:t>
            </a:r>
          </a:p>
        </p:txBody>
      </p:sp>
      <p:sp>
        <p:nvSpPr>
          <p:cNvPr id="4" name="タイトル 1">
            <a:extLst>
              <a:ext uri="{FF2B5EF4-FFF2-40B4-BE49-F238E27FC236}">
                <a16:creationId xmlns:a16="http://schemas.microsoft.com/office/drawing/2014/main" id="{E5E2093D-3287-8742-B252-1F2DDD8B61D0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24460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4800" dirty="0">
                <a:solidFill>
                  <a:schemeClr val="bg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(3)</a:t>
            </a:r>
            <a:r>
              <a:rPr lang="ja-JP" altLang="en-US" sz="4800">
                <a:solidFill>
                  <a:schemeClr val="bg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実際に使ってみる</a:t>
            </a:r>
          </a:p>
        </p:txBody>
      </p:sp>
      <p:sp>
        <p:nvSpPr>
          <p:cNvPr id="5" name="コンテンツ プレースホルダー 2">
            <a:extLst>
              <a:ext uri="{FF2B5EF4-FFF2-40B4-BE49-F238E27FC236}">
                <a16:creationId xmlns:a16="http://schemas.microsoft.com/office/drawing/2014/main" id="{E14D746F-E432-8E4F-901D-ED7BFFF564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69" y="1786727"/>
            <a:ext cx="11367768" cy="7158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4400">
                <a:latin typeface="MS PGothic" panose="020B0600070205080204" pitchFamily="34" charset="-128"/>
                <a:ea typeface="MS PGothic" panose="020B0600070205080204" pitchFamily="34" charset="-128"/>
              </a:rPr>
              <a:t>そもそも個人でのプログラミングの流れは</a:t>
            </a:r>
            <a:endParaRPr lang="en-US" altLang="ja-JP" sz="4400"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pPr marL="0" indent="0" algn="ctr">
              <a:buNone/>
            </a:pPr>
            <a:endParaRPr lang="en-US" altLang="ja-JP" sz="4400"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pPr marL="0" indent="0">
              <a:buNone/>
            </a:pPr>
            <a:endParaRPr lang="en-US" altLang="ja-JP" sz="4400"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pPr marL="0" indent="0">
              <a:buNone/>
            </a:pPr>
            <a:endParaRPr kumimoji="1" lang="ja-JP" altLang="en-US" sz="4400"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6" name="コンテンツ プレースホルダー 2">
            <a:extLst>
              <a:ext uri="{FF2B5EF4-FFF2-40B4-BE49-F238E27FC236}">
                <a16:creationId xmlns:a16="http://schemas.microsoft.com/office/drawing/2014/main" id="{155608D9-F96B-6343-880F-33AA318ABD75}"/>
              </a:ext>
            </a:extLst>
          </p:cNvPr>
          <p:cNvSpPr txBox="1">
            <a:spLocks/>
          </p:cNvSpPr>
          <p:nvPr/>
        </p:nvSpPr>
        <p:spPr>
          <a:xfrm>
            <a:off x="342969" y="3044694"/>
            <a:ext cx="11367768" cy="38133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ja-JP" sz="4400" dirty="0">
                <a:latin typeface="MS PGothic" panose="020B0600070205080204" pitchFamily="34" charset="-128"/>
                <a:ea typeface="MS PGothic" panose="020B0600070205080204" pitchFamily="34" charset="-128"/>
              </a:rPr>
              <a:t>①</a:t>
            </a:r>
            <a:r>
              <a:rPr lang="ja-JP" altLang="en-US" sz="4400">
                <a:latin typeface="MS PGothic" panose="020B0600070205080204" pitchFamily="34" charset="-128"/>
                <a:ea typeface="MS PGothic" panose="020B0600070205080204" pitchFamily="34" charset="-128"/>
              </a:rPr>
              <a:t>ソースファイルを作成</a:t>
            </a:r>
            <a:endParaRPr lang="en-US" altLang="ja-JP" sz="4400"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ja-JP" sz="4400" dirty="0">
                <a:latin typeface="MS PGothic" panose="020B0600070205080204" pitchFamily="34" charset="-128"/>
                <a:ea typeface="MS PGothic" panose="020B0600070205080204" pitchFamily="34" charset="-128"/>
              </a:rPr>
              <a:t>②</a:t>
            </a:r>
            <a:r>
              <a:rPr lang="ja-JP" altLang="en-US" sz="4400">
                <a:latin typeface="MS PGothic" panose="020B0600070205080204" pitchFamily="34" charset="-128"/>
                <a:ea typeface="MS PGothic" panose="020B0600070205080204" pitchFamily="34" charset="-128"/>
              </a:rPr>
              <a:t>プログラムを書く</a:t>
            </a:r>
            <a:endParaRPr lang="en-US" altLang="ja-JP" sz="4400"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ja-JP" altLang="en-US" sz="4400">
                <a:latin typeface="MS PGothic" panose="020B0600070205080204" pitchFamily="34" charset="-128"/>
                <a:ea typeface="MS PGothic" panose="020B0600070205080204" pitchFamily="34" charset="-128"/>
              </a:rPr>
              <a:t>③修正・変更する</a:t>
            </a:r>
            <a:endParaRPr lang="en-US" altLang="ja-JP" sz="4400"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ja-JP" altLang="en-US" sz="4400">
                <a:latin typeface="MS PGothic" panose="020B0600070205080204" pitchFamily="34" charset="-128"/>
                <a:ea typeface="MS PGothic" panose="020B0600070205080204" pitchFamily="34" charset="-128"/>
              </a:rPr>
              <a:t>④完成</a:t>
            </a:r>
            <a:endParaRPr lang="en-US" altLang="ja-JP" sz="4400"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ja-JP" sz="4400" dirty="0">
                <a:latin typeface="MS PGothic" panose="020B0600070205080204" pitchFamily="34" charset="-128"/>
                <a:ea typeface="MS PGothic" panose="020B0600070205080204" pitchFamily="34" charset="-128"/>
              </a:rPr>
              <a:t>(⑤</a:t>
            </a:r>
            <a:r>
              <a:rPr lang="ja-JP" altLang="en-US" sz="4400">
                <a:latin typeface="MS PGothic" panose="020B0600070205080204" pitchFamily="34" charset="-128"/>
                <a:ea typeface="MS PGothic" panose="020B0600070205080204" pitchFamily="34" charset="-128"/>
              </a:rPr>
              <a:t>講義とか競プロだったら、最後提出する</a:t>
            </a:r>
            <a:r>
              <a:rPr lang="en-US" altLang="ja-JP" sz="4400" dirty="0">
                <a:latin typeface="MS PGothic" panose="020B0600070205080204" pitchFamily="34" charset="-128"/>
                <a:ea typeface="MS PGothic" panose="020B0600070205080204" pitchFamily="34" charset="-128"/>
              </a:rPr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ja-JP" sz="4400"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ja-JP" altLang="en-US" sz="4400"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828687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7E07ED4-7368-624F-88C7-24327687B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244600"/>
          </a:xfrm>
          <a:solidFill>
            <a:schemeClr val="accent6"/>
          </a:solidFill>
          <a:ln>
            <a:solidFill>
              <a:schemeClr val="accent6"/>
            </a:solidFill>
          </a:ln>
        </p:spPr>
        <p:txBody>
          <a:bodyPr>
            <a:normAutofit/>
          </a:bodyPr>
          <a:lstStyle/>
          <a:p>
            <a:r>
              <a:rPr kumimoji="1" lang="en-US" altLang="ja-JP" sz="4800" dirty="0">
                <a:solidFill>
                  <a:schemeClr val="bg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(2)Git</a:t>
            </a:r>
            <a:r>
              <a:rPr kumimoji="1" lang="ja-JP" altLang="en-US" sz="4800">
                <a:solidFill>
                  <a:schemeClr val="bg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の使い方</a:t>
            </a:r>
          </a:p>
        </p:txBody>
      </p:sp>
      <p:sp>
        <p:nvSpPr>
          <p:cNvPr id="4" name="タイトル 1">
            <a:extLst>
              <a:ext uri="{FF2B5EF4-FFF2-40B4-BE49-F238E27FC236}">
                <a16:creationId xmlns:a16="http://schemas.microsoft.com/office/drawing/2014/main" id="{E5E2093D-3287-8742-B252-1F2DDD8B61D0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24460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4800" dirty="0">
                <a:solidFill>
                  <a:schemeClr val="bg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(3)</a:t>
            </a:r>
            <a:r>
              <a:rPr lang="ja-JP" altLang="en-US" sz="4800">
                <a:solidFill>
                  <a:schemeClr val="bg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実際に使ってみる</a:t>
            </a:r>
          </a:p>
        </p:txBody>
      </p:sp>
      <p:sp>
        <p:nvSpPr>
          <p:cNvPr id="5" name="コンテンツ プレースホルダー 2">
            <a:extLst>
              <a:ext uri="{FF2B5EF4-FFF2-40B4-BE49-F238E27FC236}">
                <a16:creationId xmlns:a16="http://schemas.microsoft.com/office/drawing/2014/main" id="{E14D746F-E432-8E4F-901D-ED7BFFF564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69" y="1417758"/>
            <a:ext cx="11367768" cy="14537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4400" dirty="0">
                <a:latin typeface="MS PGothic" panose="020B0600070205080204" pitchFamily="34" charset="-128"/>
                <a:ea typeface="MS PGothic" panose="020B0600070205080204" pitchFamily="34" charset="-128"/>
              </a:rPr>
              <a:t>Git</a:t>
            </a:r>
            <a:r>
              <a:rPr lang="ja-JP" altLang="en-US" sz="4400">
                <a:latin typeface="MS PGothic" panose="020B0600070205080204" pitchFamily="34" charset="-128"/>
                <a:ea typeface="MS PGothic" panose="020B0600070205080204" pitchFamily="34" charset="-128"/>
              </a:rPr>
              <a:t>ではこれらのことをするたびにセーブ</a:t>
            </a:r>
            <a:endParaRPr lang="en-US" altLang="ja-JP" sz="4400"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pPr marL="0" indent="0">
              <a:buNone/>
            </a:pPr>
            <a:r>
              <a:rPr lang="en-US" altLang="ja-JP" sz="4400" dirty="0">
                <a:latin typeface="MS PGothic" panose="020B0600070205080204" pitchFamily="34" charset="-128"/>
                <a:ea typeface="MS PGothic" panose="020B0600070205080204" pitchFamily="34" charset="-128"/>
              </a:rPr>
              <a:t>(Git</a:t>
            </a:r>
            <a:r>
              <a:rPr lang="ja-JP" altLang="en-US" sz="4400">
                <a:latin typeface="MS PGothic" panose="020B0600070205080204" pitchFamily="34" charset="-128"/>
                <a:ea typeface="MS PGothic" panose="020B0600070205080204" pitchFamily="34" charset="-128"/>
              </a:rPr>
              <a:t>の用語で「コミット」という</a:t>
            </a:r>
            <a:r>
              <a:rPr lang="en-US" altLang="ja-JP" sz="4400" dirty="0">
                <a:latin typeface="MS PGothic" panose="020B0600070205080204" pitchFamily="34" charset="-128"/>
                <a:ea typeface="MS PGothic" panose="020B0600070205080204" pitchFamily="34" charset="-128"/>
              </a:rPr>
              <a:t>)</a:t>
            </a:r>
            <a:r>
              <a:rPr lang="ja-JP" altLang="en-US" sz="4400">
                <a:latin typeface="MS PGothic" panose="020B0600070205080204" pitchFamily="34" charset="-128"/>
                <a:ea typeface="MS PGothic" panose="020B0600070205080204" pitchFamily="34" charset="-128"/>
              </a:rPr>
              <a:t>をする</a:t>
            </a:r>
            <a:endParaRPr lang="en-US" altLang="ja-JP" sz="4400"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pPr marL="0" indent="0">
              <a:buNone/>
            </a:pPr>
            <a:endParaRPr lang="en-US" altLang="ja-JP" sz="4400"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pPr marL="0" indent="0">
              <a:buNone/>
            </a:pPr>
            <a:endParaRPr kumimoji="1" lang="ja-JP" altLang="en-US" sz="4400"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6" name="コンテンツ プレースホルダー 2">
            <a:extLst>
              <a:ext uri="{FF2B5EF4-FFF2-40B4-BE49-F238E27FC236}">
                <a16:creationId xmlns:a16="http://schemas.microsoft.com/office/drawing/2014/main" id="{155608D9-F96B-6343-880F-33AA318ABD75}"/>
              </a:ext>
            </a:extLst>
          </p:cNvPr>
          <p:cNvSpPr txBox="1">
            <a:spLocks/>
          </p:cNvSpPr>
          <p:nvPr/>
        </p:nvSpPr>
        <p:spPr>
          <a:xfrm>
            <a:off x="342969" y="3044694"/>
            <a:ext cx="11367768" cy="38133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ja-JP" sz="4400" dirty="0">
                <a:latin typeface="MS PGothic" panose="020B0600070205080204" pitchFamily="34" charset="-128"/>
                <a:ea typeface="MS PGothic" panose="020B0600070205080204" pitchFamily="34" charset="-128"/>
              </a:rPr>
              <a:t>①</a:t>
            </a:r>
            <a:r>
              <a:rPr lang="ja-JP" altLang="en-US" sz="4400">
                <a:latin typeface="MS PGothic" panose="020B0600070205080204" pitchFamily="34" charset="-128"/>
                <a:ea typeface="MS PGothic" panose="020B0600070205080204" pitchFamily="34" charset="-128"/>
              </a:rPr>
              <a:t>ソースファイルを作成</a:t>
            </a:r>
            <a:endParaRPr lang="en-US" altLang="ja-JP" sz="4400"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ja-JP" sz="4400" dirty="0">
                <a:latin typeface="MS PGothic" panose="020B0600070205080204" pitchFamily="34" charset="-128"/>
                <a:ea typeface="MS PGothic" panose="020B0600070205080204" pitchFamily="34" charset="-128"/>
              </a:rPr>
              <a:t>②</a:t>
            </a:r>
            <a:r>
              <a:rPr lang="ja-JP" altLang="en-US" sz="4400">
                <a:latin typeface="MS PGothic" panose="020B0600070205080204" pitchFamily="34" charset="-128"/>
                <a:ea typeface="MS PGothic" panose="020B0600070205080204" pitchFamily="34" charset="-128"/>
              </a:rPr>
              <a:t>プログラムを書く</a:t>
            </a:r>
            <a:endParaRPr lang="en-US" altLang="ja-JP" sz="4400"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ja-JP" altLang="en-US" sz="4400">
                <a:latin typeface="MS PGothic" panose="020B0600070205080204" pitchFamily="34" charset="-128"/>
                <a:ea typeface="MS PGothic" panose="020B0600070205080204" pitchFamily="34" charset="-128"/>
              </a:rPr>
              <a:t>③修正・変更する</a:t>
            </a:r>
            <a:endParaRPr lang="en-US" altLang="ja-JP" sz="4400"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ja-JP" altLang="en-US" sz="4400">
                <a:latin typeface="MS PGothic" panose="020B0600070205080204" pitchFamily="34" charset="-128"/>
                <a:ea typeface="MS PGothic" panose="020B0600070205080204" pitchFamily="34" charset="-128"/>
              </a:rPr>
              <a:t>④完成</a:t>
            </a:r>
            <a:endParaRPr lang="en-US" altLang="ja-JP" sz="4400"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pPr marL="0" indent="0">
              <a:buNone/>
            </a:pPr>
            <a:r>
              <a:rPr lang="en-US" altLang="ja-JP" sz="4400" dirty="0">
                <a:latin typeface="MS PGothic" panose="020B0600070205080204" pitchFamily="34" charset="-128"/>
                <a:ea typeface="MS PGothic" panose="020B0600070205080204" pitchFamily="34" charset="-128"/>
              </a:rPr>
              <a:t>(⑤</a:t>
            </a:r>
            <a:r>
              <a:rPr lang="ja-JP" altLang="en-US" sz="4400">
                <a:latin typeface="MS PGothic" panose="020B0600070205080204" pitchFamily="34" charset="-128"/>
                <a:ea typeface="MS PGothic" panose="020B0600070205080204" pitchFamily="34" charset="-128"/>
              </a:rPr>
              <a:t>講義とか競プロだったら、最後提出する</a:t>
            </a:r>
            <a:r>
              <a:rPr lang="en-US" altLang="ja-JP" sz="4400" dirty="0">
                <a:latin typeface="MS PGothic" panose="020B0600070205080204" pitchFamily="34" charset="-128"/>
                <a:ea typeface="MS PGothic" panose="020B0600070205080204" pitchFamily="34" charset="-128"/>
              </a:rPr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ja-JP" sz="4400"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ja-JP" altLang="en-US" sz="4400"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910270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7E07ED4-7368-624F-88C7-24327687B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244600"/>
          </a:xfrm>
          <a:solidFill>
            <a:schemeClr val="accent6"/>
          </a:solidFill>
          <a:ln>
            <a:solidFill>
              <a:schemeClr val="accent6"/>
            </a:solidFill>
          </a:ln>
        </p:spPr>
        <p:txBody>
          <a:bodyPr>
            <a:normAutofit/>
          </a:bodyPr>
          <a:lstStyle/>
          <a:p>
            <a:r>
              <a:rPr kumimoji="1" lang="en-US" altLang="ja-JP" sz="4800" dirty="0">
                <a:solidFill>
                  <a:schemeClr val="bg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(2)Git</a:t>
            </a:r>
            <a:r>
              <a:rPr kumimoji="1" lang="ja-JP" altLang="en-US" sz="4800">
                <a:solidFill>
                  <a:schemeClr val="bg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の使い方</a:t>
            </a:r>
          </a:p>
        </p:txBody>
      </p:sp>
      <p:sp>
        <p:nvSpPr>
          <p:cNvPr id="4" name="タイトル 1">
            <a:extLst>
              <a:ext uri="{FF2B5EF4-FFF2-40B4-BE49-F238E27FC236}">
                <a16:creationId xmlns:a16="http://schemas.microsoft.com/office/drawing/2014/main" id="{E5E2093D-3287-8742-B252-1F2DDD8B61D0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24460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4800" dirty="0">
                <a:solidFill>
                  <a:schemeClr val="bg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(3)</a:t>
            </a:r>
            <a:r>
              <a:rPr lang="ja-JP" altLang="en-US" sz="4800">
                <a:solidFill>
                  <a:schemeClr val="bg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実際に使ってみる</a:t>
            </a:r>
          </a:p>
        </p:txBody>
      </p:sp>
      <p:sp>
        <p:nvSpPr>
          <p:cNvPr id="5" name="コンテンツ プレースホルダー 2">
            <a:extLst>
              <a:ext uri="{FF2B5EF4-FFF2-40B4-BE49-F238E27FC236}">
                <a16:creationId xmlns:a16="http://schemas.microsoft.com/office/drawing/2014/main" id="{E14D746F-E432-8E4F-901D-ED7BFFF564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417757"/>
            <a:ext cx="12047621" cy="54402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4400" dirty="0">
                <a:latin typeface="MS PGothic" panose="020B0600070205080204" pitchFamily="34" charset="-128"/>
                <a:ea typeface="MS PGothic" panose="020B0600070205080204" pitchFamily="34" charset="-128"/>
              </a:rPr>
              <a:t> </a:t>
            </a:r>
            <a:r>
              <a:rPr lang="ja-JP" altLang="en-US" sz="4400">
                <a:latin typeface="MS PGothic" panose="020B0600070205080204" pitchFamily="34" charset="-128"/>
                <a:ea typeface="MS PGothic" panose="020B0600070205080204" pitchFamily="34" charset="-128"/>
              </a:rPr>
              <a:t>今からやること</a:t>
            </a:r>
            <a:endParaRPr lang="en-US" altLang="ja-JP" sz="4400"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pPr marL="0" indent="0">
              <a:buNone/>
            </a:pPr>
            <a:r>
              <a:rPr lang="en-US" altLang="ja-JP" sz="4400" dirty="0">
                <a:latin typeface="MS PGothic" panose="020B0600070205080204" pitchFamily="34" charset="-128"/>
                <a:ea typeface="MS PGothic" panose="020B0600070205080204" pitchFamily="34" charset="-128"/>
              </a:rPr>
              <a:t> </a:t>
            </a:r>
            <a:r>
              <a:rPr lang="ja-JP" altLang="en-US" sz="4400">
                <a:latin typeface="MS PGothic" panose="020B0600070205080204" pitchFamily="34" charset="-128"/>
                <a:ea typeface="MS PGothic" panose="020B0600070205080204" pitchFamily="34" charset="-128"/>
              </a:rPr>
              <a:t>実際に</a:t>
            </a:r>
            <a:r>
              <a:rPr lang="en-US" altLang="ja-JP" sz="4400" dirty="0">
                <a:latin typeface="MS PGothic" panose="020B0600070205080204" pitchFamily="34" charset="-128"/>
                <a:ea typeface="MS PGothic" panose="020B0600070205080204" pitchFamily="34" charset="-128"/>
              </a:rPr>
              <a:t>Git</a:t>
            </a:r>
            <a:r>
              <a:rPr lang="ja-JP" altLang="en-US" sz="4400">
                <a:latin typeface="MS PGothic" panose="020B0600070205080204" pitchFamily="34" charset="-128"/>
                <a:ea typeface="MS PGothic" panose="020B0600070205080204" pitchFamily="34" charset="-128"/>
              </a:rPr>
              <a:t>を使って、ソースコードを管理してみる</a:t>
            </a:r>
            <a:endParaRPr lang="en-US" altLang="ja-JP" sz="4400"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pPr marL="0" indent="0">
              <a:buNone/>
            </a:pPr>
            <a:endParaRPr lang="en-US" altLang="ja-JP" sz="4400"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pPr marL="0" indent="0">
              <a:buNone/>
            </a:pPr>
            <a:r>
              <a:rPr lang="en-US" altLang="ja-JP" sz="4400" dirty="0">
                <a:latin typeface="MS PGothic" panose="020B0600070205080204" pitchFamily="34" charset="-128"/>
                <a:ea typeface="MS PGothic" panose="020B0600070205080204" pitchFamily="34" charset="-128"/>
              </a:rPr>
              <a:t>  </a:t>
            </a:r>
            <a:r>
              <a:rPr lang="ja-JP" altLang="en-US" sz="4400">
                <a:latin typeface="MS PGothic" panose="020B0600070205080204" pitchFamily="34" charset="-128"/>
                <a:ea typeface="MS PGothic" panose="020B0600070205080204" pitchFamily="34" charset="-128"/>
              </a:rPr>
              <a:t>おおまかな流れ</a:t>
            </a:r>
            <a:endParaRPr lang="en-US" altLang="ja-JP" sz="4400"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pPr marL="0" indent="0">
              <a:buNone/>
            </a:pPr>
            <a:r>
              <a:rPr lang="ja-JP" altLang="en-US" sz="4400">
                <a:latin typeface="MS PGothic" panose="020B0600070205080204" pitchFamily="34" charset="-128"/>
                <a:ea typeface="MS PGothic" panose="020B0600070205080204" pitchFamily="34" charset="-128"/>
              </a:rPr>
              <a:t>・</a:t>
            </a:r>
            <a:r>
              <a:rPr lang="en-US" altLang="ja-JP" sz="4400" dirty="0">
                <a:latin typeface="MS PGothic" panose="020B0600070205080204" pitchFamily="34" charset="-128"/>
                <a:ea typeface="MS PGothic" panose="020B0600070205080204" pitchFamily="34" charset="-128"/>
              </a:rPr>
              <a:t> </a:t>
            </a:r>
            <a:r>
              <a:rPr lang="ja-JP" altLang="en-US" sz="4400">
                <a:latin typeface="MS PGothic" panose="020B0600070205080204" pitchFamily="34" charset="-128"/>
                <a:ea typeface="MS PGothic" panose="020B0600070205080204" pitchFamily="34" charset="-128"/>
              </a:rPr>
              <a:t>リポジトリ</a:t>
            </a:r>
            <a:r>
              <a:rPr lang="en-US" altLang="ja-JP" sz="4400" dirty="0">
                <a:latin typeface="MS PGothic" panose="020B0600070205080204" pitchFamily="34" charset="-128"/>
                <a:ea typeface="MS PGothic" panose="020B0600070205080204" pitchFamily="34" charset="-128"/>
              </a:rPr>
              <a:t>(Git</a:t>
            </a:r>
            <a:r>
              <a:rPr lang="ja-JP" altLang="en-US" sz="4400">
                <a:latin typeface="MS PGothic" panose="020B0600070205080204" pitchFamily="34" charset="-128"/>
                <a:ea typeface="MS PGothic" panose="020B0600070205080204" pitchFamily="34" charset="-128"/>
              </a:rPr>
              <a:t>を使えるフォルダ</a:t>
            </a:r>
            <a:r>
              <a:rPr lang="en-US" altLang="ja-JP" sz="4400" dirty="0">
                <a:latin typeface="MS PGothic" panose="020B0600070205080204" pitchFamily="34" charset="-128"/>
                <a:ea typeface="MS PGothic" panose="020B0600070205080204" pitchFamily="34" charset="-128"/>
              </a:rPr>
              <a:t>)</a:t>
            </a:r>
            <a:r>
              <a:rPr lang="ja-JP" altLang="en-US" sz="4400">
                <a:latin typeface="MS PGothic" panose="020B0600070205080204" pitchFamily="34" charset="-128"/>
                <a:ea typeface="MS PGothic" panose="020B0600070205080204" pitchFamily="34" charset="-128"/>
              </a:rPr>
              <a:t>の作成</a:t>
            </a:r>
            <a:endParaRPr lang="en-US" altLang="ja-JP" sz="4400"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pPr marL="0" indent="0">
              <a:buNone/>
            </a:pPr>
            <a:r>
              <a:rPr lang="ja-JP" altLang="en-US" sz="4400">
                <a:latin typeface="MS PGothic" panose="020B0600070205080204" pitchFamily="34" charset="-128"/>
                <a:ea typeface="MS PGothic" panose="020B0600070205080204" pitchFamily="34" charset="-128"/>
              </a:rPr>
              <a:t>・</a:t>
            </a:r>
            <a:r>
              <a:rPr lang="en-US" altLang="ja-JP" sz="4400" dirty="0">
                <a:latin typeface="MS PGothic" panose="020B0600070205080204" pitchFamily="34" charset="-128"/>
                <a:ea typeface="MS PGothic" panose="020B0600070205080204" pitchFamily="34" charset="-128"/>
              </a:rPr>
              <a:t> </a:t>
            </a:r>
            <a:r>
              <a:rPr lang="ja-JP" altLang="en-US" sz="4400">
                <a:latin typeface="MS PGothic" panose="020B0600070205080204" pitchFamily="34" charset="-128"/>
                <a:ea typeface="MS PGothic" panose="020B0600070205080204" pitchFamily="34" charset="-128"/>
              </a:rPr>
              <a:t>ソースコードの作成・編集</a:t>
            </a:r>
            <a:endParaRPr lang="en-US" altLang="ja-JP" sz="4400"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pPr marL="0" indent="0">
              <a:buNone/>
            </a:pPr>
            <a:r>
              <a:rPr lang="ja-JP" altLang="en-US" sz="4400">
                <a:latin typeface="MS PGothic" panose="020B0600070205080204" pitchFamily="34" charset="-128"/>
                <a:ea typeface="MS PGothic" panose="020B0600070205080204" pitchFamily="34" charset="-128"/>
              </a:rPr>
              <a:t>・</a:t>
            </a:r>
            <a:r>
              <a:rPr lang="en-US" altLang="ja-JP" sz="4400" dirty="0">
                <a:latin typeface="MS PGothic" panose="020B0600070205080204" pitchFamily="34" charset="-128"/>
                <a:ea typeface="MS PGothic" panose="020B0600070205080204" pitchFamily="34" charset="-128"/>
              </a:rPr>
              <a:t> GitHub</a:t>
            </a:r>
            <a:r>
              <a:rPr lang="ja-JP" altLang="en-US" sz="4400">
                <a:latin typeface="MS PGothic" panose="020B0600070205080204" pitchFamily="34" charset="-128"/>
                <a:ea typeface="MS PGothic" panose="020B0600070205080204" pitchFamily="34" charset="-128"/>
              </a:rPr>
              <a:t>も実際に使ってみる</a:t>
            </a:r>
            <a:endParaRPr lang="en-US" altLang="ja-JP" sz="4400"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pPr marL="0" indent="0">
              <a:buNone/>
            </a:pPr>
            <a:endParaRPr kumimoji="1" lang="ja-JP" altLang="en-US" sz="4400"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6" name="コンテンツ プレースホルダー 2">
            <a:extLst>
              <a:ext uri="{FF2B5EF4-FFF2-40B4-BE49-F238E27FC236}">
                <a16:creationId xmlns:a16="http://schemas.microsoft.com/office/drawing/2014/main" id="{155608D9-F96B-6343-880F-33AA318ABD75}"/>
              </a:ext>
            </a:extLst>
          </p:cNvPr>
          <p:cNvSpPr txBox="1">
            <a:spLocks/>
          </p:cNvSpPr>
          <p:nvPr/>
        </p:nvSpPr>
        <p:spPr>
          <a:xfrm>
            <a:off x="342969" y="3044695"/>
            <a:ext cx="11367768" cy="30660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altLang="ja-JP" sz="4400"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ja-JP" altLang="en-US" sz="4400"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464217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7E07ED4-7368-624F-88C7-24327687B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244600"/>
          </a:xfrm>
          <a:solidFill>
            <a:schemeClr val="accent6"/>
          </a:solidFill>
          <a:ln>
            <a:solidFill>
              <a:schemeClr val="accent6"/>
            </a:solidFill>
          </a:ln>
        </p:spPr>
        <p:txBody>
          <a:bodyPr>
            <a:normAutofit/>
          </a:bodyPr>
          <a:lstStyle/>
          <a:p>
            <a:r>
              <a:rPr kumimoji="1" lang="en-US" altLang="ja-JP" sz="4800" dirty="0">
                <a:solidFill>
                  <a:schemeClr val="bg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(2)Git</a:t>
            </a:r>
            <a:r>
              <a:rPr kumimoji="1" lang="ja-JP" altLang="en-US" sz="4800">
                <a:solidFill>
                  <a:schemeClr val="bg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の使い方</a:t>
            </a:r>
          </a:p>
        </p:txBody>
      </p:sp>
      <p:sp>
        <p:nvSpPr>
          <p:cNvPr id="4" name="タイトル 1">
            <a:extLst>
              <a:ext uri="{FF2B5EF4-FFF2-40B4-BE49-F238E27FC236}">
                <a16:creationId xmlns:a16="http://schemas.microsoft.com/office/drawing/2014/main" id="{E5E2093D-3287-8742-B252-1F2DDD8B61D0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24460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4800" dirty="0">
                <a:solidFill>
                  <a:schemeClr val="bg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(3)</a:t>
            </a:r>
            <a:r>
              <a:rPr lang="ja-JP" altLang="en-US" sz="4800">
                <a:solidFill>
                  <a:schemeClr val="bg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実際に使ってみる</a:t>
            </a:r>
          </a:p>
        </p:txBody>
      </p:sp>
      <p:sp>
        <p:nvSpPr>
          <p:cNvPr id="5" name="コンテンツ プレースホルダー 2">
            <a:extLst>
              <a:ext uri="{FF2B5EF4-FFF2-40B4-BE49-F238E27FC236}">
                <a16:creationId xmlns:a16="http://schemas.microsoft.com/office/drawing/2014/main" id="{E14D746F-E432-8E4F-901D-ED7BFFF564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417757"/>
            <a:ext cx="12047621" cy="54402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4400">
                <a:latin typeface="MS PGothic" panose="020B0600070205080204" pitchFamily="34" charset="-128"/>
                <a:ea typeface="MS PGothic" panose="020B0600070205080204" pitchFamily="34" charset="-128"/>
              </a:rPr>
              <a:t>目標：このように管理できるようになる</a:t>
            </a:r>
            <a:endParaRPr lang="en-US" altLang="ja-JP" sz="4400"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pPr marL="0" indent="0">
              <a:buNone/>
            </a:pPr>
            <a:r>
              <a:rPr lang="en-US" altLang="ja-JP" sz="4400" dirty="0">
                <a:latin typeface="MS PGothic" panose="020B0600070205080204" pitchFamily="34" charset="-128"/>
                <a:ea typeface="MS PGothic" panose="020B0600070205080204" pitchFamily="34" charset="-128"/>
              </a:rPr>
              <a:t>(Wiki</a:t>
            </a:r>
            <a:r>
              <a:rPr lang="ja-JP" altLang="en-US" sz="4400">
                <a:latin typeface="MS PGothic" panose="020B0600070205080204" pitchFamily="34" charset="-128"/>
                <a:ea typeface="MS PGothic" panose="020B0600070205080204" pitchFamily="34" charset="-128"/>
              </a:rPr>
              <a:t>にチュートリアルを書いたのでやってみる</a:t>
            </a:r>
            <a:r>
              <a:rPr lang="en-US" altLang="ja-JP" sz="4400" dirty="0">
                <a:latin typeface="MS PGothic" panose="020B0600070205080204" pitchFamily="34" charset="-128"/>
                <a:ea typeface="MS PGothic" panose="020B0600070205080204" pitchFamily="34" charset="-128"/>
              </a:rPr>
              <a:t>)</a:t>
            </a:r>
          </a:p>
          <a:p>
            <a:pPr marL="0" indent="0">
              <a:buNone/>
            </a:pPr>
            <a:endParaRPr kumimoji="1" lang="ja-JP" altLang="en-US" sz="4400"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6" name="コンテンツ プレースホルダー 2">
            <a:extLst>
              <a:ext uri="{FF2B5EF4-FFF2-40B4-BE49-F238E27FC236}">
                <a16:creationId xmlns:a16="http://schemas.microsoft.com/office/drawing/2014/main" id="{155608D9-F96B-6343-880F-33AA318ABD75}"/>
              </a:ext>
            </a:extLst>
          </p:cNvPr>
          <p:cNvSpPr txBox="1">
            <a:spLocks/>
          </p:cNvSpPr>
          <p:nvPr/>
        </p:nvSpPr>
        <p:spPr>
          <a:xfrm>
            <a:off x="342969" y="3044695"/>
            <a:ext cx="11367768" cy="30660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altLang="ja-JP" sz="4400"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ja-JP" altLang="en-US" sz="4400"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2DDCA789-C25F-B04D-B3F4-B846C3F7DC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575" y="3087288"/>
            <a:ext cx="9964469" cy="2980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7691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7E07ED4-7368-624F-88C7-24327687B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244600"/>
          </a:xfrm>
          <a:solidFill>
            <a:schemeClr val="accent6"/>
          </a:solidFill>
          <a:ln>
            <a:solidFill>
              <a:schemeClr val="accent6"/>
            </a:solidFill>
          </a:ln>
        </p:spPr>
        <p:txBody>
          <a:bodyPr>
            <a:normAutofit/>
          </a:bodyPr>
          <a:lstStyle/>
          <a:p>
            <a:r>
              <a:rPr kumimoji="1" lang="en-US" altLang="ja-JP" sz="4800" dirty="0">
                <a:solidFill>
                  <a:schemeClr val="bg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(2)Git</a:t>
            </a:r>
            <a:r>
              <a:rPr kumimoji="1" lang="ja-JP" altLang="en-US" sz="4800">
                <a:solidFill>
                  <a:schemeClr val="bg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の使い方</a:t>
            </a:r>
          </a:p>
        </p:txBody>
      </p:sp>
      <p:sp>
        <p:nvSpPr>
          <p:cNvPr id="4" name="タイトル 1">
            <a:extLst>
              <a:ext uri="{FF2B5EF4-FFF2-40B4-BE49-F238E27FC236}">
                <a16:creationId xmlns:a16="http://schemas.microsoft.com/office/drawing/2014/main" id="{E5E2093D-3287-8742-B252-1F2DDD8B61D0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24460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4800" dirty="0">
                <a:solidFill>
                  <a:schemeClr val="bg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(4)</a:t>
            </a:r>
            <a:r>
              <a:rPr lang="ja-JP" altLang="en-US" sz="4800">
                <a:solidFill>
                  <a:schemeClr val="bg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最後に</a:t>
            </a:r>
          </a:p>
        </p:txBody>
      </p:sp>
      <p:sp>
        <p:nvSpPr>
          <p:cNvPr id="5" name="コンテンツ プレースホルダー 2">
            <a:extLst>
              <a:ext uri="{FF2B5EF4-FFF2-40B4-BE49-F238E27FC236}">
                <a16:creationId xmlns:a16="http://schemas.microsoft.com/office/drawing/2014/main" id="{E14D746F-E432-8E4F-901D-ED7BFFF564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417757"/>
            <a:ext cx="12047621" cy="54402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4400">
                <a:latin typeface="MS PGothic" panose="020B0600070205080204" pitchFamily="34" charset="-128"/>
                <a:ea typeface="MS PGothic" panose="020B0600070205080204" pitchFamily="34" charset="-128"/>
              </a:rPr>
              <a:t>まとめ</a:t>
            </a:r>
            <a:endParaRPr kumimoji="1" lang="en-US" altLang="ja-JP" sz="4400"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pPr marL="0" indent="0">
              <a:buNone/>
            </a:pPr>
            <a:r>
              <a:rPr kumimoji="1" lang="ja-JP" altLang="en-US" sz="4400">
                <a:latin typeface="MS PGothic" panose="020B0600070205080204" pitchFamily="34" charset="-128"/>
                <a:ea typeface="MS PGothic" panose="020B0600070205080204" pitchFamily="34" charset="-128"/>
              </a:rPr>
              <a:t>・</a:t>
            </a:r>
            <a:r>
              <a:rPr kumimoji="1" lang="en-US" altLang="ja-JP" sz="4400" dirty="0">
                <a:latin typeface="MS PGothic" panose="020B0600070205080204" pitchFamily="34" charset="-128"/>
                <a:ea typeface="MS PGothic" panose="020B0600070205080204" pitchFamily="34" charset="-128"/>
              </a:rPr>
              <a:t> Git</a:t>
            </a:r>
            <a:r>
              <a:rPr kumimoji="1" lang="ja-JP" altLang="en-US" sz="4400">
                <a:latin typeface="MS PGothic" panose="020B0600070205080204" pitchFamily="34" charset="-128"/>
                <a:ea typeface="MS PGothic" panose="020B0600070205080204" pitchFamily="34" charset="-128"/>
              </a:rPr>
              <a:t>は実際に使わないとよくわからないと思う</a:t>
            </a:r>
            <a:endParaRPr kumimoji="1" lang="en-US" altLang="ja-JP" sz="4400"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pPr marL="0" indent="0">
              <a:buNone/>
            </a:pPr>
            <a:r>
              <a:rPr lang="ja-JP" altLang="en-US" sz="4400">
                <a:latin typeface="MS PGothic" panose="020B0600070205080204" pitchFamily="34" charset="-128"/>
                <a:ea typeface="MS PGothic" panose="020B0600070205080204" pitchFamily="34" charset="-128"/>
              </a:rPr>
              <a:t>・</a:t>
            </a:r>
            <a:r>
              <a:rPr lang="en-US" altLang="ja-JP" sz="4400" dirty="0">
                <a:latin typeface="MS PGothic" panose="020B0600070205080204" pitchFamily="34" charset="-128"/>
                <a:ea typeface="MS PGothic" panose="020B0600070205080204" pitchFamily="34" charset="-128"/>
              </a:rPr>
              <a:t> </a:t>
            </a:r>
            <a:r>
              <a:rPr lang="ja-JP" altLang="en-US" sz="4400">
                <a:latin typeface="MS PGothic" panose="020B0600070205080204" pitchFamily="34" charset="-128"/>
                <a:ea typeface="MS PGothic" panose="020B0600070205080204" pitchFamily="34" charset="-128"/>
              </a:rPr>
              <a:t>最初は失敗をめちゃくちゃすると思う</a:t>
            </a:r>
            <a:endParaRPr lang="en-US" altLang="ja-JP" sz="4400"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pPr marL="0" indent="0">
              <a:buNone/>
            </a:pPr>
            <a:r>
              <a:rPr kumimoji="1" lang="ja-JP" altLang="en-US" sz="4400">
                <a:latin typeface="MS PGothic" panose="020B0600070205080204" pitchFamily="34" charset="-128"/>
                <a:ea typeface="MS PGothic" panose="020B0600070205080204" pitchFamily="34" charset="-128"/>
              </a:rPr>
              <a:t>・</a:t>
            </a:r>
            <a:r>
              <a:rPr kumimoji="1" lang="en-US" altLang="ja-JP" sz="4400" dirty="0">
                <a:latin typeface="MS PGothic" panose="020B0600070205080204" pitchFamily="34" charset="-128"/>
                <a:ea typeface="MS PGothic" panose="020B0600070205080204" pitchFamily="34" charset="-128"/>
              </a:rPr>
              <a:t> </a:t>
            </a:r>
            <a:r>
              <a:rPr kumimoji="1" lang="ja-JP" altLang="en-US" sz="4400">
                <a:latin typeface="MS PGothic" panose="020B0600070205080204" pitchFamily="34" charset="-128"/>
                <a:ea typeface="MS PGothic" panose="020B0600070205080204" pitchFamily="34" charset="-128"/>
              </a:rPr>
              <a:t>慣れたらとても便利に感じるようになるはず</a:t>
            </a:r>
            <a:endParaRPr kumimoji="1" lang="en-US" altLang="ja-JP" sz="4400"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pPr marL="0" indent="0" algn="ctr">
              <a:buNone/>
            </a:pPr>
            <a:r>
              <a:rPr lang="ja-JP" altLang="en-US" sz="4400">
                <a:latin typeface="MS PGothic" panose="020B0600070205080204" pitchFamily="34" charset="-128"/>
                <a:ea typeface="MS PGothic" panose="020B0600070205080204" pitchFamily="34" charset="-128"/>
              </a:rPr>
              <a:t>↓</a:t>
            </a:r>
            <a:endParaRPr lang="en-US" altLang="ja-JP" sz="4400"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pPr marL="0" indent="0" algn="ctr">
              <a:buNone/>
            </a:pPr>
            <a:r>
              <a:rPr lang="ja-JP" altLang="en-US" sz="4400">
                <a:latin typeface="MS PGothic" panose="020B0600070205080204" pitchFamily="34" charset="-128"/>
                <a:ea typeface="MS PGothic" panose="020B0600070205080204" pitchFamily="34" charset="-128"/>
              </a:rPr>
              <a:t>ともかく使ってみることが大事</a:t>
            </a:r>
            <a:endParaRPr lang="en-US" altLang="ja-JP" sz="4400"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6" name="コンテンツ プレースホルダー 2">
            <a:extLst>
              <a:ext uri="{FF2B5EF4-FFF2-40B4-BE49-F238E27FC236}">
                <a16:creationId xmlns:a16="http://schemas.microsoft.com/office/drawing/2014/main" id="{155608D9-F96B-6343-880F-33AA318ABD75}"/>
              </a:ext>
            </a:extLst>
          </p:cNvPr>
          <p:cNvSpPr txBox="1">
            <a:spLocks/>
          </p:cNvSpPr>
          <p:nvPr/>
        </p:nvSpPr>
        <p:spPr>
          <a:xfrm>
            <a:off x="342969" y="3044695"/>
            <a:ext cx="11367768" cy="30660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altLang="ja-JP" sz="4400"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ja-JP" altLang="en-US" sz="4400"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695755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7E07ED4-7368-624F-88C7-24327687B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244600"/>
          </a:xfrm>
          <a:solidFill>
            <a:schemeClr val="accent6"/>
          </a:solidFill>
          <a:ln>
            <a:solidFill>
              <a:schemeClr val="accent6"/>
            </a:solidFill>
          </a:ln>
        </p:spPr>
        <p:txBody>
          <a:bodyPr>
            <a:normAutofit/>
          </a:bodyPr>
          <a:lstStyle/>
          <a:p>
            <a:r>
              <a:rPr kumimoji="1" lang="en-US" altLang="ja-JP" sz="4800" dirty="0">
                <a:solidFill>
                  <a:schemeClr val="bg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(2)Git</a:t>
            </a:r>
            <a:r>
              <a:rPr kumimoji="1" lang="ja-JP" altLang="en-US" sz="4800">
                <a:solidFill>
                  <a:schemeClr val="bg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の使い方</a:t>
            </a:r>
          </a:p>
        </p:txBody>
      </p:sp>
      <p:sp>
        <p:nvSpPr>
          <p:cNvPr id="4" name="タイトル 1">
            <a:extLst>
              <a:ext uri="{FF2B5EF4-FFF2-40B4-BE49-F238E27FC236}">
                <a16:creationId xmlns:a16="http://schemas.microsoft.com/office/drawing/2014/main" id="{E5E2093D-3287-8742-B252-1F2DDD8B61D0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24460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4800" dirty="0">
                <a:solidFill>
                  <a:schemeClr val="bg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(4)</a:t>
            </a:r>
            <a:r>
              <a:rPr lang="ja-JP" altLang="en-US" sz="4800">
                <a:solidFill>
                  <a:schemeClr val="bg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最後に</a:t>
            </a:r>
          </a:p>
        </p:txBody>
      </p:sp>
      <p:sp>
        <p:nvSpPr>
          <p:cNvPr id="5" name="コンテンツ プレースホルダー 2">
            <a:extLst>
              <a:ext uri="{FF2B5EF4-FFF2-40B4-BE49-F238E27FC236}">
                <a16:creationId xmlns:a16="http://schemas.microsoft.com/office/drawing/2014/main" id="{E14D746F-E432-8E4F-901D-ED7BFFF564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69" y="3567594"/>
            <a:ext cx="5300964" cy="87295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kumimoji="1" lang="ja-JP" altLang="en-US" sz="4400">
                <a:latin typeface="MS PGothic" panose="020B0600070205080204" pitchFamily="34" charset="-128"/>
                <a:ea typeface="MS PGothic" panose="020B0600070205080204" pitchFamily="34" charset="-128"/>
              </a:rPr>
              <a:t>困ったら</a:t>
            </a:r>
            <a:r>
              <a:rPr kumimoji="1" lang="en-US" altLang="ja-JP" sz="4400" dirty="0">
                <a:latin typeface="MS PGothic" panose="020B0600070205080204" pitchFamily="34" charset="-128"/>
                <a:ea typeface="MS PGothic" panose="020B0600070205080204" pitchFamily="34" charset="-128"/>
              </a:rPr>
              <a:t>Wiki</a:t>
            </a:r>
            <a:r>
              <a:rPr kumimoji="1" lang="ja-JP" altLang="en-US" sz="4400">
                <a:latin typeface="MS PGothic" panose="020B0600070205080204" pitchFamily="34" charset="-128"/>
                <a:ea typeface="MS PGothic" panose="020B0600070205080204" pitchFamily="34" charset="-128"/>
              </a:rPr>
              <a:t>を読んで</a:t>
            </a:r>
            <a:endParaRPr kumimoji="1" lang="en-US" altLang="ja-JP" sz="4400"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pPr marL="0" indent="0">
              <a:buNone/>
            </a:pPr>
            <a:endParaRPr kumimoji="1" lang="ja-JP" altLang="en-US" sz="4400"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6" name="コンテンツ プレースホルダー 2">
            <a:extLst>
              <a:ext uri="{FF2B5EF4-FFF2-40B4-BE49-F238E27FC236}">
                <a16:creationId xmlns:a16="http://schemas.microsoft.com/office/drawing/2014/main" id="{155608D9-F96B-6343-880F-33AA318ABD75}"/>
              </a:ext>
            </a:extLst>
          </p:cNvPr>
          <p:cNvSpPr txBox="1">
            <a:spLocks/>
          </p:cNvSpPr>
          <p:nvPr/>
        </p:nvSpPr>
        <p:spPr>
          <a:xfrm>
            <a:off x="342969" y="3044695"/>
            <a:ext cx="11367768" cy="30660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altLang="ja-JP" sz="4400"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ja-JP" altLang="en-US" sz="4400"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5F2302C7-3268-F643-A976-15F08CA68B0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828" r="27992"/>
          <a:stretch/>
        </p:blipFill>
        <p:spPr>
          <a:xfrm>
            <a:off x="6641432" y="1452961"/>
            <a:ext cx="3481138" cy="5405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6002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7E07ED4-7368-624F-88C7-24327687B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244600"/>
          </a:xfrm>
          <a:solidFill>
            <a:schemeClr val="accent6"/>
          </a:solidFill>
          <a:ln>
            <a:solidFill>
              <a:schemeClr val="accent6"/>
            </a:solidFill>
          </a:ln>
        </p:spPr>
        <p:txBody>
          <a:bodyPr>
            <a:normAutofit/>
          </a:bodyPr>
          <a:lstStyle/>
          <a:p>
            <a:r>
              <a:rPr kumimoji="1" lang="en-US" altLang="ja-JP" sz="4800" dirty="0">
                <a:solidFill>
                  <a:schemeClr val="bg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(2)Git</a:t>
            </a:r>
            <a:r>
              <a:rPr kumimoji="1" lang="ja-JP" altLang="en-US" sz="4800">
                <a:solidFill>
                  <a:schemeClr val="bg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の使い方</a:t>
            </a:r>
          </a:p>
        </p:txBody>
      </p:sp>
      <p:sp>
        <p:nvSpPr>
          <p:cNvPr id="4" name="タイトル 1">
            <a:extLst>
              <a:ext uri="{FF2B5EF4-FFF2-40B4-BE49-F238E27FC236}">
                <a16:creationId xmlns:a16="http://schemas.microsoft.com/office/drawing/2014/main" id="{E5E2093D-3287-8742-B252-1F2DDD8B61D0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24460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4800" dirty="0">
                <a:solidFill>
                  <a:schemeClr val="bg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(3)</a:t>
            </a:r>
            <a:r>
              <a:rPr lang="ja-JP" altLang="en-US" sz="4800">
                <a:solidFill>
                  <a:schemeClr val="bg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実際に使ってみる</a:t>
            </a:r>
          </a:p>
        </p:txBody>
      </p:sp>
      <p:sp>
        <p:nvSpPr>
          <p:cNvPr id="6" name="コンテンツ プレースホルダー 2">
            <a:extLst>
              <a:ext uri="{FF2B5EF4-FFF2-40B4-BE49-F238E27FC236}">
                <a16:creationId xmlns:a16="http://schemas.microsoft.com/office/drawing/2014/main" id="{155608D9-F96B-6343-880F-33AA318ABD75}"/>
              </a:ext>
            </a:extLst>
          </p:cNvPr>
          <p:cNvSpPr txBox="1">
            <a:spLocks/>
          </p:cNvSpPr>
          <p:nvPr/>
        </p:nvSpPr>
        <p:spPr>
          <a:xfrm>
            <a:off x="342969" y="3044695"/>
            <a:ext cx="11367768" cy="30660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altLang="ja-JP" sz="4400"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ja-JP" altLang="en-US" sz="4400"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9" name="コンテンツ プレースホルダー 2">
            <a:extLst>
              <a:ext uri="{FF2B5EF4-FFF2-40B4-BE49-F238E27FC236}">
                <a16:creationId xmlns:a16="http://schemas.microsoft.com/office/drawing/2014/main" id="{3EA3076F-0910-6C4D-A924-744AADF546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8943" y="3406395"/>
            <a:ext cx="7274114" cy="71609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kumimoji="1" lang="ja-JP" altLang="en-US" sz="4400">
                <a:latin typeface="MS PGothic" panose="020B0600070205080204" pitchFamily="34" charset="-128"/>
                <a:ea typeface="MS PGothic" panose="020B0600070205080204" pitchFamily="34" charset="-128"/>
              </a:rPr>
              <a:t>ここからは</a:t>
            </a:r>
            <a:r>
              <a:rPr kumimoji="1" lang="en-US" altLang="ja-JP" sz="4400" dirty="0">
                <a:latin typeface="MS PGothic" panose="020B0600070205080204" pitchFamily="34" charset="-128"/>
                <a:ea typeface="MS PGothic" panose="020B0600070205080204" pitchFamily="34" charset="-128"/>
              </a:rPr>
              <a:t>Wiki</a:t>
            </a:r>
            <a:r>
              <a:rPr kumimoji="1" lang="ja-JP" altLang="en-US" sz="4400">
                <a:latin typeface="MS PGothic" panose="020B0600070205080204" pitchFamily="34" charset="-128"/>
                <a:ea typeface="MS PGothic" panose="020B0600070205080204" pitchFamily="34" charset="-128"/>
              </a:rPr>
              <a:t>を読みながら作業</a:t>
            </a:r>
          </a:p>
        </p:txBody>
      </p:sp>
    </p:spTree>
    <p:extLst>
      <p:ext uri="{BB962C8B-B14F-4D97-AF65-F5344CB8AC3E}">
        <p14:creationId xmlns:p14="http://schemas.microsoft.com/office/powerpoint/2010/main" val="1941651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7E07ED4-7368-624F-88C7-24327687B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244600"/>
          </a:xfrm>
          <a:solidFill>
            <a:schemeClr val="accent6"/>
          </a:solidFill>
          <a:ln>
            <a:solidFill>
              <a:schemeClr val="accent6"/>
            </a:solidFill>
          </a:ln>
        </p:spPr>
        <p:txBody>
          <a:bodyPr>
            <a:normAutofit/>
          </a:bodyPr>
          <a:lstStyle/>
          <a:p>
            <a:r>
              <a:rPr kumimoji="1" lang="en-US" altLang="ja-JP" sz="4800" dirty="0">
                <a:solidFill>
                  <a:schemeClr val="bg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(1) Git </a:t>
            </a:r>
            <a:r>
              <a:rPr kumimoji="1" lang="ja-JP" altLang="en-US" sz="4800">
                <a:solidFill>
                  <a:schemeClr val="bg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とは何なのか？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6B32738-12B7-764C-8A10-02AA060246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9100" y="2028825"/>
            <a:ext cx="8813800" cy="73977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kumimoji="1" lang="ja-JP" altLang="en-US" sz="4400">
                <a:latin typeface="MS PGothic" panose="020B0600070205080204" pitchFamily="34" charset="-128"/>
                <a:ea typeface="MS PGothic" panose="020B0600070205080204" pitchFamily="34" charset="-128"/>
              </a:rPr>
              <a:t>一言で言うとバージョン管理システム</a:t>
            </a:r>
          </a:p>
        </p:txBody>
      </p:sp>
      <p:sp>
        <p:nvSpPr>
          <p:cNvPr id="4" name="下矢印 3">
            <a:extLst>
              <a:ext uri="{FF2B5EF4-FFF2-40B4-BE49-F238E27FC236}">
                <a16:creationId xmlns:a16="http://schemas.microsoft.com/office/drawing/2014/main" id="{46968365-B491-FB4F-9DC0-93F85C36BE62}"/>
              </a:ext>
            </a:extLst>
          </p:cNvPr>
          <p:cNvSpPr/>
          <p:nvPr/>
        </p:nvSpPr>
        <p:spPr>
          <a:xfrm>
            <a:off x="5803900" y="3057524"/>
            <a:ext cx="584200" cy="990600"/>
          </a:xfrm>
          <a:prstGeom prst="down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コンテンツ プレースホルダー 2">
            <a:extLst>
              <a:ext uri="{FF2B5EF4-FFF2-40B4-BE49-F238E27FC236}">
                <a16:creationId xmlns:a16="http://schemas.microsoft.com/office/drawing/2014/main" id="{A2C114D6-869B-2C40-AFEF-701194103CBE}"/>
              </a:ext>
            </a:extLst>
          </p:cNvPr>
          <p:cNvSpPr txBox="1">
            <a:spLocks/>
          </p:cNvSpPr>
          <p:nvPr/>
        </p:nvSpPr>
        <p:spPr>
          <a:xfrm>
            <a:off x="4311650" y="4337048"/>
            <a:ext cx="3568700" cy="7397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ja-JP" altLang="en-US" sz="4400">
                <a:latin typeface="MS PGothic" panose="020B0600070205080204" pitchFamily="34" charset="-128"/>
                <a:ea typeface="MS PGothic" panose="020B0600070205080204" pitchFamily="34" charset="-128"/>
              </a:rPr>
              <a:t>どういうこと？</a:t>
            </a:r>
          </a:p>
        </p:txBody>
      </p:sp>
    </p:spTree>
    <p:extLst>
      <p:ext uri="{BB962C8B-B14F-4D97-AF65-F5344CB8AC3E}">
        <p14:creationId xmlns:p14="http://schemas.microsoft.com/office/powerpoint/2010/main" val="1012557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7E07ED4-7368-624F-88C7-24327687B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244600"/>
          </a:xfrm>
          <a:solidFill>
            <a:schemeClr val="accent6"/>
          </a:solidFill>
          <a:ln>
            <a:solidFill>
              <a:schemeClr val="accent6"/>
            </a:solidFill>
          </a:ln>
        </p:spPr>
        <p:txBody>
          <a:bodyPr>
            <a:normAutofit/>
          </a:bodyPr>
          <a:lstStyle/>
          <a:p>
            <a:r>
              <a:rPr lang="ja-JP" altLang="en-US" sz="4800">
                <a:solidFill>
                  <a:schemeClr val="bg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本講習会での目的</a:t>
            </a:r>
            <a:endParaRPr kumimoji="1" lang="ja-JP" altLang="en-US" sz="4800">
              <a:solidFill>
                <a:schemeClr val="bg1"/>
              </a:solidFill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6B32738-12B7-764C-8A10-02AA060246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4770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4400">
                <a:latin typeface="MS PGothic" panose="020B0600070205080204" pitchFamily="34" charset="-128"/>
                <a:ea typeface="MS PGothic" panose="020B0600070205080204" pitchFamily="34" charset="-128"/>
              </a:rPr>
              <a:t>そもそもバージョンとは</a:t>
            </a:r>
            <a:endParaRPr lang="en-US" altLang="ja-JP" sz="4400"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pPr marL="0" indent="0">
              <a:buNone/>
            </a:pPr>
            <a:endParaRPr kumimoji="1" lang="en-US" altLang="ja-JP" sz="4400"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pPr marL="0" indent="0">
              <a:buNone/>
            </a:pPr>
            <a:r>
              <a:rPr lang="en-US" altLang="ja-JP" sz="4400" dirty="0">
                <a:latin typeface="MS PGothic" panose="020B0600070205080204" pitchFamily="34" charset="-128"/>
                <a:ea typeface="MS PGothic" panose="020B0600070205080204" pitchFamily="34" charset="-128"/>
              </a:rPr>
              <a:t>CC-Game_ver1.0</a:t>
            </a:r>
          </a:p>
          <a:p>
            <a:pPr marL="0" indent="0">
              <a:buNone/>
            </a:pPr>
            <a:r>
              <a:rPr kumimoji="1" lang="en-US" altLang="ja-JP" sz="4400" dirty="0">
                <a:latin typeface="MS PGothic" panose="020B0600070205080204" pitchFamily="34" charset="-128"/>
                <a:ea typeface="MS PGothic" panose="020B0600070205080204" pitchFamily="34" charset="-128"/>
              </a:rPr>
              <a:t>CC-Game_ver1.01</a:t>
            </a:r>
          </a:p>
          <a:p>
            <a:pPr marL="0" indent="0">
              <a:buNone/>
            </a:pPr>
            <a:r>
              <a:rPr lang="en-US" altLang="ja-JP" sz="4400" dirty="0">
                <a:latin typeface="MS PGothic" panose="020B0600070205080204" pitchFamily="34" charset="-128"/>
                <a:ea typeface="MS PGothic" panose="020B0600070205080204" pitchFamily="34" charset="-128"/>
              </a:rPr>
              <a:t>CC-Game_ver1.1</a:t>
            </a:r>
            <a:endParaRPr kumimoji="1" lang="ja-JP" altLang="en-US" sz="4400"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4" name="下矢印 3">
            <a:extLst>
              <a:ext uri="{FF2B5EF4-FFF2-40B4-BE49-F238E27FC236}">
                <a16:creationId xmlns:a16="http://schemas.microsoft.com/office/drawing/2014/main" id="{F1EE0E4F-BC62-2148-AF8A-74B5087F24D9}"/>
              </a:ext>
            </a:extLst>
          </p:cNvPr>
          <p:cNvSpPr/>
          <p:nvPr/>
        </p:nvSpPr>
        <p:spPr>
          <a:xfrm>
            <a:off x="6096000" y="3149600"/>
            <a:ext cx="1219200" cy="2697163"/>
          </a:xfrm>
          <a:prstGeom prst="down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コンテンツ プレースホルダー 2">
            <a:extLst>
              <a:ext uri="{FF2B5EF4-FFF2-40B4-BE49-F238E27FC236}">
                <a16:creationId xmlns:a16="http://schemas.microsoft.com/office/drawing/2014/main" id="{C9FA83A1-56F8-1948-A3C7-CE394317ECF0}"/>
              </a:ext>
            </a:extLst>
          </p:cNvPr>
          <p:cNvSpPr txBox="1">
            <a:spLocks/>
          </p:cNvSpPr>
          <p:nvPr/>
        </p:nvSpPr>
        <p:spPr>
          <a:xfrm>
            <a:off x="7315200" y="3149600"/>
            <a:ext cx="4648200" cy="20907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 sz="3600">
                <a:latin typeface="MS PGothic" panose="020B0600070205080204" pitchFamily="34" charset="-128"/>
                <a:ea typeface="MS PGothic" panose="020B0600070205080204" pitchFamily="34" charset="-128"/>
              </a:rPr>
              <a:t>アップデートのたびに、数字を増やしたり、バージョン名を書いたりする</a:t>
            </a:r>
            <a:endParaRPr lang="en-US" altLang="ja-JP" sz="3600"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710462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7E07ED4-7368-624F-88C7-24327687B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244600"/>
          </a:xfrm>
          <a:solidFill>
            <a:schemeClr val="accent6"/>
          </a:solidFill>
          <a:ln>
            <a:solidFill>
              <a:schemeClr val="accent6"/>
            </a:solidFill>
          </a:ln>
        </p:spPr>
        <p:txBody>
          <a:bodyPr>
            <a:normAutofit/>
          </a:bodyPr>
          <a:lstStyle/>
          <a:p>
            <a:r>
              <a:rPr kumimoji="1" lang="en-US" altLang="ja-JP" sz="4800" dirty="0">
                <a:solidFill>
                  <a:schemeClr val="bg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(1) Git </a:t>
            </a:r>
            <a:r>
              <a:rPr kumimoji="1" lang="ja-JP" altLang="en-US" sz="4800">
                <a:solidFill>
                  <a:schemeClr val="bg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とは何なのか？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6B32738-12B7-764C-8A10-02AA060246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1450" y="3576637"/>
            <a:ext cx="9309100" cy="7397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kumimoji="1" lang="ja-JP" altLang="en-US" sz="4400">
                <a:latin typeface="MS PGothic" panose="020B0600070205080204" pitchFamily="34" charset="-128"/>
                <a:ea typeface="MS PGothic" panose="020B0600070205080204" pitchFamily="34" charset="-128"/>
              </a:rPr>
              <a:t>これを何も考えずにするとどうなるか？</a:t>
            </a:r>
          </a:p>
        </p:txBody>
      </p:sp>
    </p:spTree>
    <p:extLst>
      <p:ext uri="{BB962C8B-B14F-4D97-AF65-F5344CB8AC3E}">
        <p14:creationId xmlns:p14="http://schemas.microsoft.com/office/powerpoint/2010/main" val="4193313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7E07ED4-7368-624F-88C7-24327687B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244600"/>
          </a:xfrm>
          <a:solidFill>
            <a:schemeClr val="accent6"/>
          </a:solidFill>
          <a:ln>
            <a:solidFill>
              <a:schemeClr val="accent6"/>
            </a:solidFill>
          </a:ln>
        </p:spPr>
        <p:txBody>
          <a:bodyPr>
            <a:normAutofit/>
          </a:bodyPr>
          <a:lstStyle/>
          <a:p>
            <a:r>
              <a:rPr kumimoji="1" lang="en-US" altLang="ja-JP" sz="4800" dirty="0">
                <a:solidFill>
                  <a:schemeClr val="bg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(1) Git </a:t>
            </a:r>
            <a:r>
              <a:rPr kumimoji="1" lang="ja-JP" altLang="en-US" sz="4800">
                <a:solidFill>
                  <a:schemeClr val="bg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とは何なのか？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6B32738-12B7-764C-8A10-02AA060246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3632" y="1275563"/>
            <a:ext cx="9309100" cy="7397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kumimoji="1" lang="ja-JP" altLang="en-US" sz="4400">
                <a:latin typeface="MS PGothic" panose="020B0600070205080204" pitchFamily="34" charset="-128"/>
                <a:ea typeface="MS PGothic" panose="020B0600070205080204" pitchFamily="34" charset="-128"/>
              </a:rPr>
              <a:t>結論：意味が分からなくなる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80A7A6E1-0E6D-AB40-90C8-A2B5BB577B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8416" y="2015337"/>
            <a:ext cx="10519533" cy="4376740"/>
          </a:xfrm>
          <a:prstGeom prst="rect">
            <a:avLst/>
          </a:prstGeom>
        </p:spPr>
      </p:pic>
      <p:sp>
        <p:nvSpPr>
          <p:cNvPr id="6" name="コンテンツ プレースホルダー 2">
            <a:extLst>
              <a:ext uri="{FF2B5EF4-FFF2-40B4-BE49-F238E27FC236}">
                <a16:creationId xmlns:a16="http://schemas.microsoft.com/office/drawing/2014/main" id="{066FDAE1-9B36-DF41-BF49-1B2EAC13DF1C}"/>
              </a:ext>
            </a:extLst>
          </p:cNvPr>
          <p:cNvSpPr txBox="1">
            <a:spLocks/>
          </p:cNvSpPr>
          <p:nvPr/>
        </p:nvSpPr>
        <p:spPr>
          <a:xfrm>
            <a:off x="1424366" y="6423039"/>
            <a:ext cx="10767634" cy="5111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>
                <a:latin typeface="MS PGothic" panose="020B0600070205080204" pitchFamily="34" charset="-128"/>
                <a:ea typeface="MS PGothic" panose="020B0600070205080204" pitchFamily="34" charset="-128"/>
              </a:rPr>
              <a:t>参考</a:t>
            </a:r>
            <a:r>
              <a:rPr lang="en-US" altLang="ja-JP" dirty="0">
                <a:latin typeface="MS PGothic" panose="020B0600070205080204" pitchFamily="34" charset="-128"/>
                <a:ea typeface="MS PGothic" panose="020B0600070205080204" pitchFamily="34" charset="-128"/>
              </a:rPr>
              <a:t>URL: </a:t>
            </a:r>
            <a:r>
              <a:rPr lang="en" altLang="ja-JP" dirty="0">
                <a:hlinkClick r:id="rId3"/>
              </a:rPr>
              <a:t>https://backlog.com/ja/git-tutorial/intro/intro1_1.html</a:t>
            </a:r>
            <a:endParaRPr lang="ja-JP" altLang="en-US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ja-JP" dirty="0">
                <a:latin typeface="MS PGothic" panose="020B0600070205080204" pitchFamily="34" charset="-128"/>
                <a:ea typeface="MS PGothic" panose="020B0600070205080204" pitchFamily="34" charset="-128"/>
              </a:rPr>
              <a:t> </a:t>
            </a:r>
            <a:endParaRPr lang="ja-JP" altLang="en-US"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457722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7E07ED4-7368-624F-88C7-24327687B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244600"/>
          </a:xfrm>
          <a:solidFill>
            <a:schemeClr val="accent6"/>
          </a:solidFill>
          <a:ln>
            <a:solidFill>
              <a:schemeClr val="accent6"/>
            </a:solidFill>
          </a:ln>
        </p:spPr>
        <p:txBody>
          <a:bodyPr>
            <a:normAutofit/>
          </a:bodyPr>
          <a:lstStyle/>
          <a:p>
            <a:r>
              <a:rPr kumimoji="1" lang="en-US" altLang="ja-JP" sz="4800" dirty="0">
                <a:solidFill>
                  <a:schemeClr val="bg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(1) Git </a:t>
            </a:r>
            <a:r>
              <a:rPr kumimoji="1" lang="ja-JP" altLang="en-US" sz="4800">
                <a:solidFill>
                  <a:schemeClr val="bg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とは何なのか？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6B32738-12B7-764C-8A10-02AA060246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6350" y="2051049"/>
            <a:ext cx="9639300" cy="7397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4400">
                <a:latin typeface="MS PGothic" panose="020B0600070205080204" pitchFamily="34" charset="-128"/>
                <a:ea typeface="MS PGothic" panose="020B0600070205080204" pitchFamily="34" charset="-128"/>
              </a:rPr>
              <a:t>これを解決するにはどうすればいいか？</a:t>
            </a:r>
            <a:endParaRPr kumimoji="1" lang="ja-JP" altLang="en-US" sz="4400"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4" name="下矢印 3">
            <a:extLst>
              <a:ext uri="{FF2B5EF4-FFF2-40B4-BE49-F238E27FC236}">
                <a16:creationId xmlns:a16="http://schemas.microsoft.com/office/drawing/2014/main" id="{46968365-B491-FB4F-9DC0-93F85C36BE62}"/>
              </a:ext>
            </a:extLst>
          </p:cNvPr>
          <p:cNvSpPr/>
          <p:nvPr/>
        </p:nvSpPr>
        <p:spPr>
          <a:xfrm>
            <a:off x="5803900" y="3068636"/>
            <a:ext cx="584200" cy="990600"/>
          </a:xfrm>
          <a:prstGeom prst="down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コンテンツ プレースホルダー 2">
            <a:extLst>
              <a:ext uri="{FF2B5EF4-FFF2-40B4-BE49-F238E27FC236}">
                <a16:creationId xmlns:a16="http://schemas.microsoft.com/office/drawing/2014/main" id="{A2C114D6-869B-2C40-AFEF-701194103CBE}"/>
              </a:ext>
            </a:extLst>
          </p:cNvPr>
          <p:cNvSpPr txBox="1">
            <a:spLocks/>
          </p:cNvSpPr>
          <p:nvPr/>
        </p:nvSpPr>
        <p:spPr>
          <a:xfrm>
            <a:off x="5114925" y="4337048"/>
            <a:ext cx="2546350" cy="7397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ja-JP" sz="4400" dirty="0">
                <a:latin typeface="MS PGothic" panose="020B0600070205080204" pitchFamily="34" charset="-128"/>
                <a:ea typeface="MS PGothic" panose="020B0600070205080204" pitchFamily="34" charset="-128"/>
              </a:rPr>
              <a:t>Git</a:t>
            </a:r>
            <a:r>
              <a:rPr lang="ja-JP" altLang="en-US" sz="4400">
                <a:latin typeface="MS PGothic" panose="020B0600070205080204" pitchFamily="34" charset="-128"/>
                <a:ea typeface="MS PGothic" panose="020B0600070205080204" pitchFamily="34" charset="-128"/>
              </a:rPr>
              <a:t>を使う</a:t>
            </a:r>
          </a:p>
        </p:txBody>
      </p:sp>
    </p:spTree>
    <p:extLst>
      <p:ext uri="{BB962C8B-B14F-4D97-AF65-F5344CB8AC3E}">
        <p14:creationId xmlns:p14="http://schemas.microsoft.com/office/powerpoint/2010/main" val="2880778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7E07ED4-7368-624F-88C7-24327687B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244600"/>
          </a:xfrm>
          <a:solidFill>
            <a:schemeClr val="accent6"/>
          </a:solidFill>
          <a:ln>
            <a:solidFill>
              <a:schemeClr val="accent6"/>
            </a:solidFill>
          </a:ln>
        </p:spPr>
        <p:txBody>
          <a:bodyPr>
            <a:normAutofit/>
          </a:bodyPr>
          <a:lstStyle/>
          <a:p>
            <a:r>
              <a:rPr kumimoji="1" lang="en-US" altLang="ja-JP" sz="4800" dirty="0">
                <a:solidFill>
                  <a:schemeClr val="bg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(1) Git </a:t>
            </a:r>
            <a:r>
              <a:rPr kumimoji="1" lang="ja-JP" altLang="en-US" sz="4800">
                <a:solidFill>
                  <a:schemeClr val="bg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とは何なのか？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6B32738-12B7-764C-8A10-02AA060246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6782" y="1680101"/>
            <a:ext cx="9478434" cy="17689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sz="4400" dirty="0">
                <a:latin typeface="MS PGothic" panose="020B0600070205080204" pitchFamily="34" charset="-128"/>
                <a:ea typeface="MS PGothic" panose="020B0600070205080204" pitchFamily="34" charset="-128"/>
              </a:rPr>
              <a:t>Git </a:t>
            </a:r>
            <a:r>
              <a:rPr kumimoji="1" lang="ja-JP" altLang="en-US" sz="4400">
                <a:latin typeface="MS PGothic" panose="020B0600070205080204" pitchFamily="34" charset="-128"/>
                <a:ea typeface="MS PGothic" panose="020B0600070205080204" pitchFamily="34" charset="-128"/>
              </a:rPr>
              <a:t>をちゃんと使えば管理が容易になる</a:t>
            </a:r>
            <a:endParaRPr kumimoji="1" lang="en-US" altLang="ja-JP" sz="4400"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pPr marL="0" indent="0">
              <a:buNone/>
            </a:pPr>
            <a:r>
              <a:rPr kumimoji="1" lang="en-US" altLang="ja-JP" sz="4400" dirty="0">
                <a:latin typeface="MS PGothic" panose="020B0600070205080204" pitchFamily="34" charset="-128"/>
                <a:ea typeface="MS PGothic" panose="020B0600070205080204" pitchFamily="34" charset="-128"/>
              </a:rPr>
              <a:t>(</a:t>
            </a:r>
            <a:r>
              <a:rPr kumimoji="1" lang="ja-JP" altLang="en-US" sz="4400">
                <a:latin typeface="MS PGothic" panose="020B0600070205080204" pitchFamily="34" charset="-128"/>
                <a:ea typeface="MS PGothic" panose="020B0600070205080204" pitchFamily="34" charset="-128"/>
              </a:rPr>
              <a:t>↓のように時系列に則って管理できる</a:t>
            </a:r>
            <a:r>
              <a:rPr kumimoji="1" lang="en-US" altLang="ja-JP" sz="4400" dirty="0">
                <a:latin typeface="MS PGothic" panose="020B0600070205080204" pitchFamily="34" charset="-128"/>
                <a:ea typeface="MS PGothic" panose="020B0600070205080204" pitchFamily="34" charset="-128"/>
              </a:rPr>
              <a:t>)</a:t>
            </a:r>
            <a:endParaRPr kumimoji="1" lang="ja-JP" altLang="en-US" sz="4400"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9AA8DE31-FE76-F749-9EAC-39661C0545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4976" y="3748643"/>
            <a:ext cx="8302046" cy="2483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6358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7E07ED4-7368-624F-88C7-24327687B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244600"/>
          </a:xfrm>
          <a:solidFill>
            <a:schemeClr val="accent6"/>
          </a:solidFill>
          <a:ln>
            <a:solidFill>
              <a:schemeClr val="accent6"/>
            </a:solidFill>
          </a:ln>
        </p:spPr>
        <p:txBody>
          <a:bodyPr>
            <a:normAutofit/>
          </a:bodyPr>
          <a:lstStyle/>
          <a:p>
            <a:r>
              <a:rPr kumimoji="1" lang="en-US" altLang="ja-JP" sz="4800" dirty="0">
                <a:solidFill>
                  <a:schemeClr val="bg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(1) Git </a:t>
            </a:r>
            <a:r>
              <a:rPr kumimoji="1" lang="ja-JP" altLang="en-US" sz="4800">
                <a:solidFill>
                  <a:schemeClr val="bg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とは何なのか？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6B32738-12B7-764C-8A10-02AA060246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8212" y="1535722"/>
            <a:ext cx="11813787" cy="53222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sz="4400" dirty="0">
                <a:latin typeface="MS PGothic" panose="020B0600070205080204" pitchFamily="34" charset="-128"/>
                <a:ea typeface="MS PGothic" panose="020B0600070205080204" pitchFamily="34" charset="-128"/>
              </a:rPr>
              <a:t>Git</a:t>
            </a:r>
            <a:r>
              <a:rPr kumimoji="1" lang="ja-JP" altLang="en-US" sz="4400">
                <a:latin typeface="MS PGothic" panose="020B0600070205080204" pitchFamily="34" charset="-128"/>
                <a:ea typeface="MS PGothic" panose="020B0600070205080204" pitchFamily="34" charset="-128"/>
              </a:rPr>
              <a:t>のメリット</a:t>
            </a:r>
            <a:endParaRPr kumimoji="1" lang="en-US" altLang="ja-JP" sz="4400"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pPr marL="0" indent="0">
              <a:buNone/>
            </a:pPr>
            <a:r>
              <a:rPr lang="ja-JP" altLang="en-US" sz="4400">
                <a:latin typeface="MS PGothic" panose="020B0600070205080204" pitchFamily="34" charset="-128"/>
                <a:ea typeface="MS PGothic" panose="020B0600070205080204" pitchFamily="34" charset="-128"/>
              </a:rPr>
              <a:t>・</a:t>
            </a:r>
            <a:r>
              <a:rPr lang="en-US" altLang="ja-JP" sz="4400" dirty="0">
                <a:latin typeface="MS PGothic" panose="020B0600070205080204" pitchFamily="34" charset="-128"/>
                <a:ea typeface="MS PGothic" panose="020B0600070205080204" pitchFamily="34" charset="-128"/>
              </a:rPr>
              <a:t> </a:t>
            </a:r>
            <a:r>
              <a:rPr lang="ja-JP" altLang="en-US" sz="4400">
                <a:latin typeface="MS PGothic" panose="020B0600070205080204" pitchFamily="34" charset="-128"/>
                <a:ea typeface="MS PGothic" panose="020B0600070205080204" pitchFamily="34" charset="-128"/>
              </a:rPr>
              <a:t>履歴が時系列ごとに残り、確認や復元が容易</a:t>
            </a:r>
            <a:endParaRPr lang="en-US" altLang="ja-JP" sz="4400"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pPr marL="0" indent="0">
              <a:buNone/>
            </a:pPr>
            <a:r>
              <a:rPr lang="ja-JP" altLang="en-US" sz="4400">
                <a:latin typeface="MS PGothic" panose="020B0600070205080204" pitchFamily="34" charset="-128"/>
                <a:ea typeface="MS PGothic" panose="020B0600070205080204" pitchFamily="34" charset="-128"/>
              </a:rPr>
              <a:t>・</a:t>
            </a:r>
            <a:r>
              <a:rPr lang="en-US" altLang="ja-JP" sz="4400" dirty="0">
                <a:latin typeface="MS PGothic" panose="020B0600070205080204" pitchFamily="34" charset="-128"/>
                <a:ea typeface="MS PGothic" panose="020B0600070205080204" pitchFamily="34" charset="-128"/>
              </a:rPr>
              <a:t> </a:t>
            </a:r>
            <a:r>
              <a:rPr lang="ja-JP" altLang="en-US" sz="4400">
                <a:latin typeface="MS PGothic" panose="020B0600070205080204" pitchFamily="34" charset="-128"/>
                <a:ea typeface="MS PGothic" panose="020B0600070205080204" pitchFamily="34" charset="-128"/>
              </a:rPr>
              <a:t>他の人との共同作業が容易</a:t>
            </a:r>
            <a:endParaRPr lang="en-US" altLang="ja-JP" sz="4400"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pPr marL="0" indent="0">
              <a:buNone/>
            </a:pPr>
            <a:r>
              <a:rPr kumimoji="1" lang="ja-JP" altLang="en-US" sz="4400">
                <a:latin typeface="MS PGothic" panose="020B0600070205080204" pitchFamily="34" charset="-128"/>
                <a:ea typeface="MS PGothic" panose="020B0600070205080204" pitchFamily="34" charset="-128"/>
              </a:rPr>
              <a:t>・</a:t>
            </a:r>
            <a:r>
              <a:rPr kumimoji="1" lang="en-US" altLang="ja-JP" sz="4400" dirty="0">
                <a:latin typeface="MS PGothic" panose="020B0600070205080204" pitchFamily="34" charset="-128"/>
                <a:ea typeface="MS PGothic" panose="020B0600070205080204" pitchFamily="34" charset="-128"/>
              </a:rPr>
              <a:t> </a:t>
            </a:r>
            <a:r>
              <a:rPr lang="ja-JP" altLang="en-US" sz="4400">
                <a:latin typeface="MS PGothic" panose="020B0600070205080204" pitchFamily="34" charset="-128"/>
                <a:ea typeface="MS PGothic" panose="020B0600070205080204" pitchFamily="34" charset="-128"/>
              </a:rPr>
              <a:t>履歴をローカル以外の場所に残すことが容易</a:t>
            </a:r>
            <a:endParaRPr lang="en-US" altLang="ja-JP" sz="4400"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pPr marL="0" indent="0" algn="ctr">
              <a:buNone/>
            </a:pPr>
            <a:r>
              <a:rPr lang="ja-JP" altLang="en-US" sz="4400">
                <a:latin typeface="MS PGothic" panose="020B0600070205080204" pitchFamily="34" charset="-128"/>
                <a:ea typeface="MS PGothic" panose="020B0600070205080204" pitchFamily="34" charset="-128"/>
              </a:rPr>
              <a:t>↓</a:t>
            </a:r>
            <a:endParaRPr lang="en-US" altLang="ja-JP" sz="4400"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pPr marL="0" indent="0" algn="ctr">
              <a:buNone/>
            </a:pPr>
            <a:r>
              <a:rPr lang="ja-JP" altLang="en-US" sz="4400">
                <a:latin typeface="MS PGothic" panose="020B0600070205080204" pitchFamily="34" charset="-128"/>
                <a:ea typeface="MS PGothic" panose="020B0600070205080204" pitchFamily="34" charset="-128"/>
              </a:rPr>
              <a:t>共同開発・卒業研究・小規模ではない</a:t>
            </a:r>
            <a:endParaRPr lang="en-US" altLang="ja-JP" sz="4400"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pPr marL="0" indent="0" algn="ctr">
              <a:buNone/>
            </a:pPr>
            <a:r>
              <a:rPr lang="ja-JP" altLang="en-US" sz="4400">
                <a:latin typeface="MS PGothic" panose="020B0600070205080204" pitchFamily="34" charset="-128"/>
                <a:ea typeface="MS PGothic" panose="020B0600070205080204" pitchFamily="34" charset="-128"/>
              </a:rPr>
              <a:t>プロジェクトをするうえでとても便利</a:t>
            </a:r>
            <a:endParaRPr lang="en-US" altLang="ja-JP" sz="4400"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pPr marL="0" indent="0">
              <a:buNone/>
            </a:pPr>
            <a:endParaRPr kumimoji="1" lang="en-US" altLang="ja-JP" sz="4400"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pPr marL="0" indent="0">
              <a:buNone/>
            </a:pPr>
            <a:endParaRPr kumimoji="1" lang="ja-JP" altLang="en-US" sz="4400"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724716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1079</TotalTime>
  <Words>870</Words>
  <Application>Microsoft Macintosh PowerPoint</Application>
  <PresentationFormat>ワイド画面</PresentationFormat>
  <Paragraphs>146</Paragraphs>
  <Slides>28</Slides>
  <Notes>5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28</vt:i4>
      </vt:variant>
    </vt:vector>
  </HeadingPairs>
  <TitlesOfParts>
    <vt:vector size="34" baseType="lpstr">
      <vt:lpstr>Hiragino Kaku Gothic Std W8</vt:lpstr>
      <vt:lpstr>MS PGothic</vt:lpstr>
      <vt:lpstr>游ゴシック</vt:lpstr>
      <vt:lpstr>游ゴシック Light</vt:lpstr>
      <vt:lpstr>Arial</vt:lpstr>
      <vt:lpstr>Office テーマ</vt:lpstr>
      <vt:lpstr>CC Git講習会</vt:lpstr>
      <vt:lpstr>本講習会での目的</vt:lpstr>
      <vt:lpstr>(1) Git とは何なのか？</vt:lpstr>
      <vt:lpstr>本講習会での目的</vt:lpstr>
      <vt:lpstr>(1) Git とは何なのか？</vt:lpstr>
      <vt:lpstr>(1) Git とは何なのか？</vt:lpstr>
      <vt:lpstr>(1) Git とは何なのか？</vt:lpstr>
      <vt:lpstr>(1) Git とは何なのか？</vt:lpstr>
      <vt:lpstr>(1) Git とは何なのか？</vt:lpstr>
      <vt:lpstr>(1) Git とは何なのか？</vt:lpstr>
      <vt:lpstr>(1) Git とは何なのか？</vt:lpstr>
      <vt:lpstr>(1) Git とは何なのか？</vt:lpstr>
      <vt:lpstr>(1) Git とは何なのか？</vt:lpstr>
      <vt:lpstr>本講習会での目的</vt:lpstr>
      <vt:lpstr>(2)Git(GitHub)の初期設定</vt:lpstr>
      <vt:lpstr>(2)Git(GitHub)の初期設定</vt:lpstr>
      <vt:lpstr>PowerPoint プレゼンテーション</vt:lpstr>
      <vt:lpstr>(2)Gitの使い方</vt:lpstr>
      <vt:lpstr>(2)Gitの使い方</vt:lpstr>
      <vt:lpstr>(2)Gitの使い方</vt:lpstr>
      <vt:lpstr>(2)Gitの使い方</vt:lpstr>
      <vt:lpstr>(2)Gitの使い方</vt:lpstr>
      <vt:lpstr>(2)Gitの使い方</vt:lpstr>
      <vt:lpstr>(2)Gitの使い方</vt:lpstr>
      <vt:lpstr>(2)Gitの使い方</vt:lpstr>
      <vt:lpstr>(2)Gitの使い方</vt:lpstr>
      <vt:lpstr>(2)Gitの使い方</vt:lpstr>
      <vt:lpstr>(2)Gitの使い方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CC Git講習会</dc:title>
  <dc:creator>Microsoft Office User</dc:creator>
  <cp:lastModifiedBy>Microsoft Office User</cp:lastModifiedBy>
  <cp:revision>31</cp:revision>
  <dcterms:created xsi:type="dcterms:W3CDTF">2019-04-15T06:26:35Z</dcterms:created>
  <dcterms:modified xsi:type="dcterms:W3CDTF">2019-05-17T08:53:42Z</dcterms:modified>
</cp:coreProperties>
</file>