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2.xml" ContentType="application/vnd.openxmlformats-officedocument.drawingml.chartshape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3.xml" ContentType="application/vnd.openxmlformats-officedocument.drawingml.chartshapes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7" r:id="rId11"/>
    <p:sldId id="268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uta\Documents\Teste%20Einstein\A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uta\Documents\Teste%20Einstein\AE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uta\Documents\Teste%20Einstein\AE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uta\Documents\Teste%20Einstein\A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uta\Documents\Teste%20Einstein\A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uta\Documents\Teste%20Einstein\AE.xlsx" TargetMode="Externa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2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uta\Documents\Teste%20Einstein\AE.xlsx" TargetMode="Externa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3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uta\Documents\Teste%20Einstein\AE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uta\Documents\Teste%20Einstein\AE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uta\Documents\Teste%20Einstein\AE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425-40CF-8403-F5B2BD82E651}"/>
              </c:ext>
            </c:extLst>
          </c:dPt>
          <c:dPt>
            <c:idx val="1"/>
            <c:invertIfNegative val="0"/>
            <c:bubble3D val="0"/>
            <c:spPr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425-40CF-8403-F5B2BD82E65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Gadug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ppt.1!$A$1:$B$1</c:f>
              <c:strCache>
                <c:ptCount val="2"/>
                <c:pt idx="0">
                  <c:v>Frequência alta</c:v>
                </c:pt>
                <c:pt idx="1">
                  <c:v>Frequência baixa</c:v>
                </c:pt>
              </c:strCache>
            </c:strRef>
          </c:cat>
          <c:val>
            <c:numRef>
              <c:f>ppt.1!$A$2:$B$2</c:f>
              <c:numCache>
                <c:formatCode>General</c:formatCode>
                <c:ptCount val="2"/>
                <c:pt idx="0">
                  <c:v>211914</c:v>
                </c:pt>
                <c:pt idx="1">
                  <c:v>15818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425-40CF-8403-F5B2BD82E6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116247311"/>
        <c:axId val="1116248143"/>
      </c:barChart>
      <c:catAx>
        <c:axId val="111624731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Gadugi" panose="020B0502040204020203" pitchFamily="34" charset="0"/>
                <a:cs typeface="Segoe UI" panose="020B0502040204020203" pitchFamily="34" charset="0"/>
              </a:defRPr>
            </a:pPr>
            <a:endParaRPr lang="pt-BR"/>
          </a:p>
        </c:txPr>
        <c:crossAx val="1116248143"/>
        <c:crosses val="autoZero"/>
        <c:auto val="1"/>
        <c:lblAlgn val="ctr"/>
        <c:lblOffset val="100"/>
        <c:noMultiLvlLbl val="0"/>
      </c:catAx>
      <c:valAx>
        <c:axId val="111624814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16247311"/>
        <c:crosses val="autoZero"/>
        <c:crossBetween val="between"/>
        <c:dispUnits>
          <c:builtInUnit val="thousands"/>
          <c:dispUnits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" panose="020B0502040204020203" pitchFamily="34" charset="0"/>
                    <a:ea typeface="Gadug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600">
          <a:latin typeface="Segoe UI" panose="020B0502040204020203" pitchFamily="34" charset="0"/>
          <a:ea typeface="Gadugi" panose="020B0502040204020203" pitchFamily="34" charset="0"/>
          <a:cs typeface="Segoe UI" panose="020B0502040204020203" pitchFamily="34" charset="0"/>
        </a:defRPr>
      </a:pPr>
      <a:endParaRPr lang="pt-B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'ppt.1 (8)'!$B$5</c:f>
              <c:strCache>
                <c:ptCount val="1"/>
                <c:pt idx="0">
                  <c:v>No geral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D42-430A-A3A4-7CDF8388E9BF}"/>
              </c:ext>
            </c:extLst>
          </c:dPt>
          <c:dPt>
            <c:idx val="1"/>
            <c:invertIfNegative val="0"/>
            <c:bubble3D val="0"/>
            <c:spPr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D42-430A-A3A4-7CDF8388E9BF}"/>
              </c:ext>
            </c:extLst>
          </c:dPt>
          <c:dLbls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n-US" sz="1600" b="0" i="0" u="none" strike="noStrike" kern="1200" baseline="0">
                    <a:solidFill>
                      <a:schemeClr val="tx1"/>
                    </a:solidFill>
                    <a:latin typeface="Segoe UI" panose="020B0502040204020203" pitchFamily="34" charset="0"/>
                    <a:ea typeface="Gadug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'ppt.1 (8)'!$A$6:$A$7</c:f>
              <c:strCache>
                <c:ptCount val="2"/>
                <c:pt idx="0">
                  <c:v>Masculino</c:v>
                </c:pt>
                <c:pt idx="1">
                  <c:v>Feminino</c:v>
                </c:pt>
              </c:strCache>
            </c:strRef>
          </c:cat>
          <c:val>
            <c:numRef>
              <c:f>'ppt.1 (8)'!$B$6:$B$7</c:f>
              <c:numCache>
                <c:formatCode>General</c:formatCode>
                <c:ptCount val="2"/>
                <c:pt idx="0">
                  <c:v>1238</c:v>
                </c:pt>
                <c:pt idx="1">
                  <c:v>1789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D42-430A-A3A4-7CDF8388E9B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1116753183"/>
        <c:axId val="1116752767"/>
      </c:barChart>
      <c:catAx>
        <c:axId val="1116753183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600" b="0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Gadugi" panose="020B0502040204020203" pitchFamily="34" charset="0"/>
                <a:cs typeface="Segoe UI" panose="020B0502040204020203" pitchFamily="34" charset="0"/>
              </a:defRPr>
            </a:pPr>
            <a:endParaRPr lang="pt-BR"/>
          </a:p>
        </c:txPr>
        <c:crossAx val="1116752767"/>
        <c:crosses val="autoZero"/>
        <c:auto val="1"/>
        <c:lblAlgn val="ctr"/>
        <c:lblOffset val="100"/>
        <c:noMultiLvlLbl val="0"/>
      </c:catAx>
      <c:valAx>
        <c:axId val="1116752767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1167531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1600" b="0" i="0" u="none" strike="noStrike" kern="1200" baseline="0">
          <a:solidFill>
            <a:schemeClr val="tx1"/>
          </a:solidFill>
          <a:latin typeface="Segoe UI" panose="020B0502040204020203" pitchFamily="34" charset="0"/>
          <a:ea typeface="Gadugi" panose="020B0502040204020203" pitchFamily="34" charset="0"/>
          <a:cs typeface="Segoe UI" panose="020B0502040204020203" pitchFamily="34" charset="0"/>
        </a:defRPr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C41-4D3C-8D0E-98DCAD9AC8FF}"/>
              </c:ext>
            </c:extLst>
          </c:dPt>
          <c:dPt>
            <c:idx val="1"/>
            <c:invertIfNegative val="0"/>
            <c:bubble3D val="0"/>
            <c:spPr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C41-4D3C-8D0E-98DCAD9AC8F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Gadug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'ppt.1 (3)'!$A$1:$B$1</c:f>
              <c:strCache>
                <c:ptCount val="2"/>
                <c:pt idx="0">
                  <c:v>Pais mais atenciosos</c:v>
                </c:pt>
                <c:pt idx="1">
                  <c:v>Pais menos atenciosos</c:v>
                </c:pt>
              </c:strCache>
            </c:strRef>
          </c:cat>
          <c:val>
            <c:numRef>
              <c:f>'ppt.1 (3)'!$A$2:$B$2</c:f>
              <c:numCache>
                <c:formatCode>General</c:formatCode>
                <c:ptCount val="2"/>
                <c:pt idx="0">
                  <c:v>5462</c:v>
                </c:pt>
                <c:pt idx="1">
                  <c:v>10356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C41-4D3C-8D0E-98DCAD9AC8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116247311"/>
        <c:axId val="1116248143"/>
      </c:barChart>
      <c:catAx>
        <c:axId val="11162473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Gadugi" panose="020B0502040204020203" pitchFamily="34" charset="0"/>
                <a:cs typeface="Segoe UI" panose="020B0502040204020203" pitchFamily="34" charset="0"/>
              </a:defRPr>
            </a:pPr>
            <a:endParaRPr lang="pt-BR"/>
          </a:p>
        </c:txPr>
        <c:crossAx val="1116248143"/>
        <c:crosses val="autoZero"/>
        <c:auto val="1"/>
        <c:lblAlgn val="ctr"/>
        <c:lblOffset val="100"/>
        <c:noMultiLvlLbl val="0"/>
      </c:catAx>
      <c:valAx>
        <c:axId val="111624814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116247311"/>
        <c:crosses val="autoZero"/>
        <c:crossBetween val="between"/>
        <c:dispUnits>
          <c:builtInUnit val="thousand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" panose="020B0502040204020203" pitchFamily="34" charset="0"/>
                    <a:ea typeface="Gadug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600">
          <a:latin typeface="Segoe UI" panose="020B0502040204020203" pitchFamily="34" charset="0"/>
          <a:ea typeface="Gadugi" panose="020B0502040204020203" pitchFamily="34" charset="0"/>
          <a:cs typeface="Segoe UI" panose="020B0502040204020203" pitchFamily="34" charset="0"/>
        </a:defRPr>
      </a:pPr>
      <a:endParaRPr lang="pt-BR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7255315911598"/>
          <c:y val="0.17961325918602508"/>
          <c:w val="0.72147656814637295"/>
          <c:h val="0.6640350623187626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'ppt.1 (2)'!$B$1</c:f>
              <c:strCache>
                <c:ptCount val="1"/>
                <c:pt idx="0">
                  <c:v>Feminino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'ppt.1 (2)'!$A$2:$A$3</c:f>
              <c:strCache>
                <c:ptCount val="2"/>
                <c:pt idx="0">
                  <c:v>Nunca</c:v>
                </c:pt>
                <c:pt idx="1">
                  <c:v>Raramente</c:v>
                </c:pt>
              </c:strCache>
            </c:strRef>
          </c:cat>
          <c:val>
            <c:numRef>
              <c:f>'ppt.1 (2)'!$B$2:$B$3</c:f>
              <c:numCache>
                <c:formatCode>General</c:formatCode>
                <c:ptCount val="2"/>
                <c:pt idx="0">
                  <c:v>2171</c:v>
                </c:pt>
                <c:pt idx="1">
                  <c:v>1512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4B-462C-82CB-271CF687F71C}"/>
            </c:ext>
          </c:extLst>
        </c:ser>
        <c:ser>
          <c:idx val="1"/>
          <c:order val="1"/>
          <c:tx>
            <c:strRef>
              <c:f>'ppt.1 (2)'!$C$1</c:f>
              <c:strCache>
                <c:ptCount val="1"/>
                <c:pt idx="0">
                  <c:v>Masculino</c:v>
                </c:pt>
              </c:strCache>
            </c:strRef>
          </c:tx>
          <c:spPr>
            <a:solidFill>
              <a:schemeClr val="bg2">
                <a:lumMod val="90000"/>
              </a:schemeClr>
            </a:solidFill>
            <a:ln>
              <a:noFill/>
            </a:ln>
            <a:effectLst/>
          </c:spPr>
          <c:invertIfNegative val="0"/>
          <c:cat>
            <c:strRef>
              <c:f>'ppt.1 (2)'!$A$2:$A$3</c:f>
              <c:strCache>
                <c:ptCount val="2"/>
                <c:pt idx="0">
                  <c:v>Nunca</c:v>
                </c:pt>
                <c:pt idx="1">
                  <c:v>Raramente</c:v>
                </c:pt>
              </c:strCache>
            </c:strRef>
          </c:cat>
          <c:val>
            <c:numRef>
              <c:f>'ppt.1 (2)'!$C$2:$C$3</c:f>
              <c:numCache>
                <c:formatCode>General</c:formatCode>
                <c:ptCount val="2"/>
                <c:pt idx="0">
                  <c:v>1686</c:v>
                </c:pt>
                <c:pt idx="1">
                  <c:v>1337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94B-462C-82CB-271CF687F7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116197791"/>
        <c:axId val="1116196543"/>
      </c:barChart>
      <c:catAx>
        <c:axId val="111619779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600" b="0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Gadugi" panose="020B0502040204020203" pitchFamily="34" charset="0"/>
                <a:cs typeface="Segoe UI" panose="020B0502040204020203" pitchFamily="34" charset="0"/>
              </a:defRPr>
            </a:pPr>
            <a:endParaRPr lang="pt-BR"/>
          </a:p>
        </c:txPr>
        <c:crossAx val="1116196543"/>
        <c:crosses val="autoZero"/>
        <c:auto val="1"/>
        <c:lblAlgn val="ctr"/>
        <c:lblOffset val="100"/>
        <c:noMultiLvlLbl val="0"/>
      </c:catAx>
      <c:valAx>
        <c:axId val="11161965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bg2">
                <a:lumMod val="9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600" b="0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Gadugi" panose="020B0502040204020203" pitchFamily="34" charset="0"/>
                <a:cs typeface="Segoe UI" panose="020B0502040204020203" pitchFamily="34" charset="0"/>
              </a:defRPr>
            </a:pPr>
            <a:endParaRPr lang="pt-BR"/>
          </a:p>
        </c:txPr>
        <c:crossAx val="1116197791"/>
        <c:crosses val="autoZero"/>
        <c:crossBetween val="between"/>
        <c:dispUnits>
          <c:builtInUnit val="thousands"/>
          <c:dispUnits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n-US" sz="1600" b="0" i="0" u="none" strike="noStrike" kern="1200" baseline="0">
                    <a:solidFill>
                      <a:schemeClr val="tx1"/>
                    </a:solidFill>
                    <a:latin typeface="Segoe UI" panose="020B0502040204020203" pitchFamily="34" charset="0"/>
                    <a:ea typeface="Gadug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0"/>
          <c:y val="7.8856204689224333E-3"/>
          <c:w val="0.23341330974932481"/>
          <c:h val="0.1922498321206028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600" b="0" i="0" u="none" strike="noStrike" kern="1200" baseline="0">
              <a:solidFill>
                <a:schemeClr val="tx1"/>
              </a:solidFill>
              <a:latin typeface="Segoe UI" panose="020B0502040204020203" pitchFamily="34" charset="0"/>
              <a:ea typeface="Gadugi" panose="020B0502040204020203" pitchFamily="34" charset="0"/>
              <a:cs typeface="Segoe UI" panose="020B0502040204020203" pitchFamily="34" charset="0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1600" b="0" i="0" u="none" strike="noStrike" kern="1200" baseline="0">
          <a:solidFill>
            <a:schemeClr val="tx1"/>
          </a:solidFill>
          <a:latin typeface="Segoe UI" panose="020B0502040204020203" pitchFamily="34" charset="0"/>
          <a:ea typeface="Gadugi" panose="020B0502040204020203" pitchFamily="34" charset="0"/>
          <a:cs typeface="Segoe UI" panose="020B0502040204020203" pitchFamily="34" charset="0"/>
        </a:defRPr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'ppt.1 (4)'!$B$1</c:f>
              <c:strCache>
                <c:ptCount val="1"/>
                <c:pt idx="0">
                  <c:v>Casos de Bully</c:v>
                </c:pt>
              </c:strCache>
            </c:strRef>
          </c:tx>
          <c:spPr>
            <a:solidFill>
              <a:schemeClr val="bg2">
                <a:lumMod val="90000"/>
              </a:schemeClr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0A5-4131-866B-207CEA975F3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600" b="0" i="0" u="none" strike="noStrike" kern="1200" baseline="0">
                    <a:solidFill>
                      <a:schemeClr val="tx1"/>
                    </a:solidFill>
                    <a:latin typeface="Segoe UI" panose="020B0502040204020203" pitchFamily="34" charset="0"/>
                    <a:ea typeface="Gadug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'ppt.1 (4)'!$A$2:$A$3</c:f>
              <c:numCache>
                <c:formatCode>General</c:formatCode>
                <c:ptCount val="2"/>
                <c:pt idx="0">
                  <c:v>2012</c:v>
                </c:pt>
                <c:pt idx="1">
                  <c:v>2015</c:v>
                </c:pt>
              </c:numCache>
            </c:numRef>
          </c:cat>
          <c:val>
            <c:numRef>
              <c:f>'ppt.1 (4)'!$B$2:$B$3</c:f>
              <c:numCache>
                <c:formatCode>General</c:formatCode>
                <c:ptCount val="2"/>
                <c:pt idx="0">
                  <c:v>2136</c:v>
                </c:pt>
                <c:pt idx="1">
                  <c:v>2644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0A5-4131-866B-207CEA975F3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16753183"/>
        <c:axId val="1116752767"/>
      </c:barChart>
      <c:catAx>
        <c:axId val="11167531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600" b="0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Gadugi" panose="020B0502040204020203" pitchFamily="34" charset="0"/>
                <a:cs typeface="Segoe UI" panose="020B0502040204020203" pitchFamily="34" charset="0"/>
              </a:defRPr>
            </a:pPr>
            <a:endParaRPr lang="pt-BR"/>
          </a:p>
        </c:txPr>
        <c:crossAx val="1116752767"/>
        <c:crosses val="autoZero"/>
        <c:auto val="1"/>
        <c:lblAlgn val="ctr"/>
        <c:lblOffset val="100"/>
        <c:noMultiLvlLbl val="0"/>
      </c:catAx>
      <c:valAx>
        <c:axId val="111675276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1167531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1600" b="0" i="0" u="none" strike="noStrike" kern="1200" baseline="0">
          <a:solidFill>
            <a:schemeClr val="tx1"/>
          </a:solidFill>
          <a:latin typeface="Segoe UI" panose="020B0502040204020203" pitchFamily="34" charset="0"/>
          <a:ea typeface="Gadugi" panose="020B0502040204020203" pitchFamily="34" charset="0"/>
          <a:cs typeface="Segoe UI" panose="020B0502040204020203" pitchFamily="34" charset="0"/>
        </a:defRPr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'ppt.1 (5)'!$A$2</c:f>
              <c:strCache>
                <c:ptCount val="1"/>
                <c:pt idx="0">
                  <c:v>Aparência do corpo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C29-48D4-A561-9F246FDBB88E}"/>
              </c:ext>
            </c:extLst>
          </c:dPt>
          <c:dLbls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n-US" sz="1600" b="0" i="0" u="none" strike="noStrike" kern="1200" baseline="0">
                    <a:solidFill>
                      <a:schemeClr val="bg1"/>
                    </a:solidFill>
                    <a:latin typeface="Segoe UI" panose="020B0502040204020203" pitchFamily="34" charset="0"/>
                    <a:ea typeface="Gadug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'ppt.1 (5)'!$B$1:$C$1</c:f>
              <c:strCache>
                <c:ptCount val="2"/>
                <c:pt idx="0">
                  <c:v>Feminino</c:v>
                </c:pt>
                <c:pt idx="1">
                  <c:v>Masculino</c:v>
                </c:pt>
              </c:strCache>
            </c:strRef>
          </c:cat>
          <c:val>
            <c:numRef>
              <c:f>'ppt.1 (5)'!$B$2:$C$2</c:f>
              <c:numCache>
                <c:formatCode>General</c:formatCode>
                <c:ptCount val="2"/>
                <c:pt idx="0">
                  <c:v>425</c:v>
                </c:pt>
                <c:pt idx="1">
                  <c:v>325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C29-48D4-A561-9F246FDBB88E}"/>
            </c:ext>
          </c:extLst>
        </c:ser>
        <c:ser>
          <c:idx val="1"/>
          <c:order val="1"/>
          <c:tx>
            <c:strRef>
              <c:f>'ppt.1 (5)'!$A$3</c:f>
              <c:strCache>
                <c:ptCount val="1"/>
                <c:pt idx="0">
                  <c:v>Aparência dos rosto</c:v>
                </c:pt>
              </c:strCache>
            </c:strRef>
          </c:tx>
          <c:spPr>
            <a:solidFill>
              <a:schemeClr val="bg2">
                <a:lumMod val="9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n-US" sz="1600" b="0" i="0" u="none" strike="noStrike" kern="1200" baseline="0">
                    <a:solidFill>
                      <a:schemeClr val="tx1"/>
                    </a:solidFill>
                    <a:latin typeface="Segoe UI" panose="020B0502040204020203" pitchFamily="34" charset="0"/>
                    <a:ea typeface="Gadug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'ppt.1 (5)'!$B$1:$C$1</c:f>
              <c:strCache>
                <c:ptCount val="2"/>
                <c:pt idx="0">
                  <c:v>Feminino</c:v>
                </c:pt>
                <c:pt idx="1">
                  <c:v>Masculino</c:v>
                </c:pt>
              </c:strCache>
            </c:strRef>
          </c:cat>
          <c:val>
            <c:numRef>
              <c:f>'ppt.1 (5)'!$B$3:$C$3</c:f>
              <c:numCache>
                <c:formatCode>General</c:formatCode>
                <c:ptCount val="2"/>
                <c:pt idx="0">
                  <c:v>225</c:v>
                </c:pt>
                <c:pt idx="1">
                  <c:v>303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C29-48D4-A561-9F246FDBB88E}"/>
            </c:ext>
          </c:extLst>
        </c:ser>
        <c:ser>
          <c:idx val="2"/>
          <c:order val="2"/>
          <c:tx>
            <c:strRef>
              <c:f>'ppt.1 (5)'!$A$4</c:f>
              <c:strCache>
                <c:ptCount val="1"/>
                <c:pt idx="0">
                  <c:v>Outros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600" b="0" i="0" u="none" strike="noStrike" kern="1200" baseline="0">
                    <a:solidFill>
                      <a:schemeClr val="tx1"/>
                    </a:solidFill>
                    <a:latin typeface="Segoe UI" panose="020B0502040204020203" pitchFamily="34" charset="0"/>
                    <a:ea typeface="Gadug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'ppt.1 (5)'!$B$1:$C$1</c:f>
              <c:strCache>
                <c:ptCount val="2"/>
                <c:pt idx="0">
                  <c:v>Feminino</c:v>
                </c:pt>
                <c:pt idx="1">
                  <c:v>Masculino</c:v>
                </c:pt>
              </c:strCache>
            </c:strRef>
          </c:cat>
          <c:val>
            <c:numRef>
              <c:f>'ppt.1 (5)'!$B$4:$C$4</c:f>
              <c:numCache>
                <c:formatCode>General</c:formatCode>
                <c:ptCount val="2"/>
                <c:pt idx="0">
                  <c:v>1429</c:v>
                </c:pt>
                <c:pt idx="1">
                  <c:v>1200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C29-48D4-A561-9F246FDBB88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1116753183"/>
        <c:axId val="1116752767"/>
      </c:barChart>
      <c:catAx>
        <c:axId val="1116753183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600" b="0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Gadugi" panose="020B0502040204020203" pitchFamily="34" charset="0"/>
                <a:cs typeface="Segoe UI" panose="020B0502040204020203" pitchFamily="34" charset="0"/>
              </a:defRPr>
            </a:pPr>
            <a:endParaRPr lang="pt-BR"/>
          </a:p>
        </c:txPr>
        <c:crossAx val="1116752767"/>
        <c:crosses val="autoZero"/>
        <c:auto val="1"/>
        <c:lblAlgn val="ctr"/>
        <c:lblOffset val="100"/>
        <c:noMultiLvlLbl val="0"/>
      </c:catAx>
      <c:valAx>
        <c:axId val="11167527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out"/>
        <c:minorTickMark val="none"/>
        <c:tickLblPos val="nextTo"/>
        <c:spPr>
          <a:noFill/>
          <a:ln>
            <a:solidFill>
              <a:schemeClr val="bg2">
                <a:lumMod val="9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600" b="0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Gadugi" panose="020B0502040204020203" pitchFamily="34" charset="0"/>
                <a:cs typeface="Segoe UI" panose="020B0502040204020203" pitchFamily="34" charset="0"/>
              </a:defRPr>
            </a:pPr>
            <a:endParaRPr lang="pt-BR"/>
          </a:p>
        </c:txPr>
        <c:crossAx val="11167531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0"/>
          <c:y val="0"/>
          <c:w val="0.2008302902354597"/>
          <c:h val="0.2369988265678281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600" b="0" i="0" u="none" strike="noStrike" kern="1200" baseline="0">
              <a:solidFill>
                <a:schemeClr val="tx1"/>
              </a:solidFill>
              <a:latin typeface="Segoe UI" panose="020B0502040204020203" pitchFamily="34" charset="0"/>
              <a:ea typeface="Gadugi" panose="020B0502040204020203" pitchFamily="34" charset="0"/>
              <a:cs typeface="Segoe UI" panose="020B0502040204020203" pitchFamily="34" charset="0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1600" b="0" i="0" u="none" strike="noStrike" kern="1200" baseline="0">
          <a:solidFill>
            <a:schemeClr val="tx1"/>
          </a:solidFill>
          <a:latin typeface="Segoe UI" panose="020B0502040204020203" pitchFamily="34" charset="0"/>
          <a:ea typeface="Gadugi" panose="020B0502040204020203" pitchFamily="34" charset="0"/>
          <a:cs typeface="Segoe UI" panose="020B0502040204020203" pitchFamily="34" charset="0"/>
        </a:defRPr>
      </a:pPr>
      <a:endParaRPr lang="pt-BR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'ppt.1 (6)'!$B$1</c:f>
              <c:strCache>
                <c:ptCount val="1"/>
                <c:pt idx="0">
                  <c:v>Sofreu agressão</c:v>
                </c:pt>
              </c:strCache>
            </c:strRef>
          </c:tx>
          <c:spPr>
            <a:solidFill>
              <a:schemeClr val="bg2">
                <a:lumMod val="90000"/>
              </a:schemeClr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BBE-4B0B-AD55-59DED4ECFB6F}"/>
              </c:ext>
            </c:extLst>
          </c:dPt>
          <c:dLbls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n-US" sz="1600" b="0" i="0" u="none" strike="noStrike" kern="1200" baseline="0">
                    <a:solidFill>
                      <a:schemeClr val="tx1"/>
                    </a:solidFill>
                    <a:latin typeface="Segoe UI" panose="020B0502040204020203" pitchFamily="34" charset="0"/>
                    <a:ea typeface="Gadug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'ppt.1 (6)'!$A$2:$A$3</c:f>
              <c:numCache>
                <c:formatCode>General</c:formatCode>
                <c:ptCount val="2"/>
                <c:pt idx="0">
                  <c:v>2012</c:v>
                </c:pt>
                <c:pt idx="1">
                  <c:v>2015</c:v>
                </c:pt>
              </c:numCache>
            </c:numRef>
          </c:cat>
          <c:val>
            <c:numRef>
              <c:f>'ppt.1 (6)'!$B$2:$B$3</c:f>
              <c:numCache>
                <c:formatCode>General</c:formatCode>
                <c:ptCount val="2"/>
                <c:pt idx="0">
                  <c:v>838</c:v>
                </c:pt>
                <c:pt idx="1">
                  <c:v>1016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BBE-4B0B-AD55-59DED4ECFB6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1116753183"/>
        <c:axId val="1116752767"/>
      </c:barChart>
      <c:catAx>
        <c:axId val="1116753183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600" b="0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Gadugi" panose="020B0502040204020203" pitchFamily="34" charset="0"/>
                <a:cs typeface="Segoe UI" panose="020B0502040204020203" pitchFamily="34" charset="0"/>
              </a:defRPr>
            </a:pPr>
            <a:endParaRPr lang="pt-BR"/>
          </a:p>
        </c:txPr>
        <c:crossAx val="1116752767"/>
        <c:crosses val="autoZero"/>
        <c:auto val="1"/>
        <c:lblAlgn val="ctr"/>
        <c:lblOffset val="100"/>
        <c:noMultiLvlLbl val="0"/>
      </c:catAx>
      <c:valAx>
        <c:axId val="1116752767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1167531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1600" b="0" i="0" u="none" strike="noStrike" kern="1200" baseline="0">
          <a:solidFill>
            <a:schemeClr val="tx1"/>
          </a:solidFill>
          <a:latin typeface="Segoe UI" panose="020B0502040204020203" pitchFamily="34" charset="0"/>
          <a:ea typeface="Gadugi" panose="020B0502040204020203" pitchFamily="34" charset="0"/>
          <a:cs typeface="Segoe UI" panose="020B0502040204020203" pitchFamily="34" charset="0"/>
        </a:defRPr>
      </a:pPr>
      <a:endParaRPr lang="pt-BR"/>
    </a:p>
  </c:txPr>
  <c:externalData r:id="rId3">
    <c:autoUpdate val="0"/>
  </c:externalData>
  <c:userShapes r:id="rId4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960784313725492E-2"/>
          <c:y val="3.2105067452815661E-2"/>
          <c:w val="0.94607843137254899"/>
          <c:h val="0.80298462692163475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362-4B2D-9E7F-C071B36DF40D}"/>
              </c:ext>
            </c:extLst>
          </c:dPt>
          <c:dPt>
            <c:idx val="1"/>
            <c:invertIfNegative val="0"/>
            <c:bubble3D val="0"/>
            <c:spPr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4362-4B2D-9E7F-C071B36DF40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600" b="0" i="0" u="none" strike="noStrike" kern="1200" baseline="0">
                    <a:solidFill>
                      <a:schemeClr val="tx1"/>
                    </a:solidFill>
                    <a:latin typeface="Segoe UI" panose="020B0502040204020203" pitchFamily="34" charset="0"/>
                    <a:ea typeface="Gadug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'ppt.1 (7)'!$B$5:$C$5</c:f>
              <c:strCache>
                <c:ptCount val="2"/>
                <c:pt idx="0">
                  <c:v>Dormem frequentemente sem preocupação</c:v>
                </c:pt>
                <c:pt idx="1">
                  <c:v>Dormem frequentemente com preocupação</c:v>
                </c:pt>
              </c:strCache>
            </c:strRef>
          </c:cat>
          <c:val>
            <c:numRef>
              <c:f>'ppt.1 (7)'!$B$6:$C$6</c:f>
              <c:numCache>
                <c:formatCode>General</c:formatCode>
                <c:ptCount val="2"/>
                <c:pt idx="0">
                  <c:v>758</c:v>
                </c:pt>
                <c:pt idx="1">
                  <c:v>1089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362-4B2D-9E7F-C071B36DF4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15290623"/>
        <c:axId val="1715292703"/>
      </c:barChart>
      <c:catAx>
        <c:axId val="17152906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600" b="0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Gadugi" panose="020B0502040204020203" pitchFamily="34" charset="0"/>
                <a:cs typeface="Segoe UI" panose="020B0502040204020203" pitchFamily="34" charset="0"/>
              </a:defRPr>
            </a:pPr>
            <a:endParaRPr lang="pt-BR"/>
          </a:p>
        </c:txPr>
        <c:crossAx val="1715292703"/>
        <c:crosses val="autoZero"/>
        <c:auto val="1"/>
        <c:lblAlgn val="ctr"/>
        <c:lblOffset val="100"/>
        <c:noMultiLvlLbl val="0"/>
      </c:catAx>
      <c:valAx>
        <c:axId val="171529270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715290623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1600" b="0" i="0" u="none" strike="noStrike" kern="1200" baseline="0">
          <a:solidFill>
            <a:schemeClr val="tx1"/>
          </a:solidFill>
          <a:latin typeface="Segoe UI" panose="020B0502040204020203" pitchFamily="34" charset="0"/>
          <a:ea typeface="Gadugi" panose="020B0502040204020203" pitchFamily="34" charset="0"/>
          <a:cs typeface="Segoe UI" panose="020B0502040204020203" pitchFamily="34" charset="0"/>
        </a:defRPr>
      </a:pPr>
      <a:endParaRPr lang="pt-B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'ppt.1 (7)'!$C$1</c:f>
              <c:strCache>
                <c:ptCount val="1"/>
                <c:pt idx="0">
                  <c:v>Dormem frequentemente com preocupação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791-4D00-A301-7EF350CCF599}"/>
              </c:ext>
            </c:extLst>
          </c:dPt>
          <c:dLbls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n-US" sz="1600" b="0" i="0" u="none" strike="noStrike" kern="1200" baseline="0">
                    <a:solidFill>
                      <a:schemeClr val="tx1"/>
                    </a:solidFill>
                    <a:latin typeface="Segoe UI" panose="020B0502040204020203" pitchFamily="34" charset="0"/>
                    <a:ea typeface="Gadug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'ppt.1 (7)'!$A$2:$A$3</c:f>
              <c:strCache>
                <c:ptCount val="2"/>
                <c:pt idx="0">
                  <c:v>Masculino</c:v>
                </c:pt>
                <c:pt idx="1">
                  <c:v>Feminino</c:v>
                </c:pt>
              </c:strCache>
            </c:strRef>
          </c:cat>
          <c:val>
            <c:numRef>
              <c:f>'ppt.1 (7)'!$C$2:$C$3</c:f>
              <c:numCache>
                <c:formatCode>General</c:formatCode>
                <c:ptCount val="2"/>
                <c:pt idx="0">
                  <c:v>439</c:v>
                </c:pt>
                <c:pt idx="1">
                  <c:v>650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791-4D00-A301-7EF350CCF59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1116753183"/>
        <c:axId val="1116752767"/>
      </c:barChart>
      <c:catAx>
        <c:axId val="1116753183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600" b="0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Gadugi" panose="020B0502040204020203" pitchFamily="34" charset="0"/>
                <a:cs typeface="Segoe UI" panose="020B0502040204020203" pitchFamily="34" charset="0"/>
              </a:defRPr>
            </a:pPr>
            <a:endParaRPr lang="pt-BR"/>
          </a:p>
        </c:txPr>
        <c:crossAx val="1116752767"/>
        <c:crosses val="autoZero"/>
        <c:auto val="1"/>
        <c:lblAlgn val="ctr"/>
        <c:lblOffset val="100"/>
        <c:noMultiLvlLbl val="0"/>
      </c:catAx>
      <c:valAx>
        <c:axId val="1116752767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1167531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1600" b="0" i="0" u="none" strike="noStrike" kern="1200" baseline="0">
          <a:solidFill>
            <a:schemeClr val="tx1"/>
          </a:solidFill>
          <a:latin typeface="Segoe UI" panose="020B0502040204020203" pitchFamily="34" charset="0"/>
          <a:ea typeface="Gadugi" panose="020B0502040204020203" pitchFamily="34" charset="0"/>
          <a:cs typeface="Segoe UI" panose="020B0502040204020203" pitchFamily="34" charset="0"/>
        </a:defRPr>
      </a:pPr>
      <a:endParaRPr lang="pt-B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'ppt.1 (8)'!$B$1</c:f>
              <c:strCache>
                <c:ptCount val="1"/>
                <c:pt idx="0">
                  <c:v>Sentem-se só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B45-4469-ADDD-12C72A1D8F5F}"/>
              </c:ext>
            </c:extLst>
          </c:dPt>
          <c:dPt>
            <c:idx val="1"/>
            <c:invertIfNegative val="0"/>
            <c:bubble3D val="0"/>
            <c:spPr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B45-4469-ADDD-12C72A1D8F5F}"/>
              </c:ext>
            </c:extLst>
          </c:dPt>
          <c:dLbls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n-US" sz="1600" b="0" i="0" u="none" strike="noStrike" kern="1200" baseline="0">
                    <a:solidFill>
                      <a:schemeClr val="tx1"/>
                    </a:solidFill>
                    <a:latin typeface="Segoe UI" panose="020B0502040204020203" pitchFamily="34" charset="0"/>
                    <a:ea typeface="Gadug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'ppt.1 (8)'!$A$2:$A$3</c:f>
              <c:numCache>
                <c:formatCode>General</c:formatCode>
                <c:ptCount val="2"/>
                <c:pt idx="0">
                  <c:v>2012</c:v>
                </c:pt>
                <c:pt idx="1">
                  <c:v>2015</c:v>
                </c:pt>
              </c:numCache>
            </c:numRef>
          </c:cat>
          <c:val>
            <c:numRef>
              <c:f>'ppt.1 (8)'!$B$2:$B$3</c:f>
              <c:numCache>
                <c:formatCode>General</c:formatCode>
                <c:ptCount val="2"/>
                <c:pt idx="0">
                  <c:v>1327</c:v>
                </c:pt>
                <c:pt idx="1">
                  <c:v>1700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B45-4469-ADDD-12C72A1D8F5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1116753183"/>
        <c:axId val="1116752767"/>
      </c:barChart>
      <c:catAx>
        <c:axId val="1116753183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600" b="0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Gadugi" panose="020B0502040204020203" pitchFamily="34" charset="0"/>
                <a:cs typeface="Segoe UI" panose="020B0502040204020203" pitchFamily="34" charset="0"/>
              </a:defRPr>
            </a:pPr>
            <a:endParaRPr lang="pt-BR"/>
          </a:p>
        </c:txPr>
        <c:crossAx val="1116752767"/>
        <c:crosses val="autoZero"/>
        <c:auto val="1"/>
        <c:lblAlgn val="ctr"/>
        <c:lblOffset val="100"/>
        <c:noMultiLvlLbl val="0"/>
      </c:catAx>
      <c:valAx>
        <c:axId val="1116752767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1167531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1600" b="0" i="0" u="none" strike="noStrike" kern="1200" baseline="0">
          <a:solidFill>
            <a:schemeClr val="tx1"/>
          </a:solidFill>
          <a:latin typeface="Segoe UI" panose="020B0502040204020203" pitchFamily="34" charset="0"/>
          <a:ea typeface="Gadugi" panose="020B0502040204020203" pitchFamily="34" charset="0"/>
          <a:cs typeface="Segoe UI" panose="020B0502040204020203" pitchFamily="34" charset="0"/>
        </a:defRPr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0.0529</cdr:y>
    </cdr:from>
    <cdr:to>
      <cdr:x>0.57971</cdr:x>
      <cdr:y>0.32875</cdr:y>
    </cdr:to>
    <cdr:sp macro="" textlink="">
      <cdr:nvSpPr>
        <cdr:cNvPr id="2" name="CaixaDeTexto 11">
          <a:extLst xmlns:a="http://schemas.openxmlformats.org/drawingml/2006/main">
            <a:ext uri="{FF2B5EF4-FFF2-40B4-BE49-F238E27FC236}">
              <a16:creationId xmlns:a16="http://schemas.microsoft.com/office/drawing/2014/main" id="{5C957B5A-BEAD-4DD9-8AA5-E1ED0C1DFBD7}"/>
            </a:ext>
          </a:extLst>
        </cdr:cNvPr>
        <cdr:cNvSpPr txBox="1"/>
      </cdr:nvSpPr>
      <cdr:spPr>
        <a:xfrm xmlns:a="http://schemas.openxmlformats.org/drawingml/2006/main">
          <a:off x="0" y="230188"/>
          <a:ext cx="6096001" cy="120032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pt-BR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rPr>
            <a:t>Mais de </a:t>
          </a:r>
          <a:r>
            <a:rPr lang="pt-BR" sz="20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rPr>
            <a:t>60%</a:t>
          </a:r>
          <a:r>
            <a: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rPr>
            <a:t> dos estudantes que </a:t>
          </a:r>
          <a:r>
            <a:rPr lang="pt-BR" sz="16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rPr>
            <a:t>mais faltam</a:t>
          </a:r>
          <a:r>
            <a: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rPr>
            <a:t>, possuem pais, frequentemente, </a:t>
          </a:r>
          <a:r>
            <a:rPr lang="pt-BR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rPr>
            <a:t>menos atenciosos </a:t>
          </a:r>
          <a:r>
            <a: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rPr>
            <a:t>em relação a seus problemas.</a:t>
          </a:r>
        </a:p>
        <a:p xmlns:a="http://schemas.openxmlformats.org/drawingml/2006/main">
          <a:endParaRPr lang="pt-BR" dirty="0">
            <a:latin typeface="Segoe UI" panose="020B0502040204020203" pitchFamily="34" charset="0"/>
            <a:cs typeface="Segoe UI" panose="020B0502040204020203" pitchFamily="34" charset="0"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</cdr:x>
      <cdr:y>0.2347</cdr:y>
    </cdr:from>
    <cdr:to>
      <cdr:x>0.23409</cdr:x>
      <cdr:y>0.65201</cdr:y>
    </cdr:to>
    <cdr:sp macro="" textlink="">
      <cdr:nvSpPr>
        <cdr:cNvPr id="3" name="CaixaDeTexto 14">
          <a:extLst xmlns:a="http://schemas.openxmlformats.org/drawingml/2006/main">
            <a:ext uri="{FF2B5EF4-FFF2-40B4-BE49-F238E27FC236}">
              <a16:creationId xmlns:a16="http://schemas.microsoft.com/office/drawing/2014/main" id="{8C442F18-2A9C-4BB0-BBDF-52A4798A2204}"/>
            </a:ext>
          </a:extLst>
        </cdr:cNvPr>
        <cdr:cNvSpPr txBox="1"/>
      </cdr:nvSpPr>
      <cdr:spPr>
        <a:xfrm xmlns:a="http://schemas.openxmlformats.org/drawingml/2006/main">
          <a:off x="0" y="1021250"/>
          <a:ext cx="2461591" cy="181588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pt-BR" sz="16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rPr>
            <a:t>Homens</a:t>
          </a:r>
          <a:r>
            <a: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rPr>
            <a:t> sofrem mais ataques devido a</a:t>
          </a:r>
          <a:r>
            <a:rPr lang="pt-BR" sz="16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rPr>
            <a:t> aparência do rosto</a:t>
          </a:r>
          <a:r>
            <a: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rPr>
            <a:t>, enquanto que as </a:t>
          </a:r>
          <a:r>
            <a:rPr lang="pt-BR" sz="16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rPr>
            <a:t>mulheres</a:t>
          </a:r>
          <a:r>
            <a: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rPr>
            <a:t> sofrem mais ataques devido a </a:t>
          </a:r>
          <a:r>
            <a:rPr lang="pt-BR" sz="16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rPr>
            <a:t>aparência do corpo</a:t>
          </a:r>
          <a:r>
            <a: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rPr>
            <a:t>.</a:t>
          </a:r>
          <a:endParaRPr lang="pt-BR" sz="2400" dirty="0">
            <a:solidFill>
              <a:schemeClr val="tx1">
                <a:lumMod val="65000"/>
                <a:lumOff val="35000"/>
              </a:schemeClr>
            </a:solidFill>
            <a:latin typeface="Segoe UI" panose="020B0502040204020203" pitchFamily="34" charset="0"/>
            <a:cs typeface="Segoe UI" panose="020B0502040204020203" pitchFamily="34" charset="0"/>
          </a:endParaRP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0.60208</cdr:x>
      <cdr:y>0.21927</cdr:y>
    </cdr:to>
    <cdr:sp macro="" textlink="">
      <cdr:nvSpPr>
        <cdr:cNvPr id="2" name="CaixaDeTexto 14">
          <a:extLst xmlns:a="http://schemas.openxmlformats.org/drawingml/2006/main">
            <a:ext uri="{FF2B5EF4-FFF2-40B4-BE49-F238E27FC236}">
              <a16:creationId xmlns:a16="http://schemas.microsoft.com/office/drawing/2014/main" id="{FE09F8BD-9BEB-4F90-B181-86436448E810}"/>
            </a:ext>
          </a:extLst>
        </cdr:cNvPr>
        <cdr:cNvSpPr txBox="1"/>
      </cdr:nvSpPr>
      <cdr:spPr>
        <a:xfrm xmlns:a="http://schemas.openxmlformats.org/drawingml/2006/main">
          <a:off x="0" y="0"/>
          <a:ext cx="6331226" cy="95410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rPr>
            <a:t>Houve um </a:t>
          </a:r>
          <a:r>
            <a:rPr lang="pt-BR" sz="16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rPr>
            <a:t>aumento</a:t>
          </a:r>
          <a:r>
            <a: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rPr>
            <a:t> de mais de </a:t>
          </a:r>
          <a:r>
            <a:rPr lang="pt-BR" sz="20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rPr>
            <a:t>20%</a:t>
          </a:r>
          <a:r>
            <a: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rPr>
            <a:t> nos casos de agressão física. Do grupo investigado que sofreu agressão física, </a:t>
          </a:r>
          <a:r>
            <a:rPr lang="pt-BR" sz="20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rPr>
            <a:t>40%</a:t>
          </a:r>
          <a:r>
            <a: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rPr>
            <a:t> foram agredido(a)s ao </a:t>
          </a:r>
          <a:r>
            <a:rPr lang="pt-BR" sz="16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rPr>
            <a:t>menos 4 vezes </a:t>
          </a:r>
          <a:r>
            <a: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rPr>
            <a:t>dentro de um ano.</a:t>
          </a:r>
          <a:endParaRPr lang="pt-BR" sz="2400" dirty="0">
            <a:solidFill>
              <a:schemeClr val="tx1">
                <a:lumMod val="65000"/>
                <a:lumOff val="35000"/>
              </a:schemeClr>
            </a:solidFill>
            <a:latin typeface="Segoe UI" panose="020B0502040204020203" pitchFamily="34" charset="0"/>
            <a:cs typeface="Segoe UI" panose="020B0502040204020203" pitchFamily="34" charset="0"/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BF2160-6FCC-42AB-894B-3A9F994C6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CA8D7B5-9DB1-4882-9B41-4C9E1D2F9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F9C734-F1E3-455A-B49C-40732E9A9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4DB0B-0E9C-436E-B1B6-64BCB107F19F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143AA8-9A0F-4047-B46A-40F8DB1B2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87AA67-7D22-4192-8D01-084FDA472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3342-44C6-401B-B24C-8CA0209092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4600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5377CB-8555-4780-87A3-81AC88892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D1827A5-0921-482C-9BB1-B388D7B3A4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9BD63F-2274-4DF7-B78B-68AA3380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4DB0B-0E9C-436E-B1B6-64BCB107F19F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9A983F-7489-4F81-ADDE-EFF69D329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1E828E-74CD-421F-8890-B2FB6E69F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3342-44C6-401B-B24C-8CA0209092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159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ADC4EA8-C5E8-4D16-B91A-55CC5A4A88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0557B29-137C-4B65-A85C-E837EB928F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DA3AA5-F5BC-480C-A6D2-155EBEAC0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4DB0B-0E9C-436E-B1B6-64BCB107F19F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EAA043-8B21-47D5-AB47-A6F2A436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77420A-D36A-4522-97D0-4372EFE3B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3342-44C6-401B-B24C-8CA0209092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8727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B30DFC-D2A0-4CBF-95DA-3CA39A70C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C656C0-5B62-4AFB-93D2-53F53E09B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E7A1E4-1CB9-41F7-8D19-F1A9F7EF8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4DB0B-0E9C-436E-B1B6-64BCB107F19F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9F5087-57A7-46ED-987C-71851FFF3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263710-D9E2-498C-AB95-48F98734B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3342-44C6-401B-B24C-8CA0209092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2480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05EDF0-EA29-4715-81B8-7066442E6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64019C-2EB0-4BD7-9237-45DC9EF40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F336AB-522C-450D-AA71-8377BB223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4DB0B-0E9C-436E-B1B6-64BCB107F19F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5428A4-C11F-4431-B029-E6AC01D24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F8285F-EDB3-4CF7-A166-121EDFE10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3342-44C6-401B-B24C-8CA0209092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1395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8F93C8-2B6F-4D39-B77B-A47EC127B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043005-A736-40F0-86AB-AD0BF032B4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988167-4720-4889-BBCE-9F31A52E6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03FACEC-7F35-4C64-85FD-E51647071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4DB0B-0E9C-436E-B1B6-64BCB107F19F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709A744-7A7C-4D5B-87C3-978B1343B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5EF0B65-4106-4314-BE2F-BA58542D5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3342-44C6-401B-B24C-8CA0209092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8894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4AC13F-564B-4443-8683-D49FD5361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A93D8EB-8F0D-4B94-AA84-B368D5908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3244D87-4CCE-4AE9-B870-AF74A5F97C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458BB60-4FF7-4B22-9216-27D64BBFA9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F21C494-D356-467C-98E9-A8F5B866C4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249407C-CC37-4EF9-983A-A1A4DC715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4DB0B-0E9C-436E-B1B6-64BCB107F19F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7CC24B7-0A90-42D5-A9C8-529DB3D39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6B5D74E-5850-48A2-BBBD-10E16461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3342-44C6-401B-B24C-8CA0209092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256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8A67F6-5F21-4229-AE92-5431BF51B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8DEDD4A-1DB0-4215-AEE4-28FF7EC5B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4DB0B-0E9C-436E-B1B6-64BCB107F19F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24F4B48-BACB-4522-87D2-C56EA734B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F4D8EF8-EE17-4FB4-9F2E-170B3D99F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3342-44C6-401B-B24C-8CA0209092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8719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46F3906-30AC-4C60-A172-37F447C69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4DB0B-0E9C-436E-B1B6-64BCB107F19F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B63B677-7A53-47A7-B896-D53585B15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F45CC47-EDD9-49BE-B066-AD631DE07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3342-44C6-401B-B24C-8CA0209092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5226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F55EE3-CCB3-49BC-8045-4297784A9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DCD6B4-ED07-4906-883A-881B77B1C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699E8D5-2949-488D-B4D9-5B4C4C410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DC2DFC8-9DB2-4566-AAA3-F179220B0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4DB0B-0E9C-436E-B1B6-64BCB107F19F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93F521A-9C46-491A-BFE2-89403C1C6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FECDD1C-7739-41FB-A0CF-B9AB0C76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3342-44C6-401B-B24C-8CA0209092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7233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71B206-57DB-4B71-8349-EF966C144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7EB4EF2-3EBC-413E-93D1-8319C8F25A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2FDBB66-9777-4757-9BF6-BA8AF9FE1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83B959-D4A7-47FD-ACE4-441FA57E6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4DB0B-0E9C-436E-B1B6-64BCB107F19F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80CBA7-08FB-4C08-9AEE-1FD515BA5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DA13CD4-F33C-42B1-8AD8-977959372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3342-44C6-401B-B24C-8CA0209092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5423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004A435-D66A-4C37-87F0-090E192EE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2AAF23-3E7D-4023-BE18-BAE1C64B9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0119F9-017F-4692-BB83-421AA2A25F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4DB0B-0E9C-436E-B1B6-64BCB107F19F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C5FED4-4032-421C-A2B7-3C8BD296C9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50305D-AD4A-4A0C-AF4E-29A9DC8FFB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73342-44C6-401B-B24C-8CA0209092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2745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4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ge.gov.br/estatisticas/sociais/educacao/9134-pesquisa-nacional-de-saude-do-escolar.html?=&amp;t=o-que-e" TargetMode="External"/><Relationship Id="rId2" Type="http://schemas.openxmlformats.org/officeDocument/2006/relationships/hyperlink" Target="https://www.ibge.gov.br/estatisticas/sociais/educacao/9134-pesquisa-nacional-de-saude-do-escolar.html?=&amp;t=downloads" TargetMode="Externa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4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D0D11-3B9F-49A0-830A-6D2F96C552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t-BR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Baixa atenção dos pais pode agravar a baixa frequência escolar e aumentar casos de </a:t>
            </a:r>
            <a:br>
              <a:rPr lang="pt-BR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4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bullying</a:t>
            </a:r>
            <a:r>
              <a:rPr lang="pt-BR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4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PeNSE</a:t>
            </a:r>
            <a:r>
              <a:rPr lang="pt-BR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2012 &amp; 2015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41D960F-C2EA-4061-8AC7-01AA0A8797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7756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pt-BR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Analista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Arthur Lucena Silva</a:t>
            </a:r>
          </a:p>
          <a:p>
            <a:pPr algn="l"/>
            <a:r>
              <a:rPr lang="pt-BR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Destinatário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pt-B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Dpto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Institucional do hospital Albert Einstein responsável pelo recrutamento e avaliação de candidatos</a:t>
            </a:r>
          </a:p>
          <a:p>
            <a:pPr algn="l"/>
            <a:r>
              <a:rPr lang="pt-BR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03/09/2021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93C6B7D-4236-4DE5-A6F2-7F7A1D8148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922" y="5607326"/>
            <a:ext cx="2001078" cy="125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45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D0D11-3B9F-49A0-830A-6D2F96C55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 Demonstração do problema</a:t>
            </a:r>
            <a:br>
              <a:rPr lang="pt-B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2.7 Estudantes que sentem-se só do grupo investigado</a:t>
            </a:r>
            <a:endParaRPr lang="pt-BR" sz="3200" i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0" name="Espaço Reservado para Conteúdo 9">
            <a:extLst>
              <a:ext uri="{FF2B5EF4-FFF2-40B4-BE49-F238E27FC236}">
                <a16:creationId xmlns:a16="http://schemas.microsoft.com/office/drawing/2014/main" id="{879F8585-5E38-40E2-9196-A1F597BEBC1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28257413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Espaço Reservado para Conteúdo 12">
            <a:extLst>
              <a:ext uri="{FF2B5EF4-FFF2-40B4-BE49-F238E27FC236}">
                <a16:creationId xmlns:a16="http://schemas.microsoft.com/office/drawing/2014/main" id="{D3442948-C71E-4C87-BD1F-9D9E493C77C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89018474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CaixaDeTexto 14">
            <a:extLst>
              <a:ext uri="{FF2B5EF4-FFF2-40B4-BE49-F238E27FC236}">
                <a16:creationId xmlns:a16="http://schemas.microsoft.com/office/drawing/2014/main" id="{E796D206-6DCD-4F85-A6CB-E50E94FF68DC}"/>
              </a:ext>
            </a:extLst>
          </p:cNvPr>
          <p:cNvSpPr txBox="1"/>
          <p:nvPr/>
        </p:nvSpPr>
        <p:spPr>
          <a:xfrm>
            <a:off x="838200" y="1597922"/>
            <a:ext cx="324347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 em cada 10 estudantes 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 grupo investigado sentem-se só.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8E8C4EA-6967-48C7-956C-16EB93681B56}"/>
              </a:ext>
            </a:extLst>
          </p:cNvPr>
          <p:cNvSpPr txBox="1"/>
          <p:nvPr/>
        </p:nvSpPr>
        <p:spPr>
          <a:xfrm>
            <a:off x="6192080" y="1597922"/>
            <a:ext cx="2309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60%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dos estudantes que sentem-se só são </a:t>
            </a:r>
            <a:r>
              <a:rPr lang="pt-BR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mulheres</a:t>
            </a:r>
            <a:endParaRPr lang="pt-BR" sz="24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76534F24-4054-47E6-9EBB-08BFC3D264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922" y="0"/>
            <a:ext cx="2001078" cy="125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267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D0D11-3B9F-49A0-830A-6D2F96C55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3. </a:t>
            </a:r>
            <a:r>
              <a:rPr lang="pt-B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Sugestões para superar o problema</a:t>
            </a:r>
            <a:endParaRPr lang="pt-BR" sz="3200" i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4893774-03AA-4674-A98D-018FB39EFB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922" y="0"/>
            <a:ext cx="2001078" cy="1250674"/>
          </a:xfrm>
          <a:prstGeom prst="rect">
            <a:avLst/>
          </a:prstGeom>
        </p:spPr>
      </p:pic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712CF39-F646-40B4-B90A-81219C131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Disseminação de campanhas incentivando os pais a serem mais atenciosos e empáticos com seus filhos a respeito de seus problemas, através de gincanas/eventos escolares, e deveres de casa relacionados ao bullying, e outros temas, onde o estudante deve realizá-lo junto com o pai ou mãe, de forma que ambos possam construir uma conexão para falar sobre o assunto, e possivelmente agir, para diminuir os casos de </a:t>
            </a:r>
            <a:r>
              <a:rPr lang="pt-BR" sz="1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bullying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Os principais motivos de bullying conhecidos são estéticos, e de fato é algo difícil para um jovem lidar. Sabendo que a realidade da escola pública é largamente diferente da particular, dificilmente será possível providenciar profissionais da psicologia para ajudar as vítimas dos ataques, fazendo com que a importância da família dobre e também da ação do professor em identificar os ataques, e o apoio incondicional da escola em reprimir cada vez mais tais atitudes.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Existem muitos motivos de ataque ainda ocultos. Para causar significativa melhora nessa questão é aconselhável providenciar uma pesquisa específica para entender MAIS sobre os motivos que levam alguém a praticar </a:t>
            </a:r>
            <a:r>
              <a:rPr lang="pt-BR" sz="1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bullying.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 regiões que precisam ser priorizadas são respectivamente: Nordeste, Sudeste, Norte, Sul e Centro-Oeste.</a:t>
            </a:r>
          </a:p>
          <a:p>
            <a:pPr marL="514350" indent="-514350">
              <a:buFont typeface="+mj-lt"/>
              <a:buAutoNum type="arabicPeriod"/>
            </a:pPr>
            <a:endParaRPr lang="pt-BR" sz="18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CaixaDeTexto 14">
            <a:extLst>
              <a:ext uri="{FF2B5EF4-FFF2-40B4-BE49-F238E27FC236}">
                <a16:creationId xmlns:a16="http://schemas.microsoft.com/office/drawing/2014/main" id="{FE07C2AC-BAE4-45E0-91A0-02E84ACA6298}"/>
              </a:ext>
            </a:extLst>
          </p:cNvPr>
          <p:cNvSpPr txBox="1"/>
          <p:nvPr/>
        </p:nvSpPr>
        <p:spPr>
          <a:xfrm>
            <a:off x="4474265" y="6004123"/>
            <a:ext cx="32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Muito Obrigado Hospital Israelita pela oportunidade!</a:t>
            </a:r>
            <a:endParaRPr lang="pt-BR" sz="2400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282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D0D11-3B9F-49A0-830A-6D2F96C55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Estrutura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41D960F-C2EA-4061-8AC7-01AA0A879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Apresentação do problema</a:t>
            </a:r>
            <a:endParaRPr lang="pt-BR" sz="8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Demonstração do problema</a:t>
            </a:r>
          </a:p>
          <a:p>
            <a:pPr marL="457200" lvl="1" indent="0">
              <a:buNone/>
            </a:pPr>
            <a:r>
              <a:rPr lang="pt-B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2.1 Atenção dos pais com seus filhos</a:t>
            </a:r>
          </a:p>
          <a:p>
            <a:pPr marL="457200" lvl="1" indent="0">
              <a:buNone/>
            </a:pPr>
            <a:r>
              <a:rPr lang="pt-B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2.2 Percepção dos estudantes sobre atenção dos pais</a:t>
            </a:r>
          </a:p>
          <a:p>
            <a:pPr marL="457200" lvl="1" indent="0">
              <a:buNone/>
            </a:pPr>
            <a:r>
              <a:rPr lang="pt-B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2.3 Progressão de ataques de </a:t>
            </a:r>
            <a:r>
              <a:rPr lang="pt-BR" sz="1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bullying </a:t>
            </a:r>
            <a:r>
              <a:rPr lang="pt-B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 grupo que possui menor frequência escolar e </a:t>
            </a:r>
            <a:br>
              <a:rPr lang="pt-B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menor atenção dos pais </a:t>
            </a:r>
            <a:r>
              <a:rPr lang="pt-B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</a:t>
            </a:r>
            <a:r>
              <a:rPr lang="pt-B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(Grupo investigado)</a:t>
            </a:r>
          </a:p>
          <a:p>
            <a:pPr marL="457200" lvl="1" indent="0">
              <a:buNone/>
            </a:pPr>
            <a:r>
              <a:rPr lang="pt-B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2.4 Principais motivos para o </a:t>
            </a:r>
            <a:r>
              <a:rPr lang="pt-BR" sz="1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bullying </a:t>
            </a:r>
            <a:r>
              <a:rPr lang="pt-B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 relação com o gênero para o grupo investigado</a:t>
            </a:r>
          </a:p>
          <a:p>
            <a:pPr marL="457200" lvl="1" indent="0">
              <a:buNone/>
            </a:pPr>
            <a:r>
              <a:rPr lang="pt-B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2.5 Agressão física sofrida ao menos uma vez do grupo investigado</a:t>
            </a:r>
          </a:p>
          <a:p>
            <a:pPr marL="457200" lvl="1" indent="0">
              <a:buNone/>
            </a:pPr>
            <a:r>
              <a:rPr lang="pt-B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2.6 Dificuldade para dormir devido a preocupação dos ataques no grupo investigado</a:t>
            </a:r>
          </a:p>
          <a:p>
            <a:pPr marL="457200" lvl="1" indent="0">
              <a:buNone/>
            </a:pPr>
            <a:r>
              <a:rPr lang="pt-B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2.7 Estudantes que sentem-se só do grupo investigado</a:t>
            </a:r>
            <a:endParaRPr lang="pt-BR" sz="18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Sugestões para superar o problema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57F22F7-B81D-4853-A976-DE3DAE9D5BD7}"/>
              </a:ext>
            </a:extLst>
          </p:cNvPr>
          <p:cNvSpPr txBox="1"/>
          <p:nvPr/>
        </p:nvSpPr>
        <p:spPr>
          <a:xfrm>
            <a:off x="8719931" y="5938877"/>
            <a:ext cx="49430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Link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para os dados</a:t>
            </a:r>
          </a:p>
          <a:p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Link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para mais informações sobre a</a:t>
            </a:r>
          </a:p>
          <a:p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pesquisa</a:t>
            </a:r>
          </a:p>
          <a:p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7E359ED-6FAF-4851-A522-EDC2518760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922" y="0"/>
            <a:ext cx="2001078" cy="125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063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D0D11-3B9F-49A0-830A-6D2F96C55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 Apresentação do problema</a:t>
            </a:r>
            <a:br>
              <a:rPr lang="pt-B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Frequência escolar dos estudantes</a:t>
            </a:r>
            <a:endParaRPr lang="pt-BR" sz="32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1" name="Espaço Reservado para Conteúdo 10">
            <a:extLst>
              <a:ext uri="{FF2B5EF4-FFF2-40B4-BE49-F238E27FC236}">
                <a16:creationId xmlns:a16="http://schemas.microsoft.com/office/drawing/2014/main" id="{9E3386C0-5479-4D0D-ADF3-2344659B26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95948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CaixaDeTexto 11">
            <a:extLst>
              <a:ext uri="{FF2B5EF4-FFF2-40B4-BE49-F238E27FC236}">
                <a16:creationId xmlns:a16="http://schemas.microsoft.com/office/drawing/2014/main" id="{29D51F75-0885-4585-B3B2-0BED073BB3F3}"/>
              </a:ext>
            </a:extLst>
          </p:cNvPr>
          <p:cNvSpPr txBox="1"/>
          <p:nvPr/>
        </p:nvSpPr>
        <p:spPr>
          <a:xfrm>
            <a:off x="4094921" y="2531310"/>
            <a:ext cx="609600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Queremos descobrir </a:t>
            </a: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quais fatores 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podem estar</a:t>
            </a:r>
          </a:p>
          <a:p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influenciando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esta parcela de aproximadamente 10%</a:t>
            </a:r>
          </a:p>
          <a:p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 total de respondentes a ter </a:t>
            </a: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baixa frequência</a:t>
            </a:r>
          </a:p>
          <a:p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presencial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nas escolas</a:t>
            </a:r>
          </a:p>
          <a:p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A3827E8-EA7E-4092-BB4B-592374D341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922" y="0"/>
            <a:ext cx="2001078" cy="125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50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D0D11-3B9F-49A0-830A-6D2F96C55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 Demonstração do problema</a:t>
            </a:r>
            <a:br>
              <a:rPr lang="pt-B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2.1 Atenção dos pais com seus filhos</a:t>
            </a:r>
            <a:endParaRPr lang="pt-BR" sz="32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9D51F75-0885-4585-B3B2-0BED073BB3F3}"/>
              </a:ext>
            </a:extLst>
          </p:cNvPr>
          <p:cNvSpPr txBox="1"/>
          <p:nvPr/>
        </p:nvSpPr>
        <p:spPr>
          <a:xfrm>
            <a:off x="4094921" y="2531310"/>
            <a:ext cx="609600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Queremos descobrir </a:t>
            </a: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quais fatores 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podem estar</a:t>
            </a:r>
          </a:p>
          <a:p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influenciando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esta parcela de aproximadamente 10%</a:t>
            </a:r>
          </a:p>
          <a:p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 total de respondentes a ter </a:t>
            </a: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baixa frequência</a:t>
            </a:r>
          </a:p>
          <a:p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presencial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nas escolas</a:t>
            </a:r>
          </a:p>
          <a:p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3" name="Espaço Reservado para Conteúdo 12">
            <a:extLst>
              <a:ext uri="{FF2B5EF4-FFF2-40B4-BE49-F238E27FC236}">
                <a16:creationId xmlns:a16="http://schemas.microsoft.com/office/drawing/2014/main" id="{690184C2-1FE3-4FC9-866D-9AD4CD50C2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848078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4" name="Imagem 13">
            <a:extLst>
              <a:ext uri="{FF2B5EF4-FFF2-40B4-BE49-F238E27FC236}">
                <a16:creationId xmlns:a16="http://schemas.microsoft.com/office/drawing/2014/main" id="{B2CD772B-2A57-44FC-8CCF-39E9C07BC7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922" y="0"/>
            <a:ext cx="2001078" cy="125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04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D0D11-3B9F-49A0-830A-6D2F96C55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 Demonstração do problema</a:t>
            </a:r>
            <a:br>
              <a:rPr lang="pt-B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2.2 Percepção dos estudantes sobre atenção dos pais</a:t>
            </a:r>
            <a:endParaRPr lang="pt-BR" sz="32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4" name="Espaço Reservado para Conteúdo 13">
            <a:extLst>
              <a:ext uri="{FF2B5EF4-FFF2-40B4-BE49-F238E27FC236}">
                <a16:creationId xmlns:a16="http://schemas.microsoft.com/office/drawing/2014/main" id="{62EDBA91-3E75-4106-9C0A-47B58FD576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711272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CaixaDeTexto 14">
            <a:extLst>
              <a:ext uri="{FF2B5EF4-FFF2-40B4-BE49-F238E27FC236}">
                <a16:creationId xmlns:a16="http://schemas.microsoft.com/office/drawing/2014/main" id="{64B6183E-E95B-4607-9589-B4A129ECBCA0}"/>
              </a:ext>
            </a:extLst>
          </p:cNvPr>
          <p:cNvSpPr txBox="1"/>
          <p:nvPr/>
        </p:nvSpPr>
        <p:spPr>
          <a:xfrm>
            <a:off x="5777949" y="1690688"/>
            <a:ext cx="494306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Embora exista um equilíbrio no sexo em relação as faltas, o público </a:t>
            </a: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feminino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informa </a:t>
            </a: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maior</a:t>
            </a: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ausência</a:t>
            </a: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atenção dos pais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do que o masculino</a:t>
            </a:r>
          </a:p>
          <a:p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A7F7E41E-A62F-45B6-AF75-E75A22AF4A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922" y="0"/>
            <a:ext cx="2001078" cy="125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24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D0D11-3B9F-49A0-830A-6D2F96C55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 Demonstração do problema</a:t>
            </a:r>
            <a:br>
              <a:rPr lang="pt-B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2.3 Progressão de ataques de </a:t>
            </a:r>
            <a:r>
              <a:rPr lang="pt-BR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bullying 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 grupo que possui menor frequência </a:t>
            </a:r>
            <a:b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escolar e menor atenção dos pais</a:t>
            </a:r>
            <a:endParaRPr lang="pt-BR" sz="3200" i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8" name="Espaço Reservado para Conteúdo 7">
            <a:extLst>
              <a:ext uri="{FF2B5EF4-FFF2-40B4-BE49-F238E27FC236}">
                <a16:creationId xmlns:a16="http://schemas.microsoft.com/office/drawing/2014/main" id="{765881A8-1638-437A-81D5-717966C3AE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938134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9" name="Imagem 8">
            <a:extLst>
              <a:ext uri="{FF2B5EF4-FFF2-40B4-BE49-F238E27FC236}">
                <a16:creationId xmlns:a16="http://schemas.microsoft.com/office/drawing/2014/main" id="{5A0600CD-A171-4435-9536-542B19061A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922" y="0"/>
            <a:ext cx="2001078" cy="1250674"/>
          </a:xfrm>
          <a:prstGeom prst="rect">
            <a:avLst/>
          </a:prstGeom>
        </p:spPr>
      </p:pic>
      <p:sp>
        <p:nvSpPr>
          <p:cNvPr id="10" name="CaixaDeTexto 14">
            <a:extLst>
              <a:ext uri="{FF2B5EF4-FFF2-40B4-BE49-F238E27FC236}">
                <a16:creationId xmlns:a16="http://schemas.microsoft.com/office/drawing/2014/main" id="{E58BC48A-EA9C-4C1E-90E7-52CDC7D710F2}"/>
              </a:ext>
            </a:extLst>
          </p:cNvPr>
          <p:cNvSpPr txBox="1"/>
          <p:nvPr/>
        </p:nvSpPr>
        <p:spPr>
          <a:xfrm>
            <a:off x="838200" y="1690688"/>
            <a:ext cx="494306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Os casos de ataque de bullying relacionados ao grupo investigado </a:t>
            </a: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aumentaram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aproximadamente </a:t>
            </a: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25%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em relação a 2012.</a:t>
            </a:r>
          </a:p>
        </p:txBody>
      </p:sp>
    </p:spTree>
    <p:extLst>
      <p:ext uri="{BB962C8B-B14F-4D97-AF65-F5344CB8AC3E}">
        <p14:creationId xmlns:p14="http://schemas.microsoft.com/office/powerpoint/2010/main" val="34057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D0D11-3B9F-49A0-830A-6D2F96C55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 Demonstração do problema</a:t>
            </a:r>
            <a:br>
              <a:rPr lang="pt-B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2.4 Principais motivos para o </a:t>
            </a:r>
            <a:r>
              <a:rPr lang="pt-BR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bullying 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 relação com o gênero para o </a:t>
            </a:r>
            <a:b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grupo investigado</a:t>
            </a:r>
            <a:endParaRPr lang="pt-BR" sz="3200" i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8" name="Espaço Reservado para Conteúdo 17">
            <a:extLst>
              <a:ext uri="{FF2B5EF4-FFF2-40B4-BE49-F238E27FC236}">
                <a16:creationId xmlns:a16="http://schemas.microsoft.com/office/drawing/2014/main" id="{263223D4-B1CF-49A1-946A-89CB72515F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194570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CaixaDeTexto 14">
            <a:extLst>
              <a:ext uri="{FF2B5EF4-FFF2-40B4-BE49-F238E27FC236}">
                <a16:creationId xmlns:a16="http://schemas.microsoft.com/office/drawing/2014/main" id="{C4EA6D73-6BE1-42B9-BAEC-2E6A2D887B44}"/>
              </a:ext>
            </a:extLst>
          </p:cNvPr>
          <p:cNvSpPr txBox="1"/>
          <p:nvPr/>
        </p:nvSpPr>
        <p:spPr>
          <a:xfrm>
            <a:off x="838200" y="4742240"/>
            <a:ext cx="2893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Existe uma </a:t>
            </a: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quantidade elevada 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 motivos </a:t>
            </a: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ocultos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que levam alguém a praticar </a:t>
            </a:r>
            <a:r>
              <a:rPr lang="pt-BR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bullying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o que demonstra o quanto a questão ainda precisa de estudo.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5076959B-695F-454D-8E17-04CDEBC1DB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922" y="0"/>
            <a:ext cx="2001078" cy="125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17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D0D11-3B9F-49A0-830A-6D2F96C55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 Demonstração do problema</a:t>
            </a:r>
            <a:br>
              <a:rPr lang="pt-B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2.5 Agressão física sofrida ao menos uma vez do grupo investigado</a:t>
            </a:r>
            <a:endParaRPr lang="pt-BR" sz="3200" i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8" name="Espaço Reservado para Conteúdo 7">
            <a:extLst>
              <a:ext uri="{FF2B5EF4-FFF2-40B4-BE49-F238E27FC236}">
                <a16:creationId xmlns:a16="http://schemas.microsoft.com/office/drawing/2014/main" id="{A04DB888-4D88-42A2-A8FE-2106614F3F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969536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9" name="Imagem 8">
            <a:extLst>
              <a:ext uri="{FF2B5EF4-FFF2-40B4-BE49-F238E27FC236}">
                <a16:creationId xmlns:a16="http://schemas.microsoft.com/office/drawing/2014/main" id="{C4893774-03AA-4674-A98D-018FB39EFB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922" y="0"/>
            <a:ext cx="2001078" cy="125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545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D0D11-3B9F-49A0-830A-6D2F96C55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 Demonstração do problema</a:t>
            </a:r>
            <a:br>
              <a:rPr lang="pt-B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2.6 Dificuldade para dormir devido a preocupação dos ataques no </a:t>
            </a:r>
            <a:b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grupo investigado</a:t>
            </a:r>
            <a:endParaRPr lang="pt-BR" sz="3200" i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CaixaDeTexto 14">
            <a:extLst>
              <a:ext uri="{FF2B5EF4-FFF2-40B4-BE49-F238E27FC236}">
                <a16:creationId xmlns:a16="http://schemas.microsoft.com/office/drawing/2014/main" id="{6BD2B7DA-D543-4666-BE7F-33C4C6A5E852}"/>
              </a:ext>
            </a:extLst>
          </p:cNvPr>
          <p:cNvSpPr txBox="1"/>
          <p:nvPr/>
        </p:nvSpPr>
        <p:spPr>
          <a:xfrm>
            <a:off x="838200" y="1597922"/>
            <a:ext cx="32434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 em cada 10 estudantes 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 grupo investigado tem frequentemente dificuldade para dormir devido os ataques.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0" name="Espaço Reservado para Conteúdo 19">
            <a:extLst>
              <a:ext uri="{FF2B5EF4-FFF2-40B4-BE49-F238E27FC236}">
                <a16:creationId xmlns:a16="http://schemas.microsoft.com/office/drawing/2014/main" id="{C38B8139-82F2-45F8-89E1-94E07841F4D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24962757"/>
              </p:ext>
            </p:extLst>
          </p:nvPr>
        </p:nvGraphicFramePr>
        <p:xfrm>
          <a:off x="838200" y="1825625"/>
          <a:ext cx="5181600" cy="4667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6" name="CaixaDeTexto 14">
            <a:extLst>
              <a:ext uri="{FF2B5EF4-FFF2-40B4-BE49-F238E27FC236}">
                <a16:creationId xmlns:a16="http://schemas.microsoft.com/office/drawing/2014/main" id="{59590B65-9297-4458-B867-FD47AA614F1F}"/>
              </a:ext>
            </a:extLst>
          </p:cNvPr>
          <p:cNvSpPr txBox="1"/>
          <p:nvPr/>
        </p:nvSpPr>
        <p:spPr>
          <a:xfrm>
            <a:off x="6278219" y="1597922"/>
            <a:ext cx="2309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60%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dos estudantes com </a:t>
            </a: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problemas para dormir 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são </a:t>
            </a:r>
            <a:r>
              <a:rPr lang="pt-BR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mulheres</a:t>
            </a:r>
            <a:endParaRPr lang="pt-BR" sz="24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9" name="Espaço Reservado para Conteúdo 28">
            <a:extLst>
              <a:ext uri="{FF2B5EF4-FFF2-40B4-BE49-F238E27FC236}">
                <a16:creationId xmlns:a16="http://schemas.microsoft.com/office/drawing/2014/main" id="{6963D0B8-9A36-4F0F-9AFE-3B0608F8B30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86033189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30" name="Imagem 29">
            <a:extLst>
              <a:ext uri="{FF2B5EF4-FFF2-40B4-BE49-F238E27FC236}">
                <a16:creationId xmlns:a16="http://schemas.microsoft.com/office/drawing/2014/main" id="{47FDDFF9-73E7-42EC-ACF5-A059333B50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922" y="0"/>
            <a:ext cx="2001078" cy="125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902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761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Segoe UI</vt:lpstr>
      <vt:lpstr>Tema do Office</vt:lpstr>
      <vt:lpstr>Baixa atenção dos pais pode agravar a baixa frequência escolar e aumentar casos de  bullying PeNSE – 2012 &amp; 2015</vt:lpstr>
      <vt:lpstr>Estrutura</vt:lpstr>
      <vt:lpstr>1. Apresentação do problema Frequência escolar dos estudantes</vt:lpstr>
      <vt:lpstr>2. Demonstração do problema 2.1 Atenção dos pais com seus filhos</vt:lpstr>
      <vt:lpstr>2. Demonstração do problema 2.2 Percepção dos estudantes sobre atenção dos pais</vt:lpstr>
      <vt:lpstr>2. Demonstração do problema 2.3 Progressão de ataques de bullying no grupo que possui menor frequência  escolar e menor atenção dos pais</vt:lpstr>
      <vt:lpstr>2. Demonstração do problema 2.4 Principais motivos para o bullying e relação com o gênero para o  grupo investigado</vt:lpstr>
      <vt:lpstr>2. Demonstração do problema 2.5 Agressão física sofrida ao menos uma vez do grupo investigado</vt:lpstr>
      <vt:lpstr>2. Demonstração do problema 2.6 Dificuldade para dormir devido a preocupação dos ataques no  grupo investigado</vt:lpstr>
      <vt:lpstr>2. Demonstração do problema 2.7 Estudantes que sentem-se só do grupo investigado</vt:lpstr>
      <vt:lpstr>3. Sugestões para superar o problema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Fatores que influenciam a baixa frequência escolar de estudantes com base na PeNSE – 2012 &amp; 2015</dc:title>
  <dc:creator>Arthur Lucena Silva</dc:creator>
  <cp:lastModifiedBy>Arthur Lucena Silva</cp:lastModifiedBy>
  <cp:revision>35</cp:revision>
  <dcterms:created xsi:type="dcterms:W3CDTF">2021-09-03T01:01:34Z</dcterms:created>
  <dcterms:modified xsi:type="dcterms:W3CDTF">2021-09-03T23:04:50Z</dcterms:modified>
</cp:coreProperties>
</file>