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807" r:id="rId2"/>
    <p:sldId id="965" r:id="rId3"/>
    <p:sldId id="864" r:id="rId4"/>
    <p:sldId id="800" r:id="rId5"/>
    <p:sldId id="950" r:id="rId6"/>
    <p:sldId id="886" r:id="rId7"/>
    <p:sldId id="951" r:id="rId8"/>
    <p:sldId id="888" r:id="rId9"/>
    <p:sldId id="889" r:id="rId10"/>
    <p:sldId id="890" r:id="rId11"/>
    <p:sldId id="952" r:id="rId12"/>
    <p:sldId id="892" r:id="rId13"/>
    <p:sldId id="953" r:id="rId14"/>
    <p:sldId id="960" r:id="rId15"/>
    <p:sldId id="895" r:id="rId16"/>
    <p:sldId id="954" r:id="rId17"/>
    <p:sldId id="897" r:id="rId18"/>
    <p:sldId id="955" r:id="rId19"/>
    <p:sldId id="899" r:id="rId20"/>
    <p:sldId id="956" r:id="rId21"/>
    <p:sldId id="902" r:id="rId22"/>
    <p:sldId id="909" r:id="rId23"/>
    <p:sldId id="910" r:id="rId24"/>
    <p:sldId id="911" r:id="rId25"/>
    <p:sldId id="913" r:id="rId26"/>
    <p:sldId id="957" r:id="rId27"/>
    <p:sldId id="961" r:id="rId28"/>
    <p:sldId id="962" r:id="rId29"/>
    <p:sldId id="916" r:id="rId30"/>
    <p:sldId id="945" r:id="rId31"/>
    <p:sldId id="926" r:id="rId32"/>
    <p:sldId id="932" r:id="rId33"/>
    <p:sldId id="963" r:id="rId34"/>
    <p:sldId id="964" r:id="rId35"/>
    <p:sldId id="959" r:id="rId36"/>
    <p:sldId id="944" r:id="rId37"/>
    <p:sldId id="940" r:id="rId38"/>
    <p:sldId id="941" r:id="rId39"/>
    <p:sldId id="942" r:id="rId40"/>
    <p:sldId id="948" r:id="rId41"/>
    <p:sldId id="949" r:id="rId4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 pos="7678" userDrawn="1">
          <p15:clr>
            <a:srgbClr val="A4A3A4"/>
          </p15:clr>
        </p15:guide>
        <p15:guide id="16"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B1B"/>
    <a:srgbClr val="FE5816"/>
    <a:srgbClr val="5E181D"/>
    <a:srgbClr val="B2CFE1"/>
    <a:srgbClr val="49545C"/>
    <a:srgbClr val="2D4A5C"/>
    <a:srgbClr val="7EC0E1"/>
    <a:srgbClr val="39A5DB"/>
    <a:srgbClr val="0989B1"/>
    <a:srgbClr val="1845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6357" autoAdjust="0"/>
  </p:normalViewPr>
  <p:slideViewPr>
    <p:cSldViewPr snapToGrid="0" snapToObjects="1">
      <p:cViewPr varScale="1">
        <p:scale>
          <a:sx n="43" d="100"/>
          <a:sy n="43" d="100"/>
        </p:scale>
        <p:origin x="662" y="72"/>
      </p:cViewPr>
      <p:guideLst>
        <p:guide pos="7678"/>
        <p:guide orient="horz" pos="4320"/>
      </p:guideLst>
    </p:cSldViewPr>
  </p:slideViewPr>
  <p:notesTextViewPr>
    <p:cViewPr>
      <p:scale>
        <a:sx n="100" d="100"/>
        <a:sy n="100" d="100"/>
      </p:scale>
      <p:origin x="0" y="0"/>
    </p:cViewPr>
  </p:notesTextViewPr>
  <p:sorterViewPr>
    <p:cViewPr varScale="1">
      <p:scale>
        <a:sx n="1" d="1"/>
        <a:sy n="1" d="1"/>
      </p:scale>
      <p:origin x="0" y="-514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Hoja_de_c_lculo_de_Microsoft_Excel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92786602990902"/>
          <c:y val="3.7385926278983482E-2"/>
          <c:w val="0.73851493655266254"/>
          <c:h val="0.94253943822844977"/>
        </c:manualLayout>
      </c:layout>
      <c:doughnutChart>
        <c:varyColors val="1"/>
        <c:ser>
          <c:idx val="0"/>
          <c:order val="0"/>
          <c:tx>
            <c:strRef>
              <c:f>Hoja1!$B$1</c:f>
              <c:strCache>
                <c:ptCount val="1"/>
                <c:pt idx="0">
                  <c:v>Columna1</c:v>
                </c:pt>
              </c:strCache>
            </c:strRef>
          </c:tx>
          <c:dPt>
            <c:idx val="0"/>
            <c:bubble3D val="0"/>
            <c:spPr>
              <a:solidFill>
                <a:srgbClr val="5E181D"/>
              </a:solidFill>
            </c:spPr>
          </c:dPt>
          <c:dPt>
            <c:idx val="1"/>
            <c:bubble3D val="0"/>
            <c:spPr>
              <a:solidFill>
                <a:schemeClr val="tx1">
                  <a:lumMod val="65000"/>
                  <a:lumOff val="35000"/>
                </a:schemeClr>
              </a:solidFill>
            </c:spPr>
          </c:dPt>
          <c:dLbls>
            <c:spPr>
              <a:noFill/>
              <a:ln>
                <a:noFill/>
              </a:ln>
              <a:effectLst/>
            </c:spPr>
            <c:txPr>
              <a:bodyPr/>
              <a:lstStyle/>
              <a:p>
                <a:pPr>
                  <a:defRPr sz="4000" b="1">
                    <a:solidFill>
                      <a:schemeClr val="bg1"/>
                    </a:solidFill>
                    <a:effectLst>
                      <a:outerShdw blurRad="38100" dist="38100" dir="2700000" algn="tl">
                        <a:srgbClr val="000000">
                          <a:alpha val="43137"/>
                        </a:srgbClr>
                      </a:outerShdw>
                    </a:effectLst>
                    <a:latin typeface="+mn-lt"/>
                  </a:defRPr>
                </a:pPr>
                <a:endParaRPr lang="es-MX"/>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0.0%</c:formatCode>
                <c:ptCount val="2"/>
                <c:pt idx="0">
                  <c:v>0.434</c:v>
                </c:pt>
                <c:pt idx="1">
                  <c:v>0.56599999999999995</c:v>
                </c:pt>
              </c:numCache>
            </c:numRef>
          </c:val>
        </c:ser>
        <c:dLbls>
          <c:showLegendKey val="0"/>
          <c:showVal val="0"/>
          <c:showCatName val="0"/>
          <c:showSerName val="0"/>
          <c:showPercent val="0"/>
          <c:showBubbleSize val="0"/>
          <c:showLeaderLines val="1"/>
        </c:dLbls>
        <c:firstSliceAng val="0"/>
        <c:holeSize val="34"/>
      </c:doughnutChart>
    </c:plotArea>
    <c:plotVisOnly val="1"/>
    <c:dispBlanksAs val="gap"/>
    <c:showDLblsOverMax val="0"/>
  </c:chart>
  <c:txPr>
    <a:bodyPr/>
    <a:lstStyle/>
    <a:p>
      <a:pPr>
        <a:defRPr sz="1800"/>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614413306133522E-2"/>
          <c:y val="6.2682306397377346E-2"/>
          <c:w val="0.49708412642394717"/>
          <c:h val="0.8523230600956726"/>
        </c:manualLayout>
      </c:layout>
      <c:doughnutChart>
        <c:varyColors val="1"/>
        <c:ser>
          <c:idx val="0"/>
          <c:order val="0"/>
          <c:tx>
            <c:strRef>
              <c:f>Hoja1!$B$1</c:f>
              <c:strCache>
                <c:ptCount val="1"/>
                <c:pt idx="0">
                  <c:v>Columna1</c:v>
                </c:pt>
              </c:strCache>
            </c:strRef>
          </c:tx>
          <c:spPr>
            <a:scene3d>
              <a:camera prst="orthographicFront"/>
              <a:lightRig rig="balanced" dir="t"/>
            </a:scene3d>
            <a:sp3d prstMaterial="matte">
              <a:bevelT/>
              <a:bevelB/>
            </a:sp3d>
          </c:spPr>
          <c:dPt>
            <c:idx val="0"/>
            <c:bubble3D val="0"/>
            <c:spPr>
              <a:solidFill>
                <a:srgbClr val="771B1B"/>
              </a:solidFill>
              <a:scene3d>
                <a:camera prst="orthographicFront"/>
                <a:lightRig rig="balanced" dir="t"/>
              </a:scene3d>
              <a:sp3d prstMaterial="matte">
                <a:bevelT/>
                <a:bevelB/>
              </a:sp3d>
            </c:spPr>
          </c:dPt>
          <c:dPt>
            <c:idx val="1"/>
            <c:bubble3D val="0"/>
            <c:spPr>
              <a:solidFill>
                <a:srgbClr val="FE5816"/>
              </a:solidFill>
              <a:scene3d>
                <a:camera prst="orthographicFront"/>
                <a:lightRig rig="balanced" dir="t"/>
              </a:scene3d>
              <a:sp3d prstMaterial="matte">
                <a:bevelT/>
                <a:bevelB/>
              </a:sp3d>
            </c:spPr>
          </c:dPt>
          <c:dPt>
            <c:idx val="2"/>
            <c:bubble3D val="0"/>
            <c:spPr>
              <a:solidFill>
                <a:schemeClr val="tx1">
                  <a:lumMod val="50000"/>
                  <a:lumOff val="50000"/>
                </a:schemeClr>
              </a:solidFill>
              <a:scene3d>
                <a:camera prst="orthographicFront"/>
                <a:lightRig rig="balanced" dir="t"/>
              </a:scene3d>
              <a:sp3d prstMaterial="matte">
                <a:bevelT/>
                <a:bevelB/>
              </a:sp3d>
            </c:spPr>
          </c:dPt>
          <c:dLbls>
            <c:spPr>
              <a:noFill/>
              <a:ln>
                <a:noFill/>
              </a:ln>
              <a:effectLst/>
            </c:spPr>
            <c:txPr>
              <a:bodyPr/>
              <a:lstStyle/>
              <a:p>
                <a:pPr>
                  <a:defRPr sz="3600" b="1">
                    <a:solidFill>
                      <a:schemeClr val="bg1"/>
                    </a:solidFill>
                    <a:effectLst>
                      <a:outerShdw blurRad="38100" dist="38100" dir="2700000" algn="tl">
                        <a:srgbClr val="000000">
                          <a:alpha val="43137"/>
                        </a:srgbClr>
                      </a:outerShdw>
                    </a:effectLst>
                    <a:latin typeface="+mn-lt"/>
                  </a:defRPr>
                </a:pPr>
                <a:endParaRPr lang="es-MX"/>
              </a:p>
            </c:txPr>
            <c:showLegendKey val="0"/>
            <c:showVal val="1"/>
            <c:showCatName val="0"/>
            <c:showSerName val="0"/>
            <c:showPercent val="0"/>
            <c:showBubbleSize val="0"/>
            <c:separator>
</c:separator>
            <c:showLeaderLines val="1"/>
            <c:extLst>
              <c:ext xmlns:c15="http://schemas.microsoft.com/office/drawing/2012/chart" uri="{CE6537A1-D6FC-4f65-9D91-7224C49458BB}"/>
            </c:extLst>
          </c:dLbls>
          <c:cat>
            <c:strRef>
              <c:f>Hoja1!$A$2:$A$4</c:f>
              <c:strCache>
                <c:ptCount val="3"/>
                <c:pt idx="0">
                  <c:v>Proporción de personas que eligieron candidato</c:v>
                </c:pt>
                <c:pt idx="1">
                  <c:v>Ninguno</c:v>
                </c:pt>
                <c:pt idx="2">
                  <c:v>No sabe</c:v>
                </c:pt>
              </c:strCache>
            </c:strRef>
          </c:cat>
          <c:val>
            <c:numRef>
              <c:f>Hoja1!$B$2:$B$4</c:f>
              <c:numCache>
                <c:formatCode>0.0%</c:formatCode>
                <c:ptCount val="3"/>
                <c:pt idx="0">
                  <c:v>0.65948714595789359</c:v>
                </c:pt>
                <c:pt idx="1">
                  <c:v>0.23899999999999999</c:v>
                </c:pt>
                <c:pt idx="2">
                  <c:v>0.10237072208018569</c:v>
                </c:pt>
              </c:numCache>
            </c:numRef>
          </c:val>
        </c:ser>
        <c:dLbls>
          <c:showLegendKey val="0"/>
          <c:showVal val="0"/>
          <c:showCatName val="0"/>
          <c:showSerName val="0"/>
          <c:showPercent val="0"/>
          <c:showBubbleSize val="0"/>
          <c:showLeaderLines val="1"/>
        </c:dLbls>
        <c:firstSliceAng val="0"/>
        <c:holeSize val="34"/>
      </c:doughnutChart>
    </c:plotArea>
    <c:legend>
      <c:legendPos val="r"/>
      <c:layout>
        <c:manualLayout>
          <c:xMode val="edge"/>
          <c:yMode val="edge"/>
          <c:x val="0.5704768681764516"/>
          <c:y val="0.18688978244009849"/>
          <c:w val="0.42070605671941752"/>
          <c:h val="0.64133834545592705"/>
        </c:manualLayout>
      </c:layout>
      <c:overlay val="0"/>
      <c:txPr>
        <a:bodyPr/>
        <a:lstStyle/>
        <a:p>
          <a:pPr>
            <a:defRPr sz="2800">
              <a:solidFill>
                <a:schemeClr val="tx1">
                  <a:lumMod val="65000"/>
                  <a:lumOff val="35000"/>
                </a:schemeClr>
              </a:solidFill>
            </a:defRPr>
          </a:pPr>
          <a:endParaRPr lang="es-MX"/>
        </a:p>
      </c:txPr>
    </c:legend>
    <c:plotVisOnly val="1"/>
    <c:dispBlanksAs val="gap"/>
    <c:showDLblsOverMax val="0"/>
  </c:chart>
  <c:txPr>
    <a:bodyPr/>
    <a:lstStyle/>
    <a:p>
      <a:pPr>
        <a:defRPr sz="1800"/>
      </a:pPr>
      <a:endParaRPr lang="es-MX"/>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340513627850892E-2"/>
          <c:y val="0.12847237860029725"/>
          <c:w val="0.96617805852716587"/>
          <c:h val="0.72821628339351141"/>
        </c:manualLayout>
      </c:layout>
      <c:barChart>
        <c:barDir val="col"/>
        <c:grouping val="clustered"/>
        <c:varyColors val="0"/>
        <c:ser>
          <c:idx val="0"/>
          <c:order val="0"/>
          <c:tx>
            <c:strRef>
              <c:f>Hoja1!$B$1</c:f>
              <c:strCache>
                <c:ptCount val="1"/>
                <c:pt idx="0">
                  <c:v>Estimación puntual</c:v>
                </c:pt>
              </c:strCache>
            </c:strRef>
          </c:tx>
          <c:spPr>
            <a:solidFill>
              <a:srgbClr val="5E181D"/>
            </a:solidFill>
            <a:ln w="28575">
              <a:noFill/>
            </a:ln>
          </c:spPr>
          <c:invertIfNegative val="0"/>
          <c:dLbls>
            <c:dLbl>
              <c:idx val="0"/>
              <c:layout>
                <c:manualLayout>
                  <c:x val="4.4531582151472432E-2"/>
                  <c:y val="-5.7329432524386454E-3"/>
                </c:manualLayout>
              </c:layout>
              <c:tx>
                <c:rich>
                  <a:bodyPr/>
                  <a:lstStyle/>
                  <a:p>
                    <a:r>
                      <a:rPr lang="en-US" dirty="0" smtClean="0"/>
                      <a:t>58.6 %</a:t>
                    </a:r>
                    <a:endParaRPr lang="en-US" dirty="0"/>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4.1015930928987768E-2"/>
                  <c:y val="-1.4332358131096614E-3"/>
                </c:manualLayout>
              </c:layout>
              <c:tx>
                <c:rich>
                  <a:bodyPr/>
                  <a:lstStyle/>
                  <a:p>
                    <a:r>
                      <a:rPr lang="en-US" dirty="0" smtClean="0"/>
                      <a:t>41.4 %</a:t>
                    </a:r>
                    <a:endParaRPr lang="en-US" dirty="0"/>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Hoja1!$A$2:$A$3</c:f>
              <c:strCache>
                <c:ptCount val="2"/>
                <c:pt idx="0">
                  <c:v>Mario Delgado</c:v>
                </c:pt>
                <c:pt idx="1">
                  <c:v>Porfirio Muñoz Ledo</c:v>
                </c:pt>
              </c:strCache>
            </c:strRef>
          </c:cat>
          <c:val>
            <c:numRef>
              <c:f>Hoja1!$B$2:$B$3</c:f>
              <c:numCache>
                <c:formatCode>0.0</c:formatCode>
                <c:ptCount val="2"/>
                <c:pt idx="0">
                  <c:v>58.580763620808796</c:v>
                </c:pt>
                <c:pt idx="1">
                  <c:v>41.419236379191197</c:v>
                </c:pt>
              </c:numCache>
            </c:numRef>
          </c:val>
        </c:ser>
        <c:dLbls>
          <c:showLegendKey val="0"/>
          <c:showVal val="0"/>
          <c:showCatName val="0"/>
          <c:showSerName val="0"/>
          <c:showPercent val="0"/>
          <c:showBubbleSize val="0"/>
        </c:dLbls>
        <c:gapWidth val="80"/>
        <c:axId val="350283064"/>
        <c:axId val="350283456"/>
      </c:barChart>
      <c:stockChart>
        <c:ser>
          <c:idx val="1"/>
          <c:order val="1"/>
          <c:tx>
            <c:strRef>
              <c:f>Hoja1!$C$1</c:f>
              <c:strCache>
                <c:ptCount val="1"/>
                <c:pt idx="0">
                  <c:v>Límite Superior</c:v>
                </c:pt>
              </c:strCache>
            </c:strRef>
          </c:tx>
          <c:spPr>
            <a:ln w="28575">
              <a:noFill/>
            </a:ln>
          </c:spPr>
          <c:marker>
            <c:symbol val="none"/>
          </c:marker>
          <c:cat>
            <c:strRef>
              <c:f>Hoja1!$A$2:$A$3</c:f>
              <c:strCache>
                <c:ptCount val="2"/>
                <c:pt idx="0">
                  <c:v>Mario Delgado</c:v>
                </c:pt>
                <c:pt idx="1">
                  <c:v>Porfirio Muñoz Ledo</c:v>
                </c:pt>
              </c:strCache>
            </c:strRef>
          </c:cat>
          <c:val>
            <c:numRef>
              <c:f>Hoja1!$C$2:$C$3</c:f>
              <c:numCache>
                <c:formatCode>0.0</c:formatCode>
                <c:ptCount val="2"/>
                <c:pt idx="0">
                  <c:v>60.887709958295012</c:v>
                </c:pt>
                <c:pt idx="1">
                  <c:v>43.726182716677414</c:v>
                </c:pt>
              </c:numCache>
            </c:numRef>
          </c:val>
          <c:smooth val="0"/>
        </c:ser>
        <c:ser>
          <c:idx val="2"/>
          <c:order val="2"/>
          <c:tx>
            <c:strRef>
              <c:f>Hoja1!$D$1</c:f>
              <c:strCache>
                <c:ptCount val="1"/>
                <c:pt idx="0">
                  <c:v>Límite Inferior</c:v>
                </c:pt>
              </c:strCache>
            </c:strRef>
          </c:tx>
          <c:spPr>
            <a:ln w="28575">
              <a:noFill/>
            </a:ln>
          </c:spPr>
          <c:marker>
            <c:symbol val="none"/>
          </c:marker>
          <c:cat>
            <c:strRef>
              <c:f>Hoja1!$A$2:$A$3</c:f>
              <c:strCache>
                <c:ptCount val="2"/>
                <c:pt idx="0">
                  <c:v>Mario Delgado</c:v>
                </c:pt>
                <c:pt idx="1">
                  <c:v>Porfirio Muñoz Ledo</c:v>
                </c:pt>
              </c:strCache>
            </c:strRef>
          </c:cat>
          <c:val>
            <c:numRef>
              <c:f>Hoja1!$D$2:$D$3</c:f>
              <c:numCache>
                <c:formatCode>0.0</c:formatCode>
                <c:ptCount val="2"/>
                <c:pt idx="0">
                  <c:v>56.273817283322579</c:v>
                </c:pt>
                <c:pt idx="1">
                  <c:v>39.112290041704981</c:v>
                </c:pt>
              </c:numCache>
            </c:numRef>
          </c:val>
          <c:smooth val="0"/>
        </c:ser>
        <c:dLbls>
          <c:showLegendKey val="0"/>
          <c:showVal val="0"/>
          <c:showCatName val="0"/>
          <c:showSerName val="0"/>
          <c:showPercent val="0"/>
          <c:showBubbleSize val="0"/>
        </c:dLbls>
        <c:hiLowLines>
          <c:spPr>
            <a:ln w="57150">
              <a:gradFill>
                <a:gsLst>
                  <a:gs pos="0">
                    <a:schemeClr val="accent4">
                      <a:lumMod val="75000"/>
                    </a:schemeClr>
                  </a:gs>
                  <a:gs pos="57000">
                    <a:srgbClr val="905B3E"/>
                  </a:gs>
                  <a:gs pos="100000">
                    <a:srgbClr val="FE5816"/>
                  </a:gs>
                </a:gsLst>
                <a:lin ang="5400000" scaled="0"/>
              </a:gradFill>
              <a:headEnd type="oval" w="med" len="med"/>
              <a:tailEnd type="oval" w="med" len="med"/>
            </a:ln>
          </c:spPr>
        </c:hiLowLines>
        <c:axId val="350284632"/>
        <c:axId val="350283848"/>
      </c:stockChart>
      <c:catAx>
        <c:axId val="350283064"/>
        <c:scaling>
          <c:orientation val="minMax"/>
        </c:scaling>
        <c:delete val="0"/>
        <c:axPos val="b"/>
        <c:numFmt formatCode="General" sourceLinked="1"/>
        <c:majorTickMark val="out"/>
        <c:minorTickMark val="none"/>
        <c:tickLblPos val="nextTo"/>
        <c:crossAx val="350283456"/>
        <c:crosses val="autoZero"/>
        <c:auto val="1"/>
        <c:lblAlgn val="ctr"/>
        <c:lblOffset val="100"/>
        <c:noMultiLvlLbl val="0"/>
      </c:catAx>
      <c:valAx>
        <c:axId val="350283456"/>
        <c:scaling>
          <c:orientation val="minMax"/>
          <c:max val="80"/>
        </c:scaling>
        <c:delete val="0"/>
        <c:axPos val="l"/>
        <c:numFmt formatCode="0.0" sourceLinked="1"/>
        <c:majorTickMark val="out"/>
        <c:minorTickMark val="none"/>
        <c:tickLblPos val="nextTo"/>
        <c:crossAx val="350283064"/>
        <c:crosses val="autoZero"/>
        <c:crossBetween val="between"/>
      </c:valAx>
      <c:valAx>
        <c:axId val="350283848"/>
        <c:scaling>
          <c:orientation val="minMax"/>
          <c:max val="80"/>
        </c:scaling>
        <c:delete val="0"/>
        <c:axPos val="r"/>
        <c:numFmt formatCode="0.0" sourceLinked="1"/>
        <c:majorTickMark val="out"/>
        <c:minorTickMark val="none"/>
        <c:tickLblPos val="nextTo"/>
        <c:txPr>
          <a:bodyPr/>
          <a:lstStyle/>
          <a:p>
            <a:pPr algn="ctr">
              <a:defRPr/>
            </a:pPr>
            <a:endParaRPr lang="es-MX"/>
          </a:p>
        </c:txPr>
        <c:crossAx val="350284632"/>
        <c:crosses val="max"/>
        <c:crossBetween val="between"/>
      </c:valAx>
      <c:catAx>
        <c:axId val="350284632"/>
        <c:scaling>
          <c:orientation val="minMax"/>
        </c:scaling>
        <c:delete val="1"/>
        <c:axPos val="b"/>
        <c:numFmt formatCode="General" sourceLinked="1"/>
        <c:majorTickMark val="out"/>
        <c:minorTickMark val="none"/>
        <c:tickLblPos val="nextTo"/>
        <c:crossAx val="350283848"/>
        <c:crosses val="autoZero"/>
        <c:auto val="1"/>
        <c:lblAlgn val="ctr"/>
        <c:lblOffset val="100"/>
        <c:noMultiLvlLbl val="0"/>
      </c:catAx>
    </c:plotArea>
    <c:legend>
      <c:legendPos val="r"/>
      <c:legendEntry>
        <c:idx val="0"/>
        <c:txPr>
          <a:bodyPr/>
          <a:lstStyle/>
          <a:p>
            <a:pPr>
              <a:defRPr b="1">
                <a:solidFill>
                  <a:srgbClr val="5E181D"/>
                </a:solidFill>
              </a:defRPr>
            </a:pPr>
            <a:endParaRPr lang="es-MX"/>
          </a:p>
        </c:txPr>
      </c:legendEntry>
      <c:legendEntry>
        <c:idx val="1"/>
        <c:txPr>
          <a:bodyPr/>
          <a:lstStyle/>
          <a:p>
            <a:pPr>
              <a:defRPr b="1">
                <a:solidFill>
                  <a:schemeClr val="accent4">
                    <a:lumMod val="75000"/>
                  </a:schemeClr>
                </a:solidFill>
              </a:defRPr>
            </a:pPr>
            <a:endParaRPr lang="es-MX"/>
          </a:p>
        </c:txPr>
      </c:legendEntry>
      <c:legendEntry>
        <c:idx val="2"/>
        <c:txPr>
          <a:bodyPr/>
          <a:lstStyle/>
          <a:p>
            <a:pPr>
              <a:defRPr b="1">
                <a:solidFill>
                  <a:srgbClr val="FE5816"/>
                </a:solidFill>
              </a:defRPr>
            </a:pPr>
            <a:endParaRPr lang="es-MX"/>
          </a:p>
        </c:txPr>
      </c:legendEntry>
      <c:layout>
        <c:manualLayout>
          <c:xMode val="edge"/>
          <c:yMode val="edge"/>
          <c:x val="6.5260384754379411E-2"/>
          <c:y val="0"/>
          <c:w val="0.90824593514805441"/>
          <c:h val="9.3304041957969444E-2"/>
        </c:manualLayout>
      </c:layout>
      <c:overlay val="0"/>
      <c:txPr>
        <a:bodyPr/>
        <a:lstStyle/>
        <a:p>
          <a:pPr>
            <a:defRPr b="1"/>
          </a:pPr>
          <a:endParaRPr lang="es-MX"/>
        </a:p>
      </c:txPr>
    </c:legend>
    <c:plotVisOnly val="1"/>
    <c:dispBlanksAs val="gap"/>
    <c:showDLblsOverMax val="0"/>
  </c:chart>
  <c:txPr>
    <a:bodyPr/>
    <a:lstStyle/>
    <a:p>
      <a:pPr algn="ctr">
        <a:defRPr lang="es-MX" sz="2800" b="0" i="0" u="none" strike="noStrike" kern="1200" baseline="0">
          <a:solidFill>
            <a:prstClr val="black">
              <a:lumMod val="65000"/>
              <a:lumOff val="35000"/>
            </a:prstClr>
          </a:solidFill>
          <a:latin typeface="Lato Hairline" panose="020F0202020204030203"/>
          <a:ea typeface="+mn-ea"/>
          <a:cs typeface="+mn-cs"/>
        </a:defRPr>
      </a:pPr>
      <a:endParaRPr lang="es-MX"/>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10/23/2020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‹Nº›</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215100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384256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4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2_Blank">
    <p:spTree>
      <p:nvGrpSpPr>
        <p:cNvPr id="1" name="Shape 84"/>
        <p:cNvGrpSpPr/>
        <p:nvPr/>
      </p:nvGrpSpPr>
      <p:grpSpPr>
        <a:xfrm>
          <a:off x="0" y="0"/>
          <a:ext cx="0" cy="0"/>
          <a:chOff x="0" y="0"/>
          <a:chExt cx="0" cy="0"/>
        </a:xfrm>
      </p:grpSpPr>
      <p:sp>
        <p:nvSpPr>
          <p:cNvPr id="90" name="Google Shape;90;p10"/>
          <p:cNvSpPr txBox="1">
            <a:spLocks noGrp="1"/>
          </p:cNvSpPr>
          <p:nvPr>
            <p:ph type="sldNum" idx="12"/>
          </p:nvPr>
        </p:nvSpPr>
        <p:spPr>
          <a:xfrm>
            <a:off x="-136098" y="12851733"/>
            <a:ext cx="930958" cy="864000"/>
          </a:xfrm>
          <a:prstGeom prst="rect">
            <a:avLst/>
          </a:prstGeom>
        </p:spPr>
        <p:txBody>
          <a:bodyPr spcFirstLastPara="1" wrap="square" lIns="91425" tIns="91425" rIns="91425" bIns="91425" anchor="t" anchorCtr="0">
            <a:noAutofit/>
          </a:bodyPr>
          <a:lstStyle>
            <a:lvl1pPr lvl="0" algn="ctr" rtl="0">
              <a:buNone/>
              <a:defRPr sz="2133">
                <a:solidFill>
                  <a:srgbClr val="FFFFFF"/>
                </a:solidFill>
                <a:latin typeface="Roboto Slab"/>
                <a:ea typeface="Roboto Slab"/>
                <a:cs typeface="Roboto Slab"/>
                <a:sym typeface="Roboto Slab"/>
              </a:defRPr>
            </a:lvl1pPr>
            <a:lvl2pPr lvl="1" algn="ctr" rtl="0">
              <a:buNone/>
              <a:defRPr sz="2133">
                <a:solidFill>
                  <a:srgbClr val="FFFFFF"/>
                </a:solidFill>
                <a:latin typeface="Roboto Slab"/>
                <a:ea typeface="Roboto Slab"/>
                <a:cs typeface="Roboto Slab"/>
                <a:sym typeface="Roboto Slab"/>
              </a:defRPr>
            </a:lvl2pPr>
            <a:lvl3pPr lvl="2" algn="ctr" rtl="0">
              <a:buNone/>
              <a:defRPr sz="2133">
                <a:solidFill>
                  <a:srgbClr val="FFFFFF"/>
                </a:solidFill>
                <a:latin typeface="Roboto Slab"/>
                <a:ea typeface="Roboto Slab"/>
                <a:cs typeface="Roboto Slab"/>
                <a:sym typeface="Roboto Slab"/>
              </a:defRPr>
            </a:lvl3pPr>
            <a:lvl4pPr lvl="3" algn="ctr" rtl="0">
              <a:buNone/>
              <a:defRPr sz="2133">
                <a:solidFill>
                  <a:srgbClr val="FFFFFF"/>
                </a:solidFill>
                <a:latin typeface="Roboto Slab"/>
                <a:ea typeface="Roboto Slab"/>
                <a:cs typeface="Roboto Slab"/>
                <a:sym typeface="Roboto Slab"/>
              </a:defRPr>
            </a:lvl4pPr>
            <a:lvl5pPr lvl="4" algn="ctr" rtl="0">
              <a:buNone/>
              <a:defRPr sz="2133">
                <a:solidFill>
                  <a:srgbClr val="FFFFFF"/>
                </a:solidFill>
                <a:latin typeface="Roboto Slab"/>
                <a:ea typeface="Roboto Slab"/>
                <a:cs typeface="Roboto Slab"/>
                <a:sym typeface="Roboto Slab"/>
              </a:defRPr>
            </a:lvl5pPr>
            <a:lvl6pPr lvl="5" algn="ctr" rtl="0">
              <a:buNone/>
              <a:defRPr sz="2133">
                <a:solidFill>
                  <a:srgbClr val="FFFFFF"/>
                </a:solidFill>
                <a:latin typeface="Roboto Slab"/>
                <a:ea typeface="Roboto Slab"/>
                <a:cs typeface="Roboto Slab"/>
                <a:sym typeface="Roboto Slab"/>
              </a:defRPr>
            </a:lvl6pPr>
            <a:lvl7pPr lvl="6" algn="ctr" rtl="0">
              <a:buNone/>
              <a:defRPr sz="2133">
                <a:solidFill>
                  <a:srgbClr val="FFFFFF"/>
                </a:solidFill>
                <a:latin typeface="Roboto Slab"/>
                <a:ea typeface="Roboto Slab"/>
                <a:cs typeface="Roboto Slab"/>
                <a:sym typeface="Roboto Slab"/>
              </a:defRPr>
            </a:lvl7pPr>
            <a:lvl8pPr lvl="7" algn="ctr" rtl="0">
              <a:buNone/>
              <a:defRPr sz="2133">
                <a:solidFill>
                  <a:srgbClr val="FFFFFF"/>
                </a:solidFill>
                <a:latin typeface="Roboto Slab"/>
                <a:ea typeface="Roboto Slab"/>
                <a:cs typeface="Roboto Slab"/>
                <a:sym typeface="Roboto Slab"/>
              </a:defRPr>
            </a:lvl8pPr>
            <a:lvl9pPr lvl="8" algn="ctr" rtl="0">
              <a:buNone/>
              <a:defRPr sz="2133">
                <a:solidFill>
                  <a:srgbClr val="FFFFFF"/>
                </a:solidFill>
                <a:latin typeface="Roboto Slab"/>
                <a:ea typeface="Roboto Slab"/>
                <a:cs typeface="Roboto Slab"/>
                <a:sym typeface="Roboto Slab"/>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6457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1259215" y="994544"/>
            <a:ext cx="11099661" cy="1538549"/>
          </a:xfrm>
          <a:prstGeom prst="rect">
            <a:avLst/>
          </a:prstGeom>
        </p:spPr>
        <p:txBody>
          <a:bodyPr lIns="0"/>
          <a:lstStyle>
            <a:lvl1pPr marL="0" indent="0">
              <a:buNone/>
              <a:defRPr sz="10664" b="0" i="0">
                <a:solidFill>
                  <a:schemeClr val="tx1">
                    <a:lumMod val="50000"/>
                    <a:lumOff val="50000"/>
                  </a:schemeClr>
                </a:solidFill>
                <a:latin typeface="Raleway Light" charset="0"/>
                <a:ea typeface="Raleway Light" charset="0"/>
                <a:cs typeface="Raleway Light" charset="0"/>
              </a:defRPr>
            </a:lvl1pPr>
            <a:lvl2pPr marL="1218895" indent="0">
              <a:buNone/>
              <a:defRPr sz="10664" b="0" i="0">
                <a:latin typeface="Raleway Light" charset="0"/>
                <a:ea typeface="Raleway Light" charset="0"/>
                <a:cs typeface="Raleway Light" charset="0"/>
              </a:defRPr>
            </a:lvl2pPr>
            <a:lvl3pPr marL="2437790" indent="0">
              <a:buNone/>
              <a:defRPr sz="10664" b="0" i="0">
                <a:latin typeface="Raleway Light" charset="0"/>
                <a:ea typeface="Raleway Light" charset="0"/>
                <a:cs typeface="Raleway Light" charset="0"/>
              </a:defRPr>
            </a:lvl3pPr>
            <a:lvl4pPr marL="3656686" indent="0">
              <a:buNone/>
              <a:defRPr sz="10664" b="0" i="0">
                <a:latin typeface="Raleway Light" charset="0"/>
                <a:ea typeface="Raleway Light" charset="0"/>
                <a:cs typeface="Raleway Light" charset="0"/>
              </a:defRPr>
            </a:lvl4pPr>
            <a:lvl5pPr marL="4875581" indent="0">
              <a:buNone/>
              <a:defRPr sz="10664"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1259215" y="2651707"/>
            <a:ext cx="11099661" cy="591600"/>
          </a:xfrm>
          <a:prstGeom prst="rect">
            <a:avLst/>
          </a:prstGeom>
        </p:spPr>
        <p:txBody>
          <a:bodyPr lIns="0"/>
          <a:lstStyle>
            <a:lvl1pPr marL="0" indent="0">
              <a:buNone/>
              <a:defRPr sz="2666" b="1" i="0" baseline="0">
                <a:solidFill>
                  <a:schemeClr val="accent2"/>
                </a:solidFill>
                <a:latin typeface="Raleway Black" charset="0"/>
                <a:ea typeface="Raleway Black" charset="0"/>
                <a:cs typeface="Raleway Black" charset="0"/>
              </a:defRPr>
            </a:lvl1pPr>
            <a:lvl2pPr marL="1218895" indent="0">
              <a:buNone/>
              <a:defRPr sz="10664" b="0" i="0">
                <a:latin typeface="Raleway Light" charset="0"/>
                <a:ea typeface="Raleway Light" charset="0"/>
                <a:cs typeface="Raleway Light" charset="0"/>
              </a:defRPr>
            </a:lvl2pPr>
            <a:lvl3pPr marL="2437790" indent="0">
              <a:buNone/>
              <a:defRPr sz="10664" b="0" i="0">
                <a:latin typeface="Raleway Light" charset="0"/>
                <a:ea typeface="Raleway Light" charset="0"/>
                <a:cs typeface="Raleway Light" charset="0"/>
              </a:defRPr>
            </a:lvl3pPr>
            <a:lvl4pPr marL="3656686" indent="0">
              <a:buNone/>
              <a:defRPr sz="10664" b="0" i="0">
                <a:latin typeface="Raleway Light" charset="0"/>
                <a:ea typeface="Raleway Light" charset="0"/>
                <a:cs typeface="Raleway Light" charset="0"/>
              </a:defRPr>
            </a:lvl4pPr>
            <a:lvl5pPr marL="4875581" indent="0">
              <a:buNone/>
              <a:defRPr sz="10664"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5479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3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10893763" y="1524000"/>
            <a:ext cx="2590125" cy="2803912"/>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3199"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6" hasCustomPrompt="1"/>
          </p:nvPr>
        </p:nvSpPr>
        <p:spPr>
          <a:xfrm>
            <a:off x="10893763" y="5456044"/>
            <a:ext cx="2590125" cy="2803912"/>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3199"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7" hasCustomPrompt="1"/>
          </p:nvPr>
        </p:nvSpPr>
        <p:spPr>
          <a:xfrm>
            <a:off x="10893763" y="9388088"/>
            <a:ext cx="2590125" cy="2803912"/>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3199"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705991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251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5"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5"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7" r:id="rId1"/>
    <p:sldLayoutId id="2147483985" r:id="rId2"/>
    <p:sldLayoutId id="2147483991" r:id="rId3"/>
    <p:sldLayoutId id="2147483997" r:id="rId4"/>
    <p:sldLayoutId id="2147484001" r:id="rId5"/>
  </p:sldLayoutIdLst>
  <p:hf hdr="0" ftr="0" dt="0"/>
  <p:txStyles>
    <p:titleStyle>
      <a:lvl1pPr algn="l" defTabSz="1828464" rtl="0" eaLnBrk="1" latinLnBrk="0" hangingPunct="1">
        <a:lnSpc>
          <a:spcPct val="90000"/>
        </a:lnSpc>
        <a:spcBef>
          <a:spcPct val="0"/>
        </a:spcBef>
        <a:buNone/>
        <a:defRPr lang="en-US" sz="6000" kern="1200">
          <a:solidFill>
            <a:schemeClr val="tx1"/>
          </a:solidFill>
          <a:latin typeface="Lato Light"/>
          <a:ea typeface="+mj-ea"/>
          <a:cs typeface="Lato Light"/>
        </a:defRPr>
      </a:lvl1pPr>
    </p:titleStyle>
    <p:body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64" rtl="0" eaLnBrk="1" latinLnBrk="0" hangingPunct="1">
        <a:defRPr sz="3600" kern="1200">
          <a:solidFill>
            <a:schemeClr val="tx1"/>
          </a:solidFill>
          <a:latin typeface="+mn-lt"/>
          <a:ea typeface="+mn-ea"/>
          <a:cs typeface="+mn-cs"/>
        </a:defRPr>
      </a:lvl1pPr>
      <a:lvl2pPr marL="914233" algn="l" defTabSz="1828464" rtl="0" eaLnBrk="1" latinLnBrk="0" hangingPunct="1">
        <a:defRPr sz="3600" kern="1200">
          <a:solidFill>
            <a:schemeClr val="tx1"/>
          </a:solidFill>
          <a:latin typeface="+mn-lt"/>
          <a:ea typeface="+mn-ea"/>
          <a:cs typeface="+mn-cs"/>
        </a:defRPr>
      </a:lvl2pPr>
      <a:lvl3pPr marL="1828464" algn="l" defTabSz="1828464" rtl="0" eaLnBrk="1" latinLnBrk="0" hangingPunct="1">
        <a:defRPr sz="3600" kern="1200">
          <a:solidFill>
            <a:schemeClr val="tx1"/>
          </a:solidFill>
          <a:latin typeface="+mn-lt"/>
          <a:ea typeface="+mn-ea"/>
          <a:cs typeface="+mn-cs"/>
        </a:defRPr>
      </a:lvl3pPr>
      <a:lvl4pPr marL="2742697" algn="l" defTabSz="1828464" rtl="0" eaLnBrk="1" latinLnBrk="0" hangingPunct="1">
        <a:defRPr sz="3600" kern="1200">
          <a:solidFill>
            <a:schemeClr val="tx1"/>
          </a:solidFill>
          <a:latin typeface="+mn-lt"/>
          <a:ea typeface="+mn-ea"/>
          <a:cs typeface="+mn-cs"/>
        </a:defRPr>
      </a:lvl4pPr>
      <a:lvl5pPr marL="3656928" algn="l" defTabSz="1828464" rtl="0" eaLnBrk="1" latinLnBrk="0" hangingPunct="1">
        <a:defRPr sz="3600" kern="1200">
          <a:solidFill>
            <a:schemeClr val="tx1"/>
          </a:solidFill>
          <a:latin typeface="+mn-lt"/>
          <a:ea typeface="+mn-ea"/>
          <a:cs typeface="+mn-cs"/>
        </a:defRPr>
      </a:lvl5pPr>
      <a:lvl6pPr marL="4571162" algn="l" defTabSz="1828464" rtl="0" eaLnBrk="1" latinLnBrk="0" hangingPunct="1">
        <a:defRPr sz="3600" kern="1200">
          <a:solidFill>
            <a:schemeClr val="tx1"/>
          </a:solidFill>
          <a:latin typeface="+mn-lt"/>
          <a:ea typeface="+mn-ea"/>
          <a:cs typeface="+mn-cs"/>
        </a:defRPr>
      </a:lvl6pPr>
      <a:lvl7pPr marL="5485394" algn="l" defTabSz="1828464" rtl="0" eaLnBrk="1" latinLnBrk="0" hangingPunct="1">
        <a:defRPr sz="3600" kern="1200">
          <a:solidFill>
            <a:schemeClr val="tx1"/>
          </a:solidFill>
          <a:latin typeface="+mn-lt"/>
          <a:ea typeface="+mn-ea"/>
          <a:cs typeface="+mn-cs"/>
        </a:defRPr>
      </a:lvl7pPr>
      <a:lvl8pPr marL="6399626" algn="l" defTabSz="1828464" rtl="0" eaLnBrk="1" latinLnBrk="0" hangingPunct="1">
        <a:defRPr sz="3600" kern="1200">
          <a:solidFill>
            <a:schemeClr val="tx1"/>
          </a:solidFill>
          <a:latin typeface="+mn-lt"/>
          <a:ea typeface="+mn-ea"/>
          <a:cs typeface="+mn-cs"/>
        </a:defRPr>
      </a:lvl8pPr>
      <a:lvl9pPr marL="7313858" algn="l" defTabSz="182846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113033" y="2817331"/>
            <a:ext cx="15161972" cy="3425314"/>
            <a:chOff x="1763159" y="2902344"/>
            <a:chExt cx="4053295" cy="1479140"/>
          </a:xfrm>
        </p:grpSpPr>
        <p:sp>
          <p:nvSpPr>
            <p:cNvPr id="22" name="TextBox 21"/>
            <p:cNvSpPr txBox="1"/>
            <p:nvPr/>
          </p:nvSpPr>
          <p:spPr>
            <a:xfrm>
              <a:off x="1763159" y="3328869"/>
              <a:ext cx="4053295" cy="1052615"/>
            </a:xfrm>
            <a:prstGeom prst="rect">
              <a:avLst/>
            </a:prstGeom>
            <a:noFill/>
          </p:spPr>
          <p:txBody>
            <a:bodyPr wrap="square" lIns="0" tIns="0" rIns="0" bIns="0" rtlCol="0">
              <a:spAutoFit/>
            </a:bodyPr>
            <a:lstStyle/>
            <a:p>
              <a:pPr>
                <a:lnSpc>
                  <a:spcPct val="80000"/>
                </a:lnSpc>
              </a:pPr>
              <a:r>
                <a:rPr lang="es-MX" sz="6600" dirty="0" err="1" smtClean="0">
                  <a:latin typeface="Titillium Light" charset="0"/>
                  <a:ea typeface="Titillium Light" charset="0"/>
                  <a:cs typeface="Titillium Light" charset="0"/>
                </a:rPr>
                <a:t>Parametría</a:t>
              </a:r>
              <a:endParaRPr lang="es-MX" sz="6600" dirty="0" smtClean="0">
                <a:latin typeface="Titillium Light" charset="0"/>
                <a:ea typeface="Titillium Light" charset="0"/>
                <a:cs typeface="Titillium Light" charset="0"/>
              </a:endParaRPr>
            </a:p>
            <a:p>
              <a:pPr>
                <a:lnSpc>
                  <a:spcPct val="80000"/>
                </a:lnSpc>
              </a:pPr>
              <a:r>
                <a:rPr lang="es-MX" sz="6600" dirty="0" smtClean="0">
                  <a:latin typeface="Titillium Light" charset="0"/>
                  <a:ea typeface="Titillium Light" charset="0"/>
                  <a:cs typeface="Titillium Light" charset="0"/>
                </a:rPr>
                <a:t>Covarrubias </a:t>
              </a:r>
              <a:r>
                <a:rPr lang="es-MX" sz="6600" dirty="0">
                  <a:latin typeface="Titillium Light" charset="0"/>
                  <a:ea typeface="Titillium Light" charset="0"/>
                  <a:cs typeface="Titillium Light" charset="0"/>
                </a:rPr>
                <a:t>y </a:t>
              </a:r>
              <a:r>
                <a:rPr lang="es-MX" sz="6600" dirty="0" smtClean="0">
                  <a:latin typeface="Titillium Light" charset="0"/>
                  <a:ea typeface="Titillium Light" charset="0"/>
                  <a:cs typeface="Titillium Light" charset="0"/>
                </a:rPr>
                <a:t>Asociados</a:t>
              </a:r>
              <a:endParaRPr lang="es-MX" sz="6600" dirty="0">
                <a:latin typeface="Titillium Light" charset="0"/>
                <a:ea typeface="Titillium Light" charset="0"/>
                <a:cs typeface="Titillium Light" charset="0"/>
              </a:endParaRPr>
            </a:p>
            <a:p>
              <a:pPr>
                <a:lnSpc>
                  <a:spcPct val="80000"/>
                </a:lnSpc>
              </a:pPr>
              <a:r>
                <a:rPr lang="es-MX" sz="6600" dirty="0" err="1" smtClean="0">
                  <a:latin typeface="Titillium Light" charset="0"/>
                  <a:ea typeface="Titillium Light" charset="0"/>
                  <a:cs typeface="Titillium Light" charset="0"/>
                </a:rPr>
                <a:t>Demotecnia</a:t>
              </a:r>
              <a:r>
                <a:rPr lang="es-MX" sz="6600" dirty="0" smtClean="0">
                  <a:latin typeface="Titillium Light" charset="0"/>
                  <a:ea typeface="Titillium Light" charset="0"/>
                  <a:cs typeface="Titillium Light" charset="0"/>
                </a:rPr>
                <a:t> </a:t>
              </a:r>
              <a:r>
                <a:rPr lang="es-MX" sz="6600" dirty="0">
                  <a:latin typeface="Titillium Light" charset="0"/>
                  <a:ea typeface="Titillium Light" charset="0"/>
                  <a:cs typeface="Titillium Light" charset="0"/>
                </a:rPr>
                <a:t>2.0.</a:t>
              </a:r>
            </a:p>
          </p:txBody>
        </p:sp>
        <p:sp>
          <p:nvSpPr>
            <p:cNvPr id="23" name="TextBox 22"/>
            <p:cNvSpPr txBox="1"/>
            <p:nvPr/>
          </p:nvSpPr>
          <p:spPr>
            <a:xfrm>
              <a:off x="1801585" y="2902344"/>
              <a:ext cx="2787075" cy="196701"/>
            </a:xfrm>
            <a:prstGeom prst="rect">
              <a:avLst/>
            </a:prstGeom>
            <a:noFill/>
          </p:spPr>
          <p:txBody>
            <a:bodyPr wrap="none" lIns="0" tIns="0" rIns="0" bIns="0" rtlCol="0">
              <a:spAutoFit/>
            </a:bodyPr>
            <a:lstStyle/>
            <a:p>
              <a:pPr>
                <a:lnSpc>
                  <a:spcPct val="80000"/>
                </a:lnSpc>
              </a:pPr>
              <a:r>
                <a:rPr lang="es-MX" sz="3700" spc="600" dirty="0">
                  <a:solidFill>
                    <a:srgbClr val="2D4A5C"/>
                  </a:solidFill>
                  <a:latin typeface="Titillium" charset="0"/>
                  <a:ea typeface="Titillium" charset="0"/>
                  <a:cs typeface="Titillium" charset="0"/>
                </a:rPr>
                <a:t>ENCUESTA NACIONAL EN VIVIENDA</a:t>
              </a:r>
            </a:p>
          </p:txBody>
        </p:sp>
      </p:grpSp>
      <p:sp>
        <p:nvSpPr>
          <p:cNvPr id="24" name="TextBox 23"/>
          <p:cNvSpPr txBox="1"/>
          <p:nvPr/>
        </p:nvSpPr>
        <p:spPr>
          <a:xfrm>
            <a:off x="1251315" y="6531617"/>
            <a:ext cx="11009478" cy="2769989"/>
          </a:xfrm>
          <a:prstGeom prst="rect">
            <a:avLst/>
          </a:prstGeom>
          <a:noFill/>
        </p:spPr>
        <p:txBody>
          <a:bodyPr wrap="square" lIns="0" tIns="0" rIns="182832" bIns="0" rtlCol="0">
            <a:spAutoFit/>
          </a:bodyPr>
          <a:lstStyle/>
          <a:p>
            <a:pPr>
              <a:lnSpc>
                <a:spcPct val="150000"/>
              </a:lnSpc>
            </a:pPr>
            <a:r>
              <a:rPr lang="es-MX" sz="3000" dirty="0" smtClean="0">
                <a:solidFill>
                  <a:schemeClr val="tx1">
                    <a:alpha val="60000"/>
                  </a:schemeClr>
                </a:solidFill>
                <a:latin typeface="Titillium" charset="0"/>
                <a:ea typeface="Titillium" charset="0"/>
                <a:cs typeface="Titillium" charset="0"/>
              </a:rPr>
              <a:t>Nueva encuesta abierta como consecuencia del traslape de los intervalos de confianza en los resultados de la encuesta abierta para el cargo de la Presidencia del </a:t>
            </a:r>
            <a:r>
              <a:rPr lang="es-MX" sz="3000" dirty="0">
                <a:solidFill>
                  <a:schemeClr val="tx1">
                    <a:alpha val="60000"/>
                  </a:schemeClr>
                </a:solidFill>
                <a:latin typeface="Titillium" charset="0"/>
                <a:ea typeface="Titillium" charset="0"/>
                <a:cs typeface="Titillium" charset="0"/>
              </a:rPr>
              <a:t>C</a:t>
            </a:r>
            <a:r>
              <a:rPr lang="es-MX" sz="3000" dirty="0" smtClean="0">
                <a:solidFill>
                  <a:schemeClr val="tx1">
                    <a:alpha val="60000"/>
                  </a:schemeClr>
                </a:solidFill>
                <a:latin typeface="Titillium" charset="0"/>
                <a:ea typeface="Titillium" charset="0"/>
                <a:cs typeface="Titillium" charset="0"/>
              </a:rPr>
              <a:t>omité </a:t>
            </a:r>
            <a:r>
              <a:rPr lang="es-MX" sz="3000" dirty="0">
                <a:solidFill>
                  <a:schemeClr val="tx1">
                    <a:alpha val="60000"/>
                  </a:schemeClr>
                </a:solidFill>
                <a:latin typeface="Titillium" charset="0"/>
                <a:ea typeface="Titillium" charset="0"/>
                <a:cs typeface="Titillium" charset="0"/>
              </a:rPr>
              <a:t>E</a:t>
            </a:r>
            <a:r>
              <a:rPr lang="es-MX" sz="3000" dirty="0" smtClean="0">
                <a:solidFill>
                  <a:schemeClr val="tx1">
                    <a:alpha val="60000"/>
                  </a:schemeClr>
                </a:solidFill>
                <a:latin typeface="Titillium" charset="0"/>
                <a:ea typeface="Titillium" charset="0"/>
                <a:cs typeface="Titillium" charset="0"/>
              </a:rPr>
              <a:t>jecutivo Nacional del partido político denominado MORENA</a:t>
            </a:r>
            <a:endParaRPr lang="es-MX" sz="3000" dirty="0">
              <a:solidFill>
                <a:schemeClr val="tx1">
                  <a:alpha val="60000"/>
                </a:schemeClr>
              </a:solidFill>
              <a:latin typeface="Titillium" charset="0"/>
              <a:ea typeface="Titillium" charset="0"/>
              <a:cs typeface="Titillium" charset="0"/>
            </a:endParaRPr>
          </a:p>
        </p:txBody>
      </p:sp>
      <p:pic>
        <p:nvPicPr>
          <p:cNvPr id="29" name="Picture 28">
            <a:extLst>
              <a:ext uri="{FF2B5EF4-FFF2-40B4-BE49-F238E27FC236}">
                <a16:creationId xmlns="" xmlns:a16="http://schemas.microsoft.com/office/drawing/2014/main" id="{8FFECB4D-18B4-4BF6-AB3E-FD94D6A3CB3F}"/>
              </a:ext>
            </a:extLst>
          </p:cNvPr>
          <p:cNvPicPr/>
          <p:nvPr/>
        </p:nvPicPr>
        <p:blipFill>
          <a:blip r:embed="rId2">
            <a:extLst>
              <a:ext uri="{28A0092B-C50C-407E-A947-70E740481C1C}">
                <a14:useLocalDpi xmlns:a14="http://schemas.microsoft.com/office/drawing/2010/main" val="0"/>
              </a:ext>
            </a:extLst>
          </a:blip>
          <a:stretch>
            <a:fillRect/>
          </a:stretch>
        </p:blipFill>
        <p:spPr>
          <a:xfrm>
            <a:off x="7946088" y="11712426"/>
            <a:ext cx="2325636" cy="1476779"/>
          </a:xfrm>
          <a:prstGeom prst="rect">
            <a:avLst/>
          </a:prstGeom>
        </p:spPr>
      </p:pic>
      <p:pic>
        <p:nvPicPr>
          <p:cNvPr id="30" name="Picture 29">
            <a:extLst>
              <a:ext uri="{FF2B5EF4-FFF2-40B4-BE49-F238E27FC236}">
                <a16:creationId xmlns="" xmlns:a16="http://schemas.microsoft.com/office/drawing/2014/main" id="{7096C855-E188-4B79-829C-AA262DE28F2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52835" y="11818184"/>
            <a:ext cx="2295415" cy="1110685"/>
          </a:xfrm>
          <a:prstGeom prst="rect">
            <a:avLst/>
          </a:prstGeom>
          <a:noFill/>
          <a:ln>
            <a:noFill/>
          </a:ln>
        </p:spPr>
      </p:pic>
      <p:pic>
        <p:nvPicPr>
          <p:cNvPr id="31" name="Imagen 32" descr="parametria - Instituto Nacional Electoral">
            <a:extLst>
              <a:ext uri="{FF2B5EF4-FFF2-40B4-BE49-F238E27FC236}">
                <a16:creationId xmlns="" xmlns:a16="http://schemas.microsoft.com/office/drawing/2014/main" id="{61CC89C8-3FD0-4346-B429-00E364419010}"/>
              </a:ext>
            </a:extLst>
          </p:cNvPr>
          <p:cNvPicPr/>
          <p:nvPr/>
        </p:nvPicPr>
        <p:blipFill rotWithShape="1">
          <a:blip r:embed="rId4">
            <a:extLst>
              <a:ext uri="{28A0092B-C50C-407E-A947-70E740481C1C}">
                <a14:useLocalDpi xmlns:a14="http://schemas.microsoft.com/office/drawing/2010/main" val="0"/>
              </a:ext>
            </a:extLst>
          </a:blip>
          <a:srcRect t="-1" b="7040"/>
          <a:stretch/>
        </p:blipFill>
        <p:spPr bwMode="auto">
          <a:xfrm>
            <a:off x="1026624" y="11639831"/>
            <a:ext cx="3529326" cy="1405629"/>
          </a:xfrm>
          <a:prstGeom prst="rect">
            <a:avLst/>
          </a:prstGeom>
          <a:noFill/>
          <a:ln>
            <a:noFill/>
          </a:ln>
          <a:extLst>
            <a:ext uri="{53640926-AAD7-44D8-BBD7-CCE9431645EC}">
              <a14:shadowObscured xmlns:a14="http://schemas.microsoft.com/office/drawing/2010/main"/>
            </a:ext>
          </a:extLst>
        </p:spPr>
      </p:pic>
      <p:pic>
        <p:nvPicPr>
          <p:cNvPr id="35" name="Picture 34" descr="A picture containing drawing&#10;&#10;Description automatically generated">
            <a:extLst>
              <a:ext uri="{FF2B5EF4-FFF2-40B4-BE49-F238E27FC236}">
                <a16:creationId xmlns="" xmlns:a16="http://schemas.microsoft.com/office/drawing/2014/main" id="{5627F016-7FB1-4974-AD5D-D93DAF6F9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51769" y="360882"/>
            <a:ext cx="5065070" cy="2456450"/>
          </a:xfrm>
          <a:prstGeom prst="rect">
            <a:avLst/>
          </a:prstGeom>
        </p:spPr>
      </p:pic>
    </p:spTree>
    <p:extLst>
      <p:ext uri="{BB962C8B-B14F-4D97-AF65-F5344CB8AC3E}">
        <p14:creationId xmlns:p14="http://schemas.microsoft.com/office/powerpoint/2010/main" val="33817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5" name="Group 514">
            <a:extLst>
              <a:ext uri="{FF2B5EF4-FFF2-40B4-BE49-F238E27FC236}">
                <a16:creationId xmlns="" xmlns:a16="http://schemas.microsoft.com/office/drawing/2014/main" id="{A621F24B-3202-4765-A61A-1E188E44B6B9}"/>
              </a:ext>
            </a:extLst>
          </p:cNvPr>
          <p:cNvGrpSpPr/>
          <p:nvPr/>
        </p:nvGrpSpPr>
        <p:grpSpPr>
          <a:xfrm>
            <a:off x="2118270" y="2856944"/>
            <a:ext cx="21409940" cy="9692329"/>
            <a:chOff x="3884614" y="4279393"/>
            <a:chExt cx="7537605" cy="9206082"/>
          </a:xfrm>
        </p:grpSpPr>
        <p:sp>
          <p:nvSpPr>
            <p:cNvPr id="516" name="TextBox 515">
              <a:extLst>
                <a:ext uri="{FF2B5EF4-FFF2-40B4-BE49-F238E27FC236}">
                  <a16:creationId xmlns="" xmlns:a16="http://schemas.microsoft.com/office/drawing/2014/main" id="{12C094FE-D04F-430C-924A-9AF80F9D5A7C}"/>
                </a:ext>
              </a:extLst>
            </p:cNvPr>
            <p:cNvSpPr txBox="1"/>
            <p:nvPr/>
          </p:nvSpPr>
          <p:spPr>
            <a:xfrm>
              <a:off x="3884614" y="4920072"/>
              <a:ext cx="7537605" cy="8565403"/>
            </a:xfrm>
            <a:prstGeom prst="rect">
              <a:avLst/>
            </a:prstGeom>
            <a:noFill/>
          </p:spPr>
          <p:txBody>
            <a:bodyPr wrap="square" lIns="243796" tIns="121899" rIns="243796" bIns="121899" rtlCol="0">
              <a:spAutoFit/>
            </a:bodyPr>
            <a:lstStyle/>
            <a:p>
              <a:pPr algn="just">
                <a:lnSpc>
                  <a:spcPts val="3640"/>
                </a:lnSpc>
              </a:pPr>
              <a:r>
                <a:rPr lang="es-MX" sz="2400" b="1" dirty="0">
                  <a:solidFill>
                    <a:schemeClr val="tx1">
                      <a:lumMod val="75000"/>
                      <a:lumOff val="25000"/>
                    </a:schemeClr>
                  </a:solidFill>
                  <a:latin typeface="Lato Light" charset="0"/>
                  <a:ea typeface="Lato Light" charset="0"/>
                  <a:cs typeface="Lato Light" charset="0"/>
                </a:rPr>
                <a:t>Procedimiento de Selección de Unidades (cont.): </a:t>
              </a:r>
              <a:r>
                <a:rPr lang="es-MX" sz="2400" dirty="0">
                  <a:solidFill>
                    <a:schemeClr val="tx1">
                      <a:lumMod val="75000"/>
                      <a:lumOff val="25000"/>
                    </a:schemeClr>
                  </a:solidFill>
                  <a:latin typeface="Lato Light" charset="0"/>
                  <a:ea typeface="Lato Light" charset="0"/>
                  <a:cs typeface="Lato Light" charset="0"/>
                </a:rPr>
                <a:t>Las </a:t>
              </a:r>
              <a:r>
                <a:rPr lang="es-MX" sz="2400" u="sng" dirty="0">
                  <a:solidFill>
                    <a:schemeClr val="tx1">
                      <a:lumMod val="75000"/>
                      <a:lumOff val="25000"/>
                    </a:schemeClr>
                  </a:solidFill>
                  <a:latin typeface="Lato Light" charset="0"/>
                  <a:ea typeface="Lato Light" charset="0"/>
                  <a:cs typeface="Lato Light" charset="0"/>
                </a:rPr>
                <a:t>unidades secundarias de muestreo</a:t>
              </a:r>
              <a:r>
                <a:rPr lang="es-MX" sz="2400" dirty="0">
                  <a:solidFill>
                    <a:schemeClr val="tx1">
                      <a:lumMod val="75000"/>
                      <a:lumOff val="25000"/>
                    </a:schemeClr>
                  </a:solidFill>
                  <a:latin typeface="Lato Light" charset="0"/>
                  <a:ea typeface="Lato Light" charset="0"/>
                  <a:cs typeface="Lato Light" charset="0"/>
                </a:rPr>
                <a:t> son las manzanas de las secciones seleccionadas en la etapa 1, las cuáles se seleccionaron mediante un muestreo aleatorio simple sin reemplazo (MASSR). En las secciones urbanas, las manzanas son las unidades secundarias de muestreo. En esta segunda etapa se seleccionaron aleatoriamente las manzanas dentro de la sección electoral. Se realizaron como máximo 10 entrevistas efectivas por manzana y diez por sección electoral con el fin de tener mejor dispersión geográfica. En aquellas secciones electorales dónde sólo existió una manzana, todas las entrevistas se realizaron en dicha manzana. Para las secciones rurales y mixtas que no presentaron un amanzanamiento definido, los conglomerados de viviendas fueron las unidades secundarias de muestreo. </a:t>
              </a:r>
            </a:p>
            <a:p>
              <a:pPr>
                <a:lnSpc>
                  <a:spcPts val="3640"/>
                </a:lnSpc>
              </a:pPr>
              <a:r>
                <a:rPr lang="es-MX" sz="2400" dirty="0">
                  <a:solidFill>
                    <a:schemeClr val="tx1">
                      <a:lumMod val="75000"/>
                      <a:lumOff val="25000"/>
                    </a:schemeClr>
                  </a:solidFill>
                  <a:latin typeface="Lato Light" charset="0"/>
                  <a:ea typeface="Lato Light" charset="0"/>
                  <a:cs typeface="Lato Light" charset="0"/>
                </a:rPr>
                <a:t>En caso de que no se localizaran viviendas de la población objetivo o no se llegara a 10 entrevistas efectivas, se seleccionaron manzanas  adicionales en la sección ordenadas aleatoriamente hasta completar las entrevistas efectivas requeridas. </a:t>
              </a:r>
            </a:p>
            <a:p>
              <a:pPr>
                <a:lnSpc>
                  <a:spcPts val="3640"/>
                </a:lnSpc>
              </a:pPr>
              <a:endParaRPr lang="es-MX" sz="2400" dirty="0">
                <a:solidFill>
                  <a:schemeClr val="tx1">
                    <a:lumMod val="75000"/>
                    <a:lumOff val="25000"/>
                  </a:schemeClr>
                </a:solidFill>
                <a:latin typeface="Lato Light" charset="0"/>
                <a:ea typeface="Lato Light" charset="0"/>
                <a:cs typeface="Lato Light" charset="0"/>
              </a:endParaRPr>
            </a:p>
            <a:p>
              <a:pPr algn="just">
                <a:lnSpc>
                  <a:spcPts val="3640"/>
                </a:lnSpc>
              </a:pPr>
              <a:r>
                <a:rPr lang="es-MX" sz="2400" dirty="0">
                  <a:solidFill>
                    <a:schemeClr val="tx1">
                      <a:lumMod val="75000"/>
                      <a:lumOff val="25000"/>
                    </a:schemeClr>
                  </a:solidFill>
                  <a:latin typeface="Lato Light" charset="0"/>
                  <a:ea typeface="Lato Light" charset="0"/>
                  <a:cs typeface="Lato Light" charset="0"/>
                </a:rPr>
                <a:t>Las </a:t>
              </a:r>
              <a:r>
                <a:rPr lang="es-MX" sz="2400" u="sng" dirty="0">
                  <a:solidFill>
                    <a:schemeClr val="tx1">
                      <a:lumMod val="75000"/>
                      <a:lumOff val="25000"/>
                    </a:schemeClr>
                  </a:solidFill>
                  <a:latin typeface="Lato Light" charset="0"/>
                  <a:ea typeface="Lato Light" charset="0"/>
                  <a:cs typeface="Lato Light" charset="0"/>
                </a:rPr>
                <a:t>unidades terciarias de muestreo</a:t>
              </a:r>
              <a:r>
                <a:rPr lang="es-MX" sz="2400" dirty="0">
                  <a:solidFill>
                    <a:schemeClr val="tx1">
                      <a:lumMod val="75000"/>
                      <a:lumOff val="25000"/>
                    </a:schemeClr>
                  </a:solidFill>
                  <a:latin typeface="Lato Light" charset="0"/>
                  <a:ea typeface="Lato Light" charset="0"/>
                  <a:cs typeface="Lato Light" charset="0"/>
                </a:rPr>
                <a:t> son las viviendas. La selección de 10 viviendas se hizo mediante un muestreo sistemático con arranque aleatorio. Se incluyeron todos los hogares localizados en casas, departamentos, condominios horizontales y andadores. Se excluyeron las viviendas colectivas (casas de huéspedes, hoteles o pensiones, viviendas móviles, etc.).</a:t>
              </a:r>
            </a:p>
            <a:p>
              <a:pPr algn="just">
                <a:lnSpc>
                  <a:spcPts val="3640"/>
                </a:lnSpc>
              </a:pPr>
              <a:endParaRPr lang="es-MX" sz="2400" dirty="0">
                <a:solidFill>
                  <a:schemeClr val="tx1">
                    <a:lumMod val="75000"/>
                    <a:lumOff val="25000"/>
                  </a:schemeClr>
                </a:solidFill>
                <a:latin typeface="Lato Light" charset="0"/>
                <a:ea typeface="Lato Light" charset="0"/>
                <a:cs typeface="Lato Light" charset="0"/>
              </a:endParaRPr>
            </a:p>
            <a:p>
              <a:pPr algn="just">
                <a:lnSpc>
                  <a:spcPts val="3640"/>
                </a:lnSpc>
              </a:pPr>
              <a:r>
                <a:rPr lang="es-MX" sz="2400" dirty="0">
                  <a:solidFill>
                    <a:schemeClr val="tx1">
                      <a:lumMod val="75000"/>
                      <a:lumOff val="25000"/>
                    </a:schemeClr>
                  </a:solidFill>
                  <a:latin typeface="Lato Light" charset="0"/>
                  <a:ea typeface="Lato Light" charset="0"/>
                  <a:cs typeface="Lato Light" charset="0"/>
                </a:rPr>
                <a:t>La </a:t>
              </a:r>
              <a:r>
                <a:rPr lang="es-MX" sz="2400" u="sng" dirty="0">
                  <a:solidFill>
                    <a:schemeClr val="tx1">
                      <a:lumMod val="75000"/>
                      <a:lumOff val="25000"/>
                    </a:schemeClr>
                  </a:solidFill>
                  <a:latin typeface="Lato Light" charset="0"/>
                  <a:ea typeface="Lato Light" charset="0"/>
                  <a:cs typeface="Lato Light" charset="0"/>
                </a:rPr>
                <a:t>selección del informante</a:t>
              </a:r>
              <a:r>
                <a:rPr lang="es-MX" sz="2400" dirty="0">
                  <a:solidFill>
                    <a:schemeClr val="tx1">
                      <a:lumMod val="75000"/>
                      <a:lumOff val="25000"/>
                    </a:schemeClr>
                  </a:solidFill>
                  <a:latin typeface="Lato Light" charset="0"/>
                  <a:ea typeface="Lato Light" charset="0"/>
                  <a:cs typeface="Lato Light" charset="0"/>
                </a:rPr>
                <a:t> se hizo por método de selección aleatoria simple sobre un marco de la totalidad de personas mayores de edad residentes en la vivienda. Para ello, el software del dispositivo móvil proporcionó un número aleatorio entre las personas elegibles e indicó la seleccionada para contestar la entrevista. En caso de que la primera persona seleccionada no estuviera en la vivienda, se sustituyó por una nueva selección, registrando el código correspondiente a efecto de analizar los casos donde no fue posible realizar las entrevistas. Este registro de no entrevista para las personas no presentes en la vivienda fue crucial a efecto de determinar posibles sesgos por edad y género que requirieron ser ponderados en la encuesta. Se realizó como máximo una entrevista por vivienda, entendida ésta como haber iniciado la entrevista desde las preguntas filtro del cuestionario.</a:t>
              </a:r>
              <a:r>
                <a:rPr lang="es-MX" sz="2400" dirty="0">
                  <a:latin typeface="Lato Light" charset="0"/>
                  <a:ea typeface="Lato Light" charset="0"/>
                  <a:cs typeface="Lato Light" charset="0"/>
                </a:rPr>
                <a:t>	</a:t>
              </a:r>
            </a:p>
          </p:txBody>
        </p:sp>
        <p:sp>
          <p:nvSpPr>
            <p:cNvPr id="517" name="TextBox 516">
              <a:extLst>
                <a:ext uri="{FF2B5EF4-FFF2-40B4-BE49-F238E27FC236}">
                  <a16:creationId xmlns="" xmlns:a16="http://schemas.microsoft.com/office/drawing/2014/main" id="{350C0FBA-40FE-484D-B919-4408B433DF15}"/>
                </a:ext>
              </a:extLst>
            </p:cNvPr>
            <p:cNvSpPr txBox="1"/>
            <p:nvPr/>
          </p:nvSpPr>
          <p:spPr>
            <a:xfrm>
              <a:off x="3884614" y="4279393"/>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Diseño Muestral</a:t>
              </a:r>
              <a:endParaRPr lang="es-MX" sz="1400" b="1" dirty="0">
                <a:solidFill>
                  <a:srgbClr val="2D4A5C"/>
                </a:solidFill>
                <a:latin typeface="Lato Regular" charset="0"/>
                <a:ea typeface="Lato Regular" charset="0"/>
                <a:cs typeface="Lato Regular" charset="0"/>
              </a:endParaRPr>
            </a:p>
          </p:txBody>
        </p:sp>
      </p:grpSp>
      <p:sp>
        <p:nvSpPr>
          <p:cNvPr id="7" name="Marcador de texto 2">
            <a:extLst>
              <a:ext uri="{FF2B5EF4-FFF2-40B4-BE49-F238E27FC236}">
                <a16:creationId xmlns="" xmlns:a16="http://schemas.microsoft.com/office/drawing/2014/main" id="{918CA872-9690-458C-825B-77277ABD05B2}"/>
              </a:ext>
            </a:extLst>
          </p:cNvPr>
          <p:cNvSpPr txBox="1">
            <a:spLocks/>
          </p:cNvSpPr>
          <p:nvPr/>
        </p:nvSpPr>
        <p:spPr>
          <a:xfrm>
            <a:off x="0" y="994545"/>
            <a:ext cx="24377649" cy="960810"/>
          </a:xfrm>
          <a:prstGeom prst="rect">
            <a:avLst/>
          </a:prstGeom>
        </p:spPr>
        <p:txBody>
          <a:bodyPr vert="horz" lIns="0" tIns="91422" rIns="182843" bIns="91422" rtlCol="0">
            <a:normAutofit fontScale="62500" lnSpcReduction="20000"/>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dirty="0">
                <a:latin typeface="Helvetica neue light"/>
              </a:rPr>
              <a:t>Ficha Metodológica</a:t>
            </a:r>
          </a:p>
        </p:txBody>
      </p:sp>
      <p:sp>
        <p:nvSpPr>
          <p:cNvPr id="2" name="Rectángulo redondeado 7">
            <a:extLst>
              <a:ext uri="{FF2B5EF4-FFF2-40B4-BE49-F238E27FC236}">
                <a16:creationId xmlns="" xmlns:a16="http://schemas.microsoft.com/office/drawing/2014/main" id="{3E14FC14-B404-4A78-98F2-2D346CB0109F}"/>
              </a:ext>
            </a:extLst>
          </p:cNvPr>
          <p:cNvSpPr/>
          <p:nvPr/>
        </p:nvSpPr>
        <p:spPr>
          <a:xfrm>
            <a:off x="1315042" y="3374327"/>
            <a:ext cx="267152" cy="960810"/>
          </a:xfrm>
          <a:prstGeom prst="roundRect">
            <a:avLst>
              <a:gd name="adj" fmla="val 50000"/>
            </a:avLst>
          </a:prstGeom>
          <a:solidFill>
            <a:srgbClr val="6BB0DB"/>
          </a:solidFill>
          <a:ln>
            <a:solidFill>
              <a:srgbClr val="6BB0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DD74AD-6EC3-4BD9-8CDF-1E4A132E2999}"/>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6" name="Slide Number">
            <a:extLst>
              <a:ext uri="{FF2B5EF4-FFF2-40B4-BE49-F238E27FC236}">
                <a16:creationId xmlns="" xmlns:a16="http://schemas.microsoft.com/office/drawing/2014/main" id="{95A7AB31-14C0-450E-846D-790C71D9C96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10</a:t>
            </a:fld>
            <a:endParaRPr lang="es-MX" dirty="0"/>
          </a:p>
        </p:txBody>
      </p:sp>
    </p:spTree>
    <p:extLst>
      <p:ext uri="{BB962C8B-B14F-4D97-AF65-F5344CB8AC3E}">
        <p14:creationId xmlns:p14="http://schemas.microsoft.com/office/powerpoint/2010/main" val="786660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0890000" y="4972322"/>
            <a:ext cx="9746259"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7200" dirty="0">
                <a:solidFill>
                  <a:schemeClr val="bg1"/>
                </a:solidFill>
                <a:latin typeface="Helvetica neue light"/>
                <a:cs typeface="Raleway Regular"/>
              </a:rPr>
              <a:t>Códigos de Disposición</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42191" y="11355974"/>
            <a:ext cx="1187313"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11</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1932612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1">
            <a:extLst>
              <a:ext uri="{FF2B5EF4-FFF2-40B4-BE49-F238E27FC236}">
                <a16:creationId xmlns="" xmlns:a16="http://schemas.microsoft.com/office/drawing/2014/main" id="{46F3DDCF-B9CE-43D6-9657-4B2EA9538556}"/>
              </a:ext>
            </a:extLst>
          </p:cNvPr>
          <p:cNvSpPr>
            <a:spLocks noGrp="1"/>
          </p:cNvSpPr>
          <p:nvPr>
            <p:ph type="body" sz="quarter" idx="10"/>
          </p:nvPr>
        </p:nvSpPr>
        <p:spPr>
          <a:xfrm>
            <a:off x="1259215" y="994544"/>
            <a:ext cx="12799685" cy="1538549"/>
          </a:xfrm>
        </p:spPr>
        <p:txBody>
          <a:bodyPr>
            <a:normAutofit fontScale="85000" lnSpcReduction="10000"/>
          </a:bodyPr>
          <a:lstStyle/>
          <a:p>
            <a:r>
              <a:rPr lang="es-MX" dirty="0">
                <a:latin typeface="Helvetica neue light"/>
              </a:rPr>
              <a:t>Códigos de Disposición</a:t>
            </a:r>
          </a:p>
        </p:txBody>
      </p:sp>
      <p:sp>
        <p:nvSpPr>
          <p:cNvPr id="6" name="Text Placeholder 20">
            <a:extLst>
              <a:ext uri="{FF2B5EF4-FFF2-40B4-BE49-F238E27FC236}">
                <a16:creationId xmlns="" xmlns:a16="http://schemas.microsoft.com/office/drawing/2014/main" id="{71466D34-53F0-40A8-9250-E636DDA77FE8}"/>
              </a:ext>
            </a:extLst>
          </p:cNvPr>
          <p:cNvSpPr txBox="1">
            <a:spLocks/>
          </p:cNvSpPr>
          <p:nvPr/>
        </p:nvSpPr>
        <p:spPr>
          <a:xfrm>
            <a:off x="3651380" y="3013913"/>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Vivienda No Elegible</a:t>
            </a:r>
          </a:p>
          <a:p>
            <a:endParaRPr lang="es-MX" sz="2666" dirty="0">
              <a:solidFill>
                <a:schemeClr val="tx1">
                  <a:lumMod val="50000"/>
                  <a:lumOff val="50000"/>
                </a:schemeClr>
              </a:solidFill>
            </a:endParaRPr>
          </a:p>
        </p:txBody>
      </p:sp>
      <p:sp>
        <p:nvSpPr>
          <p:cNvPr id="7" name="Text Placeholder 23">
            <a:extLst>
              <a:ext uri="{FF2B5EF4-FFF2-40B4-BE49-F238E27FC236}">
                <a16:creationId xmlns="" xmlns:a16="http://schemas.microsoft.com/office/drawing/2014/main" id="{2ED23DD1-1850-4BAE-A1AF-302C4A859516}"/>
              </a:ext>
            </a:extLst>
          </p:cNvPr>
          <p:cNvSpPr txBox="1">
            <a:spLocks/>
          </p:cNvSpPr>
          <p:nvPr/>
        </p:nvSpPr>
        <p:spPr>
          <a:xfrm>
            <a:off x="3651380" y="3565941"/>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smtClean="0">
                <a:solidFill>
                  <a:schemeClr val="tx1">
                    <a:lumMod val="50000"/>
                    <a:lumOff val="50000"/>
                  </a:schemeClr>
                </a:solidFill>
                <a:latin typeface="Lato" charset="0"/>
                <a:ea typeface="Lato" charset="0"/>
                <a:cs typeface="Lato" charset="0"/>
              </a:rPr>
              <a:t>Vivienda que no son particulares habitadas y no hay personas para encuestar</a:t>
            </a:r>
            <a:endParaRPr lang="es-MX" sz="2399" dirty="0">
              <a:solidFill>
                <a:schemeClr val="tx1">
                  <a:lumMod val="50000"/>
                  <a:lumOff val="50000"/>
                </a:schemeClr>
              </a:solidFill>
              <a:latin typeface="Lato" charset="0"/>
              <a:ea typeface="Lato" charset="0"/>
              <a:cs typeface="Lato" charset="0"/>
            </a:endParaRPr>
          </a:p>
        </p:txBody>
      </p:sp>
      <p:sp>
        <p:nvSpPr>
          <p:cNvPr id="8" name="Text Placeholder 20">
            <a:extLst>
              <a:ext uri="{FF2B5EF4-FFF2-40B4-BE49-F238E27FC236}">
                <a16:creationId xmlns="" xmlns:a16="http://schemas.microsoft.com/office/drawing/2014/main" id="{026C92B5-1678-4CF5-9108-EF0B5D95F5EE}"/>
              </a:ext>
            </a:extLst>
          </p:cNvPr>
          <p:cNvSpPr txBox="1">
            <a:spLocks/>
          </p:cNvSpPr>
          <p:nvPr/>
        </p:nvSpPr>
        <p:spPr>
          <a:xfrm>
            <a:off x="3651379" y="5221821"/>
            <a:ext cx="8461109"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Vivienda con Elegibilidad Desconocida o sin Contacto</a:t>
            </a:r>
          </a:p>
        </p:txBody>
      </p:sp>
      <p:sp>
        <p:nvSpPr>
          <p:cNvPr id="9" name="Text Placeholder 23">
            <a:extLst>
              <a:ext uri="{FF2B5EF4-FFF2-40B4-BE49-F238E27FC236}">
                <a16:creationId xmlns="" xmlns:a16="http://schemas.microsoft.com/office/drawing/2014/main" id="{45AA3A07-AEE3-4C82-AF0F-425F685E8A1C}"/>
              </a:ext>
            </a:extLst>
          </p:cNvPr>
          <p:cNvSpPr txBox="1">
            <a:spLocks/>
          </p:cNvSpPr>
          <p:nvPr/>
        </p:nvSpPr>
        <p:spPr>
          <a:xfrm>
            <a:off x="3651380" y="6102094"/>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No se contactó a nadie en el momento de la visita o imposibilidad de establecer elegibilidad</a:t>
            </a:r>
          </a:p>
        </p:txBody>
      </p:sp>
      <p:sp>
        <p:nvSpPr>
          <p:cNvPr id="10" name="Text Placeholder 20">
            <a:extLst>
              <a:ext uri="{FF2B5EF4-FFF2-40B4-BE49-F238E27FC236}">
                <a16:creationId xmlns="" xmlns:a16="http://schemas.microsoft.com/office/drawing/2014/main" id="{4EEED105-3497-497E-9CF9-69B35235F11F}"/>
              </a:ext>
            </a:extLst>
          </p:cNvPr>
          <p:cNvSpPr txBox="1">
            <a:spLocks/>
          </p:cNvSpPr>
          <p:nvPr/>
        </p:nvSpPr>
        <p:spPr>
          <a:xfrm>
            <a:off x="3651379" y="7834564"/>
            <a:ext cx="8537445"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Vivienda con Elegibilidad con Rechazo a Entrevista</a:t>
            </a:r>
          </a:p>
        </p:txBody>
      </p:sp>
      <p:sp>
        <p:nvSpPr>
          <p:cNvPr id="11" name="Text Placeholder 23">
            <a:extLst>
              <a:ext uri="{FF2B5EF4-FFF2-40B4-BE49-F238E27FC236}">
                <a16:creationId xmlns="" xmlns:a16="http://schemas.microsoft.com/office/drawing/2014/main" id="{4885A820-AEC8-4C48-8A67-43B8AE5ABBC2}"/>
              </a:ext>
            </a:extLst>
          </p:cNvPr>
          <p:cNvSpPr txBox="1">
            <a:spLocks/>
          </p:cNvSpPr>
          <p:nvPr/>
        </p:nvSpPr>
        <p:spPr>
          <a:xfrm>
            <a:off x="3651380" y="8363147"/>
            <a:ext cx="8537444"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Se contactó a una persona para realizar la entrevista y se negó a participar. No se tiene información de composición familiar.</a:t>
            </a:r>
          </a:p>
        </p:txBody>
      </p:sp>
      <p:sp>
        <p:nvSpPr>
          <p:cNvPr id="12" name="Text Placeholder 20">
            <a:extLst>
              <a:ext uri="{FF2B5EF4-FFF2-40B4-BE49-F238E27FC236}">
                <a16:creationId xmlns="" xmlns:a16="http://schemas.microsoft.com/office/drawing/2014/main" id="{E0597C2E-E5DD-46F8-8137-3996DDD336AB}"/>
              </a:ext>
            </a:extLst>
          </p:cNvPr>
          <p:cNvSpPr txBox="1">
            <a:spLocks/>
          </p:cNvSpPr>
          <p:nvPr/>
        </p:nvSpPr>
        <p:spPr>
          <a:xfrm>
            <a:off x="1248509" y="3154547"/>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2D4A5C"/>
                </a:solidFill>
                <a:latin typeface="Raleway Light" charset="0"/>
                <a:ea typeface="Raleway Light" charset="0"/>
                <a:cs typeface="Raleway Light" charset="0"/>
              </a:rPr>
              <a:t>01</a:t>
            </a:r>
          </a:p>
        </p:txBody>
      </p:sp>
      <p:sp>
        <p:nvSpPr>
          <p:cNvPr id="13" name="Text Placeholder 20">
            <a:extLst>
              <a:ext uri="{FF2B5EF4-FFF2-40B4-BE49-F238E27FC236}">
                <a16:creationId xmlns="" xmlns:a16="http://schemas.microsoft.com/office/drawing/2014/main" id="{F6656598-E6B1-4EBA-8552-BBC2FD687DEE}"/>
              </a:ext>
            </a:extLst>
          </p:cNvPr>
          <p:cNvSpPr txBox="1">
            <a:spLocks/>
          </p:cNvSpPr>
          <p:nvPr/>
        </p:nvSpPr>
        <p:spPr>
          <a:xfrm>
            <a:off x="1248509" y="5392184"/>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B2CFE1"/>
                </a:solidFill>
                <a:latin typeface="Raleway Light" charset="0"/>
                <a:ea typeface="Raleway Light" charset="0"/>
                <a:cs typeface="Raleway Light" charset="0"/>
              </a:rPr>
              <a:t>02</a:t>
            </a:r>
          </a:p>
        </p:txBody>
      </p:sp>
      <p:sp>
        <p:nvSpPr>
          <p:cNvPr id="14" name="Text Placeholder 20">
            <a:extLst>
              <a:ext uri="{FF2B5EF4-FFF2-40B4-BE49-F238E27FC236}">
                <a16:creationId xmlns="" xmlns:a16="http://schemas.microsoft.com/office/drawing/2014/main" id="{1D6DC7D6-FBF5-44C6-BE76-0F061736C750}"/>
              </a:ext>
            </a:extLst>
          </p:cNvPr>
          <p:cNvSpPr txBox="1">
            <a:spLocks/>
          </p:cNvSpPr>
          <p:nvPr/>
        </p:nvSpPr>
        <p:spPr>
          <a:xfrm>
            <a:off x="1248509" y="8051639"/>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6BB0DB"/>
                </a:solidFill>
                <a:latin typeface="Raleway Light" charset="0"/>
                <a:ea typeface="Raleway Light" charset="0"/>
                <a:cs typeface="Raleway Light" charset="0"/>
              </a:rPr>
              <a:t>03</a:t>
            </a:r>
          </a:p>
        </p:txBody>
      </p:sp>
      <p:sp>
        <p:nvSpPr>
          <p:cNvPr id="15" name="Text Placeholder 20">
            <a:extLst>
              <a:ext uri="{FF2B5EF4-FFF2-40B4-BE49-F238E27FC236}">
                <a16:creationId xmlns="" xmlns:a16="http://schemas.microsoft.com/office/drawing/2014/main" id="{8B8E25E5-B287-4666-980D-76E8EF897D2F}"/>
              </a:ext>
            </a:extLst>
          </p:cNvPr>
          <p:cNvSpPr txBox="1">
            <a:spLocks/>
          </p:cNvSpPr>
          <p:nvPr/>
        </p:nvSpPr>
        <p:spPr>
          <a:xfrm>
            <a:off x="3651380" y="10579920"/>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Persona Elegible y no se Aplicó Entrevista</a:t>
            </a:r>
          </a:p>
        </p:txBody>
      </p:sp>
      <p:sp>
        <p:nvSpPr>
          <p:cNvPr id="16" name="Text Placeholder 23">
            <a:extLst>
              <a:ext uri="{FF2B5EF4-FFF2-40B4-BE49-F238E27FC236}">
                <a16:creationId xmlns="" xmlns:a16="http://schemas.microsoft.com/office/drawing/2014/main" id="{6223E31E-A447-4396-9DAC-1A4269945D36}"/>
              </a:ext>
            </a:extLst>
          </p:cNvPr>
          <p:cNvSpPr txBox="1">
            <a:spLocks/>
          </p:cNvSpPr>
          <p:nvPr/>
        </p:nvSpPr>
        <p:spPr>
          <a:xfrm>
            <a:off x="3651380" y="11155394"/>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Persona elegible pero por algún motivo no se aplicó la entrevista.</a:t>
            </a:r>
          </a:p>
        </p:txBody>
      </p:sp>
      <p:sp>
        <p:nvSpPr>
          <p:cNvPr id="17" name="Text Placeholder 20">
            <a:extLst>
              <a:ext uri="{FF2B5EF4-FFF2-40B4-BE49-F238E27FC236}">
                <a16:creationId xmlns="" xmlns:a16="http://schemas.microsoft.com/office/drawing/2014/main" id="{EC743C97-3424-4D9C-AEB4-BBB1B3A3A457}"/>
              </a:ext>
            </a:extLst>
          </p:cNvPr>
          <p:cNvSpPr txBox="1">
            <a:spLocks/>
          </p:cNvSpPr>
          <p:nvPr/>
        </p:nvSpPr>
        <p:spPr>
          <a:xfrm>
            <a:off x="1248509" y="10562535"/>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49545C"/>
                </a:solidFill>
                <a:latin typeface="Raleway Light" charset="0"/>
                <a:ea typeface="Raleway Light" charset="0"/>
                <a:cs typeface="Raleway Light" charset="0"/>
              </a:rPr>
              <a:t>04</a:t>
            </a:r>
          </a:p>
        </p:txBody>
      </p:sp>
      <p:sp>
        <p:nvSpPr>
          <p:cNvPr id="19" name="Text Placeholder 20">
            <a:extLst>
              <a:ext uri="{FF2B5EF4-FFF2-40B4-BE49-F238E27FC236}">
                <a16:creationId xmlns="" xmlns:a16="http://schemas.microsoft.com/office/drawing/2014/main" id="{836686F5-CD3E-4E75-8F38-CCCEB5C7170B}"/>
              </a:ext>
            </a:extLst>
          </p:cNvPr>
          <p:cNvSpPr txBox="1">
            <a:spLocks/>
          </p:cNvSpPr>
          <p:nvPr/>
        </p:nvSpPr>
        <p:spPr>
          <a:xfrm>
            <a:off x="15333247" y="4641768"/>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Persona Elegible no Simpatizante o Militante</a:t>
            </a:r>
          </a:p>
        </p:txBody>
      </p:sp>
      <p:sp>
        <p:nvSpPr>
          <p:cNvPr id="21" name="Text Placeholder 23">
            <a:extLst>
              <a:ext uri="{FF2B5EF4-FFF2-40B4-BE49-F238E27FC236}">
                <a16:creationId xmlns="" xmlns:a16="http://schemas.microsoft.com/office/drawing/2014/main" id="{EDA7BEB8-C612-4E0C-A6E6-61973C3AD19F}"/>
              </a:ext>
            </a:extLst>
          </p:cNvPr>
          <p:cNvSpPr txBox="1">
            <a:spLocks/>
          </p:cNvSpPr>
          <p:nvPr/>
        </p:nvSpPr>
        <p:spPr>
          <a:xfrm>
            <a:off x="15333247" y="5217242"/>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Persona seleccionada no cumple con el filtro de ser simpatizante o militante de MORENA.</a:t>
            </a:r>
          </a:p>
        </p:txBody>
      </p:sp>
      <p:sp>
        <p:nvSpPr>
          <p:cNvPr id="23" name="Text Placeholder 20">
            <a:extLst>
              <a:ext uri="{FF2B5EF4-FFF2-40B4-BE49-F238E27FC236}">
                <a16:creationId xmlns="" xmlns:a16="http://schemas.microsoft.com/office/drawing/2014/main" id="{2E910940-5973-493A-A1DB-0BB323AF5940}"/>
              </a:ext>
            </a:extLst>
          </p:cNvPr>
          <p:cNvSpPr txBox="1">
            <a:spLocks/>
          </p:cNvSpPr>
          <p:nvPr/>
        </p:nvSpPr>
        <p:spPr>
          <a:xfrm>
            <a:off x="15333247" y="6779338"/>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Encuesta Parcial</a:t>
            </a:r>
          </a:p>
        </p:txBody>
      </p:sp>
      <p:sp>
        <p:nvSpPr>
          <p:cNvPr id="25" name="Text Placeholder 23">
            <a:extLst>
              <a:ext uri="{FF2B5EF4-FFF2-40B4-BE49-F238E27FC236}">
                <a16:creationId xmlns="" xmlns:a16="http://schemas.microsoft.com/office/drawing/2014/main" id="{97B40AF2-D754-49B5-B973-F6091C155974}"/>
              </a:ext>
            </a:extLst>
          </p:cNvPr>
          <p:cNvSpPr txBox="1">
            <a:spLocks/>
          </p:cNvSpPr>
          <p:nvPr/>
        </p:nvSpPr>
        <p:spPr>
          <a:xfrm>
            <a:off x="15333247" y="7307921"/>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Encuestas incompletas o cortadas en algún punto de la entrevista.</a:t>
            </a:r>
          </a:p>
        </p:txBody>
      </p:sp>
      <p:sp>
        <p:nvSpPr>
          <p:cNvPr id="27" name="Text Placeholder 20">
            <a:extLst>
              <a:ext uri="{FF2B5EF4-FFF2-40B4-BE49-F238E27FC236}">
                <a16:creationId xmlns="" xmlns:a16="http://schemas.microsoft.com/office/drawing/2014/main" id="{4B6F85E0-AC45-4D7C-A7ED-0BC9DBD7EAA9}"/>
              </a:ext>
            </a:extLst>
          </p:cNvPr>
          <p:cNvSpPr txBox="1">
            <a:spLocks/>
          </p:cNvSpPr>
          <p:nvPr/>
        </p:nvSpPr>
        <p:spPr>
          <a:xfrm>
            <a:off x="15333247" y="8993499"/>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Encuesta Cancelada</a:t>
            </a:r>
          </a:p>
        </p:txBody>
      </p:sp>
      <p:sp>
        <p:nvSpPr>
          <p:cNvPr id="29" name="Text Placeholder 23">
            <a:extLst>
              <a:ext uri="{FF2B5EF4-FFF2-40B4-BE49-F238E27FC236}">
                <a16:creationId xmlns="" xmlns:a16="http://schemas.microsoft.com/office/drawing/2014/main" id="{457F78AB-D163-414E-9334-F35924331EB4}"/>
              </a:ext>
            </a:extLst>
          </p:cNvPr>
          <p:cNvSpPr txBox="1">
            <a:spLocks/>
          </p:cNvSpPr>
          <p:nvPr/>
        </p:nvSpPr>
        <p:spPr>
          <a:xfrm>
            <a:off x="15333247" y="9545528"/>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Encuestas canceladas por no cumplir con los requerimientos metodológicos o de calidad.</a:t>
            </a:r>
          </a:p>
        </p:txBody>
      </p:sp>
      <p:sp>
        <p:nvSpPr>
          <p:cNvPr id="31" name="Text Placeholder 20">
            <a:extLst>
              <a:ext uri="{FF2B5EF4-FFF2-40B4-BE49-F238E27FC236}">
                <a16:creationId xmlns="" xmlns:a16="http://schemas.microsoft.com/office/drawing/2014/main" id="{EE3421FA-1466-4956-A859-89B8B04A117F}"/>
              </a:ext>
            </a:extLst>
          </p:cNvPr>
          <p:cNvSpPr txBox="1">
            <a:spLocks/>
          </p:cNvSpPr>
          <p:nvPr/>
        </p:nvSpPr>
        <p:spPr>
          <a:xfrm>
            <a:off x="12930376" y="4782402"/>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18455C"/>
                </a:solidFill>
                <a:latin typeface="Raleway Light" charset="0"/>
                <a:ea typeface="Raleway Light" charset="0"/>
                <a:cs typeface="Raleway Light" charset="0"/>
              </a:rPr>
              <a:t>06</a:t>
            </a:r>
          </a:p>
        </p:txBody>
      </p:sp>
      <p:sp>
        <p:nvSpPr>
          <p:cNvPr id="33" name="Text Placeholder 20">
            <a:extLst>
              <a:ext uri="{FF2B5EF4-FFF2-40B4-BE49-F238E27FC236}">
                <a16:creationId xmlns="" xmlns:a16="http://schemas.microsoft.com/office/drawing/2014/main" id="{C1F5DD9F-78CA-47A0-9C13-E83C835F109B}"/>
              </a:ext>
            </a:extLst>
          </p:cNvPr>
          <p:cNvSpPr txBox="1">
            <a:spLocks/>
          </p:cNvSpPr>
          <p:nvPr/>
        </p:nvSpPr>
        <p:spPr>
          <a:xfrm>
            <a:off x="12930376" y="6949701"/>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7EC0E1"/>
                </a:solidFill>
                <a:latin typeface="Raleway Light" charset="0"/>
                <a:ea typeface="Raleway Light" charset="0"/>
                <a:cs typeface="Raleway Light" charset="0"/>
              </a:rPr>
              <a:t>07</a:t>
            </a:r>
          </a:p>
        </p:txBody>
      </p:sp>
      <p:sp>
        <p:nvSpPr>
          <p:cNvPr id="35" name="Text Placeholder 20">
            <a:extLst>
              <a:ext uri="{FF2B5EF4-FFF2-40B4-BE49-F238E27FC236}">
                <a16:creationId xmlns="" xmlns:a16="http://schemas.microsoft.com/office/drawing/2014/main" id="{7B9F8273-CAD8-41CB-9B2F-668D0341AADA}"/>
              </a:ext>
            </a:extLst>
          </p:cNvPr>
          <p:cNvSpPr txBox="1">
            <a:spLocks/>
          </p:cNvSpPr>
          <p:nvPr/>
        </p:nvSpPr>
        <p:spPr>
          <a:xfrm>
            <a:off x="12930376" y="9046452"/>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39A5DB"/>
                </a:solidFill>
                <a:latin typeface="Raleway Light" charset="0"/>
                <a:ea typeface="Raleway Light" charset="0"/>
                <a:cs typeface="Raleway Light" charset="0"/>
              </a:rPr>
              <a:t>08</a:t>
            </a:r>
          </a:p>
        </p:txBody>
      </p:sp>
      <p:sp>
        <p:nvSpPr>
          <p:cNvPr id="37" name="Text Placeholder 20">
            <a:extLst>
              <a:ext uri="{FF2B5EF4-FFF2-40B4-BE49-F238E27FC236}">
                <a16:creationId xmlns="" xmlns:a16="http://schemas.microsoft.com/office/drawing/2014/main" id="{3D943E04-21DB-49AA-BC88-B24DA459119A}"/>
              </a:ext>
            </a:extLst>
          </p:cNvPr>
          <p:cNvSpPr txBox="1">
            <a:spLocks/>
          </p:cNvSpPr>
          <p:nvPr/>
        </p:nvSpPr>
        <p:spPr>
          <a:xfrm>
            <a:off x="15333247" y="11199597"/>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Encuesta Completa</a:t>
            </a:r>
          </a:p>
        </p:txBody>
      </p:sp>
      <p:sp>
        <p:nvSpPr>
          <p:cNvPr id="39" name="Text Placeholder 23">
            <a:extLst>
              <a:ext uri="{FF2B5EF4-FFF2-40B4-BE49-F238E27FC236}">
                <a16:creationId xmlns="" xmlns:a16="http://schemas.microsoft.com/office/drawing/2014/main" id="{CCAAA192-63BA-47F7-8603-98B8D53A0C98}"/>
              </a:ext>
            </a:extLst>
          </p:cNvPr>
          <p:cNvSpPr txBox="1">
            <a:spLocks/>
          </p:cNvSpPr>
          <p:nvPr/>
        </p:nvSpPr>
        <p:spPr>
          <a:xfrm>
            <a:off x="15333247" y="11821963"/>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Encuestas completas que cumplen con los requerimientos metodológicos o de calidad.</a:t>
            </a:r>
          </a:p>
        </p:txBody>
      </p:sp>
      <p:sp>
        <p:nvSpPr>
          <p:cNvPr id="41" name="Text Placeholder 20">
            <a:extLst>
              <a:ext uri="{FF2B5EF4-FFF2-40B4-BE49-F238E27FC236}">
                <a16:creationId xmlns="" xmlns:a16="http://schemas.microsoft.com/office/drawing/2014/main" id="{29CF658C-DF68-43A1-B9A2-48E8078AA9C8}"/>
              </a:ext>
            </a:extLst>
          </p:cNvPr>
          <p:cNvSpPr txBox="1">
            <a:spLocks/>
          </p:cNvSpPr>
          <p:nvPr/>
        </p:nvSpPr>
        <p:spPr>
          <a:xfrm>
            <a:off x="12930376" y="11252550"/>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22495C"/>
                </a:solidFill>
                <a:latin typeface="Raleway Light" charset="0"/>
                <a:ea typeface="Raleway Light" charset="0"/>
                <a:cs typeface="Raleway Light" charset="0"/>
              </a:rPr>
              <a:t>09</a:t>
            </a:r>
          </a:p>
        </p:txBody>
      </p:sp>
      <p:sp>
        <p:nvSpPr>
          <p:cNvPr id="43" name="Text Placeholder 20">
            <a:extLst>
              <a:ext uri="{FF2B5EF4-FFF2-40B4-BE49-F238E27FC236}">
                <a16:creationId xmlns="" xmlns:a16="http://schemas.microsoft.com/office/drawing/2014/main" id="{EF1095D9-206D-459D-94CC-F4603CF89DF2}"/>
              </a:ext>
            </a:extLst>
          </p:cNvPr>
          <p:cNvSpPr txBox="1">
            <a:spLocks/>
          </p:cNvSpPr>
          <p:nvPr/>
        </p:nvSpPr>
        <p:spPr>
          <a:xfrm>
            <a:off x="15333247" y="2575966"/>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Persona Elegible sin Credencial</a:t>
            </a:r>
          </a:p>
        </p:txBody>
      </p:sp>
      <p:sp>
        <p:nvSpPr>
          <p:cNvPr id="45" name="Text Placeholder 23">
            <a:extLst>
              <a:ext uri="{FF2B5EF4-FFF2-40B4-BE49-F238E27FC236}">
                <a16:creationId xmlns="" xmlns:a16="http://schemas.microsoft.com/office/drawing/2014/main" id="{921A321B-8416-4646-9FA0-189FF72A5499}"/>
              </a:ext>
            </a:extLst>
          </p:cNvPr>
          <p:cNvSpPr txBox="1">
            <a:spLocks/>
          </p:cNvSpPr>
          <p:nvPr/>
        </p:nvSpPr>
        <p:spPr>
          <a:xfrm>
            <a:off x="15333247" y="3174886"/>
            <a:ext cx="7881136" cy="94359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Persona seleccionada no cumple con el filtro de credencial para votar válida y vigente.</a:t>
            </a:r>
          </a:p>
        </p:txBody>
      </p:sp>
      <p:sp>
        <p:nvSpPr>
          <p:cNvPr id="47" name="Text Placeholder 20">
            <a:extLst>
              <a:ext uri="{FF2B5EF4-FFF2-40B4-BE49-F238E27FC236}">
                <a16:creationId xmlns="" xmlns:a16="http://schemas.microsoft.com/office/drawing/2014/main" id="{D32E55D5-56A4-4461-B0CE-150FDF65284D}"/>
              </a:ext>
            </a:extLst>
          </p:cNvPr>
          <p:cNvSpPr txBox="1">
            <a:spLocks/>
          </p:cNvSpPr>
          <p:nvPr/>
        </p:nvSpPr>
        <p:spPr>
          <a:xfrm>
            <a:off x="12930376" y="2535135"/>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5287A8"/>
                </a:solidFill>
                <a:latin typeface="Raleway Light" charset="0"/>
                <a:ea typeface="Raleway Light" charset="0"/>
                <a:cs typeface="Raleway Light" charset="0"/>
              </a:rPr>
              <a:t>05</a:t>
            </a:r>
          </a:p>
        </p:txBody>
      </p:sp>
      <p:sp>
        <p:nvSpPr>
          <p:cNvPr id="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9551EC8D-408F-4698-86E2-D44A91055CBF}"/>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8" name="Slide Number">
            <a:extLst>
              <a:ext uri="{FF2B5EF4-FFF2-40B4-BE49-F238E27FC236}">
                <a16:creationId xmlns="" xmlns:a16="http://schemas.microsoft.com/office/drawing/2014/main" id="{6A293230-468B-4A77-8876-67A39AE1E9B4}"/>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12</a:t>
            </a:fld>
            <a:endParaRPr lang="es-MX" dirty="0"/>
          </a:p>
        </p:txBody>
      </p:sp>
    </p:spTree>
    <p:extLst>
      <p:ext uri="{BB962C8B-B14F-4D97-AF65-F5344CB8AC3E}">
        <p14:creationId xmlns:p14="http://schemas.microsoft.com/office/powerpoint/2010/main" val="13691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0376847" y="4418325"/>
            <a:ext cx="10772565" cy="2318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Frecuencia y Tratamiento </a:t>
            </a:r>
          </a:p>
          <a:p>
            <a:pPr algn="ctr">
              <a:defRPr/>
            </a:pPr>
            <a:r>
              <a:rPr lang="es-MX" sz="7200" dirty="0">
                <a:solidFill>
                  <a:schemeClr val="bg1"/>
                </a:solidFill>
                <a:latin typeface="Helvetica neue light"/>
                <a:cs typeface="Raleway Regular"/>
              </a:rPr>
              <a:t>de la no Respuesta</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13</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166047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3">
            <a:extLst>
              <a:ext uri="{FF2B5EF4-FFF2-40B4-BE49-F238E27FC236}">
                <a16:creationId xmlns="" xmlns:a16="http://schemas.microsoft.com/office/drawing/2014/main" id="{EB9CF5E7-AC3B-4B5C-9369-A8A48025F08E}"/>
              </a:ext>
            </a:extLst>
          </p:cNvPr>
          <p:cNvSpPr txBox="1">
            <a:spLocks/>
          </p:cNvSpPr>
          <p:nvPr/>
        </p:nvSpPr>
        <p:spPr>
          <a:xfrm>
            <a:off x="1259215" y="2325103"/>
            <a:ext cx="21460108" cy="1335509"/>
          </a:xfrm>
          <a:prstGeom prst="rect">
            <a:avLst/>
          </a:prstGeom>
        </p:spPr>
        <p:txBody>
          <a:bodyPr lIns="0" tIns="191950" rIns="191950" bIns="19195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defTabSz="1828434">
              <a:lnSpc>
                <a:spcPts val="3640"/>
              </a:lnSpc>
              <a:buNone/>
            </a:pPr>
            <a:r>
              <a:rPr lang="es-MX" sz="3400" dirty="0">
                <a:solidFill>
                  <a:schemeClr val="tx1">
                    <a:lumMod val="75000"/>
                    <a:lumOff val="25000"/>
                  </a:schemeClr>
                </a:solidFill>
                <a:latin typeface="Lato Light" charset="0"/>
              </a:rPr>
              <a:t>De acuerdo con los códigos de disposición, los porcentajes de frecuencia de la no respuesta son los siguientes:</a:t>
            </a:r>
          </a:p>
        </p:txBody>
      </p:sp>
      <p:sp>
        <p:nvSpPr>
          <p:cNvPr id="6" name="Text Placeholder 23">
            <a:extLst>
              <a:ext uri="{FF2B5EF4-FFF2-40B4-BE49-F238E27FC236}">
                <a16:creationId xmlns="" xmlns:a16="http://schemas.microsoft.com/office/drawing/2014/main" id="{14D7F665-69DC-4A12-9FF2-6C6C7FCB6AAC}"/>
              </a:ext>
            </a:extLst>
          </p:cNvPr>
          <p:cNvSpPr txBox="1">
            <a:spLocks/>
          </p:cNvSpPr>
          <p:nvPr/>
        </p:nvSpPr>
        <p:spPr>
          <a:xfrm>
            <a:off x="4698392" y="5086924"/>
            <a:ext cx="7623906" cy="1066414"/>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3500" dirty="0">
                <a:solidFill>
                  <a:schemeClr val="tx1">
                    <a:lumMod val="50000"/>
                    <a:lumOff val="50000"/>
                  </a:schemeClr>
                </a:solidFill>
                <a:latin typeface="Lato" charset="0"/>
                <a:ea typeface="Lato" charset="0"/>
                <a:cs typeface="Lato" charset="0"/>
              </a:rPr>
              <a:t>Tasa de rechazo general a la entrevista en </a:t>
            </a:r>
            <a:r>
              <a:rPr lang="es-MX" sz="3500" dirty="0" smtClean="0">
                <a:solidFill>
                  <a:schemeClr val="tx1">
                    <a:lumMod val="50000"/>
                    <a:lumOff val="50000"/>
                  </a:schemeClr>
                </a:solidFill>
                <a:latin typeface="Lato" charset="0"/>
                <a:ea typeface="Lato" charset="0"/>
                <a:cs typeface="Lato" charset="0"/>
              </a:rPr>
              <a:t>personas</a:t>
            </a:r>
          </a:p>
          <a:p>
            <a:pPr marL="0" indent="0">
              <a:lnSpc>
                <a:spcPts val="3732"/>
              </a:lnSpc>
              <a:buNone/>
            </a:pPr>
            <a:r>
              <a:rPr lang="es-MX" sz="2400" b="1" dirty="0" smtClean="0">
                <a:solidFill>
                  <a:schemeClr val="tx1">
                    <a:lumMod val="50000"/>
                    <a:lumOff val="50000"/>
                  </a:schemeClr>
                </a:solidFill>
                <a:latin typeface="Lato" charset="0"/>
                <a:ea typeface="Lato" charset="0"/>
                <a:cs typeface="Lato" charset="0"/>
              </a:rPr>
              <a:t>Código 3 </a:t>
            </a:r>
            <a:r>
              <a:rPr lang="es-MX" sz="2400" b="1" dirty="0">
                <a:solidFill>
                  <a:schemeClr val="tx1">
                    <a:lumMod val="50000"/>
                    <a:lumOff val="50000"/>
                  </a:schemeClr>
                </a:solidFill>
                <a:latin typeface="Lato" charset="0"/>
                <a:ea typeface="Lato" charset="0"/>
                <a:cs typeface="Lato" charset="0"/>
              </a:rPr>
              <a:t>/ </a:t>
            </a:r>
            <a:r>
              <a:rPr lang="es-MX" sz="2400" b="1" dirty="0" smtClean="0">
                <a:solidFill>
                  <a:schemeClr val="tx1">
                    <a:lumMod val="50000"/>
                    <a:lumOff val="50000"/>
                  </a:schemeClr>
                </a:solidFill>
                <a:latin typeface="Lato" charset="0"/>
                <a:ea typeface="Lato" charset="0"/>
                <a:cs typeface="Lato" charset="0"/>
              </a:rPr>
              <a:t>(Códigos 3+4+5+6+7+8+9</a:t>
            </a:r>
            <a:r>
              <a:rPr lang="es-MX" sz="2400" b="1" dirty="0">
                <a:solidFill>
                  <a:schemeClr val="tx1">
                    <a:lumMod val="50000"/>
                    <a:lumOff val="50000"/>
                  </a:schemeClr>
                </a:solidFill>
                <a:latin typeface="Lato" charset="0"/>
                <a:ea typeface="Lato" charset="0"/>
                <a:cs typeface="Lato" charset="0"/>
              </a:rPr>
              <a:t>)</a:t>
            </a:r>
            <a:r>
              <a:rPr lang="es-MX" sz="3500" dirty="0">
                <a:solidFill>
                  <a:schemeClr val="tx1">
                    <a:lumMod val="50000"/>
                    <a:lumOff val="50000"/>
                  </a:schemeClr>
                </a:solidFill>
                <a:latin typeface="Lato" charset="0"/>
                <a:ea typeface="Lato" charset="0"/>
                <a:cs typeface="Lato" charset="0"/>
              </a:rPr>
              <a:t> </a:t>
            </a:r>
          </a:p>
        </p:txBody>
      </p:sp>
      <p:sp>
        <p:nvSpPr>
          <p:cNvPr id="8" name="Text Placeholder 23">
            <a:extLst>
              <a:ext uri="{FF2B5EF4-FFF2-40B4-BE49-F238E27FC236}">
                <a16:creationId xmlns="" xmlns:a16="http://schemas.microsoft.com/office/drawing/2014/main" id="{7923F0C3-76A9-46FF-9BAD-06916883A24B}"/>
              </a:ext>
            </a:extLst>
          </p:cNvPr>
          <p:cNvSpPr txBox="1">
            <a:spLocks/>
          </p:cNvSpPr>
          <p:nvPr/>
        </p:nvSpPr>
        <p:spPr>
          <a:xfrm>
            <a:off x="16332853" y="6497816"/>
            <a:ext cx="6745871" cy="2182772"/>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3500" dirty="0">
                <a:solidFill>
                  <a:schemeClr val="tx1">
                    <a:lumMod val="50000"/>
                    <a:lumOff val="50000"/>
                  </a:schemeClr>
                </a:solidFill>
                <a:latin typeface="Lato" charset="0"/>
                <a:ea typeface="Lato" charset="0"/>
                <a:cs typeface="Lato" charset="0"/>
              </a:rPr>
              <a:t>Negativas a responder o abandono del informante respecto al total de personas </a:t>
            </a:r>
            <a:r>
              <a:rPr lang="es-MX" sz="3500" dirty="0" smtClean="0">
                <a:solidFill>
                  <a:schemeClr val="tx1">
                    <a:lumMod val="50000"/>
                    <a:lumOff val="50000"/>
                  </a:schemeClr>
                </a:solidFill>
                <a:latin typeface="Lato" charset="0"/>
                <a:ea typeface="Lato" charset="0"/>
                <a:cs typeface="Lato" charset="0"/>
              </a:rPr>
              <a:t>contactadas</a:t>
            </a:r>
          </a:p>
          <a:p>
            <a:pPr marL="0" indent="0">
              <a:lnSpc>
                <a:spcPts val="3732"/>
              </a:lnSpc>
              <a:buNone/>
            </a:pPr>
            <a:r>
              <a:rPr lang="es-MX" sz="2400" b="1" dirty="0">
                <a:solidFill>
                  <a:schemeClr val="tx1">
                    <a:lumMod val="50000"/>
                    <a:lumOff val="50000"/>
                  </a:schemeClr>
                </a:solidFill>
                <a:latin typeface="Lato" charset="0"/>
                <a:ea typeface="Lato" charset="0"/>
                <a:cs typeface="Lato" charset="0"/>
              </a:rPr>
              <a:t>(Códigos 4+7) / (Códigos 4+5+6+7+8+9)</a:t>
            </a:r>
          </a:p>
        </p:txBody>
      </p:sp>
      <p:sp>
        <p:nvSpPr>
          <p:cNvPr id="10" name="Text Placeholder 23">
            <a:extLst>
              <a:ext uri="{FF2B5EF4-FFF2-40B4-BE49-F238E27FC236}">
                <a16:creationId xmlns="" xmlns:a16="http://schemas.microsoft.com/office/drawing/2014/main" id="{00299466-FEBE-4308-92F6-D8CE77C0F6F6}"/>
              </a:ext>
            </a:extLst>
          </p:cNvPr>
          <p:cNvSpPr txBox="1">
            <a:spLocks/>
          </p:cNvSpPr>
          <p:nvPr/>
        </p:nvSpPr>
        <p:spPr>
          <a:xfrm>
            <a:off x="4707631" y="8773035"/>
            <a:ext cx="7623906" cy="2355454"/>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3500" dirty="0">
                <a:solidFill>
                  <a:schemeClr val="tx1">
                    <a:lumMod val="50000"/>
                    <a:lumOff val="50000"/>
                  </a:schemeClr>
                </a:solidFill>
                <a:latin typeface="Lato" charset="0"/>
                <a:ea typeface="Lato" charset="0"/>
                <a:cs typeface="Lato" charset="0"/>
              </a:rPr>
              <a:t>Porcentaje de no encuesta en viviendas respecto al total de </a:t>
            </a:r>
            <a:r>
              <a:rPr lang="es-MX" sz="3500" dirty="0" smtClean="0">
                <a:solidFill>
                  <a:schemeClr val="tx1">
                    <a:lumMod val="50000"/>
                    <a:lumOff val="50000"/>
                  </a:schemeClr>
                </a:solidFill>
                <a:latin typeface="Lato" charset="0"/>
                <a:ea typeface="Lato" charset="0"/>
                <a:cs typeface="Lato" charset="0"/>
              </a:rPr>
              <a:t>viviendas</a:t>
            </a:r>
          </a:p>
          <a:p>
            <a:pPr marL="0" indent="0">
              <a:lnSpc>
                <a:spcPts val="3732"/>
              </a:lnSpc>
              <a:buNone/>
            </a:pPr>
            <a:r>
              <a:rPr lang="es-MX" sz="2400" b="1" dirty="0">
                <a:solidFill>
                  <a:schemeClr val="tx1">
                    <a:lumMod val="50000"/>
                    <a:lumOff val="50000"/>
                  </a:schemeClr>
                </a:solidFill>
                <a:latin typeface="Lato" charset="0"/>
                <a:ea typeface="Lato" charset="0"/>
                <a:cs typeface="Lato" charset="0"/>
              </a:rPr>
              <a:t>(</a:t>
            </a:r>
            <a:r>
              <a:rPr lang="es-MX" sz="2400" b="1" dirty="0" smtClean="0">
                <a:solidFill>
                  <a:schemeClr val="tx1">
                    <a:lumMod val="50000"/>
                    <a:lumOff val="50000"/>
                  </a:schemeClr>
                </a:solidFill>
                <a:latin typeface="Lato" charset="0"/>
                <a:ea typeface="Lato" charset="0"/>
                <a:cs typeface="Lato" charset="0"/>
              </a:rPr>
              <a:t>Códigos 1+2+3</a:t>
            </a:r>
            <a:r>
              <a:rPr lang="es-MX" sz="2400" b="1" dirty="0">
                <a:solidFill>
                  <a:schemeClr val="tx1">
                    <a:lumMod val="50000"/>
                    <a:lumOff val="50000"/>
                  </a:schemeClr>
                </a:solidFill>
                <a:latin typeface="Lato" charset="0"/>
                <a:ea typeface="Lato" charset="0"/>
                <a:cs typeface="Lato" charset="0"/>
              </a:rPr>
              <a:t>) / (Códigos 1+2+3+4+5+6+7+8+9)</a:t>
            </a:r>
          </a:p>
        </p:txBody>
      </p:sp>
      <p:sp>
        <p:nvSpPr>
          <p:cNvPr id="21" name="Text Placeholder 4">
            <a:extLst>
              <a:ext uri="{FF2B5EF4-FFF2-40B4-BE49-F238E27FC236}">
                <a16:creationId xmlns="" xmlns:a16="http://schemas.microsoft.com/office/drawing/2014/main" id="{894765AB-44C1-4A94-B112-1F505DDD7A36}"/>
              </a:ext>
            </a:extLst>
          </p:cNvPr>
          <p:cNvSpPr txBox="1">
            <a:spLocks/>
          </p:cNvSpPr>
          <p:nvPr/>
        </p:nvSpPr>
        <p:spPr>
          <a:xfrm>
            <a:off x="1650655" y="5274649"/>
            <a:ext cx="2376222" cy="915216"/>
          </a:xfrm>
          <a:prstGeom prst="rect">
            <a:avLst/>
          </a:prstGeom>
        </p:spPr>
        <p:txBody>
          <a:bodyPr lIns="243777" tIns="121888" rIns="243777" bIns="121888"/>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4000" b="1" dirty="0" smtClean="0">
                <a:solidFill>
                  <a:schemeClr val="bg1">
                    <a:lumMod val="50000"/>
                  </a:schemeClr>
                </a:solidFill>
                <a:latin typeface="Lato Light"/>
                <a:cs typeface="Lato Light"/>
              </a:rPr>
              <a:t>13.48%</a:t>
            </a:r>
            <a:endParaRPr lang="en-US" sz="4000" b="1" dirty="0">
              <a:solidFill>
                <a:schemeClr val="bg1">
                  <a:lumMod val="50000"/>
                </a:schemeClr>
              </a:solidFill>
              <a:latin typeface="Lato Light"/>
              <a:cs typeface="Lato Light"/>
            </a:endParaRPr>
          </a:p>
        </p:txBody>
      </p:sp>
      <p:sp>
        <p:nvSpPr>
          <p:cNvPr id="22" name="Oval 33">
            <a:extLst>
              <a:ext uri="{FF2B5EF4-FFF2-40B4-BE49-F238E27FC236}">
                <a16:creationId xmlns="" xmlns:a16="http://schemas.microsoft.com/office/drawing/2014/main" id="{9910DA10-9FC3-40CA-B3BB-1592FC1B8961}"/>
              </a:ext>
            </a:extLst>
          </p:cNvPr>
          <p:cNvSpPr>
            <a:spLocks noChangeAspect="1"/>
          </p:cNvSpPr>
          <p:nvPr/>
        </p:nvSpPr>
        <p:spPr>
          <a:xfrm>
            <a:off x="1348976" y="4314882"/>
            <a:ext cx="2834752" cy="2834750"/>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23" name="Arc 34">
            <a:extLst>
              <a:ext uri="{FF2B5EF4-FFF2-40B4-BE49-F238E27FC236}">
                <a16:creationId xmlns="" xmlns:a16="http://schemas.microsoft.com/office/drawing/2014/main" id="{367AD88F-24DF-4CB9-926A-B411CF05B0A5}"/>
              </a:ext>
            </a:extLst>
          </p:cNvPr>
          <p:cNvSpPr>
            <a:spLocks noChangeAspect="1"/>
          </p:cNvSpPr>
          <p:nvPr/>
        </p:nvSpPr>
        <p:spPr>
          <a:xfrm>
            <a:off x="1348976" y="4314882"/>
            <a:ext cx="2834752" cy="2834750"/>
          </a:xfrm>
          <a:prstGeom prst="arc">
            <a:avLst>
              <a:gd name="adj1" fmla="val 16618150"/>
              <a:gd name="adj2" fmla="val 18921933"/>
            </a:avLst>
          </a:prstGeom>
          <a:ln w="381000" cap="rnd" cmpd="sng">
            <a:solidFill>
              <a:srgbClr val="18455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25" name="Marcador de texto 2">
            <a:extLst>
              <a:ext uri="{FF2B5EF4-FFF2-40B4-BE49-F238E27FC236}">
                <a16:creationId xmlns="" xmlns:a16="http://schemas.microsoft.com/office/drawing/2014/main" id="{C6DD87D9-1152-46D4-8153-AA7CC57E6CF3}"/>
              </a:ext>
            </a:extLst>
          </p:cNvPr>
          <p:cNvSpPr txBox="1">
            <a:spLocks/>
          </p:cNvSpPr>
          <p:nvPr/>
        </p:nvSpPr>
        <p:spPr>
          <a:xfrm>
            <a:off x="1259215" y="994545"/>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Frecuencia y Tratamiento de la no Respuesta</a:t>
            </a:r>
          </a:p>
        </p:txBody>
      </p:sp>
      <p:sp>
        <p:nvSpPr>
          <p:cNvPr id="33" name="Text Placeholder 4">
            <a:extLst>
              <a:ext uri="{FF2B5EF4-FFF2-40B4-BE49-F238E27FC236}">
                <a16:creationId xmlns="" xmlns:a16="http://schemas.microsoft.com/office/drawing/2014/main" id="{2424BD63-6BA9-459A-A6DD-C13B9C1540B9}"/>
              </a:ext>
            </a:extLst>
          </p:cNvPr>
          <p:cNvSpPr txBox="1">
            <a:spLocks/>
          </p:cNvSpPr>
          <p:nvPr/>
        </p:nvSpPr>
        <p:spPr>
          <a:xfrm>
            <a:off x="1512092" y="9535651"/>
            <a:ext cx="2689924" cy="915216"/>
          </a:xfrm>
          <a:prstGeom prst="rect">
            <a:avLst/>
          </a:prstGeom>
        </p:spPr>
        <p:txBody>
          <a:bodyPr lIns="243777" tIns="121888" rIns="243777" bIns="121888"/>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4400" b="1" dirty="0" smtClean="0">
                <a:solidFill>
                  <a:schemeClr val="bg1">
                    <a:lumMod val="50000"/>
                  </a:schemeClr>
                </a:solidFill>
                <a:latin typeface="Lato Light"/>
                <a:cs typeface="Lato Light"/>
              </a:rPr>
              <a:t>34.29%</a:t>
            </a:r>
            <a:endParaRPr lang="en-US" sz="4400" b="1" dirty="0">
              <a:solidFill>
                <a:schemeClr val="bg1">
                  <a:lumMod val="50000"/>
                </a:schemeClr>
              </a:solidFill>
              <a:latin typeface="Lato Light"/>
              <a:cs typeface="Lato Light"/>
            </a:endParaRPr>
          </a:p>
        </p:txBody>
      </p:sp>
      <p:sp>
        <p:nvSpPr>
          <p:cNvPr id="35" name="Oval 33">
            <a:extLst>
              <a:ext uri="{FF2B5EF4-FFF2-40B4-BE49-F238E27FC236}">
                <a16:creationId xmlns="" xmlns:a16="http://schemas.microsoft.com/office/drawing/2014/main" id="{A0B5559A-488C-4677-8806-90E8E63C3BCB}"/>
              </a:ext>
            </a:extLst>
          </p:cNvPr>
          <p:cNvSpPr>
            <a:spLocks noChangeAspect="1"/>
          </p:cNvSpPr>
          <p:nvPr/>
        </p:nvSpPr>
        <p:spPr>
          <a:xfrm>
            <a:off x="1367264" y="8575884"/>
            <a:ext cx="2834752" cy="2834750"/>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37" name="Arc 34">
            <a:extLst>
              <a:ext uri="{FF2B5EF4-FFF2-40B4-BE49-F238E27FC236}">
                <a16:creationId xmlns="" xmlns:a16="http://schemas.microsoft.com/office/drawing/2014/main" id="{AAB6E948-64C5-45F2-BB70-93027366FCBF}"/>
              </a:ext>
            </a:extLst>
          </p:cNvPr>
          <p:cNvSpPr>
            <a:spLocks noChangeAspect="1"/>
          </p:cNvSpPr>
          <p:nvPr/>
        </p:nvSpPr>
        <p:spPr>
          <a:xfrm>
            <a:off x="1367264" y="8575884"/>
            <a:ext cx="2834752" cy="2834750"/>
          </a:xfrm>
          <a:prstGeom prst="arc">
            <a:avLst>
              <a:gd name="adj1" fmla="val 16613596"/>
              <a:gd name="adj2" fmla="val 1555463"/>
            </a:avLst>
          </a:prstGeom>
          <a:ln w="381000" cap="rnd" cmpd="sng">
            <a:solidFill>
              <a:srgbClr val="7EC0E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39" name="Text Placeholder 4">
            <a:extLst>
              <a:ext uri="{FF2B5EF4-FFF2-40B4-BE49-F238E27FC236}">
                <a16:creationId xmlns="" xmlns:a16="http://schemas.microsoft.com/office/drawing/2014/main" id="{D183C53A-3B46-4FB6-9915-DC31E9E742C7}"/>
              </a:ext>
            </a:extLst>
          </p:cNvPr>
          <p:cNvSpPr txBox="1">
            <a:spLocks/>
          </p:cNvSpPr>
          <p:nvPr/>
        </p:nvSpPr>
        <p:spPr>
          <a:xfrm>
            <a:off x="12960385" y="7218037"/>
            <a:ext cx="2689924" cy="915216"/>
          </a:xfrm>
          <a:prstGeom prst="rect">
            <a:avLst/>
          </a:prstGeom>
        </p:spPr>
        <p:txBody>
          <a:bodyPr lIns="243777" tIns="121888" rIns="243777" bIns="121888"/>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4400" b="1" dirty="0" smtClean="0">
                <a:solidFill>
                  <a:schemeClr val="bg1">
                    <a:lumMod val="50000"/>
                  </a:schemeClr>
                </a:solidFill>
                <a:latin typeface="Lato Light"/>
                <a:cs typeface="Lato Light"/>
              </a:rPr>
              <a:t>54.40%</a:t>
            </a:r>
            <a:endParaRPr lang="en-US" sz="4400" b="1" dirty="0">
              <a:solidFill>
                <a:schemeClr val="bg1">
                  <a:lumMod val="50000"/>
                </a:schemeClr>
              </a:solidFill>
              <a:latin typeface="Lato Light"/>
              <a:cs typeface="Lato Light"/>
            </a:endParaRPr>
          </a:p>
        </p:txBody>
      </p:sp>
      <p:sp>
        <p:nvSpPr>
          <p:cNvPr id="41" name="Oval 33">
            <a:extLst>
              <a:ext uri="{FF2B5EF4-FFF2-40B4-BE49-F238E27FC236}">
                <a16:creationId xmlns="" xmlns:a16="http://schemas.microsoft.com/office/drawing/2014/main" id="{C624D4C4-4949-41B1-8075-925DD2868729}"/>
              </a:ext>
            </a:extLst>
          </p:cNvPr>
          <p:cNvSpPr>
            <a:spLocks noChangeAspect="1"/>
          </p:cNvSpPr>
          <p:nvPr/>
        </p:nvSpPr>
        <p:spPr>
          <a:xfrm>
            <a:off x="12815557" y="6258270"/>
            <a:ext cx="2834752" cy="2834750"/>
          </a:xfrm>
          <a:prstGeom prst="ellipse">
            <a:avLst/>
          </a:prstGeom>
          <a:ln w="381000" cap="rnd" cmpd="sng">
            <a:solidFill>
              <a:schemeClr val="bg1">
                <a:lumMod val="75000"/>
                <a:alpha val="3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43" name="Arc 34">
            <a:extLst>
              <a:ext uri="{FF2B5EF4-FFF2-40B4-BE49-F238E27FC236}">
                <a16:creationId xmlns="" xmlns:a16="http://schemas.microsoft.com/office/drawing/2014/main" id="{07E92573-9719-4608-9B55-F0B57927DB64}"/>
              </a:ext>
            </a:extLst>
          </p:cNvPr>
          <p:cNvSpPr>
            <a:spLocks noChangeAspect="1"/>
          </p:cNvSpPr>
          <p:nvPr/>
        </p:nvSpPr>
        <p:spPr>
          <a:xfrm>
            <a:off x="12815557" y="6258270"/>
            <a:ext cx="2834752" cy="2834750"/>
          </a:xfrm>
          <a:prstGeom prst="arc">
            <a:avLst>
              <a:gd name="adj1" fmla="val 16628240"/>
              <a:gd name="adj2" fmla="val 5854911"/>
            </a:avLst>
          </a:prstGeom>
          <a:ln w="381000" cap="rnd" cmpd="sng">
            <a:solidFill>
              <a:srgbClr val="39A5D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531"/>
          </a:p>
        </p:txBody>
      </p:sp>
      <p:sp>
        <p:nvSpPr>
          <p:cNvPr id="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0B17FD3-85C3-44BB-AED8-AFA7D9509213}"/>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7" name="Slide Number">
            <a:extLst>
              <a:ext uri="{FF2B5EF4-FFF2-40B4-BE49-F238E27FC236}">
                <a16:creationId xmlns="" xmlns:a16="http://schemas.microsoft.com/office/drawing/2014/main" id="{C6582A97-F11E-4EC9-9F28-5CEC5FFED9F5}"/>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14</a:t>
            </a:fld>
            <a:endParaRPr lang="es-MX" dirty="0"/>
          </a:p>
        </p:txBody>
      </p:sp>
    </p:spTree>
    <p:extLst>
      <p:ext uri="{BB962C8B-B14F-4D97-AF65-F5344CB8AC3E}">
        <p14:creationId xmlns:p14="http://schemas.microsoft.com/office/powerpoint/2010/main" val="2092125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Oval 689"/>
          <p:cNvSpPr/>
          <p:nvPr/>
        </p:nvSpPr>
        <p:spPr>
          <a:xfrm>
            <a:off x="1123360" y="6820840"/>
            <a:ext cx="1055932" cy="1056344"/>
          </a:xfrm>
          <a:prstGeom prst="ellipse">
            <a:avLst/>
          </a:prstGeom>
          <a:solidFill>
            <a:srgbClr val="18455C"/>
          </a:solidFill>
          <a:ln>
            <a:noFill/>
          </a:ln>
          <a:effectLst/>
        </p:spPr>
        <p:style>
          <a:lnRef idx="1">
            <a:schemeClr val="accent1"/>
          </a:lnRef>
          <a:fillRef idx="3">
            <a:schemeClr val="accent1"/>
          </a:fillRef>
          <a:effectRef idx="2">
            <a:schemeClr val="accent1"/>
          </a:effectRef>
          <a:fontRef idx="minor">
            <a:schemeClr val="lt1"/>
          </a:fontRef>
        </p:style>
        <p:txBody>
          <a:bodyPr tIns="0" bIns="64009" rtlCol="0" anchor="ctr"/>
          <a:lstStyle/>
          <a:p>
            <a:pPr algn="ctr"/>
            <a:r>
              <a:rPr lang="en-US" sz="2000" dirty="0">
                <a:latin typeface="Lato Light"/>
                <a:cs typeface="Lato Light"/>
              </a:rPr>
              <a:t>I</a:t>
            </a:r>
          </a:p>
        </p:txBody>
      </p:sp>
      <p:sp>
        <p:nvSpPr>
          <p:cNvPr id="691" name="Oval 690"/>
          <p:cNvSpPr/>
          <p:nvPr/>
        </p:nvSpPr>
        <p:spPr>
          <a:xfrm>
            <a:off x="1123360" y="8322798"/>
            <a:ext cx="1055932" cy="1056344"/>
          </a:xfrm>
          <a:prstGeom prst="ellipse">
            <a:avLst/>
          </a:prstGeom>
          <a:solidFill>
            <a:srgbClr val="7EC0E1"/>
          </a:solidFill>
          <a:ln>
            <a:noFill/>
          </a:ln>
          <a:effectLst/>
        </p:spPr>
        <p:style>
          <a:lnRef idx="1">
            <a:schemeClr val="accent1"/>
          </a:lnRef>
          <a:fillRef idx="3">
            <a:schemeClr val="accent1"/>
          </a:fillRef>
          <a:effectRef idx="2">
            <a:schemeClr val="accent1"/>
          </a:effectRef>
          <a:fontRef idx="minor">
            <a:schemeClr val="lt1"/>
          </a:fontRef>
        </p:style>
        <p:txBody>
          <a:bodyPr tIns="0" bIns="64009" rtlCol="0" anchor="ctr"/>
          <a:lstStyle/>
          <a:p>
            <a:pPr algn="ctr"/>
            <a:r>
              <a:rPr lang="en-US" sz="2000" dirty="0">
                <a:latin typeface="Lato Light"/>
                <a:cs typeface="Lato Light"/>
              </a:rPr>
              <a:t>II</a:t>
            </a:r>
          </a:p>
        </p:txBody>
      </p:sp>
      <p:sp>
        <p:nvSpPr>
          <p:cNvPr id="692" name="Oval 691"/>
          <p:cNvSpPr/>
          <p:nvPr/>
        </p:nvSpPr>
        <p:spPr>
          <a:xfrm>
            <a:off x="1123360" y="9835760"/>
            <a:ext cx="1055932" cy="1056344"/>
          </a:xfrm>
          <a:prstGeom prst="ellipse">
            <a:avLst/>
          </a:prstGeom>
          <a:solidFill>
            <a:srgbClr val="39A5DB"/>
          </a:solidFill>
          <a:ln>
            <a:noFill/>
          </a:ln>
          <a:effectLst/>
        </p:spPr>
        <p:style>
          <a:lnRef idx="1">
            <a:schemeClr val="accent1"/>
          </a:lnRef>
          <a:fillRef idx="3">
            <a:schemeClr val="accent1"/>
          </a:fillRef>
          <a:effectRef idx="2">
            <a:schemeClr val="accent1"/>
          </a:effectRef>
          <a:fontRef idx="minor">
            <a:schemeClr val="lt1"/>
          </a:fontRef>
        </p:style>
        <p:txBody>
          <a:bodyPr tIns="0" bIns="64009" rtlCol="0" anchor="ctr"/>
          <a:lstStyle/>
          <a:p>
            <a:pPr algn="ctr"/>
            <a:r>
              <a:rPr lang="en-US" sz="2000" dirty="0">
                <a:latin typeface="Lato Light"/>
                <a:cs typeface="Lato Light"/>
              </a:rPr>
              <a:t>III</a:t>
            </a:r>
          </a:p>
        </p:txBody>
      </p:sp>
      <p:sp>
        <p:nvSpPr>
          <p:cNvPr id="699" name="TextBox 698"/>
          <p:cNvSpPr txBox="1"/>
          <p:nvPr/>
        </p:nvSpPr>
        <p:spPr>
          <a:xfrm>
            <a:off x="2348540" y="7055525"/>
            <a:ext cx="20368729" cy="584775"/>
          </a:xfrm>
          <a:prstGeom prst="rect">
            <a:avLst/>
          </a:prstGeom>
          <a:noFill/>
        </p:spPr>
        <p:txBody>
          <a:bodyPr wrap="square" rtlCol="0">
            <a:spAutoFit/>
          </a:bodyPr>
          <a:lstStyle/>
          <a:p>
            <a:r>
              <a:rPr lang="es-MX" sz="3200" dirty="0">
                <a:solidFill>
                  <a:schemeClr val="tx1">
                    <a:lumMod val="75000"/>
                    <a:lumOff val="25000"/>
                  </a:schemeClr>
                </a:solidFill>
                <a:latin typeface="Lato Light" charset="0"/>
                <a:ea typeface="Lato Light" charset="0"/>
                <a:cs typeface="Lato Light" charset="0"/>
              </a:rPr>
              <a:t>Se estimaron los ponderadores de personas considerando la totalidad de personas seleccionadas por vivienda. </a:t>
            </a:r>
          </a:p>
        </p:txBody>
      </p:sp>
      <p:sp>
        <p:nvSpPr>
          <p:cNvPr id="700" name="TextBox 699"/>
          <p:cNvSpPr txBox="1"/>
          <p:nvPr/>
        </p:nvSpPr>
        <p:spPr>
          <a:xfrm>
            <a:off x="2432202" y="8322798"/>
            <a:ext cx="19632381" cy="1077218"/>
          </a:xfrm>
          <a:prstGeom prst="rect">
            <a:avLst/>
          </a:prstGeom>
          <a:noFill/>
        </p:spPr>
        <p:txBody>
          <a:bodyPr wrap="square" rtlCol="0">
            <a:spAutoFit/>
          </a:bodyPr>
          <a:lstStyle/>
          <a:p>
            <a:r>
              <a:rPr lang="es-MX" sz="3200" dirty="0">
                <a:solidFill>
                  <a:schemeClr val="tx1">
                    <a:lumMod val="75000"/>
                    <a:lumOff val="25000"/>
                  </a:schemeClr>
                </a:solidFill>
                <a:latin typeface="Lato Light" charset="0"/>
                <a:ea typeface="Lato Light" charset="0"/>
                <a:cs typeface="Lato Light" charset="0"/>
              </a:rPr>
              <a:t>En segundo plano se hizo un ajuste por la distribución de género y edad dentro de cada estrato de acuerdo con las estadísticas del INE de Lista Nominal. </a:t>
            </a:r>
          </a:p>
        </p:txBody>
      </p:sp>
      <p:sp>
        <p:nvSpPr>
          <p:cNvPr id="701" name="TextBox 700"/>
          <p:cNvSpPr txBox="1"/>
          <p:nvPr/>
        </p:nvSpPr>
        <p:spPr>
          <a:xfrm>
            <a:off x="2348540" y="9835760"/>
            <a:ext cx="19632381" cy="1077218"/>
          </a:xfrm>
          <a:prstGeom prst="rect">
            <a:avLst/>
          </a:prstGeom>
          <a:noFill/>
        </p:spPr>
        <p:txBody>
          <a:bodyPr wrap="square" rtlCol="0">
            <a:spAutoFit/>
          </a:bodyPr>
          <a:lstStyle/>
          <a:p>
            <a:r>
              <a:rPr lang="es-MX" sz="3200" dirty="0">
                <a:solidFill>
                  <a:schemeClr val="tx1">
                    <a:lumMod val="75000"/>
                    <a:lumOff val="25000"/>
                  </a:schemeClr>
                </a:solidFill>
                <a:latin typeface="Lato Light" charset="0"/>
                <a:ea typeface="Lato Light" charset="0"/>
                <a:cs typeface="Lato Light" charset="0"/>
              </a:rPr>
              <a:t>Se corrigió la no respuesta </a:t>
            </a:r>
            <a:r>
              <a:rPr lang="es-MX" sz="3200" dirty="0" smtClean="0">
                <a:solidFill>
                  <a:schemeClr val="tx1">
                    <a:lumMod val="75000"/>
                    <a:lumOff val="25000"/>
                  </a:schemeClr>
                </a:solidFill>
                <a:latin typeface="Lato Light" charset="0"/>
                <a:ea typeface="Lato Light" charset="0"/>
                <a:cs typeface="Lato Light" charset="0"/>
              </a:rPr>
              <a:t>dentro </a:t>
            </a:r>
            <a:r>
              <a:rPr lang="es-MX" sz="3200" dirty="0">
                <a:solidFill>
                  <a:schemeClr val="tx1">
                    <a:lumMod val="75000"/>
                    <a:lumOff val="25000"/>
                  </a:schemeClr>
                </a:solidFill>
                <a:latin typeface="Lato Light" charset="0"/>
                <a:ea typeface="Lato Light" charset="0"/>
                <a:cs typeface="Lato Light" charset="0"/>
              </a:rPr>
              <a:t>de cada uno de los estratos considerados en muestra (urbano, mixto y rural).</a:t>
            </a:r>
          </a:p>
        </p:txBody>
      </p:sp>
      <p:sp>
        <p:nvSpPr>
          <p:cNvPr id="506" name="Subtitle 2"/>
          <p:cNvSpPr txBox="1">
            <a:spLocks/>
          </p:cNvSpPr>
          <p:nvPr/>
        </p:nvSpPr>
        <p:spPr>
          <a:xfrm>
            <a:off x="1123360" y="2993978"/>
            <a:ext cx="21453232" cy="3518876"/>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ts val="4400"/>
              </a:lnSpc>
            </a:pPr>
            <a:r>
              <a:rPr lang="es-MX" sz="3200" dirty="0">
                <a:solidFill>
                  <a:schemeClr val="tx1">
                    <a:lumMod val="75000"/>
                    <a:lumOff val="25000"/>
                  </a:schemeClr>
                </a:solidFill>
                <a:latin typeface="Lato Light" charset="0"/>
                <a:ea typeface="Lato Light" charset="0"/>
                <a:cs typeface="Lato Light" charset="0"/>
              </a:rPr>
              <a:t>En la no repuesta total (NRT); </a:t>
            </a:r>
            <a:r>
              <a:rPr lang="es-MX" sz="3200" dirty="0" smtClean="0">
                <a:solidFill>
                  <a:schemeClr val="tx1">
                    <a:lumMod val="75000"/>
                    <a:lumOff val="25000"/>
                  </a:schemeClr>
                </a:solidFill>
                <a:latin typeface="Lato Light" charset="0"/>
                <a:ea typeface="Lato Light" charset="0"/>
                <a:cs typeface="Lato Light" charset="0"/>
              </a:rPr>
              <a:t>es decir, </a:t>
            </a:r>
            <a:r>
              <a:rPr lang="es-MX" sz="3200" dirty="0">
                <a:solidFill>
                  <a:schemeClr val="tx1">
                    <a:lumMod val="75000"/>
                    <a:lumOff val="25000"/>
                  </a:schemeClr>
                </a:solidFill>
                <a:latin typeface="Lato Light" charset="0"/>
                <a:ea typeface="Lato Light" charset="0"/>
                <a:cs typeface="Lato Light" charset="0"/>
              </a:rPr>
              <a:t>la no respuesta </a:t>
            </a:r>
            <a:r>
              <a:rPr lang="es-MX" sz="3200" dirty="0" smtClean="0">
                <a:solidFill>
                  <a:schemeClr val="tx1">
                    <a:lumMod val="75000"/>
                    <a:lumOff val="25000"/>
                  </a:schemeClr>
                </a:solidFill>
                <a:latin typeface="Lato Light" charset="0"/>
                <a:ea typeface="Lato Light" charset="0"/>
                <a:cs typeface="Lato Light" charset="0"/>
              </a:rPr>
              <a:t>donde </a:t>
            </a:r>
            <a:r>
              <a:rPr lang="es-MX" sz="3200" dirty="0">
                <a:solidFill>
                  <a:schemeClr val="tx1">
                    <a:lumMod val="75000"/>
                    <a:lumOff val="25000"/>
                  </a:schemeClr>
                </a:solidFill>
                <a:latin typeface="Lato Light" charset="0"/>
                <a:ea typeface="Lato Light" charset="0"/>
                <a:cs typeface="Lato Light" charset="0"/>
              </a:rPr>
              <a:t>no tenemos dato alguno de la </a:t>
            </a:r>
            <a:r>
              <a:rPr lang="es-MX" sz="3200" dirty="0" smtClean="0">
                <a:solidFill>
                  <a:schemeClr val="tx1">
                    <a:lumMod val="75000"/>
                    <a:lumOff val="25000"/>
                  </a:schemeClr>
                </a:solidFill>
                <a:latin typeface="Lato Light" charset="0"/>
                <a:ea typeface="Lato Light" charset="0"/>
                <a:cs typeface="Lato Light" charset="0"/>
              </a:rPr>
              <a:t>vivienda </a:t>
            </a:r>
            <a:r>
              <a:rPr lang="es-MX" sz="3200" dirty="0">
                <a:solidFill>
                  <a:schemeClr val="tx1">
                    <a:lumMod val="75000"/>
                    <a:lumOff val="25000"/>
                  </a:schemeClr>
                </a:solidFill>
                <a:latin typeface="Lato Light" charset="0"/>
                <a:ea typeface="Lato Light" charset="0"/>
                <a:cs typeface="Lato Light" charset="0"/>
              </a:rPr>
              <a:t>están los códigos de disposición 1, </a:t>
            </a:r>
            <a:r>
              <a:rPr lang="es-MX" sz="3200" dirty="0" smtClean="0">
                <a:solidFill>
                  <a:schemeClr val="tx1">
                    <a:lumMod val="75000"/>
                    <a:lumOff val="25000"/>
                  </a:schemeClr>
                </a:solidFill>
                <a:latin typeface="Lato Light" charset="0"/>
                <a:ea typeface="Lato Light" charset="0"/>
                <a:cs typeface="Lato Light" charset="0"/>
              </a:rPr>
              <a:t>2 </a:t>
            </a:r>
            <a:r>
              <a:rPr lang="es-MX" sz="3200" dirty="0">
                <a:solidFill>
                  <a:schemeClr val="tx1">
                    <a:lumMod val="75000"/>
                    <a:lumOff val="25000"/>
                  </a:schemeClr>
                </a:solidFill>
                <a:latin typeface="Lato Light" charset="0"/>
                <a:ea typeface="Lato Light" charset="0"/>
                <a:cs typeface="Lato Light" charset="0"/>
              </a:rPr>
              <a:t>y 3</a:t>
            </a:r>
            <a:r>
              <a:rPr lang="es-MX" sz="3200" dirty="0" smtClean="0">
                <a:solidFill>
                  <a:schemeClr val="tx1">
                    <a:lumMod val="75000"/>
                    <a:lumOff val="25000"/>
                  </a:schemeClr>
                </a:solidFill>
                <a:latin typeface="Lato Light" charset="0"/>
                <a:ea typeface="Lato Light" charset="0"/>
                <a:cs typeface="Lato Light" charset="0"/>
              </a:rPr>
              <a:t>. </a:t>
            </a:r>
            <a:r>
              <a:rPr lang="es-MX" sz="3200" dirty="0">
                <a:solidFill>
                  <a:schemeClr val="tx1">
                    <a:lumMod val="75000"/>
                    <a:lumOff val="25000"/>
                  </a:schemeClr>
                </a:solidFill>
                <a:latin typeface="Lato Light" charset="0"/>
                <a:ea typeface="Lato Light" charset="0"/>
                <a:cs typeface="Lato Light" charset="0"/>
              </a:rPr>
              <a:t>En la respuesta con composición de vivienda (RCV) están los códigos 4, 5, 6, </a:t>
            </a:r>
            <a:r>
              <a:rPr lang="es-MX" sz="3200" dirty="0" smtClean="0">
                <a:solidFill>
                  <a:schemeClr val="tx1">
                    <a:lumMod val="75000"/>
                    <a:lumOff val="25000"/>
                  </a:schemeClr>
                </a:solidFill>
                <a:latin typeface="Lato Light" charset="0"/>
                <a:ea typeface="Lato Light" charset="0"/>
                <a:cs typeface="Lato Light" charset="0"/>
              </a:rPr>
              <a:t>7, 8 </a:t>
            </a:r>
            <a:r>
              <a:rPr lang="es-MX" sz="3200" dirty="0">
                <a:solidFill>
                  <a:schemeClr val="tx1">
                    <a:lumMod val="75000"/>
                    <a:lumOff val="25000"/>
                  </a:schemeClr>
                </a:solidFill>
                <a:latin typeface="Lato Light" charset="0"/>
                <a:ea typeface="Lato Light" charset="0"/>
                <a:cs typeface="Lato Light" charset="0"/>
              </a:rPr>
              <a:t>y 9.</a:t>
            </a:r>
          </a:p>
          <a:p>
            <a:pPr>
              <a:lnSpc>
                <a:spcPts val="4400"/>
              </a:lnSpc>
            </a:pPr>
            <a:endParaRPr lang="es-MX" sz="3200" dirty="0">
              <a:solidFill>
                <a:schemeClr val="tx1">
                  <a:lumMod val="75000"/>
                  <a:lumOff val="25000"/>
                </a:schemeClr>
              </a:solidFill>
              <a:latin typeface="Lato Light" charset="0"/>
              <a:ea typeface="Lato Light" charset="0"/>
              <a:cs typeface="Lato Light" charset="0"/>
            </a:endParaRPr>
          </a:p>
          <a:p>
            <a:pPr>
              <a:lnSpc>
                <a:spcPts val="4400"/>
              </a:lnSpc>
            </a:pPr>
            <a:r>
              <a:rPr lang="es-MX" sz="3200" dirty="0">
                <a:solidFill>
                  <a:schemeClr val="tx1">
                    <a:lumMod val="75000"/>
                    <a:lumOff val="25000"/>
                  </a:schemeClr>
                </a:solidFill>
                <a:latin typeface="Lato Light" charset="0"/>
                <a:ea typeface="Lato Light" charset="0"/>
                <a:cs typeface="Lato Light" charset="0"/>
              </a:rPr>
              <a:t>Se utilizó la siguiente forma de cálculo de ponderadores:</a:t>
            </a:r>
          </a:p>
        </p:txBody>
      </p:sp>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994545"/>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Frecuencia y Tratamiento de la no Respuesta</a:t>
            </a:r>
          </a:p>
        </p:txBody>
      </p:sp>
      <p:sp>
        <p:nvSpPr>
          <p:cNvPr id="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B1CE486-DFB5-4D47-976B-2115DC2FF6B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6" name="Slide Number">
            <a:extLst>
              <a:ext uri="{FF2B5EF4-FFF2-40B4-BE49-F238E27FC236}">
                <a16:creationId xmlns="" xmlns:a16="http://schemas.microsoft.com/office/drawing/2014/main" id="{6279D21C-3F9A-4166-8A58-5D52BC8CC6CB}"/>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15</a:t>
            </a:fld>
            <a:endParaRPr lang="es-MX" dirty="0"/>
          </a:p>
        </p:txBody>
      </p:sp>
    </p:spTree>
    <p:extLst>
      <p:ext uri="{BB962C8B-B14F-4D97-AF65-F5344CB8AC3E}">
        <p14:creationId xmlns:p14="http://schemas.microsoft.com/office/powerpoint/2010/main" val="2888224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0813056" y="4418325"/>
            <a:ext cx="9900146" cy="2318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Software Utilizado para </a:t>
            </a:r>
          </a:p>
          <a:p>
            <a:pPr algn="ctr">
              <a:defRPr/>
            </a:pPr>
            <a:r>
              <a:rPr lang="es-MX" sz="7200" dirty="0">
                <a:solidFill>
                  <a:schemeClr val="bg1"/>
                </a:solidFill>
                <a:latin typeface="Helvetica neue light"/>
                <a:cs typeface="Raleway Regular"/>
              </a:rPr>
              <a:t>Procesamiento</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16</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2433147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 xmlns:a16="http://schemas.microsoft.com/office/drawing/2014/main" id="{6DF263C7-448B-467D-9318-028C982E3842}"/>
              </a:ext>
            </a:extLst>
          </p:cNvPr>
          <p:cNvSpPr txBox="1">
            <a:spLocks/>
          </p:cNvSpPr>
          <p:nvPr/>
        </p:nvSpPr>
        <p:spPr>
          <a:xfrm>
            <a:off x="3668468" y="1104901"/>
            <a:ext cx="17076982" cy="1817944"/>
          </a:xfrm>
          <a:prstGeom prst="rect">
            <a:avLst/>
          </a:prstGeom>
        </p:spPr>
        <p:txBody>
          <a:bodyPr>
            <a:normAutofit fontScale="92500"/>
          </a:bodyPr>
          <a:lst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sz="8000" dirty="0">
                <a:solidFill>
                  <a:schemeClr val="tx1">
                    <a:lumMod val="50000"/>
                    <a:lumOff val="50000"/>
                  </a:schemeClr>
                </a:solidFill>
                <a:latin typeface="Helvetica neue light"/>
              </a:rPr>
              <a:t>Software utilizado para Procesamiento</a:t>
            </a:r>
          </a:p>
        </p:txBody>
      </p:sp>
      <p:sp>
        <p:nvSpPr>
          <p:cNvPr id="3" name="Marcador de texto 2">
            <a:extLst>
              <a:ext uri="{FF2B5EF4-FFF2-40B4-BE49-F238E27FC236}">
                <a16:creationId xmlns="" xmlns:a16="http://schemas.microsoft.com/office/drawing/2014/main" id="{57DFE94D-9120-4AE5-9B2A-977A97B2E387}"/>
              </a:ext>
            </a:extLst>
          </p:cNvPr>
          <p:cNvSpPr txBox="1">
            <a:spLocks/>
          </p:cNvSpPr>
          <p:nvPr/>
        </p:nvSpPr>
        <p:spPr>
          <a:xfrm>
            <a:off x="6657129" y="2672733"/>
            <a:ext cx="11099661" cy="591446"/>
          </a:xfrm>
          <a:prstGeom prst="rect">
            <a:avLst/>
          </a:prstGeom>
        </p:spPr>
        <p:txBody>
          <a:bodyPr/>
          <a:lst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sz="2666" b="1" dirty="0">
                <a:solidFill>
                  <a:srgbClr val="2D4A5C"/>
                </a:solidFill>
                <a:latin typeface="Helvetica neue light"/>
              </a:rPr>
              <a:t>ENCUESTA </a:t>
            </a:r>
            <a:r>
              <a:rPr lang="es-MX" sz="2666" b="1" dirty="0" smtClean="0">
                <a:solidFill>
                  <a:srgbClr val="2D4A5C"/>
                </a:solidFill>
                <a:latin typeface="Helvetica neue light"/>
              </a:rPr>
              <a:t>PARA DEFINIR AL GANADOR</a:t>
            </a:r>
            <a:endParaRPr lang="es-MX" sz="2666" b="1" dirty="0">
              <a:solidFill>
                <a:srgbClr val="2D4A5C"/>
              </a:solidFill>
              <a:latin typeface="Helvetica neue light"/>
            </a:endParaRPr>
          </a:p>
        </p:txBody>
      </p:sp>
      <p:sp>
        <p:nvSpPr>
          <p:cNvPr id="6" name="Text Placeholder 20">
            <a:extLst>
              <a:ext uri="{FF2B5EF4-FFF2-40B4-BE49-F238E27FC236}">
                <a16:creationId xmlns="" xmlns:a16="http://schemas.microsoft.com/office/drawing/2014/main" id="{E9A62182-EE32-4870-B4A9-275F19D938D8}"/>
              </a:ext>
            </a:extLst>
          </p:cNvPr>
          <p:cNvSpPr txBox="1">
            <a:spLocks/>
          </p:cNvSpPr>
          <p:nvPr/>
        </p:nvSpPr>
        <p:spPr>
          <a:xfrm>
            <a:off x="14913896" y="4793064"/>
            <a:ext cx="788113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IBM SPSS Software</a:t>
            </a:r>
          </a:p>
        </p:txBody>
      </p:sp>
      <p:sp>
        <p:nvSpPr>
          <p:cNvPr id="7" name="Text Placeholder 23">
            <a:extLst>
              <a:ext uri="{FF2B5EF4-FFF2-40B4-BE49-F238E27FC236}">
                <a16:creationId xmlns="" xmlns:a16="http://schemas.microsoft.com/office/drawing/2014/main" id="{EB0BF652-0DE2-4089-9B23-4EFDD081DB98}"/>
              </a:ext>
            </a:extLst>
          </p:cNvPr>
          <p:cNvSpPr txBox="1">
            <a:spLocks/>
          </p:cNvSpPr>
          <p:nvPr/>
        </p:nvSpPr>
        <p:spPr>
          <a:xfrm>
            <a:off x="14913896" y="5602999"/>
            <a:ext cx="8449654" cy="157542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3732"/>
              </a:lnSpc>
              <a:buNone/>
            </a:pPr>
            <a:r>
              <a:rPr lang="es-MX" sz="2399" dirty="0">
                <a:solidFill>
                  <a:schemeClr val="tx1">
                    <a:lumMod val="50000"/>
                    <a:lumOff val="50000"/>
                  </a:schemeClr>
                </a:solidFill>
                <a:latin typeface="Lato" charset="0"/>
                <a:ea typeface="Lato" charset="0"/>
                <a:cs typeface="Lato" charset="0"/>
              </a:rPr>
              <a:t>Se utilizó para las estimaciones individuales de porcentajes ponderados de conocimiento de cada empresa, así como para el proceso de las bases de datos.</a:t>
            </a:r>
          </a:p>
        </p:txBody>
      </p:sp>
      <p:sp>
        <p:nvSpPr>
          <p:cNvPr id="8" name="Text Placeholder 20">
            <a:extLst>
              <a:ext uri="{FF2B5EF4-FFF2-40B4-BE49-F238E27FC236}">
                <a16:creationId xmlns="" xmlns:a16="http://schemas.microsoft.com/office/drawing/2014/main" id="{8B4F1E54-5095-4655-967D-99383FC73000}"/>
              </a:ext>
            </a:extLst>
          </p:cNvPr>
          <p:cNvSpPr txBox="1">
            <a:spLocks/>
          </p:cNvSpPr>
          <p:nvPr/>
        </p:nvSpPr>
        <p:spPr>
          <a:xfrm>
            <a:off x="14913896" y="8392201"/>
            <a:ext cx="7881136" cy="2352435"/>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chemeClr val="tx1">
                    <a:lumMod val="50000"/>
                    <a:lumOff val="50000"/>
                  </a:schemeClr>
                </a:solidFill>
              </a:rPr>
              <a:t>Software de Levantamiento de Encuesta</a:t>
            </a:r>
          </a:p>
        </p:txBody>
      </p:sp>
      <p:sp>
        <p:nvSpPr>
          <p:cNvPr id="9" name="Text Placeholder 23">
            <a:extLst>
              <a:ext uri="{FF2B5EF4-FFF2-40B4-BE49-F238E27FC236}">
                <a16:creationId xmlns="" xmlns:a16="http://schemas.microsoft.com/office/drawing/2014/main" id="{EEF76694-9F11-483C-A182-B46312C71D85}"/>
              </a:ext>
            </a:extLst>
          </p:cNvPr>
          <p:cNvSpPr txBox="1">
            <a:spLocks/>
          </p:cNvSpPr>
          <p:nvPr/>
        </p:nvSpPr>
        <p:spPr>
          <a:xfrm>
            <a:off x="14913895" y="9178072"/>
            <a:ext cx="8914797" cy="163004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ct val="100000"/>
              </a:lnSpc>
              <a:buNone/>
            </a:pPr>
            <a:r>
              <a:rPr lang="es-MX" sz="2399" dirty="0">
                <a:solidFill>
                  <a:schemeClr val="tx1">
                    <a:lumMod val="50000"/>
                    <a:lumOff val="50000"/>
                  </a:schemeClr>
                </a:solidFill>
                <a:latin typeface="Lato" charset="0"/>
                <a:ea typeface="Lato" charset="0"/>
                <a:cs typeface="Lato" charset="0"/>
              </a:rPr>
              <a:t>Parametría utilizó Survey To Go</a:t>
            </a:r>
          </a:p>
          <a:p>
            <a:pPr marL="0" indent="0">
              <a:lnSpc>
                <a:spcPct val="100000"/>
              </a:lnSpc>
              <a:buNone/>
            </a:pPr>
            <a:r>
              <a:rPr lang="es-MX" sz="2399" dirty="0">
                <a:solidFill>
                  <a:schemeClr val="tx1">
                    <a:lumMod val="50000"/>
                    <a:lumOff val="50000"/>
                  </a:schemeClr>
                </a:solidFill>
                <a:latin typeface="Lato" charset="0"/>
                <a:ea typeface="Lato" charset="0"/>
                <a:cs typeface="Lato" charset="0"/>
              </a:rPr>
              <a:t>Covarrubias y Asociados utilizó </a:t>
            </a:r>
            <a:r>
              <a:rPr lang="es-MX" sz="2399" dirty="0" err="1">
                <a:solidFill>
                  <a:schemeClr val="tx1">
                    <a:lumMod val="50000"/>
                    <a:lumOff val="50000"/>
                  </a:schemeClr>
                </a:solidFill>
                <a:latin typeface="Lato" charset="0"/>
                <a:ea typeface="Lato" charset="0"/>
                <a:cs typeface="Lato" charset="0"/>
              </a:rPr>
              <a:t>Survey</a:t>
            </a:r>
            <a:r>
              <a:rPr lang="es-MX" sz="2399" dirty="0">
                <a:solidFill>
                  <a:schemeClr val="tx1">
                    <a:lumMod val="50000"/>
                    <a:lumOff val="50000"/>
                  </a:schemeClr>
                </a:solidFill>
                <a:latin typeface="Lato" charset="0"/>
                <a:ea typeface="Lato" charset="0"/>
                <a:cs typeface="Lato" charset="0"/>
              </a:rPr>
              <a:t> </a:t>
            </a:r>
            <a:r>
              <a:rPr lang="es-MX" sz="2399" dirty="0" err="1">
                <a:solidFill>
                  <a:schemeClr val="tx1">
                    <a:lumMod val="50000"/>
                    <a:lumOff val="50000"/>
                  </a:schemeClr>
                </a:solidFill>
                <a:latin typeface="Lato" charset="0"/>
                <a:ea typeface="Lato" charset="0"/>
                <a:cs typeface="Lato" charset="0"/>
              </a:rPr>
              <a:t>To</a:t>
            </a:r>
            <a:r>
              <a:rPr lang="es-MX" sz="2399" dirty="0">
                <a:solidFill>
                  <a:schemeClr val="tx1">
                    <a:lumMod val="50000"/>
                    <a:lumOff val="50000"/>
                  </a:schemeClr>
                </a:solidFill>
                <a:latin typeface="Lato" charset="0"/>
                <a:ea typeface="Lato" charset="0"/>
                <a:cs typeface="Lato" charset="0"/>
              </a:rPr>
              <a:t> </a:t>
            </a:r>
            <a:r>
              <a:rPr lang="es-MX" sz="2399" dirty="0" err="1">
                <a:solidFill>
                  <a:schemeClr val="tx1">
                    <a:lumMod val="50000"/>
                    <a:lumOff val="50000"/>
                  </a:schemeClr>
                </a:solidFill>
                <a:latin typeface="Lato" charset="0"/>
                <a:ea typeface="Lato" charset="0"/>
                <a:cs typeface="Lato" charset="0"/>
              </a:rPr>
              <a:t>Go</a:t>
            </a:r>
            <a:endParaRPr lang="es-MX" sz="2399" dirty="0" smtClean="0">
              <a:solidFill>
                <a:schemeClr val="tx1">
                  <a:lumMod val="50000"/>
                  <a:lumOff val="50000"/>
                </a:schemeClr>
              </a:solidFill>
              <a:latin typeface="Lato" charset="0"/>
              <a:ea typeface="Lato" charset="0"/>
              <a:cs typeface="Lato" charset="0"/>
            </a:endParaRPr>
          </a:p>
          <a:p>
            <a:pPr marL="0" indent="0">
              <a:lnSpc>
                <a:spcPct val="100000"/>
              </a:lnSpc>
              <a:buNone/>
            </a:pPr>
            <a:r>
              <a:rPr lang="es-MX" sz="2399" dirty="0" err="1">
                <a:solidFill>
                  <a:schemeClr val="tx1">
                    <a:lumMod val="50000"/>
                    <a:lumOff val="50000"/>
                  </a:schemeClr>
                </a:solidFill>
                <a:latin typeface="Lato" charset="0"/>
                <a:ea typeface="Lato" charset="0"/>
                <a:cs typeface="Lato" charset="0"/>
              </a:rPr>
              <a:t>Demotecnia</a:t>
            </a:r>
            <a:r>
              <a:rPr lang="es-MX" sz="2399" dirty="0">
                <a:solidFill>
                  <a:schemeClr val="tx1">
                    <a:lumMod val="50000"/>
                    <a:lumOff val="50000"/>
                  </a:schemeClr>
                </a:solidFill>
                <a:latin typeface="Lato" charset="0"/>
                <a:ea typeface="Lato" charset="0"/>
                <a:cs typeface="Lato" charset="0"/>
              </a:rPr>
              <a:t> 2.0. utilizó </a:t>
            </a:r>
            <a:r>
              <a:rPr lang="es-MX" sz="2399" dirty="0" err="1" smtClean="0">
                <a:solidFill>
                  <a:schemeClr val="tx1">
                    <a:lumMod val="50000"/>
                    <a:lumOff val="50000"/>
                  </a:schemeClr>
                </a:solidFill>
                <a:latin typeface="Lato" charset="0"/>
                <a:ea typeface="Lato" charset="0"/>
                <a:cs typeface="Lato" charset="0"/>
              </a:rPr>
              <a:t>Sawtooth</a:t>
            </a:r>
            <a:r>
              <a:rPr lang="es-MX" sz="2399" dirty="0" smtClean="0">
                <a:solidFill>
                  <a:schemeClr val="tx1">
                    <a:lumMod val="50000"/>
                    <a:lumOff val="50000"/>
                  </a:schemeClr>
                </a:solidFill>
                <a:latin typeface="Lato" charset="0"/>
                <a:ea typeface="Lato" charset="0"/>
                <a:cs typeface="Lato" charset="0"/>
              </a:rPr>
              <a:t> Software </a:t>
            </a:r>
            <a:r>
              <a:rPr lang="es-MX" sz="2399" dirty="0" err="1" smtClean="0">
                <a:solidFill>
                  <a:schemeClr val="tx1">
                    <a:lumMod val="50000"/>
                    <a:lumOff val="50000"/>
                  </a:schemeClr>
                </a:solidFill>
                <a:latin typeface="Lato" charset="0"/>
                <a:ea typeface="Lato" charset="0"/>
                <a:cs typeface="Lato" charset="0"/>
              </a:rPr>
              <a:t>Lighthouse</a:t>
            </a:r>
            <a:r>
              <a:rPr lang="es-MX" sz="2399" dirty="0" smtClean="0">
                <a:solidFill>
                  <a:schemeClr val="tx1">
                    <a:lumMod val="50000"/>
                    <a:lumOff val="50000"/>
                  </a:schemeClr>
                </a:solidFill>
                <a:latin typeface="Lato" charset="0"/>
                <a:ea typeface="Lato" charset="0"/>
                <a:cs typeface="Lato" charset="0"/>
              </a:rPr>
              <a:t> Studio</a:t>
            </a:r>
            <a:endParaRPr lang="es-MX" sz="2399" dirty="0">
              <a:solidFill>
                <a:schemeClr val="tx1">
                  <a:lumMod val="50000"/>
                  <a:lumOff val="50000"/>
                </a:schemeClr>
              </a:solidFill>
              <a:latin typeface="Lato" charset="0"/>
              <a:ea typeface="Lato" charset="0"/>
              <a:cs typeface="Lato" charset="0"/>
            </a:endParaRPr>
          </a:p>
          <a:p>
            <a:pPr marL="0" indent="0">
              <a:lnSpc>
                <a:spcPct val="100000"/>
              </a:lnSpc>
              <a:buNone/>
            </a:pPr>
            <a:endParaRPr lang="es-MX" sz="2399" dirty="0">
              <a:solidFill>
                <a:schemeClr val="tx1">
                  <a:lumMod val="50000"/>
                  <a:lumOff val="50000"/>
                </a:schemeClr>
              </a:solidFill>
              <a:latin typeface="Lato" charset="0"/>
              <a:ea typeface="Lato" charset="0"/>
              <a:cs typeface="Lato" charset="0"/>
            </a:endParaRPr>
          </a:p>
        </p:txBody>
      </p:sp>
      <p:sp>
        <p:nvSpPr>
          <p:cNvPr id="10" name="Text Placeholder 20">
            <a:extLst>
              <a:ext uri="{FF2B5EF4-FFF2-40B4-BE49-F238E27FC236}">
                <a16:creationId xmlns="" xmlns:a16="http://schemas.microsoft.com/office/drawing/2014/main" id="{5D8CD78A-9F4C-45C5-8D41-997E47C20481}"/>
              </a:ext>
            </a:extLst>
          </p:cNvPr>
          <p:cNvSpPr txBox="1">
            <a:spLocks/>
          </p:cNvSpPr>
          <p:nvPr/>
        </p:nvSpPr>
        <p:spPr>
          <a:xfrm>
            <a:off x="12757212" y="5171797"/>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2D4A5C"/>
                </a:solidFill>
                <a:latin typeface="Raleway Light" charset="0"/>
                <a:ea typeface="Raleway Light" charset="0"/>
                <a:cs typeface="Raleway Light" charset="0"/>
              </a:rPr>
              <a:t>1</a:t>
            </a:r>
          </a:p>
        </p:txBody>
      </p:sp>
      <p:sp>
        <p:nvSpPr>
          <p:cNvPr id="11" name="Text Placeholder 20">
            <a:extLst>
              <a:ext uri="{FF2B5EF4-FFF2-40B4-BE49-F238E27FC236}">
                <a16:creationId xmlns="" xmlns:a16="http://schemas.microsoft.com/office/drawing/2014/main" id="{64325AAD-B5F3-4A2C-BD41-D76F564E0F5F}"/>
              </a:ext>
            </a:extLst>
          </p:cNvPr>
          <p:cNvSpPr txBox="1">
            <a:spLocks/>
          </p:cNvSpPr>
          <p:nvPr/>
        </p:nvSpPr>
        <p:spPr>
          <a:xfrm>
            <a:off x="12757212" y="8717255"/>
            <a:ext cx="2156484" cy="1630047"/>
          </a:xfrm>
          <a:prstGeom prst="rect">
            <a:avLst/>
          </a:prstGeom>
          <a:noFill/>
        </p:spPr>
        <p:txBody>
          <a:bodyPr wrap="square" lIns="0" tIns="191950" rIns="0" bIns="191950" anchor="ctr"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13330" b="0" dirty="0">
                <a:solidFill>
                  <a:srgbClr val="B2CFE1"/>
                </a:solidFill>
                <a:latin typeface="Raleway Light" charset="0"/>
                <a:ea typeface="Raleway Light" charset="0"/>
                <a:cs typeface="Raleway Light" charset="0"/>
              </a:rPr>
              <a:t>2</a:t>
            </a:r>
          </a:p>
        </p:txBody>
      </p:sp>
      <p:grpSp>
        <p:nvGrpSpPr>
          <p:cNvPr id="17" name="Group 16">
            <a:extLst>
              <a:ext uri="{FF2B5EF4-FFF2-40B4-BE49-F238E27FC236}">
                <a16:creationId xmlns="" xmlns:a16="http://schemas.microsoft.com/office/drawing/2014/main" id="{3E7FA115-3AE3-41B4-9CF6-D3016F2F052F}"/>
              </a:ext>
            </a:extLst>
          </p:cNvPr>
          <p:cNvGrpSpPr/>
          <p:nvPr/>
        </p:nvGrpSpPr>
        <p:grpSpPr>
          <a:xfrm>
            <a:off x="1874926" y="4063457"/>
            <a:ext cx="9800410" cy="8074951"/>
            <a:chOff x="12710974" y="3180368"/>
            <a:chExt cx="10676412" cy="8796724"/>
          </a:xfrm>
        </p:grpSpPr>
        <p:pic>
          <p:nvPicPr>
            <p:cNvPr id="18" name="Picture 2">
              <a:extLst>
                <a:ext uri="{FF2B5EF4-FFF2-40B4-BE49-F238E27FC236}">
                  <a16:creationId xmlns="" xmlns:a16="http://schemas.microsoft.com/office/drawing/2014/main" id="{AC44E4D1-FA22-4153-9CBD-E9F9E58529D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710974" y="3180368"/>
              <a:ext cx="10676412" cy="879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Placeholder 5" descr="A screenshot of a social media post&#10;&#10;Description automatically generated">
              <a:extLst>
                <a:ext uri="{FF2B5EF4-FFF2-40B4-BE49-F238E27FC236}">
                  <a16:creationId xmlns="" xmlns:a16="http://schemas.microsoft.com/office/drawing/2014/main" id="{D679FE98-FBB7-42E3-A1CC-9C8F7C75CE1B}"/>
                </a:ext>
              </a:extLst>
            </p:cNvPr>
            <p:cNvPicPr>
              <a:picLocks noChangeAspect="1"/>
            </p:cNvPicPr>
            <p:nvPr/>
          </p:nvPicPr>
          <p:blipFill>
            <a:blip r:embed="rId3">
              <a:extLst>
                <a:ext uri="{28A0092B-C50C-407E-A947-70E740481C1C}">
                  <a14:useLocalDpi xmlns:a14="http://schemas.microsoft.com/office/drawing/2010/main" val="0"/>
                </a:ext>
              </a:extLst>
            </a:blip>
            <a:srcRect t="1660" b="1660"/>
            <a:stretch>
              <a:fillRect/>
            </a:stretch>
          </p:blipFill>
          <p:spPr>
            <a:xfrm>
              <a:off x="13091301" y="3587751"/>
              <a:ext cx="9869839" cy="5480050"/>
            </a:xfrm>
            <a:prstGeom prst="rect">
              <a:avLst/>
            </a:prstGeom>
          </p:spPr>
        </p:pic>
      </p:grpSp>
      <p:grpSp>
        <p:nvGrpSpPr>
          <p:cNvPr id="20" name="Group 19">
            <a:extLst>
              <a:ext uri="{FF2B5EF4-FFF2-40B4-BE49-F238E27FC236}">
                <a16:creationId xmlns="" xmlns:a16="http://schemas.microsoft.com/office/drawing/2014/main" id="{FAF35A90-BE7B-4F6A-841E-0FB98C08C89B}"/>
              </a:ext>
            </a:extLst>
          </p:cNvPr>
          <p:cNvGrpSpPr/>
          <p:nvPr/>
        </p:nvGrpSpPr>
        <p:grpSpPr>
          <a:xfrm>
            <a:off x="519921" y="6634473"/>
            <a:ext cx="3381146" cy="4781793"/>
            <a:chOff x="13779616" y="1429716"/>
            <a:chExt cx="7676678" cy="10856758"/>
          </a:xfrm>
        </p:grpSpPr>
        <p:pic>
          <p:nvPicPr>
            <p:cNvPr id="21" name="Picture 20" descr="A screenshot of a cell phone&#10;&#10;Description automatically generated">
              <a:extLst>
                <a:ext uri="{FF2B5EF4-FFF2-40B4-BE49-F238E27FC236}">
                  <a16:creationId xmlns="" xmlns:a16="http://schemas.microsoft.com/office/drawing/2014/main" id="{4CF8CC0A-1B04-469A-B0A6-D25850624C3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307718" y="2471252"/>
              <a:ext cx="6699114" cy="8882548"/>
            </a:xfrm>
            <a:prstGeom prst="rect">
              <a:avLst/>
            </a:prstGeom>
          </p:spPr>
        </p:pic>
        <p:sp>
          <p:nvSpPr>
            <p:cNvPr id="22" name="Google Shape;423;p35">
              <a:extLst>
                <a:ext uri="{FF2B5EF4-FFF2-40B4-BE49-F238E27FC236}">
                  <a16:creationId xmlns="" xmlns:a16="http://schemas.microsoft.com/office/drawing/2014/main" id="{B6F4C8D6-FA6B-490C-9F6D-D1255F58BA3D}"/>
                </a:ext>
              </a:extLst>
            </p:cNvPr>
            <p:cNvSpPr/>
            <p:nvPr/>
          </p:nvSpPr>
          <p:spPr>
            <a:xfrm>
              <a:off x="13779616" y="1429716"/>
              <a:ext cx="7676678" cy="10856759"/>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chemeClr val="tx1">
                <a:lumMod val="85000"/>
                <a:lumOff val="15000"/>
              </a:schemeClr>
            </a:solidFill>
            <a:ln w="19050" cap="flat" cmpd="sng">
              <a:solidFill>
                <a:schemeClr val="tx1"/>
              </a:solidFill>
              <a:prstDash val="solid"/>
              <a:round/>
              <a:headEnd type="none" w="sm" len="sm"/>
              <a:tailEnd type="none" w="sm" len="sm"/>
            </a:ln>
          </p:spPr>
          <p:txBody>
            <a:bodyPr spcFirstLastPara="1" wrap="square" lIns="243737" tIns="243737" rIns="243737" bIns="243737" anchor="ctr" anchorCtr="0">
              <a:noAutofit/>
            </a:bodyPr>
            <a:lstStyle/>
            <a:p>
              <a:endParaRPr lang="es-MX" sz="9598"/>
            </a:p>
          </p:txBody>
        </p:sp>
      </p:grpSp>
      <p:sp>
        <p:nvSpPr>
          <p:cNvPr id="28"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AC41B95-55BA-4B1E-B603-099C3A7CCEF4}"/>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30" name="Slide Number">
            <a:extLst>
              <a:ext uri="{FF2B5EF4-FFF2-40B4-BE49-F238E27FC236}">
                <a16:creationId xmlns="" xmlns:a16="http://schemas.microsoft.com/office/drawing/2014/main" id="{409C0EF5-F781-4F93-86B7-FF7E2AAD217B}"/>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17</a:t>
            </a:fld>
            <a:endParaRPr lang="es-MX" dirty="0"/>
          </a:p>
        </p:txBody>
      </p:sp>
    </p:spTree>
    <p:extLst>
      <p:ext uri="{BB962C8B-B14F-4D97-AF65-F5344CB8AC3E}">
        <p14:creationId xmlns:p14="http://schemas.microsoft.com/office/powerpoint/2010/main" val="218694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9556301" y="4972322"/>
            <a:ext cx="12413655"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Candidaturas a la </a:t>
            </a:r>
            <a:r>
              <a:rPr lang="es-MX" sz="7200" dirty="0" smtClean="0">
                <a:solidFill>
                  <a:schemeClr val="bg1"/>
                </a:solidFill>
                <a:latin typeface="Helvetica neue light"/>
                <a:cs typeface="Raleway Regular"/>
              </a:rPr>
              <a:t>Presidencia</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18</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18656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15977523"/>
              </p:ext>
            </p:extLst>
          </p:nvPr>
        </p:nvGraphicFramePr>
        <p:xfrm>
          <a:off x="8041985" y="3714856"/>
          <a:ext cx="8754696" cy="6042800"/>
        </p:xfrm>
        <a:graphic>
          <a:graphicData uri="http://schemas.openxmlformats.org/drawingml/2006/table">
            <a:tbl>
              <a:tblPr firstRow="1" bandRow="1">
                <a:tableStyleId>{073A0DAA-6AF3-43AB-8588-CEC1D06C72B9}</a:tableStyleId>
              </a:tblPr>
              <a:tblGrid>
                <a:gridCol w="2730648">
                  <a:extLst>
                    <a:ext uri="{9D8B030D-6E8A-4147-A177-3AD203B41FA5}">
                      <a16:colId xmlns="" xmlns:a16="http://schemas.microsoft.com/office/drawing/2014/main" val="20001"/>
                    </a:ext>
                  </a:extLst>
                </a:gridCol>
                <a:gridCol w="6024048">
                  <a:extLst>
                    <a:ext uri="{9D8B030D-6E8A-4147-A177-3AD203B41FA5}">
                      <a16:colId xmlns="" xmlns:a16="http://schemas.microsoft.com/office/drawing/2014/main" val="288688709"/>
                    </a:ext>
                  </a:extLst>
                </a:gridCol>
              </a:tblGrid>
              <a:tr h="1614854">
                <a:tc gridSpan="2">
                  <a:txBody>
                    <a:bodyPr/>
                    <a:lstStyle/>
                    <a:p>
                      <a:pPr algn="ctr"/>
                      <a:r>
                        <a:rPr lang="en-US" sz="2600" b="1" i="0" spc="300" dirty="0" smtClean="0">
                          <a:solidFill>
                            <a:schemeClr val="tx1"/>
                          </a:solidFill>
                          <a:latin typeface="Titillium" charset="0"/>
                          <a:ea typeface="Titillium" charset="0"/>
                          <a:cs typeface="Titillium" charset="0"/>
                        </a:rPr>
                        <a:t>ORDENADOS</a:t>
                      </a:r>
                      <a:r>
                        <a:rPr lang="en-US" sz="2600" b="1" i="0" spc="300" baseline="0" dirty="0" smtClean="0">
                          <a:solidFill>
                            <a:schemeClr val="tx1"/>
                          </a:solidFill>
                          <a:latin typeface="Titillium" charset="0"/>
                          <a:ea typeface="Titillium" charset="0"/>
                          <a:cs typeface="Titillium" charset="0"/>
                        </a:rPr>
                        <a:t> POR ORDEN ALFABÉTICO DE APELLIDO</a:t>
                      </a:r>
                      <a:endParaRPr lang="en-US" sz="2600" b="1" i="0" spc="300" dirty="0">
                        <a:solidFill>
                          <a:schemeClr val="tx1"/>
                        </a:solidFill>
                        <a:latin typeface="Titillium" charset="0"/>
                        <a:ea typeface="Titillium" charset="0"/>
                        <a:cs typeface="Titillium" charset="0"/>
                      </a:endParaRPr>
                    </a:p>
                  </a:txBody>
                  <a:tcPr marL="182832" marR="0" marT="0" marB="365665"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2600" b="1" i="0" spc="300" dirty="0">
                        <a:solidFill>
                          <a:schemeClr val="tx1"/>
                        </a:solidFill>
                        <a:latin typeface="Titillium" charset="0"/>
                        <a:ea typeface="Titillium" charset="0"/>
                        <a:cs typeface="Titillium" charset="0"/>
                      </a:endParaRPr>
                    </a:p>
                  </a:txBody>
                  <a:tcPr marL="182832" marR="0" marT="0" marB="365665"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614854">
                <a:tc>
                  <a:txBody>
                    <a:bodyPr/>
                    <a:lstStyle/>
                    <a:p>
                      <a:pPr algn="ctr"/>
                      <a:r>
                        <a:rPr lang="en-US" sz="2600" b="1" i="0" spc="300" dirty="0">
                          <a:solidFill>
                            <a:schemeClr val="tx1"/>
                          </a:solidFill>
                          <a:latin typeface="Titillium" charset="0"/>
                          <a:ea typeface="Titillium" charset="0"/>
                          <a:cs typeface="Titillium" charset="0"/>
                        </a:rPr>
                        <a:t>NÚMERO</a:t>
                      </a:r>
                    </a:p>
                  </a:txBody>
                  <a:tcPr marL="182832" marR="0" marT="0" marB="365665" anchor="b">
                    <a:lnL w="12700" cmpd="sng">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2600" b="1" i="0" spc="300" dirty="0">
                          <a:solidFill>
                            <a:schemeClr val="tx1"/>
                          </a:solidFill>
                          <a:latin typeface="Titillium" charset="0"/>
                          <a:ea typeface="Titillium" charset="0"/>
                          <a:cs typeface="Titillium" charset="0"/>
                        </a:rPr>
                        <a:t>CANDIDATO</a:t>
                      </a:r>
                    </a:p>
                  </a:txBody>
                  <a:tcPr marL="182832" marR="0" marT="0" marB="365665" anchor="b">
                    <a:lnL w="1270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 xmlns:a16="http://schemas.microsoft.com/office/drawing/2014/main" val="10000"/>
                  </a:ext>
                </a:extLst>
              </a:tr>
              <a:tr h="1406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chemeClr val="tx1"/>
                          </a:solidFill>
                          <a:latin typeface="Titillium Bd" charset="0"/>
                          <a:ea typeface="Titillium Bd" charset="0"/>
                          <a:cs typeface="Titillium Bd" charset="0"/>
                        </a:rPr>
                        <a:t>1</a:t>
                      </a:r>
                      <a:endParaRPr lang="en-US" sz="3200" b="0" i="0" dirty="0">
                        <a:solidFill>
                          <a:schemeClr val="tx1"/>
                        </a:solidFill>
                        <a:latin typeface="Titillium" charset="0"/>
                        <a:ea typeface="Titillium" charset="0"/>
                        <a:cs typeface="Titillium" charset="0"/>
                      </a:endParaRPr>
                    </a:p>
                  </a:txBody>
                  <a:tcPr marL="182832" marR="0" marT="91416" marB="91416" anchor="ctr">
                    <a:lnL w="12700" cmpd="sng">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Mario Delgado</a:t>
                      </a:r>
                    </a:p>
                  </a:txBody>
                  <a:tcPr marL="0" marR="0" marT="0" marB="0" anchor="ctr">
                    <a:lnL w="1270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4065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chemeClr val="tx1"/>
                          </a:solidFill>
                          <a:latin typeface="Titillium" charset="0"/>
                          <a:ea typeface="Titillium" charset="0"/>
                          <a:cs typeface="Titillium" charset="0"/>
                        </a:rPr>
                        <a:t>2</a:t>
                      </a:r>
                    </a:p>
                  </a:txBody>
                  <a:tcPr marL="182832" marR="0" marT="91416" marB="91416" anchor="ctr">
                    <a:lnL w="12700" cmpd="sng">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Porfirio Muñoz Ledo</a:t>
                      </a:r>
                    </a:p>
                  </a:txBody>
                  <a:tcPr marL="0" marR="0" marT="0" marB="0" anchor="ctr">
                    <a:lnL w="1270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04397511"/>
                  </a:ext>
                </a:extLst>
              </a:tr>
            </a:tbl>
          </a:graphicData>
        </a:graphic>
      </p:graphicFrame>
      <p:sp>
        <p:nvSpPr>
          <p:cNvPr id="7" name="Marcador de texto 2">
            <a:extLst>
              <a:ext uri="{FF2B5EF4-FFF2-40B4-BE49-F238E27FC236}">
                <a16:creationId xmlns="" xmlns:a16="http://schemas.microsoft.com/office/drawing/2014/main" id="{B0970571-992B-4CB8-AE54-8B11B7BDED53}"/>
              </a:ext>
            </a:extLst>
          </p:cNvPr>
          <p:cNvSpPr txBox="1">
            <a:spLocks/>
          </p:cNvSpPr>
          <p:nvPr/>
        </p:nvSpPr>
        <p:spPr>
          <a:xfrm>
            <a:off x="575762" y="43436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Candidaturas a la Presidencia</a:t>
            </a:r>
          </a:p>
        </p:txBody>
      </p:sp>
      <p:sp>
        <p:nvSpPr>
          <p:cNvPr id="4"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CCCC0B4C-9B44-4D8E-8BCC-7EDC9ED482BB}"/>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9" name="Slide Number">
            <a:extLst>
              <a:ext uri="{FF2B5EF4-FFF2-40B4-BE49-F238E27FC236}">
                <a16:creationId xmlns="" xmlns:a16="http://schemas.microsoft.com/office/drawing/2014/main" id="{D3AAEF83-6529-4F94-9B47-F7455813C05F}"/>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19</a:t>
            </a:fld>
            <a:endParaRPr lang="es-MX" dirty="0"/>
          </a:p>
        </p:txBody>
      </p:sp>
    </p:spTree>
    <p:extLst>
      <p:ext uri="{BB962C8B-B14F-4D97-AF65-F5344CB8AC3E}">
        <p14:creationId xmlns:p14="http://schemas.microsoft.com/office/powerpoint/2010/main" val="3926632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5;p25">
            <a:extLst>
              <a:ext uri="{FF2B5EF4-FFF2-40B4-BE49-F238E27FC236}">
                <a16:creationId xmlns:a16="http://schemas.microsoft.com/office/drawing/2014/main" xmlns="" id="{1904E6D8-306C-490E-9035-05F4BDAA6594}"/>
              </a:ext>
            </a:extLst>
          </p:cNvPr>
          <p:cNvSpPr txBox="1">
            <a:spLocks/>
          </p:cNvSpPr>
          <p:nvPr/>
        </p:nvSpPr>
        <p:spPr>
          <a:xfrm>
            <a:off x="770806" y="6083615"/>
            <a:ext cx="5369320" cy="1477061"/>
          </a:xfrm>
          <a:prstGeom prst="rect">
            <a:avLst/>
          </a:prstGeom>
        </p:spPr>
        <p:txBody>
          <a:bodyPr spcFirstLastPara="1" vert="horz" wrap="square" lIns="243737" tIns="243737" rIns="243737" bIns="243737" rtlCol="0" anchor="t" anchorCtr="0">
            <a:noAutofit/>
          </a:bodyPr>
          <a:lstStyle>
            <a:lvl1pPr algn="l" defTabSz="1828464" rtl="0" eaLnBrk="1" latinLnBrk="0" hangingPunct="1">
              <a:lnSpc>
                <a:spcPct val="90000"/>
              </a:lnSpc>
              <a:spcBef>
                <a:spcPct val="0"/>
              </a:spcBef>
              <a:buNone/>
              <a:defRPr lang="en-US" sz="6000" kern="1200">
                <a:solidFill>
                  <a:schemeClr val="tx1"/>
                </a:solidFill>
                <a:latin typeface="Lato Light"/>
                <a:ea typeface="+mj-ea"/>
                <a:cs typeface="Lato Light"/>
              </a:defRPr>
            </a:lvl1pPr>
          </a:lstStyle>
          <a:p>
            <a:pPr algn="ctr">
              <a:spcBef>
                <a:spcPts val="0"/>
              </a:spcBef>
            </a:pPr>
            <a:r>
              <a:rPr lang="es-MX" dirty="0">
                <a:solidFill>
                  <a:srgbClr val="2D4A5C"/>
                </a:solidFill>
                <a:latin typeface="Helvetica neue light"/>
              </a:rPr>
              <a:t>CONTENIDO</a:t>
            </a:r>
          </a:p>
        </p:txBody>
      </p:sp>
      <p:sp>
        <p:nvSpPr>
          <p:cNvPr id="3" name="Google Shape;266;p25">
            <a:extLst>
              <a:ext uri="{FF2B5EF4-FFF2-40B4-BE49-F238E27FC236}">
                <a16:creationId xmlns:a16="http://schemas.microsoft.com/office/drawing/2014/main" xmlns="" id="{A28B231E-434C-442B-89A8-0C00B4138C86}"/>
              </a:ext>
            </a:extLst>
          </p:cNvPr>
          <p:cNvSpPr/>
          <p:nvPr/>
        </p:nvSpPr>
        <p:spPr>
          <a:xfrm>
            <a:off x="7191336" y="4893818"/>
            <a:ext cx="9907944" cy="770578"/>
          </a:xfrm>
          <a:prstGeom prst="homePlate">
            <a:avLst>
              <a:gd name="adj" fmla="val 35440"/>
            </a:avLst>
          </a:prstGeom>
          <a:solidFill>
            <a:srgbClr val="49545C"/>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4" name="Google Shape;267;p25">
            <a:extLst>
              <a:ext uri="{FF2B5EF4-FFF2-40B4-BE49-F238E27FC236}">
                <a16:creationId xmlns:a16="http://schemas.microsoft.com/office/drawing/2014/main" xmlns="" id="{079A0593-1A72-4DC3-BE43-5E98DE85E720}"/>
              </a:ext>
            </a:extLst>
          </p:cNvPr>
          <p:cNvSpPr/>
          <p:nvPr/>
        </p:nvSpPr>
        <p:spPr>
          <a:xfrm>
            <a:off x="7191340" y="4089544"/>
            <a:ext cx="8494138" cy="770578"/>
          </a:xfrm>
          <a:prstGeom prst="homePlate">
            <a:avLst>
              <a:gd name="adj" fmla="val 35440"/>
            </a:avLst>
          </a:prstGeom>
          <a:solidFill>
            <a:srgbClr val="6BB0DB"/>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5" name="Google Shape;268;p25">
            <a:extLst>
              <a:ext uri="{FF2B5EF4-FFF2-40B4-BE49-F238E27FC236}">
                <a16:creationId xmlns:a16="http://schemas.microsoft.com/office/drawing/2014/main" xmlns="" id="{86EEC7C5-E87E-469C-B4F0-EEFB322DA60A}"/>
              </a:ext>
            </a:extLst>
          </p:cNvPr>
          <p:cNvSpPr/>
          <p:nvPr/>
        </p:nvSpPr>
        <p:spPr>
          <a:xfrm>
            <a:off x="7191336" y="3306111"/>
            <a:ext cx="9706776" cy="770578"/>
          </a:xfrm>
          <a:prstGeom prst="homePlate">
            <a:avLst>
              <a:gd name="adj" fmla="val 35440"/>
            </a:avLst>
          </a:prstGeom>
          <a:solidFill>
            <a:srgbClr val="B2CFE1"/>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6" name="Google Shape;269;p25">
            <a:extLst>
              <a:ext uri="{FF2B5EF4-FFF2-40B4-BE49-F238E27FC236}">
                <a16:creationId xmlns:a16="http://schemas.microsoft.com/office/drawing/2014/main" xmlns="" id="{7612D758-F9A6-4E91-BE46-4B1885CF7DAE}"/>
              </a:ext>
            </a:extLst>
          </p:cNvPr>
          <p:cNvSpPr/>
          <p:nvPr/>
        </p:nvSpPr>
        <p:spPr>
          <a:xfrm>
            <a:off x="7191339" y="2510165"/>
            <a:ext cx="8045485" cy="770578"/>
          </a:xfrm>
          <a:prstGeom prst="homePlate">
            <a:avLst>
              <a:gd name="adj" fmla="val 35440"/>
            </a:avLst>
          </a:prstGeom>
          <a:solidFill>
            <a:srgbClr val="2D4A5C"/>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7" name="Google Shape;279;p25">
            <a:extLst>
              <a:ext uri="{FF2B5EF4-FFF2-40B4-BE49-F238E27FC236}">
                <a16:creationId xmlns:a16="http://schemas.microsoft.com/office/drawing/2014/main" xmlns="" id="{9DCC40D0-707C-43FD-9897-AA8A34035A4C}"/>
              </a:ext>
            </a:extLst>
          </p:cNvPr>
          <p:cNvSpPr txBox="1"/>
          <p:nvPr/>
        </p:nvSpPr>
        <p:spPr>
          <a:xfrm>
            <a:off x="7358567" y="2283438"/>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03</a:t>
            </a:r>
            <a:endParaRPr lang="es-MX" sz="6398" b="1" dirty="0">
              <a:solidFill>
                <a:srgbClr val="FFFFFF"/>
              </a:solidFill>
              <a:latin typeface="Helvetica neue light"/>
              <a:ea typeface="Nixie One"/>
              <a:cs typeface="Nixie One"/>
              <a:sym typeface="Nixie One"/>
            </a:endParaRPr>
          </a:p>
        </p:txBody>
      </p:sp>
      <p:cxnSp>
        <p:nvCxnSpPr>
          <p:cNvPr id="8" name="Google Shape;280;p25">
            <a:extLst>
              <a:ext uri="{FF2B5EF4-FFF2-40B4-BE49-F238E27FC236}">
                <a16:creationId xmlns:a16="http://schemas.microsoft.com/office/drawing/2014/main" xmlns="" id="{71A6BCBE-4F6E-4B3F-8AB9-505EB699585A}"/>
              </a:ext>
            </a:extLst>
          </p:cNvPr>
          <p:cNvCxnSpPr>
            <a:cxnSpLocks/>
          </p:cNvCxnSpPr>
          <p:nvPr/>
        </p:nvCxnSpPr>
        <p:spPr>
          <a:xfrm>
            <a:off x="9140829" y="2359120"/>
            <a:ext cx="0" cy="1047727"/>
          </a:xfrm>
          <a:prstGeom prst="straightConnector1">
            <a:avLst/>
          </a:prstGeom>
          <a:noFill/>
          <a:ln w="9525" cap="rnd" cmpd="sng">
            <a:solidFill>
              <a:srgbClr val="FFFFFF"/>
            </a:solidFill>
            <a:prstDash val="solid"/>
            <a:round/>
            <a:headEnd type="none" w="sm" len="sm"/>
            <a:tailEnd type="none" w="sm" len="sm"/>
          </a:ln>
        </p:spPr>
      </p:cxnSp>
      <p:sp>
        <p:nvSpPr>
          <p:cNvPr id="9" name="Google Shape;281;p25">
            <a:extLst>
              <a:ext uri="{FF2B5EF4-FFF2-40B4-BE49-F238E27FC236}">
                <a16:creationId xmlns:a16="http://schemas.microsoft.com/office/drawing/2014/main" xmlns="" id="{D8831BD5-CB8B-4EDE-ADF6-F465399380BA}"/>
              </a:ext>
            </a:extLst>
          </p:cNvPr>
          <p:cNvSpPr txBox="1"/>
          <p:nvPr/>
        </p:nvSpPr>
        <p:spPr>
          <a:xfrm>
            <a:off x="9251383" y="2319229"/>
            <a:ext cx="5130761" cy="118769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Objetivo General</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10" name="Google Shape;282;p25">
            <a:extLst>
              <a:ext uri="{FF2B5EF4-FFF2-40B4-BE49-F238E27FC236}">
                <a16:creationId xmlns:a16="http://schemas.microsoft.com/office/drawing/2014/main" xmlns="" id="{48FEBB18-2321-4A2C-B4DD-8D838B61AB5D}"/>
              </a:ext>
            </a:extLst>
          </p:cNvPr>
          <p:cNvSpPr txBox="1"/>
          <p:nvPr/>
        </p:nvSpPr>
        <p:spPr>
          <a:xfrm>
            <a:off x="7358636" y="3047176"/>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05</a:t>
            </a:r>
            <a:endParaRPr lang="es-MX" sz="6398" b="1" dirty="0">
              <a:latin typeface="Helvetica neue light"/>
              <a:ea typeface="Nixie One"/>
              <a:cs typeface="Nixie One"/>
              <a:sym typeface="Nixie One"/>
            </a:endParaRPr>
          </a:p>
        </p:txBody>
      </p:sp>
      <p:cxnSp>
        <p:nvCxnSpPr>
          <p:cNvPr id="11" name="Google Shape;283;p25">
            <a:extLst>
              <a:ext uri="{FF2B5EF4-FFF2-40B4-BE49-F238E27FC236}">
                <a16:creationId xmlns:a16="http://schemas.microsoft.com/office/drawing/2014/main" xmlns="" id="{6B16BC8F-7904-4ED8-9391-3D4D232FEAE8}"/>
              </a:ext>
            </a:extLst>
          </p:cNvPr>
          <p:cNvCxnSpPr>
            <a:cxnSpLocks/>
          </p:cNvCxnSpPr>
          <p:nvPr/>
        </p:nvCxnSpPr>
        <p:spPr>
          <a:xfrm>
            <a:off x="9140827" y="3122844"/>
            <a:ext cx="0" cy="1047727"/>
          </a:xfrm>
          <a:prstGeom prst="straightConnector1">
            <a:avLst/>
          </a:prstGeom>
          <a:noFill/>
          <a:ln w="9525" cap="rnd" cmpd="sng">
            <a:solidFill>
              <a:srgbClr val="FFFFFF"/>
            </a:solidFill>
            <a:prstDash val="solid"/>
            <a:round/>
            <a:headEnd type="none" w="sm" len="sm"/>
            <a:tailEnd type="none" w="sm" len="sm"/>
          </a:ln>
        </p:spPr>
      </p:cxnSp>
      <p:sp>
        <p:nvSpPr>
          <p:cNvPr id="12" name="Google Shape;284;p25">
            <a:extLst>
              <a:ext uri="{FF2B5EF4-FFF2-40B4-BE49-F238E27FC236}">
                <a16:creationId xmlns:a16="http://schemas.microsoft.com/office/drawing/2014/main" xmlns="" id="{9EC8D374-CBF6-411C-AAF5-6BEF78117EC9}"/>
              </a:ext>
            </a:extLst>
          </p:cNvPr>
          <p:cNvSpPr txBox="1"/>
          <p:nvPr/>
        </p:nvSpPr>
        <p:spPr>
          <a:xfrm>
            <a:off x="9251410" y="3093894"/>
            <a:ext cx="5985414" cy="1227680"/>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Cronograma de Actividades</a:t>
            </a:r>
            <a:endParaRPr lang="es-MX" sz="9598" dirty="0">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13" name="Google Shape;285;p25">
            <a:extLst>
              <a:ext uri="{FF2B5EF4-FFF2-40B4-BE49-F238E27FC236}">
                <a16:creationId xmlns:a16="http://schemas.microsoft.com/office/drawing/2014/main" xmlns="" id="{4CE1512E-26FA-4B95-8A3D-AA9296FF8756}"/>
              </a:ext>
            </a:extLst>
          </p:cNvPr>
          <p:cNvSpPr txBox="1"/>
          <p:nvPr/>
        </p:nvSpPr>
        <p:spPr>
          <a:xfrm>
            <a:off x="7358633" y="3867565"/>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07</a:t>
            </a:r>
            <a:endParaRPr lang="es-MX" sz="6398" b="1" dirty="0">
              <a:solidFill>
                <a:srgbClr val="FFFFFF"/>
              </a:solidFill>
              <a:latin typeface="Helvetica neue light"/>
              <a:ea typeface="Nixie One"/>
              <a:cs typeface="Nixie One"/>
              <a:sym typeface="Nixie One"/>
            </a:endParaRPr>
          </a:p>
        </p:txBody>
      </p:sp>
      <p:cxnSp>
        <p:nvCxnSpPr>
          <p:cNvPr id="14" name="Google Shape;286;p25">
            <a:extLst>
              <a:ext uri="{FF2B5EF4-FFF2-40B4-BE49-F238E27FC236}">
                <a16:creationId xmlns:a16="http://schemas.microsoft.com/office/drawing/2014/main" xmlns="" id="{17295E9B-504D-4F13-81A4-6E74969C8D62}"/>
              </a:ext>
            </a:extLst>
          </p:cNvPr>
          <p:cNvCxnSpPr>
            <a:cxnSpLocks/>
          </p:cNvCxnSpPr>
          <p:nvPr/>
        </p:nvCxnSpPr>
        <p:spPr>
          <a:xfrm>
            <a:off x="9140827" y="3943236"/>
            <a:ext cx="0" cy="1047727"/>
          </a:xfrm>
          <a:prstGeom prst="straightConnector1">
            <a:avLst/>
          </a:prstGeom>
          <a:noFill/>
          <a:ln w="9525" cap="rnd" cmpd="sng">
            <a:solidFill>
              <a:srgbClr val="FFFFFF"/>
            </a:solidFill>
            <a:prstDash val="solid"/>
            <a:round/>
            <a:headEnd type="none" w="sm" len="sm"/>
            <a:tailEnd type="none" w="sm" len="sm"/>
          </a:ln>
        </p:spPr>
      </p:cxnSp>
      <p:sp>
        <p:nvSpPr>
          <p:cNvPr id="15" name="Google Shape;287;p25">
            <a:extLst>
              <a:ext uri="{FF2B5EF4-FFF2-40B4-BE49-F238E27FC236}">
                <a16:creationId xmlns:a16="http://schemas.microsoft.com/office/drawing/2014/main" xmlns="" id="{D023BDD1-F29B-4B60-97C4-7CCFC11FC18C}"/>
              </a:ext>
            </a:extLst>
          </p:cNvPr>
          <p:cNvSpPr txBox="1"/>
          <p:nvPr/>
        </p:nvSpPr>
        <p:spPr>
          <a:xfrm>
            <a:off x="9251411" y="3716440"/>
            <a:ext cx="4885280"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Ficha Metodológica</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16" name="Google Shape;288;p25">
            <a:extLst>
              <a:ext uri="{FF2B5EF4-FFF2-40B4-BE49-F238E27FC236}">
                <a16:creationId xmlns:a16="http://schemas.microsoft.com/office/drawing/2014/main" xmlns="" id="{A8A28D8B-AAD4-4E5C-A603-03D5A31CE8AE}"/>
              </a:ext>
            </a:extLst>
          </p:cNvPr>
          <p:cNvSpPr txBox="1"/>
          <p:nvPr/>
        </p:nvSpPr>
        <p:spPr>
          <a:xfrm>
            <a:off x="7358636" y="4660301"/>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11</a:t>
            </a:r>
            <a:endParaRPr lang="es-MX" sz="6398" b="1" dirty="0">
              <a:solidFill>
                <a:srgbClr val="FFFFFF"/>
              </a:solidFill>
              <a:latin typeface="Helvetica neue light"/>
              <a:ea typeface="Nixie One"/>
              <a:cs typeface="Nixie One"/>
              <a:sym typeface="Nixie One"/>
            </a:endParaRPr>
          </a:p>
        </p:txBody>
      </p:sp>
      <p:cxnSp>
        <p:nvCxnSpPr>
          <p:cNvPr id="17" name="Google Shape;289;p25">
            <a:extLst>
              <a:ext uri="{FF2B5EF4-FFF2-40B4-BE49-F238E27FC236}">
                <a16:creationId xmlns:a16="http://schemas.microsoft.com/office/drawing/2014/main" xmlns="" id="{0EFC004A-32E4-456B-B098-792C1B3086D7}"/>
              </a:ext>
            </a:extLst>
          </p:cNvPr>
          <p:cNvCxnSpPr>
            <a:cxnSpLocks/>
          </p:cNvCxnSpPr>
          <p:nvPr/>
        </p:nvCxnSpPr>
        <p:spPr>
          <a:xfrm>
            <a:off x="9140821" y="4735950"/>
            <a:ext cx="0" cy="1047727"/>
          </a:xfrm>
          <a:prstGeom prst="straightConnector1">
            <a:avLst/>
          </a:prstGeom>
          <a:noFill/>
          <a:ln w="9525" cap="rnd" cmpd="sng">
            <a:solidFill>
              <a:srgbClr val="FFFFFF"/>
            </a:solidFill>
            <a:prstDash val="solid"/>
            <a:round/>
            <a:headEnd type="none" w="sm" len="sm"/>
            <a:tailEnd type="none" w="sm" len="sm"/>
          </a:ln>
        </p:spPr>
      </p:cxnSp>
      <p:sp>
        <p:nvSpPr>
          <p:cNvPr id="18" name="Google Shape;290;p25">
            <a:extLst>
              <a:ext uri="{FF2B5EF4-FFF2-40B4-BE49-F238E27FC236}">
                <a16:creationId xmlns:a16="http://schemas.microsoft.com/office/drawing/2014/main" xmlns="" id="{C8A9D257-9A69-4FB0-9CAC-D176FA3B5776}"/>
              </a:ext>
            </a:extLst>
          </p:cNvPr>
          <p:cNvSpPr txBox="1"/>
          <p:nvPr/>
        </p:nvSpPr>
        <p:spPr>
          <a:xfrm>
            <a:off x="9251404" y="4582802"/>
            <a:ext cx="6434073"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Códigos de Disposición</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19" name="Google Shape;266;p25">
            <a:extLst>
              <a:ext uri="{FF2B5EF4-FFF2-40B4-BE49-F238E27FC236}">
                <a16:creationId xmlns:a16="http://schemas.microsoft.com/office/drawing/2014/main" xmlns="" id="{EC33E94E-1F62-409A-AAFF-983E7292C825}"/>
              </a:ext>
            </a:extLst>
          </p:cNvPr>
          <p:cNvSpPr/>
          <p:nvPr/>
        </p:nvSpPr>
        <p:spPr>
          <a:xfrm>
            <a:off x="7191339" y="5689347"/>
            <a:ext cx="12907876" cy="770578"/>
          </a:xfrm>
          <a:prstGeom prst="homePlate">
            <a:avLst>
              <a:gd name="adj" fmla="val 35440"/>
            </a:avLst>
          </a:prstGeom>
          <a:solidFill>
            <a:srgbClr val="5287A8"/>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20" name="Google Shape;288;p25">
            <a:extLst>
              <a:ext uri="{FF2B5EF4-FFF2-40B4-BE49-F238E27FC236}">
                <a16:creationId xmlns:a16="http://schemas.microsoft.com/office/drawing/2014/main" xmlns="" id="{CFEA4842-1508-4D7E-90AE-229D88F8E0FF}"/>
              </a:ext>
            </a:extLst>
          </p:cNvPr>
          <p:cNvSpPr txBox="1"/>
          <p:nvPr/>
        </p:nvSpPr>
        <p:spPr>
          <a:xfrm>
            <a:off x="7358639" y="5455830"/>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13</a:t>
            </a:r>
            <a:endParaRPr lang="es-MX" sz="6398" b="1" dirty="0">
              <a:solidFill>
                <a:srgbClr val="FFFFFF"/>
              </a:solidFill>
              <a:latin typeface="Helvetica neue light"/>
              <a:ea typeface="Nixie One"/>
              <a:cs typeface="Nixie One"/>
              <a:sym typeface="Nixie One"/>
            </a:endParaRPr>
          </a:p>
        </p:txBody>
      </p:sp>
      <p:cxnSp>
        <p:nvCxnSpPr>
          <p:cNvPr id="21" name="Google Shape;289;p25">
            <a:extLst>
              <a:ext uri="{FF2B5EF4-FFF2-40B4-BE49-F238E27FC236}">
                <a16:creationId xmlns:a16="http://schemas.microsoft.com/office/drawing/2014/main" xmlns="" id="{51D51644-FD1C-415F-9725-CD894CBD6D59}"/>
              </a:ext>
            </a:extLst>
          </p:cNvPr>
          <p:cNvCxnSpPr>
            <a:cxnSpLocks/>
          </p:cNvCxnSpPr>
          <p:nvPr/>
        </p:nvCxnSpPr>
        <p:spPr>
          <a:xfrm>
            <a:off x="9140824" y="5531479"/>
            <a:ext cx="0" cy="1047727"/>
          </a:xfrm>
          <a:prstGeom prst="straightConnector1">
            <a:avLst/>
          </a:prstGeom>
          <a:noFill/>
          <a:ln w="9525" cap="rnd" cmpd="sng">
            <a:solidFill>
              <a:srgbClr val="FFFFFF"/>
            </a:solidFill>
            <a:prstDash val="solid"/>
            <a:round/>
            <a:headEnd type="none" w="sm" len="sm"/>
            <a:tailEnd type="none" w="sm" len="sm"/>
          </a:ln>
        </p:spPr>
      </p:cxnSp>
      <p:sp>
        <p:nvSpPr>
          <p:cNvPr id="22" name="Google Shape;290;p25">
            <a:extLst>
              <a:ext uri="{FF2B5EF4-FFF2-40B4-BE49-F238E27FC236}">
                <a16:creationId xmlns:a16="http://schemas.microsoft.com/office/drawing/2014/main" xmlns="" id="{4D3755C6-D3AF-4D4F-A164-6826AE47D99F}"/>
              </a:ext>
            </a:extLst>
          </p:cNvPr>
          <p:cNvSpPr txBox="1"/>
          <p:nvPr/>
        </p:nvSpPr>
        <p:spPr>
          <a:xfrm>
            <a:off x="9251407" y="5307991"/>
            <a:ext cx="10143498"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Frecuencia y </a:t>
            </a:r>
            <a:r>
              <a:rPr lang="es-MX" sz="3199" b="1" dirty="0" smtClean="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Tratamiento de </a:t>
            </a: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la no Respuesta</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23" name="Google Shape;266;p25">
            <a:extLst>
              <a:ext uri="{FF2B5EF4-FFF2-40B4-BE49-F238E27FC236}">
                <a16:creationId xmlns:a16="http://schemas.microsoft.com/office/drawing/2014/main" xmlns="" id="{96668681-841E-4764-94C4-70A66ADD6FD3}"/>
              </a:ext>
            </a:extLst>
          </p:cNvPr>
          <p:cNvSpPr/>
          <p:nvPr/>
        </p:nvSpPr>
        <p:spPr>
          <a:xfrm>
            <a:off x="7191339" y="6484876"/>
            <a:ext cx="10709799" cy="770578"/>
          </a:xfrm>
          <a:prstGeom prst="homePlate">
            <a:avLst>
              <a:gd name="adj" fmla="val 35440"/>
            </a:avLst>
          </a:prstGeom>
          <a:solidFill>
            <a:srgbClr val="39A5DB"/>
          </a:solidFill>
          <a:ln>
            <a:solidFill>
              <a:srgbClr val="39A5DB"/>
            </a:solid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24" name="Google Shape;288;p25">
            <a:extLst>
              <a:ext uri="{FF2B5EF4-FFF2-40B4-BE49-F238E27FC236}">
                <a16:creationId xmlns:a16="http://schemas.microsoft.com/office/drawing/2014/main" xmlns="" id="{CAEF9D5D-53CF-4D6B-8C2B-DAA3B4FA7B6D}"/>
              </a:ext>
            </a:extLst>
          </p:cNvPr>
          <p:cNvSpPr txBox="1"/>
          <p:nvPr/>
        </p:nvSpPr>
        <p:spPr>
          <a:xfrm>
            <a:off x="7358639" y="6251359"/>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16</a:t>
            </a:r>
            <a:endParaRPr lang="es-MX" sz="6398" b="1" dirty="0">
              <a:solidFill>
                <a:srgbClr val="FFFFFF"/>
              </a:solidFill>
              <a:latin typeface="Helvetica neue light"/>
              <a:ea typeface="Nixie One"/>
              <a:cs typeface="Nixie One"/>
              <a:sym typeface="Nixie One"/>
            </a:endParaRPr>
          </a:p>
        </p:txBody>
      </p:sp>
      <p:cxnSp>
        <p:nvCxnSpPr>
          <p:cNvPr id="25" name="Google Shape;289;p25">
            <a:extLst>
              <a:ext uri="{FF2B5EF4-FFF2-40B4-BE49-F238E27FC236}">
                <a16:creationId xmlns:a16="http://schemas.microsoft.com/office/drawing/2014/main" xmlns="" id="{502B04CC-D20E-433F-B915-69A53CE986BB}"/>
              </a:ext>
            </a:extLst>
          </p:cNvPr>
          <p:cNvCxnSpPr>
            <a:cxnSpLocks/>
          </p:cNvCxnSpPr>
          <p:nvPr/>
        </p:nvCxnSpPr>
        <p:spPr>
          <a:xfrm>
            <a:off x="9140824" y="6327008"/>
            <a:ext cx="0" cy="1047727"/>
          </a:xfrm>
          <a:prstGeom prst="straightConnector1">
            <a:avLst/>
          </a:prstGeom>
          <a:noFill/>
          <a:ln w="9525" cap="rnd" cmpd="sng">
            <a:solidFill>
              <a:srgbClr val="FFFFFF"/>
            </a:solidFill>
            <a:prstDash val="solid"/>
            <a:round/>
            <a:headEnd type="none" w="sm" len="sm"/>
            <a:tailEnd type="none" w="sm" len="sm"/>
          </a:ln>
        </p:spPr>
      </p:cxnSp>
      <p:sp>
        <p:nvSpPr>
          <p:cNvPr id="26" name="Google Shape;290;p25">
            <a:extLst>
              <a:ext uri="{FF2B5EF4-FFF2-40B4-BE49-F238E27FC236}">
                <a16:creationId xmlns:a16="http://schemas.microsoft.com/office/drawing/2014/main" xmlns="" id="{AD5FC723-B6AE-4782-AEE3-376AF3C418A5}"/>
              </a:ext>
            </a:extLst>
          </p:cNvPr>
          <p:cNvSpPr txBox="1"/>
          <p:nvPr/>
        </p:nvSpPr>
        <p:spPr>
          <a:xfrm>
            <a:off x="9251407" y="6103520"/>
            <a:ext cx="8649731"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Software Utilizado </a:t>
            </a:r>
            <a:r>
              <a:rPr lang="es-MX" sz="3199" b="1" dirty="0" smtClean="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para Procesamiento</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29"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a16="http://schemas.microsoft.com/office/drawing/2014/main" xmlns="" id="{B6E911ED-9E81-49C5-A144-9B5846C38127}"/>
              </a:ext>
            </a:extLst>
          </p:cNvPr>
          <p:cNvSpPr/>
          <p:nvPr/>
        </p:nvSpPr>
        <p:spPr>
          <a:xfrm rot="10800000">
            <a:off x="23222806" y="13366573"/>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32" name="Slide Number">
            <a:extLst>
              <a:ext uri="{FF2B5EF4-FFF2-40B4-BE49-F238E27FC236}">
                <a16:creationId xmlns:a16="http://schemas.microsoft.com/office/drawing/2014/main" xmlns="" id="{12F82ED1-7AAF-4395-961D-E99622255C14}"/>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a:t>
            </a:fld>
            <a:endParaRPr lang="es-MX" dirty="0"/>
          </a:p>
        </p:txBody>
      </p:sp>
      <p:sp>
        <p:nvSpPr>
          <p:cNvPr id="30" name="Google Shape;266;p25">
            <a:extLst>
              <a:ext uri="{FF2B5EF4-FFF2-40B4-BE49-F238E27FC236}">
                <a16:creationId xmlns:a16="http://schemas.microsoft.com/office/drawing/2014/main" xmlns="" id="{A28B231E-434C-442B-89A8-0C00B4138C86}"/>
              </a:ext>
            </a:extLst>
          </p:cNvPr>
          <p:cNvSpPr/>
          <p:nvPr/>
        </p:nvSpPr>
        <p:spPr>
          <a:xfrm>
            <a:off x="7191340" y="8871776"/>
            <a:ext cx="11676956" cy="770578"/>
          </a:xfrm>
          <a:prstGeom prst="homePlate">
            <a:avLst>
              <a:gd name="adj" fmla="val 35440"/>
            </a:avLst>
          </a:prstGeom>
          <a:solidFill>
            <a:srgbClr val="49545C"/>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31" name="Google Shape;267;p25">
            <a:extLst>
              <a:ext uri="{FF2B5EF4-FFF2-40B4-BE49-F238E27FC236}">
                <a16:creationId xmlns:a16="http://schemas.microsoft.com/office/drawing/2014/main" xmlns="" id="{079A0593-1A72-4DC3-BE43-5E98DE85E720}"/>
              </a:ext>
            </a:extLst>
          </p:cNvPr>
          <p:cNvSpPr/>
          <p:nvPr/>
        </p:nvSpPr>
        <p:spPr>
          <a:xfrm>
            <a:off x="7191344" y="8091571"/>
            <a:ext cx="6612583" cy="770578"/>
          </a:xfrm>
          <a:prstGeom prst="homePlate">
            <a:avLst>
              <a:gd name="adj" fmla="val 35440"/>
            </a:avLst>
          </a:prstGeom>
          <a:solidFill>
            <a:srgbClr val="6BB0DB"/>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33" name="Google Shape;269;p25">
            <a:extLst>
              <a:ext uri="{FF2B5EF4-FFF2-40B4-BE49-F238E27FC236}">
                <a16:creationId xmlns:a16="http://schemas.microsoft.com/office/drawing/2014/main" xmlns="" id="{7612D758-F9A6-4E91-BE46-4B1885CF7DAE}"/>
              </a:ext>
            </a:extLst>
          </p:cNvPr>
          <p:cNvSpPr/>
          <p:nvPr/>
        </p:nvSpPr>
        <p:spPr>
          <a:xfrm>
            <a:off x="7191340" y="7293537"/>
            <a:ext cx="12345168" cy="770578"/>
          </a:xfrm>
          <a:prstGeom prst="homePlate">
            <a:avLst>
              <a:gd name="adj" fmla="val 35440"/>
            </a:avLst>
          </a:prstGeom>
          <a:solidFill>
            <a:srgbClr val="2D4A5C"/>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34" name="Google Shape;279;p25">
            <a:extLst>
              <a:ext uri="{FF2B5EF4-FFF2-40B4-BE49-F238E27FC236}">
                <a16:creationId xmlns:a16="http://schemas.microsoft.com/office/drawing/2014/main" xmlns="" id="{9DCC40D0-707C-43FD-9897-AA8A34035A4C}"/>
              </a:ext>
            </a:extLst>
          </p:cNvPr>
          <p:cNvSpPr txBox="1"/>
          <p:nvPr/>
        </p:nvSpPr>
        <p:spPr>
          <a:xfrm>
            <a:off x="7358567" y="7066810"/>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18</a:t>
            </a:r>
            <a:endParaRPr lang="es-MX" sz="6398" b="1" dirty="0">
              <a:solidFill>
                <a:srgbClr val="FFFFFF"/>
              </a:solidFill>
              <a:latin typeface="Helvetica neue light"/>
              <a:ea typeface="Nixie One"/>
              <a:cs typeface="Nixie One"/>
              <a:sym typeface="Nixie One"/>
            </a:endParaRPr>
          </a:p>
        </p:txBody>
      </p:sp>
      <p:cxnSp>
        <p:nvCxnSpPr>
          <p:cNvPr id="35" name="Google Shape;280;p25">
            <a:extLst>
              <a:ext uri="{FF2B5EF4-FFF2-40B4-BE49-F238E27FC236}">
                <a16:creationId xmlns:a16="http://schemas.microsoft.com/office/drawing/2014/main" xmlns="" id="{71A6BCBE-4F6E-4B3F-8AB9-505EB699585A}"/>
              </a:ext>
            </a:extLst>
          </p:cNvPr>
          <p:cNvCxnSpPr>
            <a:cxnSpLocks/>
          </p:cNvCxnSpPr>
          <p:nvPr/>
        </p:nvCxnSpPr>
        <p:spPr>
          <a:xfrm>
            <a:off x="9140829" y="7142492"/>
            <a:ext cx="0" cy="1047727"/>
          </a:xfrm>
          <a:prstGeom prst="straightConnector1">
            <a:avLst/>
          </a:prstGeom>
          <a:noFill/>
          <a:ln w="9525" cap="rnd" cmpd="sng">
            <a:solidFill>
              <a:srgbClr val="FFFFFF"/>
            </a:solidFill>
            <a:prstDash val="solid"/>
            <a:round/>
            <a:headEnd type="none" w="sm" len="sm"/>
            <a:tailEnd type="none" w="sm" len="sm"/>
          </a:ln>
        </p:spPr>
      </p:cxnSp>
      <p:sp>
        <p:nvSpPr>
          <p:cNvPr id="36" name="Google Shape;281;p25">
            <a:extLst>
              <a:ext uri="{FF2B5EF4-FFF2-40B4-BE49-F238E27FC236}">
                <a16:creationId xmlns:a16="http://schemas.microsoft.com/office/drawing/2014/main" xmlns="" id="{D8831BD5-CB8B-4EDE-ADF6-F465399380BA}"/>
              </a:ext>
            </a:extLst>
          </p:cNvPr>
          <p:cNvSpPr txBox="1"/>
          <p:nvPr/>
        </p:nvSpPr>
        <p:spPr>
          <a:xfrm>
            <a:off x="9251382" y="7102601"/>
            <a:ext cx="11154175" cy="118769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Candidaturas a la </a:t>
            </a:r>
            <a:r>
              <a:rPr lang="es-MX" sz="3199" b="1" dirty="0" smtClean="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Presidencia</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cxnSp>
        <p:nvCxnSpPr>
          <p:cNvPr id="37" name="Google Shape;283;p25">
            <a:extLst>
              <a:ext uri="{FF2B5EF4-FFF2-40B4-BE49-F238E27FC236}">
                <a16:creationId xmlns:a16="http://schemas.microsoft.com/office/drawing/2014/main" xmlns="" id="{6B16BC8F-7904-4ED8-9391-3D4D232FEAE8}"/>
              </a:ext>
            </a:extLst>
          </p:cNvPr>
          <p:cNvCxnSpPr>
            <a:cxnSpLocks/>
          </p:cNvCxnSpPr>
          <p:nvPr/>
        </p:nvCxnSpPr>
        <p:spPr>
          <a:xfrm>
            <a:off x="9140827" y="7916236"/>
            <a:ext cx="0" cy="1047727"/>
          </a:xfrm>
          <a:prstGeom prst="straightConnector1">
            <a:avLst/>
          </a:prstGeom>
          <a:noFill/>
          <a:ln w="9525" cap="rnd" cmpd="sng">
            <a:solidFill>
              <a:srgbClr val="FFFFFF"/>
            </a:solidFill>
            <a:prstDash val="solid"/>
            <a:round/>
            <a:headEnd type="none" w="sm" len="sm"/>
            <a:tailEnd type="none" w="sm" len="sm"/>
          </a:ln>
        </p:spPr>
      </p:cxnSp>
      <p:sp>
        <p:nvSpPr>
          <p:cNvPr id="38" name="Google Shape;285;p25">
            <a:extLst>
              <a:ext uri="{FF2B5EF4-FFF2-40B4-BE49-F238E27FC236}">
                <a16:creationId xmlns:a16="http://schemas.microsoft.com/office/drawing/2014/main" xmlns="" id="{4CE1512E-26FA-4B95-8A3D-AA9296FF8756}"/>
              </a:ext>
            </a:extLst>
          </p:cNvPr>
          <p:cNvSpPr txBox="1"/>
          <p:nvPr/>
        </p:nvSpPr>
        <p:spPr>
          <a:xfrm>
            <a:off x="7358637" y="7869592"/>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20</a:t>
            </a:r>
            <a:endParaRPr lang="es-MX" sz="6398" b="1" dirty="0">
              <a:solidFill>
                <a:srgbClr val="FFFFFF"/>
              </a:solidFill>
              <a:latin typeface="Helvetica neue light"/>
              <a:ea typeface="Nixie One"/>
              <a:cs typeface="Nixie One"/>
              <a:sym typeface="Nixie One"/>
            </a:endParaRPr>
          </a:p>
        </p:txBody>
      </p:sp>
      <p:cxnSp>
        <p:nvCxnSpPr>
          <p:cNvPr id="39" name="Google Shape;286;p25">
            <a:extLst>
              <a:ext uri="{FF2B5EF4-FFF2-40B4-BE49-F238E27FC236}">
                <a16:creationId xmlns:a16="http://schemas.microsoft.com/office/drawing/2014/main" xmlns="" id="{17295E9B-504D-4F13-81A4-6E74969C8D62}"/>
              </a:ext>
            </a:extLst>
          </p:cNvPr>
          <p:cNvCxnSpPr>
            <a:cxnSpLocks/>
          </p:cNvCxnSpPr>
          <p:nvPr/>
        </p:nvCxnSpPr>
        <p:spPr>
          <a:xfrm>
            <a:off x="9140831" y="7945263"/>
            <a:ext cx="0" cy="1047727"/>
          </a:xfrm>
          <a:prstGeom prst="straightConnector1">
            <a:avLst/>
          </a:prstGeom>
          <a:noFill/>
          <a:ln w="9525" cap="rnd" cmpd="sng">
            <a:solidFill>
              <a:srgbClr val="FFFFFF"/>
            </a:solidFill>
            <a:prstDash val="solid"/>
            <a:round/>
            <a:headEnd type="none" w="sm" len="sm"/>
            <a:tailEnd type="none" w="sm" len="sm"/>
          </a:ln>
        </p:spPr>
      </p:cxnSp>
      <p:sp>
        <p:nvSpPr>
          <p:cNvPr id="40" name="Google Shape;287;p25">
            <a:extLst>
              <a:ext uri="{FF2B5EF4-FFF2-40B4-BE49-F238E27FC236}">
                <a16:creationId xmlns:a16="http://schemas.microsoft.com/office/drawing/2014/main" xmlns="" id="{D023BDD1-F29B-4B60-97C4-7CCFC11FC18C}"/>
              </a:ext>
            </a:extLst>
          </p:cNvPr>
          <p:cNvSpPr txBox="1"/>
          <p:nvPr/>
        </p:nvSpPr>
        <p:spPr>
          <a:xfrm>
            <a:off x="9251415" y="7718467"/>
            <a:ext cx="4885280"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Cuestionario</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41" name="Google Shape;288;p25">
            <a:extLst>
              <a:ext uri="{FF2B5EF4-FFF2-40B4-BE49-F238E27FC236}">
                <a16:creationId xmlns:a16="http://schemas.microsoft.com/office/drawing/2014/main" xmlns="" id="{A8A28D8B-AAD4-4E5C-A603-03D5A31CE8AE}"/>
              </a:ext>
            </a:extLst>
          </p:cNvPr>
          <p:cNvSpPr txBox="1"/>
          <p:nvPr/>
        </p:nvSpPr>
        <p:spPr>
          <a:xfrm>
            <a:off x="7358640" y="8638259"/>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26</a:t>
            </a:r>
            <a:endParaRPr lang="es-MX" sz="6398" b="1" dirty="0">
              <a:solidFill>
                <a:srgbClr val="FFFFFF"/>
              </a:solidFill>
              <a:latin typeface="Helvetica neue light"/>
              <a:ea typeface="Nixie One"/>
              <a:cs typeface="Nixie One"/>
              <a:sym typeface="Nixie One"/>
            </a:endParaRPr>
          </a:p>
        </p:txBody>
      </p:sp>
      <p:cxnSp>
        <p:nvCxnSpPr>
          <p:cNvPr id="42" name="Google Shape;289;p25">
            <a:extLst>
              <a:ext uri="{FF2B5EF4-FFF2-40B4-BE49-F238E27FC236}">
                <a16:creationId xmlns:a16="http://schemas.microsoft.com/office/drawing/2014/main" xmlns="" id="{0EFC004A-32E4-456B-B098-792C1B3086D7}"/>
              </a:ext>
            </a:extLst>
          </p:cNvPr>
          <p:cNvCxnSpPr>
            <a:cxnSpLocks/>
          </p:cNvCxnSpPr>
          <p:nvPr/>
        </p:nvCxnSpPr>
        <p:spPr>
          <a:xfrm>
            <a:off x="9140825" y="8737971"/>
            <a:ext cx="0" cy="1047727"/>
          </a:xfrm>
          <a:prstGeom prst="straightConnector1">
            <a:avLst/>
          </a:prstGeom>
          <a:noFill/>
          <a:ln w="9525" cap="rnd" cmpd="sng">
            <a:solidFill>
              <a:srgbClr val="FFFFFF"/>
            </a:solidFill>
            <a:prstDash val="solid"/>
            <a:round/>
            <a:headEnd type="none" w="sm" len="sm"/>
            <a:tailEnd type="none" w="sm" len="sm"/>
          </a:ln>
        </p:spPr>
      </p:cxnSp>
      <p:sp>
        <p:nvSpPr>
          <p:cNvPr id="43" name="Google Shape;290;p25">
            <a:extLst>
              <a:ext uri="{FF2B5EF4-FFF2-40B4-BE49-F238E27FC236}">
                <a16:creationId xmlns:a16="http://schemas.microsoft.com/office/drawing/2014/main" xmlns="" id="{C8A9D257-9A69-4FB0-9CAC-D176FA3B5776}"/>
              </a:ext>
            </a:extLst>
          </p:cNvPr>
          <p:cNvSpPr txBox="1"/>
          <p:nvPr/>
        </p:nvSpPr>
        <p:spPr>
          <a:xfrm>
            <a:off x="9251408" y="8543175"/>
            <a:ext cx="8649733"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Resultados de la Encuesta</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sp>
        <p:nvSpPr>
          <p:cNvPr id="44" name="Google Shape;266;p25">
            <a:extLst>
              <a:ext uri="{FF2B5EF4-FFF2-40B4-BE49-F238E27FC236}">
                <a16:creationId xmlns:a16="http://schemas.microsoft.com/office/drawing/2014/main" xmlns="" id="{EC33E94E-1F62-409A-AAFF-983E7292C825}"/>
              </a:ext>
            </a:extLst>
          </p:cNvPr>
          <p:cNvSpPr/>
          <p:nvPr/>
        </p:nvSpPr>
        <p:spPr>
          <a:xfrm>
            <a:off x="7191343" y="9658275"/>
            <a:ext cx="10438285" cy="770578"/>
          </a:xfrm>
          <a:prstGeom prst="homePlate">
            <a:avLst>
              <a:gd name="adj" fmla="val 35440"/>
            </a:avLst>
          </a:prstGeom>
          <a:solidFill>
            <a:srgbClr val="5287A8"/>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45" name="Google Shape;288;p25">
            <a:extLst>
              <a:ext uri="{FF2B5EF4-FFF2-40B4-BE49-F238E27FC236}">
                <a16:creationId xmlns:a16="http://schemas.microsoft.com/office/drawing/2014/main" xmlns="" id="{CFEA4842-1508-4D7E-90AE-229D88F8E0FF}"/>
              </a:ext>
            </a:extLst>
          </p:cNvPr>
          <p:cNvSpPr txBox="1"/>
          <p:nvPr/>
        </p:nvSpPr>
        <p:spPr>
          <a:xfrm>
            <a:off x="7358643" y="9424758"/>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33</a:t>
            </a:r>
            <a:endParaRPr lang="es-MX" sz="6398" b="1" dirty="0">
              <a:solidFill>
                <a:srgbClr val="FFFFFF"/>
              </a:solidFill>
              <a:latin typeface="Helvetica neue light"/>
              <a:ea typeface="Nixie One"/>
              <a:cs typeface="Nixie One"/>
              <a:sym typeface="Nixie One"/>
            </a:endParaRPr>
          </a:p>
        </p:txBody>
      </p:sp>
      <p:cxnSp>
        <p:nvCxnSpPr>
          <p:cNvPr id="46" name="Google Shape;289;p25">
            <a:extLst>
              <a:ext uri="{FF2B5EF4-FFF2-40B4-BE49-F238E27FC236}">
                <a16:creationId xmlns:a16="http://schemas.microsoft.com/office/drawing/2014/main" xmlns="" id="{51D51644-FD1C-415F-9725-CD894CBD6D59}"/>
              </a:ext>
            </a:extLst>
          </p:cNvPr>
          <p:cNvCxnSpPr>
            <a:cxnSpLocks/>
          </p:cNvCxnSpPr>
          <p:nvPr/>
        </p:nvCxnSpPr>
        <p:spPr>
          <a:xfrm>
            <a:off x="9140828" y="9500407"/>
            <a:ext cx="0" cy="1047727"/>
          </a:xfrm>
          <a:prstGeom prst="straightConnector1">
            <a:avLst/>
          </a:prstGeom>
          <a:noFill/>
          <a:ln w="9525" cap="rnd" cmpd="sng">
            <a:solidFill>
              <a:srgbClr val="FFFFFF"/>
            </a:solidFill>
            <a:prstDash val="solid"/>
            <a:round/>
            <a:headEnd type="none" w="sm" len="sm"/>
            <a:tailEnd type="none" w="sm" len="sm"/>
          </a:ln>
        </p:spPr>
      </p:cxnSp>
      <p:sp>
        <p:nvSpPr>
          <p:cNvPr id="47" name="Google Shape;290;p25">
            <a:extLst>
              <a:ext uri="{FF2B5EF4-FFF2-40B4-BE49-F238E27FC236}">
                <a16:creationId xmlns:a16="http://schemas.microsoft.com/office/drawing/2014/main" xmlns="" id="{4D3755C6-D3AF-4D4F-A164-6826AE47D99F}"/>
              </a:ext>
            </a:extLst>
          </p:cNvPr>
          <p:cNvSpPr txBox="1"/>
          <p:nvPr/>
        </p:nvSpPr>
        <p:spPr>
          <a:xfrm>
            <a:off x="9251411" y="9276919"/>
            <a:ext cx="8378217" cy="153080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smtClean="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Conclusiones</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cxnSp>
        <p:nvCxnSpPr>
          <p:cNvPr id="50" name="Google Shape;289;p25">
            <a:extLst>
              <a:ext uri="{FF2B5EF4-FFF2-40B4-BE49-F238E27FC236}">
                <a16:creationId xmlns:a16="http://schemas.microsoft.com/office/drawing/2014/main" xmlns="" id="{502B04CC-D20E-433F-B915-69A53CE986BB}"/>
              </a:ext>
            </a:extLst>
          </p:cNvPr>
          <p:cNvCxnSpPr>
            <a:cxnSpLocks/>
          </p:cNvCxnSpPr>
          <p:nvPr/>
        </p:nvCxnSpPr>
        <p:spPr>
          <a:xfrm>
            <a:off x="9140828" y="10281893"/>
            <a:ext cx="0" cy="1047727"/>
          </a:xfrm>
          <a:prstGeom prst="straightConnector1">
            <a:avLst/>
          </a:prstGeom>
          <a:noFill/>
          <a:ln w="9525" cap="rnd" cmpd="sng">
            <a:solidFill>
              <a:srgbClr val="FFFFFF"/>
            </a:solidFill>
            <a:prstDash val="solid"/>
            <a:round/>
            <a:headEnd type="none" w="sm" len="sm"/>
            <a:tailEnd type="none" w="sm" len="sm"/>
          </a:ln>
        </p:spPr>
      </p:cxnSp>
      <p:sp>
        <p:nvSpPr>
          <p:cNvPr id="52" name="Google Shape;265;p25">
            <a:extLst>
              <a:ext uri="{FF2B5EF4-FFF2-40B4-BE49-F238E27FC236}">
                <a16:creationId xmlns:a16="http://schemas.microsoft.com/office/drawing/2014/main" xmlns="" id="{1904E6D8-306C-490E-9035-05F4BDAA6594}"/>
              </a:ext>
            </a:extLst>
          </p:cNvPr>
          <p:cNvSpPr txBox="1">
            <a:spLocks/>
          </p:cNvSpPr>
          <p:nvPr/>
        </p:nvSpPr>
        <p:spPr>
          <a:xfrm>
            <a:off x="7358567" y="1772979"/>
            <a:ext cx="1710831" cy="689060"/>
          </a:xfrm>
          <a:prstGeom prst="rect">
            <a:avLst/>
          </a:prstGeom>
        </p:spPr>
        <p:txBody>
          <a:bodyPr spcFirstLastPara="1" vert="horz" wrap="square" lIns="243737" tIns="243737" rIns="243737" bIns="243737" rtlCol="0" anchor="ctr" anchorCtr="0">
            <a:noAutofit/>
          </a:bodyPr>
          <a:lstStyle>
            <a:lvl1pPr algn="l" defTabSz="1828464" rtl="0" eaLnBrk="1" latinLnBrk="0" hangingPunct="1">
              <a:lnSpc>
                <a:spcPct val="90000"/>
              </a:lnSpc>
              <a:spcBef>
                <a:spcPct val="0"/>
              </a:spcBef>
              <a:buNone/>
              <a:defRPr lang="en-US" sz="6000" kern="1200">
                <a:solidFill>
                  <a:schemeClr val="tx1"/>
                </a:solidFill>
                <a:latin typeface="Lato Light"/>
                <a:ea typeface="+mj-ea"/>
                <a:cs typeface="Lato Light"/>
              </a:defRPr>
            </a:lvl1pPr>
          </a:lstStyle>
          <a:p>
            <a:pPr algn="ctr">
              <a:spcBef>
                <a:spcPts val="0"/>
              </a:spcBef>
            </a:pPr>
            <a:r>
              <a:rPr lang="es-MX" sz="4400" dirty="0" smtClean="0">
                <a:solidFill>
                  <a:srgbClr val="2D4A5C"/>
                </a:solidFill>
                <a:latin typeface="Helvetica neue light"/>
              </a:rPr>
              <a:t>Pág.</a:t>
            </a:r>
            <a:endParaRPr lang="es-MX" sz="4400" dirty="0">
              <a:solidFill>
                <a:srgbClr val="2D4A5C"/>
              </a:solidFill>
              <a:latin typeface="Helvetica neue light"/>
            </a:endParaRPr>
          </a:p>
        </p:txBody>
      </p:sp>
      <p:sp>
        <p:nvSpPr>
          <p:cNvPr id="54" name="Google Shape;269;p25">
            <a:extLst>
              <a:ext uri="{FF2B5EF4-FFF2-40B4-BE49-F238E27FC236}">
                <a16:creationId xmlns:a16="http://schemas.microsoft.com/office/drawing/2014/main" xmlns="" id="{7612D758-F9A6-4E91-BE46-4B1885CF7DAE}"/>
              </a:ext>
            </a:extLst>
          </p:cNvPr>
          <p:cNvSpPr/>
          <p:nvPr/>
        </p:nvSpPr>
        <p:spPr>
          <a:xfrm>
            <a:off x="7199361" y="10434914"/>
            <a:ext cx="8045485" cy="770578"/>
          </a:xfrm>
          <a:prstGeom prst="homePlate">
            <a:avLst>
              <a:gd name="adj" fmla="val 35440"/>
            </a:avLst>
          </a:prstGeom>
          <a:solidFill>
            <a:srgbClr val="2D4A5C"/>
          </a:solidFill>
          <a:ln>
            <a:noFill/>
          </a:ln>
        </p:spPr>
        <p:txBody>
          <a:bodyPr spcFirstLastPara="1" wrap="square" lIns="243737" tIns="121835" rIns="243737" bIns="121835" anchor="ctr" anchorCtr="0">
            <a:noAutofit/>
          </a:bodyPr>
          <a:lstStyle/>
          <a:p>
            <a:pPr>
              <a:buSzPts val="1100"/>
            </a:pPr>
            <a:endParaRPr lang="es-MX" sz="9598">
              <a:latin typeface="Helvetica neue light"/>
            </a:endParaRPr>
          </a:p>
        </p:txBody>
      </p:sp>
      <p:sp>
        <p:nvSpPr>
          <p:cNvPr id="55" name="Google Shape;279;p25">
            <a:extLst>
              <a:ext uri="{FF2B5EF4-FFF2-40B4-BE49-F238E27FC236}">
                <a16:creationId xmlns:a16="http://schemas.microsoft.com/office/drawing/2014/main" xmlns="" id="{9DCC40D0-707C-43FD-9897-AA8A34035A4C}"/>
              </a:ext>
            </a:extLst>
          </p:cNvPr>
          <p:cNvSpPr txBox="1"/>
          <p:nvPr/>
        </p:nvSpPr>
        <p:spPr>
          <a:xfrm>
            <a:off x="7366589" y="10208187"/>
            <a:ext cx="2104575" cy="1198888"/>
          </a:xfrm>
          <a:prstGeom prst="rect">
            <a:avLst/>
          </a:prstGeom>
          <a:noFill/>
          <a:ln>
            <a:noFill/>
          </a:ln>
        </p:spPr>
        <p:txBody>
          <a:bodyPr spcFirstLastPara="1" wrap="square" lIns="243737" tIns="121835" rIns="243737" bIns="121835" anchor="ctr" anchorCtr="0">
            <a:noAutofit/>
          </a:bodyPr>
          <a:lstStyle/>
          <a:p>
            <a:pPr algn="ctr"/>
            <a:r>
              <a:rPr lang="es-MX" sz="6398" b="1" dirty="0" smtClean="0">
                <a:solidFill>
                  <a:srgbClr val="FFFFFF"/>
                </a:solidFill>
                <a:latin typeface="Helvetica neue light"/>
                <a:ea typeface="Nixie One"/>
                <a:cs typeface="Nixie One"/>
                <a:sym typeface="Nixie One"/>
              </a:rPr>
              <a:t>35</a:t>
            </a:r>
            <a:endParaRPr lang="es-MX" sz="6398" b="1" dirty="0">
              <a:solidFill>
                <a:srgbClr val="FFFFFF"/>
              </a:solidFill>
              <a:latin typeface="Helvetica neue light"/>
              <a:ea typeface="Nixie One"/>
              <a:cs typeface="Nixie One"/>
              <a:sym typeface="Nixie One"/>
            </a:endParaRPr>
          </a:p>
        </p:txBody>
      </p:sp>
      <p:cxnSp>
        <p:nvCxnSpPr>
          <p:cNvPr id="56" name="Google Shape;280;p25">
            <a:extLst>
              <a:ext uri="{FF2B5EF4-FFF2-40B4-BE49-F238E27FC236}">
                <a16:creationId xmlns:a16="http://schemas.microsoft.com/office/drawing/2014/main" xmlns="" id="{71A6BCBE-4F6E-4B3F-8AB9-505EB699585A}"/>
              </a:ext>
            </a:extLst>
          </p:cNvPr>
          <p:cNvCxnSpPr>
            <a:cxnSpLocks/>
          </p:cNvCxnSpPr>
          <p:nvPr/>
        </p:nvCxnSpPr>
        <p:spPr>
          <a:xfrm>
            <a:off x="9148851" y="10283869"/>
            <a:ext cx="0" cy="1047727"/>
          </a:xfrm>
          <a:prstGeom prst="straightConnector1">
            <a:avLst/>
          </a:prstGeom>
          <a:noFill/>
          <a:ln w="9525" cap="rnd" cmpd="sng">
            <a:solidFill>
              <a:srgbClr val="FFFFFF"/>
            </a:solidFill>
            <a:prstDash val="solid"/>
            <a:round/>
            <a:headEnd type="none" w="sm" len="sm"/>
            <a:tailEnd type="none" w="sm" len="sm"/>
          </a:ln>
        </p:spPr>
      </p:cxnSp>
      <p:sp>
        <p:nvSpPr>
          <p:cNvPr id="57" name="Google Shape;281;p25">
            <a:extLst>
              <a:ext uri="{FF2B5EF4-FFF2-40B4-BE49-F238E27FC236}">
                <a16:creationId xmlns:a16="http://schemas.microsoft.com/office/drawing/2014/main" xmlns="" id="{D8831BD5-CB8B-4EDE-ADF6-F465399380BA}"/>
              </a:ext>
            </a:extLst>
          </p:cNvPr>
          <p:cNvSpPr txBox="1"/>
          <p:nvPr/>
        </p:nvSpPr>
        <p:spPr>
          <a:xfrm>
            <a:off x="9259405" y="10243978"/>
            <a:ext cx="5130761" cy="1187691"/>
          </a:xfrm>
          <a:prstGeom prst="rect">
            <a:avLst/>
          </a:prstGeom>
          <a:noFill/>
          <a:ln>
            <a:noFill/>
          </a:ln>
        </p:spPr>
        <p:txBody>
          <a:bodyPr spcFirstLastPara="1" wrap="square" lIns="243737" tIns="121835" rIns="243737" bIns="121835" anchor="ctr" anchorCtr="0">
            <a:noAutofit/>
          </a:bodyPr>
          <a:lstStyle/>
          <a:p>
            <a:pPr>
              <a:lnSpc>
                <a:spcPct val="83333"/>
              </a:lnSpc>
            </a:pPr>
            <a:r>
              <a:rPr lang="es-MX" sz="3199" b="1"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rPr>
              <a:t>Anexos</a:t>
            </a:r>
            <a:endParaRPr lang="es-MX" sz="9598" dirty="0">
              <a:solidFill>
                <a:srgbClr val="FFFFFF"/>
              </a:solidFill>
              <a:effectLst>
                <a:outerShdw blurRad="38100" dist="38100" dir="2700000" algn="tl">
                  <a:srgbClr val="000000">
                    <a:alpha val="43137"/>
                  </a:srgbClr>
                </a:outerShdw>
              </a:effectLst>
              <a:latin typeface="Helvetica neue light"/>
              <a:ea typeface="Nixie One"/>
              <a:cs typeface="Nixie One"/>
              <a:sym typeface="Nixie One"/>
            </a:endParaRPr>
          </a:p>
        </p:txBody>
      </p:sp>
      <p:cxnSp>
        <p:nvCxnSpPr>
          <p:cNvPr id="59" name="Google Shape;283;p25">
            <a:extLst>
              <a:ext uri="{FF2B5EF4-FFF2-40B4-BE49-F238E27FC236}">
                <a16:creationId xmlns:a16="http://schemas.microsoft.com/office/drawing/2014/main" xmlns="" id="{6B16BC8F-7904-4ED8-9391-3D4D232FEAE8}"/>
              </a:ext>
            </a:extLst>
          </p:cNvPr>
          <p:cNvCxnSpPr>
            <a:cxnSpLocks/>
          </p:cNvCxnSpPr>
          <p:nvPr/>
        </p:nvCxnSpPr>
        <p:spPr>
          <a:xfrm>
            <a:off x="9148849" y="11047593"/>
            <a:ext cx="0" cy="1047727"/>
          </a:xfrm>
          <a:prstGeom prst="straightConnector1">
            <a:avLst/>
          </a:prstGeom>
          <a:noFill/>
          <a:ln w="9525" cap="rnd" cmpd="sng">
            <a:solidFill>
              <a:srgbClr val="FFFFFF"/>
            </a:solidFill>
            <a:prstDash val="solid"/>
            <a:round/>
            <a:headEnd type="none" w="sm" len="sm"/>
            <a:tailEnd type="none" w="sm" len="sm"/>
          </a:ln>
        </p:spPr>
      </p:cxnSp>
    </p:spTree>
    <p:extLst>
      <p:ext uri="{BB962C8B-B14F-4D97-AF65-F5344CB8AC3E}">
        <p14:creationId xmlns:p14="http://schemas.microsoft.com/office/powerpoint/2010/main" val="258524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3121380" y="4972322"/>
            <a:ext cx="5283498"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Cuestionario</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20</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2005833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a:endCxn id="45" idx="2"/>
          </p:cNvCxnSpPr>
          <p:nvPr/>
        </p:nvCxnSpPr>
        <p:spPr>
          <a:xfrm>
            <a:off x="7103507" y="3899811"/>
            <a:ext cx="19050" cy="934175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04899" y="6530804"/>
            <a:ext cx="435315" cy="435315"/>
            <a:chOff x="4005943" y="2358285"/>
            <a:chExt cx="217714" cy="217714"/>
          </a:xfrm>
        </p:grpSpPr>
        <p:sp>
          <p:nvSpPr>
            <p:cNvPr id="4" name="Rectangle 3"/>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5" name="Oval 4"/>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6" name="Group 5"/>
          <p:cNvGrpSpPr/>
          <p:nvPr/>
        </p:nvGrpSpPr>
        <p:grpSpPr>
          <a:xfrm>
            <a:off x="6904899" y="7391795"/>
            <a:ext cx="435315" cy="435315"/>
            <a:chOff x="4005943" y="2358285"/>
            <a:chExt cx="217714" cy="217714"/>
          </a:xfrm>
        </p:grpSpPr>
        <p:sp>
          <p:nvSpPr>
            <p:cNvPr id="7"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8"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9" name="Group 8"/>
          <p:cNvGrpSpPr/>
          <p:nvPr/>
        </p:nvGrpSpPr>
        <p:grpSpPr>
          <a:xfrm>
            <a:off x="6904899" y="8248776"/>
            <a:ext cx="435315" cy="435315"/>
            <a:chOff x="4005943" y="2358285"/>
            <a:chExt cx="217714" cy="217714"/>
          </a:xfrm>
        </p:grpSpPr>
        <p:sp>
          <p:nvSpPr>
            <p:cNvPr id="10" name="Rectangle 9"/>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11" name="Oval 10"/>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13" name="TextBox 12"/>
          <p:cNvSpPr txBox="1"/>
          <p:nvPr/>
        </p:nvSpPr>
        <p:spPr>
          <a:xfrm>
            <a:off x="7516018" y="6226828"/>
            <a:ext cx="7345944" cy="3447098"/>
          </a:xfrm>
          <a:prstGeom prst="rect">
            <a:avLst/>
          </a:prstGeom>
          <a:noFill/>
        </p:spPr>
        <p:txBody>
          <a:bodyPr wrap="square" lIns="0" tIns="0" rIns="182832" bIns="0" rtlCol="0">
            <a:spAutoFit/>
          </a:bodyPr>
          <a:lstStyle/>
          <a:p>
            <a:pPr>
              <a:lnSpc>
                <a:spcPct val="200000"/>
              </a:lnSpc>
            </a:pPr>
            <a:r>
              <a:rPr lang="es-MX" sz="2800" dirty="0" smtClean="0">
                <a:solidFill>
                  <a:schemeClr val="tx1">
                    <a:alpha val="60000"/>
                  </a:schemeClr>
                </a:solidFill>
                <a:latin typeface="Titillium" charset="0"/>
                <a:ea typeface="Titillium" charset="0"/>
                <a:cs typeface="Titillium" charset="0"/>
              </a:rPr>
              <a:t>Punto</a:t>
            </a:r>
          </a:p>
          <a:p>
            <a:pPr>
              <a:lnSpc>
                <a:spcPct val="200000"/>
              </a:lnSpc>
            </a:pPr>
            <a:r>
              <a:rPr lang="es-MX" sz="2800" dirty="0" smtClean="0">
                <a:solidFill>
                  <a:schemeClr val="tx1">
                    <a:alpha val="60000"/>
                  </a:schemeClr>
                </a:solidFill>
                <a:latin typeface="Titillium" charset="0"/>
                <a:ea typeface="Titillium" charset="0"/>
                <a:cs typeface="Titillium" charset="0"/>
              </a:rPr>
              <a:t>Sección Electoral</a:t>
            </a:r>
          </a:p>
          <a:p>
            <a:pPr>
              <a:lnSpc>
                <a:spcPct val="200000"/>
              </a:lnSpc>
            </a:pPr>
            <a:r>
              <a:rPr lang="es-MX" sz="2800" dirty="0" smtClean="0">
                <a:solidFill>
                  <a:schemeClr val="tx1">
                    <a:alpha val="60000"/>
                  </a:schemeClr>
                </a:solidFill>
                <a:latin typeface="Titillium" charset="0"/>
                <a:ea typeface="Titillium" charset="0"/>
                <a:cs typeface="Titillium" charset="0"/>
              </a:rPr>
              <a:t>Folio</a:t>
            </a:r>
            <a:endParaRPr lang="es-MX" sz="2800" dirty="0">
              <a:solidFill>
                <a:schemeClr val="tx1">
                  <a:alpha val="60000"/>
                </a:schemeClr>
              </a:solidFill>
              <a:latin typeface="Titillium" charset="0"/>
              <a:ea typeface="Titillium" charset="0"/>
              <a:cs typeface="Titillium" charset="0"/>
            </a:endParaRPr>
          </a:p>
          <a:p>
            <a:pPr>
              <a:lnSpc>
                <a:spcPct val="200000"/>
              </a:lnSpc>
            </a:pPr>
            <a:r>
              <a:rPr lang="es-MX" sz="2800" dirty="0" smtClean="0">
                <a:solidFill>
                  <a:schemeClr val="tx1">
                    <a:alpha val="60000"/>
                  </a:schemeClr>
                </a:solidFill>
                <a:latin typeface="Titillium" charset="0"/>
                <a:ea typeface="Titillium" charset="0"/>
                <a:cs typeface="Titillium" charset="0"/>
              </a:rPr>
              <a:t>Presentación</a:t>
            </a:r>
            <a:endParaRPr lang="es-MX" sz="2800" dirty="0">
              <a:solidFill>
                <a:schemeClr val="tx1">
                  <a:alpha val="60000"/>
                </a:schemeClr>
              </a:solidFill>
              <a:latin typeface="Titillium" charset="0"/>
              <a:ea typeface="Titillium" charset="0"/>
              <a:cs typeface="Titillium" charset="0"/>
            </a:endParaRPr>
          </a:p>
        </p:txBody>
      </p:sp>
      <p:sp>
        <p:nvSpPr>
          <p:cNvPr id="14" name="TextBox 13"/>
          <p:cNvSpPr txBox="1"/>
          <p:nvPr/>
        </p:nvSpPr>
        <p:spPr>
          <a:xfrm>
            <a:off x="7429849" y="4360774"/>
            <a:ext cx="15306752" cy="908262"/>
          </a:xfrm>
          <a:prstGeom prst="rect">
            <a:avLst/>
          </a:prstGeom>
          <a:noFill/>
        </p:spPr>
        <p:txBody>
          <a:bodyPr wrap="square" lIns="0" tIns="0" rIns="0" bIns="0" rtlCol="0">
            <a:spAutoFit/>
          </a:bodyPr>
          <a:lstStyle/>
          <a:p>
            <a:pPr>
              <a:lnSpc>
                <a:spcPct val="80000"/>
              </a:lnSpc>
            </a:pPr>
            <a:r>
              <a:rPr lang="es-MX" sz="7198" spc="600" dirty="0">
                <a:latin typeface="Titillium" charset="0"/>
                <a:ea typeface="Titillium" charset="0"/>
                <a:cs typeface="Titillium" charset="0"/>
              </a:rPr>
              <a:t>I. DATOS DE IDENTIFICACIÓN</a:t>
            </a:r>
          </a:p>
        </p:txBody>
      </p:sp>
      <p:sp>
        <p:nvSpPr>
          <p:cNvPr id="23" name="Marcador de texto 3">
            <a:extLst>
              <a:ext uri="{FF2B5EF4-FFF2-40B4-BE49-F238E27FC236}">
                <a16:creationId xmlns="" xmlns:a16="http://schemas.microsoft.com/office/drawing/2014/main" id="{BA7D0B3B-7BCE-47F6-ABE8-6E9B7A7CDFC1}"/>
              </a:ext>
            </a:extLst>
          </p:cNvPr>
          <p:cNvSpPr txBox="1">
            <a:spLocks/>
          </p:cNvSpPr>
          <p:nvPr/>
        </p:nvSpPr>
        <p:spPr>
          <a:xfrm>
            <a:off x="1329832" y="1902702"/>
            <a:ext cx="11099661" cy="591600"/>
          </a:xfrm>
          <a:prstGeom prst="rect">
            <a:avLst/>
          </a:prstGeom>
        </p:spPr>
        <p:txBody>
          <a:bodyPr vert="horz" lIns="0" tIns="91422" rIns="182843" bIns="91422" rtlCol="0">
            <a:normAutofit/>
          </a:bodyPr>
          <a:lstStyle>
            <a:lvl1pPr marL="0" indent="0" algn="l" defTabSz="1828464" rtl="0" eaLnBrk="1" latinLnBrk="0" hangingPunct="1">
              <a:lnSpc>
                <a:spcPct val="90000"/>
              </a:lnSpc>
              <a:spcBef>
                <a:spcPts val="2000"/>
              </a:spcBef>
              <a:buFont typeface="Arial" panose="020B0604020202020204" pitchFamily="34" charset="0"/>
              <a:buNone/>
              <a:defRPr lang="en-US" sz="2666" b="1" i="0" kern="1200" baseline="0">
                <a:solidFill>
                  <a:schemeClr val="accent2"/>
                </a:solidFill>
                <a:effectLst/>
                <a:latin typeface="Raleway Black" charset="0"/>
                <a:ea typeface="Raleway Black" charset="0"/>
                <a:cs typeface="Raleway Black"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ENCUESTA </a:t>
            </a:r>
            <a:r>
              <a:rPr lang="es-MX" dirty="0" smtClean="0">
                <a:solidFill>
                  <a:srgbClr val="49545C"/>
                </a:solidFill>
                <a:latin typeface="Helvetica neue light"/>
              </a:rPr>
              <a:t>NACIONAL</a:t>
            </a:r>
            <a:endParaRPr lang="es-MX" dirty="0">
              <a:solidFill>
                <a:srgbClr val="49545C"/>
              </a:solidFill>
              <a:latin typeface="Helvetica neue light"/>
            </a:endParaRPr>
          </a:p>
        </p:txBody>
      </p:sp>
      <p:sp>
        <p:nvSpPr>
          <p:cNvPr id="25" name="Marcador de texto 2">
            <a:extLst>
              <a:ext uri="{FF2B5EF4-FFF2-40B4-BE49-F238E27FC236}">
                <a16:creationId xmlns="" xmlns:a16="http://schemas.microsoft.com/office/drawing/2014/main" id="{5E88531F-5EA1-41CD-990E-6243A60F54A6}"/>
              </a:ext>
            </a:extLst>
          </p:cNvPr>
          <p:cNvSpPr txBox="1">
            <a:spLocks/>
          </p:cNvSpPr>
          <p:nvPr/>
        </p:nvSpPr>
        <p:spPr>
          <a:xfrm>
            <a:off x="1259215" y="78178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a:latin typeface="Helvetica neue light"/>
              </a:rPr>
              <a:t>Cuestionario</a:t>
            </a:r>
          </a:p>
        </p:txBody>
      </p:sp>
      <p:grpSp>
        <p:nvGrpSpPr>
          <p:cNvPr id="34" name="Group 33">
            <a:extLst>
              <a:ext uri="{FF2B5EF4-FFF2-40B4-BE49-F238E27FC236}">
                <a16:creationId xmlns="" xmlns:a16="http://schemas.microsoft.com/office/drawing/2014/main" id="{0ADE9501-28E9-4B1D-9F59-A9B7171C8A45}"/>
              </a:ext>
            </a:extLst>
          </p:cNvPr>
          <p:cNvGrpSpPr/>
          <p:nvPr/>
        </p:nvGrpSpPr>
        <p:grpSpPr>
          <a:xfrm>
            <a:off x="6904899" y="9117682"/>
            <a:ext cx="435315" cy="435315"/>
            <a:chOff x="4005943" y="2358285"/>
            <a:chExt cx="217714" cy="217714"/>
          </a:xfrm>
        </p:grpSpPr>
        <p:sp>
          <p:nvSpPr>
            <p:cNvPr id="35" name="Rectangle 34">
              <a:extLst>
                <a:ext uri="{FF2B5EF4-FFF2-40B4-BE49-F238E27FC236}">
                  <a16:creationId xmlns="" xmlns:a16="http://schemas.microsoft.com/office/drawing/2014/main" id="{F7DC0E47-FC23-4F03-A631-0FAC0E0C6EF9}"/>
                </a:ext>
              </a:extLst>
            </p:cNvPr>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36" name="Oval 35">
              <a:extLst>
                <a:ext uri="{FF2B5EF4-FFF2-40B4-BE49-F238E27FC236}">
                  <a16:creationId xmlns="" xmlns:a16="http://schemas.microsoft.com/office/drawing/2014/main" id="{015C08C1-52AB-4130-8E62-96A176494EB6}"/>
                </a:ext>
              </a:extLst>
            </p:cNvPr>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21"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86194A-49A3-4929-91AE-0074CFCCAD8A}"/>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22" name="Slide Number">
            <a:extLst>
              <a:ext uri="{FF2B5EF4-FFF2-40B4-BE49-F238E27FC236}">
                <a16:creationId xmlns="" xmlns:a16="http://schemas.microsoft.com/office/drawing/2014/main" id="{2EDD3B5E-2E3D-4FBA-A84C-30A2274EC6A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21</a:t>
            </a:fld>
            <a:endParaRPr lang="es-MX" dirty="0"/>
          </a:p>
        </p:txBody>
      </p:sp>
    </p:spTree>
    <p:extLst>
      <p:ext uri="{BB962C8B-B14F-4D97-AF65-F5344CB8AC3E}">
        <p14:creationId xmlns:p14="http://schemas.microsoft.com/office/powerpoint/2010/main" val="2784157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p:cNvCxnSpPr>
          <p:nvPr/>
        </p:nvCxnSpPr>
        <p:spPr>
          <a:xfrm>
            <a:off x="7103507" y="3899811"/>
            <a:ext cx="19050" cy="934175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04899" y="4793949"/>
            <a:ext cx="435315" cy="435315"/>
            <a:chOff x="4005943" y="2358285"/>
            <a:chExt cx="217714" cy="217714"/>
          </a:xfrm>
        </p:grpSpPr>
        <p:sp>
          <p:nvSpPr>
            <p:cNvPr id="4" name="Rectangle 3"/>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5" name="Oval 4"/>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6" name="Group 5"/>
          <p:cNvGrpSpPr/>
          <p:nvPr/>
        </p:nvGrpSpPr>
        <p:grpSpPr>
          <a:xfrm>
            <a:off x="6904899" y="5680237"/>
            <a:ext cx="435315" cy="435315"/>
            <a:chOff x="4005943" y="2358285"/>
            <a:chExt cx="217714" cy="217714"/>
          </a:xfrm>
        </p:grpSpPr>
        <p:sp>
          <p:nvSpPr>
            <p:cNvPr id="7"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8"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9" name="Group 8"/>
          <p:cNvGrpSpPr/>
          <p:nvPr/>
        </p:nvGrpSpPr>
        <p:grpSpPr>
          <a:xfrm>
            <a:off x="6904899" y="9116278"/>
            <a:ext cx="435315" cy="435315"/>
            <a:chOff x="4005943" y="2358285"/>
            <a:chExt cx="217714" cy="217714"/>
          </a:xfrm>
        </p:grpSpPr>
        <p:sp>
          <p:nvSpPr>
            <p:cNvPr id="10" name="Rectangle 9"/>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11" name="Oval 10"/>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13" name="TextBox 12"/>
          <p:cNvSpPr txBox="1"/>
          <p:nvPr/>
        </p:nvSpPr>
        <p:spPr>
          <a:xfrm>
            <a:off x="7516018" y="4468378"/>
            <a:ext cx="14429582" cy="7755969"/>
          </a:xfrm>
          <a:prstGeom prst="rect">
            <a:avLst/>
          </a:prstGeom>
          <a:noFill/>
        </p:spPr>
        <p:txBody>
          <a:bodyPr wrap="square" lIns="0" tIns="0" rIns="182832" bIns="0" rtlCol="0">
            <a:spAutoFit/>
          </a:bodyPr>
          <a:lstStyle/>
          <a:p>
            <a:pPr>
              <a:lnSpc>
                <a:spcPct val="200000"/>
              </a:lnSpc>
            </a:pPr>
            <a:r>
              <a:rPr lang="es-MX" sz="2800" dirty="0" smtClean="0">
                <a:solidFill>
                  <a:schemeClr val="tx1">
                    <a:alpha val="60000"/>
                  </a:schemeClr>
                </a:solidFill>
                <a:latin typeface="Titillium" charset="0"/>
                <a:ea typeface="Titillium" charset="0"/>
                <a:cs typeface="Titillium" charset="0"/>
              </a:rPr>
              <a:t>¿</a:t>
            </a:r>
            <a:r>
              <a:rPr lang="es-MX" sz="2800" dirty="0">
                <a:solidFill>
                  <a:schemeClr val="tx1">
                    <a:alpha val="60000"/>
                  </a:schemeClr>
                </a:solidFill>
                <a:latin typeface="Titillium" charset="0"/>
                <a:ea typeface="Titillium" charset="0"/>
                <a:cs typeface="Titillium" charset="0"/>
              </a:rPr>
              <a:t>C</a:t>
            </a:r>
            <a:r>
              <a:rPr lang="es-MX" sz="2800" dirty="0" smtClean="0">
                <a:solidFill>
                  <a:schemeClr val="tx1">
                    <a:alpha val="60000"/>
                  </a:schemeClr>
                </a:solidFill>
                <a:latin typeface="Titillium" charset="0"/>
                <a:ea typeface="Titillium" charset="0"/>
                <a:cs typeface="Titillium" charset="0"/>
              </a:rPr>
              <a:t>uántas </a:t>
            </a:r>
            <a:r>
              <a:rPr lang="es-MX" sz="2800" dirty="0">
                <a:solidFill>
                  <a:schemeClr val="tx1">
                    <a:alpha val="60000"/>
                  </a:schemeClr>
                </a:solidFill>
                <a:latin typeface="Titillium" charset="0"/>
                <a:ea typeface="Titillium" charset="0"/>
                <a:cs typeface="Titillium" charset="0"/>
              </a:rPr>
              <a:t>personas </a:t>
            </a:r>
            <a:r>
              <a:rPr lang="es-MX" sz="2800" dirty="0" smtClean="0">
                <a:solidFill>
                  <a:schemeClr val="tx1">
                    <a:alpha val="60000"/>
                  </a:schemeClr>
                </a:solidFill>
                <a:latin typeface="Titillium" charset="0"/>
                <a:ea typeface="Titillium" charset="0"/>
                <a:cs typeface="Titillium" charset="0"/>
              </a:rPr>
              <a:t>viven en esta vivienda de </a:t>
            </a:r>
            <a:r>
              <a:rPr lang="es-MX" sz="2800" dirty="0">
                <a:solidFill>
                  <a:schemeClr val="tx1">
                    <a:alpha val="60000"/>
                  </a:schemeClr>
                </a:solidFill>
                <a:latin typeface="Titillium" charset="0"/>
                <a:ea typeface="Titillium" charset="0"/>
                <a:cs typeface="Titillium" charset="0"/>
              </a:rPr>
              <a:t>18 años o </a:t>
            </a:r>
            <a:r>
              <a:rPr lang="es-MX" sz="2800" dirty="0" smtClean="0">
                <a:solidFill>
                  <a:schemeClr val="tx1">
                    <a:alpha val="60000"/>
                  </a:schemeClr>
                </a:solidFill>
                <a:latin typeface="Titillium" charset="0"/>
                <a:ea typeface="Titillium" charset="0"/>
                <a:cs typeface="Titillium" charset="0"/>
              </a:rPr>
              <a:t>más?</a:t>
            </a:r>
          </a:p>
          <a:p>
            <a:pPr>
              <a:lnSpc>
                <a:spcPct val="200000"/>
              </a:lnSpc>
            </a:pPr>
            <a:r>
              <a:rPr lang="es-MX" sz="2800" dirty="0">
                <a:solidFill>
                  <a:schemeClr val="tx1">
                    <a:alpha val="60000"/>
                  </a:schemeClr>
                </a:solidFill>
                <a:latin typeface="Titillium" charset="0"/>
                <a:ea typeface="Titillium" charset="0"/>
                <a:cs typeface="Titillium" charset="0"/>
              </a:rPr>
              <a:t>Tenemos una manera especial de seleccionar a la persona que vamos a encuestar y, para hacerlo de manera correcta, necesitaría saber el primer nombre, de las personas de 18 años o más que viven en esta vivienda.</a:t>
            </a:r>
            <a:endParaRPr lang="es-MX" sz="2800" dirty="0" smtClean="0">
              <a:solidFill>
                <a:schemeClr val="tx1">
                  <a:alpha val="60000"/>
                </a:schemeClr>
              </a:solidFill>
              <a:latin typeface="Titillium" charset="0"/>
              <a:ea typeface="Titillium" charset="0"/>
              <a:cs typeface="Titillium" charset="0"/>
            </a:endParaRPr>
          </a:p>
          <a:p>
            <a:pPr>
              <a:lnSpc>
                <a:spcPct val="200000"/>
              </a:lnSpc>
            </a:pPr>
            <a:r>
              <a:rPr lang="es-MX" sz="2800" dirty="0">
                <a:solidFill>
                  <a:schemeClr val="tx1">
                    <a:alpha val="60000"/>
                  </a:schemeClr>
                </a:solidFill>
                <a:latin typeface="Titillium" charset="0"/>
                <a:ea typeface="Titillium" charset="0"/>
                <a:cs typeface="Titillium" charset="0"/>
              </a:rPr>
              <a:t>¿(Nombre) es hombre o mujer</a:t>
            </a:r>
            <a:r>
              <a:rPr lang="es-MX" sz="2800" dirty="0" smtClean="0">
                <a:solidFill>
                  <a:schemeClr val="tx1">
                    <a:alpha val="60000"/>
                  </a:schemeClr>
                </a:solidFill>
                <a:latin typeface="Titillium" charset="0"/>
                <a:ea typeface="Titillium" charset="0"/>
                <a:cs typeface="Titillium" charset="0"/>
              </a:rPr>
              <a:t>?</a:t>
            </a:r>
          </a:p>
          <a:p>
            <a:pPr>
              <a:lnSpc>
                <a:spcPct val="200000"/>
              </a:lnSpc>
            </a:pPr>
            <a:r>
              <a:rPr lang="es-MX" sz="2800" dirty="0">
                <a:solidFill>
                  <a:schemeClr val="tx1">
                    <a:alpha val="60000"/>
                  </a:schemeClr>
                </a:solidFill>
                <a:latin typeface="Titillium" charset="0"/>
                <a:ea typeface="Titillium" charset="0"/>
                <a:cs typeface="Titillium" charset="0"/>
              </a:rPr>
              <a:t>¿Cuántos años cumplidos tiene (Nombre</a:t>
            </a:r>
            <a:r>
              <a:rPr lang="es-MX" sz="2800" dirty="0" smtClean="0">
                <a:solidFill>
                  <a:schemeClr val="tx1">
                    <a:alpha val="60000"/>
                  </a:schemeClr>
                </a:solidFill>
                <a:latin typeface="Titillium" charset="0"/>
                <a:ea typeface="Titillium" charset="0"/>
                <a:cs typeface="Titillium" charset="0"/>
              </a:rPr>
              <a:t>)?</a:t>
            </a:r>
          </a:p>
          <a:p>
            <a:pPr>
              <a:lnSpc>
                <a:spcPct val="200000"/>
              </a:lnSpc>
            </a:pPr>
            <a:r>
              <a:rPr lang="es-MX" sz="2800" dirty="0">
                <a:solidFill>
                  <a:schemeClr val="tx1">
                    <a:alpha val="60000"/>
                  </a:schemeClr>
                </a:solidFill>
                <a:latin typeface="Titillium" charset="0"/>
                <a:ea typeface="Titillium" charset="0"/>
                <a:cs typeface="Titillium" charset="0"/>
              </a:rPr>
              <a:t>Orden de selección</a:t>
            </a:r>
            <a:endParaRPr lang="es-MX" sz="2800" dirty="0" smtClean="0">
              <a:solidFill>
                <a:schemeClr val="tx1">
                  <a:alpha val="60000"/>
                </a:schemeClr>
              </a:solidFill>
              <a:latin typeface="Titillium" charset="0"/>
              <a:ea typeface="Titillium" charset="0"/>
              <a:cs typeface="Titillium" charset="0"/>
            </a:endParaRPr>
          </a:p>
          <a:p>
            <a:pPr>
              <a:lnSpc>
                <a:spcPct val="200000"/>
              </a:lnSpc>
            </a:pPr>
            <a:r>
              <a:rPr lang="es-MX" sz="2800" dirty="0" smtClean="0">
                <a:solidFill>
                  <a:schemeClr val="tx1">
                    <a:alpha val="60000"/>
                  </a:schemeClr>
                </a:solidFill>
                <a:latin typeface="Titillium" charset="0"/>
                <a:ea typeface="Titillium" charset="0"/>
                <a:cs typeface="Titillium" charset="0"/>
              </a:rPr>
              <a:t>¿(Nombre) </a:t>
            </a:r>
            <a:r>
              <a:rPr lang="es-MX" sz="2800" dirty="0">
                <a:solidFill>
                  <a:schemeClr val="tx1">
                    <a:alpha val="60000"/>
                  </a:schemeClr>
                </a:solidFill>
                <a:latin typeface="Titillium" charset="0"/>
                <a:ea typeface="Titillium" charset="0"/>
                <a:cs typeface="Titillium" charset="0"/>
              </a:rPr>
              <a:t>está en la </a:t>
            </a:r>
            <a:r>
              <a:rPr lang="es-MX" sz="2800" dirty="0" smtClean="0">
                <a:solidFill>
                  <a:schemeClr val="tx1">
                    <a:alpha val="60000"/>
                  </a:schemeClr>
                </a:solidFill>
                <a:latin typeface="Titillium" charset="0"/>
                <a:ea typeface="Titillium" charset="0"/>
                <a:cs typeface="Titillium" charset="0"/>
              </a:rPr>
              <a:t>vivienda?</a:t>
            </a:r>
          </a:p>
          <a:p>
            <a:pPr>
              <a:lnSpc>
                <a:spcPct val="200000"/>
              </a:lnSpc>
            </a:pPr>
            <a:r>
              <a:rPr lang="es-MX" sz="2800" dirty="0" smtClean="0">
                <a:solidFill>
                  <a:schemeClr val="tx1">
                    <a:alpha val="60000"/>
                  </a:schemeClr>
                </a:solidFill>
                <a:latin typeface="Titillium" charset="0"/>
                <a:ea typeface="Titillium" charset="0"/>
                <a:cs typeface="Titillium" charset="0"/>
              </a:rPr>
              <a:t>¿Aceptó </a:t>
            </a:r>
            <a:r>
              <a:rPr lang="es-MX" sz="2800" dirty="0">
                <a:solidFill>
                  <a:schemeClr val="tx1">
                    <a:alpha val="60000"/>
                  </a:schemeClr>
                </a:solidFill>
                <a:latin typeface="Titillium" charset="0"/>
                <a:ea typeface="Titillium" charset="0"/>
                <a:cs typeface="Titillium" charset="0"/>
              </a:rPr>
              <a:t>entrevista</a:t>
            </a:r>
            <a:r>
              <a:rPr lang="es-MX" sz="2800" dirty="0" smtClean="0">
                <a:solidFill>
                  <a:schemeClr val="tx1">
                    <a:alpha val="60000"/>
                  </a:schemeClr>
                </a:solidFill>
                <a:latin typeface="Titillium" charset="0"/>
                <a:ea typeface="Titillium" charset="0"/>
                <a:cs typeface="Titillium" charset="0"/>
              </a:rPr>
              <a:t>?</a:t>
            </a:r>
            <a:endParaRPr lang="es-MX" sz="2800" dirty="0">
              <a:solidFill>
                <a:schemeClr val="tx1">
                  <a:alpha val="60000"/>
                </a:schemeClr>
              </a:solidFill>
              <a:latin typeface="Titillium" charset="0"/>
              <a:ea typeface="Titillium" charset="0"/>
              <a:cs typeface="Titillium" charset="0"/>
            </a:endParaRPr>
          </a:p>
        </p:txBody>
      </p:sp>
      <p:sp>
        <p:nvSpPr>
          <p:cNvPr id="14" name="TextBox 13"/>
          <p:cNvSpPr txBox="1"/>
          <p:nvPr/>
        </p:nvSpPr>
        <p:spPr>
          <a:xfrm>
            <a:off x="7485122" y="2578878"/>
            <a:ext cx="16837427" cy="1772280"/>
          </a:xfrm>
          <a:prstGeom prst="rect">
            <a:avLst/>
          </a:prstGeom>
          <a:noFill/>
        </p:spPr>
        <p:txBody>
          <a:bodyPr wrap="square" lIns="0" tIns="0" rIns="0" bIns="0" rtlCol="0">
            <a:spAutoFit/>
          </a:bodyPr>
          <a:lstStyle/>
          <a:p>
            <a:pPr>
              <a:lnSpc>
                <a:spcPct val="80000"/>
              </a:lnSpc>
            </a:pPr>
            <a:r>
              <a:rPr lang="es-MX" sz="7198" spc="600" dirty="0" smtClean="0">
                <a:latin typeface="Titillium" charset="0"/>
                <a:ea typeface="Titillium" charset="0"/>
                <a:cs typeface="Titillium" charset="0"/>
              </a:rPr>
              <a:t>II. COMPOSICIÓN DE LA VIVIENDA</a:t>
            </a:r>
            <a:endParaRPr lang="es-MX" sz="7198" spc="600" dirty="0">
              <a:latin typeface="Titillium" charset="0"/>
              <a:ea typeface="Titillium" charset="0"/>
              <a:cs typeface="Titillium" charset="0"/>
            </a:endParaRPr>
          </a:p>
        </p:txBody>
      </p:sp>
      <p:sp>
        <p:nvSpPr>
          <p:cNvPr id="23" name="Marcador de texto 3">
            <a:extLst>
              <a:ext uri="{FF2B5EF4-FFF2-40B4-BE49-F238E27FC236}">
                <a16:creationId xmlns="" xmlns:a16="http://schemas.microsoft.com/office/drawing/2014/main" id="{BA7D0B3B-7BCE-47F6-ABE8-6E9B7A7CDFC1}"/>
              </a:ext>
            </a:extLst>
          </p:cNvPr>
          <p:cNvSpPr txBox="1">
            <a:spLocks/>
          </p:cNvSpPr>
          <p:nvPr/>
        </p:nvSpPr>
        <p:spPr>
          <a:xfrm>
            <a:off x="1329832" y="1902702"/>
            <a:ext cx="11099661" cy="591600"/>
          </a:xfrm>
          <a:prstGeom prst="rect">
            <a:avLst/>
          </a:prstGeom>
        </p:spPr>
        <p:txBody>
          <a:bodyPr vert="horz" lIns="0" tIns="91422" rIns="182843" bIns="91422" rtlCol="0">
            <a:normAutofit/>
          </a:bodyPr>
          <a:lstStyle>
            <a:lvl1pPr marL="0" indent="0" algn="l" defTabSz="1828464" rtl="0" eaLnBrk="1" latinLnBrk="0" hangingPunct="1">
              <a:lnSpc>
                <a:spcPct val="90000"/>
              </a:lnSpc>
              <a:spcBef>
                <a:spcPts val="2000"/>
              </a:spcBef>
              <a:buFont typeface="Arial" panose="020B0604020202020204" pitchFamily="34" charset="0"/>
              <a:buNone/>
              <a:defRPr lang="en-US" sz="2666" b="1" i="0" kern="1200" baseline="0">
                <a:solidFill>
                  <a:schemeClr val="accent2"/>
                </a:solidFill>
                <a:effectLst/>
                <a:latin typeface="Raleway Black" charset="0"/>
                <a:ea typeface="Raleway Black" charset="0"/>
                <a:cs typeface="Raleway Black"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ENCUESTA </a:t>
            </a:r>
            <a:r>
              <a:rPr lang="es-MX" dirty="0" smtClean="0">
                <a:solidFill>
                  <a:srgbClr val="49545C"/>
                </a:solidFill>
                <a:latin typeface="Helvetica neue light"/>
              </a:rPr>
              <a:t>NACIONAL</a:t>
            </a:r>
            <a:endParaRPr lang="es-MX" dirty="0">
              <a:solidFill>
                <a:srgbClr val="49545C"/>
              </a:solidFill>
              <a:latin typeface="Helvetica neue light"/>
            </a:endParaRPr>
          </a:p>
        </p:txBody>
      </p:sp>
      <p:sp>
        <p:nvSpPr>
          <p:cNvPr id="25" name="Marcador de texto 2">
            <a:extLst>
              <a:ext uri="{FF2B5EF4-FFF2-40B4-BE49-F238E27FC236}">
                <a16:creationId xmlns="" xmlns:a16="http://schemas.microsoft.com/office/drawing/2014/main" id="{5E88531F-5EA1-41CD-990E-6243A60F54A6}"/>
              </a:ext>
            </a:extLst>
          </p:cNvPr>
          <p:cNvSpPr txBox="1">
            <a:spLocks/>
          </p:cNvSpPr>
          <p:nvPr/>
        </p:nvSpPr>
        <p:spPr>
          <a:xfrm>
            <a:off x="1259215" y="78178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a:latin typeface="Helvetica neue light"/>
              </a:rPr>
              <a:t>Cuestionario</a:t>
            </a:r>
          </a:p>
        </p:txBody>
      </p:sp>
      <p:grpSp>
        <p:nvGrpSpPr>
          <p:cNvPr id="34" name="Group 33">
            <a:extLst>
              <a:ext uri="{FF2B5EF4-FFF2-40B4-BE49-F238E27FC236}">
                <a16:creationId xmlns="" xmlns:a16="http://schemas.microsoft.com/office/drawing/2014/main" id="{0ADE9501-28E9-4B1D-9F59-A9B7171C8A45}"/>
              </a:ext>
            </a:extLst>
          </p:cNvPr>
          <p:cNvGrpSpPr/>
          <p:nvPr/>
        </p:nvGrpSpPr>
        <p:grpSpPr>
          <a:xfrm>
            <a:off x="6904899" y="9916080"/>
            <a:ext cx="435315" cy="435315"/>
            <a:chOff x="4005943" y="2358285"/>
            <a:chExt cx="217714" cy="217714"/>
          </a:xfrm>
        </p:grpSpPr>
        <p:sp>
          <p:nvSpPr>
            <p:cNvPr id="35" name="Rectangle 34">
              <a:extLst>
                <a:ext uri="{FF2B5EF4-FFF2-40B4-BE49-F238E27FC236}">
                  <a16:creationId xmlns="" xmlns:a16="http://schemas.microsoft.com/office/drawing/2014/main" id="{F7DC0E47-FC23-4F03-A631-0FAC0E0C6EF9}"/>
                </a:ext>
              </a:extLst>
            </p:cNvPr>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36" name="Oval 35">
              <a:extLst>
                <a:ext uri="{FF2B5EF4-FFF2-40B4-BE49-F238E27FC236}">
                  <a16:creationId xmlns="" xmlns:a16="http://schemas.microsoft.com/office/drawing/2014/main" id="{015C08C1-52AB-4130-8E62-96A176494EB6}"/>
                </a:ext>
              </a:extLst>
            </p:cNvPr>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21"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86194A-49A3-4929-91AE-0074CFCCAD8A}"/>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22" name="Slide Number">
            <a:extLst>
              <a:ext uri="{FF2B5EF4-FFF2-40B4-BE49-F238E27FC236}">
                <a16:creationId xmlns="" xmlns:a16="http://schemas.microsoft.com/office/drawing/2014/main" id="{2EDD3B5E-2E3D-4FBA-A84C-30A2274EC6A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22</a:t>
            </a:fld>
            <a:endParaRPr lang="es-MX" dirty="0"/>
          </a:p>
        </p:txBody>
      </p:sp>
      <p:grpSp>
        <p:nvGrpSpPr>
          <p:cNvPr id="24" name="Group 5"/>
          <p:cNvGrpSpPr/>
          <p:nvPr/>
        </p:nvGrpSpPr>
        <p:grpSpPr>
          <a:xfrm>
            <a:off x="6893177" y="8247575"/>
            <a:ext cx="435315" cy="435315"/>
            <a:chOff x="4005943" y="2358285"/>
            <a:chExt cx="217714" cy="217714"/>
          </a:xfrm>
        </p:grpSpPr>
        <p:sp>
          <p:nvSpPr>
            <p:cNvPr id="26"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27"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28" name="Group 33">
            <a:extLst>
              <a:ext uri="{FF2B5EF4-FFF2-40B4-BE49-F238E27FC236}">
                <a16:creationId xmlns="" xmlns:a16="http://schemas.microsoft.com/office/drawing/2014/main" id="{0ADE9501-28E9-4B1D-9F59-A9B7171C8A45}"/>
              </a:ext>
            </a:extLst>
          </p:cNvPr>
          <p:cNvGrpSpPr/>
          <p:nvPr/>
        </p:nvGrpSpPr>
        <p:grpSpPr>
          <a:xfrm>
            <a:off x="6916623" y="10771860"/>
            <a:ext cx="435315" cy="435315"/>
            <a:chOff x="4005943" y="2358285"/>
            <a:chExt cx="217714" cy="217714"/>
          </a:xfrm>
        </p:grpSpPr>
        <p:sp>
          <p:nvSpPr>
            <p:cNvPr id="29" name="Rectangle 34">
              <a:extLst>
                <a:ext uri="{FF2B5EF4-FFF2-40B4-BE49-F238E27FC236}">
                  <a16:creationId xmlns="" xmlns:a16="http://schemas.microsoft.com/office/drawing/2014/main" id="{F7DC0E47-FC23-4F03-A631-0FAC0E0C6EF9}"/>
                </a:ext>
              </a:extLst>
            </p:cNvPr>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30" name="Oval 35">
              <a:extLst>
                <a:ext uri="{FF2B5EF4-FFF2-40B4-BE49-F238E27FC236}">
                  <a16:creationId xmlns="" xmlns:a16="http://schemas.microsoft.com/office/drawing/2014/main" id="{015C08C1-52AB-4130-8E62-96A176494EB6}"/>
                </a:ext>
              </a:extLst>
            </p:cNvPr>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31" name="Group 33">
            <a:extLst>
              <a:ext uri="{FF2B5EF4-FFF2-40B4-BE49-F238E27FC236}">
                <a16:creationId xmlns="" xmlns:a16="http://schemas.microsoft.com/office/drawing/2014/main" id="{0ADE9501-28E9-4B1D-9F59-A9B7171C8A45}"/>
              </a:ext>
            </a:extLst>
          </p:cNvPr>
          <p:cNvGrpSpPr/>
          <p:nvPr/>
        </p:nvGrpSpPr>
        <p:grpSpPr>
          <a:xfrm>
            <a:off x="6916623" y="11615916"/>
            <a:ext cx="435315" cy="435315"/>
            <a:chOff x="4005943" y="2358285"/>
            <a:chExt cx="217714" cy="217714"/>
          </a:xfrm>
        </p:grpSpPr>
        <p:sp>
          <p:nvSpPr>
            <p:cNvPr id="32" name="Rectangle 34">
              <a:extLst>
                <a:ext uri="{FF2B5EF4-FFF2-40B4-BE49-F238E27FC236}">
                  <a16:creationId xmlns="" xmlns:a16="http://schemas.microsoft.com/office/drawing/2014/main" id="{F7DC0E47-FC23-4F03-A631-0FAC0E0C6EF9}"/>
                </a:ext>
              </a:extLst>
            </p:cNvPr>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33" name="Oval 35">
              <a:extLst>
                <a:ext uri="{FF2B5EF4-FFF2-40B4-BE49-F238E27FC236}">
                  <a16:creationId xmlns="" xmlns:a16="http://schemas.microsoft.com/office/drawing/2014/main" id="{015C08C1-52AB-4130-8E62-96A176494EB6}"/>
                </a:ext>
              </a:extLst>
            </p:cNvPr>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Tree>
    <p:extLst>
      <p:ext uri="{BB962C8B-B14F-4D97-AF65-F5344CB8AC3E}">
        <p14:creationId xmlns:p14="http://schemas.microsoft.com/office/powerpoint/2010/main" val="677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p:cNvCxnSpPr>
          <p:nvPr/>
        </p:nvCxnSpPr>
        <p:spPr>
          <a:xfrm>
            <a:off x="7103507" y="4870454"/>
            <a:ext cx="19050" cy="8371109"/>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04899" y="6106925"/>
            <a:ext cx="435315" cy="435315"/>
            <a:chOff x="4005943" y="2358285"/>
            <a:chExt cx="217714" cy="217714"/>
          </a:xfrm>
        </p:grpSpPr>
        <p:sp>
          <p:nvSpPr>
            <p:cNvPr id="4" name="Rectangle 3"/>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5" name="Oval 4"/>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6" name="Group 5"/>
          <p:cNvGrpSpPr/>
          <p:nvPr/>
        </p:nvGrpSpPr>
        <p:grpSpPr>
          <a:xfrm>
            <a:off x="6904899" y="6993213"/>
            <a:ext cx="435315" cy="435315"/>
            <a:chOff x="4005943" y="2358285"/>
            <a:chExt cx="217714" cy="217714"/>
          </a:xfrm>
        </p:grpSpPr>
        <p:sp>
          <p:nvSpPr>
            <p:cNvPr id="7"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8"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9" name="Group 8"/>
          <p:cNvGrpSpPr/>
          <p:nvPr/>
        </p:nvGrpSpPr>
        <p:grpSpPr>
          <a:xfrm>
            <a:off x="6904899" y="8717696"/>
            <a:ext cx="435315" cy="435315"/>
            <a:chOff x="4005943" y="2358285"/>
            <a:chExt cx="217714" cy="217714"/>
          </a:xfrm>
        </p:grpSpPr>
        <p:sp>
          <p:nvSpPr>
            <p:cNvPr id="10" name="Rectangle 9"/>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11" name="Oval 10"/>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13" name="TextBox 12"/>
          <p:cNvSpPr txBox="1"/>
          <p:nvPr/>
        </p:nvSpPr>
        <p:spPr>
          <a:xfrm>
            <a:off x="7516018" y="5781354"/>
            <a:ext cx="14429582" cy="4308872"/>
          </a:xfrm>
          <a:prstGeom prst="rect">
            <a:avLst/>
          </a:prstGeom>
          <a:noFill/>
        </p:spPr>
        <p:txBody>
          <a:bodyPr wrap="square" lIns="0" tIns="0" rIns="182832" bIns="0" rtlCol="0">
            <a:spAutoFit/>
          </a:bodyPr>
          <a:lstStyle/>
          <a:p>
            <a:pPr>
              <a:lnSpc>
                <a:spcPct val="200000"/>
              </a:lnSpc>
            </a:pPr>
            <a:r>
              <a:rPr lang="es-MX" sz="2800" dirty="0">
                <a:solidFill>
                  <a:schemeClr val="tx1">
                    <a:alpha val="60000"/>
                  </a:schemeClr>
                </a:solidFill>
                <a:latin typeface="Titillium" charset="0"/>
                <a:ea typeface="Titillium" charset="0"/>
                <a:cs typeface="Titillium" charset="0"/>
              </a:rPr>
              <a:t>¿Qué edad tiene usted? </a:t>
            </a:r>
            <a:endParaRPr lang="es-MX" sz="2800" dirty="0" smtClean="0">
              <a:solidFill>
                <a:schemeClr val="tx1">
                  <a:alpha val="60000"/>
                </a:schemeClr>
              </a:solidFill>
              <a:latin typeface="Titillium" charset="0"/>
              <a:ea typeface="Titillium" charset="0"/>
              <a:cs typeface="Titillium" charset="0"/>
            </a:endParaRPr>
          </a:p>
          <a:p>
            <a:pPr>
              <a:lnSpc>
                <a:spcPct val="200000"/>
              </a:lnSpc>
            </a:pPr>
            <a:r>
              <a:rPr lang="es-MX" sz="2800" dirty="0">
                <a:solidFill>
                  <a:schemeClr val="tx1">
                    <a:alpha val="60000"/>
                  </a:schemeClr>
                </a:solidFill>
                <a:latin typeface="Titillium" charset="0"/>
                <a:ea typeface="Titillium" charset="0"/>
                <a:cs typeface="Titillium" charset="0"/>
              </a:rPr>
              <a:t>¿Tiene usted credencial para votar válida y vigente</a:t>
            </a:r>
            <a:r>
              <a:rPr lang="es-MX" sz="2800" dirty="0" smtClean="0">
                <a:solidFill>
                  <a:schemeClr val="tx1">
                    <a:alpha val="60000"/>
                  </a:schemeClr>
                </a:solidFill>
                <a:latin typeface="Titillium" charset="0"/>
                <a:ea typeface="Titillium" charset="0"/>
                <a:cs typeface="Titillium" charset="0"/>
              </a:rPr>
              <a:t>?</a:t>
            </a:r>
          </a:p>
          <a:p>
            <a:pPr>
              <a:lnSpc>
                <a:spcPct val="200000"/>
              </a:lnSpc>
            </a:pPr>
            <a:r>
              <a:rPr lang="es-MX" sz="2800" dirty="0">
                <a:solidFill>
                  <a:schemeClr val="tx1">
                    <a:alpha val="60000"/>
                  </a:schemeClr>
                </a:solidFill>
                <a:latin typeface="Titillium" charset="0"/>
                <a:ea typeface="Titillium" charset="0"/>
                <a:cs typeface="Titillium" charset="0"/>
              </a:rPr>
              <a:t>¿Usted simpatiza con MORENA</a:t>
            </a:r>
            <a:r>
              <a:rPr lang="es-MX" sz="2800" dirty="0" smtClean="0">
                <a:solidFill>
                  <a:schemeClr val="tx1">
                    <a:alpha val="60000"/>
                  </a:schemeClr>
                </a:solidFill>
                <a:latin typeface="Titillium" charset="0"/>
                <a:ea typeface="Titillium" charset="0"/>
                <a:cs typeface="Titillium" charset="0"/>
              </a:rPr>
              <a:t>?</a:t>
            </a:r>
          </a:p>
          <a:p>
            <a:pPr>
              <a:lnSpc>
                <a:spcPct val="200000"/>
              </a:lnSpc>
            </a:pPr>
            <a:r>
              <a:rPr lang="es-MX" sz="2800" dirty="0" smtClean="0">
                <a:solidFill>
                  <a:schemeClr val="tx1">
                    <a:alpha val="60000"/>
                  </a:schemeClr>
                </a:solidFill>
                <a:latin typeface="Titillium" charset="0"/>
                <a:ea typeface="Titillium" charset="0"/>
                <a:cs typeface="Titillium" charset="0"/>
              </a:rPr>
              <a:t>¿</a:t>
            </a:r>
            <a:r>
              <a:rPr lang="es-MX" sz="2800" dirty="0">
                <a:solidFill>
                  <a:schemeClr val="tx1">
                    <a:alpha val="60000"/>
                  </a:schemeClr>
                </a:solidFill>
                <a:latin typeface="Titillium" charset="0"/>
                <a:ea typeface="Titillium" charset="0"/>
                <a:cs typeface="Titillium" charset="0"/>
              </a:rPr>
              <a:t>Es usted militante de MORENA, es decir, se encuentra registrado en el partido?</a:t>
            </a:r>
            <a:endParaRPr lang="es-MX" sz="2800" dirty="0" smtClean="0">
              <a:solidFill>
                <a:schemeClr val="tx1">
                  <a:alpha val="60000"/>
                </a:schemeClr>
              </a:solidFill>
              <a:latin typeface="Titillium" charset="0"/>
              <a:ea typeface="Titillium" charset="0"/>
              <a:cs typeface="Titillium" charset="0"/>
            </a:endParaRPr>
          </a:p>
          <a:p>
            <a:pPr>
              <a:lnSpc>
                <a:spcPct val="200000"/>
              </a:lnSpc>
            </a:pPr>
            <a:endParaRPr lang="es-MX" sz="2800" dirty="0">
              <a:solidFill>
                <a:schemeClr val="tx1">
                  <a:alpha val="60000"/>
                </a:schemeClr>
              </a:solidFill>
              <a:latin typeface="Titillium" charset="0"/>
              <a:ea typeface="Titillium" charset="0"/>
              <a:cs typeface="Titillium" charset="0"/>
            </a:endParaRPr>
          </a:p>
        </p:txBody>
      </p:sp>
      <p:sp>
        <p:nvSpPr>
          <p:cNvPr id="14" name="TextBox 13"/>
          <p:cNvSpPr txBox="1"/>
          <p:nvPr/>
        </p:nvSpPr>
        <p:spPr>
          <a:xfrm>
            <a:off x="7429849" y="3962192"/>
            <a:ext cx="15306752" cy="908262"/>
          </a:xfrm>
          <a:prstGeom prst="rect">
            <a:avLst/>
          </a:prstGeom>
          <a:noFill/>
        </p:spPr>
        <p:txBody>
          <a:bodyPr wrap="square" lIns="0" tIns="0" rIns="0" bIns="0" rtlCol="0">
            <a:spAutoFit/>
          </a:bodyPr>
          <a:lstStyle/>
          <a:p>
            <a:pPr>
              <a:lnSpc>
                <a:spcPct val="80000"/>
              </a:lnSpc>
            </a:pPr>
            <a:r>
              <a:rPr lang="es-MX" sz="7198" spc="600" dirty="0" smtClean="0">
                <a:latin typeface="Titillium" charset="0"/>
                <a:ea typeface="Titillium" charset="0"/>
                <a:cs typeface="Titillium" charset="0"/>
              </a:rPr>
              <a:t>III. </a:t>
            </a:r>
            <a:r>
              <a:rPr lang="es-MX" sz="7198" spc="600" dirty="0">
                <a:latin typeface="Titillium" charset="0"/>
                <a:ea typeface="Titillium" charset="0"/>
                <a:cs typeface="Titillium" charset="0"/>
              </a:rPr>
              <a:t>PREGUNTAS FILTRO</a:t>
            </a:r>
          </a:p>
        </p:txBody>
      </p:sp>
      <p:sp>
        <p:nvSpPr>
          <p:cNvPr id="23" name="Marcador de texto 3">
            <a:extLst>
              <a:ext uri="{FF2B5EF4-FFF2-40B4-BE49-F238E27FC236}">
                <a16:creationId xmlns="" xmlns:a16="http://schemas.microsoft.com/office/drawing/2014/main" id="{BA7D0B3B-7BCE-47F6-ABE8-6E9B7A7CDFC1}"/>
              </a:ext>
            </a:extLst>
          </p:cNvPr>
          <p:cNvSpPr txBox="1">
            <a:spLocks/>
          </p:cNvSpPr>
          <p:nvPr/>
        </p:nvSpPr>
        <p:spPr>
          <a:xfrm>
            <a:off x="1329832" y="1902702"/>
            <a:ext cx="11099661" cy="591600"/>
          </a:xfrm>
          <a:prstGeom prst="rect">
            <a:avLst/>
          </a:prstGeom>
        </p:spPr>
        <p:txBody>
          <a:bodyPr vert="horz" lIns="0" tIns="91422" rIns="182843" bIns="91422" rtlCol="0">
            <a:normAutofit/>
          </a:bodyPr>
          <a:lstStyle>
            <a:lvl1pPr marL="0" indent="0" algn="l" defTabSz="1828464" rtl="0" eaLnBrk="1" latinLnBrk="0" hangingPunct="1">
              <a:lnSpc>
                <a:spcPct val="90000"/>
              </a:lnSpc>
              <a:spcBef>
                <a:spcPts val="2000"/>
              </a:spcBef>
              <a:buFont typeface="Arial" panose="020B0604020202020204" pitchFamily="34" charset="0"/>
              <a:buNone/>
              <a:defRPr lang="en-US" sz="2666" b="1" i="0" kern="1200" baseline="0">
                <a:solidFill>
                  <a:schemeClr val="accent2"/>
                </a:solidFill>
                <a:effectLst/>
                <a:latin typeface="Raleway Black" charset="0"/>
                <a:ea typeface="Raleway Black" charset="0"/>
                <a:cs typeface="Raleway Black"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ENCUESTA </a:t>
            </a:r>
            <a:r>
              <a:rPr lang="es-MX" dirty="0" smtClean="0">
                <a:solidFill>
                  <a:srgbClr val="49545C"/>
                </a:solidFill>
                <a:latin typeface="Helvetica neue light"/>
              </a:rPr>
              <a:t>NACIONAL</a:t>
            </a:r>
            <a:endParaRPr lang="es-MX" dirty="0">
              <a:solidFill>
                <a:srgbClr val="49545C"/>
              </a:solidFill>
              <a:latin typeface="Helvetica neue light"/>
            </a:endParaRPr>
          </a:p>
        </p:txBody>
      </p:sp>
      <p:sp>
        <p:nvSpPr>
          <p:cNvPr id="25" name="Marcador de texto 2">
            <a:extLst>
              <a:ext uri="{FF2B5EF4-FFF2-40B4-BE49-F238E27FC236}">
                <a16:creationId xmlns="" xmlns:a16="http://schemas.microsoft.com/office/drawing/2014/main" id="{5E88531F-5EA1-41CD-990E-6243A60F54A6}"/>
              </a:ext>
            </a:extLst>
          </p:cNvPr>
          <p:cNvSpPr txBox="1">
            <a:spLocks/>
          </p:cNvSpPr>
          <p:nvPr/>
        </p:nvSpPr>
        <p:spPr>
          <a:xfrm>
            <a:off x="1259215" y="78178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a:latin typeface="Helvetica neue light"/>
              </a:rPr>
              <a:t>Cuestionario</a:t>
            </a:r>
          </a:p>
        </p:txBody>
      </p:sp>
      <p:sp>
        <p:nvSpPr>
          <p:cNvPr id="21"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86194A-49A3-4929-91AE-0074CFCCAD8A}"/>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22" name="Slide Number">
            <a:extLst>
              <a:ext uri="{FF2B5EF4-FFF2-40B4-BE49-F238E27FC236}">
                <a16:creationId xmlns="" xmlns:a16="http://schemas.microsoft.com/office/drawing/2014/main" id="{2EDD3B5E-2E3D-4FBA-A84C-30A2274EC6A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23</a:t>
            </a:fld>
            <a:endParaRPr lang="es-MX" dirty="0"/>
          </a:p>
        </p:txBody>
      </p:sp>
      <p:grpSp>
        <p:nvGrpSpPr>
          <p:cNvPr id="24" name="Group 5"/>
          <p:cNvGrpSpPr/>
          <p:nvPr/>
        </p:nvGrpSpPr>
        <p:grpSpPr>
          <a:xfrm>
            <a:off x="6893177" y="7872439"/>
            <a:ext cx="435315" cy="435315"/>
            <a:chOff x="4005943" y="2358285"/>
            <a:chExt cx="217714" cy="217714"/>
          </a:xfrm>
        </p:grpSpPr>
        <p:sp>
          <p:nvSpPr>
            <p:cNvPr id="26"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27"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Tree>
    <p:extLst>
      <p:ext uri="{BB962C8B-B14F-4D97-AF65-F5344CB8AC3E}">
        <p14:creationId xmlns:p14="http://schemas.microsoft.com/office/powerpoint/2010/main" val="1436567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p:cNvCxnSpPr>
          <p:nvPr/>
        </p:nvCxnSpPr>
        <p:spPr>
          <a:xfrm>
            <a:off x="7103507" y="4870454"/>
            <a:ext cx="19050" cy="8371109"/>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04899" y="6575845"/>
            <a:ext cx="435315" cy="435315"/>
            <a:chOff x="4005943" y="2358285"/>
            <a:chExt cx="217714" cy="217714"/>
          </a:xfrm>
        </p:grpSpPr>
        <p:sp>
          <p:nvSpPr>
            <p:cNvPr id="4" name="Rectangle 3"/>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5" name="Oval 4"/>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6" name="Group 5"/>
          <p:cNvGrpSpPr/>
          <p:nvPr/>
        </p:nvGrpSpPr>
        <p:grpSpPr>
          <a:xfrm>
            <a:off x="6904899" y="8282738"/>
            <a:ext cx="435315" cy="435315"/>
            <a:chOff x="4005943" y="2358285"/>
            <a:chExt cx="217714" cy="217714"/>
          </a:xfrm>
        </p:grpSpPr>
        <p:sp>
          <p:nvSpPr>
            <p:cNvPr id="7"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8"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13" name="TextBox 12"/>
          <p:cNvSpPr txBox="1"/>
          <p:nvPr/>
        </p:nvSpPr>
        <p:spPr>
          <a:xfrm>
            <a:off x="7516018" y="6250274"/>
            <a:ext cx="14429582" cy="4308872"/>
          </a:xfrm>
          <a:prstGeom prst="rect">
            <a:avLst/>
          </a:prstGeom>
          <a:noFill/>
        </p:spPr>
        <p:txBody>
          <a:bodyPr wrap="square" lIns="0" tIns="0" rIns="182832" bIns="0" rtlCol="0">
            <a:spAutoFit/>
          </a:bodyPr>
          <a:lstStyle/>
          <a:p>
            <a:pPr>
              <a:lnSpc>
                <a:spcPct val="200000"/>
              </a:lnSpc>
            </a:pPr>
            <a:r>
              <a:rPr lang="es-MX" sz="2800" dirty="0">
                <a:solidFill>
                  <a:schemeClr val="tx1">
                    <a:alpha val="60000"/>
                  </a:schemeClr>
                </a:solidFill>
                <a:latin typeface="Titillium" charset="0"/>
                <a:ea typeface="Titillium" charset="0"/>
                <a:cs typeface="Titillium" charset="0"/>
              </a:rPr>
              <a:t>¿Sabía usted que el partido político MORENA elegirá a su </a:t>
            </a:r>
            <a:r>
              <a:rPr lang="es-MX" sz="2800" dirty="0" smtClean="0">
                <a:solidFill>
                  <a:schemeClr val="tx1">
                    <a:alpha val="60000"/>
                  </a:schemeClr>
                </a:solidFill>
                <a:latin typeface="Titillium" charset="0"/>
                <a:ea typeface="Titillium" charset="0"/>
                <a:cs typeface="Titillium" charset="0"/>
              </a:rPr>
              <a:t>próximo </a:t>
            </a:r>
            <a:r>
              <a:rPr lang="es-MX" sz="2800" dirty="0">
                <a:solidFill>
                  <a:schemeClr val="tx1">
                    <a:alpha val="60000"/>
                  </a:schemeClr>
                </a:solidFill>
                <a:latin typeface="Titillium" charset="0"/>
                <a:ea typeface="Titillium" charset="0"/>
                <a:cs typeface="Titillium" charset="0"/>
              </a:rPr>
              <a:t>Presidente por medio de una encuesta entre sus militantes y simpatizantes? </a:t>
            </a:r>
            <a:endParaRPr lang="es-MX" sz="2800" dirty="0" smtClean="0">
              <a:solidFill>
                <a:schemeClr val="tx1">
                  <a:alpha val="60000"/>
                </a:schemeClr>
              </a:solidFill>
              <a:latin typeface="Titillium" charset="0"/>
              <a:ea typeface="Titillium" charset="0"/>
              <a:cs typeface="Titillium" charset="0"/>
            </a:endParaRPr>
          </a:p>
          <a:p>
            <a:pPr>
              <a:lnSpc>
                <a:spcPct val="200000"/>
              </a:lnSpc>
            </a:pPr>
            <a:r>
              <a:rPr lang="es-MX" sz="2800" dirty="0">
                <a:solidFill>
                  <a:schemeClr val="tx1">
                    <a:alpha val="60000"/>
                  </a:schemeClr>
                </a:solidFill>
                <a:latin typeface="Titillium" charset="0"/>
                <a:ea typeface="Titillium" charset="0"/>
                <a:cs typeface="Titillium" charset="0"/>
              </a:rPr>
              <a:t>¿Cuál de los siguientes candidatos elige usted para que sea el Presidente de MORENA a nivel nacional?</a:t>
            </a:r>
            <a:endParaRPr lang="es-MX" sz="2800" dirty="0" smtClean="0">
              <a:solidFill>
                <a:schemeClr val="tx1">
                  <a:alpha val="60000"/>
                </a:schemeClr>
              </a:solidFill>
              <a:latin typeface="Titillium" charset="0"/>
              <a:ea typeface="Titillium" charset="0"/>
              <a:cs typeface="Titillium" charset="0"/>
            </a:endParaRPr>
          </a:p>
          <a:p>
            <a:pPr>
              <a:lnSpc>
                <a:spcPct val="200000"/>
              </a:lnSpc>
            </a:pPr>
            <a:r>
              <a:rPr lang="es-MX" sz="2800" dirty="0">
                <a:solidFill>
                  <a:schemeClr val="tx1">
                    <a:alpha val="60000"/>
                  </a:schemeClr>
                </a:solidFill>
                <a:latin typeface="Titillium" charset="0"/>
                <a:ea typeface="Titillium" charset="0"/>
                <a:cs typeface="Titillium" charset="0"/>
              </a:rPr>
              <a:t>Programador: rotar las opciones de respuesta 1 a 2</a:t>
            </a:r>
          </a:p>
        </p:txBody>
      </p:sp>
      <p:sp>
        <p:nvSpPr>
          <p:cNvPr id="14" name="TextBox 13"/>
          <p:cNvSpPr txBox="1"/>
          <p:nvPr/>
        </p:nvSpPr>
        <p:spPr>
          <a:xfrm>
            <a:off x="7429849" y="3962192"/>
            <a:ext cx="15306752" cy="1772280"/>
          </a:xfrm>
          <a:prstGeom prst="rect">
            <a:avLst/>
          </a:prstGeom>
          <a:noFill/>
        </p:spPr>
        <p:txBody>
          <a:bodyPr wrap="square" lIns="0" tIns="0" rIns="0" bIns="0" rtlCol="0">
            <a:spAutoFit/>
          </a:bodyPr>
          <a:lstStyle/>
          <a:p>
            <a:pPr>
              <a:lnSpc>
                <a:spcPct val="80000"/>
              </a:lnSpc>
            </a:pPr>
            <a:r>
              <a:rPr lang="es-MX" sz="7198" spc="600" dirty="0" smtClean="0">
                <a:latin typeface="Titillium" charset="0"/>
                <a:ea typeface="Titillium" charset="0"/>
                <a:cs typeface="Titillium" charset="0"/>
              </a:rPr>
              <a:t>IV. </a:t>
            </a:r>
            <a:r>
              <a:rPr lang="es-MX" sz="7198" spc="600" dirty="0">
                <a:latin typeface="Titillium" charset="0"/>
                <a:ea typeface="Titillium" charset="0"/>
                <a:cs typeface="Titillium" charset="0"/>
              </a:rPr>
              <a:t>SELECCIÓN DEL </a:t>
            </a:r>
            <a:r>
              <a:rPr lang="es-MX" sz="7198" spc="600" dirty="0" smtClean="0">
                <a:latin typeface="Titillium" charset="0"/>
                <a:ea typeface="Titillium" charset="0"/>
                <a:cs typeface="Titillium" charset="0"/>
              </a:rPr>
              <a:t>PRESIDENTE DE </a:t>
            </a:r>
            <a:r>
              <a:rPr lang="es-MX" sz="7198" spc="600" dirty="0">
                <a:latin typeface="Titillium" charset="0"/>
                <a:ea typeface="Titillium" charset="0"/>
                <a:cs typeface="Titillium" charset="0"/>
              </a:rPr>
              <a:t>MORENA</a:t>
            </a:r>
          </a:p>
        </p:txBody>
      </p:sp>
      <p:sp>
        <p:nvSpPr>
          <p:cNvPr id="23" name="Marcador de texto 3">
            <a:extLst>
              <a:ext uri="{FF2B5EF4-FFF2-40B4-BE49-F238E27FC236}">
                <a16:creationId xmlns="" xmlns:a16="http://schemas.microsoft.com/office/drawing/2014/main" id="{BA7D0B3B-7BCE-47F6-ABE8-6E9B7A7CDFC1}"/>
              </a:ext>
            </a:extLst>
          </p:cNvPr>
          <p:cNvSpPr txBox="1">
            <a:spLocks/>
          </p:cNvSpPr>
          <p:nvPr/>
        </p:nvSpPr>
        <p:spPr>
          <a:xfrm>
            <a:off x="1329832" y="1902702"/>
            <a:ext cx="11099661" cy="591600"/>
          </a:xfrm>
          <a:prstGeom prst="rect">
            <a:avLst/>
          </a:prstGeom>
        </p:spPr>
        <p:txBody>
          <a:bodyPr vert="horz" lIns="0" tIns="91422" rIns="182843" bIns="91422" rtlCol="0">
            <a:normAutofit/>
          </a:bodyPr>
          <a:lstStyle>
            <a:lvl1pPr marL="0" indent="0" algn="l" defTabSz="1828464" rtl="0" eaLnBrk="1" latinLnBrk="0" hangingPunct="1">
              <a:lnSpc>
                <a:spcPct val="90000"/>
              </a:lnSpc>
              <a:spcBef>
                <a:spcPts val="2000"/>
              </a:spcBef>
              <a:buFont typeface="Arial" panose="020B0604020202020204" pitchFamily="34" charset="0"/>
              <a:buNone/>
              <a:defRPr lang="en-US" sz="2666" b="1" i="0" kern="1200" baseline="0">
                <a:solidFill>
                  <a:schemeClr val="accent2"/>
                </a:solidFill>
                <a:effectLst/>
                <a:latin typeface="Raleway Black" charset="0"/>
                <a:ea typeface="Raleway Black" charset="0"/>
                <a:cs typeface="Raleway Black"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ENCUESTA </a:t>
            </a:r>
            <a:r>
              <a:rPr lang="es-MX" dirty="0" smtClean="0">
                <a:solidFill>
                  <a:srgbClr val="49545C"/>
                </a:solidFill>
                <a:latin typeface="Helvetica neue light"/>
              </a:rPr>
              <a:t>NACIONAL</a:t>
            </a:r>
            <a:endParaRPr lang="es-MX" dirty="0">
              <a:solidFill>
                <a:srgbClr val="49545C"/>
              </a:solidFill>
              <a:latin typeface="Helvetica neue light"/>
            </a:endParaRPr>
          </a:p>
        </p:txBody>
      </p:sp>
      <p:sp>
        <p:nvSpPr>
          <p:cNvPr id="25" name="Marcador de texto 2">
            <a:extLst>
              <a:ext uri="{FF2B5EF4-FFF2-40B4-BE49-F238E27FC236}">
                <a16:creationId xmlns="" xmlns:a16="http://schemas.microsoft.com/office/drawing/2014/main" id="{5E88531F-5EA1-41CD-990E-6243A60F54A6}"/>
              </a:ext>
            </a:extLst>
          </p:cNvPr>
          <p:cNvSpPr txBox="1">
            <a:spLocks/>
          </p:cNvSpPr>
          <p:nvPr/>
        </p:nvSpPr>
        <p:spPr>
          <a:xfrm>
            <a:off x="1259215" y="78178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a:latin typeface="Helvetica neue light"/>
              </a:rPr>
              <a:t>Cuestionario</a:t>
            </a:r>
          </a:p>
        </p:txBody>
      </p:sp>
      <p:sp>
        <p:nvSpPr>
          <p:cNvPr id="21"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86194A-49A3-4929-91AE-0074CFCCAD8A}"/>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22" name="Slide Number">
            <a:extLst>
              <a:ext uri="{FF2B5EF4-FFF2-40B4-BE49-F238E27FC236}">
                <a16:creationId xmlns="" xmlns:a16="http://schemas.microsoft.com/office/drawing/2014/main" id="{2EDD3B5E-2E3D-4FBA-A84C-30A2274EC6A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24</a:t>
            </a:fld>
            <a:endParaRPr lang="es-MX" dirty="0"/>
          </a:p>
        </p:txBody>
      </p:sp>
      <p:grpSp>
        <p:nvGrpSpPr>
          <p:cNvPr id="15" name="Group 5"/>
          <p:cNvGrpSpPr/>
          <p:nvPr/>
        </p:nvGrpSpPr>
        <p:grpSpPr>
          <a:xfrm>
            <a:off x="6908444" y="10018281"/>
            <a:ext cx="435315" cy="435315"/>
            <a:chOff x="4005943" y="2358285"/>
            <a:chExt cx="217714" cy="217714"/>
          </a:xfrm>
        </p:grpSpPr>
        <p:sp>
          <p:nvSpPr>
            <p:cNvPr id="16"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17"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Tree>
    <p:extLst>
      <p:ext uri="{BB962C8B-B14F-4D97-AF65-F5344CB8AC3E}">
        <p14:creationId xmlns:p14="http://schemas.microsoft.com/office/powerpoint/2010/main" val="4023915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a:cxnSpLocks/>
          </p:cNvCxnSpPr>
          <p:nvPr/>
        </p:nvCxnSpPr>
        <p:spPr>
          <a:xfrm>
            <a:off x="7103507" y="4870454"/>
            <a:ext cx="19050" cy="8371109"/>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904899" y="7185441"/>
            <a:ext cx="435315" cy="435315"/>
            <a:chOff x="4005943" y="2358285"/>
            <a:chExt cx="217714" cy="217714"/>
          </a:xfrm>
        </p:grpSpPr>
        <p:sp>
          <p:nvSpPr>
            <p:cNvPr id="4" name="Rectangle 3"/>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5" name="Oval 4"/>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grpSp>
        <p:nvGrpSpPr>
          <p:cNvPr id="6" name="Group 5"/>
          <p:cNvGrpSpPr/>
          <p:nvPr/>
        </p:nvGrpSpPr>
        <p:grpSpPr>
          <a:xfrm>
            <a:off x="6904899" y="8073910"/>
            <a:ext cx="435315" cy="435315"/>
            <a:chOff x="4005943" y="2358285"/>
            <a:chExt cx="217714" cy="217714"/>
          </a:xfrm>
        </p:grpSpPr>
        <p:sp>
          <p:nvSpPr>
            <p:cNvPr id="7" name="Rectangle 6"/>
            <p:cNvSpPr/>
            <p:nvPr/>
          </p:nvSpPr>
          <p:spPr>
            <a:xfrm>
              <a:off x="4005943" y="2358285"/>
              <a:ext cx="217714" cy="217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799">
                <a:solidFill>
                  <a:schemeClr val="tx1"/>
                </a:solidFill>
                <a:latin typeface="+mj-lt"/>
                <a:ea typeface="Titillium Light" charset="0"/>
                <a:cs typeface="Titillium Light" charset="0"/>
              </a:endParaRPr>
            </a:p>
          </p:txBody>
        </p:sp>
        <p:sp>
          <p:nvSpPr>
            <p:cNvPr id="8" name="Oval 7"/>
            <p:cNvSpPr/>
            <p:nvPr/>
          </p:nvSpPr>
          <p:spPr>
            <a:xfrm>
              <a:off x="4084985" y="2434344"/>
              <a:ext cx="59631" cy="65594"/>
            </a:xfrm>
            <a:prstGeom prst="ellipse">
              <a:avLst/>
            </a:prstGeom>
            <a:solidFill>
              <a:schemeClr val="tx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7198"/>
            </a:p>
          </p:txBody>
        </p:sp>
      </p:grpSp>
      <p:sp>
        <p:nvSpPr>
          <p:cNvPr id="13" name="TextBox 12"/>
          <p:cNvSpPr txBox="1"/>
          <p:nvPr/>
        </p:nvSpPr>
        <p:spPr>
          <a:xfrm>
            <a:off x="7516018" y="6859870"/>
            <a:ext cx="14429582" cy="1723549"/>
          </a:xfrm>
          <a:prstGeom prst="rect">
            <a:avLst/>
          </a:prstGeom>
          <a:noFill/>
        </p:spPr>
        <p:txBody>
          <a:bodyPr wrap="square" lIns="0" tIns="0" rIns="182832" bIns="0" rtlCol="0">
            <a:spAutoFit/>
          </a:bodyPr>
          <a:lstStyle/>
          <a:p>
            <a:pPr>
              <a:lnSpc>
                <a:spcPct val="200000"/>
              </a:lnSpc>
            </a:pPr>
            <a:r>
              <a:rPr lang="es-MX" sz="2800" dirty="0" smtClean="0">
                <a:solidFill>
                  <a:schemeClr val="tx1">
                    <a:alpha val="60000"/>
                  </a:schemeClr>
                </a:solidFill>
                <a:latin typeface="Titillium" charset="0"/>
                <a:ea typeface="Titillium" charset="0"/>
                <a:cs typeface="Titillium" charset="0"/>
              </a:rPr>
              <a:t>Sexo </a:t>
            </a:r>
          </a:p>
          <a:p>
            <a:pPr>
              <a:lnSpc>
                <a:spcPct val="200000"/>
              </a:lnSpc>
            </a:pPr>
            <a:r>
              <a:rPr lang="es-MX" sz="2800" dirty="0" smtClean="0">
                <a:solidFill>
                  <a:schemeClr val="tx1">
                    <a:alpha val="60000"/>
                  </a:schemeClr>
                </a:solidFill>
                <a:latin typeface="Titillium" charset="0"/>
                <a:ea typeface="Titillium" charset="0"/>
                <a:cs typeface="Titillium" charset="0"/>
              </a:rPr>
              <a:t>Escolaridad</a:t>
            </a:r>
            <a:endParaRPr lang="es-MX" sz="2800" dirty="0">
              <a:solidFill>
                <a:schemeClr val="tx1">
                  <a:alpha val="60000"/>
                </a:schemeClr>
              </a:solidFill>
              <a:latin typeface="Titillium" charset="0"/>
              <a:ea typeface="Titillium" charset="0"/>
              <a:cs typeface="Titillium" charset="0"/>
            </a:endParaRPr>
          </a:p>
        </p:txBody>
      </p:sp>
      <p:sp>
        <p:nvSpPr>
          <p:cNvPr id="14" name="TextBox 13"/>
          <p:cNvSpPr txBox="1"/>
          <p:nvPr/>
        </p:nvSpPr>
        <p:spPr>
          <a:xfrm>
            <a:off x="7429849" y="4712464"/>
            <a:ext cx="15306752" cy="886140"/>
          </a:xfrm>
          <a:prstGeom prst="rect">
            <a:avLst/>
          </a:prstGeom>
          <a:noFill/>
        </p:spPr>
        <p:txBody>
          <a:bodyPr wrap="square" lIns="0" tIns="0" rIns="0" bIns="0" rtlCol="0">
            <a:spAutoFit/>
          </a:bodyPr>
          <a:lstStyle/>
          <a:p>
            <a:pPr>
              <a:lnSpc>
                <a:spcPct val="80000"/>
              </a:lnSpc>
            </a:pPr>
            <a:r>
              <a:rPr lang="es-MX" sz="7198" spc="600" dirty="0" smtClean="0">
                <a:latin typeface="Titillium" charset="0"/>
                <a:ea typeface="Titillium" charset="0"/>
                <a:cs typeface="Titillium" charset="0"/>
              </a:rPr>
              <a:t>V. </a:t>
            </a:r>
            <a:r>
              <a:rPr lang="es-MX" sz="7198" spc="600" dirty="0">
                <a:latin typeface="Titillium" charset="0"/>
                <a:ea typeface="Titillium" charset="0"/>
                <a:cs typeface="Titillium" charset="0"/>
              </a:rPr>
              <a:t>DEMOGRÁFICOS</a:t>
            </a:r>
          </a:p>
        </p:txBody>
      </p:sp>
      <p:sp>
        <p:nvSpPr>
          <p:cNvPr id="23" name="Marcador de texto 3">
            <a:extLst>
              <a:ext uri="{FF2B5EF4-FFF2-40B4-BE49-F238E27FC236}">
                <a16:creationId xmlns="" xmlns:a16="http://schemas.microsoft.com/office/drawing/2014/main" id="{BA7D0B3B-7BCE-47F6-ABE8-6E9B7A7CDFC1}"/>
              </a:ext>
            </a:extLst>
          </p:cNvPr>
          <p:cNvSpPr txBox="1">
            <a:spLocks/>
          </p:cNvSpPr>
          <p:nvPr/>
        </p:nvSpPr>
        <p:spPr>
          <a:xfrm>
            <a:off x="1329832" y="1902702"/>
            <a:ext cx="11099661" cy="591600"/>
          </a:xfrm>
          <a:prstGeom prst="rect">
            <a:avLst/>
          </a:prstGeom>
        </p:spPr>
        <p:txBody>
          <a:bodyPr vert="horz" lIns="0" tIns="91422" rIns="182843" bIns="91422" rtlCol="0">
            <a:normAutofit/>
          </a:bodyPr>
          <a:lstStyle>
            <a:lvl1pPr marL="0" indent="0" algn="l" defTabSz="1828464" rtl="0" eaLnBrk="1" latinLnBrk="0" hangingPunct="1">
              <a:lnSpc>
                <a:spcPct val="90000"/>
              </a:lnSpc>
              <a:spcBef>
                <a:spcPts val="2000"/>
              </a:spcBef>
              <a:buFont typeface="Arial" panose="020B0604020202020204" pitchFamily="34" charset="0"/>
              <a:buNone/>
              <a:defRPr lang="en-US" sz="2666" b="1" i="0" kern="1200" baseline="0">
                <a:solidFill>
                  <a:schemeClr val="accent2"/>
                </a:solidFill>
                <a:effectLst/>
                <a:latin typeface="Raleway Black" charset="0"/>
                <a:ea typeface="Raleway Black" charset="0"/>
                <a:cs typeface="Raleway Black"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ENCUESTA </a:t>
            </a:r>
            <a:r>
              <a:rPr lang="es-MX" dirty="0" smtClean="0">
                <a:solidFill>
                  <a:srgbClr val="49545C"/>
                </a:solidFill>
                <a:latin typeface="Helvetica neue light"/>
              </a:rPr>
              <a:t>NACIONAL</a:t>
            </a:r>
            <a:endParaRPr lang="es-MX" dirty="0">
              <a:solidFill>
                <a:srgbClr val="49545C"/>
              </a:solidFill>
              <a:latin typeface="Helvetica neue light"/>
            </a:endParaRPr>
          </a:p>
        </p:txBody>
      </p:sp>
      <p:sp>
        <p:nvSpPr>
          <p:cNvPr id="25" name="Marcador de texto 2">
            <a:extLst>
              <a:ext uri="{FF2B5EF4-FFF2-40B4-BE49-F238E27FC236}">
                <a16:creationId xmlns="" xmlns:a16="http://schemas.microsoft.com/office/drawing/2014/main" id="{5E88531F-5EA1-41CD-990E-6243A60F54A6}"/>
              </a:ext>
            </a:extLst>
          </p:cNvPr>
          <p:cNvSpPr txBox="1">
            <a:spLocks/>
          </p:cNvSpPr>
          <p:nvPr/>
        </p:nvSpPr>
        <p:spPr>
          <a:xfrm>
            <a:off x="1259215" y="78178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a:latin typeface="Helvetica neue light"/>
              </a:rPr>
              <a:t>Cuestionario</a:t>
            </a:r>
          </a:p>
        </p:txBody>
      </p:sp>
      <p:sp>
        <p:nvSpPr>
          <p:cNvPr id="21"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E86194A-49A3-4929-91AE-0074CFCCAD8A}"/>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22" name="Slide Number">
            <a:extLst>
              <a:ext uri="{FF2B5EF4-FFF2-40B4-BE49-F238E27FC236}">
                <a16:creationId xmlns="" xmlns:a16="http://schemas.microsoft.com/office/drawing/2014/main" id="{2EDD3B5E-2E3D-4FBA-A84C-30A2274EC6AA}"/>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25</a:t>
            </a:fld>
            <a:endParaRPr lang="es-MX" dirty="0"/>
          </a:p>
        </p:txBody>
      </p:sp>
    </p:spTree>
    <p:extLst>
      <p:ext uri="{BB962C8B-B14F-4D97-AF65-F5344CB8AC3E}">
        <p14:creationId xmlns:p14="http://schemas.microsoft.com/office/powerpoint/2010/main" val="493395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0223151" y="4972322"/>
            <a:ext cx="11079956"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Resultados de la Encuesta</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26</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2569659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13">
            <a:extLst>
              <a:ext uri="{FF2B5EF4-FFF2-40B4-BE49-F238E27FC236}">
                <a16:creationId xmlns="" xmlns:a16="http://schemas.microsoft.com/office/drawing/2014/main" id="{FC268BC3-8325-46FA-A7EC-5A9FA6233F52}"/>
              </a:ext>
            </a:extLst>
          </p:cNvPr>
          <p:cNvSpPr txBox="1">
            <a:spLocks/>
          </p:cNvSpPr>
          <p:nvPr/>
        </p:nvSpPr>
        <p:spPr>
          <a:xfrm>
            <a:off x="3205773" y="692814"/>
            <a:ext cx="17966104" cy="164661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MX" sz="11100" dirty="0">
                <a:solidFill>
                  <a:schemeClr val="tx1">
                    <a:lumMod val="50000"/>
                    <a:lumOff val="50000"/>
                  </a:schemeClr>
                </a:solidFill>
                <a:latin typeface="Helvetica neue light"/>
                <a:ea typeface="Raleway Light" charset="0"/>
                <a:cs typeface="Raleway Light" charset="0"/>
              </a:rPr>
              <a:t>Códigos de Disposición</a:t>
            </a:r>
          </a:p>
        </p:txBody>
      </p:sp>
      <p:sp>
        <p:nvSpPr>
          <p:cNvPr id="6" name="Text Placeholder 20">
            <a:extLst>
              <a:ext uri="{FF2B5EF4-FFF2-40B4-BE49-F238E27FC236}">
                <a16:creationId xmlns="" xmlns:a16="http://schemas.microsoft.com/office/drawing/2014/main" id="{89DAB193-EAE5-41D7-B038-B7F535CAA3EB}"/>
              </a:ext>
            </a:extLst>
          </p:cNvPr>
          <p:cNvSpPr txBox="1">
            <a:spLocks/>
          </p:cNvSpPr>
          <p:nvPr/>
        </p:nvSpPr>
        <p:spPr>
          <a:xfrm>
            <a:off x="8544012" y="2339430"/>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smtClean="0">
                <a:solidFill>
                  <a:srgbClr val="49545C"/>
                </a:solidFill>
                <a:latin typeface="Helvetica neue light"/>
              </a:rPr>
              <a:t>REGISTRO DE CONTACTO DE VIVIENDAS</a:t>
            </a:r>
            <a:endParaRPr lang="es-MX" sz="2666" dirty="0">
              <a:solidFill>
                <a:srgbClr val="49545C"/>
              </a:solidFill>
              <a:latin typeface="Helvetica neue light"/>
            </a:endParaRP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4F6F061-7FDA-4C1A-AAE0-C2921411B0F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9CA5642F-A956-4FDB-A866-50327B39E1CF}"/>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27</a:t>
            </a:fld>
            <a:endParaRPr lang="es-MX" dirty="0"/>
          </a:p>
        </p:txBody>
      </p:sp>
      <p:sp>
        <p:nvSpPr>
          <p:cNvPr id="9"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D9FBE847-6EA5-42CA-A66B-A722F610FAD2}"/>
              </a:ext>
            </a:extLst>
          </p:cNvPr>
          <p:cNvSpPr>
            <a:spLocks noChangeShapeType="1"/>
          </p:cNvSpPr>
          <p:nvPr/>
        </p:nvSpPr>
        <p:spPr bwMode="auto">
          <a:xfrm>
            <a:off x="7402379" y="6033972"/>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11" name="Straight Connector 10"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F5E11ACD-0F14-4B04-8595-68D608E305A7}"/>
              </a:ext>
            </a:extLst>
          </p:cNvPr>
          <p:cNvSpPr>
            <a:spLocks noChangeShapeType="1"/>
          </p:cNvSpPr>
          <p:nvPr/>
        </p:nvSpPr>
        <p:spPr bwMode="auto">
          <a:xfrm>
            <a:off x="7402377" y="6033971"/>
            <a:ext cx="798622" cy="332"/>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13"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DB04F27-2605-41A3-AC87-3045916673F6}"/>
              </a:ext>
            </a:extLst>
          </p:cNvPr>
          <p:cNvSpPr>
            <a:spLocks noChangeArrowheads="1"/>
          </p:cNvSpPr>
          <p:nvPr/>
        </p:nvSpPr>
        <p:spPr bwMode="auto">
          <a:xfrm>
            <a:off x="7165903" y="5470744"/>
            <a:ext cx="3169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01</a:t>
            </a:r>
            <a:r>
              <a:rPr lang="en-US" altLang="zh-CN" sz="1800" b="1" dirty="0">
                <a:solidFill>
                  <a:srgbClr val="3F3F3F"/>
                </a:solidFill>
                <a:latin typeface="Lato Hairline" panose="020F0202020204030203" pitchFamily="34" charset="0"/>
                <a:sym typeface="Open Sans" pitchFamily="2" charset="0"/>
              </a:rPr>
              <a:t> VIVIENDA NO ELEGIBLE</a:t>
            </a:r>
          </a:p>
        </p:txBody>
      </p:sp>
      <p:sp>
        <p:nvSpPr>
          <p:cNvPr id="15"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CB783EDB-30F2-4451-8CB5-B63AD478FC03}"/>
              </a:ext>
            </a:extLst>
          </p:cNvPr>
          <p:cNvSpPr>
            <a:spLocks noChangeArrowheads="1"/>
          </p:cNvSpPr>
          <p:nvPr/>
        </p:nvSpPr>
        <p:spPr bwMode="auto">
          <a:xfrm>
            <a:off x="15435430" y="5376031"/>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dirty="0" smtClean="0">
                <a:solidFill>
                  <a:srgbClr val="3F3F3F"/>
                </a:solidFill>
                <a:latin typeface="Lato Hairline" panose="020F0202020204030203" pitchFamily="34" charset="0"/>
                <a:sym typeface="Open Sans" pitchFamily="2" charset="0"/>
              </a:rPr>
              <a:t>8.7%</a:t>
            </a:r>
            <a:endParaRPr lang="en-US" altLang="zh-CN" sz="3200" b="1" dirty="0">
              <a:solidFill>
                <a:srgbClr val="3F3F3F"/>
              </a:solidFill>
              <a:latin typeface="Lato Hairline" panose="020F0202020204030203" pitchFamily="34" charset="0"/>
              <a:sym typeface="Open Sans" pitchFamily="2" charset="0"/>
            </a:endParaRPr>
          </a:p>
        </p:txBody>
      </p:sp>
      <p:sp>
        <p:nvSpPr>
          <p:cNvPr id="19"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CA6E9DDB-5468-4B62-A34F-0FD628B8FE52}"/>
              </a:ext>
            </a:extLst>
          </p:cNvPr>
          <p:cNvSpPr>
            <a:spLocks noChangeShapeType="1"/>
          </p:cNvSpPr>
          <p:nvPr/>
        </p:nvSpPr>
        <p:spPr bwMode="auto">
          <a:xfrm>
            <a:off x="7402378" y="7240605"/>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23" name="Straight Connector 2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CEBAC13-E6DE-40B0-BDF4-BEAB017282B8}"/>
              </a:ext>
            </a:extLst>
          </p:cNvPr>
          <p:cNvSpPr>
            <a:spLocks noChangeShapeType="1"/>
          </p:cNvSpPr>
          <p:nvPr/>
        </p:nvSpPr>
        <p:spPr bwMode="auto">
          <a:xfrm>
            <a:off x="7402377" y="7240604"/>
            <a:ext cx="5591727" cy="331"/>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25"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B0830C8-E454-4DE4-A11D-118B9363DBD8}"/>
              </a:ext>
            </a:extLst>
          </p:cNvPr>
          <p:cNvSpPr>
            <a:spLocks noChangeArrowheads="1"/>
          </p:cNvSpPr>
          <p:nvPr/>
        </p:nvSpPr>
        <p:spPr bwMode="auto">
          <a:xfrm>
            <a:off x="7165902" y="6677377"/>
            <a:ext cx="7514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02</a:t>
            </a:r>
            <a:r>
              <a:rPr lang="en-US" altLang="zh-CN" sz="1800" b="1" dirty="0">
                <a:solidFill>
                  <a:srgbClr val="3F3F3F"/>
                </a:solidFill>
                <a:latin typeface="Lato Hairline" panose="020F0202020204030203" pitchFamily="34" charset="0"/>
                <a:sym typeface="Open Sans" pitchFamily="2" charset="0"/>
              </a:rPr>
              <a:t> VIVIENDA CON ELEGIBILIDAD DESCONOCIDA O SIN CONTACTO</a:t>
            </a:r>
          </a:p>
        </p:txBody>
      </p:sp>
      <p:sp>
        <p:nvSpPr>
          <p:cNvPr id="28"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8A058C3-B777-4980-A785-C15203D807C2}"/>
              </a:ext>
            </a:extLst>
          </p:cNvPr>
          <p:cNvSpPr>
            <a:spLocks noChangeArrowheads="1"/>
          </p:cNvSpPr>
          <p:nvPr/>
        </p:nvSpPr>
        <p:spPr bwMode="auto">
          <a:xfrm>
            <a:off x="15321618" y="6582664"/>
            <a:ext cx="1346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dirty="0" smtClean="0">
                <a:solidFill>
                  <a:srgbClr val="3F3F3F"/>
                </a:solidFill>
                <a:latin typeface="Lato Hairline" panose="020F0202020204030203" pitchFamily="34" charset="0"/>
                <a:sym typeface="Open Sans" pitchFamily="2" charset="0"/>
              </a:rPr>
              <a:t>61.5%</a:t>
            </a:r>
            <a:endParaRPr lang="en-US" altLang="zh-CN" sz="3200" b="1" dirty="0">
              <a:solidFill>
                <a:srgbClr val="3F3F3F"/>
              </a:solidFill>
              <a:latin typeface="Lato Hairline" panose="020F0202020204030203" pitchFamily="34" charset="0"/>
              <a:sym typeface="Open Sans" pitchFamily="2" charset="0"/>
            </a:endParaRPr>
          </a:p>
        </p:txBody>
      </p:sp>
      <p:sp>
        <p:nvSpPr>
          <p:cNvPr id="30"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38F28225-4202-4C79-B3A9-C376520E5FB0}"/>
              </a:ext>
            </a:extLst>
          </p:cNvPr>
          <p:cNvSpPr>
            <a:spLocks noChangeShapeType="1"/>
          </p:cNvSpPr>
          <p:nvPr/>
        </p:nvSpPr>
        <p:spPr bwMode="auto">
          <a:xfrm>
            <a:off x="7402380" y="8468271"/>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32" name="Straight Connector 31"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4BF0523F-6C9D-4350-A476-B140E26FE7D8}"/>
              </a:ext>
            </a:extLst>
          </p:cNvPr>
          <p:cNvSpPr>
            <a:spLocks noChangeShapeType="1"/>
          </p:cNvSpPr>
          <p:nvPr/>
        </p:nvSpPr>
        <p:spPr bwMode="auto">
          <a:xfrm>
            <a:off x="7402380" y="8468271"/>
            <a:ext cx="2795860"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34"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578B0F0F-07A7-4FA9-97FA-EA8E10DB6B38}"/>
              </a:ext>
            </a:extLst>
          </p:cNvPr>
          <p:cNvSpPr>
            <a:spLocks noChangeArrowheads="1"/>
          </p:cNvSpPr>
          <p:nvPr/>
        </p:nvSpPr>
        <p:spPr bwMode="auto">
          <a:xfrm>
            <a:off x="7165904" y="7817118"/>
            <a:ext cx="7198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03 </a:t>
            </a:r>
            <a:r>
              <a:rPr lang="en-US" altLang="zh-CN" sz="1800" b="1" dirty="0">
                <a:solidFill>
                  <a:srgbClr val="3F3F3F"/>
                </a:solidFill>
                <a:latin typeface="Lato Hairline" panose="020F0202020204030203" pitchFamily="34" charset="0"/>
                <a:sym typeface="Open Sans" pitchFamily="2" charset="0"/>
              </a:rPr>
              <a:t>VIVIENDA CON ELEGIBILIDAD CON RECHAZO A ENTREVISTA</a:t>
            </a:r>
          </a:p>
        </p:txBody>
      </p:sp>
      <p:sp>
        <p:nvSpPr>
          <p:cNvPr id="36"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C751CF8-BDC2-4253-ACA5-E630010C54F7}"/>
              </a:ext>
            </a:extLst>
          </p:cNvPr>
          <p:cNvSpPr>
            <a:spLocks noChangeArrowheads="1"/>
          </p:cNvSpPr>
          <p:nvPr/>
        </p:nvSpPr>
        <p:spPr bwMode="auto">
          <a:xfrm>
            <a:off x="15321619" y="7722405"/>
            <a:ext cx="1346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dirty="0" smtClean="0">
                <a:solidFill>
                  <a:srgbClr val="3F3F3F"/>
                </a:solidFill>
                <a:latin typeface="Lato Hairline" panose="020F0202020204030203" pitchFamily="34" charset="0"/>
                <a:sym typeface="Open Sans" pitchFamily="2" charset="0"/>
              </a:rPr>
              <a:t>29.8%</a:t>
            </a:r>
            <a:endParaRPr lang="en-US" altLang="zh-CN" sz="3200" b="1" dirty="0">
              <a:solidFill>
                <a:srgbClr val="3F3F3F"/>
              </a:solidFill>
              <a:latin typeface="Lato Hairline" panose="020F0202020204030203" pitchFamily="34" charset="0"/>
              <a:sym typeface="Open Sans" pitchFamily="2" charset="0"/>
            </a:endParaRPr>
          </a:p>
        </p:txBody>
      </p:sp>
    </p:spTree>
    <p:extLst>
      <p:ext uri="{BB962C8B-B14F-4D97-AF65-F5344CB8AC3E}">
        <p14:creationId xmlns:p14="http://schemas.microsoft.com/office/powerpoint/2010/main" val="4180957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13">
            <a:extLst>
              <a:ext uri="{FF2B5EF4-FFF2-40B4-BE49-F238E27FC236}">
                <a16:creationId xmlns="" xmlns:a16="http://schemas.microsoft.com/office/drawing/2014/main" id="{FC268BC3-8325-46FA-A7EC-5A9FA6233F52}"/>
              </a:ext>
            </a:extLst>
          </p:cNvPr>
          <p:cNvSpPr txBox="1">
            <a:spLocks/>
          </p:cNvSpPr>
          <p:nvPr/>
        </p:nvSpPr>
        <p:spPr>
          <a:xfrm>
            <a:off x="3205773" y="692814"/>
            <a:ext cx="17966104" cy="164661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MX" sz="11100" dirty="0">
                <a:solidFill>
                  <a:schemeClr val="tx1">
                    <a:lumMod val="50000"/>
                    <a:lumOff val="50000"/>
                  </a:schemeClr>
                </a:solidFill>
                <a:latin typeface="Helvetica neue light"/>
                <a:ea typeface="Raleway Light" charset="0"/>
                <a:cs typeface="Raleway Light" charset="0"/>
              </a:rPr>
              <a:t>Códigos de Disposición</a:t>
            </a:r>
          </a:p>
        </p:txBody>
      </p:sp>
      <p:sp>
        <p:nvSpPr>
          <p:cNvPr id="6" name="Text Placeholder 20">
            <a:extLst>
              <a:ext uri="{FF2B5EF4-FFF2-40B4-BE49-F238E27FC236}">
                <a16:creationId xmlns="" xmlns:a16="http://schemas.microsoft.com/office/drawing/2014/main" id="{89DAB193-EAE5-41D7-B038-B7F535CAA3EB}"/>
              </a:ext>
            </a:extLst>
          </p:cNvPr>
          <p:cNvSpPr txBox="1">
            <a:spLocks/>
          </p:cNvSpPr>
          <p:nvPr/>
        </p:nvSpPr>
        <p:spPr>
          <a:xfrm>
            <a:off x="8544012" y="2339430"/>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smtClean="0">
                <a:solidFill>
                  <a:srgbClr val="49545C"/>
                </a:solidFill>
                <a:latin typeface="Helvetica neue light"/>
              </a:rPr>
              <a:t>REGISTRO DE CONTACTO DE PERSONAS</a:t>
            </a:r>
            <a:endParaRPr lang="es-MX" sz="2666" dirty="0">
              <a:solidFill>
                <a:srgbClr val="49545C"/>
              </a:solidFill>
              <a:latin typeface="Helvetica neue light"/>
            </a:endParaRP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4F6F061-7FDA-4C1A-AAE0-C2921411B0F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9CA5642F-A956-4FDB-A866-50327B39E1CF}"/>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28</a:t>
            </a:fld>
            <a:endParaRPr lang="es-MX" dirty="0"/>
          </a:p>
        </p:txBody>
      </p:sp>
      <p:sp>
        <p:nvSpPr>
          <p:cNvPr id="46"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CE8A6F0-08CD-4086-9C47-D062AE7E8510}"/>
              </a:ext>
            </a:extLst>
          </p:cNvPr>
          <p:cNvSpPr>
            <a:spLocks noChangeShapeType="1"/>
          </p:cNvSpPr>
          <p:nvPr/>
        </p:nvSpPr>
        <p:spPr bwMode="auto">
          <a:xfrm>
            <a:off x="7718234" y="5466162"/>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48" name="Straight Connector 47"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70575228-D242-42EC-B2DB-21DEAA806046}"/>
              </a:ext>
            </a:extLst>
          </p:cNvPr>
          <p:cNvSpPr>
            <a:spLocks noChangeShapeType="1"/>
          </p:cNvSpPr>
          <p:nvPr/>
        </p:nvSpPr>
        <p:spPr bwMode="auto">
          <a:xfrm>
            <a:off x="7718234" y="5466162"/>
            <a:ext cx="4890861"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50"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3F898148-D57C-44EC-BBE3-EC7540318468}"/>
              </a:ext>
            </a:extLst>
          </p:cNvPr>
          <p:cNvSpPr>
            <a:spLocks noChangeArrowheads="1"/>
          </p:cNvSpPr>
          <p:nvPr/>
        </p:nvSpPr>
        <p:spPr bwMode="auto">
          <a:xfrm>
            <a:off x="7481758" y="4902934"/>
            <a:ext cx="5977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04 </a:t>
            </a:r>
            <a:r>
              <a:rPr lang="en-US" altLang="zh-CN" sz="1800" b="1" dirty="0">
                <a:solidFill>
                  <a:srgbClr val="3F3F3F"/>
                </a:solidFill>
                <a:latin typeface="Lato Hairline" panose="020F0202020204030203" pitchFamily="34" charset="0"/>
                <a:sym typeface="Open Sans" pitchFamily="2" charset="0"/>
              </a:rPr>
              <a:t>PERSONA ELEGIBLE Y NO SE APLICÓ ENTREVISTA</a:t>
            </a:r>
          </a:p>
        </p:txBody>
      </p:sp>
      <p:sp>
        <p:nvSpPr>
          <p:cNvPr id="52"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00B7FC5-85E1-47F2-A3C1-82563DD46213}"/>
              </a:ext>
            </a:extLst>
          </p:cNvPr>
          <p:cNvSpPr>
            <a:spLocks noChangeArrowheads="1"/>
          </p:cNvSpPr>
          <p:nvPr/>
        </p:nvSpPr>
        <p:spPr bwMode="auto">
          <a:xfrm>
            <a:off x="15637473" y="4808221"/>
            <a:ext cx="1346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dirty="0" smtClean="0">
                <a:solidFill>
                  <a:srgbClr val="3F3F3F"/>
                </a:solidFill>
                <a:latin typeface="Lato Hairline" panose="020F0202020204030203" pitchFamily="34" charset="0"/>
                <a:sym typeface="Open Sans" pitchFamily="2" charset="0"/>
              </a:rPr>
              <a:t>53.9%</a:t>
            </a:r>
            <a:endParaRPr lang="en-US" altLang="zh-CN" sz="3200" b="1" dirty="0">
              <a:solidFill>
                <a:srgbClr val="3F3F3F"/>
              </a:solidFill>
              <a:latin typeface="Lato Hairline" panose="020F0202020204030203" pitchFamily="34" charset="0"/>
              <a:sym typeface="Open Sans" pitchFamily="2" charset="0"/>
            </a:endParaRPr>
          </a:p>
        </p:txBody>
      </p:sp>
      <p:sp>
        <p:nvSpPr>
          <p:cNvPr id="54"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DF2CAB94-7301-4608-9AC0-1669242A288C}"/>
              </a:ext>
            </a:extLst>
          </p:cNvPr>
          <p:cNvSpPr>
            <a:spLocks noChangeShapeType="1"/>
          </p:cNvSpPr>
          <p:nvPr/>
        </p:nvSpPr>
        <p:spPr bwMode="auto">
          <a:xfrm>
            <a:off x="7718238" y="6628227"/>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56" name="Straight Connector 55"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69C6D8E7-4A2D-4442-886E-2831EC668161}"/>
              </a:ext>
            </a:extLst>
          </p:cNvPr>
          <p:cNvSpPr>
            <a:spLocks noChangeShapeType="1"/>
          </p:cNvSpPr>
          <p:nvPr/>
        </p:nvSpPr>
        <p:spPr bwMode="auto">
          <a:xfrm>
            <a:off x="7718238" y="6628227"/>
            <a:ext cx="323023"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58"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64E7B9D9-C4CB-4A40-94AB-A3B2E569AA12}"/>
              </a:ext>
            </a:extLst>
          </p:cNvPr>
          <p:cNvSpPr>
            <a:spLocks noChangeArrowheads="1"/>
          </p:cNvSpPr>
          <p:nvPr/>
        </p:nvSpPr>
        <p:spPr bwMode="auto">
          <a:xfrm>
            <a:off x="7481762" y="6064999"/>
            <a:ext cx="4629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05</a:t>
            </a:r>
            <a:r>
              <a:rPr lang="en-US" altLang="zh-CN" sz="1800" b="1" dirty="0">
                <a:solidFill>
                  <a:srgbClr val="3F3F3F"/>
                </a:solidFill>
                <a:latin typeface="Lato Hairline" panose="020F0202020204030203" pitchFamily="34" charset="0"/>
                <a:sym typeface="Open Sans" pitchFamily="2" charset="0"/>
              </a:rPr>
              <a:t> PERSONA ELEGIBLE SIN CREDENCIAL</a:t>
            </a:r>
          </a:p>
        </p:txBody>
      </p:sp>
      <p:sp>
        <p:nvSpPr>
          <p:cNvPr id="60"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1D9D9CC7-196A-41CC-BB24-4D3283D56C89}"/>
              </a:ext>
            </a:extLst>
          </p:cNvPr>
          <p:cNvSpPr>
            <a:spLocks noChangeArrowheads="1"/>
          </p:cNvSpPr>
          <p:nvPr/>
        </p:nvSpPr>
        <p:spPr bwMode="auto">
          <a:xfrm>
            <a:off x="15751287" y="5970286"/>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3200" b="1" dirty="0" smtClean="0">
                <a:solidFill>
                  <a:srgbClr val="3F3F3F"/>
                </a:solidFill>
                <a:latin typeface="Lato Hairline" panose="020F0202020204030203" pitchFamily="34" charset="0"/>
                <a:sym typeface="Open Sans" pitchFamily="2" charset="0"/>
              </a:rPr>
              <a:t>3.3%</a:t>
            </a:r>
            <a:endParaRPr lang="en-US" altLang="zh-CN" sz="3200" b="1" dirty="0">
              <a:solidFill>
                <a:srgbClr val="3F3F3F"/>
              </a:solidFill>
              <a:latin typeface="Lato Hairline" panose="020F0202020204030203" pitchFamily="34" charset="0"/>
              <a:sym typeface="Open Sans" pitchFamily="2" charset="0"/>
            </a:endParaRPr>
          </a:p>
        </p:txBody>
      </p:sp>
      <p:sp>
        <p:nvSpPr>
          <p:cNvPr id="62"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F02C60C8-8E8D-4BEB-B2BC-609296BB692B}"/>
              </a:ext>
            </a:extLst>
          </p:cNvPr>
          <p:cNvSpPr>
            <a:spLocks noChangeShapeType="1"/>
          </p:cNvSpPr>
          <p:nvPr/>
        </p:nvSpPr>
        <p:spPr bwMode="auto">
          <a:xfrm>
            <a:off x="7639546" y="7743177"/>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64" name="Straight Connector 6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7784F45-1C71-4A6F-8DA7-3D8DA658DD71}"/>
              </a:ext>
            </a:extLst>
          </p:cNvPr>
          <p:cNvSpPr>
            <a:spLocks noChangeShapeType="1"/>
          </p:cNvSpPr>
          <p:nvPr/>
        </p:nvSpPr>
        <p:spPr bwMode="auto">
          <a:xfrm>
            <a:off x="7639546" y="7743177"/>
            <a:ext cx="1367458"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66"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1B74332C-A5B3-4986-A3F7-43A03FCE78D8}"/>
              </a:ext>
            </a:extLst>
          </p:cNvPr>
          <p:cNvSpPr>
            <a:spLocks noChangeArrowheads="1"/>
          </p:cNvSpPr>
          <p:nvPr/>
        </p:nvSpPr>
        <p:spPr bwMode="auto">
          <a:xfrm>
            <a:off x="7403070" y="7179949"/>
            <a:ext cx="6388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06 </a:t>
            </a:r>
            <a:r>
              <a:rPr lang="en-US" altLang="zh-CN" sz="1800" b="1" dirty="0">
                <a:solidFill>
                  <a:srgbClr val="3F3F3F"/>
                </a:solidFill>
                <a:latin typeface="Lato Hairline" panose="020F0202020204030203" pitchFamily="34" charset="0"/>
                <a:sym typeface="Open Sans" pitchFamily="2" charset="0"/>
              </a:rPr>
              <a:t>PERSONA ELEGIBLE NO SIMPATIZANTE O MILITANTE</a:t>
            </a:r>
          </a:p>
        </p:txBody>
      </p:sp>
      <p:sp>
        <p:nvSpPr>
          <p:cNvPr id="68"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FA919727-F114-46B3-A31E-75E32FC48C39}"/>
              </a:ext>
            </a:extLst>
          </p:cNvPr>
          <p:cNvSpPr>
            <a:spLocks noChangeArrowheads="1"/>
          </p:cNvSpPr>
          <p:nvPr/>
        </p:nvSpPr>
        <p:spPr bwMode="auto">
          <a:xfrm>
            <a:off x="15558782" y="7085236"/>
            <a:ext cx="1346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3200" b="1" dirty="0" smtClean="0">
                <a:solidFill>
                  <a:srgbClr val="3F3F3F"/>
                </a:solidFill>
                <a:latin typeface="Lato Hairline" panose="020F0202020204030203" pitchFamily="34" charset="0"/>
                <a:sym typeface="Open Sans" pitchFamily="2" charset="0"/>
              </a:rPr>
              <a:t>14.5%</a:t>
            </a:r>
            <a:endParaRPr lang="en-US" altLang="zh-CN" sz="3200" b="1" dirty="0">
              <a:solidFill>
                <a:srgbClr val="3F3F3F"/>
              </a:solidFill>
              <a:latin typeface="Lato Hairline" panose="020F0202020204030203" pitchFamily="34" charset="0"/>
              <a:sym typeface="Open Sans" pitchFamily="2" charset="0"/>
            </a:endParaRPr>
          </a:p>
        </p:txBody>
      </p:sp>
      <p:sp>
        <p:nvSpPr>
          <p:cNvPr id="70"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58BC043A-E911-40B0-BE37-B03A9F56DF26}"/>
              </a:ext>
            </a:extLst>
          </p:cNvPr>
          <p:cNvSpPr>
            <a:spLocks noChangeShapeType="1"/>
          </p:cNvSpPr>
          <p:nvPr/>
        </p:nvSpPr>
        <p:spPr bwMode="auto">
          <a:xfrm>
            <a:off x="7639545" y="8949810"/>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72" name="Straight Connector 71"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67C699BD-9FA1-4210-8052-FF774BCF78E6}"/>
              </a:ext>
            </a:extLst>
          </p:cNvPr>
          <p:cNvSpPr>
            <a:spLocks noChangeShapeType="1"/>
          </p:cNvSpPr>
          <p:nvPr/>
        </p:nvSpPr>
        <p:spPr bwMode="auto">
          <a:xfrm>
            <a:off x="7639545" y="8949810"/>
            <a:ext cx="67653"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74"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86ECAD03-AE13-4346-A75A-CC504BAB24E5}"/>
              </a:ext>
            </a:extLst>
          </p:cNvPr>
          <p:cNvSpPr>
            <a:spLocks noChangeArrowheads="1"/>
          </p:cNvSpPr>
          <p:nvPr/>
        </p:nvSpPr>
        <p:spPr bwMode="auto">
          <a:xfrm>
            <a:off x="7403069" y="8386582"/>
            <a:ext cx="27735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07 </a:t>
            </a:r>
            <a:r>
              <a:rPr lang="en-US" altLang="zh-CN" sz="1800" b="1" dirty="0">
                <a:solidFill>
                  <a:srgbClr val="3F3F3F"/>
                </a:solidFill>
                <a:latin typeface="Lato Hairline" panose="020F0202020204030203" pitchFamily="34" charset="0"/>
                <a:sym typeface="Open Sans" pitchFamily="2" charset="0"/>
              </a:rPr>
              <a:t>ENCUESTA PARCIAL</a:t>
            </a:r>
          </a:p>
        </p:txBody>
      </p:sp>
      <p:sp>
        <p:nvSpPr>
          <p:cNvPr id="76"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B45F20D1-4A2B-4245-885F-722D50E7CB76}"/>
              </a:ext>
            </a:extLst>
          </p:cNvPr>
          <p:cNvSpPr>
            <a:spLocks noChangeArrowheads="1"/>
          </p:cNvSpPr>
          <p:nvPr/>
        </p:nvSpPr>
        <p:spPr bwMode="auto">
          <a:xfrm>
            <a:off x="15672592" y="8291869"/>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3200" b="1" dirty="0" smtClean="0">
                <a:solidFill>
                  <a:srgbClr val="3F3F3F"/>
                </a:solidFill>
                <a:latin typeface="Lato Hairline" panose="020F0202020204030203" pitchFamily="34" charset="0"/>
                <a:sym typeface="Open Sans" pitchFamily="2" charset="0"/>
              </a:rPr>
              <a:t>0.4%</a:t>
            </a:r>
            <a:endParaRPr lang="en-US" altLang="zh-CN" sz="3200" b="1" dirty="0">
              <a:solidFill>
                <a:srgbClr val="3F3F3F"/>
              </a:solidFill>
              <a:latin typeface="Lato Hairline" panose="020F0202020204030203" pitchFamily="34" charset="0"/>
              <a:sym typeface="Open Sans" pitchFamily="2" charset="0"/>
            </a:endParaRPr>
          </a:p>
        </p:txBody>
      </p:sp>
      <p:sp>
        <p:nvSpPr>
          <p:cNvPr id="78"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F6ED1DC7-1AB6-4C41-9CBF-DCD0B1F9BB4E}"/>
              </a:ext>
            </a:extLst>
          </p:cNvPr>
          <p:cNvSpPr>
            <a:spLocks noChangeShapeType="1"/>
          </p:cNvSpPr>
          <p:nvPr/>
        </p:nvSpPr>
        <p:spPr bwMode="auto">
          <a:xfrm>
            <a:off x="7639547" y="10177476"/>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80" name="Straight Connector 7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BC6B14A-6AEE-4C0C-AD97-10234A6BAFBD}"/>
              </a:ext>
            </a:extLst>
          </p:cNvPr>
          <p:cNvSpPr>
            <a:spLocks noChangeShapeType="1"/>
          </p:cNvSpPr>
          <p:nvPr/>
        </p:nvSpPr>
        <p:spPr bwMode="auto">
          <a:xfrm>
            <a:off x="7639547" y="10177476"/>
            <a:ext cx="240202"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82"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BA67DEF-A690-4CE9-9F53-91AE2F8A2588}"/>
              </a:ext>
            </a:extLst>
          </p:cNvPr>
          <p:cNvSpPr>
            <a:spLocks noChangeArrowheads="1"/>
          </p:cNvSpPr>
          <p:nvPr/>
        </p:nvSpPr>
        <p:spPr bwMode="auto">
          <a:xfrm>
            <a:off x="7403071" y="9526323"/>
            <a:ext cx="3207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08 </a:t>
            </a:r>
            <a:r>
              <a:rPr lang="en-US" altLang="zh-CN" sz="1800" b="1" dirty="0">
                <a:solidFill>
                  <a:srgbClr val="3F3F3F"/>
                </a:solidFill>
                <a:latin typeface="Lato Hairline" panose="020F0202020204030203" pitchFamily="34" charset="0"/>
                <a:sym typeface="Open Sans" pitchFamily="2" charset="0"/>
              </a:rPr>
              <a:t>ENCUESTA CANCELADA</a:t>
            </a:r>
          </a:p>
        </p:txBody>
      </p:sp>
      <p:sp>
        <p:nvSpPr>
          <p:cNvPr id="84"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F592797-DE03-432F-8964-19078C488544}"/>
              </a:ext>
            </a:extLst>
          </p:cNvPr>
          <p:cNvSpPr>
            <a:spLocks noChangeArrowheads="1"/>
          </p:cNvSpPr>
          <p:nvPr/>
        </p:nvSpPr>
        <p:spPr bwMode="auto">
          <a:xfrm>
            <a:off x="15672595" y="9431610"/>
            <a:ext cx="11192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3200" b="1" dirty="0" smtClean="0">
                <a:solidFill>
                  <a:srgbClr val="3F3F3F"/>
                </a:solidFill>
                <a:latin typeface="Lato Hairline" panose="020F0202020204030203" pitchFamily="34" charset="0"/>
                <a:sym typeface="Open Sans" pitchFamily="2" charset="0"/>
              </a:rPr>
              <a:t>1.1%</a:t>
            </a:r>
            <a:endParaRPr lang="en-US" altLang="zh-CN" sz="3200" b="1" dirty="0">
              <a:solidFill>
                <a:srgbClr val="3F3F3F"/>
              </a:solidFill>
              <a:latin typeface="Lato Hairline" panose="020F0202020204030203" pitchFamily="34" charset="0"/>
              <a:sym typeface="Open Sans" pitchFamily="2" charset="0"/>
            </a:endParaRPr>
          </a:p>
        </p:txBody>
      </p:sp>
      <p:sp>
        <p:nvSpPr>
          <p:cNvPr id="86" name="Straight Connector 9"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46559F4-2FE5-4546-BD8E-7D500297A9E0}"/>
              </a:ext>
            </a:extLst>
          </p:cNvPr>
          <p:cNvSpPr>
            <a:spLocks noChangeShapeType="1"/>
          </p:cNvSpPr>
          <p:nvPr/>
        </p:nvSpPr>
        <p:spPr bwMode="auto">
          <a:xfrm>
            <a:off x="7639544" y="11229292"/>
            <a:ext cx="9098562" cy="0"/>
          </a:xfrm>
          <a:prstGeom prst="line">
            <a:avLst/>
          </a:prstGeom>
          <a:noFill/>
          <a:ln w="82550">
            <a:solidFill>
              <a:srgbClr val="BFBFBF"/>
            </a:solidFill>
            <a:bevel/>
            <a:headEnd/>
            <a:tailEn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88" name="Straight Connector 87"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84619468-A930-4E80-B658-A3A609371EB3}"/>
              </a:ext>
            </a:extLst>
          </p:cNvPr>
          <p:cNvSpPr>
            <a:spLocks noChangeShapeType="1"/>
          </p:cNvSpPr>
          <p:nvPr/>
        </p:nvSpPr>
        <p:spPr bwMode="auto">
          <a:xfrm>
            <a:off x="7639544" y="11229292"/>
            <a:ext cx="2537105" cy="0"/>
          </a:xfrm>
          <a:prstGeom prst="line">
            <a:avLst/>
          </a:prstGeom>
          <a:noFill/>
          <a:ln w="82550">
            <a:solidFill>
              <a:srgbClr val="2D4A5C"/>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b="1">
              <a:latin typeface="Lato Hairline" panose="020F0202020204030203" pitchFamily="34" charset="0"/>
            </a:endParaRPr>
          </a:p>
        </p:txBody>
      </p:sp>
      <p:sp>
        <p:nvSpPr>
          <p:cNvPr id="90" name="TextBox 12"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BB91B2E-2B19-425B-9964-1FC42FFBBA8D}"/>
              </a:ext>
            </a:extLst>
          </p:cNvPr>
          <p:cNvSpPr>
            <a:spLocks noChangeArrowheads="1"/>
          </p:cNvSpPr>
          <p:nvPr/>
        </p:nvSpPr>
        <p:spPr bwMode="auto">
          <a:xfrm>
            <a:off x="7403068" y="10666064"/>
            <a:ext cx="30403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3F3F3F"/>
                </a:solidFill>
                <a:latin typeface="Lato Hairline" panose="020F0202020204030203" pitchFamily="34" charset="0"/>
                <a:sym typeface="Open Sans" pitchFamily="2" charset="0"/>
              </a:rPr>
              <a:t>09 </a:t>
            </a:r>
            <a:r>
              <a:rPr lang="en-US" altLang="zh-CN" sz="1800" b="1" dirty="0">
                <a:solidFill>
                  <a:srgbClr val="3F3F3F"/>
                </a:solidFill>
                <a:latin typeface="Lato Hairline" panose="020F0202020204030203" pitchFamily="34" charset="0"/>
                <a:sym typeface="Open Sans" pitchFamily="2" charset="0"/>
              </a:rPr>
              <a:t>ENCUESTA COMPLETA</a:t>
            </a:r>
          </a:p>
        </p:txBody>
      </p:sp>
      <p:sp>
        <p:nvSpPr>
          <p:cNvPr id="92" name="TextBox 13"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E5934071-39D4-4B23-ADD1-98315E072F1C}"/>
              </a:ext>
            </a:extLst>
          </p:cNvPr>
          <p:cNvSpPr>
            <a:spLocks noChangeArrowheads="1"/>
          </p:cNvSpPr>
          <p:nvPr/>
        </p:nvSpPr>
        <p:spPr bwMode="auto">
          <a:xfrm>
            <a:off x="15558782" y="10571351"/>
            <a:ext cx="1346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3200" b="1" dirty="0" smtClean="0">
                <a:solidFill>
                  <a:srgbClr val="3F3F3F"/>
                </a:solidFill>
                <a:latin typeface="Lato Hairline" panose="020F0202020204030203" pitchFamily="34" charset="0"/>
                <a:sym typeface="Open Sans" pitchFamily="2" charset="0"/>
              </a:rPr>
              <a:t>26.8%</a:t>
            </a:r>
            <a:endParaRPr lang="en-US" altLang="zh-CN" sz="3200" b="1" dirty="0">
              <a:solidFill>
                <a:srgbClr val="3F3F3F"/>
              </a:solidFill>
              <a:latin typeface="Lato Hairline" panose="020F0202020204030203" pitchFamily="34" charset="0"/>
              <a:sym typeface="Open Sans" pitchFamily="2" charset="0"/>
            </a:endParaRPr>
          </a:p>
        </p:txBody>
      </p:sp>
    </p:spTree>
    <p:extLst>
      <p:ext uri="{BB962C8B-B14F-4D97-AF65-F5344CB8AC3E}">
        <p14:creationId xmlns:p14="http://schemas.microsoft.com/office/powerpoint/2010/main" val="3611048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13"/>
          <p:cNvSpPr txBox="1">
            <a:spLocks/>
          </p:cNvSpPr>
          <p:nvPr/>
        </p:nvSpPr>
        <p:spPr>
          <a:xfrm>
            <a:off x="1417687" y="578514"/>
            <a:ext cx="21542277" cy="164661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MX" sz="9000" dirty="0">
                <a:solidFill>
                  <a:schemeClr val="tx1">
                    <a:lumMod val="50000"/>
                    <a:lumOff val="50000"/>
                  </a:schemeClr>
                </a:solidFill>
                <a:latin typeface="Helvetica neue light"/>
                <a:ea typeface="Raleway Light" charset="0"/>
                <a:cs typeface="Raleway Light" charset="0"/>
              </a:rPr>
              <a:t>S</a:t>
            </a:r>
            <a:r>
              <a:rPr lang="es-MX" sz="9000" dirty="0" smtClean="0">
                <a:solidFill>
                  <a:schemeClr val="tx1">
                    <a:lumMod val="50000"/>
                    <a:lumOff val="50000"/>
                  </a:schemeClr>
                </a:solidFill>
                <a:latin typeface="Helvetica neue light"/>
                <a:ea typeface="Raleway Light" charset="0"/>
                <a:cs typeface="Raleway Light" charset="0"/>
              </a:rPr>
              <a:t>elección del Presidente de MORENA</a:t>
            </a:r>
            <a:endParaRPr lang="es-MX" sz="9000" dirty="0">
              <a:solidFill>
                <a:schemeClr val="tx1">
                  <a:lumMod val="50000"/>
                  <a:lumOff val="50000"/>
                </a:schemeClr>
              </a:solidFill>
              <a:latin typeface="Helvetica neue light"/>
              <a:ea typeface="Raleway Light" charset="0"/>
              <a:cs typeface="Raleway Light" charset="0"/>
            </a:endParaRPr>
          </a:p>
        </p:txBody>
      </p:sp>
      <p:sp>
        <p:nvSpPr>
          <p:cNvPr id="8" name="Text Placeholder 20"/>
          <p:cNvSpPr txBox="1">
            <a:spLocks/>
          </p:cNvSpPr>
          <p:nvPr/>
        </p:nvSpPr>
        <p:spPr>
          <a:xfrm>
            <a:off x="8544012" y="2014116"/>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a:solidFill>
                  <a:srgbClr val="49545C"/>
                </a:solidFill>
                <a:latin typeface="Helvetica neue light"/>
              </a:rPr>
              <a:t>ENCUESTA NACIONAL</a:t>
            </a:r>
          </a:p>
        </p:txBody>
      </p:sp>
      <p:sp>
        <p:nvSpPr>
          <p:cNvPr id="1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B7E6723-0686-49ED-9366-AC113F1CFF3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7" name="Slide Number">
            <a:extLst>
              <a:ext uri="{FF2B5EF4-FFF2-40B4-BE49-F238E27FC236}">
                <a16:creationId xmlns="" xmlns:a16="http://schemas.microsoft.com/office/drawing/2014/main" id="{E82683C9-33F3-4226-B06C-7888354FB561}"/>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29</a:t>
            </a:fld>
            <a:endParaRPr lang="es-MX" dirty="0"/>
          </a:p>
        </p:txBody>
      </p:sp>
      <p:graphicFrame>
        <p:nvGraphicFramePr>
          <p:cNvPr id="10" name="6 Marcador de contenido"/>
          <p:cNvGraphicFramePr>
            <a:graphicFrameLocks/>
          </p:cNvGraphicFramePr>
          <p:nvPr>
            <p:extLst>
              <p:ext uri="{D42A27DB-BD31-4B8C-83A1-F6EECF244321}">
                <p14:modId xmlns:p14="http://schemas.microsoft.com/office/powerpoint/2010/main" val="2142949188"/>
              </p:ext>
            </p:extLst>
          </p:nvPr>
        </p:nvGraphicFramePr>
        <p:xfrm>
          <a:off x="6206108" y="4624978"/>
          <a:ext cx="11941210" cy="8411080"/>
        </p:xfrm>
        <a:graphic>
          <a:graphicData uri="http://schemas.openxmlformats.org/drawingml/2006/chart">
            <c:chart xmlns:c="http://schemas.openxmlformats.org/drawingml/2006/chart" xmlns:r="http://schemas.openxmlformats.org/officeDocument/2006/relationships" r:id="rId2"/>
          </a:graphicData>
        </a:graphic>
      </p:graphicFrame>
      <p:sp>
        <p:nvSpPr>
          <p:cNvPr id="11" name="3 Marcador de texto"/>
          <p:cNvSpPr txBox="1">
            <a:spLocks/>
          </p:cNvSpPr>
          <p:nvPr/>
        </p:nvSpPr>
        <p:spPr>
          <a:xfrm>
            <a:off x="696993" y="3053815"/>
            <a:ext cx="23125605" cy="1054269"/>
          </a:xfrm>
          <a:prstGeom prst="rect">
            <a:avLst/>
          </a:prstGeom>
        </p:spPr>
        <p:txBody>
          <a:bodyPr anchor="ctr">
            <a:noAutofit/>
          </a:bodyPr>
          <a:lst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sz="2800" dirty="0">
                <a:solidFill>
                  <a:schemeClr val="tx1">
                    <a:lumMod val="50000"/>
                    <a:lumOff val="50000"/>
                  </a:schemeClr>
                </a:solidFill>
                <a:latin typeface="Lato" charset="0"/>
                <a:ea typeface="Lato" charset="0"/>
                <a:cs typeface="Lato" charset="0"/>
              </a:rPr>
              <a:t>¿Sabía usted que el partido político </a:t>
            </a:r>
            <a:r>
              <a:rPr lang="es-MX" sz="2800" b="1" dirty="0">
                <a:solidFill>
                  <a:schemeClr val="tx1">
                    <a:lumMod val="50000"/>
                    <a:lumOff val="50000"/>
                  </a:schemeClr>
                </a:solidFill>
                <a:latin typeface="Lato" charset="0"/>
                <a:ea typeface="Lato" charset="0"/>
                <a:cs typeface="Lato" charset="0"/>
              </a:rPr>
              <a:t>MORENA</a:t>
            </a:r>
            <a:r>
              <a:rPr lang="es-MX" sz="2800" dirty="0">
                <a:solidFill>
                  <a:schemeClr val="tx1">
                    <a:lumMod val="50000"/>
                    <a:lumOff val="50000"/>
                  </a:schemeClr>
                </a:solidFill>
                <a:latin typeface="Lato" charset="0"/>
                <a:ea typeface="Lato" charset="0"/>
                <a:cs typeface="Lato" charset="0"/>
              </a:rPr>
              <a:t> elegirá a su próximo Presidente por medio de una encuesta entre sus militantes y simpatizantes?</a:t>
            </a:r>
          </a:p>
        </p:txBody>
      </p:sp>
    </p:spTree>
    <p:extLst>
      <p:ext uri="{BB962C8B-B14F-4D97-AF65-F5344CB8AC3E}">
        <p14:creationId xmlns:p14="http://schemas.microsoft.com/office/powerpoint/2010/main" val="3970149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2249347" y="4972322"/>
            <a:ext cx="7027565"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7200" dirty="0">
                <a:solidFill>
                  <a:schemeClr val="bg1"/>
                </a:solidFill>
                <a:effectLst>
                  <a:outerShdw blurRad="38100" dist="38100" dir="2700000" algn="tl">
                    <a:srgbClr val="000000">
                      <a:alpha val="43137"/>
                    </a:srgbClr>
                  </a:outerShdw>
                </a:effectLst>
                <a:latin typeface="Helvetica neue light"/>
                <a:cs typeface="Raleway Regular"/>
              </a:rPr>
              <a:t>Objetivo General</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03</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1732167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13"/>
          <p:cNvSpPr txBox="1">
            <a:spLocks/>
          </p:cNvSpPr>
          <p:nvPr/>
        </p:nvSpPr>
        <p:spPr>
          <a:xfrm>
            <a:off x="2396881" y="578514"/>
            <a:ext cx="19583888" cy="164661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MX" sz="9000" dirty="0">
                <a:solidFill>
                  <a:schemeClr val="tx1">
                    <a:lumMod val="50000"/>
                    <a:lumOff val="50000"/>
                  </a:schemeClr>
                </a:solidFill>
                <a:latin typeface="Helvetica neue light"/>
                <a:ea typeface="Raleway Light" charset="0"/>
                <a:cs typeface="Raleway Light" charset="0"/>
              </a:rPr>
              <a:t>Candidaturas a Presidencia</a:t>
            </a:r>
          </a:p>
        </p:txBody>
      </p:sp>
      <p:sp>
        <p:nvSpPr>
          <p:cNvPr id="8" name="Text Placeholder 20"/>
          <p:cNvSpPr txBox="1">
            <a:spLocks/>
          </p:cNvSpPr>
          <p:nvPr/>
        </p:nvSpPr>
        <p:spPr>
          <a:xfrm>
            <a:off x="8544012" y="2225130"/>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a:solidFill>
                  <a:srgbClr val="49545C"/>
                </a:solidFill>
                <a:latin typeface="Helvetica neue light"/>
              </a:rPr>
              <a:t>ENCUESTA NACIONAL</a:t>
            </a:r>
          </a:p>
        </p:txBody>
      </p:sp>
      <p:sp>
        <p:nvSpPr>
          <p:cNvPr id="1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B7E6723-0686-49ED-9366-AC113F1CFF3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7" name="Slide Number">
            <a:extLst>
              <a:ext uri="{FF2B5EF4-FFF2-40B4-BE49-F238E27FC236}">
                <a16:creationId xmlns="" xmlns:a16="http://schemas.microsoft.com/office/drawing/2014/main" id="{E82683C9-33F3-4226-B06C-7888354FB561}"/>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30</a:t>
            </a:fld>
            <a:endParaRPr lang="es-MX" dirty="0"/>
          </a:p>
        </p:txBody>
      </p:sp>
      <p:graphicFrame>
        <p:nvGraphicFramePr>
          <p:cNvPr id="10" name="6 Marcador de contenido"/>
          <p:cNvGraphicFramePr>
            <a:graphicFrameLocks/>
          </p:cNvGraphicFramePr>
          <p:nvPr>
            <p:extLst>
              <p:ext uri="{D42A27DB-BD31-4B8C-83A1-F6EECF244321}">
                <p14:modId xmlns:p14="http://schemas.microsoft.com/office/powerpoint/2010/main" val="4043697284"/>
              </p:ext>
            </p:extLst>
          </p:nvPr>
        </p:nvGraphicFramePr>
        <p:xfrm>
          <a:off x="1721351" y="3159640"/>
          <a:ext cx="20934947" cy="9728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4016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13"/>
          <p:cNvSpPr txBox="1">
            <a:spLocks/>
          </p:cNvSpPr>
          <p:nvPr/>
        </p:nvSpPr>
        <p:spPr>
          <a:xfrm>
            <a:off x="2396881" y="578514"/>
            <a:ext cx="19583888" cy="164661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MX" sz="9000" dirty="0">
                <a:solidFill>
                  <a:schemeClr val="tx1">
                    <a:lumMod val="50000"/>
                    <a:lumOff val="50000"/>
                  </a:schemeClr>
                </a:solidFill>
                <a:latin typeface="Helvetica neue light"/>
                <a:ea typeface="Raleway Light" charset="0"/>
                <a:cs typeface="Raleway Light" charset="0"/>
              </a:rPr>
              <a:t>Candidaturas a Presidencia</a:t>
            </a:r>
          </a:p>
        </p:txBody>
      </p:sp>
      <p:sp>
        <p:nvSpPr>
          <p:cNvPr id="8" name="Text Placeholder 20"/>
          <p:cNvSpPr txBox="1">
            <a:spLocks/>
          </p:cNvSpPr>
          <p:nvPr/>
        </p:nvSpPr>
        <p:spPr>
          <a:xfrm>
            <a:off x="8544012" y="2225130"/>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a:solidFill>
                  <a:srgbClr val="49545C"/>
                </a:solidFill>
                <a:latin typeface="Helvetica neue light"/>
              </a:rPr>
              <a:t>ENCUESTA NACIONAL</a:t>
            </a:r>
          </a:p>
        </p:txBody>
      </p:sp>
      <p:sp>
        <p:nvSpPr>
          <p:cNvPr id="15"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2B7E6723-0686-49ED-9366-AC113F1CFF3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7" name="Slide Number">
            <a:extLst>
              <a:ext uri="{FF2B5EF4-FFF2-40B4-BE49-F238E27FC236}">
                <a16:creationId xmlns="" xmlns:a16="http://schemas.microsoft.com/office/drawing/2014/main" id="{E82683C9-33F3-4226-B06C-7888354FB561}"/>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31</a:t>
            </a:fld>
            <a:endParaRPr lang="es-MX" dirty="0"/>
          </a:p>
        </p:txBody>
      </p:sp>
      <p:graphicFrame>
        <p:nvGraphicFramePr>
          <p:cNvPr id="10" name="4 Marcador de contenido"/>
          <p:cNvGraphicFramePr>
            <a:graphicFrameLocks/>
          </p:cNvGraphicFramePr>
          <p:nvPr>
            <p:extLst>
              <p:ext uri="{D42A27DB-BD31-4B8C-83A1-F6EECF244321}">
                <p14:modId xmlns:p14="http://schemas.microsoft.com/office/powerpoint/2010/main" val="502905515"/>
              </p:ext>
            </p:extLst>
          </p:nvPr>
        </p:nvGraphicFramePr>
        <p:xfrm>
          <a:off x="1208941" y="3752963"/>
          <a:ext cx="21674505" cy="88610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28091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 xmlns:a16="http://schemas.microsoft.com/office/drawing/2014/main" id="{B0970571-992B-4CB8-AE54-8B11B7BDED53}"/>
              </a:ext>
            </a:extLst>
          </p:cNvPr>
          <p:cNvSpPr txBox="1">
            <a:spLocks/>
          </p:cNvSpPr>
          <p:nvPr/>
        </p:nvSpPr>
        <p:spPr>
          <a:xfrm>
            <a:off x="575762" y="434364"/>
            <a:ext cx="18514685"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Candidaturas a la Presidencia</a:t>
            </a:r>
          </a:p>
        </p:txBody>
      </p:sp>
      <p:sp>
        <p:nvSpPr>
          <p:cNvPr id="4"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CCCC0B4C-9B44-4D8E-8BCC-7EDC9ED482BB}"/>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9" name="Slide Number">
            <a:extLst>
              <a:ext uri="{FF2B5EF4-FFF2-40B4-BE49-F238E27FC236}">
                <a16:creationId xmlns="" xmlns:a16="http://schemas.microsoft.com/office/drawing/2014/main" id="{D3AAEF83-6529-4F94-9B47-F7455813C05F}"/>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32</a:t>
            </a:fld>
            <a:endParaRPr lang="es-MX" dirty="0"/>
          </a:p>
        </p:txBody>
      </p:sp>
      <p:sp>
        <p:nvSpPr>
          <p:cNvPr id="2" name="Text Placeholder 20">
            <a:extLst>
              <a:ext uri="{FF2B5EF4-FFF2-40B4-BE49-F238E27FC236}">
                <a16:creationId xmlns="" xmlns:a16="http://schemas.microsoft.com/office/drawing/2014/main" id="{AA491FBB-4571-433A-959A-F5AB4C4E09B9}"/>
              </a:ext>
            </a:extLst>
          </p:cNvPr>
          <p:cNvSpPr txBox="1">
            <a:spLocks/>
          </p:cNvSpPr>
          <p:nvPr/>
        </p:nvSpPr>
        <p:spPr>
          <a:xfrm>
            <a:off x="619212" y="1497826"/>
            <a:ext cx="7289626"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s-MX" sz="2666" dirty="0">
                <a:solidFill>
                  <a:srgbClr val="49545C"/>
                </a:solidFill>
                <a:latin typeface="Helvetica neue light"/>
              </a:rPr>
              <a:t>ESTIMACIONES </a:t>
            </a:r>
          </a:p>
        </p:txBody>
      </p:sp>
      <p:graphicFrame>
        <p:nvGraphicFramePr>
          <p:cNvPr id="3" name="Table 2">
            <a:extLst>
              <a:ext uri="{FF2B5EF4-FFF2-40B4-BE49-F238E27FC236}">
                <a16:creationId xmlns="" xmlns:a16="http://schemas.microsoft.com/office/drawing/2014/main" id="{3CE0C165-F18B-4BDB-BF8C-38566FC5B348}"/>
              </a:ext>
            </a:extLst>
          </p:cNvPr>
          <p:cNvGraphicFramePr>
            <a:graphicFrameLocks noGrp="1"/>
          </p:cNvGraphicFramePr>
          <p:nvPr>
            <p:extLst>
              <p:ext uri="{D42A27DB-BD31-4B8C-83A1-F6EECF244321}">
                <p14:modId xmlns:p14="http://schemas.microsoft.com/office/powerpoint/2010/main" val="2807844827"/>
              </p:ext>
            </p:extLst>
          </p:nvPr>
        </p:nvGraphicFramePr>
        <p:xfrm>
          <a:off x="786776" y="4781851"/>
          <a:ext cx="22647045" cy="3393488"/>
        </p:xfrm>
        <a:graphic>
          <a:graphicData uri="http://schemas.openxmlformats.org/drawingml/2006/table">
            <a:tbl>
              <a:tblPr>
                <a:tableStyleId>{5940675A-B579-460E-94D1-54222C63F5DA}</a:tableStyleId>
              </a:tblPr>
              <a:tblGrid>
                <a:gridCol w="2533236">
                  <a:extLst>
                    <a:ext uri="{9D8B030D-6E8A-4147-A177-3AD203B41FA5}">
                      <a16:colId xmlns="" xmlns:a16="http://schemas.microsoft.com/office/drawing/2014/main" val="3910645181"/>
                    </a:ext>
                  </a:extLst>
                </a:gridCol>
                <a:gridCol w="7372299">
                  <a:extLst>
                    <a:ext uri="{9D8B030D-6E8A-4147-A177-3AD203B41FA5}">
                      <a16:colId xmlns="" xmlns:a16="http://schemas.microsoft.com/office/drawing/2014/main" val="4064613910"/>
                    </a:ext>
                  </a:extLst>
                </a:gridCol>
                <a:gridCol w="3443967">
                  <a:extLst>
                    <a:ext uri="{9D8B030D-6E8A-4147-A177-3AD203B41FA5}">
                      <a16:colId xmlns="" xmlns:a16="http://schemas.microsoft.com/office/drawing/2014/main" val="4184089382"/>
                    </a:ext>
                  </a:extLst>
                </a:gridCol>
                <a:gridCol w="4455174">
                  <a:extLst>
                    <a:ext uri="{9D8B030D-6E8A-4147-A177-3AD203B41FA5}">
                      <a16:colId xmlns="" xmlns:a16="http://schemas.microsoft.com/office/drawing/2014/main" val="3420699184"/>
                    </a:ext>
                  </a:extLst>
                </a:gridCol>
                <a:gridCol w="2271554">
                  <a:extLst>
                    <a:ext uri="{9D8B030D-6E8A-4147-A177-3AD203B41FA5}">
                      <a16:colId xmlns="" xmlns:a16="http://schemas.microsoft.com/office/drawing/2014/main" val="3456475180"/>
                    </a:ext>
                  </a:extLst>
                </a:gridCol>
                <a:gridCol w="2570815">
                  <a:extLst>
                    <a:ext uri="{9D8B030D-6E8A-4147-A177-3AD203B41FA5}">
                      <a16:colId xmlns="" xmlns:a16="http://schemas.microsoft.com/office/drawing/2014/main" val="3854956668"/>
                    </a:ext>
                  </a:extLst>
                </a:gridCol>
              </a:tblGrid>
              <a:tr h="1445042">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rPr>
                        <a:t>No.</a:t>
                      </a: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rPr>
                        <a:t>Nombre candidato</a:t>
                      </a: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rPr>
                        <a:t>Estimación Puntual</a:t>
                      </a: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rPr>
                        <a:t>Margen de error</a:t>
                      </a: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Times New Roman" panose="02020603050405020304" pitchFamily="18" charset="0"/>
                          <a:cs typeface="Calibri" panose="020F0502020204030204" pitchFamily="34" charset="0"/>
                        </a:rPr>
                        <a:t>Límite inferior al 95%</a:t>
                      </a:r>
                      <a:endPar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tc>
                  <a:txBody>
                    <a:bodyPr/>
                    <a:lstStyle/>
                    <a:p>
                      <a:pPr marL="0" marR="0" algn="ctr">
                        <a:lnSpc>
                          <a:spcPct val="107000"/>
                        </a:lnSpc>
                        <a:spcBef>
                          <a:spcPts val="0"/>
                        </a:spcBef>
                        <a:spcAft>
                          <a:spcPts val="0"/>
                        </a:spcAft>
                      </a:pPr>
                      <a:r>
                        <a:rPr lang="es-MX" sz="3000" b="1" dirty="0">
                          <a:solidFill>
                            <a:schemeClr val="bg1"/>
                          </a:solidFill>
                          <a:effectLst/>
                          <a:latin typeface="Lato Hairline" panose="020F0202020204030203"/>
                          <a:ea typeface="Times New Roman" panose="02020603050405020304" pitchFamily="18" charset="0"/>
                          <a:cs typeface="Calibri" panose="020F0502020204030204" pitchFamily="34" charset="0"/>
                        </a:rPr>
                        <a:t>Límite superior al 95%</a:t>
                      </a:r>
                      <a:endParaRPr lang="es-MX" sz="3000" b="1" dirty="0">
                        <a:solidFill>
                          <a:schemeClr val="bg1"/>
                        </a:solidFill>
                        <a:effectLst/>
                        <a:latin typeface="Lato Hairline" panose="020F0202020204030203"/>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9545C"/>
                    </a:solidFill>
                  </a:tcPr>
                </a:tc>
                <a:extLst>
                  <a:ext uri="{0D108BD9-81ED-4DB2-BD59-A6C34878D82A}">
                    <a16:rowId xmlns="" xmlns:a16="http://schemas.microsoft.com/office/drawing/2014/main" val="3262367419"/>
                  </a:ext>
                </a:extLst>
              </a:tr>
              <a:tr h="9629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i="0" dirty="0">
                          <a:solidFill>
                            <a:schemeClr val="tx1"/>
                          </a:solidFill>
                          <a:latin typeface="Titillium Bd" charset="0"/>
                          <a:ea typeface="Titillium Bd" charset="0"/>
                          <a:cs typeface="Titillium Bd" charset="0"/>
                        </a:rPr>
                        <a:t>1</a:t>
                      </a:r>
                      <a:endParaRPr lang="en-US" sz="3200" b="1" i="0" dirty="0">
                        <a:solidFill>
                          <a:schemeClr val="tx1"/>
                        </a:solidFill>
                        <a:latin typeface="Titillium" charset="0"/>
                        <a:ea typeface="Titillium" charset="0"/>
                        <a:cs typeface="Titillium" charset="0"/>
                      </a:endParaRPr>
                    </a:p>
                  </a:txBody>
                  <a:tcPr marL="182832" marR="0" marT="91416" marB="9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28464" rtl="0" eaLnBrk="1" fontAlgn="b" latinLnBrk="0" hangingPunct="1">
                        <a:lnSpc>
                          <a:spcPct val="100000"/>
                        </a:lnSpc>
                        <a:spcBef>
                          <a:spcPts val="0"/>
                        </a:spcBef>
                        <a:spcAft>
                          <a:spcPts val="0"/>
                        </a:spcAft>
                        <a:buClrTx/>
                        <a:buSzTx/>
                        <a:buFontTx/>
                        <a:buNone/>
                        <a:tabLst/>
                        <a:defRPr/>
                      </a:pPr>
                      <a:r>
                        <a:rPr lang="es-MX" sz="2800" b="1" i="0" u="none" strike="noStrike" kern="1200" dirty="0">
                          <a:solidFill>
                            <a:srgbClr val="000000"/>
                          </a:solidFill>
                          <a:effectLst/>
                          <a:latin typeface="Lato Hairline" panose="020F0202020204030203"/>
                          <a:ea typeface="+mn-ea"/>
                          <a:cs typeface="+mn-cs"/>
                        </a:rPr>
                        <a:t>Mario Delgado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58.6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smtClean="0">
                          <a:solidFill>
                            <a:schemeClr val="tx1"/>
                          </a:solidFill>
                          <a:latin typeface="Titillium Bd" charset="0"/>
                          <a:ea typeface="Titillium Bd" charset="0"/>
                          <a:cs typeface="Titillium Bd" charset="0"/>
                        </a:rPr>
                        <a:t>2.3</a:t>
                      </a:r>
                      <a:endParaRPr lang="es-MX" sz="3200" b="0" i="0" kern="1200" dirty="0">
                        <a:solidFill>
                          <a:schemeClr val="tx1"/>
                        </a:solidFill>
                        <a:latin typeface="Titillium Bd" charset="0"/>
                        <a:ea typeface="Titillium Bd" charset="0"/>
                        <a:cs typeface="Titillium Bd"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56.3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60.9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145493524"/>
                  </a:ext>
                </a:extLst>
              </a:tr>
              <a:tr h="9629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i="0" dirty="0">
                          <a:solidFill>
                            <a:schemeClr val="tx1"/>
                          </a:solidFill>
                          <a:latin typeface="Titillium" charset="0"/>
                          <a:ea typeface="Titillium" charset="0"/>
                          <a:cs typeface="Titillium" charset="0"/>
                        </a:rPr>
                        <a:t>2</a:t>
                      </a:r>
                    </a:p>
                  </a:txBody>
                  <a:tcPr marL="182832" marR="0" marT="91416" marB="9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28464" rtl="0" eaLnBrk="1" fontAlgn="b" latinLnBrk="0" hangingPunct="1">
                        <a:lnSpc>
                          <a:spcPct val="100000"/>
                        </a:lnSpc>
                        <a:spcBef>
                          <a:spcPts val="0"/>
                        </a:spcBef>
                        <a:spcAft>
                          <a:spcPts val="0"/>
                        </a:spcAft>
                        <a:buClrTx/>
                        <a:buSzTx/>
                        <a:buFontTx/>
                        <a:buNone/>
                        <a:tabLst/>
                        <a:defRPr/>
                      </a:pPr>
                      <a:r>
                        <a:rPr lang="es-MX" sz="2800" b="1" i="0" u="none" strike="noStrike" kern="1200" dirty="0">
                          <a:solidFill>
                            <a:srgbClr val="000000"/>
                          </a:solidFill>
                          <a:effectLst/>
                          <a:latin typeface="Lato Hairline" panose="020F0202020204030203"/>
                          <a:ea typeface="+mn-ea"/>
                          <a:cs typeface="+mn-cs"/>
                        </a:rPr>
                        <a:t>Porfirio Muñoz Ledo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41.4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smtClean="0">
                          <a:solidFill>
                            <a:schemeClr val="tx1"/>
                          </a:solidFill>
                          <a:latin typeface="Titillium Bd" charset="0"/>
                          <a:ea typeface="Titillium Bd" charset="0"/>
                          <a:cs typeface="Titillium Bd" charset="0"/>
                        </a:rPr>
                        <a:t>2.3</a:t>
                      </a:r>
                      <a:endParaRPr lang="es-MX" sz="3200" b="0" i="0" kern="1200" dirty="0">
                        <a:solidFill>
                          <a:schemeClr val="tx1"/>
                        </a:solidFill>
                        <a:latin typeface="Titillium Bd" charset="0"/>
                        <a:ea typeface="Titillium Bd" charset="0"/>
                        <a:cs typeface="Titillium Bd"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39.1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3200" b="0" i="0" kern="1200" dirty="0">
                          <a:solidFill>
                            <a:schemeClr val="tx1"/>
                          </a:solidFill>
                          <a:latin typeface="Titillium Bd" charset="0"/>
                          <a:ea typeface="Titillium Bd" charset="0"/>
                          <a:cs typeface="Titillium Bd" charset="0"/>
                        </a:rPr>
                        <a:t>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994929692"/>
                  </a:ext>
                </a:extLst>
              </a:tr>
            </a:tbl>
          </a:graphicData>
        </a:graphic>
      </p:graphicFrame>
    </p:spTree>
    <p:extLst>
      <p:ext uri="{BB962C8B-B14F-4D97-AF65-F5344CB8AC3E}">
        <p14:creationId xmlns:p14="http://schemas.microsoft.com/office/powerpoint/2010/main" val="3455422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2941847" y="4972322"/>
            <a:ext cx="5642570"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smtClean="0">
                <a:solidFill>
                  <a:schemeClr val="bg1"/>
                </a:solidFill>
                <a:latin typeface="Helvetica neue light"/>
                <a:cs typeface="Raleway Regular"/>
              </a:rPr>
              <a:t>Conclusiones</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33</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6019446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extBox 515">
            <a:extLst>
              <a:ext uri="{FF2B5EF4-FFF2-40B4-BE49-F238E27FC236}">
                <a16:creationId xmlns="" xmlns:a16="http://schemas.microsoft.com/office/drawing/2014/main" id="{12C094FE-D04F-430C-924A-9AF80F9D5A7C}"/>
              </a:ext>
            </a:extLst>
          </p:cNvPr>
          <p:cNvSpPr txBox="1"/>
          <p:nvPr/>
        </p:nvSpPr>
        <p:spPr>
          <a:xfrm>
            <a:off x="1803220" y="3057914"/>
            <a:ext cx="21566734" cy="5239854"/>
          </a:xfrm>
          <a:prstGeom prst="rect">
            <a:avLst/>
          </a:prstGeom>
          <a:noFill/>
        </p:spPr>
        <p:txBody>
          <a:bodyPr wrap="square" lIns="243796" tIns="121899" rIns="243796" bIns="121899" rtlCol="0">
            <a:spAutoFit/>
          </a:bodyPr>
          <a:lstStyle/>
          <a:p>
            <a:pPr algn="just"/>
            <a:r>
              <a:rPr lang="es-ES_tradnl" sz="3200" dirty="0"/>
              <a:t>Los resultados de las tres bases de datos integradas permiten dar un ganador a la Presidencia del Partido Morena. Los intervalos de confianza no se traslapan entre Mario Delgado y Porfirio Muñoz Ledo.</a:t>
            </a:r>
            <a:endParaRPr lang="es-MX" sz="3200" dirty="0"/>
          </a:p>
          <a:p>
            <a:pPr algn="just"/>
            <a:r>
              <a:rPr lang="es-ES_tradnl" sz="3200" dirty="0"/>
              <a:t> </a:t>
            </a:r>
            <a:endParaRPr lang="es-MX" sz="3200" dirty="0"/>
          </a:p>
          <a:p>
            <a:pPr algn="just"/>
            <a:r>
              <a:rPr lang="es-ES_tradnl" sz="3200" dirty="0"/>
              <a:t>Mario Delgado obtuvo en la estimación puntual 58.6%. Su límite inferior es de 56.3% y su límite superior es 60.9%. Porfirio Muñoz Ledo obtuvo en la estimación puntual 41.4%. Su límite inferior es de 39.1% y el superior es 43.7%. </a:t>
            </a:r>
            <a:endParaRPr lang="es-MX" sz="3200" dirty="0"/>
          </a:p>
          <a:p>
            <a:pPr algn="just"/>
            <a:r>
              <a:rPr lang="es-ES_tradnl" sz="3200" dirty="0"/>
              <a:t> </a:t>
            </a:r>
            <a:endParaRPr lang="es-MX" sz="3200" dirty="0"/>
          </a:p>
          <a:p>
            <a:pPr algn="just"/>
            <a:r>
              <a:rPr lang="es-ES_tradnl" sz="3200" dirty="0"/>
              <a:t>Estos resultados permiten afirmar que el candidato Mario Delgado es quien fue elegido entre quienes se auto adscribieron como simpatizantes o militantes para ocupar la Presidencia del Partido Político Morena.</a:t>
            </a:r>
            <a:endParaRPr lang="es-MX" sz="3200" dirty="0"/>
          </a:p>
          <a:p>
            <a:pPr algn="just"/>
            <a:r>
              <a:rPr lang="es-ES_tradnl" sz="3200" dirty="0"/>
              <a:t> </a:t>
            </a:r>
            <a:endParaRPr lang="es-MX" sz="3200" dirty="0"/>
          </a:p>
          <a:p>
            <a:pPr>
              <a:lnSpc>
                <a:spcPts val="3900"/>
              </a:lnSpc>
            </a:pPr>
            <a:endParaRPr lang="es-MX" sz="3000" dirty="0">
              <a:latin typeface="Lato Light" charset="0"/>
              <a:ea typeface="Lato Light" charset="0"/>
              <a:cs typeface="Lato Light" charset="0"/>
            </a:endParaRPr>
          </a:p>
        </p:txBody>
      </p:sp>
      <p:sp>
        <p:nvSpPr>
          <p:cNvPr id="7" name="Marcador de texto 2">
            <a:extLst>
              <a:ext uri="{FF2B5EF4-FFF2-40B4-BE49-F238E27FC236}">
                <a16:creationId xmlns="" xmlns:a16="http://schemas.microsoft.com/office/drawing/2014/main" id="{918CA872-9690-458C-825B-77277ABD05B2}"/>
              </a:ext>
            </a:extLst>
          </p:cNvPr>
          <p:cNvSpPr txBox="1">
            <a:spLocks/>
          </p:cNvSpPr>
          <p:nvPr/>
        </p:nvSpPr>
        <p:spPr>
          <a:xfrm>
            <a:off x="0" y="994545"/>
            <a:ext cx="24377649" cy="960810"/>
          </a:xfrm>
          <a:prstGeom prst="rect">
            <a:avLst/>
          </a:prstGeom>
        </p:spPr>
        <p:txBody>
          <a:bodyPr vert="horz" lIns="0" tIns="91422" rIns="182843" bIns="91422" rtlCol="0">
            <a:normAutofit fontScale="62500" lnSpcReduction="20000"/>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dirty="0" smtClean="0">
                <a:latin typeface="Helvetica neue light"/>
              </a:rPr>
              <a:t>Conclusiones</a:t>
            </a:r>
            <a:endParaRPr lang="es-MX" dirty="0">
              <a:latin typeface="Helvetica neue light"/>
            </a:endParaRPr>
          </a:p>
        </p:txBody>
      </p:sp>
      <p:sp>
        <p:nvSpPr>
          <p:cNvPr id="3" name="Rectángulo redondeado 7">
            <a:extLst>
              <a:ext uri="{FF2B5EF4-FFF2-40B4-BE49-F238E27FC236}">
                <a16:creationId xmlns="" xmlns:a16="http://schemas.microsoft.com/office/drawing/2014/main" id="{D7B5FF8E-E204-4B1E-8BE2-DE6540A47EAD}"/>
              </a:ext>
            </a:extLst>
          </p:cNvPr>
          <p:cNvSpPr/>
          <p:nvPr/>
        </p:nvSpPr>
        <p:spPr>
          <a:xfrm>
            <a:off x="1397106" y="3154763"/>
            <a:ext cx="267152" cy="960810"/>
          </a:xfrm>
          <a:prstGeom prst="roundRect">
            <a:avLst>
              <a:gd name="adj" fmla="val 50000"/>
            </a:avLst>
          </a:prstGeom>
          <a:solidFill>
            <a:srgbClr val="2D4A5C"/>
          </a:solidFill>
          <a:ln>
            <a:solidFill>
              <a:srgbClr val="2D4A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2"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491F289-8CBB-497E-A8FB-3AC21CAD9F27}"/>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2AA2E0B4-924B-4EE1-925F-2EE4566C18D9}"/>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34</a:t>
            </a:fld>
            <a:endParaRPr lang="es-MX" dirty="0"/>
          </a:p>
        </p:txBody>
      </p:sp>
      <p:sp>
        <p:nvSpPr>
          <p:cNvPr id="4" name="Text Placeholder 20">
            <a:extLst>
              <a:ext uri="{FF2B5EF4-FFF2-40B4-BE49-F238E27FC236}">
                <a16:creationId xmlns="" xmlns:a16="http://schemas.microsoft.com/office/drawing/2014/main" id="{4CD3C6FA-E4F3-48AE-BC5D-92194FEB3081}"/>
              </a:ext>
            </a:extLst>
          </p:cNvPr>
          <p:cNvSpPr txBox="1">
            <a:spLocks/>
          </p:cNvSpPr>
          <p:nvPr/>
        </p:nvSpPr>
        <p:spPr>
          <a:xfrm>
            <a:off x="4014663" y="1817927"/>
            <a:ext cx="16348322"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a:solidFill>
                  <a:srgbClr val="49545C"/>
                </a:solidFill>
                <a:latin typeface="Helvetica neue light"/>
              </a:rPr>
              <a:t>ENCUESTA </a:t>
            </a:r>
            <a:r>
              <a:rPr lang="es-MX" sz="2666" dirty="0" smtClean="0">
                <a:solidFill>
                  <a:srgbClr val="49545C"/>
                </a:solidFill>
                <a:latin typeface="Helvetica neue light"/>
              </a:rPr>
              <a:t>NACIONAL</a:t>
            </a:r>
            <a:endParaRPr lang="es-MX" sz="2666" dirty="0">
              <a:solidFill>
                <a:srgbClr val="49545C"/>
              </a:solidFill>
              <a:latin typeface="Helvetica neue light"/>
            </a:endParaRPr>
          </a:p>
        </p:txBody>
      </p:sp>
    </p:spTree>
    <p:extLst>
      <p:ext uri="{BB962C8B-B14F-4D97-AF65-F5344CB8AC3E}">
        <p14:creationId xmlns:p14="http://schemas.microsoft.com/office/powerpoint/2010/main" val="2547126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4172950" y="4972322"/>
            <a:ext cx="3180358"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MX" sz="7200" dirty="0">
                <a:solidFill>
                  <a:schemeClr val="bg1"/>
                </a:solidFill>
                <a:latin typeface="Helvetica neue light"/>
                <a:cs typeface="Raleway Regular"/>
              </a:rPr>
              <a:t>Anexos</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35</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3827223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 xmlns:a16="http://schemas.microsoft.com/office/drawing/2014/main" id="{918CA872-9690-458C-825B-77277ABD05B2}"/>
              </a:ext>
            </a:extLst>
          </p:cNvPr>
          <p:cNvSpPr txBox="1">
            <a:spLocks/>
          </p:cNvSpPr>
          <p:nvPr/>
        </p:nvSpPr>
        <p:spPr>
          <a:xfrm>
            <a:off x="0" y="994545"/>
            <a:ext cx="24377649" cy="960810"/>
          </a:xfrm>
          <a:prstGeom prst="rect">
            <a:avLst/>
          </a:prstGeom>
        </p:spPr>
        <p:txBody>
          <a:bodyPr vert="horz" lIns="0" tIns="91422" rIns="182843" bIns="91422" rtlCol="0">
            <a:normAutofit fontScale="62500" lnSpcReduction="20000"/>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dirty="0" smtClean="0">
                <a:latin typeface="Helvetica neue light"/>
              </a:rPr>
              <a:t>Anexos</a:t>
            </a:r>
            <a:endParaRPr lang="es-MX" dirty="0">
              <a:latin typeface="Helvetica neue light"/>
            </a:endParaRPr>
          </a:p>
        </p:txBody>
      </p:sp>
      <p:sp>
        <p:nvSpPr>
          <p:cNvPr id="2"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0491F289-8CBB-497E-A8FB-3AC21CAD9F27}"/>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2AA2E0B4-924B-4EE1-925F-2EE4566C18D9}"/>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36</a:t>
            </a:fld>
            <a:endParaRPr lang="es-MX" dirty="0"/>
          </a:p>
        </p:txBody>
      </p:sp>
      <p:sp>
        <p:nvSpPr>
          <p:cNvPr id="4" name="Text Placeholder 20">
            <a:extLst>
              <a:ext uri="{FF2B5EF4-FFF2-40B4-BE49-F238E27FC236}">
                <a16:creationId xmlns="" xmlns:a16="http://schemas.microsoft.com/office/drawing/2014/main" id="{4CD3C6FA-E4F3-48AE-BC5D-92194FEB3081}"/>
              </a:ext>
            </a:extLst>
          </p:cNvPr>
          <p:cNvSpPr txBox="1">
            <a:spLocks/>
          </p:cNvSpPr>
          <p:nvPr/>
        </p:nvSpPr>
        <p:spPr>
          <a:xfrm>
            <a:off x="4014663" y="1817927"/>
            <a:ext cx="16348322" cy="809933"/>
          </a:xfrm>
          <a:prstGeom prst="rect">
            <a:avLst/>
          </a:prstGeom>
          <a:noFill/>
        </p:spPr>
        <p:txBody>
          <a:bodyPr wrap="square" lIns="0" tIns="191950" rIns="0" bIns="19195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s-MX" sz="2666" dirty="0">
                <a:solidFill>
                  <a:srgbClr val="49545C"/>
                </a:solidFill>
                <a:latin typeface="Helvetica neue light"/>
              </a:rPr>
              <a:t>ENCUESTA </a:t>
            </a:r>
            <a:r>
              <a:rPr lang="es-MX" sz="2666" dirty="0" smtClean="0">
                <a:solidFill>
                  <a:srgbClr val="49545C"/>
                </a:solidFill>
                <a:latin typeface="Helvetica neue light"/>
              </a:rPr>
              <a:t>NACIONAL</a:t>
            </a:r>
            <a:endParaRPr lang="es-MX" sz="2666" dirty="0">
              <a:solidFill>
                <a:srgbClr val="49545C"/>
              </a:solidFill>
              <a:latin typeface="Helvetica neue light"/>
            </a:endParaRPr>
          </a:p>
        </p:txBody>
      </p:sp>
      <p:pic>
        <p:nvPicPr>
          <p:cNvPr id="6" name="5 Imagen"/>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1819" t="9744" r="12134" b="10156"/>
          <a:stretch/>
        </p:blipFill>
        <p:spPr>
          <a:xfrm>
            <a:off x="4172924" y="2197345"/>
            <a:ext cx="15982005" cy="11203199"/>
          </a:xfrm>
          <a:prstGeom prst="rect">
            <a:avLst/>
          </a:prstGeom>
        </p:spPr>
      </p:pic>
      <p:pic>
        <p:nvPicPr>
          <p:cNvPr id="1026"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b="6196"/>
          <a:stretch/>
        </p:blipFill>
        <p:spPr bwMode="auto">
          <a:xfrm>
            <a:off x="6915127" y="3150373"/>
            <a:ext cx="10553065" cy="593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9384632" y="4707845"/>
            <a:ext cx="5342021" cy="37801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pic>
        <p:nvPicPr>
          <p:cNvPr id="10" name="Imagen 32" descr="parametria - Instituto Nacional Electoral">
            <a:extLst>
              <a:ext uri="{FF2B5EF4-FFF2-40B4-BE49-F238E27FC236}">
                <a16:creationId xmlns="" xmlns:a16="http://schemas.microsoft.com/office/drawing/2014/main" id="{61CC89C8-3FD0-4346-B429-00E364419010}"/>
              </a:ext>
            </a:extLst>
          </p:cNvPr>
          <p:cNvPicPr/>
          <p:nvPr/>
        </p:nvPicPr>
        <p:blipFill rotWithShape="1">
          <a:blip r:embed="rId5" cstate="email">
            <a:extLst>
              <a:ext uri="{28A0092B-C50C-407E-A947-70E740481C1C}">
                <a14:useLocalDpi xmlns:a14="http://schemas.microsoft.com/office/drawing/2010/main" val="0"/>
              </a:ext>
            </a:extLst>
          </a:blip>
          <a:srcRect t="-1" b="7040"/>
          <a:stretch/>
        </p:blipFill>
        <p:spPr bwMode="auto">
          <a:xfrm>
            <a:off x="10345300" y="4485005"/>
            <a:ext cx="1022320" cy="541931"/>
          </a:xfrm>
          <a:prstGeom prst="rect">
            <a:avLst/>
          </a:prstGeom>
          <a:noFill/>
          <a:ln>
            <a:noFill/>
          </a:ln>
          <a:extLst>
            <a:ext uri="{53640926-AAD7-44D8-BBD7-CCE9431645EC}">
              <a14:shadowObscured xmlns:a14="http://schemas.microsoft.com/office/drawing/2010/main"/>
            </a:ext>
          </a:extLst>
        </p:spPr>
      </p:pic>
      <p:pic>
        <p:nvPicPr>
          <p:cNvPr id="8" name="Picture 28">
            <a:extLst>
              <a:ext uri="{FF2B5EF4-FFF2-40B4-BE49-F238E27FC236}">
                <a16:creationId xmlns="" xmlns:a16="http://schemas.microsoft.com/office/drawing/2014/main" id="{8FFECB4D-18B4-4BF6-AB3E-FD94D6A3CB3F}"/>
              </a:ext>
            </a:extLst>
          </p:cNvPr>
          <p:cNvPicPr/>
          <p:nvPr/>
        </p:nvPicPr>
        <p:blipFill>
          <a:blip r:embed="rId6" cstate="email">
            <a:extLst>
              <a:ext uri="{28A0092B-C50C-407E-A947-70E740481C1C}">
                <a14:useLocalDpi xmlns:a14="http://schemas.microsoft.com/office/drawing/2010/main" val="0"/>
              </a:ext>
            </a:extLst>
          </a:blip>
          <a:stretch>
            <a:fillRect/>
          </a:stretch>
        </p:blipFill>
        <p:spPr>
          <a:xfrm>
            <a:off x="12775390" y="4616949"/>
            <a:ext cx="896633" cy="470547"/>
          </a:xfrm>
          <a:prstGeom prst="rect">
            <a:avLst/>
          </a:prstGeom>
        </p:spPr>
      </p:pic>
      <p:pic>
        <p:nvPicPr>
          <p:cNvPr id="9" name="Picture 29">
            <a:extLst>
              <a:ext uri="{FF2B5EF4-FFF2-40B4-BE49-F238E27FC236}">
                <a16:creationId xmlns="" xmlns:a16="http://schemas.microsoft.com/office/drawing/2014/main" id="{7096C855-E188-4B79-829C-AA262DE28F2F}"/>
              </a:ext>
            </a:extLst>
          </p:cNvPr>
          <p:cNvPicPr/>
          <p:nvPr/>
        </p:nvPicPr>
        <p:blipFill>
          <a:blip r:embed="rId7" cstate="email">
            <a:extLst>
              <a:ext uri="{28A0092B-C50C-407E-A947-70E740481C1C}">
                <a14:useLocalDpi xmlns:a14="http://schemas.microsoft.com/office/drawing/2010/main" val="0"/>
              </a:ext>
            </a:extLst>
          </a:blip>
          <a:stretch>
            <a:fillRect/>
          </a:stretch>
        </p:blipFill>
        <p:spPr bwMode="auto">
          <a:xfrm>
            <a:off x="11615639" y="4682742"/>
            <a:ext cx="884982" cy="428218"/>
          </a:xfrm>
          <a:prstGeom prst="rect">
            <a:avLst/>
          </a:prstGeom>
          <a:noFill/>
          <a:ln>
            <a:noFill/>
          </a:ln>
        </p:spPr>
      </p:pic>
    </p:spTree>
    <p:extLst>
      <p:ext uri="{BB962C8B-B14F-4D97-AF65-F5344CB8AC3E}">
        <p14:creationId xmlns:p14="http://schemas.microsoft.com/office/powerpoint/2010/main" val="381072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6" name="Subtitle 2"/>
              <p:cNvSpPr txBox="1">
                <a:spLocks/>
              </p:cNvSpPr>
              <p:nvPr/>
            </p:nvSpPr>
            <p:spPr>
              <a:xfrm>
                <a:off x="1123360" y="3485977"/>
                <a:ext cx="21453232" cy="9252818"/>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4400"/>
                  </a:lnSpc>
                </a:pPr>
                <a:r>
                  <a:rPr lang="es-MX" sz="3200" b="1" dirty="0">
                    <a:solidFill>
                      <a:schemeClr val="tx1">
                        <a:lumMod val="75000"/>
                        <a:lumOff val="25000"/>
                      </a:schemeClr>
                    </a:solidFill>
                    <a:latin typeface="Lato Light" charset="0"/>
                    <a:ea typeface="Lato Light" charset="0"/>
                    <a:cs typeface="Lato Light" charset="0"/>
                  </a:rPr>
                  <a:t>Procedimiento de estimación individual para cada empresa.</a:t>
                </a:r>
              </a:p>
              <a:p>
                <a:r>
                  <a:rPr lang="es-MX" sz="3200" dirty="0">
                    <a:solidFill>
                      <a:schemeClr val="tx1">
                        <a:lumMod val="75000"/>
                        <a:lumOff val="25000"/>
                      </a:schemeClr>
                    </a:solidFill>
                    <a:latin typeface="Lato Light" charset="0"/>
                    <a:ea typeface="Lato Light" charset="0"/>
                    <a:cs typeface="Lato Light" charset="0"/>
                  </a:rPr>
                  <a:t>El parámetro a estimar es la proporción de elecciones de cada uno de los candidatos, entendida esta proporción como el número de elecciones al candidato entre el total de elecciones</a:t>
                </a:r>
                <a:r>
                  <a:rPr lang="es-MX" sz="3200" dirty="0" smtClean="0">
                    <a:solidFill>
                      <a:schemeClr val="tx1">
                        <a:lumMod val="75000"/>
                        <a:lumOff val="25000"/>
                      </a:schemeClr>
                    </a:solidFill>
                    <a:latin typeface="Lato Light" charset="0"/>
                    <a:ea typeface="Lato Light" charset="0"/>
                    <a:cs typeface="Lato Light" charset="0"/>
                  </a:rPr>
                  <a:t>.</a:t>
                </a:r>
              </a:p>
              <a:p>
                <a:endParaRPr lang="es-MX" sz="3200" dirty="0">
                  <a:solidFill>
                    <a:schemeClr val="tx1">
                      <a:lumMod val="75000"/>
                      <a:lumOff val="25000"/>
                    </a:schemeClr>
                  </a:solidFill>
                  <a:latin typeface="Lato Light" charset="0"/>
                  <a:ea typeface="Lato Light" charset="0"/>
                  <a:cs typeface="Lato Light" charset="0"/>
                </a:endParaRPr>
              </a:p>
              <a:p>
                <a:r>
                  <a:rPr lang="es-MX" sz="3200" dirty="0">
                    <a:solidFill>
                      <a:schemeClr val="tx1">
                        <a:lumMod val="75000"/>
                        <a:lumOff val="25000"/>
                      </a:schemeClr>
                    </a:solidFill>
                    <a:latin typeface="Lato Light" charset="0"/>
                    <a:ea typeface="Lato Light" charset="0"/>
                    <a:cs typeface="Lato Light" charset="0"/>
                  </a:rPr>
                  <a:t>Este parámetro se estima con una razón entre dos totales estimados, utilizando el estimador de razón combinado.</a:t>
                </a:r>
              </a:p>
              <a:p>
                <a:r>
                  <a:rPr lang="es-MX" sz="3200" dirty="0">
                    <a:solidFill>
                      <a:schemeClr val="tx1">
                        <a:lumMod val="75000"/>
                        <a:lumOff val="25000"/>
                      </a:schemeClr>
                    </a:solidFill>
                    <a:latin typeface="Lato Light" charset="0"/>
                    <a:ea typeface="Lato Light" charset="0"/>
                    <a:cs typeface="Lato Light" charset="0"/>
                  </a:rPr>
                  <a:t> </a:t>
                </a:r>
              </a:p>
              <a:p>
                <a:r>
                  <a:rPr lang="es-MX" sz="3200" dirty="0">
                    <a:solidFill>
                      <a:schemeClr val="tx1">
                        <a:lumMod val="75000"/>
                        <a:lumOff val="25000"/>
                      </a:schemeClr>
                    </a:solidFill>
                    <a:latin typeface="Lato Light" charset="0"/>
                    <a:ea typeface="Lato Light" charset="0"/>
                    <a:cs typeface="Lato Light" charset="0"/>
                  </a:rPr>
                  <a:t>Suponga un candidato fijo. Sea Y el total de personas que eligieron al candidato y X el total de elecciones. </a:t>
                </a:r>
              </a:p>
              <a:p>
                <a:r>
                  <a:rPr lang="es-MX" sz="3200" dirty="0">
                    <a:solidFill>
                      <a:schemeClr val="tx1">
                        <a:lumMod val="75000"/>
                        <a:lumOff val="25000"/>
                      </a:schemeClr>
                    </a:solidFill>
                    <a:latin typeface="Lato Light" charset="0"/>
                    <a:ea typeface="Lato Light" charset="0"/>
                    <a:cs typeface="Lato Light" charset="0"/>
                  </a:rPr>
                  <a:t> </a:t>
                </a:r>
              </a:p>
              <a:p>
                <a:r>
                  <a:rPr lang="es-MX" sz="3200" dirty="0">
                    <a:solidFill>
                      <a:schemeClr val="tx1">
                        <a:lumMod val="75000"/>
                        <a:lumOff val="25000"/>
                      </a:schemeClr>
                    </a:solidFill>
                    <a:latin typeface="Lato Light" charset="0"/>
                    <a:ea typeface="Lato Light" charset="0"/>
                    <a:cs typeface="Lato Light" charset="0"/>
                  </a:rPr>
                  <a:t>El parámetro poblacional a estimar es entonces:</a:t>
                </a:r>
              </a:p>
              <a:p>
                <a:r>
                  <a:rPr lang="es-ES" sz="3200" dirty="0">
                    <a:solidFill>
                      <a:schemeClr val="tx1">
                        <a:lumMod val="75000"/>
                        <a:lumOff val="25000"/>
                      </a:schemeClr>
                    </a:solidFill>
                    <a:latin typeface="Lato Light" charset="0"/>
                    <a:ea typeface="Lato Light" charset="0"/>
                    <a:cs typeface="Lato Light" charset="0"/>
                  </a:rPr>
                  <a:t>					</a:t>
                </a:r>
                <a:r>
                  <a:rPr lang="es-ES" sz="3200" b="1" dirty="0">
                    <a:solidFill>
                      <a:schemeClr val="tx1">
                        <a:lumMod val="75000"/>
                        <a:lumOff val="25000"/>
                      </a:schemeClr>
                    </a:solidFill>
                    <a:latin typeface="Lato Light" charset="0"/>
                    <a:ea typeface="Lato Light" charset="0"/>
                    <a:cs typeface="Lato Light" charset="0"/>
                  </a:rPr>
                  <a:t>                	</a:t>
                </a:r>
                <a14:m>
                  <m:oMath xmlns:m="http://schemas.openxmlformats.org/officeDocument/2006/math">
                    <m:r>
                      <a:rPr lang="es-ES" sz="3200" b="1" i="1" dirty="0">
                        <a:solidFill>
                          <a:schemeClr val="tx1">
                            <a:lumMod val="75000"/>
                            <a:lumOff val="25000"/>
                          </a:schemeClr>
                        </a:solidFill>
                        <a:latin typeface="Cambria Math"/>
                        <a:ea typeface="Lato Light" charset="0"/>
                        <a:cs typeface="Lato Light" charset="0"/>
                      </a:rPr>
                      <m:t>𝑹</m:t>
                    </m:r>
                    <m:r>
                      <a:rPr lang="es-ES"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r>
                          <a:rPr lang="es-ES" sz="3200" b="1" i="1" dirty="0">
                            <a:solidFill>
                              <a:schemeClr val="tx1">
                                <a:lumMod val="75000"/>
                                <a:lumOff val="25000"/>
                              </a:schemeClr>
                            </a:solidFill>
                            <a:latin typeface="Cambria Math"/>
                            <a:ea typeface="Lato Light" charset="0"/>
                            <a:cs typeface="Lato Light" charset="0"/>
                          </a:rPr>
                          <m:t>𝒀</m:t>
                        </m:r>
                      </m:num>
                      <m:den>
                        <m:r>
                          <a:rPr lang="es-ES" sz="3200" b="1" i="1" dirty="0">
                            <a:solidFill>
                              <a:schemeClr val="tx1">
                                <a:lumMod val="75000"/>
                                <a:lumOff val="25000"/>
                              </a:schemeClr>
                            </a:solidFill>
                            <a:latin typeface="Cambria Math"/>
                            <a:ea typeface="Lato Light" charset="0"/>
                            <a:cs typeface="Lato Light" charset="0"/>
                          </a:rPr>
                          <m:t>𝑿</m:t>
                        </m:r>
                      </m:den>
                    </m:f>
                  </m:oMath>
                </a14:m>
                <a:endParaRPr lang="es-MX" sz="3200" b="1" dirty="0">
                  <a:solidFill>
                    <a:schemeClr val="tx1">
                      <a:lumMod val="75000"/>
                      <a:lumOff val="25000"/>
                    </a:schemeClr>
                  </a:solidFill>
                  <a:latin typeface="Lato Light" charset="0"/>
                  <a:ea typeface="Lato Light" charset="0"/>
                  <a:cs typeface="Lato Light" charset="0"/>
                </a:endParaRPr>
              </a:p>
              <a:p>
                <a:r>
                  <a:rPr lang="es-ES" sz="3200" dirty="0">
                    <a:solidFill>
                      <a:schemeClr val="tx1">
                        <a:lumMod val="75000"/>
                        <a:lumOff val="25000"/>
                      </a:schemeClr>
                    </a:solidFill>
                    <a:latin typeface="Lato Light" charset="0"/>
                    <a:ea typeface="Lato Light" charset="0"/>
                    <a:cs typeface="Lato Light" charset="0"/>
                  </a:rPr>
                  <a:t>Y su estimador es:</a:t>
                </a:r>
                <a:endParaRPr lang="es-MX" sz="3200" dirty="0">
                  <a:solidFill>
                    <a:schemeClr val="tx1">
                      <a:lumMod val="75000"/>
                      <a:lumOff val="25000"/>
                    </a:schemeClr>
                  </a:solidFill>
                  <a:latin typeface="Lato Light" charset="0"/>
                  <a:ea typeface="Lato Light" charset="0"/>
                  <a:cs typeface="Lato Light" charset="0"/>
                </a:endParaRPr>
              </a:p>
              <a:p>
                <a:r>
                  <a:rPr lang="es-MX" sz="3200" dirty="0">
                    <a:solidFill>
                      <a:schemeClr val="tx1">
                        <a:lumMod val="75000"/>
                        <a:lumOff val="25000"/>
                      </a:schemeClr>
                    </a:solidFill>
                    <a:latin typeface="Lato Light" charset="0"/>
                    <a:ea typeface="Lato Light" charset="0"/>
                    <a:cs typeface="Lato Light" charset="0"/>
                  </a:rPr>
                  <a:t>						</a:t>
                </a:r>
                <a14:m>
                  <m:oMath xmlns:m="http://schemas.openxmlformats.org/officeDocument/2006/math">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𝑹</m:t>
                        </m:r>
                      </m:e>
                    </m:acc>
                    <m:r>
                      <a:rPr lang="es-ES"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𝒀</m:t>
                            </m:r>
                          </m:e>
                        </m:acc>
                      </m:num>
                      <m:den>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𝑿</m:t>
                            </m:r>
                          </m:e>
                        </m:acc>
                      </m:den>
                    </m:f>
                  </m:oMath>
                </a14:m>
                <a:r>
                  <a:rPr lang="es-ES" sz="3200" b="1" dirty="0">
                    <a:solidFill>
                      <a:schemeClr val="tx1">
                        <a:lumMod val="75000"/>
                        <a:lumOff val="25000"/>
                      </a:schemeClr>
                    </a:solidFill>
                    <a:latin typeface="Lato Light" charset="0"/>
                    <a:ea typeface="Lato Light" charset="0"/>
                    <a:cs typeface="Lato Light" charset="0"/>
                  </a:rPr>
                  <a:t>.</a:t>
                </a:r>
                <a:endParaRPr lang="es-MX" sz="3200" b="1" dirty="0">
                  <a:solidFill>
                    <a:schemeClr val="tx1">
                      <a:lumMod val="75000"/>
                      <a:lumOff val="25000"/>
                    </a:schemeClr>
                  </a:solidFill>
                  <a:latin typeface="Lato Light" charset="0"/>
                  <a:ea typeface="Lato Light" charset="0"/>
                  <a:cs typeface="Lato Light" charset="0"/>
                </a:endParaRPr>
              </a:p>
              <a:p>
                <a:endParaRPr lang="es-MX" sz="3200" dirty="0">
                  <a:solidFill>
                    <a:schemeClr val="tx1">
                      <a:lumMod val="75000"/>
                      <a:lumOff val="25000"/>
                    </a:schemeClr>
                  </a:solidFill>
                  <a:latin typeface="Lato Light" charset="0"/>
                  <a:ea typeface="Lato Light" charset="0"/>
                  <a:cs typeface="Lato Light" charset="0"/>
                </a:endParaRPr>
              </a:p>
            </p:txBody>
          </p:sp>
        </mc:Choice>
        <mc:Fallback xmlns="">
          <p:sp>
            <p:nvSpPr>
              <p:cNvPr id="506" name="Subtitle 2"/>
              <p:cNvSpPr txBox="1">
                <a:spLocks noRot="1" noChangeAspect="1" noMove="1" noResize="1" noEditPoints="1" noAdjustHandles="1" noChangeArrowheads="1" noChangeShapeType="1" noTextEdit="1"/>
              </p:cNvSpPr>
              <p:nvPr/>
            </p:nvSpPr>
            <p:spPr>
              <a:xfrm>
                <a:off x="1123360" y="3485977"/>
                <a:ext cx="21453232" cy="9252818"/>
              </a:xfrm>
              <a:prstGeom prst="rect">
                <a:avLst/>
              </a:prstGeom>
              <a:blipFill rotWithShape="1">
                <a:blip r:embed="rId2"/>
                <a:stretch>
                  <a:fillRect l="-284" t="-66"/>
                </a:stretch>
              </a:blipFill>
            </p:spPr>
            <p:txBody>
              <a:bodyPr/>
              <a:lstStyle/>
              <a:p>
                <a:r>
                  <a:rPr lang="es-MX">
                    <a:noFill/>
                  </a:rPr>
                  <a:t> </a:t>
                </a:r>
              </a:p>
            </p:txBody>
          </p:sp>
        </mc:Fallback>
      </mc:AlternateContent>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818698"/>
            <a:ext cx="22304170"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Anexo A. Forma de Procesamiento, estimadores e intervalos de confianza</a:t>
            </a: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DD76D330-5F0D-458E-87BF-B4991AD075C6}"/>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1A44AC94-7109-4BFD-A0AE-A6CFB87FABB7}"/>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37</a:t>
            </a:fld>
            <a:endParaRPr lang="es-MX" dirty="0"/>
          </a:p>
        </p:txBody>
      </p:sp>
    </p:spTree>
    <p:extLst>
      <p:ext uri="{BB962C8B-B14F-4D97-AF65-F5344CB8AC3E}">
        <p14:creationId xmlns:p14="http://schemas.microsoft.com/office/powerpoint/2010/main" val="2465585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6" name="Subtitle 2"/>
              <p:cNvSpPr txBox="1">
                <a:spLocks/>
              </p:cNvSpPr>
              <p:nvPr/>
            </p:nvSpPr>
            <p:spPr>
              <a:xfrm>
                <a:off x="1363990" y="3967237"/>
                <a:ext cx="21453232" cy="7057408"/>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3200" dirty="0">
                    <a:solidFill>
                      <a:schemeClr val="tx1">
                        <a:lumMod val="75000"/>
                        <a:lumOff val="25000"/>
                      </a:schemeClr>
                    </a:solidFill>
                    <a:latin typeface="Lato Light" charset="0"/>
                    <a:ea typeface="Lato Light" charset="0"/>
                    <a:cs typeface="Lato Light" charset="0"/>
                  </a:rPr>
                  <a:t>Considerando el diseño de muestra, estratificado por tipo de sección </a:t>
                </a:r>
                <a14:m>
                  <m:oMath xmlns:m="http://schemas.openxmlformats.org/officeDocument/2006/math">
                    <m:r>
                      <a:rPr lang="es-MX" sz="3200" dirty="0">
                        <a:solidFill>
                          <a:schemeClr val="tx1">
                            <a:lumMod val="75000"/>
                            <a:lumOff val="25000"/>
                          </a:schemeClr>
                        </a:solidFill>
                        <a:latin typeface="Cambria Math"/>
                        <a:ea typeface="Lato Light" charset="0"/>
                        <a:cs typeface="Lato Light" charset="0"/>
                      </a:rPr>
                      <m:t>𝐿</m:t>
                    </m:r>
                  </m:oMath>
                </a14:m>
                <a:r>
                  <a:rPr lang="es-MX" sz="3200" dirty="0">
                    <a:solidFill>
                      <a:schemeClr val="tx1">
                        <a:lumMod val="75000"/>
                        <a:lumOff val="25000"/>
                      </a:schemeClr>
                    </a:solidFill>
                    <a:latin typeface="Lato Light" charset="0"/>
                    <a:ea typeface="Lato Light" charset="0"/>
                    <a:cs typeface="Lato Light" charset="0"/>
                  </a:rPr>
                  <a:t> estratos, selección de la sección con ppt con reemplazo y tres etapas posteriores, tenemos que</a:t>
                </a:r>
                <a:r>
                  <a:rPr lang="es-MX" sz="3200" dirty="0" smtClean="0">
                    <a:solidFill>
                      <a:schemeClr val="tx1">
                        <a:lumMod val="75000"/>
                        <a:lumOff val="25000"/>
                      </a:schemeClr>
                    </a:solidFill>
                    <a:latin typeface="Lato Light" charset="0"/>
                    <a:ea typeface="Lato Light" charset="0"/>
                    <a:cs typeface="Lato Light" charset="0"/>
                  </a:rPr>
                  <a:t>:</a:t>
                </a:r>
              </a:p>
              <a:p>
                <a:endParaRPr lang="es-MX" sz="3200" dirty="0" smtClean="0">
                  <a:solidFill>
                    <a:schemeClr val="tx1">
                      <a:lumMod val="75000"/>
                      <a:lumOff val="25000"/>
                    </a:schemeClr>
                  </a:solidFill>
                  <a:latin typeface="Lato Light" charset="0"/>
                  <a:ea typeface="Lato Light" charset="0"/>
                  <a:cs typeface="Lato Light" charset="0"/>
                </a:endParaRPr>
              </a:p>
              <a:p>
                <a:endParaRPr lang="es-MX" sz="3200" b="1" dirty="0">
                  <a:solidFill>
                    <a:schemeClr val="tx1">
                      <a:lumMod val="75000"/>
                      <a:lumOff val="25000"/>
                    </a:schemeClr>
                  </a:solidFill>
                  <a:latin typeface="Lato Light" charset="0"/>
                  <a:ea typeface="Lato Light" charset="0"/>
                  <a:cs typeface="Lato Light" charset="0"/>
                </a:endParaRPr>
              </a:p>
              <a:p>
                <a:pPr/>
                <a14:m>
                  <m:oMathPara xmlns:m="http://schemas.openxmlformats.org/officeDocument/2006/math">
                    <m:oMathParaPr>
                      <m:jc m:val="centerGroup"/>
                    </m:oMathParaPr>
                    <m:oMath xmlns:m="http://schemas.openxmlformats.org/officeDocument/2006/math">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𝐑</m:t>
                          </m:r>
                        </m:e>
                      </m:acc>
                      <m:r>
                        <a:rPr lang="es-ES"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𝐘</m:t>
                              </m:r>
                            </m:e>
                          </m:acc>
                        </m:num>
                        <m:den>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𝐗</m:t>
                              </m:r>
                            </m:e>
                          </m:acc>
                        </m:den>
                      </m:f>
                      <m:r>
                        <a:rPr lang="es-ES"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𝐡</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r>
                                <a:rPr lang="es-ES" sz="3200" b="1" i="1" dirty="0">
                                  <a:solidFill>
                                    <a:schemeClr val="tx1">
                                      <a:lumMod val="75000"/>
                                      <a:lumOff val="25000"/>
                                    </a:schemeClr>
                                  </a:solidFill>
                                  <a:latin typeface="Cambria Math"/>
                                  <a:ea typeface="Lato Light" charset="0"/>
                                  <a:cs typeface="Lato Light" charset="0"/>
                                </a:rPr>
                                <m:t>𝐋</m:t>
                              </m:r>
                            </m:sup>
                            <m:e>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𝐘</m:t>
                                      </m:r>
                                    </m:e>
                                  </m:acc>
                                </m:e>
                                <m:sub>
                                  <m:r>
                                    <a:rPr lang="es-ES" sz="3200" b="1" i="1" dirty="0">
                                      <a:solidFill>
                                        <a:schemeClr val="tx1">
                                          <a:lumMod val="75000"/>
                                          <a:lumOff val="25000"/>
                                        </a:schemeClr>
                                      </a:solidFill>
                                      <a:latin typeface="Cambria Math"/>
                                      <a:ea typeface="Lato Light" charset="0"/>
                                      <a:cs typeface="Lato Light" charset="0"/>
                                    </a:rPr>
                                    <m:t>𝐡</m:t>
                                  </m:r>
                                </m:sub>
                              </m:sSub>
                            </m:e>
                          </m:nary>
                        </m:num>
                        <m:den>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𝐡</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r>
                                <a:rPr lang="es-ES" sz="3200" b="1" i="1" dirty="0">
                                  <a:solidFill>
                                    <a:schemeClr val="tx1">
                                      <a:lumMod val="75000"/>
                                      <a:lumOff val="25000"/>
                                    </a:schemeClr>
                                  </a:solidFill>
                                  <a:latin typeface="Cambria Math"/>
                                  <a:ea typeface="Lato Light" charset="0"/>
                                  <a:cs typeface="Lato Light" charset="0"/>
                                </a:rPr>
                                <m:t>𝐋</m:t>
                              </m:r>
                            </m:sup>
                            <m:e>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𝐗</m:t>
                                      </m:r>
                                    </m:e>
                                  </m:acc>
                                </m:e>
                                <m:sub>
                                  <m:r>
                                    <a:rPr lang="es-ES" sz="3200" b="1" i="1" dirty="0">
                                      <a:solidFill>
                                        <a:schemeClr val="tx1">
                                          <a:lumMod val="75000"/>
                                          <a:lumOff val="25000"/>
                                        </a:schemeClr>
                                      </a:solidFill>
                                      <a:latin typeface="Cambria Math"/>
                                      <a:ea typeface="Lato Light" charset="0"/>
                                      <a:cs typeface="Lato Light" charset="0"/>
                                    </a:rPr>
                                    <m:t>𝐡</m:t>
                                  </m:r>
                                </m:sub>
                              </m:sSub>
                            </m:e>
                          </m:nary>
                        </m:den>
                      </m:f>
                      <m:r>
                        <a:rPr lang="es-ES"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𝐡</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r>
                                <a:rPr lang="es-ES" sz="3200" b="1" i="1" dirty="0">
                                  <a:solidFill>
                                    <a:schemeClr val="tx1">
                                      <a:lumMod val="75000"/>
                                      <a:lumOff val="25000"/>
                                    </a:schemeClr>
                                  </a:solidFill>
                                  <a:latin typeface="Cambria Math"/>
                                  <a:ea typeface="Lato Light" charset="0"/>
                                  <a:cs typeface="Lato Light" charset="0"/>
                                </a:rPr>
                                <m:t>𝐋</m:t>
                              </m:r>
                            </m:sup>
                            <m:e>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𝐢</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b="1" i="1" dirty="0">
                                          <a:solidFill>
                                            <a:schemeClr val="tx1">
                                              <a:lumMod val="75000"/>
                                              <a:lumOff val="25000"/>
                                            </a:schemeClr>
                                          </a:solidFill>
                                          <a:latin typeface="Cambria Math"/>
                                          <a:ea typeface="Lato Light" charset="0"/>
                                          <a:cs typeface="Lato Light" charset="0"/>
                                        </a:rPr>
                                        <m:t>𝐧</m:t>
                                      </m:r>
                                    </m:e>
                                    <m:sub>
                                      <m:r>
                                        <a:rPr lang="es-ES" sz="3200" b="1" i="1" dirty="0">
                                          <a:solidFill>
                                            <a:schemeClr val="tx1">
                                              <a:lumMod val="75000"/>
                                              <a:lumOff val="25000"/>
                                            </a:schemeClr>
                                          </a:solidFill>
                                          <a:latin typeface="Cambria Math"/>
                                          <a:ea typeface="Lato Light" charset="0"/>
                                          <a:cs typeface="Lato Light" charset="0"/>
                                        </a:rPr>
                                        <m:t>𝐡</m:t>
                                      </m:r>
                                    </m:sub>
                                  </m:sSub>
                                </m:sup>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𝐘</m:t>
                                              </m:r>
                                            </m:e>
                                          </m:acc>
                                        </m:e>
                                        <m:sub>
                                          <m:r>
                                            <a:rPr lang="es-ES" sz="3200" b="1" i="1" dirty="0">
                                              <a:solidFill>
                                                <a:schemeClr val="tx1">
                                                  <a:lumMod val="75000"/>
                                                  <a:lumOff val="25000"/>
                                                </a:schemeClr>
                                              </a:solidFill>
                                              <a:latin typeface="Cambria Math"/>
                                              <a:ea typeface="Lato Light" charset="0"/>
                                              <a:cs typeface="Lato Light" charset="0"/>
                                            </a:rPr>
                                            <m:t>𝐡𝐢</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b="1" i="1" dirty="0">
                                              <a:solidFill>
                                                <a:schemeClr val="tx1">
                                                  <a:lumMod val="75000"/>
                                                  <a:lumOff val="25000"/>
                                                </a:schemeClr>
                                              </a:solidFill>
                                              <a:latin typeface="Cambria Math"/>
                                              <a:ea typeface="Lato Light" charset="0"/>
                                              <a:cs typeface="Lato Light" charset="0"/>
                                            </a:rPr>
                                            <m:t>𝐏</m:t>
                                          </m:r>
                                        </m:e>
                                        <m:sub>
                                          <m:r>
                                            <a:rPr lang="es-ES" sz="3200" b="1" i="1" dirty="0">
                                              <a:solidFill>
                                                <a:schemeClr val="tx1">
                                                  <a:lumMod val="75000"/>
                                                  <a:lumOff val="25000"/>
                                                </a:schemeClr>
                                              </a:solidFill>
                                              <a:latin typeface="Cambria Math"/>
                                              <a:ea typeface="Lato Light" charset="0"/>
                                              <a:cs typeface="Lato Light" charset="0"/>
                                            </a:rPr>
                                            <m:t>𝐡𝐢</m:t>
                                          </m:r>
                                        </m:sub>
                                      </m:sSub>
                                    </m:den>
                                  </m:f>
                                </m:e>
                              </m:nary>
                            </m:e>
                          </m:nary>
                        </m:num>
                        <m:den>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𝐡</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r>
                                <a:rPr lang="es-ES" sz="3200" b="1" i="1" dirty="0">
                                  <a:solidFill>
                                    <a:schemeClr val="tx1">
                                      <a:lumMod val="75000"/>
                                      <a:lumOff val="25000"/>
                                    </a:schemeClr>
                                  </a:solidFill>
                                  <a:latin typeface="Cambria Math"/>
                                  <a:ea typeface="Lato Light" charset="0"/>
                                  <a:cs typeface="Lato Light" charset="0"/>
                                </a:rPr>
                                <m:t>𝐋</m:t>
                              </m:r>
                            </m:sup>
                            <m:e>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ES" sz="3200" b="1" i="1" dirty="0">
                                      <a:solidFill>
                                        <a:schemeClr val="tx1">
                                          <a:lumMod val="75000"/>
                                          <a:lumOff val="25000"/>
                                        </a:schemeClr>
                                      </a:solidFill>
                                      <a:latin typeface="Cambria Math"/>
                                      <a:ea typeface="Lato Light" charset="0"/>
                                      <a:cs typeface="Lato Light" charset="0"/>
                                    </a:rPr>
                                    <m:t>𝐢</m:t>
                                  </m:r>
                                  <m:r>
                                    <a:rPr lang="es-ES" sz="3200" b="1" dirty="0">
                                      <a:solidFill>
                                        <a:schemeClr val="tx1">
                                          <a:lumMod val="75000"/>
                                          <a:lumOff val="25000"/>
                                        </a:schemeClr>
                                      </a:solidFill>
                                      <a:latin typeface="Cambria Math"/>
                                      <a:ea typeface="Lato Light" charset="0"/>
                                      <a:cs typeface="Lato Light" charset="0"/>
                                    </a:rPr>
                                    <m:t>=</m:t>
                                  </m:r>
                                  <m:r>
                                    <a:rPr lang="es-ES" sz="3200" b="1" i="1" dirty="0">
                                      <a:solidFill>
                                        <a:schemeClr val="tx1">
                                          <a:lumMod val="75000"/>
                                          <a:lumOff val="25000"/>
                                        </a:schemeClr>
                                      </a:solidFill>
                                      <a:latin typeface="Cambria Math"/>
                                      <a:ea typeface="Lato Light" charset="0"/>
                                      <a:cs typeface="Lato Light" charset="0"/>
                                    </a:rPr>
                                    <m:t>𝟏</m:t>
                                  </m:r>
                                </m:sub>
                                <m:sup>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b="1" i="1" dirty="0">
                                          <a:solidFill>
                                            <a:schemeClr val="tx1">
                                              <a:lumMod val="75000"/>
                                              <a:lumOff val="25000"/>
                                            </a:schemeClr>
                                          </a:solidFill>
                                          <a:latin typeface="Cambria Math"/>
                                          <a:ea typeface="Lato Light" charset="0"/>
                                          <a:cs typeface="Lato Light" charset="0"/>
                                        </a:rPr>
                                        <m:t>𝐧</m:t>
                                      </m:r>
                                    </m:e>
                                    <m:sub>
                                      <m:r>
                                        <a:rPr lang="es-ES" sz="3200" b="1" i="1" dirty="0">
                                          <a:solidFill>
                                            <a:schemeClr val="tx1">
                                              <a:lumMod val="75000"/>
                                              <a:lumOff val="25000"/>
                                            </a:schemeClr>
                                          </a:solidFill>
                                          <a:latin typeface="Cambria Math"/>
                                          <a:ea typeface="Lato Light" charset="0"/>
                                          <a:cs typeface="Lato Light" charset="0"/>
                                        </a:rPr>
                                        <m:t>𝐡</m:t>
                                      </m:r>
                                    </m:sub>
                                  </m:sSub>
                                </m:sup>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𝐗</m:t>
                                              </m:r>
                                            </m:e>
                                          </m:acc>
                                        </m:e>
                                        <m:sub>
                                          <m:r>
                                            <a:rPr lang="es-ES" sz="3200" b="1" i="1" dirty="0">
                                              <a:solidFill>
                                                <a:schemeClr val="tx1">
                                                  <a:lumMod val="75000"/>
                                                  <a:lumOff val="25000"/>
                                                </a:schemeClr>
                                              </a:solidFill>
                                              <a:latin typeface="Cambria Math"/>
                                              <a:ea typeface="Lato Light" charset="0"/>
                                              <a:cs typeface="Lato Light" charset="0"/>
                                            </a:rPr>
                                            <m:t>𝐡𝐢</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b="1" i="1" dirty="0">
                                              <a:solidFill>
                                                <a:schemeClr val="tx1">
                                                  <a:lumMod val="75000"/>
                                                  <a:lumOff val="25000"/>
                                                </a:schemeClr>
                                              </a:solidFill>
                                              <a:latin typeface="Cambria Math"/>
                                              <a:ea typeface="Lato Light" charset="0"/>
                                              <a:cs typeface="Lato Light" charset="0"/>
                                            </a:rPr>
                                            <m:t>𝐏</m:t>
                                          </m:r>
                                        </m:e>
                                        <m:sub>
                                          <m:r>
                                            <a:rPr lang="es-ES" sz="3200" b="1" i="1" dirty="0">
                                              <a:solidFill>
                                                <a:schemeClr val="tx1">
                                                  <a:lumMod val="75000"/>
                                                  <a:lumOff val="25000"/>
                                                </a:schemeClr>
                                              </a:solidFill>
                                              <a:latin typeface="Cambria Math"/>
                                              <a:ea typeface="Lato Light" charset="0"/>
                                              <a:cs typeface="Lato Light" charset="0"/>
                                            </a:rPr>
                                            <m:t>𝐡𝐢</m:t>
                                          </m:r>
                                        </m:sub>
                                      </m:sSub>
                                    </m:den>
                                  </m:f>
                                </m:e>
                              </m:nary>
                            </m:e>
                          </m:nary>
                        </m:den>
                      </m:f>
                    </m:oMath>
                  </m:oMathPara>
                </a14:m>
                <a:endParaRPr lang="es-MX" sz="3200" b="1" dirty="0">
                  <a:solidFill>
                    <a:schemeClr val="tx1">
                      <a:lumMod val="75000"/>
                      <a:lumOff val="25000"/>
                    </a:schemeClr>
                  </a:solidFill>
                  <a:latin typeface="Lato Light" charset="0"/>
                  <a:ea typeface="Lato Light" charset="0"/>
                  <a:cs typeface="Lato Light" charset="0"/>
                </a:endParaRPr>
              </a:p>
              <a:p>
                <a:r>
                  <a:rPr lang="es-ES" sz="3200" b="1" dirty="0">
                    <a:solidFill>
                      <a:schemeClr val="tx1">
                        <a:lumMod val="75000"/>
                        <a:lumOff val="25000"/>
                      </a:schemeClr>
                    </a:solidFill>
                    <a:latin typeface="Lato Light" charset="0"/>
                    <a:ea typeface="Lato Light" charset="0"/>
                    <a:cs typeface="Lato Light" charset="0"/>
                  </a:rPr>
                  <a:t> </a:t>
                </a:r>
                <a:endParaRPr lang="es-ES" sz="3200" b="1" dirty="0" smtClean="0">
                  <a:solidFill>
                    <a:schemeClr val="tx1">
                      <a:lumMod val="75000"/>
                      <a:lumOff val="25000"/>
                    </a:schemeClr>
                  </a:solidFill>
                  <a:latin typeface="Lato Light" charset="0"/>
                  <a:ea typeface="Lato Light" charset="0"/>
                  <a:cs typeface="Lato Light" charset="0"/>
                </a:endParaRPr>
              </a:p>
              <a:p>
                <a:endParaRPr lang="es-MX" sz="3200" dirty="0">
                  <a:solidFill>
                    <a:schemeClr val="tx1">
                      <a:lumMod val="75000"/>
                      <a:lumOff val="25000"/>
                    </a:schemeClr>
                  </a:solidFill>
                  <a:latin typeface="Lato Light" charset="0"/>
                  <a:ea typeface="Lato Light" charset="0"/>
                  <a:cs typeface="Lato Light" charset="0"/>
                </a:endParaRPr>
              </a:p>
              <a:p>
                <a:r>
                  <a:rPr lang="es-ES" sz="3200" dirty="0">
                    <a:solidFill>
                      <a:schemeClr val="tx1">
                        <a:lumMod val="75000"/>
                        <a:lumOff val="25000"/>
                      </a:schemeClr>
                    </a:solidFill>
                    <a:latin typeface="Lato Light" charset="0"/>
                    <a:ea typeface="Lato Light" charset="0"/>
                    <a:cs typeface="Lato Light" charset="0"/>
                  </a:rPr>
                  <a:t>Donde </a:t>
                </a:r>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dirty="0">
                            <a:solidFill>
                              <a:schemeClr val="tx1">
                                <a:lumMod val="75000"/>
                                <a:lumOff val="25000"/>
                              </a:schemeClr>
                            </a:solidFill>
                            <a:latin typeface="Cambria Math"/>
                            <a:ea typeface="Lato Light" charset="0"/>
                            <a:cs typeface="Lato Light" charset="0"/>
                          </a:rPr>
                          <m:t>𝑛</m:t>
                        </m:r>
                      </m:e>
                      <m:sub>
                        <m:r>
                          <a:rPr lang="es-ES" sz="3200" dirty="0">
                            <a:solidFill>
                              <a:schemeClr val="tx1">
                                <a:lumMod val="75000"/>
                                <a:lumOff val="25000"/>
                              </a:schemeClr>
                            </a:solidFill>
                            <a:latin typeface="Cambria Math"/>
                            <a:ea typeface="Lato Light" charset="0"/>
                            <a:cs typeface="Lato Light" charset="0"/>
                          </a:rPr>
                          <m:t>h</m:t>
                        </m:r>
                      </m:sub>
                    </m:sSub>
                  </m:oMath>
                </a14:m>
                <a:r>
                  <a:rPr lang="es-ES" sz="3200" dirty="0">
                    <a:solidFill>
                      <a:schemeClr val="tx1">
                        <a:lumMod val="75000"/>
                        <a:lumOff val="25000"/>
                      </a:schemeClr>
                    </a:solidFill>
                    <a:latin typeface="Lato Light" charset="0"/>
                    <a:ea typeface="Lato Light" charset="0"/>
                    <a:cs typeface="Lato Light" charset="0"/>
                  </a:rPr>
                  <a:t> es el número de secciones seleccionadas en el estrato h, </a:t>
                </a:r>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dirty="0">
                                <a:solidFill>
                                  <a:schemeClr val="tx1">
                                    <a:lumMod val="75000"/>
                                    <a:lumOff val="25000"/>
                                  </a:schemeClr>
                                </a:solidFill>
                                <a:latin typeface="Cambria Math"/>
                                <a:ea typeface="Lato Light" charset="0"/>
                                <a:cs typeface="Lato Light" charset="0"/>
                              </a:rPr>
                              <m:t>𝑌</m:t>
                            </m:r>
                          </m:e>
                        </m:acc>
                      </m:e>
                      <m:sub>
                        <m:r>
                          <a:rPr lang="es-ES" sz="3200" dirty="0">
                            <a:solidFill>
                              <a:schemeClr val="tx1">
                                <a:lumMod val="75000"/>
                                <a:lumOff val="25000"/>
                              </a:schemeClr>
                            </a:solidFill>
                            <a:latin typeface="Cambria Math"/>
                            <a:ea typeface="Lato Light" charset="0"/>
                            <a:cs typeface="Lato Light" charset="0"/>
                          </a:rPr>
                          <m:t>h𝑖</m:t>
                        </m:r>
                      </m:sub>
                    </m:sSub>
                  </m:oMath>
                </a14:m>
                <a:r>
                  <a:rPr lang="es-ES" sz="3200" dirty="0">
                    <a:solidFill>
                      <a:schemeClr val="tx1">
                        <a:lumMod val="75000"/>
                        <a:lumOff val="25000"/>
                      </a:schemeClr>
                    </a:solidFill>
                    <a:latin typeface="Lato Light" charset="0"/>
                    <a:ea typeface="Lato Light" charset="0"/>
                    <a:cs typeface="Lato Light" charset="0"/>
                  </a:rPr>
                  <a:t> y </a:t>
                </a:r>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dirty="0">
                                <a:solidFill>
                                  <a:schemeClr val="tx1">
                                    <a:lumMod val="75000"/>
                                    <a:lumOff val="25000"/>
                                  </a:schemeClr>
                                </a:solidFill>
                                <a:latin typeface="Cambria Math"/>
                                <a:ea typeface="Lato Light" charset="0"/>
                                <a:cs typeface="Lato Light" charset="0"/>
                              </a:rPr>
                              <m:t>𝑋</m:t>
                            </m:r>
                          </m:e>
                        </m:acc>
                      </m:e>
                      <m:sub>
                        <m:r>
                          <a:rPr lang="es-ES" sz="3200" dirty="0">
                            <a:solidFill>
                              <a:schemeClr val="tx1">
                                <a:lumMod val="75000"/>
                                <a:lumOff val="25000"/>
                              </a:schemeClr>
                            </a:solidFill>
                            <a:latin typeface="Cambria Math"/>
                            <a:ea typeface="Lato Light" charset="0"/>
                            <a:cs typeface="Lato Light" charset="0"/>
                          </a:rPr>
                          <m:t>h𝑖</m:t>
                        </m:r>
                      </m:sub>
                    </m:sSub>
                  </m:oMath>
                </a14:m>
                <a:r>
                  <a:rPr lang="es-ES" sz="3200" dirty="0">
                    <a:solidFill>
                      <a:schemeClr val="tx1">
                        <a:lumMod val="75000"/>
                        <a:lumOff val="25000"/>
                      </a:schemeClr>
                    </a:solidFill>
                    <a:latin typeface="Lato Light" charset="0"/>
                    <a:ea typeface="Lato Light" charset="0"/>
                    <a:cs typeface="Lato Light" charset="0"/>
                  </a:rPr>
                  <a:t> son los totales estimados en la sección i del estrato h y </a:t>
                </a:r>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dirty="0">
                            <a:solidFill>
                              <a:schemeClr val="tx1">
                                <a:lumMod val="75000"/>
                                <a:lumOff val="25000"/>
                              </a:schemeClr>
                            </a:solidFill>
                            <a:latin typeface="Cambria Math"/>
                            <a:ea typeface="Lato Light" charset="0"/>
                            <a:cs typeface="Lato Light" charset="0"/>
                          </a:rPr>
                          <m:t>𝑃</m:t>
                        </m:r>
                      </m:e>
                      <m:sub>
                        <m:r>
                          <a:rPr lang="es-ES" sz="3200" dirty="0">
                            <a:solidFill>
                              <a:schemeClr val="tx1">
                                <a:lumMod val="75000"/>
                                <a:lumOff val="25000"/>
                              </a:schemeClr>
                            </a:solidFill>
                            <a:latin typeface="Cambria Math"/>
                            <a:ea typeface="Lato Light" charset="0"/>
                            <a:cs typeface="Lato Light" charset="0"/>
                          </a:rPr>
                          <m:t>h𝑖</m:t>
                        </m:r>
                      </m:sub>
                    </m:sSub>
                    <m:r>
                      <a:rPr lang="es-ES" sz="3200" dirty="0">
                        <a:solidFill>
                          <a:schemeClr val="tx1">
                            <a:lumMod val="75000"/>
                            <a:lumOff val="25000"/>
                          </a:schemeClr>
                        </a:solidFill>
                        <a:latin typeface="Cambria Math"/>
                        <a:ea typeface="Lato Light" charset="0"/>
                        <a:cs typeface="Lato Light" charset="0"/>
                      </a:rPr>
                      <m:t>=</m:t>
                    </m:r>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dirty="0">
                            <a:solidFill>
                              <a:schemeClr val="tx1">
                                <a:lumMod val="75000"/>
                                <a:lumOff val="25000"/>
                              </a:schemeClr>
                            </a:solidFill>
                            <a:latin typeface="Cambria Math"/>
                            <a:ea typeface="Lato Light" charset="0"/>
                            <a:cs typeface="Lato Light" charset="0"/>
                          </a:rPr>
                          <m:t>𝑛</m:t>
                        </m:r>
                      </m:e>
                      <m:sub>
                        <m:r>
                          <a:rPr lang="es-ES" sz="3200" dirty="0">
                            <a:solidFill>
                              <a:schemeClr val="tx1">
                                <a:lumMod val="75000"/>
                                <a:lumOff val="25000"/>
                              </a:schemeClr>
                            </a:solidFill>
                            <a:latin typeface="Cambria Math"/>
                            <a:ea typeface="Lato Light" charset="0"/>
                            <a:cs typeface="Lato Light" charset="0"/>
                          </a:rPr>
                          <m:t>h</m:t>
                        </m:r>
                      </m:sub>
                    </m:sSub>
                    <m:f>
                      <m:f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dirty="0">
                                <a:solidFill>
                                  <a:schemeClr val="tx1">
                                    <a:lumMod val="75000"/>
                                    <a:lumOff val="25000"/>
                                  </a:schemeClr>
                                </a:solidFill>
                                <a:latin typeface="Cambria Math"/>
                                <a:ea typeface="Lato Light" charset="0"/>
                                <a:cs typeface="Lato Light" charset="0"/>
                              </a:rPr>
                              <m:t>𝑙</m:t>
                            </m:r>
                          </m:e>
                          <m:sub>
                            <m:r>
                              <a:rPr lang="es-ES" sz="3200" dirty="0">
                                <a:solidFill>
                                  <a:schemeClr val="tx1">
                                    <a:lumMod val="75000"/>
                                    <a:lumOff val="25000"/>
                                  </a:schemeClr>
                                </a:solidFill>
                                <a:latin typeface="Cambria Math"/>
                                <a:ea typeface="Lato Light" charset="0"/>
                                <a:cs typeface="Lato Light" charset="0"/>
                              </a:rPr>
                              <m:t>h𝑖</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ES" sz="3200" dirty="0">
                                <a:solidFill>
                                  <a:schemeClr val="tx1">
                                    <a:lumMod val="75000"/>
                                    <a:lumOff val="25000"/>
                                  </a:schemeClr>
                                </a:solidFill>
                                <a:latin typeface="Cambria Math"/>
                                <a:ea typeface="Lato Light" charset="0"/>
                                <a:cs typeface="Lato Light" charset="0"/>
                              </a:rPr>
                              <m:t>𝑙</m:t>
                            </m:r>
                          </m:e>
                          <m:sub>
                            <m:r>
                              <a:rPr lang="es-ES" sz="3200" dirty="0">
                                <a:solidFill>
                                  <a:schemeClr val="tx1">
                                    <a:lumMod val="75000"/>
                                    <a:lumOff val="25000"/>
                                  </a:schemeClr>
                                </a:solidFill>
                                <a:latin typeface="Cambria Math"/>
                                <a:ea typeface="Lato Light" charset="0"/>
                                <a:cs typeface="Lato Light" charset="0"/>
                              </a:rPr>
                              <m:t>h</m:t>
                            </m:r>
                          </m:sub>
                        </m:sSub>
                      </m:den>
                    </m:f>
                  </m:oMath>
                </a14:m>
                <a:r>
                  <a:rPr lang="es-ES" sz="3200" dirty="0">
                    <a:solidFill>
                      <a:schemeClr val="tx1">
                        <a:lumMod val="75000"/>
                        <a:lumOff val="25000"/>
                      </a:schemeClr>
                    </a:solidFill>
                    <a:latin typeface="Lato Light" charset="0"/>
                    <a:ea typeface="Lato Light" charset="0"/>
                    <a:cs typeface="Lato Light" charset="0"/>
                  </a:rPr>
                  <a:t>  es la probabilidad </a:t>
                </a:r>
                <a:r>
                  <a:rPr lang="es-MX" sz="3200" dirty="0">
                    <a:solidFill>
                      <a:schemeClr val="tx1">
                        <a:lumMod val="75000"/>
                        <a:lumOff val="25000"/>
                      </a:schemeClr>
                    </a:solidFill>
                    <a:latin typeface="Lato Light" charset="0"/>
                    <a:ea typeface="Lato Light" charset="0"/>
                    <a:cs typeface="Lato Light" charset="0"/>
                  </a:rPr>
                  <a:t>de que la sección i del estrato h esté en muestra.</a:t>
                </a:r>
              </a:p>
            </p:txBody>
          </p:sp>
        </mc:Choice>
        <mc:Fallback xmlns="">
          <p:sp>
            <p:nvSpPr>
              <p:cNvPr id="506" name="Subtitle 2"/>
              <p:cNvSpPr txBox="1">
                <a:spLocks noRot="1" noChangeAspect="1" noMove="1" noResize="1" noEditPoints="1" noAdjustHandles="1" noChangeArrowheads="1" noChangeShapeType="1" noTextEdit="1"/>
              </p:cNvSpPr>
              <p:nvPr/>
            </p:nvSpPr>
            <p:spPr>
              <a:xfrm>
                <a:off x="1363990" y="3967237"/>
                <a:ext cx="21453232" cy="7057408"/>
              </a:xfrm>
              <a:prstGeom prst="rect">
                <a:avLst/>
              </a:prstGeom>
              <a:blipFill rotWithShape="1">
                <a:blip r:embed="rId2"/>
                <a:stretch>
                  <a:fillRect l="-313" t="-1123"/>
                </a:stretch>
              </a:blipFill>
            </p:spPr>
            <p:txBody>
              <a:bodyPr/>
              <a:lstStyle/>
              <a:p>
                <a:r>
                  <a:rPr lang="es-MX">
                    <a:noFill/>
                  </a:rPr>
                  <a:t> </a:t>
                </a:r>
              </a:p>
            </p:txBody>
          </p:sp>
        </mc:Fallback>
      </mc:AlternateContent>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818698"/>
            <a:ext cx="22304170"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Anexo A. Forma de Procesamiento, estimadores e intervalos de confianza (cont.)</a:t>
            </a: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62B9F944-0163-497B-A760-3766B9D66FDE}"/>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CDA82F1B-FF8E-4B15-B5F4-6EDD83B564C0}"/>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38</a:t>
            </a:fld>
            <a:endParaRPr lang="es-MX" dirty="0"/>
          </a:p>
        </p:txBody>
      </p:sp>
    </p:spTree>
    <p:extLst>
      <p:ext uri="{BB962C8B-B14F-4D97-AF65-F5344CB8AC3E}">
        <p14:creationId xmlns:p14="http://schemas.microsoft.com/office/powerpoint/2010/main" val="1637323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6" name="Subtitle 2"/>
              <p:cNvSpPr txBox="1">
                <a:spLocks/>
              </p:cNvSpPr>
              <p:nvPr/>
            </p:nvSpPr>
            <p:spPr>
              <a:xfrm>
                <a:off x="1388053" y="3100969"/>
                <a:ext cx="21453232" cy="9953522"/>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4400"/>
                  </a:lnSpc>
                </a:pPr>
                <a:r>
                  <a:rPr lang="es-MX" sz="3200" b="1" dirty="0">
                    <a:solidFill>
                      <a:schemeClr val="tx1">
                        <a:lumMod val="75000"/>
                        <a:lumOff val="25000"/>
                      </a:schemeClr>
                    </a:solidFill>
                    <a:latin typeface="Lato Light" charset="0"/>
                    <a:ea typeface="Lato Light" charset="0"/>
                    <a:cs typeface="Lato Light" charset="0"/>
                  </a:rPr>
                  <a:t>Calidad de la estimación</a:t>
                </a:r>
              </a:p>
              <a:p>
                <a:r>
                  <a:rPr lang="es-MX" sz="3200" dirty="0">
                    <a:solidFill>
                      <a:schemeClr val="tx1">
                        <a:lumMod val="75000"/>
                        <a:lumOff val="25000"/>
                      </a:schemeClr>
                    </a:solidFill>
                    <a:latin typeface="Lato Light" charset="0"/>
                    <a:ea typeface="Lato Light" charset="0"/>
                    <a:cs typeface="Lato Light" charset="0"/>
                  </a:rPr>
                  <a:t>Para un mejor cálculo de ponderadores estadísticos, se propone que la ponderación debida a la selección de manzanas, viviendas y respondientes, dada por el inverso </a:t>
                </a:r>
                <a:r>
                  <a:rPr lang="es-MX" sz="3200" dirty="0" smtClean="0">
                    <a:solidFill>
                      <a:schemeClr val="tx1">
                        <a:lumMod val="75000"/>
                        <a:lumOff val="25000"/>
                      </a:schemeClr>
                    </a:solidFill>
                    <a:latin typeface="Lato Light" charset="0"/>
                    <a:ea typeface="Lato Light" charset="0"/>
                    <a:cs typeface="Lato Light" charset="0"/>
                  </a:rPr>
                  <a:t>de</a:t>
                </a:r>
              </a:p>
              <a:p>
                <a:endParaRPr lang="es-MX" sz="3200" dirty="0">
                  <a:solidFill>
                    <a:schemeClr val="tx1">
                      <a:lumMod val="75000"/>
                      <a:lumOff val="25000"/>
                    </a:schemeClr>
                  </a:solidFill>
                  <a:latin typeface="Lato Light" charset="0"/>
                  <a:ea typeface="Lato Light" charset="0"/>
                  <a:cs typeface="Lato Light" charset="0"/>
                </a:endParaRPr>
              </a:p>
              <a:p>
                <a:pPr/>
                <a14:m>
                  <m:oMathPara xmlns:m="http://schemas.openxmlformats.org/officeDocument/2006/math">
                    <m:oMathParaPr>
                      <m:jc m:val="centerGroup"/>
                    </m:oMathParaPr>
                    <m:oMath xmlns:m="http://schemas.openxmlformats.org/officeDocument/2006/math">
                      <m:d>
                        <m:d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dPr>
                        <m:e>
                          <m:f>
                            <m:fPr>
                              <m:type m:val="skw"/>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𝒎</m:t>
                                  </m:r>
                                </m:e>
                                <m:sub>
                                  <m:r>
                                    <a:rPr lang="es-MX" sz="3200" dirty="0">
                                      <a:solidFill>
                                        <a:schemeClr val="tx1">
                                          <a:lumMod val="75000"/>
                                          <a:lumOff val="25000"/>
                                        </a:schemeClr>
                                      </a:solidFill>
                                      <a:latin typeface="Cambria Math"/>
                                      <a:ea typeface="Lato Light" charset="0"/>
                                      <a:cs typeface="Lato Light" charset="0"/>
                                    </a:rPr>
                                    <m:t>𝒋</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𝑴</m:t>
                                  </m:r>
                                </m:e>
                                <m:sub>
                                  <m:r>
                                    <a:rPr lang="es-MX" sz="3200" dirty="0">
                                      <a:solidFill>
                                        <a:schemeClr val="tx1">
                                          <a:lumMod val="75000"/>
                                          <a:lumOff val="25000"/>
                                        </a:schemeClr>
                                      </a:solidFill>
                                      <a:latin typeface="Cambria Math"/>
                                      <a:ea typeface="Lato Light" charset="0"/>
                                      <a:cs typeface="Lato Light" charset="0"/>
                                    </a:rPr>
                                    <m:t>𝒋</m:t>
                                  </m:r>
                                </m:sub>
                              </m:sSub>
                            </m:den>
                          </m:f>
                        </m:e>
                      </m:d>
                      <m:r>
                        <a:rPr lang="es-MX" sz="3200" dirty="0">
                          <a:solidFill>
                            <a:schemeClr val="tx1">
                              <a:lumMod val="75000"/>
                              <a:lumOff val="25000"/>
                            </a:schemeClr>
                          </a:solidFill>
                          <a:latin typeface="Cambria Math"/>
                          <a:ea typeface="Lato Light" charset="0"/>
                          <a:cs typeface="Lato Light" charset="0"/>
                        </a:rPr>
                        <m:t> </m:t>
                      </m:r>
                      <m:d>
                        <m:d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dPr>
                        <m:e>
                          <m:f>
                            <m:fPr>
                              <m:type m:val="skw"/>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𝒗</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𝒐</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sub>
                              </m:sSub>
                            </m:den>
                          </m:f>
                        </m:e>
                      </m:d>
                      <m:r>
                        <a:rPr lang="es-MX" sz="3200" dirty="0">
                          <a:solidFill>
                            <a:schemeClr val="tx1">
                              <a:lumMod val="75000"/>
                              <a:lumOff val="25000"/>
                            </a:schemeClr>
                          </a:solidFill>
                          <a:latin typeface="Cambria Math"/>
                          <a:ea typeface="Lato Light" charset="0"/>
                          <a:cs typeface="Lato Light" charset="0"/>
                        </a:rPr>
                        <m:t> </m:t>
                      </m:r>
                      <m:d>
                        <m:d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dPr>
                        <m:e>
                          <m:f>
                            <m:fPr>
                              <m:type m:val="skw"/>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𝒑</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𝒊</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𝒕</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𝒊</m:t>
                                  </m:r>
                                </m:sub>
                              </m:sSub>
                            </m:den>
                          </m:f>
                        </m:e>
                      </m:d>
                      <m:r>
                        <a:rPr lang="es-MX" sz="3200" dirty="0">
                          <a:solidFill>
                            <a:schemeClr val="tx1">
                              <a:lumMod val="75000"/>
                              <a:lumOff val="25000"/>
                            </a:schemeClr>
                          </a:solidFill>
                          <a:latin typeface="Cambria Math"/>
                          <a:ea typeface="Lato Light" charset="0"/>
                          <a:cs typeface="Lato Light" charset="0"/>
                        </a:rPr>
                        <m:t> ,</m:t>
                      </m:r>
                    </m:oMath>
                  </m:oMathPara>
                </a14:m>
                <a:endParaRPr lang="es-MX" sz="3200" dirty="0">
                  <a:solidFill>
                    <a:schemeClr val="tx1">
                      <a:lumMod val="75000"/>
                      <a:lumOff val="25000"/>
                    </a:schemeClr>
                  </a:solidFill>
                  <a:latin typeface="Lato Light" charset="0"/>
                  <a:ea typeface="Lato Light" charset="0"/>
                  <a:cs typeface="Lato Light" charset="0"/>
                </a:endParaRPr>
              </a:p>
              <a:p>
                <a:r>
                  <a:rPr lang="es-MX" sz="3200" dirty="0">
                    <a:solidFill>
                      <a:schemeClr val="tx1">
                        <a:lumMod val="75000"/>
                        <a:lumOff val="25000"/>
                      </a:schemeClr>
                    </a:solidFill>
                    <a:latin typeface="Lato Light" charset="0"/>
                    <a:ea typeface="Lato Light" charset="0"/>
                    <a:cs typeface="Lato Light" charset="0"/>
                  </a:rPr>
                  <a:t>que tiene como valor esperado</a:t>
                </a:r>
              </a:p>
              <a:p>
                <a:pPr/>
                <a14:m>
                  <m:oMathPara xmlns:m="http://schemas.openxmlformats.org/officeDocument/2006/math">
                    <m:oMathParaPr>
                      <m:jc m:val="centerGroup"/>
                    </m:oMathParaPr>
                    <m:oMath xmlns:m="http://schemas.openxmlformats.org/officeDocument/2006/math">
                      <m:f>
                        <m:f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𝑴</m:t>
                                  </m:r>
                                </m:e>
                                <m:sub>
                                  <m:r>
                                    <a:rPr lang="es-MX" sz="3200" dirty="0">
                                      <a:solidFill>
                                        <a:schemeClr val="tx1">
                                          <a:lumMod val="75000"/>
                                          <a:lumOff val="25000"/>
                                        </a:schemeClr>
                                      </a:solidFill>
                                      <a:latin typeface="Cambria Math"/>
                                      <a:ea typeface="Lato Light" charset="0"/>
                                      <a:cs typeface="Lato Light" charset="0"/>
                                    </a:rPr>
                                    <m:t>𝒋</m:t>
                                  </m:r>
                                </m:sub>
                              </m:sSub>
                              <m:r>
                                <a:rPr lang="es-MX" sz="3200" dirty="0">
                                  <a:solidFill>
                                    <a:schemeClr val="tx1">
                                      <a:lumMod val="75000"/>
                                      <a:lumOff val="25000"/>
                                    </a:schemeClr>
                                  </a:solidFill>
                                  <a:latin typeface="Cambria Math"/>
                                  <a:ea typeface="Lato Light" charset="0"/>
                                  <a:cs typeface="Lato Light" charset="0"/>
                                </a:rPr>
                                <m:t> </m:t>
                              </m:r>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dirty="0">
                                      <a:solidFill>
                                        <a:schemeClr val="tx1">
                                          <a:lumMod val="75000"/>
                                          <a:lumOff val="25000"/>
                                        </a:schemeClr>
                                      </a:solidFill>
                                      <a:latin typeface="Cambria Math"/>
                                      <a:ea typeface="Lato Light" charset="0"/>
                                      <a:cs typeface="Lato Light" charset="0"/>
                                    </a:rPr>
                                    <m:t>𝒐</m:t>
                                  </m:r>
                                </m:e>
                              </m:acc>
                            </m:e>
                            <m:sub>
                              <m:r>
                                <a:rPr lang="es-MX" sz="3200" dirty="0">
                                  <a:solidFill>
                                    <a:schemeClr val="tx1">
                                      <a:lumMod val="75000"/>
                                      <a:lumOff val="25000"/>
                                    </a:schemeClr>
                                  </a:solidFill>
                                  <a:latin typeface="Cambria Math"/>
                                  <a:ea typeface="Lato Light" charset="0"/>
                                  <a:cs typeface="Lato Light" charset="0"/>
                                </a:rPr>
                                <m:t>𝒋</m:t>
                              </m:r>
                            </m:sub>
                          </m:sSub>
                          <m:r>
                            <a:rPr lang="es-MX" sz="3200" dirty="0">
                              <a:solidFill>
                                <a:schemeClr val="tx1">
                                  <a:lumMod val="75000"/>
                                  <a:lumOff val="25000"/>
                                </a:schemeClr>
                              </a:solidFill>
                              <a:latin typeface="Cambria Math"/>
                              <a:ea typeface="Lato Light" charset="0"/>
                              <a:cs typeface="Lato Light" charset="0"/>
                            </a:rPr>
                            <m:t> </m:t>
                          </m:r>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dirty="0">
                                      <a:solidFill>
                                        <a:schemeClr val="tx1">
                                          <a:lumMod val="75000"/>
                                          <a:lumOff val="25000"/>
                                        </a:schemeClr>
                                      </a:solidFill>
                                      <a:latin typeface="Cambria Math"/>
                                      <a:ea typeface="Lato Light" charset="0"/>
                                      <a:cs typeface="Lato Light" charset="0"/>
                                    </a:rPr>
                                    <m:t>𝒕</m:t>
                                  </m:r>
                                </m:e>
                              </m:acc>
                            </m:e>
                            <m:sub>
                              <m:r>
                                <a:rPr lang="es-MX" sz="3200" dirty="0">
                                  <a:solidFill>
                                    <a:schemeClr val="tx1">
                                      <a:lumMod val="75000"/>
                                      <a:lumOff val="25000"/>
                                    </a:schemeClr>
                                  </a:solidFill>
                                  <a:latin typeface="Cambria Math"/>
                                  <a:ea typeface="Lato Light" charset="0"/>
                                  <a:cs typeface="Lato Light" charset="0"/>
                                </a:rPr>
                                <m:t>𝒋</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𝒎</m:t>
                              </m:r>
                            </m:e>
                            <m:sub>
                              <m:r>
                                <a:rPr lang="es-MX" sz="3200" dirty="0">
                                  <a:solidFill>
                                    <a:schemeClr val="tx1">
                                      <a:lumMod val="75000"/>
                                      <a:lumOff val="25000"/>
                                    </a:schemeClr>
                                  </a:solidFill>
                                  <a:latin typeface="Cambria Math"/>
                                  <a:ea typeface="Lato Light" charset="0"/>
                                  <a:cs typeface="Lato Light" charset="0"/>
                                </a:rPr>
                                <m:t>𝒋</m:t>
                              </m:r>
                            </m:sub>
                          </m:sSub>
                          <m:r>
                            <a:rPr lang="es-MX" sz="3200" dirty="0">
                              <a:solidFill>
                                <a:schemeClr val="tx1">
                                  <a:lumMod val="75000"/>
                                  <a:lumOff val="25000"/>
                                </a:schemeClr>
                              </a:solidFill>
                              <a:latin typeface="Cambria Math"/>
                              <a:ea typeface="Lato Light" charset="0"/>
                              <a:cs typeface="Lato Light" charset="0"/>
                            </a:rPr>
                            <m:t> </m:t>
                          </m:r>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𝒗</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sub>
                          </m:sSub>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 </m:t>
                              </m:r>
                              <m:r>
                                <a:rPr lang="es-MX" sz="3200" dirty="0">
                                  <a:solidFill>
                                    <a:schemeClr val="tx1">
                                      <a:lumMod val="75000"/>
                                      <a:lumOff val="25000"/>
                                    </a:schemeClr>
                                  </a:solidFill>
                                  <a:latin typeface="Cambria Math"/>
                                  <a:ea typeface="Lato Light" charset="0"/>
                                  <a:cs typeface="Lato Light" charset="0"/>
                                </a:rPr>
                                <m:t>𝒑</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𝒊</m:t>
                              </m:r>
                            </m:sub>
                          </m:sSub>
                        </m:den>
                      </m:f>
                      <m:r>
                        <a:rPr lang="es-MX" sz="3200" dirty="0">
                          <a:solidFill>
                            <a:schemeClr val="tx1">
                              <a:lumMod val="75000"/>
                              <a:lumOff val="25000"/>
                            </a:schemeClr>
                          </a:solidFill>
                          <a:latin typeface="Cambria Math"/>
                          <a:ea typeface="Lato Light" charset="0"/>
                          <a:cs typeface="Lato Light" charset="0"/>
                        </a:rPr>
                        <m:t> ,</m:t>
                      </m:r>
                    </m:oMath>
                  </m:oMathPara>
                </a14:m>
                <a:endParaRPr lang="es-MX" sz="3200" dirty="0">
                  <a:solidFill>
                    <a:schemeClr val="tx1">
                      <a:lumMod val="75000"/>
                      <a:lumOff val="25000"/>
                    </a:schemeClr>
                  </a:solidFill>
                  <a:latin typeface="Lato Light" charset="0"/>
                  <a:ea typeface="Lato Light" charset="0"/>
                  <a:cs typeface="Lato Light" charset="0"/>
                </a:endParaRPr>
              </a:p>
              <a:p>
                <a:r>
                  <a:rPr lang="es-MX" sz="3200" dirty="0">
                    <a:solidFill>
                      <a:schemeClr val="tx1">
                        <a:lumMod val="75000"/>
                        <a:lumOff val="25000"/>
                      </a:schemeClr>
                    </a:solidFill>
                    <a:latin typeface="Lato Light" charset="0"/>
                    <a:ea typeface="Lato Light" charset="0"/>
                    <a:cs typeface="Lato Light" charset="0"/>
                  </a:rPr>
                  <a:t>en donde</a:t>
                </a:r>
              </a:p>
              <a:p>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dirty="0">
                                <a:solidFill>
                                  <a:schemeClr val="tx1">
                                    <a:lumMod val="75000"/>
                                    <a:lumOff val="25000"/>
                                  </a:schemeClr>
                                </a:solidFill>
                                <a:latin typeface="Cambria Math"/>
                                <a:ea typeface="Lato Light" charset="0"/>
                                <a:cs typeface="Lato Light" charset="0"/>
                              </a:rPr>
                              <m:t>𝒐</m:t>
                            </m:r>
                          </m:e>
                        </m:acc>
                      </m:e>
                      <m:sub>
                        <m:r>
                          <a:rPr lang="es-MX" sz="3200" dirty="0">
                            <a:solidFill>
                              <a:schemeClr val="tx1">
                                <a:lumMod val="75000"/>
                                <a:lumOff val="25000"/>
                              </a:schemeClr>
                            </a:solidFill>
                            <a:latin typeface="Cambria Math"/>
                            <a:ea typeface="Lato Light" charset="0"/>
                            <a:cs typeface="Lato Light" charset="0"/>
                          </a:rPr>
                          <m:t>𝒋</m:t>
                        </m:r>
                      </m:sub>
                    </m:sSub>
                  </m:oMath>
                </a14:m>
                <a:r>
                  <a:rPr lang="es-MX" sz="3200" dirty="0">
                    <a:solidFill>
                      <a:schemeClr val="tx1">
                        <a:lumMod val="75000"/>
                        <a:lumOff val="25000"/>
                      </a:schemeClr>
                    </a:solidFill>
                    <a:latin typeface="Lato Light" charset="0"/>
                    <a:ea typeface="Lato Light" charset="0"/>
                    <a:cs typeface="Lato Light" charset="0"/>
                  </a:rPr>
                  <a:t> es el promedio de viviendas de las manzanas dentro de la sección j-ésima. </a:t>
                </a:r>
              </a:p>
              <a:p>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dirty="0">
                                <a:solidFill>
                                  <a:schemeClr val="tx1">
                                    <a:lumMod val="75000"/>
                                    <a:lumOff val="25000"/>
                                  </a:schemeClr>
                                </a:solidFill>
                                <a:latin typeface="Cambria Math"/>
                                <a:ea typeface="Lato Light" charset="0"/>
                                <a:cs typeface="Lato Light" charset="0"/>
                              </a:rPr>
                              <m:t>𝒕</m:t>
                            </m:r>
                          </m:e>
                        </m:acc>
                      </m:e>
                      <m:sub>
                        <m:r>
                          <a:rPr lang="es-MX" sz="3200" dirty="0">
                            <a:solidFill>
                              <a:schemeClr val="tx1">
                                <a:lumMod val="75000"/>
                                <a:lumOff val="25000"/>
                              </a:schemeClr>
                            </a:solidFill>
                            <a:latin typeface="Cambria Math"/>
                            <a:ea typeface="Lato Light" charset="0"/>
                            <a:cs typeface="Lato Light" charset="0"/>
                          </a:rPr>
                          <m:t>𝒋</m:t>
                        </m:r>
                      </m:sub>
                    </m:sSub>
                  </m:oMath>
                </a14:m>
                <a:r>
                  <a:rPr lang="es-MX" sz="3200" dirty="0">
                    <a:solidFill>
                      <a:schemeClr val="tx1">
                        <a:lumMod val="75000"/>
                        <a:lumOff val="25000"/>
                      </a:schemeClr>
                    </a:solidFill>
                    <a:latin typeface="Lato Light" charset="0"/>
                    <a:ea typeface="Lato Light" charset="0"/>
                    <a:cs typeface="Lato Light" charset="0"/>
                  </a:rPr>
                  <a:t> es el promedio sobre las manzanas del promedio de habitantes en cada manzana dentro de la sección j-ésima </a:t>
                </a:r>
              </a:p>
              <a:p>
                <a:r>
                  <a:rPr lang="es-MX" sz="3200" dirty="0">
                    <a:solidFill>
                      <a:schemeClr val="tx1">
                        <a:lumMod val="75000"/>
                        <a:lumOff val="25000"/>
                      </a:schemeClr>
                    </a:solidFill>
                    <a:latin typeface="Lato Light" charset="0"/>
                    <a:ea typeface="Lato Light" charset="0"/>
                    <a:cs typeface="Lato Light" charset="0"/>
                  </a:rPr>
                  <a:t>Sea aproximada por la lista nominal de la sección j-ésima; es decir </a:t>
                </a:r>
                <a:r>
                  <a:rPr lang="es-MX" sz="3200" dirty="0" smtClean="0">
                    <a:solidFill>
                      <a:schemeClr val="tx1">
                        <a:lumMod val="75000"/>
                        <a:lumOff val="25000"/>
                      </a:schemeClr>
                    </a:solidFill>
                    <a:latin typeface="Lato Light" charset="0"/>
                    <a:ea typeface="Lato Light" charset="0"/>
                    <a:cs typeface="Lato Light" charset="0"/>
                  </a:rPr>
                  <a:t>por</a:t>
                </a:r>
              </a:p>
              <a:p>
                <a:endParaRPr lang="es-MX" sz="3200" dirty="0">
                  <a:solidFill>
                    <a:schemeClr val="tx1">
                      <a:lumMod val="75000"/>
                      <a:lumOff val="25000"/>
                    </a:schemeClr>
                  </a:solidFill>
                  <a:latin typeface="Lato Light" charset="0"/>
                  <a:ea typeface="Lato Light" charset="0"/>
                  <a:cs typeface="Lato Light" charset="0"/>
                </a:endParaRPr>
              </a:p>
              <a:p>
                <a:pPr/>
                <a14:m>
                  <m:oMathPara xmlns:m="http://schemas.openxmlformats.org/officeDocument/2006/math">
                    <m:oMathParaPr>
                      <m:jc m:val="centerGroup"/>
                    </m:oMathParaPr>
                    <m:oMath xmlns:m="http://schemas.openxmlformats.org/officeDocument/2006/math">
                      <m:f>
                        <m:f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𝒍</m:t>
                              </m:r>
                            </m:e>
                            <m:sub>
                              <m:r>
                                <a:rPr lang="es-MX" sz="3200" dirty="0">
                                  <a:solidFill>
                                    <a:schemeClr val="tx1">
                                      <a:lumMod val="75000"/>
                                      <a:lumOff val="25000"/>
                                    </a:schemeClr>
                                  </a:solidFill>
                                  <a:latin typeface="Cambria Math"/>
                                  <a:ea typeface="Lato Light" charset="0"/>
                                  <a:cs typeface="Lato Light" charset="0"/>
                                </a:rPr>
                                <m:t>𝒋</m:t>
                              </m:r>
                            </m:sub>
                          </m:sSub>
                        </m:num>
                        <m:den>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𝒎</m:t>
                              </m:r>
                            </m:e>
                            <m:sub>
                              <m:r>
                                <a:rPr lang="es-MX" sz="3200" dirty="0">
                                  <a:solidFill>
                                    <a:schemeClr val="tx1">
                                      <a:lumMod val="75000"/>
                                      <a:lumOff val="25000"/>
                                    </a:schemeClr>
                                  </a:solidFill>
                                  <a:latin typeface="Cambria Math"/>
                                  <a:ea typeface="Lato Light" charset="0"/>
                                  <a:cs typeface="Lato Light" charset="0"/>
                                </a:rPr>
                                <m:t>𝒋</m:t>
                              </m:r>
                            </m:sub>
                          </m:sSub>
                          <m:r>
                            <a:rPr lang="es-MX" sz="3200" dirty="0">
                              <a:solidFill>
                                <a:schemeClr val="tx1">
                                  <a:lumMod val="75000"/>
                                  <a:lumOff val="25000"/>
                                </a:schemeClr>
                              </a:solidFill>
                              <a:latin typeface="Cambria Math"/>
                              <a:ea typeface="Lato Light" charset="0"/>
                              <a:cs typeface="Lato Light" charset="0"/>
                            </a:rPr>
                            <m:t> </m:t>
                          </m:r>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𝒗</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sub>
                          </m:sSub>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 </m:t>
                              </m:r>
                              <m:r>
                                <a:rPr lang="es-MX" sz="3200" dirty="0">
                                  <a:solidFill>
                                    <a:schemeClr val="tx1">
                                      <a:lumMod val="75000"/>
                                      <a:lumOff val="25000"/>
                                    </a:schemeClr>
                                  </a:solidFill>
                                  <a:latin typeface="Cambria Math"/>
                                  <a:ea typeface="Lato Light" charset="0"/>
                                  <a:cs typeface="Lato Light" charset="0"/>
                                </a:rPr>
                                <m:t>𝒑</m:t>
                              </m:r>
                            </m:e>
                            <m:sub>
                              <m:r>
                                <a:rPr lang="es-MX" sz="3200" dirty="0">
                                  <a:solidFill>
                                    <a:schemeClr val="tx1">
                                      <a:lumMod val="75000"/>
                                      <a:lumOff val="25000"/>
                                    </a:schemeClr>
                                  </a:solidFill>
                                  <a:latin typeface="Cambria Math"/>
                                  <a:ea typeface="Lato Light" charset="0"/>
                                  <a:cs typeface="Lato Light" charset="0"/>
                                </a:rPr>
                                <m:t>𝒋</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𝒓</m:t>
                              </m:r>
                              <m:r>
                                <a:rPr lang="es-MX" sz="3200" dirty="0">
                                  <a:solidFill>
                                    <a:schemeClr val="tx1">
                                      <a:lumMod val="75000"/>
                                      <a:lumOff val="25000"/>
                                    </a:schemeClr>
                                  </a:solidFill>
                                  <a:latin typeface="Cambria Math"/>
                                  <a:ea typeface="Lato Light" charset="0"/>
                                  <a:cs typeface="Lato Light" charset="0"/>
                                </a:rPr>
                                <m:t>,</m:t>
                              </m:r>
                              <m:r>
                                <a:rPr lang="es-MX" sz="3200" dirty="0">
                                  <a:solidFill>
                                    <a:schemeClr val="tx1">
                                      <a:lumMod val="75000"/>
                                      <a:lumOff val="25000"/>
                                    </a:schemeClr>
                                  </a:solidFill>
                                  <a:latin typeface="Cambria Math"/>
                                  <a:ea typeface="Lato Light" charset="0"/>
                                  <a:cs typeface="Lato Light" charset="0"/>
                                </a:rPr>
                                <m:t>𝒊</m:t>
                              </m:r>
                            </m:sub>
                          </m:sSub>
                        </m:den>
                      </m:f>
                      <m:r>
                        <a:rPr lang="es-MX" sz="3200" dirty="0">
                          <a:solidFill>
                            <a:schemeClr val="tx1">
                              <a:lumMod val="75000"/>
                              <a:lumOff val="25000"/>
                            </a:schemeClr>
                          </a:solidFill>
                          <a:latin typeface="Cambria Math"/>
                          <a:ea typeface="Lato Light" charset="0"/>
                          <a:cs typeface="Lato Light" charset="0"/>
                        </a:rPr>
                        <m:t>.</m:t>
                      </m:r>
                    </m:oMath>
                  </m:oMathPara>
                </a14:m>
                <a:endParaRPr lang="es-MX" sz="3200" dirty="0">
                  <a:solidFill>
                    <a:schemeClr val="tx1">
                      <a:lumMod val="75000"/>
                      <a:lumOff val="25000"/>
                    </a:schemeClr>
                  </a:solidFill>
                  <a:latin typeface="Lato Light" charset="0"/>
                  <a:ea typeface="Lato Light" charset="0"/>
                  <a:cs typeface="Lato Light" charset="0"/>
                </a:endParaRPr>
              </a:p>
            </p:txBody>
          </p:sp>
        </mc:Choice>
        <mc:Fallback xmlns="">
          <p:sp>
            <p:nvSpPr>
              <p:cNvPr id="506" name="Subtitle 2"/>
              <p:cNvSpPr txBox="1">
                <a:spLocks noRot="1" noChangeAspect="1" noMove="1" noResize="1" noEditPoints="1" noAdjustHandles="1" noChangeArrowheads="1" noChangeShapeType="1" noTextEdit="1"/>
              </p:cNvSpPr>
              <p:nvPr/>
            </p:nvSpPr>
            <p:spPr>
              <a:xfrm>
                <a:off x="1388053" y="3100969"/>
                <a:ext cx="21453232" cy="9953522"/>
              </a:xfrm>
              <a:prstGeom prst="rect">
                <a:avLst/>
              </a:prstGeom>
              <a:blipFill rotWithShape="1">
                <a:blip r:embed="rId2"/>
                <a:stretch>
                  <a:fillRect l="-313" t="-61"/>
                </a:stretch>
              </a:blipFill>
            </p:spPr>
            <p:txBody>
              <a:bodyPr/>
              <a:lstStyle/>
              <a:p>
                <a:r>
                  <a:rPr lang="es-MX">
                    <a:noFill/>
                  </a:rPr>
                  <a:t> </a:t>
                </a:r>
              </a:p>
            </p:txBody>
          </p:sp>
        </mc:Fallback>
      </mc:AlternateContent>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818698"/>
            <a:ext cx="22304170"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Anexo A. Forma de Procesamiento, estimadores e intervalos de confianza (cont.)</a:t>
            </a: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9CBCB592-6E79-47F6-A35A-2B72D72D60BB}"/>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ADAAD8DE-7237-474F-AE84-063B7389CDFD}"/>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39</a:t>
            </a:fld>
            <a:endParaRPr lang="es-MX" dirty="0"/>
          </a:p>
        </p:txBody>
      </p:sp>
    </p:spTree>
    <p:extLst>
      <p:ext uri="{BB962C8B-B14F-4D97-AF65-F5344CB8AC3E}">
        <p14:creationId xmlns:p14="http://schemas.microsoft.com/office/powerpoint/2010/main" val="3537368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3">
            <a:extLst>
              <a:ext uri="{FF2B5EF4-FFF2-40B4-BE49-F238E27FC236}">
                <a16:creationId xmlns="" xmlns:a16="http://schemas.microsoft.com/office/drawing/2014/main" id="{78999555-6498-4C06-8F53-CE8A0C688640}"/>
              </a:ext>
            </a:extLst>
          </p:cNvPr>
          <p:cNvSpPr txBox="1">
            <a:spLocks/>
          </p:cNvSpPr>
          <p:nvPr/>
        </p:nvSpPr>
        <p:spPr>
          <a:xfrm>
            <a:off x="5937179" y="4454886"/>
            <a:ext cx="15762236" cy="4992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3732"/>
              </a:lnSpc>
              <a:buNone/>
            </a:pPr>
            <a:r>
              <a:rPr lang="es-MX" sz="2500" b="1" dirty="0">
                <a:solidFill>
                  <a:schemeClr val="bg1">
                    <a:lumMod val="50000"/>
                  </a:schemeClr>
                </a:solidFill>
                <a:latin typeface="+mj-lt"/>
              </a:rPr>
              <a:t>Generar información respecto de personas que se auto adscriban como militantes y simpatizantes de </a:t>
            </a:r>
            <a:r>
              <a:rPr lang="es-MX" sz="2500" b="1" dirty="0">
                <a:solidFill>
                  <a:srgbClr val="771B1B"/>
                </a:solidFill>
                <a:latin typeface="+mj-lt"/>
              </a:rPr>
              <a:t>MORENA</a:t>
            </a:r>
            <a:r>
              <a:rPr lang="es-MX" sz="2500" b="1" dirty="0">
                <a:solidFill>
                  <a:schemeClr val="bg1">
                    <a:lumMod val="50000"/>
                  </a:schemeClr>
                </a:solidFill>
                <a:latin typeface="+mj-lt"/>
              </a:rPr>
              <a:t> que coadyuve al Instituto Nacional Electoral a encargarse de la renovación de la Presidencia del Comité Ejecutivo Nacional del partido político nacional </a:t>
            </a:r>
            <a:r>
              <a:rPr lang="es-MX" sz="2500" b="1" dirty="0">
                <a:solidFill>
                  <a:srgbClr val="771B1B"/>
                </a:solidFill>
                <a:latin typeface="+mj-lt"/>
              </a:rPr>
              <a:t>MORENA</a:t>
            </a:r>
            <a:r>
              <a:rPr lang="es-MX" sz="2500" b="1" dirty="0">
                <a:solidFill>
                  <a:schemeClr val="bg1">
                    <a:lumMod val="50000"/>
                  </a:schemeClr>
                </a:solidFill>
                <a:latin typeface="+mj-lt"/>
              </a:rPr>
              <a:t>.  Lo anterior en cumplimiento a lo ordenado por la Sala Superior del Tribunal Electoral del Poder Judicial de la Federación en sentencia dictada en el incidente de incumplimiento SUP-JDC-1573/2019 y dado que una vez obtenidos los resultados de la encuesta pública abierta, se ha actualizado el supuesto previsto en el artículo 12 de los Lineamientos y las bases DÉCIMO CUARTA y DÉCIMO SEXTA de la convocatoria.</a:t>
            </a:r>
            <a:endParaRPr lang="es-MX" sz="2500" dirty="0">
              <a:solidFill>
                <a:schemeClr val="tx1">
                  <a:lumMod val="50000"/>
                  <a:lumOff val="50000"/>
                </a:schemeClr>
              </a:solidFill>
              <a:latin typeface="+mj-lt"/>
              <a:ea typeface="Lato" charset="0"/>
              <a:cs typeface="Lato" charset="0"/>
            </a:endParaRPr>
          </a:p>
        </p:txBody>
      </p:sp>
      <p:sp>
        <p:nvSpPr>
          <p:cNvPr id="3" name="Rectángulo redondeado 7">
            <a:extLst>
              <a:ext uri="{FF2B5EF4-FFF2-40B4-BE49-F238E27FC236}">
                <a16:creationId xmlns="" xmlns:a16="http://schemas.microsoft.com/office/drawing/2014/main" id="{6E10EDC2-CE1B-4D5C-BF22-DEC619DEB21B}"/>
              </a:ext>
            </a:extLst>
          </p:cNvPr>
          <p:cNvSpPr/>
          <p:nvPr/>
        </p:nvSpPr>
        <p:spPr>
          <a:xfrm>
            <a:off x="5472829" y="4534768"/>
            <a:ext cx="267152" cy="1030332"/>
          </a:xfrm>
          <a:prstGeom prst="roundRect">
            <a:avLst>
              <a:gd name="adj" fmla="val 50000"/>
            </a:avLst>
          </a:prstGeom>
          <a:solidFill>
            <a:srgbClr val="7EC0E1"/>
          </a:solidFill>
          <a:ln>
            <a:solidFill>
              <a:srgbClr val="7EC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4" name="Rectángulo redondeado 10">
            <a:extLst>
              <a:ext uri="{FF2B5EF4-FFF2-40B4-BE49-F238E27FC236}">
                <a16:creationId xmlns="" xmlns:a16="http://schemas.microsoft.com/office/drawing/2014/main" id="{952BEB95-10C9-4BC3-9966-C49A8812CCBD}"/>
              </a:ext>
            </a:extLst>
          </p:cNvPr>
          <p:cNvSpPr/>
          <p:nvPr/>
        </p:nvSpPr>
        <p:spPr>
          <a:xfrm>
            <a:off x="5472829" y="8763539"/>
            <a:ext cx="267152" cy="1030332"/>
          </a:xfrm>
          <a:prstGeom prst="roundRect">
            <a:avLst>
              <a:gd name="adj" fmla="val 50000"/>
            </a:avLst>
          </a:prstGeom>
          <a:solidFill>
            <a:srgbClr val="2B7DA6"/>
          </a:solidFill>
          <a:ln>
            <a:solidFill>
              <a:srgbClr val="2B7D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5" name="Marcador de texto 4">
            <a:extLst>
              <a:ext uri="{FF2B5EF4-FFF2-40B4-BE49-F238E27FC236}">
                <a16:creationId xmlns="" xmlns:a16="http://schemas.microsoft.com/office/drawing/2014/main" id="{E38EDBB6-C8D3-48D4-B2EB-6BCF71B38248}"/>
              </a:ext>
            </a:extLst>
          </p:cNvPr>
          <p:cNvSpPr txBox="1">
            <a:spLocks/>
          </p:cNvSpPr>
          <p:nvPr/>
        </p:nvSpPr>
        <p:spPr>
          <a:xfrm>
            <a:off x="5453914" y="1924328"/>
            <a:ext cx="10940318" cy="989003"/>
          </a:xfrm>
          <a:prstGeom prst="rect">
            <a:avLst/>
          </a:prstGeom>
        </p:spPr>
        <p:txBody>
          <a:bodyPr>
            <a:normAutofit/>
          </a:bodyPr>
          <a:lst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dirty="0">
                <a:solidFill>
                  <a:srgbClr val="49545C"/>
                </a:solidFill>
                <a:latin typeface="Helvetica neue light"/>
              </a:rPr>
              <a:t>Objetivo General</a:t>
            </a:r>
          </a:p>
        </p:txBody>
      </p:sp>
      <p:sp>
        <p:nvSpPr>
          <p:cNvPr id="6" name="Marcador de texto 14">
            <a:extLst>
              <a:ext uri="{FF2B5EF4-FFF2-40B4-BE49-F238E27FC236}">
                <a16:creationId xmlns="" xmlns:a16="http://schemas.microsoft.com/office/drawing/2014/main" id="{0CAE89A6-A188-457F-8014-BA883EE6BEFC}"/>
              </a:ext>
            </a:extLst>
          </p:cNvPr>
          <p:cNvSpPr txBox="1">
            <a:spLocks/>
          </p:cNvSpPr>
          <p:nvPr/>
        </p:nvSpPr>
        <p:spPr>
          <a:xfrm>
            <a:off x="5453914" y="3275008"/>
            <a:ext cx="10940318" cy="591600"/>
          </a:xfrm>
          <a:prstGeom prst="rect">
            <a:avLst/>
          </a:prstGeom>
        </p:spPr>
        <p:txBody>
          <a:bodyPr/>
          <a:lstStyle>
            <a:lvl1pPr marL="0" indent="0" algn="l" defTabSz="182846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33" indent="0" algn="l" defTabSz="182846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64" indent="0" algn="l" defTabSz="182846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97" indent="0" algn="l" defTabSz="1828464" rtl="0" eaLnBrk="1" latinLnBrk="0" hangingPunct="1">
              <a:lnSpc>
                <a:spcPct val="90000"/>
              </a:lnSpc>
              <a:spcBef>
                <a:spcPts val="1000"/>
              </a:spcBef>
              <a:buFont typeface="Arial" panose="020B0604020202020204" pitchFamily="34" charset="0"/>
              <a:buNone/>
              <a:defRPr lang="en-US" sz="3201" kern="1200" dirty="0" smtClean="0">
                <a:solidFill>
                  <a:schemeClr val="tx1"/>
                </a:solidFill>
                <a:effectLst/>
                <a:latin typeface="Lato Light"/>
                <a:ea typeface="+mn-ea"/>
                <a:cs typeface="Lato Light"/>
              </a:defRPr>
            </a:lvl4pPr>
            <a:lvl5pPr marL="3656928" indent="0" algn="l" defTabSz="1828464" rtl="0" eaLnBrk="1" latinLnBrk="0" hangingPunct="1">
              <a:lnSpc>
                <a:spcPct val="90000"/>
              </a:lnSpc>
              <a:spcBef>
                <a:spcPts val="1000"/>
              </a:spcBef>
              <a:buFont typeface="Arial" panose="020B0604020202020204" pitchFamily="34" charset="0"/>
              <a:buNone/>
              <a:defRPr lang="en-US" sz="3201" kern="1200" dirty="0">
                <a:solidFill>
                  <a:schemeClr val="tx1"/>
                </a:solidFill>
                <a:effectLst/>
                <a:latin typeface="Lato Light"/>
                <a:ea typeface="+mn-ea"/>
                <a:cs typeface="Lato Light"/>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4600" dirty="0">
                <a:solidFill>
                  <a:srgbClr val="2D4A5C"/>
                </a:solidFill>
                <a:latin typeface="Helvetica neue light"/>
              </a:rPr>
              <a:t>ENCUESTA </a:t>
            </a:r>
            <a:r>
              <a:rPr lang="es-MX" sz="4600" dirty="0" smtClean="0">
                <a:solidFill>
                  <a:srgbClr val="2D4A5C"/>
                </a:solidFill>
                <a:latin typeface="Helvetica neue light"/>
              </a:rPr>
              <a:t>NACIONAL ABIERTA</a:t>
            </a:r>
            <a:endParaRPr lang="es-MX" sz="4600" dirty="0">
              <a:solidFill>
                <a:srgbClr val="2D4A5C"/>
              </a:solidFill>
              <a:latin typeface="Helvetica neue light"/>
            </a:endParaRPr>
          </a:p>
        </p:txBody>
      </p:sp>
      <p:sp>
        <p:nvSpPr>
          <p:cNvPr id="7" name="Text Placeholder 23">
            <a:extLst>
              <a:ext uri="{FF2B5EF4-FFF2-40B4-BE49-F238E27FC236}">
                <a16:creationId xmlns="" xmlns:a16="http://schemas.microsoft.com/office/drawing/2014/main" id="{E937A9D1-ED17-49FB-9AE7-1145A664DF9C}"/>
              </a:ext>
            </a:extLst>
          </p:cNvPr>
          <p:cNvSpPr txBox="1">
            <a:spLocks/>
          </p:cNvSpPr>
          <p:nvPr/>
        </p:nvSpPr>
        <p:spPr>
          <a:xfrm>
            <a:off x="5956093" y="8763538"/>
            <a:ext cx="15762236" cy="313081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3732"/>
              </a:lnSpc>
              <a:buNone/>
            </a:pPr>
            <a:r>
              <a:rPr lang="es-MX" sz="2500" b="1" dirty="0">
                <a:solidFill>
                  <a:schemeClr val="bg1">
                    <a:lumMod val="50000"/>
                  </a:schemeClr>
                </a:solidFill>
                <a:latin typeface="+mj-lt"/>
                <a:ea typeface="Lato" charset="0"/>
                <a:cs typeface="Lato" charset="0"/>
              </a:rPr>
              <a:t>El objetivo particular será estimar el porcentaje de militantes y simpatizantes que apoyan a cada uno de los candidatos que se determinaron por medio de la encuesta pública abierta para el cargo de Presidente del partido político </a:t>
            </a:r>
            <a:r>
              <a:rPr lang="es-MX" sz="2500" b="1" dirty="0">
                <a:solidFill>
                  <a:srgbClr val="771B1B"/>
                </a:solidFill>
                <a:latin typeface="+mj-lt"/>
                <a:ea typeface="Lato" charset="0"/>
                <a:cs typeface="Lato" charset="0"/>
              </a:rPr>
              <a:t>MORENA </a:t>
            </a:r>
            <a:r>
              <a:rPr lang="es-MX" sz="2500" b="1" dirty="0">
                <a:solidFill>
                  <a:schemeClr val="bg1">
                    <a:lumMod val="50000"/>
                  </a:schemeClr>
                </a:solidFill>
                <a:latin typeface="+mj-lt"/>
                <a:ea typeface="Lato" charset="0"/>
                <a:cs typeface="Lato" charset="0"/>
              </a:rPr>
              <a:t>a nivel nacional.</a:t>
            </a:r>
          </a:p>
        </p:txBody>
      </p:sp>
      <p:sp>
        <p:nvSpPr>
          <p:cNvPr id="10"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FA72CA0A-3049-4BA0-AA97-A6C017A37264}"/>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2" name="Slide Number">
            <a:extLst>
              <a:ext uri="{FF2B5EF4-FFF2-40B4-BE49-F238E27FC236}">
                <a16:creationId xmlns="" xmlns:a16="http://schemas.microsoft.com/office/drawing/2014/main" id="{0299AE15-7A49-45CE-9525-7A792778AA75}"/>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4</a:t>
            </a:fld>
            <a:endParaRPr lang="es-MX" dirty="0"/>
          </a:p>
        </p:txBody>
      </p:sp>
      <p:pic>
        <p:nvPicPr>
          <p:cNvPr id="1026"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b="8291"/>
          <a:stretch/>
        </p:blipFill>
        <p:spPr bwMode="auto">
          <a:xfrm>
            <a:off x="0" y="23446"/>
            <a:ext cx="4279900" cy="1369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7469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6" name="Subtitle 2"/>
              <p:cNvSpPr txBox="1">
                <a:spLocks/>
              </p:cNvSpPr>
              <p:nvPr/>
            </p:nvSpPr>
            <p:spPr>
              <a:xfrm>
                <a:off x="1339927" y="3365662"/>
                <a:ext cx="21453232" cy="9985389"/>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4400"/>
                  </a:lnSpc>
                </a:pPr>
                <a:r>
                  <a:rPr lang="es-MX" sz="3200" b="1" dirty="0">
                    <a:solidFill>
                      <a:schemeClr val="tx1">
                        <a:lumMod val="75000"/>
                        <a:lumOff val="25000"/>
                      </a:schemeClr>
                    </a:solidFill>
                    <a:latin typeface="Lato Light" charset="0"/>
                    <a:ea typeface="Lato Light" charset="0"/>
                    <a:cs typeface="Lato Light" charset="0"/>
                  </a:rPr>
                  <a:t>Calidad de la estimación</a:t>
                </a:r>
              </a:p>
              <a:p>
                <a:r>
                  <a:rPr lang="es-MX" sz="3200" dirty="0">
                    <a:solidFill>
                      <a:schemeClr val="tx1">
                        <a:lumMod val="75000"/>
                        <a:lumOff val="25000"/>
                      </a:schemeClr>
                    </a:solidFill>
                    <a:latin typeface="Lato Light" charset="0"/>
                    <a:ea typeface="Lato Light" charset="0"/>
                    <a:cs typeface="Lato Light" charset="0"/>
                  </a:rPr>
                  <a:t>Adicionalmente, y como la distribución de las personas seleccionadas no necesariamente van a estar balanceadas en las manzanas tocadas en muestra, se propone que el diseño se considere auto ponderado al interior de cada sección; esto es, que todas las personas seleccionadas en muestra de cada sección tengan el mismo peso, por lo que la ponderación asociada a cada persona seleccionada se calculó como  </a:t>
                </a:r>
                <a:endParaRPr lang="es-MX" sz="3200" dirty="0" smtClean="0">
                  <a:solidFill>
                    <a:schemeClr val="tx1">
                      <a:lumMod val="75000"/>
                      <a:lumOff val="25000"/>
                    </a:schemeClr>
                  </a:solidFill>
                  <a:latin typeface="Lato Light" charset="0"/>
                  <a:ea typeface="Lato Light" charset="0"/>
                  <a:cs typeface="Lato Light" charset="0"/>
                </a:endParaRPr>
              </a:p>
              <a:p>
                <a:endParaRPr lang="es-MX" sz="3200" b="1" dirty="0">
                  <a:solidFill>
                    <a:schemeClr val="tx1">
                      <a:lumMod val="75000"/>
                      <a:lumOff val="25000"/>
                    </a:schemeClr>
                  </a:solidFill>
                  <a:latin typeface="Lato Light" charset="0"/>
                  <a:ea typeface="Lato Light" charset="0"/>
                  <a:cs typeface="Lato Light" charset="0"/>
                </a:endParaRPr>
              </a:p>
              <a:p>
                <a:pPr/>
                <a14:m>
                  <m:oMathPara xmlns:m="http://schemas.openxmlformats.org/officeDocument/2006/math">
                    <m:oMathParaPr>
                      <m:jc m:val="centerGroup"/>
                    </m:oMathParaPr>
                    <m:oMath xmlns:m="http://schemas.openxmlformats.org/officeDocument/2006/math">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𝒍</m:t>
                              </m:r>
                            </m:e>
                            <m:sub>
                              <m:r>
                                <a:rPr lang="es-MX" sz="3200" b="1" i="1" dirty="0">
                                  <a:solidFill>
                                    <a:schemeClr val="tx1">
                                      <a:lumMod val="75000"/>
                                      <a:lumOff val="25000"/>
                                    </a:schemeClr>
                                  </a:solidFill>
                                  <a:latin typeface="Cambria Math"/>
                                  <a:ea typeface="Lato Light" charset="0"/>
                                  <a:cs typeface="Lato Light" charset="0"/>
                                </a:rPr>
                                <m:t>𝒋</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dirty="0">
                                  <a:solidFill>
                                    <a:schemeClr val="tx1">
                                      <a:lumMod val="75000"/>
                                      <a:lumOff val="25000"/>
                                    </a:schemeClr>
                                  </a:solidFill>
                                  <a:latin typeface="Cambria Math"/>
                                  <a:ea typeface="Lato Light" charset="0"/>
                                  <a:cs typeface="Lato Light" charset="0"/>
                                </a:rPr>
                                <m:t> </m:t>
                              </m:r>
                              <m:r>
                                <a:rPr lang="es-MX" sz="3200" b="1" i="1" dirty="0">
                                  <a:solidFill>
                                    <a:schemeClr val="tx1">
                                      <a:lumMod val="75000"/>
                                      <a:lumOff val="25000"/>
                                    </a:schemeClr>
                                  </a:solidFill>
                                  <a:latin typeface="Cambria Math"/>
                                  <a:ea typeface="Lato Light" charset="0"/>
                                  <a:cs typeface="Lato Light" charset="0"/>
                                </a:rPr>
                                <m:t>𝒕𝒑𝒔</m:t>
                              </m:r>
                            </m:e>
                            <m:sub>
                              <m:r>
                                <a:rPr lang="es-MX" sz="3200" b="1" i="1" dirty="0">
                                  <a:solidFill>
                                    <a:schemeClr val="tx1">
                                      <a:lumMod val="75000"/>
                                      <a:lumOff val="25000"/>
                                    </a:schemeClr>
                                  </a:solidFill>
                                  <a:latin typeface="Cambria Math"/>
                                  <a:ea typeface="Lato Light" charset="0"/>
                                  <a:cs typeface="Lato Light" charset="0"/>
                                </a:rPr>
                                <m:t>𝒋</m:t>
                              </m:r>
                            </m:sub>
                          </m:sSub>
                        </m:den>
                      </m:f>
                      <m:r>
                        <a:rPr lang="es-MX" sz="3200" b="1" dirty="0">
                          <a:solidFill>
                            <a:schemeClr val="tx1">
                              <a:lumMod val="75000"/>
                              <a:lumOff val="25000"/>
                            </a:schemeClr>
                          </a:solidFill>
                          <a:latin typeface="Cambria Math"/>
                          <a:ea typeface="Lato Light" charset="0"/>
                          <a:cs typeface="Lato Light" charset="0"/>
                        </a:rPr>
                        <m:t>,</m:t>
                      </m:r>
                    </m:oMath>
                  </m:oMathPara>
                </a14:m>
                <a:endParaRPr lang="es-MX" sz="3200" b="1" dirty="0">
                  <a:solidFill>
                    <a:schemeClr val="tx1">
                      <a:lumMod val="75000"/>
                      <a:lumOff val="25000"/>
                    </a:schemeClr>
                  </a:solidFill>
                  <a:latin typeface="Lato Light" charset="0"/>
                  <a:ea typeface="Lato Light" charset="0"/>
                  <a:cs typeface="Lato Light" charset="0"/>
                </a:endParaRPr>
              </a:p>
              <a:p>
                <a:endParaRPr lang="es-MX" sz="3200" dirty="0" smtClean="0">
                  <a:solidFill>
                    <a:schemeClr val="tx1">
                      <a:lumMod val="75000"/>
                      <a:lumOff val="25000"/>
                    </a:schemeClr>
                  </a:solidFill>
                  <a:latin typeface="Lato Light" charset="0"/>
                  <a:ea typeface="Lato Light" charset="0"/>
                  <a:cs typeface="Lato Light" charset="0"/>
                </a:endParaRPr>
              </a:p>
              <a:p>
                <a:r>
                  <a:rPr lang="es-MX" sz="3200" dirty="0" smtClean="0">
                    <a:solidFill>
                      <a:schemeClr val="tx1">
                        <a:lumMod val="75000"/>
                        <a:lumOff val="25000"/>
                      </a:schemeClr>
                    </a:solidFill>
                    <a:latin typeface="Lato Light" charset="0"/>
                    <a:ea typeface="Lato Light" charset="0"/>
                    <a:cs typeface="Lato Light" charset="0"/>
                  </a:rPr>
                  <a:t>donde </a:t>
                </a:r>
                <a14:m>
                  <m:oMath xmlns:m="http://schemas.openxmlformats.org/officeDocument/2006/math">
                    <m:sSub>
                      <m:sSubPr>
                        <m:ctrlPr>
                          <a:rPr lang="es-MX" sz="3200"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dirty="0">
                            <a:solidFill>
                              <a:schemeClr val="tx1">
                                <a:lumMod val="75000"/>
                                <a:lumOff val="25000"/>
                              </a:schemeClr>
                            </a:solidFill>
                            <a:latin typeface="Cambria Math"/>
                            <a:ea typeface="Lato Light" charset="0"/>
                            <a:cs typeface="Lato Light" charset="0"/>
                          </a:rPr>
                          <m:t>𝒕𝒑𝒔</m:t>
                        </m:r>
                      </m:e>
                      <m:sub>
                        <m:r>
                          <a:rPr lang="es-MX" sz="3200" dirty="0">
                            <a:solidFill>
                              <a:schemeClr val="tx1">
                                <a:lumMod val="75000"/>
                                <a:lumOff val="25000"/>
                              </a:schemeClr>
                            </a:solidFill>
                            <a:latin typeface="Cambria Math"/>
                            <a:ea typeface="Lato Light" charset="0"/>
                            <a:cs typeface="Lato Light" charset="0"/>
                          </a:rPr>
                          <m:t>𝒋</m:t>
                        </m:r>
                      </m:sub>
                    </m:sSub>
                  </m:oMath>
                </a14:m>
                <a:r>
                  <a:rPr lang="es-MX" sz="3200" dirty="0">
                    <a:solidFill>
                      <a:schemeClr val="tx1">
                        <a:lumMod val="75000"/>
                        <a:lumOff val="25000"/>
                      </a:schemeClr>
                    </a:solidFill>
                    <a:latin typeface="Lato Light" charset="0"/>
                    <a:ea typeface="Lato Light" charset="0"/>
                    <a:cs typeface="Lato Light" charset="0"/>
                  </a:rPr>
                  <a:t> es el total de personas seleccionadas en la sección j-ésima.</a:t>
                </a:r>
              </a:p>
              <a:p>
                <a:r>
                  <a:rPr lang="es-MX" sz="3200" dirty="0">
                    <a:solidFill>
                      <a:schemeClr val="tx1">
                        <a:lumMod val="75000"/>
                        <a:lumOff val="25000"/>
                      </a:schemeClr>
                    </a:solidFill>
                    <a:latin typeface="Lato Light" charset="0"/>
                    <a:ea typeface="Lato Light" charset="0"/>
                    <a:cs typeface="Lato Light" charset="0"/>
                  </a:rPr>
                  <a:t> </a:t>
                </a:r>
              </a:p>
              <a:p>
                <a:r>
                  <a:rPr lang="es-MX" sz="3200" dirty="0">
                    <a:solidFill>
                      <a:schemeClr val="tx1">
                        <a:lumMod val="75000"/>
                        <a:lumOff val="25000"/>
                      </a:schemeClr>
                    </a:solidFill>
                    <a:latin typeface="Lato Light" charset="0"/>
                    <a:ea typeface="Lato Light" charset="0"/>
                    <a:cs typeface="Lato Light" charset="0"/>
                  </a:rPr>
                  <a:t>De esta forma, la ponderación global correspondiente se calculará como </a:t>
                </a:r>
              </a:p>
              <a:p>
                <a:r>
                  <a:rPr lang="es-MX" sz="3200" dirty="0">
                    <a:solidFill>
                      <a:schemeClr val="tx1">
                        <a:lumMod val="75000"/>
                        <a:lumOff val="25000"/>
                      </a:schemeClr>
                    </a:solidFill>
                    <a:latin typeface="Lato Light" charset="0"/>
                    <a:ea typeface="Lato Light" charset="0"/>
                    <a:cs typeface="Lato Light" charset="0"/>
                  </a:rPr>
                  <a:t> </a:t>
                </a:r>
              </a:p>
              <a:p>
                <a:pPr/>
                <a14:m>
                  <m:oMathPara xmlns:m="http://schemas.openxmlformats.org/officeDocument/2006/math">
                    <m:oMathParaPr>
                      <m:jc m:val="centerGroup"/>
                    </m:oMathParaPr>
                    <m:oMath xmlns:m="http://schemas.openxmlformats.org/officeDocument/2006/math">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𝑷𝒐𝒏𝒅𝒆𝒓𝒂𝒄𝒊</m:t>
                          </m:r>
                          <m:r>
                            <a:rPr lang="es-MX" sz="3200" b="1" dirty="0">
                              <a:solidFill>
                                <a:schemeClr val="tx1">
                                  <a:lumMod val="75000"/>
                                  <a:lumOff val="25000"/>
                                </a:schemeClr>
                              </a:solidFill>
                              <a:latin typeface="Cambria Math"/>
                              <a:ea typeface="Lato Light" charset="0"/>
                              <a:cs typeface="Lato Light" charset="0"/>
                            </a:rPr>
                            <m:t>ó</m:t>
                          </m:r>
                          <m:r>
                            <a:rPr lang="es-MX" sz="3200" b="1" i="1" dirty="0">
                              <a:solidFill>
                                <a:schemeClr val="tx1">
                                  <a:lumMod val="75000"/>
                                  <a:lumOff val="25000"/>
                                </a:schemeClr>
                              </a:solidFill>
                              <a:latin typeface="Cambria Math"/>
                              <a:ea typeface="Lato Light" charset="0"/>
                              <a:cs typeface="Lato Light" charset="0"/>
                            </a:rPr>
                            <m:t>𝒏</m:t>
                          </m:r>
                          <m:r>
                            <a:rPr lang="es-MX" sz="3200" b="1" dirty="0">
                              <a:solidFill>
                                <a:schemeClr val="tx1">
                                  <a:lumMod val="75000"/>
                                  <a:lumOff val="25000"/>
                                </a:schemeClr>
                              </a:solidFill>
                              <a:latin typeface="Cambria Math"/>
                              <a:ea typeface="Lato Light" charset="0"/>
                              <a:cs typeface="Lato Light" charset="0"/>
                            </a:rPr>
                            <m:t> </m:t>
                          </m:r>
                        </m:e>
                        <m:sub>
                          <m:r>
                            <a:rPr lang="es-MX" sz="3200" b="1" i="1" dirty="0">
                              <a:solidFill>
                                <a:schemeClr val="tx1">
                                  <a:lumMod val="75000"/>
                                  <a:lumOff val="25000"/>
                                </a:schemeClr>
                              </a:solidFill>
                              <a:latin typeface="Cambria Math"/>
                              <a:ea typeface="Lato Light" charset="0"/>
                              <a:cs typeface="Lato Light" charset="0"/>
                            </a:rPr>
                            <m:t>𝒋</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𝒓</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𝒊</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𝒌</m:t>
                          </m:r>
                        </m:sub>
                      </m:sSub>
                      <m:r>
                        <a:rPr lang="es-MX" sz="3200" b="1" dirty="0">
                          <a:solidFill>
                            <a:schemeClr val="tx1">
                              <a:lumMod val="75000"/>
                              <a:lumOff val="25000"/>
                            </a:schemeClr>
                          </a:solidFill>
                          <a:latin typeface="Cambria Math"/>
                          <a:ea typeface="Lato Light" charset="0"/>
                          <a:cs typeface="Lato Light" charset="0"/>
                        </a:rPr>
                        <m:t>=</m:t>
                      </m:r>
                      <m:d>
                        <m:d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dPr>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r>
                                <a:rPr lang="es-MX" sz="3200" b="1" i="1" dirty="0">
                                  <a:solidFill>
                                    <a:schemeClr val="tx1">
                                      <a:lumMod val="75000"/>
                                      <a:lumOff val="25000"/>
                                    </a:schemeClr>
                                  </a:solidFill>
                                  <a:latin typeface="Cambria Math"/>
                                  <a:ea typeface="Lato Light" charset="0"/>
                                  <a:cs typeface="Lato Light" charset="0"/>
                                </a:rPr>
                                <m:t>𝒍</m:t>
                              </m:r>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𝒔</m:t>
                                  </m:r>
                                </m:sub>
                              </m:sSub>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𝒍</m:t>
                                  </m:r>
                                </m:e>
                                <m:sub>
                                  <m:r>
                                    <a:rPr lang="es-MX" sz="3200" b="1" i="1" dirty="0">
                                      <a:solidFill>
                                        <a:schemeClr val="tx1">
                                          <a:lumMod val="75000"/>
                                          <a:lumOff val="25000"/>
                                        </a:schemeClr>
                                      </a:solidFill>
                                      <a:latin typeface="Cambria Math"/>
                                      <a:ea typeface="Lato Light" charset="0"/>
                                      <a:cs typeface="Lato Light" charset="0"/>
                                    </a:rPr>
                                    <m:t>𝒋</m:t>
                                  </m:r>
                                </m:sub>
                              </m:sSub>
                            </m:den>
                          </m:f>
                        </m:e>
                      </m:d>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𝒍</m:t>
                              </m:r>
                            </m:e>
                            <m:sub>
                              <m:r>
                                <a:rPr lang="es-MX" sz="3200" b="1" i="1" dirty="0">
                                  <a:solidFill>
                                    <a:schemeClr val="tx1">
                                      <a:lumMod val="75000"/>
                                      <a:lumOff val="25000"/>
                                    </a:schemeClr>
                                  </a:solidFill>
                                  <a:latin typeface="Cambria Math"/>
                                  <a:ea typeface="Lato Light" charset="0"/>
                                  <a:cs typeface="Lato Light" charset="0"/>
                                </a:rPr>
                                <m:t>𝒋</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dirty="0">
                                  <a:solidFill>
                                    <a:schemeClr val="tx1">
                                      <a:lumMod val="75000"/>
                                      <a:lumOff val="25000"/>
                                    </a:schemeClr>
                                  </a:solidFill>
                                  <a:latin typeface="Cambria Math"/>
                                  <a:ea typeface="Lato Light" charset="0"/>
                                  <a:cs typeface="Lato Light" charset="0"/>
                                </a:rPr>
                                <m:t> </m:t>
                              </m:r>
                              <m:r>
                                <a:rPr lang="es-MX" sz="3200" b="1" i="1" dirty="0">
                                  <a:solidFill>
                                    <a:schemeClr val="tx1">
                                      <a:lumMod val="75000"/>
                                      <a:lumOff val="25000"/>
                                    </a:schemeClr>
                                  </a:solidFill>
                                  <a:latin typeface="Cambria Math"/>
                                  <a:ea typeface="Lato Light" charset="0"/>
                                  <a:cs typeface="Lato Light" charset="0"/>
                                </a:rPr>
                                <m:t>𝒕𝒑𝒔</m:t>
                              </m:r>
                            </m:e>
                            <m:sub>
                              <m:r>
                                <a:rPr lang="es-MX" sz="3200" b="1" i="1" dirty="0">
                                  <a:solidFill>
                                    <a:schemeClr val="tx1">
                                      <a:lumMod val="75000"/>
                                      <a:lumOff val="25000"/>
                                    </a:schemeClr>
                                  </a:solidFill>
                                  <a:latin typeface="Cambria Math"/>
                                  <a:ea typeface="Lato Light" charset="0"/>
                                  <a:cs typeface="Lato Light" charset="0"/>
                                </a:rPr>
                                <m:t>𝒋</m:t>
                              </m:r>
                            </m:sub>
                          </m:sSub>
                        </m:den>
                      </m:f>
                      <m:r>
                        <a:rPr lang="es-MX" sz="3200" b="1" dirty="0">
                          <a:solidFill>
                            <a:schemeClr val="tx1">
                              <a:lumMod val="75000"/>
                              <a:lumOff val="25000"/>
                            </a:schemeClr>
                          </a:solidFill>
                          <a:latin typeface="Cambria Math"/>
                          <a:ea typeface="Lato Light" charset="0"/>
                          <a:cs typeface="Lato Light" charset="0"/>
                        </a:rPr>
                        <m:t> .</m:t>
                      </m:r>
                    </m:oMath>
                  </m:oMathPara>
                </a14:m>
                <a:endParaRPr lang="es-MX" sz="3200" b="1" dirty="0">
                  <a:solidFill>
                    <a:schemeClr val="tx1">
                      <a:lumMod val="75000"/>
                      <a:lumOff val="25000"/>
                    </a:schemeClr>
                  </a:solidFill>
                  <a:latin typeface="Lato Light" charset="0"/>
                  <a:ea typeface="Lato Light" charset="0"/>
                  <a:cs typeface="Lato Light" charset="0"/>
                </a:endParaRPr>
              </a:p>
              <a:p>
                <a:pPr>
                  <a:lnSpc>
                    <a:spcPct val="107000"/>
                  </a:lnSpc>
                  <a:spcAft>
                    <a:spcPts val="800"/>
                  </a:spcAft>
                </a:pPr>
                <a:endParaRPr lang="es-MX" sz="3200" dirty="0">
                  <a:solidFill>
                    <a:schemeClr val="tx1">
                      <a:lumMod val="75000"/>
                      <a:lumOff val="25000"/>
                    </a:schemeClr>
                  </a:solidFill>
                  <a:latin typeface="Lato Light" charset="0"/>
                  <a:ea typeface="Lato Light" charset="0"/>
                  <a:cs typeface="Lato Light" charset="0"/>
                </a:endParaRPr>
              </a:p>
            </p:txBody>
          </p:sp>
        </mc:Choice>
        <mc:Fallback xmlns="">
          <p:sp>
            <p:nvSpPr>
              <p:cNvPr id="506" name="Subtitle 2"/>
              <p:cNvSpPr txBox="1">
                <a:spLocks noRot="1" noChangeAspect="1" noMove="1" noResize="1" noEditPoints="1" noAdjustHandles="1" noChangeArrowheads="1" noChangeShapeType="1" noTextEdit="1"/>
              </p:cNvSpPr>
              <p:nvPr/>
            </p:nvSpPr>
            <p:spPr>
              <a:xfrm>
                <a:off x="1339927" y="3365662"/>
                <a:ext cx="21453232" cy="9985389"/>
              </a:xfrm>
              <a:prstGeom prst="rect">
                <a:avLst/>
              </a:prstGeom>
              <a:blipFill rotWithShape="1">
                <a:blip r:embed="rId2"/>
                <a:stretch>
                  <a:fillRect l="-313"/>
                </a:stretch>
              </a:blipFill>
            </p:spPr>
            <p:txBody>
              <a:bodyPr/>
              <a:lstStyle/>
              <a:p>
                <a:r>
                  <a:rPr lang="es-MX">
                    <a:noFill/>
                  </a:rPr>
                  <a:t> </a:t>
                </a:r>
              </a:p>
            </p:txBody>
          </p:sp>
        </mc:Fallback>
      </mc:AlternateContent>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818698"/>
            <a:ext cx="22304170"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Anexo A. Forma de Procesamiento, estimadores e intervalos de confianza (cont.)</a:t>
            </a: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9CBCB592-6E79-47F6-A35A-2B72D72D60BB}"/>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ADAAD8DE-7237-474F-AE84-063B7389CDFD}"/>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40</a:t>
            </a:fld>
            <a:endParaRPr lang="es-MX" dirty="0"/>
          </a:p>
        </p:txBody>
      </p:sp>
    </p:spTree>
    <p:extLst>
      <p:ext uri="{BB962C8B-B14F-4D97-AF65-F5344CB8AC3E}">
        <p14:creationId xmlns:p14="http://schemas.microsoft.com/office/powerpoint/2010/main" val="3048956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6" name="Subtitle 2"/>
              <p:cNvSpPr txBox="1">
                <a:spLocks/>
              </p:cNvSpPr>
              <p:nvPr/>
            </p:nvSpPr>
            <p:spPr>
              <a:xfrm>
                <a:off x="1123360" y="3269410"/>
                <a:ext cx="21453232" cy="953911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4400"/>
                  </a:lnSpc>
                </a:pPr>
                <a:r>
                  <a:rPr lang="es-MX" sz="3200" b="1" dirty="0">
                    <a:solidFill>
                      <a:schemeClr val="tx1">
                        <a:lumMod val="75000"/>
                        <a:lumOff val="25000"/>
                      </a:schemeClr>
                    </a:solidFill>
                    <a:latin typeface="Lato Light" charset="0"/>
                    <a:ea typeface="Lato Light" charset="0"/>
                    <a:cs typeface="Lato Light" charset="0"/>
                  </a:rPr>
                  <a:t>Calidad de la estimación</a:t>
                </a:r>
              </a:p>
              <a:p>
                <a:endParaRPr lang="es-MX" sz="3200" dirty="0" smtClean="0">
                  <a:solidFill>
                    <a:schemeClr val="tx1">
                      <a:lumMod val="75000"/>
                      <a:lumOff val="25000"/>
                    </a:schemeClr>
                  </a:solidFill>
                  <a:latin typeface="Lato Light" charset="0"/>
                  <a:ea typeface="Lato Light" charset="0"/>
                  <a:cs typeface="Lato Light" charset="0"/>
                </a:endParaRPr>
              </a:p>
              <a:p>
                <a:r>
                  <a:rPr lang="es-MX" sz="3200" dirty="0" smtClean="0">
                    <a:solidFill>
                      <a:schemeClr val="tx1">
                        <a:lumMod val="75000"/>
                        <a:lumOff val="25000"/>
                      </a:schemeClr>
                    </a:solidFill>
                    <a:latin typeface="Lato Light" charset="0"/>
                    <a:ea typeface="Lato Light" charset="0"/>
                    <a:cs typeface="Lato Light" charset="0"/>
                  </a:rPr>
                  <a:t>El </a:t>
                </a:r>
                <a:r>
                  <a:rPr lang="es-MX" sz="3200" dirty="0">
                    <a:solidFill>
                      <a:schemeClr val="tx1">
                        <a:lumMod val="75000"/>
                        <a:lumOff val="25000"/>
                      </a:schemeClr>
                    </a:solidFill>
                    <a:latin typeface="Lato Light" charset="0"/>
                    <a:ea typeface="Lato Light" charset="0"/>
                    <a:cs typeface="Lato Light" charset="0"/>
                  </a:rPr>
                  <a:t>nivel de confianza será del 95%.</a:t>
                </a:r>
              </a:p>
              <a:p>
                <a:r>
                  <a:rPr lang="es-ES" sz="3200" dirty="0">
                    <a:solidFill>
                      <a:schemeClr val="tx1">
                        <a:lumMod val="75000"/>
                        <a:lumOff val="25000"/>
                      </a:schemeClr>
                    </a:solidFill>
                    <a:latin typeface="Lato Light" charset="0"/>
                    <a:ea typeface="Lato Light" charset="0"/>
                    <a:cs typeface="Lato Light" charset="0"/>
                  </a:rPr>
                  <a:t>El Error Cuadrático Medio de este estimador de razón </a:t>
                </a:r>
                <a:r>
                  <a:rPr lang="es-MX" sz="3200" dirty="0">
                    <a:solidFill>
                      <a:schemeClr val="tx1">
                        <a:lumMod val="75000"/>
                        <a:lumOff val="25000"/>
                      </a:schemeClr>
                    </a:solidFill>
                    <a:latin typeface="Lato Light" charset="0"/>
                    <a:ea typeface="Lato Light" charset="0"/>
                    <a:cs typeface="Lato Light" charset="0"/>
                  </a:rPr>
                  <a:t>puede aproximarse por </a:t>
                </a:r>
                <a:r>
                  <a:rPr lang="es-ES" sz="3200" dirty="0">
                    <a:solidFill>
                      <a:schemeClr val="tx1">
                        <a:lumMod val="75000"/>
                        <a:lumOff val="25000"/>
                      </a:schemeClr>
                    </a:solidFill>
                    <a:latin typeface="Lato Light" charset="0"/>
                    <a:ea typeface="Lato Light" charset="0"/>
                    <a:cs typeface="Lato Light" charset="0"/>
                  </a:rPr>
                  <a:t>(ver Raj, 1968</a:t>
                </a:r>
                <a:r>
                  <a:rPr lang="es-ES" sz="3200" dirty="0" smtClean="0">
                    <a:solidFill>
                      <a:schemeClr val="tx1">
                        <a:lumMod val="75000"/>
                        <a:lumOff val="25000"/>
                      </a:schemeClr>
                    </a:solidFill>
                    <a:latin typeface="Lato Light" charset="0"/>
                    <a:ea typeface="Lato Light" charset="0"/>
                    <a:cs typeface="Lato Light" charset="0"/>
                  </a:rPr>
                  <a:t>):</a:t>
                </a:r>
              </a:p>
              <a:p>
                <a:endParaRPr lang="es-MX" sz="3200" b="1" dirty="0">
                  <a:solidFill>
                    <a:schemeClr val="tx1">
                      <a:lumMod val="75000"/>
                      <a:lumOff val="25000"/>
                    </a:schemeClr>
                  </a:solidFill>
                  <a:latin typeface="Lato Light" charset="0"/>
                  <a:ea typeface="Lato Light" charset="0"/>
                  <a:cs typeface="Lato Light" charset="0"/>
                </a:endParaRPr>
              </a:p>
              <a:p>
                <a:pPr/>
                <a14:m>
                  <m:oMathPara xmlns:m="http://schemas.openxmlformats.org/officeDocument/2006/math">
                    <m:oMathParaPr>
                      <m:jc m:val="centerGroup"/>
                    </m:oMathParaPr>
                    <m:oMath xmlns:m="http://schemas.openxmlformats.org/officeDocument/2006/math">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𝑬𝑪𝑴</m:t>
                          </m:r>
                        </m:e>
                      </m:acc>
                      <m:d>
                        <m:d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d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𝑹</m:t>
                              </m:r>
                            </m:e>
                          </m:acc>
                        </m:e>
                      </m:d>
                      <m:r>
                        <a:rPr lang="es-MX"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r>
                            <a:rPr lang="es-MX" sz="3200" b="1" i="1" dirty="0">
                              <a:solidFill>
                                <a:schemeClr val="tx1">
                                  <a:lumMod val="75000"/>
                                  <a:lumOff val="25000"/>
                                </a:schemeClr>
                              </a:solidFill>
                              <a:latin typeface="Cambria Math"/>
                              <a:ea typeface="Lato Light" charset="0"/>
                              <a:cs typeface="Lato Light" charset="0"/>
                            </a:rPr>
                            <m:t>𝟏</m:t>
                          </m:r>
                        </m:num>
                        <m:den>
                          <m:sSup>
                            <m:sSup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p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𝑿</m:t>
                                  </m:r>
                                </m:e>
                              </m:acc>
                            </m:e>
                            <m:sup>
                              <m:r>
                                <a:rPr lang="es-MX" sz="3200" b="1" i="1" dirty="0">
                                  <a:solidFill>
                                    <a:schemeClr val="tx1">
                                      <a:lumMod val="75000"/>
                                      <a:lumOff val="25000"/>
                                    </a:schemeClr>
                                  </a:solidFill>
                                  <a:latin typeface="Cambria Math"/>
                                  <a:ea typeface="Lato Light" charset="0"/>
                                  <a:cs typeface="Lato Light" charset="0"/>
                                </a:rPr>
                                <m:t>𝟐</m:t>
                              </m:r>
                            </m:sup>
                          </m:sSup>
                        </m:den>
                      </m:f>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MX" sz="3200" b="1" i="1" dirty="0">
                              <a:solidFill>
                                <a:schemeClr val="tx1">
                                  <a:lumMod val="75000"/>
                                  <a:lumOff val="25000"/>
                                </a:schemeClr>
                              </a:solidFill>
                              <a:latin typeface="Cambria Math"/>
                              <a:ea typeface="Lato Light" charset="0"/>
                              <a:cs typeface="Lato Light" charset="0"/>
                            </a:rPr>
                            <m:t>𝒉</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𝟏</m:t>
                          </m:r>
                        </m:sub>
                        <m:sup>
                          <m:r>
                            <a:rPr lang="es-MX" sz="3200" b="1" i="1" dirty="0">
                              <a:solidFill>
                                <a:schemeClr val="tx1">
                                  <a:lumMod val="75000"/>
                                  <a:lumOff val="25000"/>
                                </a:schemeClr>
                              </a:solidFill>
                              <a:latin typeface="Cambria Math"/>
                              <a:ea typeface="Lato Light" charset="0"/>
                              <a:cs typeface="Lato Light" charset="0"/>
                            </a:rPr>
                            <m:t>𝑳</m:t>
                          </m:r>
                        </m:sup>
                        <m:e>
                          <m:d>
                            <m:d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dPr>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𝒉</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𝒉</m:t>
                                      </m:r>
                                    </m:sub>
                                  </m:sSub>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𝟏</m:t>
                                  </m:r>
                                </m:den>
                              </m:f>
                            </m:e>
                          </m:d>
                        </m:e>
                      </m:nary>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MX" sz="3200" b="1" i="1" dirty="0">
                              <a:solidFill>
                                <a:schemeClr val="tx1">
                                  <a:lumMod val="75000"/>
                                  <a:lumOff val="25000"/>
                                </a:schemeClr>
                              </a:solidFill>
                              <a:latin typeface="Cambria Math"/>
                              <a:ea typeface="Lato Light" charset="0"/>
                              <a:cs typeface="Lato Light" charset="0"/>
                            </a:rPr>
                            <m:t>𝒊</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𝟏</m:t>
                          </m:r>
                        </m:sub>
                        <m:sup>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𝒉</m:t>
                              </m:r>
                            </m:sub>
                          </m:sSub>
                        </m:sup>
                        <m:e>
                          <m:sSup>
                            <m:sSup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pPr>
                            <m:e>
                              <m:d>
                                <m:dPr>
                                  <m:begChr m:val="["/>
                                  <m:end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dPr>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𝒀</m:t>
                                              </m:r>
                                            </m:e>
                                          </m:acc>
                                        </m:e>
                                        <m:sub>
                                          <m:r>
                                            <a:rPr lang="es-MX" sz="3200" b="1" i="1" dirty="0">
                                              <a:solidFill>
                                                <a:schemeClr val="tx1">
                                                  <a:lumMod val="75000"/>
                                                  <a:lumOff val="25000"/>
                                                </a:schemeClr>
                                              </a:solidFill>
                                              <a:latin typeface="Cambria Math"/>
                                              <a:ea typeface="Lato Light" charset="0"/>
                                              <a:cs typeface="Lato Light" charset="0"/>
                                            </a:rPr>
                                            <m:t>𝒉𝒊</m:t>
                                          </m:r>
                                        </m:sub>
                                      </m:sSub>
                                      <m:r>
                                        <a:rPr lang="es-MX" sz="3200" b="1" dirty="0">
                                          <a:solidFill>
                                            <a:schemeClr val="tx1">
                                              <a:lumMod val="75000"/>
                                              <a:lumOff val="25000"/>
                                            </a:schemeClr>
                                          </a:solidFill>
                                          <a:latin typeface="Cambria Math"/>
                                          <a:ea typeface="Lato Light" charset="0"/>
                                          <a:cs typeface="Lato Light" charset="0"/>
                                        </a:rPr>
                                        <m:t>−</m:t>
                                      </m:r>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𝑹</m:t>
                                          </m:r>
                                        </m:e>
                                      </m:acc>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𝑿</m:t>
                                              </m:r>
                                            </m:e>
                                          </m:acc>
                                        </m:e>
                                        <m:sub>
                                          <m:r>
                                            <a:rPr lang="es-MX" sz="3200" b="1" i="1" dirty="0">
                                              <a:solidFill>
                                                <a:schemeClr val="tx1">
                                                  <a:lumMod val="75000"/>
                                                  <a:lumOff val="25000"/>
                                                </a:schemeClr>
                                              </a:solidFill>
                                              <a:latin typeface="Cambria Math"/>
                                              <a:ea typeface="Lato Light" charset="0"/>
                                              <a:cs typeface="Lato Light" charset="0"/>
                                            </a:rPr>
                                            <m:t>𝒉𝒊</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𝑷</m:t>
                                          </m:r>
                                        </m:e>
                                        <m:sub>
                                          <m:r>
                                            <a:rPr lang="es-MX" sz="3200" b="1" i="1" dirty="0">
                                              <a:solidFill>
                                                <a:schemeClr val="tx1">
                                                  <a:lumMod val="75000"/>
                                                  <a:lumOff val="25000"/>
                                                </a:schemeClr>
                                              </a:solidFill>
                                              <a:latin typeface="Cambria Math"/>
                                              <a:ea typeface="Lato Light" charset="0"/>
                                              <a:cs typeface="Lato Light" charset="0"/>
                                            </a:rPr>
                                            <m:t>𝒉𝒊</m:t>
                                          </m:r>
                                        </m:sub>
                                      </m:sSub>
                                    </m:den>
                                  </m:f>
                                  <m:r>
                                    <a:rPr lang="es-MX" sz="3200" b="1" dirty="0">
                                      <a:solidFill>
                                        <a:schemeClr val="tx1">
                                          <a:lumMod val="75000"/>
                                          <a:lumOff val="25000"/>
                                        </a:schemeClr>
                                      </a:solidFill>
                                      <a:latin typeface="Cambria Math"/>
                                      <a:ea typeface="Lato Light" charset="0"/>
                                      <a:cs typeface="Lato Light" charset="0"/>
                                    </a:rPr>
                                    <m:t>−</m:t>
                                  </m:r>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r>
                                        <a:rPr lang="es-MX" sz="3200" b="1" i="1" dirty="0">
                                          <a:solidFill>
                                            <a:schemeClr val="tx1">
                                              <a:lumMod val="75000"/>
                                              <a:lumOff val="25000"/>
                                            </a:schemeClr>
                                          </a:solidFill>
                                          <a:latin typeface="Cambria Math"/>
                                          <a:ea typeface="Lato Light" charset="0"/>
                                          <a:cs typeface="Lato Light" charset="0"/>
                                        </a:rPr>
                                        <m:t>𝟏</m:t>
                                      </m:r>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𝒉</m:t>
                                          </m:r>
                                        </m:sub>
                                      </m:sSub>
                                    </m:den>
                                  </m:f>
                                  <m:nary>
                                    <m:naryPr>
                                      <m:chr m:val="∑"/>
                                      <m:limLoc m:val="undOv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naryPr>
                                    <m:sub>
                                      <m:r>
                                        <a:rPr lang="es-MX" sz="3200" b="1" i="1" dirty="0">
                                          <a:solidFill>
                                            <a:schemeClr val="tx1">
                                              <a:lumMod val="75000"/>
                                              <a:lumOff val="25000"/>
                                            </a:schemeClr>
                                          </a:solidFill>
                                          <a:latin typeface="Cambria Math"/>
                                          <a:ea typeface="Lato Light" charset="0"/>
                                          <a:cs typeface="Lato Light" charset="0"/>
                                        </a:rPr>
                                        <m:t>𝒋</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𝟏</m:t>
                                      </m:r>
                                    </m:sub>
                                    <m:sup>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𝒏</m:t>
                                          </m:r>
                                        </m:e>
                                        <m:sub>
                                          <m:r>
                                            <a:rPr lang="es-MX" sz="3200" b="1" i="1" dirty="0">
                                              <a:solidFill>
                                                <a:schemeClr val="tx1">
                                                  <a:lumMod val="75000"/>
                                                  <a:lumOff val="25000"/>
                                                </a:schemeClr>
                                              </a:solidFill>
                                              <a:latin typeface="Cambria Math"/>
                                              <a:ea typeface="Lato Light" charset="0"/>
                                              <a:cs typeface="Lato Light" charset="0"/>
                                            </a:rPr>
                                            <m:t>𝒉</m:t>
                                          </m:r>
                                        </m:sub>
                                      </m:sSub>
                                    </m:sup>
                                    <m:e>
                                      <m:f>
                                        <m:f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fPr>
                                        <m:num>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𝒀</m:t>
                                                  </m:r>
                                                </m:e>
                                              </m:acc>
                                            </m:e>
                                            <m:sub>
                                              <m:r>
                                                <a:rPr lang="es-MX" sz="3200" b="1" i="1" dirty="0">
                                                  <a:solidFill>
                                                    <a:schemeClr val="tx1">
                                                      <a:lumMod val="75000"/>
                                                      <a:lumOff val="25000"/>
                                                    </a:schemeClr>
                                                  </a:solidFill>
                                                  <a:latin typeface="Cambria Math"/>
                                                  <a:ea typeface="Lato Light" charset="0"/>
                                                  <a:cs typeface="Lato Light" charset="0"/>
                                                </a:rPr>
                                                <m:t>𝒉𝒋</m:t>
                                              </m:r>
                                            </m:sub>
                                          </m:sSub>
                                          <m:r>
                                            <a:rPr lang="es-MX" sz="3200" b="1" dirty="0">
                                              <a:solidFill>
                                                <a:schemeClr val="tx1">
                                                  <a:lumMod val="75000"/>
                                                  <a:lumOff val="25000"/>
                                                </a:schemeClr>
                                              </a:solidFill>
                                              <a:latin typeface="Cambria Math"/>
                                              <a:ea typeface="Lato Light" charset="0"/>
                                              <a:cs typeface="Lato Light" charset="0"/>
                                            </a:rPr>
                                            <m:t>−</m:t>
                                          </m:r>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𝑹</m:t>
                                              </m:r>
                                            </m:e>
                                          </m:acc>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𝑿</m:t>
                                                  </m:r>
                                                </m:e>
                                              </m:acc>
                                            </m:e>
                                            <m:sub>
                                              <m:r>
                                                <a:rPr lang="es-MX" sz="3200" b="1" i="1" dirty="0">
                                                  <a:solidFill>
                                                    <a:schemeClr val="tx1">
                                                      <a:lumMod val="75000"/>
                                                      <a:lumOff val="25000"/>
                                                    </a:schemeClr>
                                                  </a:solidFill>
                                                  <a:latin typeface="Cambria Math"/>
                                                  <a:ea typeface="Lato Light" charset="0"/>
                                                  <a:cs typeface="Lato Light" charset="0"/>
                                                </a:rPr>
                                                <m:t>𝒉𝒋</m:t>
                                              </m:r>
                                            </m:sub>
                                          </m:sSub>
                                        </m:num>
                                        <m:den>
                                          <m:sSub>
                                            <m:sSub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sSubPr>
                                            <m:e>
                                              <m:r>
                                                <a:rPr lang="es-MX" sz="3200" b="1" i="1" dirty="0">
                                                  <a:solidFill>
                                                    <a:schemeClr val="tx1">
                                                      <a:lumMod val="75000"/>
                                                      <a:lumOff val="25000"/>
                                                    </a:schemeClr>
                                                  </a:solidFill>
                                                  <a:latin typeface="Cambria Math"/>
                                                  <a:ea typeface="Lato Light" charset="0"/>
                                                  <a:cs typeface="Lato Light" charset="0"/>
                                                </a:rPr>
                                                <m:t>𝑷</m:t>
                                              </m:r>
                                            </m:e>
                                            <m:sub>
                                              <m:r>
                                                <a:rPr lang="es-MX" sz="3200" b="1" i="1" dirty="0">
                                                  <a:solidFill>
                                                    <a:schemeClr val="tx1">
                                                      <a:lumMod val="75000"/>
                                                      <a:lumOff val="25000"/>
                                                    </a:schemeClr>
                                                  </a:solidFill>
                                                  <a:latin typeface="Cambria Math"/>
                                                  <a:ea typeface="Lato Light" charset="0"/>
                                                  <a:cs typeface="Lato Light" charset="0"/>
                                                </a:rPr>
                                                <m:t>𝒉𝒋</m:t>
                                              </m:r>
                                            </m:sub>
                                          </m:sSub>
                                        </m:den>
                                      </m:f>
                                    </m:e>
                                  </m:nary>
                                </m:e>
                              </m:d>
                            </m:e>
                            <m:sup>
                              <m:r>
                                <a:rPr lang="es-MX" sz="3200" b="1" i="1" dirty="0">
                                  <a:solidFill>
                                    <a:schemeClr val="tx1">
                                      <a:lumMod val="75000"/>
                                      <a:lumOff val="25000"/>
                                    </a:schemeClr>
                                  </a:solidFill>
                                  <a:latin typeface="Cambria Math"/>
                                  <a:ea typeface="Lato Light" charset="0"/>
                                  <a:cs typeface="Lato Light" charset="0"/>
                                </a:rPr>
                                <m:t>𝟐</m:t>
                              </m:r>
                            </m:sup>
                          </m:sSup>
                        </m:e>
                      </m:nary>
                    </m:oMath>
                  </m:oMathPara>
                </a14:m>
                <a:endParaRPr lang="es-MX" sz="3200" b="1" dirty="0">
                  <a:solidFill>
                    <a:schemeClr val="tx1">
                      <a:lumMod val="75000"/>
                      <a:lumOff val="25000"/>
                    </a:schemeClr>
                  </a:solidFill>
                  <a:latin typeface="Lato Light" charset="0"/>
                  <a:ea typeface="Lato Light" charset="0"/>
                  <a:cs typeface="Lato Light" charset="0"/>
                </a:endParaRPr>
              </a:p>
              <a:p>
                <a:r>
                  <a:rPr lang="es-MX" sz="3200" b="1" dirty="0">
                    <a:solidFill>
                      <a:schemeClr val="tx1">
                        <a:lumMod val="75000"/>
                        <a:lumOff val="25000"/>
                      </a:schemeClr>
                    </a:solidFill>
                    <a:latin typeface="Lato Light" charset="0"/>
                    <a:ea typeface="Lato Light" charset="0"/>
                    <a:cs typeface="Lato Light" charset="0"/>
                  </a:rPr>
                  <a:t> </a:t>
                </a:r>
              </a:p>
              <a:p>
                <a:r>
                  <a:rPr lang="es-MX" sz="3200" dirty="0">
                    <a:solidFill>
                      <a:schemeClr val="tx1">
                        <a:lumMod val="75000"/>
                        <a:lumOff val="25000"/>
                      </a:schemeClr>
                    </a:solidFill>
                    <a:latin typeface="Lato Light" charset="0"/>
                    <a:ea typeface="Lato Light" charset="0"/>
                    <a:cs typeface="Lato Light" charset="0"/>
                  </a:rPr>
                  <a:t>Si suponemos una distribución muestral Normal del estimador, el intervalo del 95% de confianza para el parámetro se calcula así</a:t>
                </a:r>
                <a:r>
                  <a:rPr lang="es-MX" sz="3200" dirty="0" smtClean="0">
                    <a:solidFill>
                      <a:schemeClr val="tx1">
                        <a:lumMod val="75000"/>
                        <a:lumOff val="25000"/>
                      </a:schemeClr>
                    </a:solidFill>
                    <a:latin typeface="Lato Light" charset="0"/>
                    <a:ea typeface="Lato Light" charset="0"/>
                    <a:cs typeface="Lato Light" charset="0"/>
                  </a:rPr>
                  <a:t>:</a:t>
                </a:r>
              </a:p>
              <a:p>
                <a:endParaRPr lang="es-MX" sz="3200" b="1" dirty="0">
                  <a:solidFill>
                    <a:schemeClr val="tx1">
                      <a:lumMod val="75000"/>
                      <a:lumOff val="25000"/>
                    </a:schemeClr>
                  </a:solidFill>
                  <a:latin typeface="Lato Light" charset="0"/>
                  <a:ea typeface="Lato Light" charset="0"/>
                  <a:cs typeface="Lato Light" charset="0"/>
                </a:endParaRPr>
              </a:p>
              <a:p>
                <a:r>
                  <a:rPr lang="es-MX" sz="3200" b="1" dirty="0" smtClean="0">
                    <a:solidFill>
                      <a:schemeClr val="tx1">
                        <a:lumMod val="75000"/>
                        <a:lumOff val="25000"/>
                      </a:schemeClr>
                    </a:solidFill>
                    <a:ea typeface="Lato Light" charset="0"/>
                    <a:cs typeface="Lato Light" charset="0"/>
                  </a:rPr>
                  <a:t>					</a:t>
                </a:r>
                <a14:m>
                  <m:oMath xmlns:m="http://schemas.openxmlformats.org/officeDocument/2006/math">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MX" sz="3200" b="1" i="1" dirty="0">
                            <a:solidFill>
                              <a:schemeClr val="tx1">
                                <a:lumMod val="75000"/>
                                <a:lumOff val="25000"/>
                              </a:schemeClr>
                            </a:solidFill>
                            <a:latin typeface="Cambria Math"/>
                            <a:ea typeface="Lato Light" charset="0"/>
                            <a:cs typeface="Lato Light" charset="0"/>
                          </a:rPr>
                          <m:t>𝑹</m:t>
                        </m:r>
                      </m:e>
                    </m:acc>
                    <m:r>
                      <a:rPr lang="es-MX" sz="3200" b="1" dirty="0">
                        <a:solidFill>
                          <a:schemeClr val="tx1">
                            <a:lumMod val="75000"/>
                            <a:lumOff val="25000"/>
                          </a:schemeClr>
                        </a:solidFill>
                        <a:latin typeface="Cambria Math"/>
                        <a:ea typeface="Lato Light" charset="0"/>
                        <a:cs typeface="Lato Light" charset="0"/>
                      </a:rPr>
                      <m:t> ±</m:t>
                    </m:r>
                    <m:r>
                      <a:rPr lang="es-MX" sz="3200" b="1" i="1" dirty="0">
                        <a:solidFill>
                          <a:schemeClr val="tx1">
                            <a:lumMod val="75000"/>
                            <a:lumOff val="25000"/>
                          </a:schemeClr>
                        </a:solidFill>
                        <a:latin typeface="Cambria Math"/>
                        <a:ea typeface="Lato Light" charset="0"/>
                        <a:cs typeface="Lato Light" charset="0"/>
                      </a:rPr>
                      <m:t>𝟏</m:t>
                    </m:r>
                    <m:r>
                      <a:rPr lang="es-MX" sz="3200" b="1" dirty="0">
                        <a:solidFill>
                          <a:schemeClr val="tx1">
                            <a:lumMod val="75000"/>
                            <a:lumOff val="25000"/>
                          </a:schemeClr>
                        </a:solidFill>
                        <a:latin typeface="Cambria Math"/>
                        <a:ea typeface="Lato Light" charset="0"/>
                        <a:cs typeface="Lato Light" charset="0"/>
                      </a:rPr>
                      <m:t>.</m:t>
                    </m:r>
                    <m:r>
                      <a:rPr lang="es-MX" sz="3200" b="1" i="1" dirty="0">
                        <a:solidFill>
                          <a:schemeClr val="tx1">
                            <a:lumMod val="75000"/>
                            <a:lumOff val="25000"/>
                          </a:schemeClr>
                        </a:solidFill>
                        <a:latin typeface="Cambria Math"/>
                        <a:ea typeface="Lato Light" charset="0"/>
                        <a:cs typeface="Lato Light" charset="0"/>
                      </a:rPr>
                      <m:t>𝟗𝟔</m:t>
                    </m:r>
                    <m:rad>
                      <m:radPr>
                        <m:degHide m:val="on"/>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radPr>
                      <m:deg/>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𝑬𝑪𝑴</m:t>
                            </m:r>
                          </m:e>
                        </m:acc>
                        <m:d>
                          <m:dPr>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dPr>
                          <m:e>
                            <m:acc>
                              <m:accPr>
                                <m:chr m:val="̂"/>
                                <m:ctrlPr>
                                  <a:rPr lang="es-MX" sz="3200" b="1" i="1" dirty="0">
                                    <a:solidFill>
                                      <a:schemeClr val="tx1">
                                        <a:lumMod val="75000"/>
                                        <a:lumOff val="25000"/>
                                      </a:schemeClr>
                                    </a:solidFill>
                                    <a:latin typeface="Cambria Math" panose="02040503050406030204" pitchFamily="18" charset="0"/>
                                    <a:ea typeface="Lato Light" charset="0"/>
                                    <a:cs typeface="Lato Light" charset="0"/>
                                  </a:rPr>
                                </m:ctrlPr>
                              </m:accPr>
                              <m:e>
                                <m:r>
                                  <a:rPr lang="es-ES" sz="3200" b="1" i="1" dirty="0">
                                    <a:solidFill>
                                      <a:schemeClr val="tx1">
                                        <a:lumMod val="75000"/>
                                        <a:lumOff val="25000"/>
                                      </a:schemeClr>
                                    </a:solidFill>
                                    <a:latin typeface="Cambria Math"/>
                                    <a:ea typeface="Lato Light" charset="0"/>
                                    <a:cs typeface="Lato Light" charset="0"/>
                                  </a:rPr>
                                  <m:t>𝑹</m:t>
                                </m:r>
                              </m:e>
                            </m:acc>
                          </m:e>
                        </m:d>
                      </m:e>
                    </m:rad>
                  </m:oMath>
                </a14:m>
                <a:r>
                  <a:rPr lang="es-MX" sz="3200" b="1" dirty="0">
                    <a:solidFill>
                      <a:schemeClr val="tx1">
                        <a:lumMod val="75000"/>
                        <a:lumOff val="25000"/>
                      </a:schemeClr>
                    </a:solidFill>
                    <a:latin typeface="Lato Light" charset="0"/>
                    <a:ea typeface="Lato Light" charset="0"/>
                    <a:cs typeface="Lato Light" charset="0"/>
                  </a:rPr>
                  <a:t>.</a:t>
                </a:r>
              </a:p>
              <a:p>
                <a:pPr>
                  <a:lnSpc>
                    <a:spcPct val="107000"/>
                  </a:lnSpc>
                  <a:spcAft>
                    <a:spcPts val="800"/>
                  </a:spcAft>
                </a:pPr>
                <a:endParaRPr lang="es-MX" sz="3200" b="1" dirty="0">
                  <a:solidFill>
                    <a:schemeClr val="tx1">
                      <a:lumMod val="75000"/>
                      <a:lumOff val="25000"/>
                    </a:schemeClr>
                  </a:solidFill>
                  <a:latin typeface="Lato Light" charset="0"/>
                  <a:ea typeface="Lato Light" charset="0"/>
                  <a:cs typeface="Lato Light" charset="0"/>
                </a:endParaRPr>
              </a:p>
            </p:txBody>
          </p:sp>
        </mc:Choice>
        <mc:Fallback xmlns="">
          <p:sp>
            <p:nvSpPr>
              <p:cNvPr id="506" name="Subtitle 2"/>
              <p:cNvSpPr txBox="1">
                <a:spLocks noRot="1" noChangeAspect="1" noMove="1" noResize="1" noEditPoints="1" noAdjustHandles="1" noChangeArrowheads="1" noChangeShapeType="1" noTextEdit="1"/>
              </p:cNvSpPr>
              <p:nvPr/>
            </p:nvSpPr>
            <p:spPr>
              <a:xfrm>
                <a:off x="1123360" y="3269410"/>
                <a:ext cx="21453232" cy="9539113"/>
              </a:xfrm>
              <a:prstGeom prst="rect">
                <a:avLst/>
              </a:prstGeom>
              <a:blipFill rotWithShape="1">
                <a:blip r:embed="rId2"/>
                <a:stretch>
                  <a:fillRect l="-284"/>
                </a:stretch>
              </a:blipFill>
            </p:spPr>
            <p:txBody>
              <a:bodyPr/>
              <a:lstStyle/>
              <a:p>
                <a:r>
                  <a:rPr lang="es-MX">
                    <a:noFill/>
                  </a:rPr>
                  <a:t> </a:t>
                </a:r>
              </a:p>
            </p:txBody>
          </p:sp>
        </mc:Fallback>
      </mc:AlternateContent>
      <p:sp>
        <p:nvSpPr>
          <p:cNvPr id="2" name="Marcador de texto 2">
            <a:extLst>
              <a:ext uri="{FF2B5EF4-FFF2-40B4-BE49-F238E27FC236}">
                <a16:creationId xmlns="" xmlns:a16="http://schemas.microsoft.com/office/drawing/2014/main" id="{56ED36E2-4D49-47A6-9DD7-5F1819F9DF0E}"/>
              </a:ext>
            </a:extLst>
          </p:cNvPr>
          <p:cNvSpPr txBox="1">
            <a:spLocks/>
          </p:cNvSpPr>
          <p:nvPr/>
        </p:nvSpPr>
        <p:spPr>
          <a:xfrm>
            <a:off x="1259215" y="818698"/>
            <a:ext cx="22304170" cy="960810"/>
          </a:xfrm>
          <a:prstGeom prst="rect">
            <a:avLst/>
          </a:prstGeom>
        </p:spPr>
        <p:txBody>
          <a:bodyPr vert="horz" lIns="0" tIns="91422" rIns="182843" bIns="91422" rtlCol="0">
            <a:noAutofit/>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MX" sz="7000" dirty="0">
                <a:latin typeface="Helvetica neue light"/>
              </a:rPr>
              <a:t>Anexo A. Forma de Procesamiento, estimadores e intervalos de confianza (cont.)</a:t>
            </a:r>
          </a:p>
        </p:txBody>
      </p:sp>
      <p:sp>
        <p:nvSpPr>
          <p:cNvPr id="3"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9CBCB592-6E79-47F6-A35A-2B72D72D60BB}"/>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5" name="Slide Number">
            <a:extLst>
              <a:ext uri="{FF2B5EF4-FFF2-40B4-BE49-F238E27FC236}">
                <a16:creationId xmlns="" xmlns:a16="http://schemas.microsoft.com/office/drawing/2014/main" id="{ADAAD8DE-7237-474F-AE84-063B7389CDFD}"/>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41</a:t>
            </a:fld>
            <a:endParaRPr lang="es-MX" dirty="0"/>
          </a:p>
        </p:txBody>
      </p:sp>
    </p:spTree>
    <p:extLst>
      <p:ext uri="{BB962C8B-B14F-4D97-AF65-F5344CB8AC3E}">
        <p14:creationId xmlns:p14="http://schemas.microsoft.com/office/powerpoint/2010/main" val="74284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0043455" y="4972322"/>
            <a:ext cx="11439350"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7200" dirty="0">
                <a:solidFill>
                  <a:schemeClr val="bg1"/>
                </a:solidFill>
                <a:latin typeface="Helvetica neue light"/>
                <a:cs typeface="Raleway Regular"/>
              </a:rPr>
              <a:t>Cronograma de Actividades</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05</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218851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10940317" y="126811"/>
            <a:ext cx="0" cy="383143"/>
          </a:xfrm>
          <a:prstGeom prst="line">
            <a:avLst/>
          </a:prstGeom>
          <a:ln w="6350">
            <a:solidFill>
              <a:schemeClr val="tx1">
                <a:alpha val="2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10978172" y="2575212"/>
            <a:ext cx="0" cy="1161940"/>
          </a:xfrm>
          <a:prstGeom prst="line">
            <a:avLst/>
          </a:prstGeom>
          <a:ln w="6350">
            <a:solidFill>
              <a:schemeClr val="tx1">
                <a:alpha val="2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10980859" y="5635856"/>
            <a:ext cx="0" cy="2228875"/>
          </a:xfrm>
          <a:prstGeom prst="line">
            <a:avLst/>
          </a:prstGeom>
          <a:ln w="6350">
            <a:solidFill>
              <a:schemeClr val="tx1">
                <a:alpha val="2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11003816" y="9556848"/>
            <a:ext cx="0" cy="1705318"/>
          </a:xfrm>
          <a:prstGeom prst="line">
            <a:avLst/>
          </a:prstGeom>
          <a:ln w="6350">
            <a:solidFill>
              <a:schemeClr val="tx1">
                <a:alpha val="2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2379247" y="774068"/>
            <a:ext cx="11746694" cy="2587428"/>
            <a:chOff x="7079491" y="989462"/>
            <a:chExt cx="4116746" cy="1294052"/>
          </a:xfrm>
        </p:grpSpPr>
        <p:sp>
          <p:nvSpPr>
            <p:cNvPr id="25" name="TextBox 24"/>
            <p:cNvSpPr txBox="1"/>
            <p:nvPr/>
          </p:nvSpPr>
          <p:spPr>
            <a:xfrm>
              <a:off x="7079492" y="989462"/>
              <a:ext cx="3321808" cy="189332"/>
            </a:xfrm>
            <a:prstGeom prst="rect">
              <a:avLst/>
            </a:prstGeom>
            <a:noFill/>
          </p:spPr>
          <p:txBody>
            <a:bodyPr wrap="square" lIns="0" tIns="0" rIns="0" bIns="0" rtlCol="0">
              <a:spAutoFit/>
            </a:bodyPr>
            <a:lstStyle/>
            <a:p>
              <a:pPr>
                <a:lnSpc>
                  <a:spcPct val="80000"/>
                </a:lnSpc>
              </a:pPr>
              <a:r>
                <a:rPr lang="es-MX" sz="3000" b="1" spc="400" dirty="0" smtClean="0">
                  <a:latin typeface="Titillium" charset="0"/>
                  <a:ea typeface="Titillium" charset="0"/>
                  <a:cs typeface="Titillium" charset="0"/>
                </a:rPr>
                <a:t>15 </a:t>
              </a:r>
              <a:r>
                <a:rPr lang="es-MX" sz="3000" b="1" spc="400" dirty="0">
                  <a:latin typeface="Titillium" charset="0"/>
                  <a:ea typeface="Titillium" charset="0"/>
                  <a:cs typeface="Titillium" charset="0"/>
                </a:rPr>
                <a:t>de </a:t>
              </a:r>
              <a:r>
                <a:rPr lang="es-MX" sz="3000" b="1" spc="400" dirty="0" smtClean="0">
                  <a:latin typeface="Titillium" charset="0"/>
                  <a:ea typeface="Titillium" charset="0"/>
                  <a:cs typeface="Titillium" charset="0"/>
                </a:rPr>
                <a:t>octubre </a:t>
              </a:r>
              <a:r>
                <a:rPr lang="es-MX" sz="3000" b="1" spc="400" dirty="0">
                  <a:latin typeface="Titillium" charset="0"/>
                  <a:ea typeface="Titillium" charset="0"/>
                  <a:cs typeface="Titillium" charset="0"/>
                </a:rPr>
                <a:t>de 2020</a:t>
              </a:r>
            </a:p>
          </p:txBody>
        </p:sp>
        <p:sp>
          <p:nvSpPr>
            <p:cNvPr id="26" name="TextBox 25"/>
            <p:cNvSpPr txBox="1"/>
            <p:nvPr/>
          </p:nvSpPr>
          <p:spPr>
            <a:xfrm>
              <a:off x="7079491" y="1244496"/>
              <a:ext cx="4116746" cy="1039018"/>
            </a:xfrm>
            <a:prstGeom prst="rect">
              <a:avLst/>
            </a:prstGeom>
            <a:noFill/>
          </p:spPr>
          <p:txBody>
            <a:bodyPr wrap="square" lIns="0" tIns="0" rIns="182832" bIns="0" rtlCol="0">
              <a:spAutoFit/>
            </a:bodyPr>
            <a:lstStyle/>
            <a:p>
              <a:pPr>
                <a:lnSpc>
                  <a:spcPct val="150000"/>
                </a:lnSpc>
              </a:pPr>
              <a:r>
                <a:rPr lang="es-MX" sz="3000" dirty="0" smtClean="0">
                  <a:solidFill>
                    <a:schemeClr val="tx1">
                      <a:alpha val="60000"/>
                    </a:schemeClr>
                  </a:solidFill>
                  <a:latin typeface="Titillium" charset="0"/>
                  <a:ea typeface="Titillium" charset="0"/>
                  <a:cs typeface="Titillium" charset="0"/>
                </a:rPr>
                <a:t>Entrega del documento metodológico de las empresas que realizarán la nueva encuesta abierta de acuerdo al cronograma aprobado por el Consejo General en el Acuerdo INE / CG508/2020</a:t>
              </a:r>
              <a:endParaRPr lang="es-MX" sz="2800" dirty="0">
                <a:solidFill>
                  <a:schemeClr val="tx1">
                    <a:alpha val="60000"/>
                  </a:schemeClr>
                </a:solidFill>
                <a:latin typeface="Titillium" charset="0"/>
                <a:ea typeface="Titillium" charset="0"/>
                <a:cs typeface="Titillium" charset="0"/>
              </a:endParaRPr>
            </a:p>
          </p:txBody>
        </p:sp>
      </p:grpSp>
      <p:grpSp>
        <p:nvGrpSpPr>
          <p:cNvPr id="28" name="Group 27"/>
          <p:cNvGrpSpPr/>
          <p:nvPr/>
        </p:nvGrpSpPr>
        <p:grpSpPr>
          <a:xfrm>
            <a:off x="2145323" y="3900072"/>
            <a:ext cx="7698021" cy="1809329"/>
            <a:chOff x="7079491" y="989462"/>
            <a:chExt cx="3343325" cy="904901"/>
          </a:xfrm>
        </p:grpSpPr>
        <p:sp>
          <p:nvSpPr>
            <p:cNvPr id="29" name="TextBox 28"/>
            <p:cNvSpPr txBox="1"/>
            <p:nvPr/>
          </p:nvSpPr>
          <p:spPr>
            <a:xfrm>
              <a:off x="7079492" y="989462"/>
              <a:ext cx="3278776" cy="189332"/>
            </a:xfrm>
            <a:prstGeom prst="rect">
              <a:avLst/>
            </a:prstGeom>
            <a:noFill/>
          </p:spPr>
          <p:txBody>
            <a:bodyPr wrap="square" lIns="0" tIns="0" rIns="0" bIns="0" rtlCol="0">
              <a:spAutoFit/>
            </a:bodyPr>
            <a:lstStyle/>
            <a:p>
              <a:pPr algn="r">
                <a:lnSpc>
                  <a:spcPct val="80000"/>
                </a:lnSpc>
              </a:pPr>
              <a:r>
                <a:rPr lang="es-MX" sz="3000" b="1" spc="400" dirty="0" smtClean="0">
                  <a:latin typeface="Titillium" charset="0"/>
                  <a:ea typeface="Titillium" charset="0"/>
                  <a:cs typeface="Titillium" charset="0"/>
                </a:rPr>
                <a:t>16 al 22 de octubre de 2020</a:t>
              </a:r>
              <a:endParaRPr lang="es-MX" sz="3000" b="1" spc="400" dirty="0">
                <a:latin typeface="Titillium" charset="0"/>
                <a:ea typeface="Titillium" charset="0"/>
                <a:cs typeface="Titillium" charset="0"/>
              </a:endParaRPr>
            </a:p>
          </p:txBody>
        </p:sp>
        <p:sp>
          <p:nvSpPr>
            <p:cNvPr id="30" name="TextBox 29"/>
            <p:cNvSpPr txBox="1"/>
            <p:nvPr/>
          </p:nvSpPr>
          <p:spPr>
            <a:xfrm>
              <a:off x="7079491" y="1244496"/>
              <a:ext cx="3343325" cy="649867"/>
            </a:xfrm>
            <a:prstGeom prst="rect">
              <a:avLst/>
            </a:prstGeom>
            <a:noFill/>
          </p:spPr>
          <p:txBody>
            <a:bodyPr wrap="square" lIns="0" tIns="0" rIns="182832" bIns="0" rtlCol="0">
              <a:spAutoFit/>
            </a:bodyPr>
            <a:lstStyle/>
            <a:p>
              <a:pPr algn="r">
                <a:lnSpc>
                  <a:spcPct val="150000"/>
                </a:lnSpc>
              </a:pPr>
              <a:r>
                <a:rPr lang="es-MX" sz="3000" dirty="0" smtClean="0">
                  <a:solidFill>
                    <a:schemeClr val="tx1">
                      <a:alpha val="60000"/>
                    </a:schemeClr>
                  </a:solidFill>
                  <a:latin typeface="Titillium" charset="0"/>
                  <a:ea typeface="Titillium" charset="0"/>
                  <a:cs typeface="Titillium" charset="0"/>
                </a:rPr>
                <a:t>Levantamiento </a:t>
              </a:r>
              <a:r>
                <a:rPr lang="es-MX" sz="3000" dirty="0">
                  <a:solidFill>
                    <a:schemeClr val="tx1">
                      <a:alpha val="60000"/>
                    </a:schemeClr>
                  </a:solidFill>
                  <a:latin typeface="Titillium" charset="0"/>
                  <a:ea typeface="Titillium" charset="0"/>
                  <a:cs typeface="Titillium" charset="0"/>
                </a:rPr>
                <a:t>y procesamiento de </a:t>
              </a:r>
              <a:r>
                <a:rPr lang="es-MX" sz="3000" dirty="0" smtClean="0">
                  <a:solidFill>
                    <a:schemeClr val="tx1">
                      <a:alpha val="60000"/>
                    </a:schemeClr>
                  </a:solidFill>
                  <a:latin typeface="Titillium" charset="0"/>
                  <a:ea typeface="Titillium" charset="0"/>
                  <a:cs typeface="Titillium" charset="0"/>
                </a:rPr>
                <a:t>la nueva encuesta </a:t>
              </a:r>
              <a:r>
                <a:rPr lang="es-MX" sz="3000" dirty="0">
                  <a:solidFill>
                    <a:schemeClr val="tx1">
                      <a:alpha val="60000"/>
                    </a:schemeClr>
                  </a:solidFill>
                  <a:latin typeface="Titillium" charset="0"/>
                  <a:ea typeface="Titillium" charset="0"/>
                  <a:cs typeface="Titillium" charset="0"/>
                </a:rPr>
                <a:t>abierta.</a:t>
              </a:r>
            </a:p>
          </p:txBody>
        </p:sp>
      </p:grpSp>
      <p:grpSp>
        <p:nvGrpSpPr>
          <p:cNvPr id="14" name="Group 13">
            <a:extLst>
              <a:ext uri="{FF2B5EF4-FFF2-40B4-BE49-F238E27FC236}">
                <a16:creationId xmlns="" xmlns:a16="http://schemas.microsoft.com/office/drawing/2014/main" id="{C3722F1C-E933-4841-9D37-310531C1E521}"/>
              </a:ext>
            </a:extLst>
          </p:cNvPr>
          <p:cNvGrpSpPr/>
          <p:nvPr/>
        </p:nvGrpSpPr>
        <p:grpSpPr>
          <a:xfrm>
            <a:off x="10285345" y="943076"/>
            <a:ext cx="1309944" cy="1247566"/>
            <a:chOff x="16388863" y="4188854"/>
            <a:chExt cx="2617964" cy="2493299"/>
          </a:xfrm>
        </p:grpSpPr>
        <p:sp>
          <p:nvSpPr>
            <p:cNvPr id="8" name="Octagon 7">
              <a:extLst>
                <a:ext uri="{FF2B5EF4-FFF2-40B4-BE49-F238E27FC236}">
                  <a16:creationId xmlns="" xmlns:a16="http://schemas.microsoft.com/office/drawing/2014/main" id="{F6ACC743-ABC4-431A-927A-2B155A468C5A}"/>
                </a:ext>
              </a:extLst>
            </p:cNvPr>
            <p:cNvSpPr/>
            <p:nvPr/>
          </p:nvSpPr>
          <p:spPr>
            <a:xfrm>
              <a:off x="16388863" y="4188854"/>
              <a:ext cx="2617964" cy="2493299"/>
            </a:xfrm>
            <a:prstGeom prst="octagon">
              <a:avLst/>
            </a:prstGeom>
            <a:pattFill prst="pct70">
              <a:fgClr>
                <a:schemeClr val="bg2"/>
              </a:fgClr>
              <a:bgClr>
                <a:schemeClr val="tx1"/>
              </a:bgClr>
            </a:patt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sp>
          <p:nvSpPr>
            <p:cNvPr id="13" name="Octagon 12">
              <a:extLst>
                <a:ext uri="{FF2B5EF4-FFF2-40B4-BE49-F238E27FC236}">
                  <a16:creationId xmlns="" xmlns:a16="http://schemas.microsoft.com/office/drawing/2014/main" id="{8F774BD6-A390-4C18-B0A7-BF0A52A43B88}"/>
                </a:ext>
              </a:extLst>
            </p:cNvPr>
            <p:cNvSpPr/>
            <p:nvPr/>
          </p:nvSpPr>
          <p:spPr>
            <a:xfrm>
              <a:off x="16802667" y="4582953"/>
              <a:ext cx="1790355" cy="1705100"/>
            </a:xfrm>
            <a:prstGeom prst="octagon">
              <a:avLst/>
            </a:prstGeom>
            <a:solidFill>
              <a:schemeClr val="bg1"/>
            </a:solid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grpSp>
      <p:grpSp>
        <p:nvGrpSpPr>
          <p:cNvPr id="35" name="Group 34">
            <a:extLst>
              <a:ext uri="{FF2B5EF4-FFF2-40B4-BE49-F238E27FC236}">
                <a16:creationId xmlns="" xmlns:a16="http://schemas.microsoft.com/office/drawing/2014/main" id="{55004887-1530-4A63-8634-590AE54FA424}"/>
              </a:ext>
            </a:extLst>
          </p:cNvPr>
          <p:cNvGrpSpPr/>
          <p:nvPr/>
        </p:nvGrpSpPr>
        <p:grpSpPr>
          <a:xfrm>
            <a:off x="10323200" y="4121722"/>
            <a:ext cx="1309944" cy="1247566"/>
            <a:chOff x="16388863" y="4188854"/>
            <a:chExt cx="2617964" cy="2493299"/>
          </a:xfrm>
        </p:grpSpPr>
        <p:sp>
          <p:nvSpPr>
            <p:cNvPr id="36" name="Octagon 35">
              <a:extLst>
                <a:ext uri="{FF2B5EF4-FFF2-40B4-BE49-F238E27FC236}">
                  <a16:creationId xmlns="" xmlns:a16="http://schemas.microsoft.com/office/drawing/2014/main" id="{F06E0A13-CDEF-4ABA-A28E-9D3B23853E6C}"/>
                </a:ext>
              </a:extLst>
            </p:cNvPr>
            <p:cNvSpPr/>
            <p:nvPr/>
          </p:nvSpPr>
          <p:spPr>
            <a:xfrm>
              <a:off x="16388863" y="4188854"/>
              <a:ext cx="2617964" cy="2493299"/>
            </a:xfrm>
            <a:prstGeom prst="octagon">
              <a:avLst/>
            </a:prstGeom>
            <a:pattFill prst="pct70">
              <a:fgClr>
                <a:schemeClr val="bg2"/>
              </a:fgClr>
              <a:bgClr>
                <a:schemeClr val="tx1"/>
              </a:bgClr>
            </a:patt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sp>
          <p:nvSpPr>
            <p:cNvPr id="37" name="Octagon 36">
              <a:extLst>
                <a:ext uri="{FF2B5EF4-FFF2-40B4-BE49-F238E27FC236}">
                  <a16:creationId xmlns="" xmlns:a16="http://schemas.microsoft.com/office/drawing/2014/main" id="{2DE8ABE7-FC76-4AD1-BAF5-68300D9C4856}"/>
                </a:ext>
              </a:extLst>
            </p:cNvPr>
            <p:cNvSpPr/>
            <p:nvPr/>
          </p:nvSpPr>
          <p:spPr>
            <a:xfrm>
              <a:off x="16802667" y="4582953"/>
              <a:ext cx="1790355" cy="1705100"/>
            </a:xfrm>
            <a:prstGeom prst="octagon">
              <a:avLst/>
            </a:prstGeom>
            <a:solidFill>
              <a:schemeClr val="bg1"/>
            </a:solid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grpSp>
      <p:grpSp>
        <p:nvGrpSpPr>
          <p:cNvPr id="38" name="Group 37">
            <a:extLst>
              <a:ext uri="{FF2B5EF4-FFF2-40B4-BE49-F238E27FC236}">
                <a16:creationId xmlns="" xmlns:a16="http://schemas.microsoft.com/office/drawing/2014/main" id="{B2B0DFEF-FB8A-430A-A151-61F2E862D095}"/>
              </a:ext>
            </a:extLst>
          </p:cNvPr>
          <p:cNvGrpSpPr/>
          <p:nvPr/>
        </p:nvGrpSpPr>
        <p:grpSpPr>
          <a:xfrm>
            <a:off x="10285345" y="8135212"/>
            <a:ext cx="1309944" cy="1247566"/>
            <a:chOff x="16388863" y="4188854"/>
            <a:chExt cx="2617964" cy="2493299"/>
          </a:xfrm>
        </p:grpSpPr>
        <p:sp>
          <p:nvSpPr>
            <p:cNvPr id="39" name="Octagon 38">
              <a:extLst>
                <a:ext uri="{FF2B5EF4-FFF2-40B4-BE49-F238E27FC236}">
                  <a16:creationId xmlns="" xmlns:a16="http://schemas.microsoft.com/office/drawing/2014/main" id="{252CC0C0-82DA-4933-BCE8-972A2F1D355D}"/>
                </a:ext>
              </a:extLst>
            </p:cNvPr>
            <p:cNvSpPr/>
            <p:nvPr/>
          </p:nvSpPr>
          <p:spPr>
            <a:xfrm>
              <a:off x="16388863" y="4188854"/>
              <a:ext cx="2617964" cy="2493299"/>
            </a:xfrm>
            <a:prstGeom prst="octagon">
              <a:avLst/>
            </a:prstGeom>
            <a:pattFill prst="pct70">
              <a:fgClr>
                <a:schemeClr val="bg2"/>
              </a:fgClr>
              <a:bgClr>
                <a:schemeClr val="tx1"/>
              </a:bgClr>
            </a:patt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sp>
          <p:nvSpPr>
            <p:cNvPr id="40" name="Octagon 39">
              <a:extLst>
                <a:ext uri="{FF2B5EF4-FFF2-40B4-BE49-F238E27FC236}">
                  <a16:creationId xmlns="" xmlns:a16="http://schemas.microsoft.com/office/drawing/2014/main" id="{B075EE47-45B1-4A7F-BFAA-8E103377B945}"/>
                </a:ext>
              </a:extLst>
            </p:cNvPr>
            <p:cNvSpPr/>
            <p:nvPr/>
          </p:nvSpPr>
          <p:spPr>
            <a:xfrm>
              <a:off x="16802667" y="4582953"/>
              <a:ext cx="1790355" cy="1705100"/>
            </a:xfrm>
            <a:prstGeom prst="octagon">
              <a:avLst/>
            </a:prstGeom>
            <a:solidFill>
              <a:schemeClr val="bg1"/>
            </a:solid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grpSp>
      <p:grpSp>
        <p:nvGrpSpPr>
          <p:cNvPr id="41" name="Group 40">
            <a:extLst>
              <a:ext uri="{FF2B5EF4-FFF2-40B4-BE49-F238E27FC236}">
                <a16:creationId xmlns="" xmlns:a16="http://schemas.microsoft.com/office/drawing/2014/main" id="{6D242684-31F7-40DF-B796-1E3AFCF839F3}"/>
              </a:ext>
            </a:extLst>
          </p:cNvPr>
          <p:cNvGrpSpPr/>
          <p:nvPr/>
        </p:nvGrpSpPr>
        <p:grpSpPr>
          <a:xfrm>
            <a:off x="12379248" y="7511428"/>
            <a:ext cx="9478427" cy="1894931"/>
            <a:chOff x="7079491" y="989462"/>
            <a:chExt cx="3321809" cy="947713"/>
          </a:xfrm>
        </p:grpSpPr>
        <p:sp>
          <p:nvSpPr>
            <p:cNvPr id="42" name="TextBox 41">
              <a:extLst>
                <a:ext uri="{FF2B5EF4-FFF2-40B4-BE49-F238E27FC236}">
                  <a16:creationId xmlns="" xmlns:a16="http://schemas.microsoft.com/office/drawing/2014/main" id="{2F6B9746-EF68-4130-B131-AB1D3356CD59}"/>
                </a:ext>
              </a:extLst>
            </p:cNvPr>
            <p:cNvSpPr txBox="1"/>
            <p:nvPr/>
          </p:nvSpPr>
          <p:spPr>
            <a:xfrm>
              <a:off x="7079492" y="989462"/>
              <a:ext cx="3321808" cy="189332"/>
            </a:xfrm>
            <a:prstGeom prst="rect">
              <a:avLst/>
            </a:prstGeom>
            <a:noFill/>
          </p:spPr>
          <p:txBody>
            <a:bodyPr wrap="square" lIns="0" tIns="0" rIns="0" bIns="0" rtlCol="0">
              <a:spAutoFit/>
            </a:bodyPr>
            <a:lstStyle/>
            <a:p>
              <a:pPr>
                <a:lnSpc>
                  <a:spcPct val="80000"/>
                </a:lnSpc>
              </a:pPr>
              <a:r>
                <a:rPr lang="es-MX" sz="3000" b="1" spc="400" dirty="0" smtClean="0">
                  <a:latin typeface="Titillium" charset="0"/>
                  <a:ea typeface="Titillium" charset="0"/>
                  <a:cs typeface="Titillium" charset="0"/>
                </a:rPr>
                <a:t>23 </a:t>
              </a:r>
              <a:r>
                <a:rPr lang="es-MX" sz="3000" b="1" spc="400" dirty="0">
                  <a:latin typeface="Titillium" charset="0"/>
                  <a:ea typeface="Titillium" charset="0"/>
                  <a:cs typeface="Titillium" charset="0"/>
                </a:rPr>
                <a:t>de octubre de 2020</a:t>
              </a:r>
            </a:p>
          </p:txBody>
        </p:sp>
        <p:sp>
          <p:nvSpPr>
            <p:cNvPr id="43" name="TextBox 42">
              <a:extLst>
                <a:ext uri="{FF2B5EF4-FFF2-40B4-BE49-F238E27FC236}">
                  <a16:creationId xmlns="" xmlns:a16="http://schemas.microsoft.com/office/drawing/2014/main" id="{CCA15AF4-7E9A-4A40-B583-343513056CBE}"/>
                </a:ext>
              </a:extLst>
            </p:cNvPr>
            <p:cNvSpPr txBox="1"/>
            <p:nvPr/>
          </p:nvSpPr>
          <p:spPr>
            <a:xfrm>
              <a:off x="7079491" y="1244496"/>
              <a:ext cx="3321809" cy="692679"/>
            </a:xfrm>
            <a:prstGeom prst="rect">
              <a:avLst/>
            </a:prstGeom>
            <a:noFill/>
          </p:spPr>
          <p:txBody>
            <a:bodyPr wrap="square" lIns="0" tIns="0" rIns="182832" bIns="0" rtlCol="0">
              <a:spAutoFit/>
            </a:bodyPr>
            <a:lstStyle/>
            <a:p>
              <a:pPr>
                <a:lnSpc>
                  <a:spcPct val="150000"/>
                </a:lnSpc>
              </a:pPr>
              <a:r>
                <a:rPr lang="es-MX" sz="3000" dirty="0" smtClean="0">
                  <a:solidFill>
                    <a:schemeClr val="tx1">
                      <a:alpha val="60000"/>
                    </a:schemeClr>
                  </a:solidFill>
                  <a:latin typeface="Titillium" charset="0"/>
                  <a:ea typeface="Titillium" charset="0"/>
                  <a:cs typeface="Titillium" charset="0"/>
                </a:rPr>
                <a:t>Entrega </a:t>
              </a:r>
              <a:r>
                <a:rPr lang="es-MX" sz="3000" dirty="0">
                  <a:solidFill>
                    <a:schemeClr val="tx1">
                      <a:alpha val="60000"/>
                    </a:schemeClr>
                  </a:solidFill>
                  <a:latin typeface="Titillium" charset="0"/>
                  <a:ea typeface="Titillium" charset="0"/>
                  <a:cs typeface="Titillium" charset="0"/>
                </a:rPr>
                <a:t>de resultados a DEPPP de la </a:t>
              </a:r>
              <a:r>
                <a:rPr lang="es-MX" sz="3000" dirty="0" smtClean="0">
                  <a:solidFill>
                    <a:schemeClr val="tx1">
                      <a:alpha val="60000"/>
                    </a:schemeClr>
                  </a:solidFill>
                  <a:latin typeface="Titillium" charset="0"/>
                  <a:ea typeface="Titillium" charset="0"/>
                  <a:cs typeface="Titillium" charset="0"/>
                </a:rPr>
                <a:t>nueva encuesta </a:t>
              </a:r>
              <a:r>
                <a:rPr lang="es-MX" sz="3000" dirty="0">
                  <a:solidFill>
                    <a:schemeClr val="tx1">
                      <a:alpha val="60000"/>
                    </a:schemeClr>
                  </a:solidFill>
                  <a:latin typeface="Titillium" charset="0"/>
                  <a:ea typeface="Titillium" charset="0"/>
                  <a:cs typeface="Titillium" charset="0"/>
                </a:rPr>
                <a:t>abierta.</a:t>
              </a:r>
            </a:p>
          </p:txBody>
        </p:sp>
      </p:grpSp>
      <p:grpSp>
        <p:nvGrpSpPr>
          <p:cNvPr id="44" name="Group 43">
            <a:extLst>
              <a:ext uri="{FF2B5EF4-FFF2-40B4-BE49-F238E27FC236}">
                <a16:creationId xmlns="" xmlns:a16="http://schemas.microsoft.com/office/drawing/2014/main" id="{554EB562-82F0-4A46-9B15-F7C4AA695CD9}"/>
              </a:ext>
            </a:extLst>
          </p:cNvPr>
          <p:cNvGrpSpPr/>
          <p:nvPr/>
        </p:nvGrpSpPr>
        <p:grpSpPr>
          <a:xfrm>
            <a:off x="546732" y="11262165"/>
            <a:ext cx="9314603" cy="2394920"/>
            <a:chOff x="6383559" y="989462"/>
            <a:chExt cx="4045422" cy="1197774"/>
          </a:xfrm>
        </p:grpSpPr>
        <p:sp>
          <p:nvSpPr>
            <p:cNvPr id="45" name="TextBox 44">
              <a:extLst>
                <a:ext uri="{FF2B5EF4-FFF2-40B4-BE49-F238E27FC236}">
                  <a16:creationId xmlns="" xmlns:a16="http://schemas.microsoft.com/office/drawing/2014/main" id="{2444024B-6ADF-441C-B012-7085F389A447}"/>
                </a:ext>
              </a:extLst>
            </p:cNvPr>
            <p:cNvSpPr txBox="1"/>
            <p:nvPr/>
          </p:nvSpPr>
          <p:spPr>
            <a:xfrm>
              <a:off x="7079492" y="989462"/>
              <a:ext cx="3278776" cy="189332"/>
            </a:xfrm>
            <a:prstGeom prst="rect">
              <a:avLst/>
            </a:prstGeom>
            <a:noFill/>
          </p:spPr>
          <p:txBody>
            <a:bodyPr wrap="square" lIns="0" tIns="0" rIns="0" bIns="0" rtlCol="0">
              <a:spAutoFit/>
            </a:bodyPr>
            <a:lstStyle/>
            <a:p>
              <a:pPr algn="r">
                <a:lnSpc>
                  <a:spcPct val="80000"/>
                </a:lnSpc>
              </a:pPr>
              <a:r>
                <a:rPr lang="es-MX" sz="3000" b="1" spc="400" dirty="0" smtClean="0">
                  <a:latin typeface="Titillium" charset="0"/>
                  <a:ea typeface="Titillium" charset="0"/>
                  <a:cs typeface="Titillium" charset="0"/>
                </a:rPr>
                <a:t>23 </a:t>
              </a:r>
              <a:r>
                <a:rPr lang="es-MX" sz="3000" b="1" spc="400" dirty="0">
                  <a:latin typeface="Titillium" charset="0"/>
                  <a:ea typeface="Titillium" charset="0"/>
                  <a:cs typeface="Titillium" charset="0"/>
                </a:rPr>
                <a:t>de octubre de 2020</a:t>
              </a:r>
            </a:p>
          </p:txBody>
        </p:sp>
        <p:sp>
          <p:nvSpPr>
            <p:cNvPr id="46" name="TextBox 45">
              <a:extLst>
                <a:ext uri="{FF2B5EF4-FFF2-40B4-BE49-F238E27FC236}">
                  <a16:creationId xmlns="" xmlns:a16="http://schemas.microsoft.com/office/drawing/2014/main" id="{6651A1A1-33DC-4B60-9E33-84D4B4975189}"/>
                </a:ext>
              </a:extLst>
            </p:cNvPr>
            <p:cNvSpPr txBox="1"/>
            <p:nvPr/>
          </p:nvSpPr>
          <p:spPr>
            <a:xfrm>
              <a:off x="6383559" y="1148218"/>
              <a:ext cx="4045422" cy="1039018"/>
            </a:xfrm>
            <a:prstGeom prst="rect">
              <a:avLst/>
            </a:prstGeom>
            <a:noFill/>
          </p:spPr>
          <p:txBody>
            <a:bodyPr wrap="square" lIns="0" tIns="0" rIns="182832" bIns="0" rtlCol="0">
              <a:spAutoFit/>
            </a:bodyPr>
            <a:lstStyle/>
            <a:p>
              <a:pPr algn="r">
                <a:lnSpc>
                  <a:spcPct val="150000"/>
                </a:lnSpc>
              </a:pPr>
              <a:r>
                <a:rPr lang="es-MX" sz="3000" dirty="0" smtClean="0">
                  <a:solidFill>
                    <a:schemeClr val="tx1">
                      <a:alpha val="60000"/>
                    </a:schemeClr>
                  </a:solidFill>
                  <a:latin typeface="Titillium" charset="0"/>
                  <a:ea typeface="Titillium" charset="0"/>
                  <a:cs typeface="Titillium" charset="0"/>
                </a:rPr>
                <a:t>Presentación </a:t>
              </a:r>
              <a:r>
                <a:rPr lang="es-MX" sz="3000" dirty="0">
                  <a:solidFill>
                    <a:schemeClr val="tx1">
                      <a:alpha val="60000"/>
                    </a:schemeClr>
                  </a:solidFill>
                  <a:latin typeface="Titillium" charset="0"/>
                  <a:ea typeface="Titillium" charset="0"/>
                  <a:cs typeface="Titillium" charset="0"/>
                </a:rPr>
                <a:t>de informe de resultados a la </a:t>
              </a:r>
              <a:r>
                <a:rPr lang="es-MX" sz="3000" dirty="0" err="1">
                  <a:solidFill>
                    <a:schemeClr val="tx1">
                      <a:alpha val="60000"/>
                    </a:schemeClr>
                  </a:solidFill>
                  <a:latin typeface="Titillium" charset="0"/>
                  <a:ea typeface="Titillium" charset="0"/>
                  <a:cs typeface="Titillium" charset="0"/>
                </a:rPr>
                <a:t>CPyPP</a:t>
              </a:r>
              <a:r>
                <a:rPr lang="es-MX" sz="3000" dirty="0">
                  <a:solidFill>
                    <a:schemeClr val="tx1">
                      <a:alpha val="60000"/>
                    </a:schemeClr>
                  </a:solidFill>
                  <a:latin typeface="Titillium" charset="0"/>
                  <a:ea typeface="Titillium" charset="0"/>
                  <a:cs typeface="Titillium" charset="0"/>
                </a:rPr>
                <a:t>  y difusión de resultados para su remisión al PP y a la SS del TEPJF.</a:t>
              </a:r>
            </a:p>
          </p:txBody>
        </p:sp>
      </p:grpSp>
      <p:grpSp>
        <p:nvGrpSpPr>
          <p:cNvPr id="47" name="Group 46">
            <a:extLst>
              <a:ext uri="{FF2B5EF4-FFF2-40B4-BE49-F238E27FC236}">
                <a16:creationId xmlns="" xmlns:a16="http://schemas.microsoft.com/office/drawing/2014/main" id="{A89EFA3A-6162-4C31-B24C-310E51C4D6BD}"/>
              </a:ext>
            </a:extLst>
          </p:cNvPr>
          <p:cNvGrpSpPr/>
          <p:nvPr/>
        </p:nvGrpSpPr>
        <p:grpSpPr>
          <a:xfrm>
            <a:off x="10323199" y="11479902"/>
            <a:ext cx="1309944" cy="1247566"/>
            <a:chOff x="16388863" y="4188854"/>
            <a:chExt cx="2617964" cy="2493299"/>
          </a:xfrm>
        </p:grpSpPr>
        <p:sp>
          <p:nvSpPr>
            <p:cNvPr id="48" name="Octagon 47">
              <a:extLst>
                <a:ext uri="{FF2B5EF4-FFF2-40B4-BE49-F238E27FC236}">
                  <a16:creationId xmlns="" xmlns:a16="http://schemas.microsoft.com/office/drawing/2014/main" id="{FC58C1F9-329B-4E63-AF06-95D457404F94}"/>
                </a:ext>
              </a:extLst>
            </p:cNvPr>
            <p:cNvSpPr/>
            <p:nvPr/>
          </p:nvSpPr>
          <p:spPr>
            <a:xfrm>
              <a:off x="16388863" y="4188854"/>
              <a:ext cx="2617964" cy="2493299"/>
            </a:xfrm>
            <a:prstGeom prst="octagon">
              <a:avLst/>
            </a:prstGeom>
            <a:pattFill prst="pct70">
              <a:fgClr>
                <a:schemeClr val="bg2"/>
              </a:fgClr>
              <a:bgClr>
                <a:schemeClr val="tx1"/>
              </a:bgClr>
            </a:patt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sp>
          <p:nvSpPr>
            <p:cNvPr id="49" name="Octagon 48">
              <a:extLst>
                <a:ext uri="{FF2B5EF4-FFF2-40B4-BE49-F238E27FC236}">
                  <a16:creationId xmlns="" xmlns:a16="http://schemas.microsoft.com/office/drawing/2014/main" id="{1E6885EE-8989-4289-9C20-3433A9843914}"/>
                </a:ext>
              </a:extLst>
            </p:cNvPr>
            <p:cNvSpPr/>
            <p:nvPr/>
          </p:nvSpPr>
          <p:spPr>
            <a:xfrm>
              <a:off x="16802667" y="4582953"/>
              <a:ext cx="1790355" cy="1705100"/>
            </a:xfrm>
            <a:prstGeom prst="octagon">
              <a:avLst/>
            </a:prstGeom>
            <a:solidFill>
              <a:schemeClr val="bg1"/>
            </a:solidFill>
            <a:ln w="225425">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3000" dirty="0">
                <a:ln>
                  <a:solidFill>
                    <a:schemeClr val="tx1">
                      <a:lumMod val="85000"/>
                      <a:lumOff val="15000"/>
                    </a:schemeClr>
                  </a:solidFill>
                </a:ln>
              </a:endParaRPr>
            </a:p>
          </p:txBody>
        </p:sp>
      </p:grpSp>
      <p:cxnSp>
        <p:nvCxnSpPr>
          <p:cNvPr id="50" name="Straight Connector 49">
            <a:extLst>
              <a:ext uri="{FF2B5EF4-FFF2-40B4-BE49-F238E27FC236}">
                <a16:creationId xmlns="" xmlns:a16="http://schemas.microsoft.com/office/drawing/2014/main" id="{3AE52243-9587-46AC-B0CA-1C134C8523BF}"/>
              </a:ext>
            </a:extLst>
          </p:cNvPr>
          <p:cNvCxnSpPr>
            <a:cxnSpLocks/>
          </p:cNvCxnSpPr>
          <p:nvPr/>
        </p:nvCxnSpPr>
        <p:spPr>
          <a:xfrm>
            <a:off x="11037031" y="12997949"/>
            <a:ext cx="0" cy="386641"/>
          </a:xfrm>
          <a:prstGeom prst="line">
            <a:avLst/>
          </a:prstGeom>
          <a:ln w="6350">
            <a:solidFill>
              <a:schemeClr val="tx1">
                <a:alpha val="2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A4C9793B-66C1-452B-830F-EBC0328F84E9}"/>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6" name="Slide Number">
            <a:extLst>
              <a:ext uri="{FF2B5EF4-FFF2-40B4-BE49-F238E27FC236}">
                <a16:creationId xmlns="" xmlns:a16="http://schemas.microsoft.com/office/drawing/2014/main" id="{4BC179EE-976A-4D34-8502-DA3052271896}"/>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6</a:t>
            </a:fld>
            <a:endParaRPr lang="es-MX" dirty="0"/>
          </a:p>
        </p:txBody>
      </p:sp>
    </p:spTree>
    <p:extLst>
      <p:ext uri="{BB962C8B-B14F-4D97-AF65-F5344CB8AC3E}">
        <p14:creationId xmlns:p14="http://schemas.microsoft.com/office/powerpoint/2010/main" val="288456763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2CC2711E-8C93-4E34-B0C8-1C1F5A573872}"/>
              </a:ext>
            </a:extLst>
          </p:cNvPr>
          <p:cNvSpPr>
            <a:spLocks noChangeAspect="1"/>
          </p:cNvSpPr>
          <p:nvPr/>
        </p:nvSpPr>
        <p:spPr>
          <a:xfrm rot="16200000">
            <a:off x="5270666" y="-5270667"/>
            <a:ext cx="13836319" cy="24377652"/>
          </a:xfrm>
          <a:prstGeom prst="rect">
            <a:avLst/>
          </a:prstGeom>
          <a:solidFill>
            <a:srgbClr val="2D4A5C"/>
          </a:solidFill>
          <a:ln>
            <a:solidFill>
              <a:srgbClr val="2D4A5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AutoShape 2">
            <a:extLst>
              <a:ext uri="{FF2B5EF4-FFF2-40B4-BE49-F238E27FC236}">
                <a16:creationId xmlns="" xmlns:a16="http://schemas.microsoft.com/office/drawing/2014/main" id="{97E28759-9B46-4329-847D-C9F28C23A769}"/>
              </a:ext>
            </a:extLst>
          </p:cNvPr>
          <p:cNvSpPr>
            <a:spLocks/>
          </p:cNvSpPr>
          <p:nvPr/>
        </p:nvSpPr>
        <p:spPr bwMode="auto">
          <a:xfrm>
            <a:off x="11710738" y="4972322"/>
            <a:ext cx="8104783" cy="12105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7200" dirty="0">
                <a:solidFill>
                  <a:schemeClr val="bg1"/>
                </a:solidFill>
                <a:latin typeface="Helvetica neue light"/>
                <a:cs typeface="Raleway Regular"/>
              </a:rPr>
              <a:t>Ficha Metodológica</a:t>
            </a:r>
            <a:endParaRPr lang="es-ES" sz="1800" dirty="0">
              <a:solidFill>
                <a:schemeClr val="bg1"/>
              </a:solidFill>
              <a:effectLst>
                <a:outerShdw blurRad="38100" dist="38100" dir="2700000" algn="tl">
                  <a:srgbClr val="000000">
                    <a:alpha val="43137"/>
                  </a:srgbClr>
                </a:outerShdw>
              </a:effectLst>
              <a:latin typeface="Helvetica neue light"/>
              <a:cs typeface="Raleway Regular"/>
            </a:endParaRPr>
          </a:p>
        </p:txBody>
      </p:sp>
      <p:sp>
        <p:nvSpPr>
          <p:cNvPr id="5" name="Line 5">
            <a:extLst>
              <a:ext uri="{FF2B5EF4-FFF2-40B4-BE49-F238E27FC236}">
                <a16:creationId xmlns="" xmlns:a16="http://schemas.microsoft.com/office/drawing/2014/main" id="{74EF35E6-0CBA-414B-82CB-4A3C45191D5F}"/>
              </a:ext>
            </a:extLst>
          </p:cNvPr>
          <p:cNvSpPr>
            <a:spLocks noChangeShapeType="1"/>
          </p:cNvSpPr>
          <p:nvPr/>
        </p:nvSpPr>
        <p:spPr bwMode="auto">
          <a:xfrm>
            <a:off x="10110218" y="6858000"/>
            <a:ext cx="11183380" cy="0"/>
          </a:xfrm>
          <a:prstGeom prst="line">
            <a:avLst/>
          </a:prstGeom>
          <a:noFill/>
          <a:ln w="25400" cap="flat"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6000" dirty="0">
              <a:effectLst>
                <a:outerShdw blurRad="38100" dist="38100" dir="2700000" algn="tl">
                  <a:srgbClr val="DDDDDD"/>
                </a:outerShdw>
              </a:effectLst>
              <a:latin typeface="Gill Sans" charset="0"/>
              <a:cs typeface="Gill Sans" charset="0"/>
              <a:sym typeface="Gill Sans" charset="0"/>
            </a:endParaRPr>
          </a:p>
        </p:txBody>
      </p:sp>
      <p:sp>
        <p:nvSpPr>
          <p:cNvPr id="2" name="AutoShape 2">
            <a:extLst>
              <a:ext uri="{FF2B5EF4-FFF2-40B4-BE49-F238E27FC236}">
                <a16:creationId xmlns="" xmlns:a16="http://schemas.microsoft.com/office/drawing/2014/main" id="{E98F7449-9A7A-4CA4-85B3-8CEF136BA5BE}"/>
              </a:ext>
            </a:extLst>
          </p:cNvPr>
          <p:cNvSpPr>
            <a:spLocks/>
          </p:cNvSpPr>
          <p:nvPr/>
        </p:nvSpPr>
        <p:spPr bwMode="auto">
          <a:xfrm>
            <a:off x="21913883" y="11355974"/>
            <a:ext cx="1243930" cy="13336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a:defRPr/>
            </a:pPr>
            <a:r>
              <a:rPr lang="es-ES" sz="8000" b="1" dirty="0" smtClean="0">
                <a:solidFill>
                  <a:schemeClr val="bg1"/>
                </a:solidFill>
                <a:effectLst>
                  <a:outerShdw blurRad="38100" dist="38100" dir="2700000" algn="tl">
                    <a:srgbClr val="000000">
                      <a:alpha val="43137"/>
                    </a:srgbClr>
                  </a:outerShdw>
                </a:effectLst>
                <a:latin typeface="Helvetica neue light"/>
                <a:cs typeface="Raleway Regular"/>
              </a:rPr>
              <a:t>07</a:t>
            </a:r>
            <a:endParaRPr lang="es-ES" sz="8000" b="1" dirty="0">
              <a:solidFill>
                <a:schemeClr val="bg1"/>
              </a:solidFill>
              <a:effectLst>
                <a:outerShdw blurRad="38100" dist="38100" dir="2700000" algn="tl">
                  <a:srgbClr val="000000">
                    <a:alpha val="43137"/>
                  </a:srgbClr>
                </a:outerShdw>
              </a:effectLst>
              <a:latin typeface="Helvetica neue light"/>
              <a:cs typeface="Raleway Regular"/>
            </a:endParaRPr>
          </a:p>
        </p:txBody>
      </p:sp>
    </p:spTree>
    <p:extLst>
      <p:ext uri="{BB962C8B-B14F-4D97-AF65-F5344CB8AC3E}">
        <p14:creationId xmlns:p14="http://schemas.microsoft.com/office/powerpoint/2010/main" val="3610934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9" name="Group 508">
            <a:extLst>
              <a:ext uri="{FF2B5EF4-FFF2-40B4-BE49-F238E27FC236}">
                <a16:creationId xmlns="" xmlns:a16="http://schemas.microsoft.com/office/drawing/2014/main" id="{7C36B675-68D6-4832-8714-90F5478AEF5D}"/>
              </a:ext>
            </a:extLst>
          </p:cNvPr>
          <p:cNvGrpSpPr/>
          <p:nvPr/>
        </p:nvGrpSpPr>
        <p:grpSpPr>
          <a:xfrm>
            <a:off x="2177127" y="2664447"/>
            <a:ext cx="21175236" cy="1793563"/>
            <a:chOff x="3884614" y="4279393"/>
            <a:chExt cx="7537605" cy="1793564"/>
          </a:xfrm>
        </p:grpSpPr>
        <p:sp>
          <p:nvSpPr>
            <p:cNvPr id="510" name="TextBox 509">
              <a:extLst>
                <a:ext uri="{FF2B5EF4-FFF2-40B4-BE49-F238E27FC236}">
                  <a16:creationId xmlns="" xmlns:a16="http://schemas.microsoft.com/office/drawing/2014/main" id="{74E63713-9963-4C00-8CA5-FBE2410727F8}"/>
                </a:ext>
              </a:extLst>
            </p:cNvPr>
            <p:cNvSpPr txBox="1"/>
            <p:nvPr/>
          </p:nvSpPr>
          <p:spPr>
            <a:xfrm>
              <a:off x="3884614" y="4903447"/>
              <a:ext cx="7537605" cy="1169510"/>
            </a:xfrm>
            <a:prstGeom prst="rect">
              <a:avLst/>
            </a:prstGeom>
            <a:noFill/>
          </p:spPr>
          <p:txBody>
            <a:bodyPr wrap="square" lIns="243796" tIns="121899" rIns="243796" bIns="121899" rtlCol="0">
              <a:spAutoFit/>
            </a:bodyPr>
            <a:lstStyle/>
            <a:p>
              <a:pPr>
                <a:lnSpc>
                  <a:spcPts val="3640"/>
                </a:lnSpc>
              </a:pPr>
              <a:r>
                <a:rPr lang="es-MX" sz="2400" dirty="0">
                  <a:solidFill>
                    <a:schemeClr val="tx1">
                      <a:lumMod val="75000"/>
                      <a:lumOff val="25000"/>
                    </a:schemeClr>
                  </a:solidFill>
                  <a:latin typeface="Lato Light" charset="0"/>
                  <a:ea typeface="Lato Light" charset="0"/>
                  <a:cs typeface="Lato Light" charset="0"/>
                </a:rPr>
                <a:t>Se realizaron un total de </a:t>
              </a:r>
              <a:r>
                <a:rPr lang="es-MX" sz="2400" b="1" dirty="0" smtClean="0">
                  <a:solidFill>
                    <a:schemeClr val="tx1">
                      <a:lumMod val="75000"/>
                      <a:lumOff val="25000"/>
                    </a:schemeClr>
                  </a:solidFill>
                  <a:latin typeface="Lato Light" charset="0"/>
                  <a:ea typeface="Lato Light" charset="0"/>
                  <a:cs typeface="Lato Light" charset="0"/>
                </a:rPr>
                <a:t>4,729</a:t>
              </a:r>
              <a:r>
                <a:rPr lang="es-MX" sz="2400" dirty="0" smtClean="0">
                  <a:solidFill>
                    <a:schemeClr val="tx1">
                      <a:lumMod val="75000"/>
                      <a:lumOff val="25000"/>
                    </a:schemeClr>
                  </a:solidFill>
                  <a:latin typeface="Lato Light" charset="0"/>
                  <a:ea typeface="Lato Light" charset="0"/>
                  <a:cs typeface="Lato Light" charset="0"/>
                </a:rPr>
                <a:t> </a:t>
              </a:r>
              <a:r>
                <a:rPr lang="es-ES" sz="2400" dirty="0">
                  <a:solidFill>
                    <a:schemeClr val="tx1">
                      <a:lumMod val="75000"/>
                      <a:lumOff val="25000"/>
                    </a:schemeClr>
                  </a:solidFill>
                  <a:latin typeface="Lato Light" charset="0"/>
                  <a:ea typeface="Lato Light" charset="0"/>
                  <a:cs typeface="Lato Light" charset="0"/>
                </a:rPr>
                <a:t>entrevistas </a:t>
              </a:r>
              <a:r>
                <a:rPr lang="es-ES" sz="2400" dirty="0" smtClean="0">
                  <a:solidFill>
                    <a:schemeClr val="tx1">
                      <a:lumMod val="75000"/>
                      <a:lumOff val="25000"/>
                    </a:schemeClr>
                  </a:solidFill>
                  <a:latin typeface="Lato Light" charset="0"/>
                  <a:ea typeface="Lato Light" charset="0"/>
                  <a:cs typeface="Lato Light" charset="0"/>
                </a:rPr>
                <a:t>efectivas con representatividad Nacional.</a:t>
              </a:r>
              <a:endParaRPr lang="es-MX" sz="2400" dirty="0">
                <a:solidFill>
                  <a:schemeClr val="tx1">
                    <a:lumMod val="75000"/>
                    <a:lumOff val="25000"/>
                  </a:schemeClr>
                </a:solidFill>
                <a:latin typeface="Lato Light" charset="0"/>
                <a:ea typeface="Lato Light" charset="0"/>
                <a:cs typeface="Lato Light" charset="0"/>
              </a:endParaRPr>
            </a:p>
            <a:p>
              <a:pPr>
                <a:lnSpc>
                  <a:spcPts val="3640"/>
                </a:lnSpc>
              </a:pPr>
              <a:endParaRPr lang="es-MX" sz="2400" dirty="0">
                <a:latin typeface="Lato Light" charset="0"/>
                <a:ea typeface="Lato Light" charset="0"/>
                <a:cs typeface="Lato Light" charset="0"/>
              </a:endParaRPr>
            </a:p>
          </p:txBody>
        </p:sp>
        <p:sp>
          <p:nvSpPr>
            <p:cNvPr id="511" name="TextBox 510">
              <a:extLst>
                <a:ext uri="{FF2B5EF4-FFF2-40B4-BE49-F238E27FC236}">
                  <a16:creationId xmlns="" xmlns:a16="http://schemas.microsoft.com/office/drawing/2014/main" id="{ACC05F59-E1E1-41DE-8799-2EAB3420FC1E}"/>
                </a:ext>
              </a:extLst>
            </p:cNvPr>
            <p:cNvSpPr txBox="1"/>
            <p:nvPr/>
          </p:nvSpPr>
          <p:spPr>
            <a:xfrm>
              <a:off x="3884614" y="4279393"/>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Tamaño de la Muestra</a:t>
              </a:r>
              <a:endParaRPr lang="es-MX" sz="1400" b="1" dirty="0">
                <a:solidFill>
                  <a:srgbClr val="2D4A5C"/>
                </a:solidFill>
                <a:latin typeface="Lato Regular" charset="0"/>
                <a:ea typeface="Lato Regular" charset="0"/>
                <a:cs typeface="Lato Regular" charset="0"/>
              </a:endParaRPr>
            </a:p>
          </p:txBody>
        </p:sp>
      </p:grpSp>
      <p:grpSp>
        <p:nvGrpSpPr>
          <p:cNvPr id="13" name="Group 12">
            <a:extLst>
              <a:ext uri="{FF2B5EF4-FFF2-40B4-BE49-F238E27FC236}">
                <a16:creationId xmlns="" xmlns:a16="http://schemas.microsoft.com/office/drawing/2014/main" id="{2BE8CB75-68D7-4ADC-9390-5F2BDF7C1E07}"/>
              </a:ext>
            </a:extLst>
          </p:cNvPr>
          <p:cNvGrpSpPr/>
          <p:nvPr/>
        </p:nvGrpSpPr>
        <p:grpSpPr>
          <a:xfrm>
            <a:off x="2177127" y="4882790"/>
            <a:ext cx="21175236" cy="1764788"/>
            <a:chOff x="3884614" y="4279393"/>
            <a:chExt cx="7537605" cy="1764789"/>
          </a:xfrm>
        </p:grpSpPr>
        <p:sp>
          <p:nvSpPr>
            <p:cNvPr id="14" name="TextBox 13">
              <a:extLst>
                <a:ext uri="{FF2B5EF4-FFF2-40B4-BE49-F238E27FC236}">
                  <a16:creationId xmlns="" xmlns:a16="http://schemas.microsoft.com/office/drawing/2014/main" id="{F09CEDA3-02D8-4331-8AF5-F898A5E78E2C}"/>
                </a:ext>
              </a:extLst>
            </p:cNvPr>
            <p:cNvSpPr txBox="1"/>
            <p:nvPr/>
          </p:nvSpPr>
          <p:spPr>
            <a:xfrm>
              <a:off x="3884614" y="4920070"/>
              <a:ext cx="7537605" cy="1124112"/>
            </a:xfrm>
            <a:prstGeom prst="rect">
              <a:avLst/>
            </a:prstGeom>
            <a:noFill/>
          </p:spPr>
          <p:txBody>
            <a:bodyPr wrap="square" lIns="243796" tIns="121899" rIns="243796" bIns="121899" rtlCol="0">
              <a:spAutoFit/>
            </a:bodyPr>
            <a:lstStyle/>
            <a:p>
              <a:pPr>
                <a:lnSpc>
                  <a:spcPts val="3640"/>
                </a:lnSpc>
              </a:pPr>
              <a:r>
                <a:rPr lang="es-MX" sz="2400" dirty="0">
                  <a:solidFill>
                    <a:schemeClr val="tx1">
                      <a:lumMod val="75000"/>
                      <a:lumOff val="25000"/>
                    </a:schemeClr>
                  </a:solidFill>
                  <a:latin typeface="Lato Light" charset="0"/>
                  <a:ea typeface="Lato Light" charset="0"/>
                  <a:cs typeface="Lato Light" charset="0"/>
                </a:rPr>
                <a:t>Se seleccionaron como base 150 secciones electorales en total por cada una de las empresas, donde cada una utilizó un máximo de 50 secciones electorales adicionales que se clasificaron como </a:t>
              </a:r>
              <a:r>
                <a:rPr lang="es-MX" sz="2400" dirty="0" err="1">
                  <a:solidFill>
                    <a:schemeClr val="tx1">
                      <a:lumMod val="75000"/>
                      <a:lumOff val="25000"/>
                    </a:schemeClr>
                  </a:solidFill>
                  <a:latin typeface="Lato Light" charset="0"/>
                  <a:ea typeface="Lato Light" charset="0"/>
                  <a:cs typeface="Lato Light" charset="0"/>
                </a:rPr>
                <a:t>sobremuestra</a:t>
              </a:r>
              <a:r>
                <a:rPr lang="es-MX" sz="2400" dirty="0">
                  <a:solidFill>
                    <a:schemeClr val="tx1">
                      <a:lumMod val="75000"/>
                      <a:lumOff val="25000"/>
                    </a:schemeClr>
                  </a:solidFill>
                  <a:latin typeface="Lato Light" charset="0"/>
                  <a:ea typeface="Lato Light" charset="0"/>
                  <a:cs typeface="Lato Light" charset="0"/>
                </a:rPr>
                <a:t>.</a:t>
              </a:r>
            </a:p>
          </p:txBody>
        </p:sp>
        <p:sp>
          <p:nvSpPr>
            <p:cNvPr id="15" name="TextBox 14">
              <a:extLst>
                <a:ext uri="{FF2B5EF4-FFF2-40B4-BE49-F238E27FC236}">
                  <a16:creationId xmlns="" xmlns:a16="http://schemas.microsoft.com/office/drawing/2014/main" id="{5F08279D-53FA-442E-A1DA-81BDB36B26C2}"/>
                </a:ext>
              </a:extLst>
            </p:cNvPr>
            <p:cNvSpPr txBox="1"/>
            <p:nvPr/>
          </p:nvSpPr>
          <p:spPr>
            <a:xfrm>
              <a:off x="3884614" y="4279393"/>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Sobremuestra</a:t>
              </a:r>
              <a:endParaRPr lang="es-MX" sz="1400" b="1" dirty="0">
                <a:solidFill>
                  <a:srgbClr val="2D4A5C"/>
                </a:solidFill>
                <a:latin typeface="Lato Regular" charset="0"/>
                <a:ea typeface="Lato Regular" charset="0"/>
                <a:cs typeface="Lato Regular" charset="0"/>
              </a:endParaRPr>
            </a:p>
          </p:txBody>
        </p:sp>
      </p:grpSp>
      <p:grpSp>
        <p:nvGrpSpPr>
          <p:cNvPr id="17" name="Group 16">
            <a:extLst>
              <a:ext uri="{FF2B5EF4-FFF2-40B4-BE49-F238E27FC236}">
                <a16:creationId xmlns="" xmlns:a16="http://schemas.microsoft.com/office/drawing/2014/main" id="{1DB818E7-B9D0-403E-A483-2792F6E54FF2}"/>
              </a:ext>
            </a:extLst>
          </p:cNvPr>
          <p:cNvGrpSpPr/>
          <p:nvPr/>
        </p:nvGrpSpPr>
        <p:grpSpPr>
          <a:xfrm>
            <a:off x="2177127" y="7233836"/>
            <a:ext cx="21175236" cy="1764471"/>
            <a:chOff x="3884614" y="4279392"/>
            <a:chExt cx="7537605" cy="1764472"/>
          </a:xfrm>
        </p:grpSpPr>
        <p:sp>
          <p:nvSpPr>
            <p:cNvPr id="18" name="TextBox 17">
              <a:extLst>
                <a:ext uri="{FF2B5EF4-FFF2-40B4-BE49-F238E27FC236}">
                  <a16:creationId xmlns="" xmlns:a16="http://schemas.microsoft.com/office/drawing/2014/main" id="{CA8C92CA-BA3A-4456-8F59-41836F994462}"/>
                </a:ext>
              </a:extLst>
            </p:cNvPr>
            <p:cNvSpPr txBox="1"/>
            <p:nvPr/>
          </p:nvSpPr>
          <p:spPr>
            <a:xfrm>
              <a:off x="3884614" y="4920072"/>
              <a:ext cx="7537605" cy="1123792"/>
            </a:xfrm>
            <a:prstGeom prst="rect">
              <a:avLst/>
            </a:prstGeom>
            <a:noFill/>
          </p:spPr>
          <p:txBody>
            <a:bodyPr wrap="square" lIns="243796" tIns="121899" rIns="243796" bIns="121899" rtlCol="0">
              <a:spAutoFit/>
            </a:bodyPr>
            <a:lstStyle/>
            <a:p>
              <a:pPr>
                <a:lnSpc>
                  <a:spcPts val="3640"/>
                </a:lnSpc>
              </a:pPr>
              <a:r>
                <a:rPr lang="es-MX" sz="2400" dirty="0">
                  <a:solidFill>
                    <a:schemeClr val="tx1">
                      <a:lumMod val="75000"/>
                      <a:lumOff val="25000"/>
                    </a:schemeClr>
                  </a:solidFill>
                  <a:latin typeface="Lato Light" charset="0"/>
                  <a:ea typeface="Lato Light" charset="0"/>
                  <a:cs typeface="Lato Light" charset="0"/>
                </a:rPr>
                <a:t>Encuesta realizada mediante la técnica de entrevista individual, cara a cara, en vivienda, utilizando un cuestionario estructurado, aplicado con dispositivos móviles. </a:t>
              </a:r>
            </a:p>
          </p:txBody>
        </p:sp>
        <p:sp>
          <p:nvSpPr>
            <p:cNvPr id="19" name="TextBox 18">
              <a:extLst>
                <a:ext uri="{FF2B5EF4-FFF2-40B4-BE49-F238E27FC236}">
                  <a16:creationId xmlns="" xmlns:a16="http://schemas.microsoft.com/office/drawing/2014/main" id="{7164D206-E004-427D-AA08-BE96538851A6}"/>
                </a:ext>
              </a:extLst>
            </p:cNvPr>
            <p:cNvSpPr txBox="1"/>
            <p:nvPr/>
          </p:nvSpPr>
          <p:spPr>
            <a:xfrm>
              <a:off x="3884614" y="4279392"/>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Método de Recolección de los Datos </a:t>
              </a:r>
              <a:endParaRPr lang="es-MX" sz="1400" b="1" dirty="0">
                <a:solidFill>
                  <a:srgbClr val="2D4A5C"/>
                </a:solidFill>
                <a:latin typeface="Lato Regular" charset="0"/>
                <a:ea typeface="Lato Regular" charset="0"/>
                <a:cs typeface="Lato Regular" charset="0"/>
              </a:endParaRPr>
            </a:p>
          </p:txBody>
        </p:sp>
      </p:grpSp>
      <p:grpSp>
        <p:nvGrpSpPr>
          <p:cNvPr id="21" name="Group 20">
            <a:extLst>
              <a:ext uri="{FF2B5EF4-FFF2-40B4-BE49-F238E27FC236}">
                <a16:creationId xmlns="" xmlns:a16="http://schemas.microsoft.com/office/drawing/2014/main" id="{0F92AABD-F9D7-42FD-907F-66ECF02D1CA6}"/>
              </a:ext>
            </a:extLst>
          </p:cNvPr>
          <p:cNvGrpSpPr/>
          <p:nvPr/>
        </p:nvGrpSpPr>
        <p:grpSpPr>
          <a:xfrm>
            <a:off x="2177127" y="9596654"/>
            <a:ext cx="21175236" cy="1764471"/>
            <a:chOff x="3884614" y="4279392"/>
            <a:chExt cx="7537605" cy="1764472"/>
          </a:xfrm>
        </p:grpSpPr>
        <p:sp>
          <p:nvSpPr>
            <p:cNvPr id="22" name="TextBox 21">
              <a:extLst>
                <a:ext uri="{FF2B5EF4-FFF2-40B4-BE49-F238E27FC236}">
                  <a16:creationId xmlns="" xmlns:a16="http://schemas.microsoft.com/office/drawing/2014/main" id="{EBEABE2C-CF14-4182-A0E6-92027EEF89AA}"/>
                </a:ext>
              </a:extLst>
            </p:cNvPr>
            <p:cNvSpPr txBox="1"/>
            <p:nvPr/>
          </p:nvSpPr>
          <p:spPr>
            <a:xfrm>
              <a:off x="3884614" y="4920072"/>
              <a:ext cx="7537605" cy="1123792"/>
            </a:xfrm>
            <a:prstGeom prst="rect">
              <a:avLst/>
            </a:prstGeom>
            <a:noFill/>
          </p:spPr>
          <p:txBody>
            <a:bodyPr wrap="square" lIns="243796" tIns="121899" rIns="243796" bIns="121899" rtlCol="0">
              <a:spAutoFit/>
            </a:bodyPr>
            <a:lstStyle/>
            <a:p>
              <a:pPr>
                <a:lnSpc>
                  <a:spcPts val="3640"/>
                </a:lnSpc>
              </a:pPr>
              <a:r>
                <a:rPr lang="es-MX" sz="2400" dirty="0">
                  <a:solidFill>
                    <a:schemeClr val="tx1">
                      <a:lumMod val="75000"/>
                      <a:lumOff val="25000"/>
                    </a:schemeClr>
                  </a:solidFill>
                  <a:latin typeface="Lato Light" charset="0"/>
                  <a:ea typeface="Lato Light" charset="0"/>
                  <a:cs typeface="Lato Light" charset="0"/>
                </a:rPr>
                <a:t>El detalle matemático de la construcción de los estimadores puntuales y por intervalo que resultó de la combinación de las tres empresas se detalla en el Anexo A de este documento. Todos los intervalos se calcularon en el 95% de confianza.</a:t>
              </a:r>
            </a:p>
          </p:txBody>
        </p:sp>
        <p:sp>
          <p:nvSpPr>
            <p:cNvPr id="23" name="TextBox 22">
              <a:extLst>
                <a:ext uri="{FF2B5EF4-FFF2-40B4-BE49-F238E27FC236}">
                  <a16:creationId xmlns="" xmlns:a16="http://schemas.microsoft.com/office/drawing/2014/main" id="{AD1CC2D6-C5A7-403A-9AC4-CD95C52F7EBE}"/>
                </a:ext>
              </a:extLst>
            </p:cNvPr>
            <p:cNvSpPr txBox="1"/>
            <p:nvPr/>
          </p:nvSpPr>
          <p:spPr>
            <a:xfrm>
              <a:off x="3884614" y="4279392"/>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Forma de Procesamiento, estimadores e intervalos de confianza</a:t>
              </a:r>
              <a:endParaRPr lang="es-MX" sz="1400" b="1" dirty="0">
                <a:solidFill>
                  <a:srgbClr val="2D4A5C"/>
                </a:solidFill>
                <a:latin typeface="Lato Regular" charset="0"/>
                <a:ea typeface="Lato Regular" charset="0"/>
                <a:cs typeface="Lato Regular" charset="0"/>
              </a:endParaRPr>
            </a:p>
          </p:txBody>
        </p:sp>
      </p:grpSp>
      <p:sp>
        <p:nvSpPr>
          <p:cNvPr id="5" name="Marcador de texto 2">
            <a:extLst>
              <a:ext uri="{FF2B5EF4-FFF2-40B4-BE49-F238E27FC236}">
                <a16:creationId xmlns="" xmlns:a16="http://schemas.microsoft.com/office/drawing/2014/main" id="{D14904A4-B432-43E6-BBF0-B7D948CA7895}"/>
              </a:ext>
            </a:extLst>
          </p:cNvPr>
          <p:cNvSpPr txBox="1">
            <a:spLocks/>
          </p:cNvSpPr>
          <p:nvPr/>
        </p:nvSpPr>
        <p:spPr>
          <a:xfrm>
            <a:off x="0" y="994545"/>
            <a:ext cx="24377649" cy="960810"/>
          </a:xfrm>
          <a:prstGeom prst="rect">
            <a:avLst/>
          </a:prstGeom>
        </p:spPr>
        <p:txBody>
          <a:bodyPr vert="horz" lIns="0" tIns="91422" rIns="182843" bIns="91422" rtlCol="0">
            <a:normAutofit fontScale="62500" lnSpcReduction="20000"/>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dirty="0">
                <a:latin typeface="Helvetica neue light"/>
              </a:rPr>
              <a:t>Ficha Metodológica</a:t>
            </a:r>
          </a:p>
        </p:txBody>
      </p:sp>
      <p:sp>
        <p:nvSpPr>
          <p:cNvPr id="3" name="Rectángulo redondeado 7">
            <a:extLst>
              <a:ext uri="{FF2B5EF4-FFF2-40B4-BE49-F238E27FC236}">
                <a16:creationId xmlns="" xmlns:a16="http://schemas.microsoft.com/office/drawing/2014/main" id="{124FA976-D646-45E7-8EF4-9C429D4DF734}"/>
              </a:ext>
            </a:extLst>
          </p:cNvPr>
          <p:cNvSpPr/>
          <p:nvPr/>
        </p:nvSpPr>
        <p:spPr>
          <a:xfrm>
            <a:off x="1397106" y="2803066"/>
            <a:ext cx="267152" cy="960810"/>
          </a:xfrm>
          <a:prstGeom prst="roundRect">
            <a:avLst>
              <a:gd name="adj" fmla="val 50000"/>
            </a:avLst>
          </a:prstGeom>
          <a:solidFill>
            <a:srgbClr val="2D4A5C"/>
          </a:solidFill>
          <a:ln>
            <a:solidFill>
              <a:srgbClr val="2D4A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6" name="Rectángulo redondeado 7">
            <a:extLst>
              <a:ext uri="{FF2B5EF4-FFF2-40B4-BE49-F238E27FC236}">
                <a16:creationId xmlns="" xmlns:a16="http://schemas.microsoft.com/office/drawing/2014/main" id="{98A4805C-6069-424C-92AF-77FEFEE2EB82}"/>
              </a:ext>
            </a:extLst>
          </p:cNvPr>
          <p:cNvSpPr/>
          <p:nvPr/>
        </p:nvSpPr>
        <p:spPr>
          <a:xfrm>
            <a:off x="1409242" y="5137337"/>
            <a:ext cx="267152" cy="960810"/>
          </a:xfrm>
          <a:prstGeom prst="roundRect">
            <a:avLst>
              <a:gd name="adj" fmla="val 50000"/>
            </a:avLst>
          </a:prstGeom>
          <a:solidFill>
            <a:srgbClr val="B2CFE1"/>
          </a:solidFill>
          <a:ln>
            <a:solidFill>
              <a:srgbClr val="B2C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7" name="Rectángulo redondeado 7">
            <a:extLst>
              <a:ext uri="{FF2B5EF4-FFF2-40B4-BE49-F238E27FC236}">
                <a16:creationId xmlns="" xmlns:a16="http://schemas.microsoft.com/office/drawing/2014/main" id="{12020014-4E0C-485B-8375-46628B5691B3}"/>
              </a:ext>
            </a:extLst>
          </p:cNvPr>
          <p:cNvSpPr/>
          <p:nvPr/>
        </p:nvSpPr>
        <p:spPr>
          <a:xfrm>
            <a:off x="1390831" y="7595773"/>
            <a:ext cx="267152" cy="960810"/>
          </a:xfrm>
          <a:prstGeom prst="roundRect">
            <a:avLst>
              <a:gd name="adj" fmla="val 50000"/>
            </a:avLst>
          </a:prstGeom>
          <a:solidFill>
            <a:srgbClr val="6BB0DB"/>
          </a:solidFill>
          <a:ln>
            <a:solidFill>
              <a:srgbClr val="6BB0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8" name="Rectángulo redondeado 7">
            <a:extLst>
              <a:ext uri="{FF2B5EF4-FFF2-40B4-BE49-F238E27FC236}">
                <a16:creationId xmlns="" xmlns:a16="http://schemas.microsoft.com/office/drawing/2014/main" id="{472DC9B6-A695-45F9-99E5-9899EF7756FE}"/>
              </a:ext>
            </a:extLst>
          </p:cNvPr>
          <p:cNvSpPr/>
          <p:nvPr/>
        </p:nvSpPr>
        <p:spPr>
          <a:xfrm>
            <a:off x="1390831" y="9951468"/>
            <a:ext cx="267152" cy="960810"/>
          </a:xfrm>
          <a:prstGeom prst="roundRect">
            <a:avLst>
              <a:gd name="adj" fmla="val 50000"/>
            </a:avLst>
          </a:prstGeom>
          <a:solidFill>
            <a:srgbClr val="7EC0E1"/>
          </a:solidFill>
          <a:ln>
            <a:solidFill>
              <a:srgbClr val="7EC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9"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8CDA08FF-45FF-4BAB-8DCB-6FBDC1FB684D}"/>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10" name="Slide Number">
            <a:extLst>
              <a:ext uri="{FF2B5EF4-FFF2-40B4-BE49-F238E27FC236}">
                <a16:creationId xmlns="" xmlns:a16="http://schemas.microsoft.com/office/drawing/2014/main" id="{38D7000B-BE23-4A62-AA41-679574594846}"/>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8</a:t>
            </a:fld>
            <a:endParaRPr lang="es-MX" dirty="0"/>
          </a:p>
        </p:txBody>
      </p:sp>
    </p:spTree>
    <p:extLst>
      <p:ext uri="{BB962C8B-B14F-4D97-AF65-F5344CB8AC3E}">
        <p14:creationId xmlns:p14="http://schemas.microsoft.com/office/powerpoint/2010/main" val="1420194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9" name="Group 508">
            <a:extLst>
              <a:ext uri="{FF2B5EF4-FFF2-40B4-BE49-F238E27FC236}">
                <a16:creationId xmlns="" xmlns:a16="http://schemas.microsoft.com/office/drawing/2014/main" id="{7C36B675-68D6-4832-8714-90F5478AEF5D}"/>
              </a:ext>
            </a:extLst>
          </p:cNvPr>
          <p:cNvGrpSpPr/>
          <p:nvPr/>
        </p:nvGrpSpPr>
        <p:grpSpPr>
          <a:xfrm>
            <a:off x="2089202" y="2916681"/>
            <a:ext cx="21175236" cy="2226135"/>
            <a:chOff x="3884614" y="4279393"/>
            <a:chExt cx="7537605" cy="2226136"/>
          </a:xfrm>
        </p:grpSpPr>
        <p:sp>
          <p:nvSpPr>
            <p:cNvPr id="510" name="TextBox 509">
              <a:extLst>
                <a:ext uri="{FF2B5EF4-FFF2-40B4-BE49-F238E27FC236}">
                  <a16:creationId xmlns="" xmlns:a16="http://schemas.microsoft.com/office/drawing/2014/main" id="{74E63713-9963-4C00-8CA5-FBE2410727F8}"/>
                </a:ext>
              </a:extLst>
            </p:cNvPr>
            <p:cNvSpPr txBox="1"/>
            <p:nvPr/>
          </p:nvSpPr>
          <p:spPr>
            <a:xfrm>
              <a:off x="3884614" y="4920072"/>
              <a:ext cx="7537605" cy="1585457"/>
            </a:xfrm>
            <a:prstGeom prst="rect">
              <a:avLst/>
            </a:prstGeom>
            <a:noFill/>
          </p:spPr>
          <p:txBody>
            <a:bodyPr wrap="square" lIns="243796" tIns="121899" rIns="243796" bIns="121899" rtlCol="0">
              <a:spAutoFit/>
            </a:bodyPr>
            <a:lstStyle/>
            <a:p>
              <a:pPr algn="just">
                <a:lnSpc>
                  <a:spcPts val="3640"/>
                </a:lnSpc>
              </a:pPr>
              <a:r>
                <a:rPr lang="es-MX" sz="2400" dirty="0">
                  <a:solidFill>
                    <a:schemeClr val="tx1">
                      <a:lumMod val="75000"/>
                      <a:lumOff val="25000"/>
                    </a:schemeClr>
                  </a:solidFill>
                  <a:latin typeface="Lato Light" charset="0"/>
                  <a:ea typeface="Lato Light" charset="0"/>
                  <a:cs typeface="Lato Light" charset="0"/>
                </a:rPr>
                <a:t>Listado de secciones electorales del país, definidas por el INE, complementado con el listado nominal de secciones electorales, catálogo de manzanas y referencias cartográficas. Se utilizó la información de la actualización más reciente con corte a la fecha de emisión de la sentencia dictada en el incidente de incumplimiento SUP-JDC-1573/2019. </a:t>
              </a:r>
            </a:p>
          </p:txBody>
        </p:sp>
        <p:sp>
          <p:nvSpPr>
            <p:cNvPr id="511" name="TextBox 510">
              <a:extLst>
                <a:ext uri="{FF2B5EF4-FFF2-40B4-BE49-F238E27FC236}">
                  <a16:creationId xmlns="" xmlns:a16="http://schemas.microsoft.com/office/drawing/2014/main" id="{ACC05F59-E1E1-41DE-8799-2EAB3420FC1E}"/>
                </a:ext>
              </a:extLst>
            </p:cNvPr>
            <p:cNvSpPr txBox="1"/>
            <p:nvPr/>
          </p:nvSpPr>
          <p:spPr>
            <a:xfrm>
              <a:off x="3884614" y="4279393"/>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Marco Muestral</a:t>
              </a:r>
              <a:endParaRPr lang="es-MX" sz="1400" b="1" dirty="0">
                <a:solidFill>
                  <a:srgbClr val="2D4A5C"/>
                </a:solidFill>
                <a:latin typeface="Lato Regular" charset="0"/>
                <a:ea typeface="Lato Regular" charset="0"/>
                <a:cs typeface="Lato Regular" charset="0"/>
              </a:endParaRPr>
            </a:p>
          </p:txBody>
        </p:sp>
      </p:grpSp>
      <p:grpSp>
        <p:nvGrpSpPr>
          <p:cNvPr id="515" name="Group 514">
            <a:extLst>
              <a:ext uri="{FF2B5EF4-FFF2-40B4-BE49-F238E27FC236}">
                <a16:creationId xmlns="" xmlns:a16="http://schemas.microsoft.com/office/drawing/2014/main" id="{A621F24B-3202-4765-A61A-1E188E44B6B9}"/>
              </a:ext>
            </a:extLst>
          </p:cNvPr>
          <p:cNvGrpSpPr/>
          <p:nvPr/>
        </p:nvGrpSpPr>
        <p:grpSpPr>
          <a:xfrm>
            <a:off x="2089202" y="5861100"/>
            <a:ext cx="21175236" cy="6381119"/>
            <a:chOff x="3884614" y="4279393"/>
            <a:chExt cx="7537605" cy="6381121"/>
          </a:xfrm>
        </p:grpSpPr>
        <p:sp>
          <p:nvSpPr>
            <p:cNvPr id="516" name="TextBox 515">
              <a:extLst>
                <a:ext uri="{FF2B5EF4-FFF2-40B4-BE49-F238E27FC236}">
                  <a16:creationId xmlns="" xmlns:a16="http://schemas.microsoft.com/office/drawing/2014/main" id="{12C094FE-D04F-430C-924A-9AF80F9D5A7C}"/>
                </a:ext>
              </a:extLst>
            </p:cNvPr>
            <p:cNvSpPr txBox="1"/>
            <p:nvPr/>
          </p:nvSpPr>
          <p:spPr>
            <a:xfrm>
              <a:off x="3884614" y="4920072"/>
              <a:ext cx="7537605" cy="5740442"/>
            </a:xfrm>
            <a:prstGeom prst="rect">
              <a:avLst/>
            </a:prstGeom>
            <a:noFill/>
          </p:spPr>
          <p:txBody>
            <a:bodyPr wrap="square" lIns="243796" tIns="121899" rIns="243796" bIns="121899" rtlCol="0">
              <a:spAutoFit/>
            </a:bodyPr>
            <a:lstStyle/>
            <a:p>
              <a:pPr algn="just">
                <a:lnSpc>
                  <a:spcPts val="3640"/>
                </a:lnSpc>
              </a:pPr>
              <a:r>
                <a:rPr lang="es-MX" sz="2400" b="1" dirty="0">
                  <a:solidFill>
                    <a:schemeClr val="tx1">
                      <a:lumMod val="75000"/>
                      <a:lumOff val="25000"/>
                    </a:schemeClr>
                  </a:solidFill>
                  <a:latin typeface="Lato Light" charset="0"/>
                  <a:ea typeface="Lato Light" charset="0"/>
                  <a:cs typeface="Lato Light" charset="0"/>
                </a:rPr>
                <a:t>Población objetivo: </a:t>
              </a:r>
              <a:r>
                <a:rPr lang="es-MX" sz="2400" dirty="0">
                  <a:solidFill>
                    <a:schemeClr val="tx1">
                      <a:lumMod val="75000"/>
                      <a:lumOff val="25000"/>
                    </a:schemeClr>
                  </a:solidFill>
                  <a:latin typeface="Lato Light" charset="0"/>
                  <a:ea typeface="Lato Light" charset="0"/>
                  <a:cs typeface="Lato Light" charset="0"/>
                </a:rPr>
                <a:t>Población mexicana residente en el país de 18 años o más, con credencial para votar válida y vigente registrada en la Lista Nominal con corte a la fecha de emisión de la sentencia dictada en el incidente de incumplimiento SUP-JDC-1573/2019, que se auto adscriba como militante o simpatizante del partido político MORENA. Los resultados de la encuesta reflejan sólo las opiniones y preferencias de los militantes y simpatizantes de MORENA.</a:t>
              </a:r>
            </a:p>
            <a:p>
              <a:pPr>
                <a:lnSpc>
                  <a:spcPts val="3640"/>
                </a:lnSpc>
              </a:pPr>
              <a:endParaRPr lang="es-MX" sz="2400" dirty="0">
                <a:solidFill>
                  <a:schemeClr val="tx1">
                    <a:lumMod val="75000"/>
                    <a:lumOff val="25000"/>
                  </a:schemeClr>
                </a:solidFill>
                <a:latin typeface="Lato Light" charset="0"/>
                <a:ea typeface="Lato Light" charset="0"/>
                <a:cs typeface="Lato Light" charset="0"/>
              </a:endParaRPr>
            </a:p>
            <a:p>
              <a:pPr algn="just">
                <a:lnSpc>
                  <a:spcPts val="3640"/>
                </a:lnSpc>
              </a:pPr>
              <a:r>
                <a:rPr lang="es-MX" sz="2400" b="1" dirty="0">
                  <a:solidFill>
                    <a:schemeClr val="tx1">
                      <a:lumMod val="75000"/>
                      <a:lumOff val="25000"/>
                    </a:schemeClr>
                  </a:solidFill>
                  <a:latin typeface="Lato Light" charset="0"/>
                  <a:ea typeface="Lato Light" charset="0"/>
                  <a:cs typeface="Lato Light" charset="0"/>
                </a:rPr>
                <a:t>Procedimiento de Selección de Unidades: </a:t>
              </a:r>
              <a:r>
                <a:rPr lang="es-MX" sz="2400" dirty="0">
                  <a:solidFill>
                    <a:schemeClr val="tx1">
                      <a:lumMod val="75000"/>
                      <a:lumOff val="25000"/>
                    </a:schemeClr>
                  </a:solidFill>
                  <a:latin typeface="Lato Light" charset="0"/>
                  <a:ea typeface="Lato Light" charset="0"/>
                  <a:cs typeface="Lato Light" charset="0"/>
                </a:rPr>
                <a:t>Para las </a:t>
              </a:r>
              <a:r>
                <a:rPr lang="es-MX" sz="2400" u="sng" dirty="0">
                  <a:solidFill>
                    <a:schemeClr val="tx1">
                      <a:lumMod val="75000"/>
                      <a:lumOff val="25000"/>
                    </a:schemeClr>
                  </a:solidFill>
                  <a:latin typeface="Lato Light" charset="0"/>
                  <a:ea typeface="Lato Light" charset="0"/>
                  <a:cs typeface="Lato Light" charset="0"/>
                </a:rPr>
                <a:t>unidades primarias de muestreo</a:t>
              </a:r>
              <a:r>
                <a:rPr lang="es-MX" sz="2400" dirty="0">
                  <a:solidFill>
                    <a:schemeClr val="tx1">
                      <a:lumMod val="75000"/>
                      <a:lumOff val="25000"/>
                    </a:schemeClr>
                  </a:solidFill>
                  <a:latin typeface="Lato Light" charset="0"/>
                  <a:ea typeface="Lato Light" charset="0"/>
                  <a:cs typeface="Lato Light" charset="0"/>
                </a:rPr>
                <a:t>, el diseño muestral fue estratificado por tipo de sección electoral (Urbana, Rural y Mixta) y al interior de cada estrato se realizó la selección de individuos de la población objetivo en cuatro etapas, donde las unidades primarias de muestreo con características similares se agruparon de manera excluyente para formar estratos, con el objetivo de disminuir la varianza de las estimaciones. La estratificación de las secciones se realizó considerando el tipo de sección electoral definida por el INE. La cantidad de secciones de cada estrato (Urbana, Rural y Mixta) en muestra se distribuyó proporcionalmente al tamaño de la lista nominal de estos estratos. La selección de unidades primarias, secciones electorales, se hizo mediante un muestreo sistemático con probabilidad proporcional al tamaño de la sección (PPT), donde el tamaño está definido por el listado nominal. </a:t>
              </a:r>
            </a:p>
          </p:txBody>
        </p:sp>
        <p:sp>
          <p:nvSpPr>
            <p:cNvPr id="517" name="TextBox 516">
              <a:extLst>
                <a:ext uri="{FF2B5EF4-FFF2-40B4-BE49-F238E27FC236}">
                  <a16:creationId xmlns="" xmlns:a16="http://schemas.microsoft.com/office/drawing/2014/main" id="{350C0FBA-40FE-484D-B919-4408B433DF15}"/>
                </a:ext>
              </a:extLst>
            </p:cNvPr>
            <p:cNvSpPr txBox="1"/>
            <p:nvPr/>
          </p:nvSpPr>
          <p:spPr>
            <a:xfrm>
              <a:off x="3884614" y="4279393"/>
              <a:ext cx="7537605" cy="723874"/>
            </a:xfrm>
            <a:prstGeom prst="rect">
              <a:avLst/>
            </a:prstGeom>
            <a:noFill/>
          </p:spPr>
          <p:txBody>
            <a:bodyPr wrap="square" lIns="243796" tIns="121899" rIns="243796" bIns="121899" rtlCol="0">
              <a:spAutoFit/>
            </a:bodyPr>
            <a:lstStyle/>
            <a:p>
              <a:pPr>
                <a:lnSpc>
                  <a:spcPts val="4040"/>
                </a:lnSpc>
              </a:pPr>
              <a:r>
                <a:rPr lang="es-MX" sz="3201" b="1" dirty="0">
                  <a:solidFill>
                    <a:srgbClr val="2D4A5C"/>
                  </a:solidFill>
                  <a:latin typeface="Lato Regular" charset="0"/>
                  <a:ea typeface="Lato Regular" charset="0"/>
                  <a:cs typeface="Lato Regular" charset="0"/>
                </a:rPr>
                <a:t>Diseño Muestral</a:t>
              </a:r>
              <a:endParaRPr lang="es-MX" sz="1400" b="1" dirty="0">
                <a:solidFill>
                  <a:srgbClr val="2D4A5C"/>
                </a:solidFill>
                <a:latin typeface="Lato Regular" charset="0"/>
                <a:ea typeface="Lato Regular" charset="0"/>
                <a:cs typeface="Lato Regular" charset="0"/>
              </a:endParaRPr>
            </a:p>
          </p:txBody>
        </p:sp>
      </p:grpSp>
      <p:sp>
        <p:nvSpPr>
          <p:cNvPr id="5" name="Marcador de texto 2">
            <a:extLst>
              <a:ext uri="{FF2B5EF4-FFF2-40B4-BE49-F238E27FC236}">
                <a16:creationId xmlns="" xmlns:a16="http://schemas.microsoft.com/office/drawing/2014/main" id="{6B14CBB5-4363-495A-B343-111F4E3D5077}"/>
              </a:ext>
            </a:extLst>
          </p:cNvPr>
          <p:cNvSpPr txBox="1">
            <a:spLocks/>
          </p:cNvSpPr>
          <p:nvPr/>
        </p:nvSpPr>
        <p:spPr>
          <a:xfrm>
            <a:off x="0" y="994545"/>
            <a:ext cx="24377649" cy="960810"/>
          </a:xfrm>
          <a:prstGeom prst="rect">
            <a:avLst/>
          </a:prstGeom>
        </p:spPr>
        <p:txBody>
          <a:bodyPr vert="horz" lIns="0" tIns="91422" rIns="182843" bIns="91422" rtlCol="0">
            <a:normAutofit fontScale="62500" lnSpcReduction="20000"/>
          </a:bodyPr>
          <a:lstStyle>
            <a:lvl1pPr marL="0" indent="0" algn="l" defTabSz="1828464" rtl="0" eaLnBrk="1" latinLnBrk="0" hangingPunct="1">
              <a:lnSpc>
                <a:spcPct val="90000"/>
              </a:lnSpc>
              <a:spcBef>
                <a:spcPts val="2000"/>
              </a:spcBef>
              <a:buFont typeface="Arial" panose="020B0604020202020204" pitchFamily="34" charset="0"/>
              <a:buNone/>
              <a:defRPr lang="en-US" sz="10664" b="0" i="0" kern="1200">
                <a:solidFill>
                  <a:schemeClr val="tx1">
                    <a:lumMod val="50000"/>
                    <a:lumOff val="50000"/>
                  </a:schemeClr>
                </a:solidFill>
                <a:effectLst/>
                <a:latin typeface="Raleway Light" charset="0"/>
                <a:ea typeface="Raleway Light" charset="0"/>
                <a:cs typeface="Raleway Light" charset="0"/>
              </a:defRPr>
            </a:lvl1pPr>
            <a:lvl2pPr marL="1218895"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2pPr>
            <a:lvl3pPr marL="2437790"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3pPr>
            <a:lvl4pPr marL="3656686"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4pPr>
            <a:lvl5pPr marL="4875581" indent="0" algn="l" defTabSz="1828464" rtl="0" eaLnBrk="1" latinLnBrk="0" hangingPunct="1">
              <a:lnSpc>
                <a:spcPct val="90000"/>
              </a:lnSpc>
              <a:spcBef>
                <a:spcPts val="1000"/>
              </a:spcBef>
              <a:buFont typeface="Arial" panose="020B0604020202020204" pitchFamily="34" charset="0"/>
              <a:buNone/>
              <a:defRPr lang="en-US" sz="10664" b="0" i="0" kern="1200">
                <a:solidFill>
                  <a:schemeClr val="tx1"/>
                </a:solidFill>
                <a:effectLst/>
                <a:latin typeface="Raleway Light" charset="0"/>
                <a:ea typeface="Raleway Light" charset="0"/>
                <a:cs typeface="Raleway Light" charset="0"/>
              </a:defRPr>
            </a:lvl5pPr>
            <a:lvl6pPr marL="5028277"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510"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41"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975" indent="-457116" algn="l" defTabSz="182846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MX" dirty="0">
                <a:latin typeface="Helvetica neue light"/>
              </a:rPr>
              <a:t>Ficha Metodológica</a:t>
            </a:r>
          </a:p>
        </p:txBody>
      </p:sp>
      <p:sp>
        <p:nvSpPr>
          <p:cNvPr id="6" name="Rectángulo redondeado 7">
            <a:extLst>
              <a:ext uri="{FF2B5EF4-FFF2-40B4-BE49-F238E27FC236}">
                <a16:creationId xmlns="" xmlns:a16="http://schemas.microsoft.com/office/drawing/2014/main" id="{0B54F168-4355-4C0A-AD7B-E5B4ADEFA5EC}"/>
              </a:ext>
            </a:extLst>
          </p:cNvPr>
          <p:cNvSpPr/>
          <p:nvPr/>
        </p:nvSpPr>
        <p:spPr>
          <a:xfrm>
            <a:off x="1378279" y="3201824"/>
            <a:ext cx="267152" cy="960810"/>
          </a:xfrm>
          <a:prstGeom prst="roundRect">
            <a:avLst>
              <a:gd name="adj" fmla="val 50000"/>
            </a:avLst>
          </a:prstGeom>
          <a:solidFill>
            <a:srgbClr val="2D4A5C"/>
          </a:solidFill>
          <a:ln>
            <a:solidFill>
              <a:srgbClr val="2D4A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7" name="Rectángulo redondeado 7">
            <a:extLst>
              <a:ext uri="{FF2B5EF4-FFF2-40B4-BE49-F238E27FC236}">
                <a16:creationId xmlns="" xmlns:a16="http://schemas.microsoft.com/office/drawing/2014/main" id="{7134EB8F-AAFE-401C-A6C7-99BACB1A3402}"/>
              </a:ext>
            </a:extLst>
          </p:cNvPr>
          <p:cNvSpPr/>
          <p:nvPr/>
        </p:nvSpPr>
        <p:spPr>
          <a:xfrm>
            <a:off x="1315042" y="6223037"/>
            <a:ext cx="267152" cy="960810"/>
          </a:xfrm>
          <a:prstGeom prst="roundRect">
            <a:avLst>
              <a:gd name="adj" fmla="val 50000"/>
            </a:avLst>
          </a:prstGeom>
          <a:solidFill>
            <a:srgbClr val="6BB0DB"/>
          </a:solidFill>
          <a:ln>
            <a:solidFill>
              <a:srgbClr val="6BB0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9598" dirty="0"/>
          </a:p>
        </p:txBody>
      </p:sp>
      <p:sp>
        <p:nvSpPr>
          <p:cNvPr id="4" name="任意多边形 8" descr="e7d195523061f1c0205959036996ad55c215b892a7aac5c0B9ADEF7896FB48F2EF97163A2DE1401E1875DEDC438B7864AD24CA23553DBBBD975DAF4CAD4A2592689FFB6CEE59FFA55B2702D0E5EE29CDA434CDE87C66DAD0C32CF5D11624D5A681BDB855B579B75DFC9DD07116858365063BD807B76D56E80A6C0A0EF68CE90907ABC0A912243AEAA781D3EADE1BA9FB">
            <a:extLst>
              <a:ext uri="{FF2B5EF4-FFF2-40B4-BE49-F238E27FC236}">
                <a16:creationId xmlns="" xmlns:a16="http://schemas.microsoft.com/office/drawing/2014/main" id="{D0139796-18FA-440D-B7B4-34F5B4BA388F}"/>
              </a:ext>
            </a:extLst>
          </p:cNvPr>
          <p:cNvSpPr/>
          <p:nvPr/>
        </p:nvSpPr>
        <p:spPr>
          <a:xfrm rot="10800000">
            <a:off x="23222806" y="13101880"/>
            <a:ext cx="308638" cy="68943"/>
          </a:xfrm>
          <a:custGeom>
            <a:avLst/>
            <a:gdLst>
              <a:gd name="connsiteX0" fmla="*/ 0 w 4354285"/>
              <a:gd name="connsiteY0" fmla="*/ 0 h 0"/>
              <a:gd name="connsiteX1" fmla="*/ 4354285 w 4354285"/>
              <a:gd name="connsiteY1" fmla="*/ 0 h 0"/>
            </a:gdLst>
            <a:ahLst/>
            <a:cxnLst>
              <a:cxn ang="0">
                <a:pos x="connsiteX0" y="connsiteY0"/>
              </a:cxn>
              <a:cxn ang="0">
                <a:pos x="connsiteX1" y="connsiteY1"/>
              </a:cxn>
            </a:cxnLst>
            <a:rect l="l" t="t" r="r" b="b"/>
            <a:pathLst>
              <a:path w="4354285">
                <a:moveTo>
                  <a:pt x="0" y="0"/>
                </a:moveTo>
                <a:lnTo>
                  <a:pt x="4354285" y="0"/>
                </a:lnTo>
              </a:path>
            </a:pathLst>
          </a:custGeom>
          <a:noFill/>
          <a:ln>
            <a:solidFill>
              <a:schemeClr val="tx1">
                <a:lumMod val="75000"/>
                <a:lumOff val="2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Lato Hairline" panose="020F0202020204030203"/>
            </a:endParaRPr>
          </a:p>
        </p:txBody>
      </p:sp>
      <p:sp>
        <p:nvSpPr>
          <p:cNvPr id="8" name="Slide Number">
            <a:extLst>
              <a:ext uri="{FF2B5EF4-FFF2-40B4-BE49-F238E27FC236}">
                <a16:creationId xmlns="" xmlns:a16="http://schemas.microsoft.com/office/drawing/2014/main" id="{11F41EA0-AD3D-465D-BD51-19D718B3F49D}"/>
              </a:ext>
            </a:extLst>
          </p:cNvPr>
          <p:cNvSpPr txBox="1">
            <a:spLocks/>
          </p:cNvSpPr>
          <p:nvPr/>
        </p:nvSpPr>
        <p:spPr>
          <a:xfrm>
            <a:off x="23531444" y="12888111"/>
            <a:ext cx="594499" cy="496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tx1">
                    <a:lumMod val="50000"/>
                    <a:lumOff val="50000"/>
                  </a:schemeClr>
                </a:solidFill>
                <a:latin typeface="Lato Hairline" panose="020F0202020204030203"/>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fld id="{86CB4B4D-7CA3-9044-876B-883B54F8677D}" type="slidenum">
              <a:rPr lang="es-MX" smtClean="0"/>
              <a:pPr algn="l"/>
              <a:t>9</a:t>
            </a:fld>
            <a:endParaRPr lang="es-MX" dirty="0"/>
          </a:p>
        </p:txBody>
      </p:sp>
    </p:spTree>
    <p:extLst>
      <p:ext uri="{BB962C8B-B14F-4D97-AF65-F5344CB8AC3E}">
        <p14:creationId xmlns:p14="http://schemas.microsoft.com/office/powerpoint/2010/main" val="373448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Personalizado 1">
      <a:dk1>
        <a:sysClr val="windowText" lastClr="000000"/>
      </a:dk1>
      <a:lt1>
        <a:sysClr val="window" lastClr="FFFFFF"/>
      </a:lt1>
      <a:dk2>
        <a:srgbClr val="455F51"/>
      </a:dk2>
      <a:lt2>
        <a:srgbClr val="FFFFFF"/>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27365</TotalTime>
  <Words>2461</Words>
  <Application>Microsoft Office PowerPoint</Application>
  <PresentationFormat>Personalizado</PresentationFormat>
  <Paragraphs>338</Paragraphs>
  <Slides>41</Slides>
  <Notes>2</Notes>
  <HiddenSlides>0</HiddenSlides>
  <MMClips>0</MMClips>
  <ScaleCrop>false</ScaleCrop>
  <HeadingPairs>
    <vt:vector size="6" baseType="variant">
      <vt:variant>
        <vt:lpstr>Fuentes usadas</vt:lpstr>
      </vt:variant>
      <vt:variant>
        <vt:i4>21</vt:i4>
      </vt:variant>
      <vt:variant>
        <vt:lpstr>Tema</vt:lpstr>
      </vt:variant>
      <vt:variant>
        <vt:i4>1</vt:i4>
      </vt:variant>
      <vt:variant>
        <vt:lpstr>Títulos de diapositiva</vt:lpstr>
      </vt:variant>
      <vt:variant>
        <vt:i4>41</vt:i4>
      </vt:variant>
    </vt:vector>
  </HeadingPairs>
  <TitlesOfParts>
    <vt:vector size="63" baseType="lpstr">
      <vt:lpstr>宋体</vt:lpstr>
      <vt:lpstr>Arial</vt:lpstr>
      <vt:lpstr>Calibri</vt:lpstr>
      <vt:lpstr>Cambria Math</vt:lpstr>
      <vt:lpstr>Gill Sans</vt:lpstr>
      <vt:lpstr>Helvetica neue light</vt:lpstr>
      <vt:lpstr>Lato</vt:lpstr>
      <vt:lpstr>Lato Hairline</vt:lpstr>
      <vt:lpstr>Lato Light</vt:lpstr>
      <vt:lpstr>Lato Regular</vt:lpstr>
      <vt:lpstr>Montserrat Hairline</vt:lpstr>
      <vt:lpstr>Nixie One</vt:lpstr>
      <vt:lpstr>Open Sans</vt:lpstr>
      <vt:lpstr>Raleway Black</vt:lpstr>
      <vt:lpstr>Raleway Light</vt:lpstr>
      <vt:lpstr>Raleway Regular</vt:lpstr>
      <vt:lpstr>Roboto Slab</vt:lpstr>
      <vt:lpstr>Times New Roman</vt:lpstr>
      <vt:lpstr>Titillium</vt:lpstr>
      <vt:lpstr>Titillium Bd</vt:lpstr>
      <vt:lpstr>Titillium Light</vt:lpstr>
      <vt:lpstr>Default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Alonso BH</dc:creator>
  <cp:lastModifiedBy>Andres Levy</cp:lastModifiedBy>
  <cp:revision>4900</cp:revision>
  <dcterms:created xsi:type="dcterms:W3CDTF">2014-11-12T21:47:38Z</dcterms:created>
  <dcterms:modified xsi:type="dcterms:W3CDTF">2020-10-23T20:02:06Z</dcterms:modified>
</cp:coreProperties>
</file>