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8" r:id="rId34"/>
    <p:sldId id="267" r:id="rId35"/>
    <p:sldId id="266" r:id="rId3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theme" Target="theme/theme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28600"/>
            <a:ext cx="5675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228600"/>
            <a:ext cx="5675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000" y="228600"/>
            <a:ext cx="5675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228600"/>
            <a:ext cx="5675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5920" y="653760"/>
            <a:ext cx="4955040" cy="1810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680" y="0"/>
            <a:ext cx="306396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" name="Google Shape;12;p2"/>
          <p:cNvCxnSpPr/>
          <p:nvPr/>
        </p:nvCxnSpPr>
        <p:spPr>
          <a:xfrm>
            <a:off x="450360" y="525240"/>
            <a:ext cx="360" cy="206820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3" name="Google Shape;13;p2"/>
          <p:cNvCxnSpPr/>
          <p:nvPr/>
        </p:nvCxnSpPr>
        <p:spPr>
          <a:xfrm>
            <a:off x="450360" y="3868560"/>
            <a:ext cx="360" cy="65196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36800" y="849240"/>
            <a:ext cx="54475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771080" y="2913480"/>
            <a:ext cx="39967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34920" y="1510200"/>
            <a:ext cx="7836120" cy="105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126792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5" name="Google Shape;18;p3"/>
          <p:cNvCxnSpPr/>
          <p:nvPr/>
        </p:nvCxnSpPr>
        <p:spPr>
          <a:xfrm>
            <a:off x="593640" y="671400"/>
            <a:ext cx="360" cy="169992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46" name="Google Shape;19;p3"/>
          <p:cNvCxnSpPr/>
          <p:nvPr/>
        </p:nvCxnSpPr>
        <p:spPr>
          <a:xfrm>
            <a:off x="8771040" y="2924280"/>
            <a:ext cx="360" cy="62064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0" y="4252680"/>
            <a:ext cx="9143640" cy="8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113;p21"/>
          <p:cNvCxnSpPr/>
          <p:nvPr/>
        </p:nvCxnSpPr>
        <p:spPr>
          <a:xfrm>
            <a:off x="275760" y="290520"/>
            <a:ext cx="360" cy="4453560"/>
          </a:xfrm>
          <a:prstGeom prst="straightConnector1">
            <a:avLst/>
          </a:prstGeom>
          <a:ln w="9525">
            <a:solidFill>
              <a:srgbClr val="70707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0000" y="1087200"/>
            <a:ext cx="770364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1"/>
                </a:solidFill>
                <a:latin typeface="Inter"/>
                <a:ea typeface="Inter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title"/>
          </p:nvPr>
        </p:nvSpPr>
        <p:spPr>
          <a:xfrm>
            <a:off x="228600" y="4549680"/>
            <a:ext cx="3658320" cy="365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20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23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998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35960" y="36694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435960" y="2377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36680" y="173088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title"/>
          </p:nvPr>
        </p:nvSpPr>
        <p:spPr>
          <a:xfrm>
            <a:off x="435960" y="30232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title"/>
          </p:nvPr>
        </p:nvSpPr>
        <p:spPr>
          <a:xfrm>
            <a:off x="4192920" y="2377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7"/>
          <p:cNvSpPr>
            <a:spLocks noGrp="1"/>
          </p:cNvSpPr>
          <p:nvPr>
            <p:ph type="title"/>
          </p:nvPr>
        </p:nvSpPr>
        <p:spPr>
          <a:xfrm>
            <a:off x="4192920" y="30232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8"/>
          <p:cNvSpPr>
            <a:spLocks noGrp="1"/>
          </p:cNvSpPr>
          <p:nvPr>
            <p:ph type="title"/>
          </p:nvPr>
        </p:nvSpPr>
        <p:spPr>
          <a:xfrm>
            <a:off x="4192920" y="36694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4192920" y="1730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2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819504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7" name="Google Shape;70;p14"/>
          <p:cNvCxnSpPr/>
          <p:nvPr/>
        </p:nvCxnSpPr>
        <p:spPr>
          <a:xfrm>
            <a:off x="593640" y="464400"/>
            <a:ext cx="360" cy="75600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18" name="Google Shape;71;p14"/>
          <p:cNvCxnSpPr/>
          <p:nvPr/>
        </p:nvCxnSpPr>
        <p:spPr>
          <a:xfrm>
            <a:off x="3100320" y="2306880"/>
            <a:ext cx="360" cy="263772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65804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840760"/>
            <a:ext cx="4658040" cy="199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3" name="Google Shape;76;p15"/>
          <p:cNvCxnSpPr/>
          <p:nvPr/>
        </p:nvCxnSpPr>
        <p:spPr>
          <a:xfrm>
            <a:off x="450360" y="540360"/>
            <a:ext cx="360" cy="125532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24" name="Google Shape;77;p15"/>
          <p:cNvCxnSpPr/>
          <p:nvPr/>
        </p:nvCxnSpPr>
        <p:spPr>
          <a:xfrm>
            <a:off x="450360" y="2873520"/>
            <a:ext cx="360" cy="181656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8316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720000" y="1476000"/>
            <a:ext cx="677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title"/>
          </p:nvPr>
        </p:nvSpPr>
        <p:spPr>
          <a:xfrm>
            <a:off x="720000" y="409068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720000" y="44496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30" name="Google Shape;88;p17"/>
          <p:cNvPicPr/>
          <p:nvPr/>
        </p:nvPicPr>
        <p:blipFill>
          <a:blip r:embed="rId3"/>
          <a:srcRect l="51143" b="-897"/>
          <a:stretch/>
        </p:blipFill>
        <p:spPr>
          <a:xfrm>
            <a:off x="7400160" y="2520"/>
            <a:ext cx="1743480" cy="51433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6437160" y="3346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6437160" y="1618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title"/>
          </p:nvPr>
        </p:nvSpPr>
        <p:spPr>
          <a:xfrm>
            <a:off x="3579480" y="161820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title"/>
          </p:nvPr>
        </p:nvSpPr>
        <p:spPr>
          <a:xfrm>
            <a:off x="3578760" y="3346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title"/>
          </p:nvPr>
        </p:nvSpPr>
        <p:spPr>
          <a:xfrm>
            <a:off x="720000" y="1618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title"/>
          </p:nvPr>
        </p:nvSpPr>
        <p:spPr>
          <a:xfrm>
            <a:off x="720000" y="3346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85700" y="114435"/>
            <a:ext cx="495252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700" b="0" strike="noStrike" spc="-1" dirty="0">
                <a:solidFill>
                  <a:schemeClr val="dk1"/>
                </a:solidFill>
                <a:latin typeface="Inter"/>
                <a:ea typeface="Inter"/>
              </a:rPr>
              <a:t>Padrão Command</a:t>
            </a:r>
            <a:endParaRPr lang="fr-FR" sz="57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819000" y="3867120"/>
            <a:ext cx="4885920" cy="56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550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Explorando o padrão comportamental e suas aplicações no desenvolvimento de software.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3" name="Google Shape;132;p27"/>
          <p:cNvPicPr/>
          <p:nvPr/>
        </p:nvPicPr>
        <p:blipFill>
          <a:blip r:embed="rId2"/>
          <a:srcRect l="10360" r="10360"/>
          <a:stretch/>
        </p:blipFill>
        <p:spPr>
          <a:xfrm>
            <a:off x="6079680" y="0"/>
            <a:ext cx="306396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7011DD-9B41-8724-629E-6E7CA4F50F32}"/>
              </a:ext>
            </a:extLst>
          </p:cNvPr>
          <p:cNvSpPr txBox="1"/>
          <p:nvPr/>
        </p:nvSpPr>
        <p:spPr>
          <a:xfrm>
            <a:off x="2035969" y="2109995"/>
            <a:ext cx="271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Alunos: Marcos Felipe</a:t>
            </a:r>
          </a:p>
          <a:p>
            <a:r>
              <a:rPr lang="pt-BR" dirty="0"/>
              <a:t>Pedro Sergio</a:t>
            </a:r>
          </a:p>
          <a:p>
            <a:r>
              <a:rPr lang="pt-BR" dirty="0"/>
              <a:t>Arthur Renato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70;p30"/>
          <p:cNvPicPr/>
          <p:nvPr/>
        </p:nvPicPr>
        <p:blipFill>
          <a:blip r:embed="rId2"/>
          <a:srcRect l="5561" r="5571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465732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Fluxo de Execução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3960" y="2838600"/>
            <a:ext cx="4657320" cy="19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Quando um comando é executado, o invocador chama o método de execução no objeto comando, que, por sua vez, chama o método no receptor. Isso cria um fluxo claro e organizado para a execução de ações.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43E787-CACF-DF5A-5FBA-E376FD0ED55B}"/>
              </a:ext>
            </a:extLst>
          </p:cNvPr>
          <p:cNvSpPr txBox="1"/>
          <p:nvPr/>
        </p:nvSpPr>
        <p:spPr>
          <a:xfrm>
            <a:off x="707231" y="1097281"/>
            <a:ext cx="393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Vantagens</a:t>
            </a:r>
          </a:p>
          <a:p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AD851E-4726-8C18-BE3D-8B91AE75C95D}"/>
              </a:ext>
            </a:extLst>
          </p:cNvPr>
          <p:cNvSpPr txBox="1"/>
          <p:nvPr/>
        </p:nvSpPr>
        <p:spPr>
          <a:xfrm>
            <a:off x="528638" y="1743612"/>
            <a:ext cx="317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Desacoplamento</a:t>
            </a:r>
          </a:p>
          <a:p>
            <a:r>
              <a:rPr lang="pt-BR" b="1" dirty="0"/>
              <a:t>Extensibilidade</a:t>
            </a:r>
            <a:endParaRPr lang="pt-BR" dirty="0"/>
          </a:p>
          <a:p>
            <a:r>
              <a:rPr lang="pt-BR" dirty="0"/>
              <a:t>Reusabilidade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5D1196-4D46-B72F-EEBD-4B4F73C034DA}"/>
              </a:ext>
            </a:extLst>
          </p:cNvPr>
          <p:cNvSpPr txBox="1"/>
          <p:nvPr/>
        </p:nvSpPr>
        <p:spPr>
          <a:xfrm>
            <a:off x="5807870" y="123578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Desvantagens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41192B-EAC4-1C2D-BDA7-F47AD4272897}"/>
              </a:ext>
            </a:extLst>
          </p:cNvPr>
          <p:cNvSpPr txBox="1"/>
          <p:nvPr/>
        </p:nvSpPr>
        <p:spPr>
          <a:xfrm>
            <a:off x="5357813" y="1835945"/>
            <a:ext cx="330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Aumento da Complexidade</a:t>
            </a:r>
          </a:p>
          <a:p>
            <a:r>
              <a:rPr lang="pt-BR" dirty="0"/>
              <a:t>Overhead</a:t>
            </a:r>
          </a:p>
          <a:p>
            <a:r>
              <a:rPr lang="pt-BR" dirty="0"/>
              <a:t>Curva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338159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7C86B7B-4FE2-CBF0-EDE0-9F12160B96A0}"/>
              </a:ext>
            </a:extLst>
          </p:cNvPr>
          <p:cNvSpPr txBox="1"/>
          <p:nvPr/>
        </p:nvSpPr>
        <p:spPr>
          <a:xfrm>
            <a:off x="2914650" y="190024"/>
            <a:ext cx="303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UML  REPRESENTATIVO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C4F76-3A71-7948-6E4F-2D7CAB4C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49" y="778668"/>
            <a:ext cx="5560702" cy="41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5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Conclusões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3352680" y="1571760"/>
            <a:ext cx="5562360" cy="334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O padrão Command é uma ferramenta poderosa para criar sistemas flexíveis e extensíveis. Ele promove um design mais limpo, facilitando manutenção e expansão.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70;p30"/>
          <p:cNvPicPr/>
          <p:nvPr/>
        </p:nvPicPr>
        <p:blipFill>
          <a:blip r:embed="rId2"/>
          <a:srcRect l="5561" r="5571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465732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Introdução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3960" y="2838600"/>
            <a:ext cx="4657320" cy="19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Vamos falar sobre um dos padrões de design mais interessantes do desenvolvimento: o padrão Command. Ele é super útil para desacoplar objetos, permitindo um código mais limpo e flexível.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laceholder for pic"/>
          <p:cNvPicPr/>
          <p:nvPr/>
        </p:nvPicPr>
        <p:blipFill>
          <a:blip r:embed="rId2"/>
          <a:srcRect l="-489507" t="-21140" r="-489507" b="-21140"/>
          <a:stretch/>
        </p:blipFill>
        <p:spPr>
          <a:xfrm>
            <a:off x="0" y="4181400"/>
            <a:ext cx="9143640" cy="96156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81040" y="3019320"/>
            <a:ext cx="78386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r>
              <a:rPr lang="en-US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Uma breve </a:t>
            </a:r>
            <a:r>
              <a:rPr lang="en-US" sz="1400" b="0" strike="noStrike" spc="-1" dirty="0" err="1">
                <a:solidFill>
                  <a:schemeClr val="dk1"/>
                </a:solidFill>
                <a:latin typeface="DM Sans"/>
                <a:ea typeface="DM Sans"/>
              </a:rPr>
              <a:t>Introdução</a:t>
            </a:r>
            <a:r>
              <a:rPr lang="en-US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 </a:t>
            </a:r>
            <a:r>
              <a:rPr lang="en-US" sz="1400" b="0" strike="noStrike" spc="-1" dirty="0" err="1">
                <a:solidFill>
                  <a:schemeClr val="dk1"/>
                </a:solidFill>
                <a:latin typeface="DM Sans"/>
                <a:ea typeface="DM Sans"/>
              </a:rPr>
              <a:t>ao</a:t>
            </a:r>
            <a:r>
              <a:rPr lang="en-US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 </a:t>
            </a:r>
            <a:r>
              <a:rPr lang="en-US" sz="1400" b="0" strike="noStrike" spc="-1" dirty="0" err="1">
                <a:solidFill>
                  <a:schemeClr val="dk1"/>
                </a:solidFill>
                <a:latin typeface="DM Sans"/>
                <a:ea typeface="DM Sans"/>
              </a:rPr>
              <a:t>Padrao</a:t>
            </a:r>
            <a:r>
              <a:rPr lang="en-US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 Command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933480" y="1514520"/>
            <a:ext cx="78386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Introdução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723960" y="447840"/>
            <a:ext cx="126648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Inter"/>
                <a:ea typeface="Inter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81" name="Google Shape;181;p31"/>
          <p:cNvPicPr/>
          <p:nvPr/>
        </p:nvPicPr>
        <p:blipFill>
          <a:blip r:embed="rId3"/>
          <a:srcRect t="28892" b="28892"/>
          <a:stretch/>
        </p:blipFill>
        <p:spPr>
          <a:xfrm>
            <a:off x="0" y="4178520"/>
            <a:ext cx="9143640" cy="96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70;p30"/>
          <p:cNvPicPr/>
          <p:nvPr/>
        </p:nvPicPr>
        <p:blipFill>
          <a:blip r:embed="rId2"/>
          <a:srcRect l="5561" r="5571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465732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Contexto do Padrão Comportamental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3960" y="2838600"/>
            <a:ext cx="4657320" cy="19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Os padrões de design comportamentais tratam da comunicação entre objetos. O padrão Command é um desses, permitindo que solicitações sejam encapsuladas como objetos, o que torna mais fácil passar, armazenar e enviar essas solicitações.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Importância do Padrão Command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352680" y="1571760"/>
            <a:ext cx="5562360" cy="334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O padrão Command é fundamental na criação de sistemas que precisam de um alto nível de flexibilidade e extensibilidade, como aplicações que precisam registrar, desfazer ou refazer ações.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Objetivos da Apresentação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352680" y="1571760"/>
            <a:ext cx="5562360" cy="334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Nesta apresentação, vamos explorar o padrão Command, entender como ele funciona e por que ele é tão valioso no design de software. Abordaremos suas definições, componentes e o fluxo que ele estabelece.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81040" y="3019320"/>
            <a:ext cx="78386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933480" y="1514520"/>
            <a:ext cx="78386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Definição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723960" y="447840"/>
            <a:ext cx="126648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Inter"/>
                <a:ea typeface="Inter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Descrição do Padrão Command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352680" y="1571760"/>
            <a:ext cx="5562360" cy="334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O padrão Command encapsula uma solicitação como um objeto, permitindo que você parametrize clientes com diferentes solicitações, enfileire ou registre pedidos e suporte operações que podem ser desfeitas.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Componentes Principais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352680" y="1571760"/>
            <a:ext cx="5562360" cy="334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DM Sans"/>
                <a:ea typeface="DM Sans"/>
              </a:rPr>
              <a:t>Os principais componentes incluem o invocador, que é responsável por solicitar a execução de um comando, o comando em si, que contém a lógica a ser executada, e o receptor, que é o objeto que realmente executa a ação.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353</Words>
  <Application>Microsoft Office PowerPoint</Application>
  <PresentationFormat>Apresentação na tela (16:9)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23</vt:i4>
      </vt:variant>
      <vt:variant>
        <vt:lpstr>Títulos de slides</vt:lpstr>
      </vt:variant>
      <vt:variant>
        <vt:i4>13</vt:i4>
      </vt:variant>
    </vt:vector>
  </HeadingPairs>
  <TitlesOfParts>
    <vt:vector size="42" baseType="lpstr">
      <vt:lpstr>Arial</vt:lpstr>
      <vt:lpstr>DM Sans</vt:lpstr>
      <vt:lpstr>Inter</vt:lpstr>
      <vt:lpstr>OpenSymbol</vt:lpstr>
      <vt:lpstr>Symbol</vt:lpstr>
      <vt:lpstr>Wingdings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Secret Service by Slidesgo</vt:lpstr>
      <vt:lpstr>Slidesgo Final Pages</vt:lpstr>
      <vt:lpstr>Slidesgo Final Pages</vt:lpstr>
      <vt:lpstr>Slidesgo Final Pages</vt:lpstr>
      <vt:lpstr>Padrão Command</vt:lpstr>
      <vt:lpstr>Introdução</vt:lpstr>
      <vt:lpstr>Introdução</vt:lpstr>
      <vt:lpstr>Contexto do Padrão Comportamental</vt:lpstr>
      <vt:lpstr>Importância do Padrão Command</vt:lpstr>
      <vt:lpstr>Objetivos da Apresentação</vt:lpstr>
      <vt:lpstr>Definição</vt:lpstr>
      <vt:lpstr>Descrição do Padrão Command</vt:lpstr>
      <vt:lpstr>Componentes Principais</vt:lpstr>
      <vt:lpstr>Fluxo de Execução</vt:lpstr>
      <vt:lpstr>Apresentação do PowerPoint</vt:lpstr>
      <vt:lpstr>Apresentação do PowerPoint</vt:lpstr>
      <vt:lpstr>Conclusões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</cp:lastModifiedBy>
  <cp:revision>2</cp:revision>
  <dcterms:modified xsi:type="dcterms:W3CDTF">2025-06-16T23:55:04Z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2025-06-16T22:08:10Z</dcterms:created>
  <dc:creator>Unknown Creator</dc:creator>
  <dc:description/>
  <dc:language>en-US</dc:language>
  <cp:lastModifiedBy>Unknown Creator</cp:lastModifiedBy>
  <dcterms:modified xsi:type="dcterms:W3CDTF">2025-06-16T22:08:10Z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