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8" r:id="rId3"/>
    <p:sldMasterId id="2147483668" r:id="rId4"/>
    <p:sldMasterId id="2147483670" r:id="rId5"/>
  </p:sldMasterIdLst>
  <p:sldIdLst>
    <p:sldId id="25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5" r:id="rId16"/>
    <p:sldId id="266" r:id="rId1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E5951-5FC4-43BB-85A0-FBDBF883293F}" v="77" dt="2025-06-11T21:17:38.536"/>
    <p1510:client id="{6F6EF12B-013C-4FC1-8D01-7FB17D28C3FC}" v="36" dt="2025-06-11T21:24:34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bit.ly/2TtBDfr" TargetMode="Externa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83760" y="165240"/>
            <a:ext cx="5593680" cy="186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 flipH="1">
            <a:off x="228600" y="49636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3" name="Google Shape;13;p2"/>
          <p:cNvSpPr/>
          <p:nvPr/>
        </p:nvSpPr>
        <p:spPr>
          <a:xfrm>
            <a:off x="2530800" y="165240"/>
            <a:ext cx="47484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01.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5400" cy="14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18" name="Google Shape;72;p1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9920" cy="19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139040" y="2220840"/>
            <a:ext cx="4294440" cy="27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3" name="Google Shape;77;p15"/>
          <p:cNvCxnSpPr/>
          <p:nvPr/>
        </p:nvCxnSpPr>
        <p:spPr>
          <a:xfrm flipH="1">
            <a:off x="228600" y="473364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6" name="Google Shape;117;p20"/>
          <p:cNvSpPr/>
          <p:nvPr/>
        </p:nvSpPr>
        <p:spPr>
          <a:xfrm>
            <a:off x="6038640" y="3758760"/>
            <a:ext cx="287640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  <a:ea typeface="arial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3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rial"/>
                <a:ea typeface="arial"/>
                <a:hlinkClick r:id="rId4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 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47" name="Google Shape;118;p20"/>
          <p:cNvCxnSpPr/>
          <p:nvPr/>
        </p:nvCxnSpPr>
        <p:spPr>
          <a:xfrm flipH="1">
            <a:off x="8297640" y="7552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93760" y="3297960"/>
            <a:ext cx="3466800" cy="172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228600" y="36720"/>
            <a:ext cx="222804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2" name="Google Shape;19;p3"/>
          <p:cNvSpPr/>
          <p:nvPr/>
        </p:nvSpPr>
        <p:spPr>
          <a:xfrm>
            <a:off x="8594640" y="75600"/>
            <a:ext cx="359280" cy="1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  <a:ea typeface="arial"/>
              </a:rPr>
              <a:t>01.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lblogdejulioplazas.blogspot.com/2014/09/por-que-es-importante-la-tecnologia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086280" y="162000"/>
            <a:ext cx="5590800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4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Builder</a:t>
            </a:r>
            <a:endParaRPr lang="fr-FR" sz="5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543640" y="2238480"/>
            <a:ext cx="3057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Padrões</a:t>
            </a:r>
            <a:r>
              <a:rPr lang="en" sz="14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de </a:t>
            </a:r>
            <a:r>
              <a:rPr lang="en" sz="1400" spc="-1" dirty="0" err="1">
                <a:solidFill>
                  <a:schemeClr val="dk1"/>
                </a:solidFill>
                <a:latin typeface="arial"/>
                <a:ea typeface="arial"/>
              </a:rPr>
              <a:t>Projetos</a:t>
            </a:r>
            <a:br>
              <a:rPr lang="en" sz="1400" spc="-1" dirty="0">
                <a:solidFill>
                  <a:schemeClr val="dk1"/>
                </a:solidFill>
                <a:latin typeface="arial"/>
                <a:ea typeface="arial"/>
              </a:rPr>
            </a:br>
            <a:r>
              <a:rPr lang="en" sz="1400" spc="-1" dirty="0" err="1">
                <a:solidFill>
                  <a:schemeClr val="dk1"/>
                </a:solidFill>
                <a:latin typeface="arial"/>
                <a:cs typeface="arial"/>
              </a:rPr>
              <a:t>Alunos</a:t>
            </a:r>
            <a:r>
              <a:rPr lang="en" sz="1400" spc="-1" dirty="0">
                <a:solidFill>
                  <a:schemeClr val="dk1"/>
                </a:solidFill>
                <a:latin typeface="arial"/>
                <a:cs typeface="arial"/>
              </a:rPr>
              <a:t>: Pedro Sérgio, Arthur Renato e Marcos Felipe</a:t>
            </a:r>
            <a:endParaRPr lang="en" sz="1400" b="0" strike="noStrike" spc="-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81" name="Google Shape;140;p27" descr="Computador ligado sobre uma mesa&#10;&#10;O conteúdo gerado por IA pode estar incorreto."/>
          <p:cNvPicPr/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346" r="25346"/>
          <a:stretch/>
        </p:blipFill>
        <p:spPr>
          <a:xfrm>
            <a:off x="228600" y="425880"/>
            <a:ext cx="2583720" cy="438516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DD17E6F-94AA-A716-9A91-F98D25A58901}"/>
              </a:ext>
            </a:extLst>
          </p:cNvPr>
          <p:cNvSpPr txBox="1"/>
          <p:nvPr/>
        </p:nvSpPr>
        <p:spPr>
          <a:xfrm>
            <a:off x="228600" y="4811713"/>
            <a:ext cx="258445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de PhotoAuthor está licenciada sob CCYYSA.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64161-846D-B9D4-7651-26AA2733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>
            <a:extLst>
              <a:ext uri="{FF2B5EF4-FFF2-40B4-BE49-F238E27FC236}">
                <a16:creationId xmlns:a16="http://schemas.microsoft.com/office/drawing/2014/main" id="{87E0DFA8-C9FA-F52F-0938-E434938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500" spc="-1" dirty="0" err="1">
                <a:solidFill>
                  <a:schemeClr val="dk1"/>
                </a:solidFill>
                <a:latin typeface="Radio Canada Big"/>
                <a:ea typeface="Radio Canada Big"/>
              </a:rPr>
              <a:t>Uml</a:t>
            </a:r>
            <a:r>
              <a:rPr lang="en" sz="3500" spc="-1" dirty="0">
                <a:solidFill>
                  <a:schemeClr val="dk1"/>
                </a:solidFill>
                <a:latin typeface="Radio Canada Big"/>
                <a:ea typeface="Radio Canada Big"/>
              </a:rPr>
              <a:t> </a:t>
            </a:r>
            <a:r>
              <a:rPr lang="en" sz="3500" spc="-1" dirty="0" err="1">
                <a:solidFill>
                  <a:schemeClr val="dk1"/>
                </a:solidFill>
                <a:latin typeface="Radio Canada Big"/>
                <a:ea typeface="Radio Canada Big"/>
              </a:rPr>
              <a:t>explicativa</a:t>
            </a:r>
            <a:r>
              <a:rPr lang="en" sz="3500" spc="-1" dirty="0">
                <a:solidFill>
                  <a:schemeClr val="dk1"/>
                </a:solidFill>
                <a:latin typeface="Radio Canada Big"/>
                <a:ea typeface="Radio Canada Big"/>
              </a:rPr>
              <a:t> do</a:t>
            </a:r>
            <a:r>
              <a:rPr lang="en" sz="3500" b="0" strike="noStrike" spc="-1" dirty="0">
                <a:solidFill>
                  <a:schemeClr val="dk1"/>
                </a:solidFill>
                <a:latin typeface="Radio Canada Big"/>
                <a:ea typeface="Radio Canada Big"/>
              </a:rPr>
              <a:t> </a:t>
            </a:r>
            <a:r>
              <a:rPr lang="en" sz="3500" b="0" strike="noStrike" spc="-1" dirty="0" err="1">
                <a:solidFill>
                  <a:schemeClr val="dk1"/>
                </a:solidFill>
                <a:latin typeface="Radio Canada Big"/>
                <a:ea typeface="Radio Canada Big"/>
              </a:rPr>
              <a:t>padrão</a:t>
            </a:r>
            <a:r>
              <a:rPr lang="en" sz="3500" b="0" strike="noStrike" spc="-1" dirty="0">
                <a:solidFill>
                  <a:schemeClr val="dk1"/>
                </a:solidFill>
                <a:latin typeface="Radio Canada Big"/>
                <a:ea typeface="Radio Canada Big"/>
              </a:rPr>
              <a:t> Builder</a:t>
            </a:r>
            <a:endParaRPr lang="fr-FR" sz="35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55E1312-B8E7-2BFB-E7E1-DAC8F5A3C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779" y="976746"/>
            <a:ext cx="5247461" cy="394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9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Comparação com outros padrões de projeto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Comparado a outros padrões de projeto, como o Factory Method ou o Prototype, o Builder se destaca pela sua capacidade de construir objetos complexos de maneira flexível. Enquanto o Factory Method foca na criação de objetos sem expor a lógica de criação ao cliente, e o Prototype permite a clonagem de objetos, o Builder concentra-se na construção passo a passo, tornando a configuração de objetos complexos mais clara.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Conclusões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O padrão Builder provê uma abordagem eficaz para a criação de objetos complexos, promovendo a separação de responsabilidades e a flexibilidade na construção. Embora apresente algumas desvantagens, sua adoção em contextos adequados pode resultar em um código mais limpo e gerenciável.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2990880" y="3295800"/>
            <a:ext cx="3466800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Introdução ao Builder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88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Introdução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O padrão Builder facilita a criação de objetos complexos, proporcionando uma interface clara e flexível para a sua construção.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Definição do padrão Builder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O padrão Builder é um padrão de design que separa a construção de um objeto complexo da sua representação. Este padrão permite que o mesmo processo de construção possa criar diferentes representações de um objeto, facilitando a criação de instâncias com várias configurações.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Quando utilizar o Builder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O padrão Builder é ideal quando a criação de um objeto envolve múltiplos parâmetros ou etapas. Ele é utilizado para evitar construtores com muitos argumentos, sendo particularmente útil quando os objetos devem ser construídos em etapas bem definidas.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Implementações do padrão Builder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O padrão Builder pode ser implementado de duas maneiras: utilizando uma classe Builder separada ou como uma classe interna à classe que está sendo construída. Na primeira abordagem, cria-se uma classe responsável exclusivamente pela construção do objeto, enquanto na segunda, a lógica de construção é encapsulada dentro da própria classe do produto.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28600" y="3610080"/>
            <a:ext cx="21236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ctr"/>
            <a:endParaRPr lang="en-US" sz="1400" b="0" strike="noStrike" spc="-1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2990880" y="3295800"/>
            <a:ext cx="3466800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Vantagens e Desvantagens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99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Vantagens do padrão Builder</a:t>
            </a:r>
            <a:endParaRPr lang="fr-FR" sz="2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As principais vantagens do padrão Builder incluem baixo acoplamento, que separa a construção do objeto de sua representação, e flexibilidade, que permite criar diferentes variações do objeto utilizando o mesmo processo de construção. Além disso, o padrão melhora a legibilidade do código, evitando construtores com muitos parâmetros e permitindo a adição de novos passos de construção sem modificar o código existente.</a:t>
            </a: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0" strike="noStrike" spc="-1">
                <a:solidFill>
                  <a:schemeClr val="dk1"/>
                </a:solidFill>
                <a:latin typeface="Radio Canada Big"/>
                <a:ea typeface="Radio Canada Big"/>
              </a:rPr>
              <a:t>Desvantagens do padrão Builder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arial"/>
                <a:ea typeface="arial"/>
              </a:rPr>
              <a:t>Entre as desvantagens do padrão Builder, destaca-se o aumento da complexidade do código, especialmente para objetos simples. A necessidade de criar uma classe Builder separada pode introduzir um overhead adicional, dificultando a manutenção em certos casos. Portanto, é importante avaliar se este padrão é realmente necessário para a situação específica.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Technology Launches by Slidesgo</vt:lpstr>
      <vt:lpstr>Technology Launches by Slidesgo</vt:lpstr>
      <vt:lpstr>Technology Launches by Slidesgo</vt:lpstr>
      <vt:lpstr>Technology Launches by Slidesgo</vt:lpstr>
      <vt:lpstr>Technology Launches by Slidesgo</vt:lpstr>
      <vt:lpstr>Builder</vt:lpstr>
      <vt:lpstr>Introdução ao Builder</vt:lpstr>
      <vt:lpstr>Introdução</vt:lpstr>
      <vt:lpstr>Definição do padrão Builder</vt:lpstr>
      <vt:lpstr>Quando utilizar o Builder</vt:lpstr>
      <vt:lpstr>Implementações do padrão Builder</vt:lpstr>
      <vt:lpstr>Vantagens e Desvantagens</vt:lpstr>
      <vt:lpstr>Vantagens do padrão Builder</vt:lpstr>
      <vt:lpstr>Desvantagens do padrão Builder</vt:lpstr>
      <vt:lpstr>Uml explicativa do padrão Builder</vt:lpstr>
      <vt:lpstr>Comparação com outros padrões de projeto</vt:lpstr>
      <vt:lpstr>Conclusões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24</cp:revision>
  <dcterms:modified xsi:type="dcterms:W3CDTF">2025-06-11T21:44:18Z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2025-06-11T21:11:53Z</dcterms:created>
  <dc:creator>Unknown Creator</dc:creator>
  <dc:description/>
  <dc:language>en-US</dc:language>
  <cp:lastModifiedBy>Unknown Creator</cp:lastModifiedBy>
  <dcterms:modified xsi:type="dcterms:W3CDTF">2025-06-11T21:11:53Z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