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59" r:id="rId6"/>
    <p:sldId id="260" r:id="rId7"/>
    <p:sldId id="261" r:id="rId8"/>
    <p:sldId id="262" r:id="rId9"/>
    <p:sldId id="281" r:id="rId10"/>
    <p:sldId id="282" r:id="rId11"/>
    <p:sldId id="283" r:id="rId12"/>
    <p:sldId id="263" r:id="rId13"/>
    <p:sldId id="264" r:id="rId14"/>
    <p:sldId id="265" r:id="rId15"/>
    <p:sldId id="266" r:id="rId16"/>
    <p:sldId id="267" r:id="rId17"/>
    <p:sldId id="268" r:id="rId18"/>
    <p:sldId id="269" r:id="rId19"/>
    <p:sldId id="270" r:id="rId20"/>
    <p:sldId id="284" r:id="rId21"/>
    <p:sldId id="285" r:id="rId22"/>
    <p:sldId id="271" r:id="rId23"/>
    <p:sldId id="272" r:id="rId24"/>
    <p:sldId id="288" r:id="rId25"/>
    <p:sldId id="273" r:id="rId26"/>
    <p:sldId id="274" r:id="rId27"/>
    <p:sldId id="275" r:id="rId28"/>
    <p:sldId id="276" r:id="rId29"/>
    <p:sldId id="278" r:id="rId30"/>
    <p:sldId id="279" r:id="rId31"/>
    <p:sldId id="280" r:id="rId32"/>
    <p:sldId id="287"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0A6AB-F5D0-F780-E10C-414798BF20FA}" v="80" dt="2021-05-25T12:07:34.907"/>
    <p1510:client id="{51CD6F78-BE59-56EF-8F79-8B23E3C2F833}" v="197" dt="2021-05-25T10:36:40.296"/>
    <p1510:client id="{92555EA4-515A-E90F-8241-E11EA955BD86}" v="6" dt="2021-05-25T10:54:23.414"/>
    <p1510:client id="{ABAF0F39-A03B-E18E-F26D-554B0348296B}" v="484" dt="2021-05-24T20:48:52.246"/>
    <p1510:client id="{BA47F53B-4BB4-6A71-C0BE-20EC4AFDC80E}" v="8" dt="2021-05-30T10:36:52.735"/>
    <p1510:client id="{D70D2E0F-2689-2464-206F-E7DB45FE1F93}" v="211" dt="2021-05-25T12:51:27.706"/>
    <p1510:client id="{F3D613FD-D8EE-656B-187B-8721FAC29C89}" v="297" dt="2021-05-24T16:39:57.170"/>
    <p1510:client id="{FF1A1053-B0D6-60C6-FFE9-15605C44208E}" v="307" dt="2021-05-25T14:55:31.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30.05.2021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30.05.2021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30.05.2021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30.05.2021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30.05.2021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30.05.2021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30.05.2021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30.05.2021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30.05.2021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30.05.2021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30.05.2021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30.05.2021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zoho.com/vault/educational-content/what-is-password-management.html" TargetMode="External"/><Relationship Id="rId2" Type="http://schemas.openxmlformats.org/officeDocument/2006/relationships/hyperlink" Target="https://bitwarden.com/" TargetMode="External"/><Relationship Id="rId1" Type="http://schemas.openxmlformats.org/officeDocument/2006/relationships/slideLayout" Target="../slideLayouts/slideLayout7.xml"/><Relationship Id="rId5" Type="http://schemas.openxmlformats.org/officeDocument/2006/relationships/hyperlink" Target="https://www.experian.com/blogs/ask-experian/should-you-use-a-password-manager/#:~:text=To%20unlock%20the%20%22vault%22%20containing,to%20maintain%20secure%2C%20unique%20passwords" TargetMode="External"/><Relationship Id="rId4" Type="http://schemas.openxmlformats.org/officeDocument/2006/relationships/hyperlink" Target="https://cybernews.com/best-password-managers/bitwarden-re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4332" y="1542818"/>
            <a:ext cx="3520020" cy="3276661"/>
          </a:xfrm>
        </p:spPr>
        <p:txBody>
          <a:bodyPr vert="horz" lIns="91440" tIns="45720" rIns="91440" bIns="45720" rtlCol="0" anchor="b">
            <a:normAutofit/>
          </a:bodyPr>
          <a:lstStyle/>
          <a:p>
            <a:pPr algn="r"/>
            <a:br>
              <a:rPr lang="en-US" sz="3700" b="1">
                <a:solidFill>
                  <a:srgbClr val="FFFFFF"/>
                </a:solidFill>
                <a:cs typeface="Calibri Light"/>
              </a:rPr>
            </a:br>
            <a:r>
              <a:rPr lang="en-US" sz="3700" b="1" dirty="0">
                <a:solidFill>
                  <a:srgbClr val="FFFFFF"/>
                </a:solidFill>
              </a:rPr>
              <a:t>PASSWORD</a:t>
            </a:r>
            <a:r>
              <a:rPr lang="en-US" sz="3700" b="1" kern="1200" dirty="0">
                <a:solidFill>
                  <a:srgbClr val="FFFFFF"/>
                </a:solidFill>
                <a:latin typeface="+mj-lt"/>
                <a:ea typeface="+mj-ea"/>
                <a:cs typeface="+mj-cs"/>
              </a:rPr>
              <a:t> MANAGEMENT</a:t>
            </a:r>
            <a:br>
              <a:rPr lang="en-US" sz="3700" kern="1200"/>
            </a:br>
            <a:br>
              <a:rPr lang="en-US" sz="3700" kern="1200"/>
            </a:br>
            <a:endParaRPr lang="en-US" sz="3700" kern="1200">
              <a:solidFill>
                <a:srgbClr val="FFFFFF"/>
              </a:solidFill>
              <a:latin typeface="+mj-lt"/>
              <a:ea typeface="+mj-ea"/>
              <a:cs typeface="+mj-cs"/>
            </a:endParaRPr>
          </a:p>
        </p:txBody>
      </p:sp>
      <p:sp>
        <p:nvSpPr>
          <p:cNvPr id="6" name="Metin kutusu 5">
            <a:extLst>
              <a:ext uri="{FF2B5EF4-FFF2-40B4-BE49-F238E27FC236}">
                <a16:creationId xmlns:a16="http://schemas.microsoft.com/office/drawing/2014/main" id="{C06DFCB6-0783-46F5-9717-BC0EFDE024F8}"/>
              </a:ext>
            </a:extLst>
          </p:cNvPr>
          <p:cNvSpPr txBox="1"/>
          <p:nvPr/>
        </p:nvSpPr>
        <p:spPr>
          <a:xfrm>
            <a:off x="4810259" y="649480"/>
            <a:ext cx="7303978"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b="1" dirty="0"/>
              <a:t>SECURITY SOLUTION: PASSWORD MANAGEMENT</a:t>
            </a:r>
            <a:endParaRPr lang="en-US" dirty="0"/>
          </a:p>
          <a:p>
            <a:pPr indent="-228600">
              <a:lnSpc>
                <a:spcPct val="90000"/>
              </a:lnSpc>
              <a:spcAft>
                <a:spcPts val="600"/>
              </a:spcAft>
              <a:buFont typeface="Arial" panose="020B0604020202020204" pitchFamily="34" charset="0"/>
              <a:buChar char="•"/>
            </a:pPr>
            <a:r>
              <a:rPr lang="en-US" sz="2000" b="1" dirty="0"/>
              <a:t>WHAT IS PASSWORD MANAGEMENT ?</a:t>
            </a:r>
            <a:endParaRPr lang="en-US" dirty="0">
              <a:cs typeface="Calibri"/>
            </a:endParaRPr>
          </a:p>
          <a:p>
            <a:pPr indent="-228600">
              <a:lnSpc>
                <a:spcPct val="90000"/>
              </a:lnSpc>
              <a:spcAft>
                <a:spcPts val="600"/>
              </a:spcAft>
              <a:buFont typeface="Arial" panose="020B0604020202020204" pitchFamily="34" charset="0"/>
              <a:buChar char="•"/>
            </a:pPr>
            <a:r>
              <a:rPr lang="en-US" sz="2000" b="1" dirty="0"/>
              <a:t>WHY DO WE NEED A PASSWORD MANAGER?</a:t>
            </a:r>
            <a:endParaRPr lang="en-US" sz="2000" b="1" dirty="0">
              <a:cs typeface="Calibri"/>
            </a:endParaRPr>
          </a:p>
          <a:p>
            <a:pPr indent="-228600">
              <a:lnSpc>
                <a:spcPct val="90000"/>
              </a:lnSpc>
              <a:spcAft>
                <a:spcPts val="600"/>
              </a:spcAft>
              <a:buFont typeface="Arial" panose="020B0604020202020204" pitchFamily="34" charset="0"/>
              <a:buChar char="•"/>
            </a:pPr>
            <a:r>
              <a:rPr lang="en-US" sz="2000" b="1">
                <a:ea typeface="+mn-lt"/>
                <a:cs typeface="+mn-lt"/>
              </a:rPr>
              <a:t>SECURITY SOLUTIONS PROVIDED BY PASSWORD  MANAGEMENT  </a:t>
            </a:r>
            <a:endParaRPr lang="en-US" sz="2000" b="1" dirty="0">
              <a:ea typeface="+mn-lt"/>
              <a:cs typeface="+mn-lt"/>
            </a:endParaRPr>
          </a:p>
          <a:p>
            <a:pPr indent="-228600">
              <a:lnSpc>
                <a:spcPct val="90000"/>
              </a:lnSpc>
              <a:spcAft>
                <a:spcPts val="600"/>
              </a:spcAft>
              <a:buFont typeface="Arial" panose="020B0604020202020204" pitchFamily="34" charset="0"/>
              <a:buChar char="•"/>
            </a:pPr>
            <a:r>
              <a:rPr lang="en-US" sz="2000" b="1"/>
              <a:t>BITWARDEN</a:t>
            </a:r>
            <a:endParaRPr lang="en-US" sz="2000" b="1">
              <a:cs typeface="Calibri"/>
            </a:endParaRPr>
          </a:p>
          <a:p>
            <a:pPr indent="-228600">
              <a:lnSpc>
                <a:spcPct val="90000"/>
              </a:lnSpc>
              <a:spcAft>
                <a:spcPts val="600"/>
              </a:spcAft>
              <a:buFont typeface="Arial" panose="020B0604020202020204" pitchFamily="34" charset="0"/>
              <a:buChar char="•"/>
            </a:pPr>
            <a:r>
              <a:rPr lang="en-US" sz="2000" b="1" dirty="0"/>
              <a:t>SECURITY ANALYSIS OF THE BITWARDEN</a:t>
            </a:r>
            <a:endParaRPr lang="en-US" sz="2000" b="1" dirty="0">
              <a:cs typeface="Calibri"/>
            </a:endParaRPr>
          </a:p>
          <a:p>
            <a:pPr indent="-228600">
              <a:lnSpc>
                <a:spcPct val="90000"/>
              </a:lnSpc>
              <a:spcAft>
                <a:spcPts val="600"/>
              </a:spcAft>
              <a:buFont typeface="Arial" panose="020B0604020202020204" pitchFamily="34" charset="0"/>
              <a:buChar char="•"/>
            </a:pPr>
            <a:r>
              <a:rPr lang="en-US" sz="2000" b="1" dirty="0"/>
              <a:t>KEY FEATURES AND USES OF BITWARDEN</a:t>
            </a:r>
            <a:endParaRPr lang="en-US" sz="2000" b="1" dirty="0">
              <a:cs typeface="Calibri"/>
            </a:endParaRPr>
          </a:p>
          <a:p>
            <a:pPr indent="-228600">
              <a:lnSpc>
                <a:spcPct val="90000"/>
              </a:lnSpc>
              <a:spcAft>
                <a:spcPts val="600"/>
              </a:spcAft>
              <a:buFont typeface="Arial" panose="020B0604020202020204" pitchFamily="34" charset="0"/>
              <a:buChar char="•"/>
            </a:pPr>
            <a:endParaRPr lang="en-US" sz="2000" b="1"/>
          </a:p>
        </p:txBody>
      </p:sp>
      <p:sp>
        <p:nvSpPr>
          <p:cNvPr id="3" name="Metin kutusu 2">
            <a:extLst>
              <a:ext uri="{FF2B5EF4-FFF2-40B4-BE49-F238E27FC236}">
                <a16:creationId xmlns:a16="http://schemas.microsoft.com/office/drawing/2014/main" id="{44BEC53B-DDFF-4110-8533-7D697B09E6E6}"/>
              </a:ext>
            </a:extLst>
          </p:cNvPr>
          <p:cNvSpPr txBox="1"/>
          <p:nvPr/>
        </p:nvSpPr>
        <p:spPr>
          <a:xfrm>
            <a:off x="637309" y="6123710"/>
            <a:ext cx="3546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solidFill>
                  <a:srgbClr val="FFFFFF"/>
                </a:solidFill>
                <a:latin typeface="Calibri Light"/>
                <a:cs typeface="Calibri"/>
              </a:rPr>
              <a:t>TUTKU YAVAŞ  18030411036</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E7743592-5CD7-4EAD-929E-5251955D71AD}"/>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28003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23E5BD29-1EEB-4AC8-92EC-372EA514B333}"/>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4" name="Ok: Sol 3">
            <a:extLst>
              <a:ext uri="{FF2B5EF4-FFF2-40B4-BE49-F238E27FC236}">
                <a16:creationId xmlns:a16="http://schemas.microsoft.com/office/drawing/2014/main" id="{E3F8C515-F572-455F-A7AD-CB224C86A853}"/>
              </a:ext>
            </a:extLst>
          </p:cNvPr>
          <p:cNvSpPr/>
          <p:nvPr/>
        </p:nvSpPr>
        <p:spPr>
          <a:xfrm>
            <a:off x="7218253" y="3675922"/>
            <a:ext cx="983672" cy="484909"/>
          </a:xfrm>
          <a:prstGeom prst="lef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2163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3">
            <a:extLst>
              <a:ext uri="{FF2B5EF4-FFF2-40B4-BE49-F238E27FC236}">
                <a16:creationId xmlns:a16="http://schemas.microsoft.com/office/drawing/2014/main" id="{CAC41D8D-D51D-4031-B529-0EED201737A6}"/>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3" name="Ok: Sağ 2">
            <a:extLst>
              <a:ext uri="{FF2B5EF4-FFF2-40B4-BE49-F238E27FC236}">
                <a16:creationId xmlns:a16="http://schemas.microsoft.com/office/drawing/2014/main" id="{AF88DE75-4038-47E1-86A2-5AC17FEA967D}"/>
              </a:ext>
            </a:extLst>
          </p:cNvPr>
          <p:cNvSpPr/>
          <p:nvPr/>
        </p:nvSpPr>
        <p:spPr>
          <a:xfrm>
            <a:off x="3916541" y="3602319"/>
            <a:ext cx="983672" cy="484909"/>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1135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496DA795-7A23-41A4-803B-C3ABBBBAA267}"/>
              </a:ext>
            </a:extLst>
          </p:cNvPr>
          <p:cNvPicPr>
            <a:picLocks noChangeAspect="1"/>
          </p:cNvPicPr>
          <p:nvPr/>
        </p:nvPicPr>
        <p:blipFill rotWithShape="1">
          <a:blip r:embed="rId2"/>
          <a:srcRect b="6306"/>
          <a:stretch/>
        </p:blipFill>
        <p:spPr>
          <a:xfrm>
            <a:off x="457200" y="457200"/>
            <a:ext cx="11277600" cy="5943600"/>
          </a:xfrm>
          <a:prstGeom prst="rect">
            <a:avLst/>
          </a:prstGeom>
        </p:spPr>
      </p:pic>
      <p:sp>
        <p:nvSpPr>
          <p:cNvPr id="3" name="Ok: Aşağı 2">
            <a:extLst>
              <a:ext uri="{FF2B5EF4-FFF2-40B4-BE49-F238E27FC236}">
                <a16:creationId xmlns:a16="http://schemas.microsoft.com/office/drawing/2014/main" id="{B5AE3114-3E82-477A-8385-4CAED5016329}"/>
              </a:ext>
            </a:extLst>
          </p:cNvPr>
          <p:cNvSpPr/>
          <p:nvPr/>
        </p:nvSpPr>
        <p:spPr>
          <a:xfrm>
            <a:off x="3706228" y="4962560"/>
            <a:ext cx="484909" cy="9836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74230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00C7199B-7D15-4A44-9859-158094A05460}"/>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3" name="Ok: Sağ 2">
            <a:extLst>
              <a:ext uri="{FF2B5EF4-FFF2-40B4-BE49-F238E27FC236}">
                <a16:creationId xmlns:a16="http://schemas.microsoft.com/office/drawing/2014/main" id="{CE6A77DA-1276-4F57-A0CA-B073C22D471E}"/>
              </a:ext>
            </a:extLst>
          </p:cNvPr>
          <p:cNvSpPr/>
          <p:nvPr/>
        </p:nvSpPr>
        <p:spPr>
          <a:xfrm>
            <a:off x="4636978" y="1039228"/>
            <a:ext cx="983672" cy="48490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Metin kutusu 9">
            <a:extLst>
              <a:ext uri="{FF2B5EF4-FFF2-40B4-BE49-F238E27FC236}">
                <a16:creationId xmlns:a16="http://schemas.microsoft.com/office/drawing/2014/main" id="{3BA39D19-36B1-432B-AA77-FAAAA97ECD03}"/>
              </a:ext>
            </a:extLst>
          </p:cNvPr>
          <p:cNvSpPr txBox="1"/>
          <p:nvPr/>
        </p:nvSpPr>
        <p:spPr>
          <a:xfrm>
            <a:off x="729096" y="50223"/>
            <a:ext cx="3297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Unlimited</a:t>
            </a:r>
            <a:r>
              <a:rPr lang="tr-TR" b="1" dirty="0">
                <a:solidFill>
                  <a:schemeClr val="bg1"/>
                </a:solidFill>
                <a:ea typeface="+mn-lt"/>
                <a:cs typeface="+mn-lt"/>
              </a:rPr>
              <a:t> </a:t>
            </a:r>
            <a:r>
              <a:rPr lang="tr-TR" b="1" dirty="0" err="1">
                <a:solidFill>
                  <a:schemeClr val="bg1"/>
                </a:solidFill>
                <a:ea typeface="+mn-lt"/>
                <a:cs typeface="+mn-lt"/>
              </a:rPr>
              <a:t>password</a:t>
            </a:r>
            <a:r>
              <a:rPr lang="tr-TR" b="1" dirty="0">
                <a:solidFill>
                  <a:schemeClr val="bg1"/>
                </a:solidFill>
                <a:ea typeface="+mn-lt"/>
                <a:cs typeface="+mn-lt"/>
              </a:rPr>
              <a:t> </a:t>
            </a:r>
            <a:r>
              <a:rPr lang="tr-TR" b="1" dirty="0" err="1">
                <a:solidFill>
                  <a:schemeClr val="bg1"/>
                </a:solidFill>
                <a:ea typeface="+mn-lt"/>
                <a:cs typeface="+mn-lt"/>
              </a:rPr>
              <a:t>storage</a:t>
            </a:r>
            <a:endParaRPr lang="tr-TR" b="1" dirty="0">
              <a:solidFill>
                <a:schemeClr val="bg1"/>
              </a:solidFill>
              <a:ea typeface="+mn-lt"/>
              <a:cs typeface="+mn-lt"/>
            </a:endParaRPr>
          </a:p>
        </p:txBody>
      </p:sp>
    </p:spTree>
    <p:extLst>
      <p:ext uri="{BB962C8B-B14F-4D97-AF65-F5344CB8AC3E}">
        <p14:creationId xmlns:p14="http://schemas.microsoft.com/office/powerpoint/2010/main" val="241678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42CA91AA-4FF9-4769-BD74-E96FDACF8B76}"/>
              </a:ext>
            </a:extLst>
          </p:cNvPr>
          <p:cNvPicPr>
            <a:picLocks noChangeAspect="1"/>
          </p:cNvPicPr>
          <p:nvPr/>
        </p:nvPicPr>
        <p:blipFill rotWithShape="1">
          <a:blip r:embed="rId2"/>
          <a:srcRect b="6306"/>
          <a:stretch/>
        </p:blipFill>
        <p:spPr>
          <a:xfrm>
            <a:off x="457200" y="457200"/>
            <a:ext cx="11277600" cy="5943600"/>
          </a:xfrm>
          <a:prstGeom prst="rect">
            <a:avLst/>
          </a:prstGeom>
        </p:spPr>
      </p:pic>
      <p:sp>
        <p:nvSpPr>
          <p:cNvPr id="3" name="Ok: Aşağı 2">
            <a:extLst>
              <a:ext uri="{FF2B5EF4-FFF2-40B4-BE49-F238E27FC236}">
                <a16:creationId xmlns:a16="http://schemas.microsoft.com/office/drawing/2014/main" id="{0E1FF1A4-F554-4110-A7D3-3950BB37C922}"/>
              </a:ext>
            </a:extLst>
          </p:cNvPr>
          <p:cNvSpPr/>
          <p:nvPr/>
        </p:nvSpPr>
        <p:spPr>
          <a:xfrm>
            <a:off x="8860119" y="986305"/>
            <a:ext cx="484909" cy="9836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FFC6F11A-0169-48EF-B993-C0C61AB9175A}"/>
              </a:ext>
            </a:extLst>
          </p:cNvPr>
          <p:cNvSpPr txBox="1"/>
          <p:nvPr/>
        </p:nvSpPr>
        <p:spPr>
          <a:xfrm>
            <a:off x="374073" y="83127"/>
            <a:ext cx="6165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Checks</a:t>
            </a:r>
            <a:r>
              <a:rPr lang="tr-TR" b="1" dirty="0">
                <a:solidFill>
                  <a:schemeClr val="bg1"/>
                </a:solidFill>
                <a:ea typeface="+mn-lt"/>
                <a:cs typeface="+mn-lt"/>
              </a:rPr>
              <a:t> </a:t>
            </a:r>
            <a:r>
              <a:rPr lang="tr-TR" b="1" dirty="0" err="1">
                <a:solidFill>
                  <a:schemeClr val="bg1"/>
                </a:solidFill>
                <a:ea typeface="+mn-lt"/>
                <a:cs typeface="+mn-lt"/>
              </a:rPr>
              <a:t>to</a:t>
            </a:r>
            <a:r>
              <a:rPr lang="tr-TR" b="1" dirty="0">
                <a:solidFill>
                  <a:schemeClr val="bg1"/>
                </a:solidFill>
                <a:ea typeface="+mn-lt"/>
                <a:cs typeface="+mn-lt"/>
              </a:rPr>
              <a:t> </a:t>
            </a:r>
            <a:r>
              <a:rPr lang="tr-TR" b="1" dirty="0" err="1">
                <a:solidFill>
                  <a:schemeClr val="bg1"/>
                </a:solidFill>
                <a:ea typeface="+mn-lt"/>
                <a:cs typeface="+mn-lt"/>
              </a:rPr>
              <a:t>see</a:t>
            </a:r>
            <a:r>
              <a:rPr lang="tr-TR" b="1" dirty="0">
                <a:solidFill>
                  <a:schemeClr val="bg1"/>
                </a:solidFill>
                <a:ea typeface="+mn-lt"/>
                <a:cs typeface="+mn-lt"/>
              </a:rPr>
              <a:t> </a:t>
            </a:r>
            <a:r>
              <a:rPr lang="tr-TR" b="1" dirty="0" err="1">
                <a:solidFill>
                  <a:schemeClr val="bg1"/>
                </a:solidFill>
                <a:ea typeface="+mn-lt"/>
                <a:cs typeface="+mn-lt"/>
              </a:rPr>
              <a:t>if</a:t>
            </a:r>
            <a:r>
              <a:rPr lang="tr-TR" b="1" dirty="0">
                <a:solidFill>
                  <a:schemeClr val="bg1"/>
                </a:solidFill>
                <a:ea typeface="+mn-lt"/>
                <a:cs typeface="+mn-lt"/>
              </a:rPr>
              <a:t> </a:t>
            </a:r>
            <a:r>
              <a:rPr lang="tr-TR" b="1" dirty="0" err="1">
                <a:solidFill>
                  <a:schemeClr val="bg1"/>
                </a:solidFill>
                <a:ea typeface="+mn-lt"/>
                <a:cs typeface="+mn-lt"/>
              </a:rPr>
              <a:t>the</a:t>
            </a:r>
            <a:r>
              <a:rPr lang="tr-TR" b="1" dirty="0">
                <a:solidFill>
                  <a:schemeClr val="bg1"/>
                </a:solidFill>
                <a:ea typeface="+mn-lt"/>
                <a:cs typeface="+mn-lt"/>
              </a:rPr>
              <a:t> </a:t>
            </a:r>
            <a:r>
              <a:rPr lang="tr-TR" b="1" dirty="0" err="1">
                <a:solidFill>
                  <a:schemeClr val="bg1"/>
                </a:solidFill>
                <a:ea typeface="+mn-lt"/>
                <a:cs typeface="+mn-lt"/>
              </a:rPr>
              <a:t>password</a:t>
            </a:r>
            <a:r>
              <a:rPr lang="tr-TR" b="1" dirty="0">
                <a:solidFill>
                  <a:schemeClr val="bg1"/>
                </a:solidFill>
                <a:ea typeface="+mn-lt"/>
                <a:cs typeface="+mn-lt"/>
              </a:rPr>
              <a:t> has </a:t>
            </a:r>
            <a:r>
              <a:rPr lang="tr-TR" b="1" dirty="0" err="1">
                <a:solidFill>
                  <a:schemeClr val="bg1"/>
                </a:solidFill>
                <a:ea typeface="+mn-lt"/>
                <a:cs typeface="+mn-lt"/>
              </a:rPr>
              <a:t>been</a:t>
            </a:r>
            <a:r>
              <a:rPr lang="tr-TR" b="1" dirty="0">
                <a:solidFill>
                  <a:schemeClr val="bg1"/>
                </a:solidFill>
                <a:ea typeface="+mn-lt"/>
                <a:cs typeface="+mn-lt"/>
              </a:rPr>
              <a:t> in </a:t>
            </a:r>
            <a:r>
              <a:rPr lang="tr-TR" b="1" dirty="0" err="1">
                <a:solidFill>
                  <a:schemeClr val="bg1"/>
                </a:solidFill>
                <a:ea typeface="+mn-lt"/>
                <a:cs typeface="+mn-lt"/>
              </a:rPr>
              <a:t>any</a:t>
            </a:r>
            <a:r>
              <a:rPr lang="tr-TR" b="1" dirty="0">
                <a:solidFill>
                  <a:schemeClr val="bg1"/>
                </a:solidFill>
                <a:ea typeface="+mn-lt"/>
                <a:cs typeface="+mn-lt"/>
              </a:rPr>
              <a:t> </a:t>
            </a:r>
            <a:r>
              <a:rPr lang="tr-TR" b="1" dirty="0" err="1">
                <a:solidFill>
                  <a:schemeClr val="bg1"/>
                </a:solidFill>
                <a:ea typeface="+mn-lt"/>
                <a:cs typeface="+mn-lt"/>
              </a:rPr>
              <a:t>known</a:t>
            </a:r>
            <a:r>
              <a:rPr lang="tr-TR" b="1" dirty="0">
                <a:solidFill>
                  <a:schemeClr val="bg1"/>
                </a:solidFill>
                <a:ea typeface="+mn-lt"/>
                <a:cs typeface="+mn-lt"/>
              </a:rPr>
              <a:t> </a:t>
            </a:r>
            <a:r>
              <a:rPr lang="tr-TR" b="1" dirty="0" err="1">
                <a:solidFill>
                  <a:schemeClr val="bg1"/>
                </a:solidFill>
                <a:ea typeface="+mn-lt"/>
                <a:cs typeface="+mn-lt"/>
              </a:rPr>
              <a:t>breaches</a:t>
            </a:r>
            <a:endParaRPr lang="tr-TR" b="1" dirty="0" err="1">
              <a:solidFill>
                <a:schemeClr val="bg1"/>
              </a:solidFill>
            </a:endParaRPr>
          </a:p>
        </p:txBody>
      </p:sp>
    </p:spTree>
    <p:extLst>
      <p:ext uri="{BB962C8B-B14F-4D97-AF65-F5344CB8AC3E}">
        <p14:creationId xmlns:p14="http://schemas.microsoft.com/office/powerpoint/2010/main" val="388706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39A2288C-BEAC-4202-8BBC-647069BC98CE}"/>
              </a:ext>
            </a:extLst>
          </p:cNvPr>
          <p:cNvPicPr>
            <a:picLocks noChangeAspect="1"/>
          </p:cNvPicPr>
          <p:nvPr/>
        </p:nvPicPr>
        <p:blipFill rotWithShape="1">
          <a:blip r:embed="rId2"/>
          <a:srcRect b="6306"/>
          <a:stretch/>
        </p:blipFill>
        <p:spPr>
          <a:xfrm>
            <a:off x="457200" y="457200"/>
            <a:ext cx="11277600" cy="5943600"/>
          </a:xfrm>
          <a:prstGeom prst="rect">
            <a:avLst/>
          </a:prstGeom>
        </p:spPr>
      </p:pic>
      <p:sp>
        <p:nvSpPr>
          <p:cNvPr id="3" name="Ok: Aşağı 2">
            <a:extLst>
              <a:ext uri="{FF2B5EF4-FFF2-40B4-BE49-F238E27FC236}">
                <a16:creationId xmlns:a16="http://schemas.microsoft.com/office/drawing/2014/main" id="{83409D65-F441-4F37-A429-4FF43E09CA88}"/>
              </a:ext>
            </a:extLst>
          </p:cNvPr>
          <p:cNvSpPr/>
          <p:nvPr/>
        </p:nvSpPr>
        <p:spPr>
          <a:xfrm>
            <a:off x="9261901" y="986305"/>
            <a:ext cx="484909" cy="9836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B60EBF90-3ECC-4D37-8486-0E99CADF7BE2}"/>
              </a:ext>
            </a:extLst>
          </p:cNvPr>
          <p:cNvSpPr txBox="1"/>
          <p:nvPr/>
        </p:nvSpPr>
        <p:spPr>
          <a:xfrm>
            <a:off x="374073" y="0"/>
            <a:ext cx="38238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Generates</a:t>
            </a:r>
            <a:r>
              <a:rPr lang="tr-TR" b="1" dirty="0">
                <a:solidFill>
                  <a:schemeClr val="bg1"/>
                </a:solidFill>
                <a:ea typeface="+mn-lt"/>
                <a:cs typeface="+mn-lt"/>
              </a:rPr>
              <a:t> a </a:t>
            </a:r>
            <a:r>
              <a:rPr lang="tr-TR" b="1" dirty="0" err="1">
                <a:solidFill>
                  <a:schemeClr val="bg1"/>
                </a:solidFill>
                <a:ea typeface="+mn-lt"/>
                <a:cs typeface="+mn-lt"/>
              </a:rPr>
              <a:t>secure</a:t>
            </a:r>
            <a:r>
              <a:rPr lang="tr-TR" b="1" dirty="0">
                <a:solidFill>
                  <a:schemeClr val="bg1"/>
                </a:solidFill>
                <a:ea typeface="+mn-lt"/>
                <a:cs typeface="+mn-lt"/>
              </a:rPr>
              <a:t> </a:t>
            </a:r>
            <a:r>
              <a:rPr lang="tr-TR" b="1" dirty="0" err="1">
                <a:solidFill>
                  <a:schemeClr val="bg1"/>
                </a:solidFill>
                <a:ea typeface="+mn-lt"/>
                <a:cs typeface="+mn-lt"/>
              </a:rPr>
              <a:t>password</a:t>
            </a:r>
            <a:r>
              <a:rPr lang="tr-TR" b="1" dirty="0">
                <a:solidFill>
                  <a:schemeClr val="bg1"/>
                </a:solidFill>
                <a:ea typeface="+mn-lt"/>
                <a:cs typeface="+mn-lt"/>
              </a:rPr>
              <a:t> </a:t>
            </a:r>
            <a:r>
              <a:rPr lang="tr-TR" b="1" dirty="0" err="1">
                <a:solidFill>
                  <a:schemeClr val="bg1"/>
                </a:solidFill>
                <a:ea typeface="+mn-lt"/>
                <a:cs typeface="+mn-lt"/>
              </a:rPr>
              <a:t>for</a:t>
            </a:r>
            <a:r>
              <a:rPr lang="tr-TR" b="1" dirty="0">
                <a:solidFill>
                  <a:schemeClr val="bg1"/>
                </a:solidFill>
                <a:ea typeface="+mn-lt"/>
                <a:cs typeface="+mn-lt"/>
              </a:rPr>
              <a:t> </a:t>
            </a:r>
            <a:r>
              <a:rPr lang="tr-TR" b="1" dirty="0" err="1">
                <a:solidFill>
                  <a:schemeClr val="bg1"/>
                </a:solidFill>
                <a:ea typeface="+mn-lt"/>
                <a:cs typeface="+mn-lt"/>
              </a:rPr>
              <a:t>you</a:t>
            </a:r>
            <a:endParaRPr lang="tr-TR" b="1" dirty="0" err="1">
              <a:solidFill>
                <a:schemeClr val="bg1"/>
              </a:solidFill>
            </a:endParaRPr>
          </a:p>
        </p:txBody>
      </p:sp>
    </p:spTree>
    <p:extLst>
      <p:ext uri="{BB962C8B-B14F-4D97-AF65-F5344CB8AC3E}">
        <p14:creationId xmlns:p14="http://schemas.microsoft.com/office/powerpoint/2010/main" val="44944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2D24BF13-97ED-4BEE-9E92-EA4D004996CB}"/>
              </a:ext>
            </a:extLst>
          </p:cNvPr>
          <p:cNvPicPr>
            <a:picLocks noChangeAspect="1"/>
          </p:cNvPicPr>
          <p:nvPr/>
        </p:nvPicPr>
        <p:blipFill rotWithShape="1">
          <a:blip r:embed="rId2"/>
          <a:srcRect b="6306"/>
          <a:stretch/>
        </p:blipFill>
        <p:spPr>
          <a:xfrm>
            <a:off x="457200" y="457200"/>
            <a:ext cx="11277600" cy="5943600"/>
          </a:xfrm>
          <a:prstGeom prst="rect">
            <a:avLst/>
          </a:prstGeom>
        </p:spPr>
      </p:pic>
      <p:sp>
        <p:nvSpPr>
          <p:cNvPr id="4" name="Ok: Yukarı 3">
            <a:extLst>
              <a:ext uri="{FF2B5EF4-FFF2-40B4-BE49-F238E27FC236}">
                <a16:creationId xmlns:a16="http://schemas.microsoft.com/office/drawing/2014/main" id="{5FA1EA04-56E2-47E8-A087-F7DDF08E5AFD}"/>
              </a:ext>
            </a:extLst>
          </p:cNvPr>
          <p:cNvSpPr/>
          <p:nvPr/>
        </p:nvSpPr>
        <p:spPr>
          <a:xfrm>
            <a:off x="6315213" y="3747689"/>
            <a:ext cx="484909" cy="983672"/>
          </a:xfrm>
          <a:prstGeom prs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74418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2F01B418-7A5B-4937-AB06-EED435091C5F}"/>
              </a:ext>
            </a:extLst>
          </p:cNvPr>
          <p:cNvPicPr>
            <a:picLocks noChangeAspect="1"/>
          </p:cNvPicPr>
          <p:nvPr/>
        </p:nvPicPr>
        <p:blipFill rotWithShape="1">
          <a:blip r:embed="rId2"/>
          <a:srcRect b="6306"/>
          <a:stretch/>
        </p:blipFill>
        <p:spPr>
          <a:xfrm>
            <a:off x="457200" y="457200"/>
            <a:ext cx="11277600" cy="5943600"/>
          </a:xfrm>
          <a:prstGeom prst="rect">
            <a:avLst/>
          </a:prstGeom>
        </p:spPr>
      </p:pic>
      <p:sp>
        <p:nvSpPr>
          <p:cNvPr id="3" name="Ok: Sağ 2">
            <a:extLst>
              <a:ext uri="{FF2B5EF4-FFF2-40B4-BE49-F238E27FC236}">
                <a16:creationId xmlns:a16="http://schemas.microsoft.com/office/drawing/2014/main" id="{B96F0421-B77A-40B1-9FA9-EF7A8A65DBDF}"/>
              </a:ext>
            </a:extLst>
          </p:cNvPr>
          <p:cNvSpPr/>
          <p:nvPr/>
        </p:nvSpPr>
        <p:spPr>
          <a:xfrm>
            <a:off x="4304469" y="1039228"/>
            <a:ext cx="983672" cy="48490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k: Yukarı 3">
            <a:extLst>
              <a:ext uri="{FF2B5EF4-FFF2-40B4-BE49-F238E27FC236}">
                <a16:creationId xmlns:a16="http://schemas.microsoft.com/office/drawing/2014/main" id="{501C2544-551B-47EE-B427-F95C02C943E0}"/>
              </a:ext>
            </a:extLst>
          </p:cNvPr>
          <p:cNvSpPr/>
          <p:nvPr/>
        </p:nvSpPr>
        <p:spPr>
          <a:xfrm>
            <a:off x="5160956" y="2551869"/>
            <a:ext cx="484909" cy="983672"/>
          </a:xfrm>
          <a:prstGeom prs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k: Aşağı 4">
            <a:extLst>
              <a:ext uri="{FF2B5EF4-FFF2-40B4-BE49-F238E27FC236}">
                <a16:creationId xmlns:a16="http://schemas.microsoft.com/office/drawing/2014/main" id="{FDFA24D9-499D-49E0-9B84-14BE62D67ABE}"/>
              </a:ext>
            </a:extLst>
          </p:cNvPr>
          <p:cNvSpPr/>
          <p:nvPr/>
        </p:nvSpPr>
        <p:spPr>
          <a:xfrm>
            <a:off x="4288119" y="5128814"/>
            <a:ext cx="484909" cy="9836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15925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metin içeren bir resim&#10;&#10;Açıklama otomatik olarak oluşturuldu">
            <a:extLst>
              <a:ext uri="{FF2B5EF4-FFF2-40B4-BE49-F238E27FC236}">
                <a16:creationId xmlns:a16="http://schemas.microsoft.com/office/drawing/2014/main" id="{ECCE34A8-D4EF-4DBF-80FB-F00DF9D4AB5C}"/>
              </a:ext>
            </a:extLst>
          </p:cNvPr>
          <p:cNvPicPr>
            <a:picLocks noChangeAspect="1"/>
          </p:cNvPicPr>
          <p:nvPr/>
        </p:nvPicPr>
        <p:blipFill rotWithShape="1">
          <a:blip r:embed="rId2"/>
          <a:srcRect t="4791" b="1515"/>
          <a:stretch/>
        </p:blipFill>
        <p:spPr>
          <a:xfrm>
            <a:off x="457200" y="457200"/>
            <a:ext cx="11277600" cy="5943600"/>
          </a:xfrm>
          <a:prstGeom prst="rect">
            <a:avLst/>
          </a:prstGeom>
        </p:spPr>
      </p:pic>
      <p:sp>
        <p:nvSpPr>
          <p:cNvPr id="3" name="Ok: Yukarı 2">
            <a:extLst>
              <a:ext uri="{FF2B5EF4-FFF2-40B4-BE49-F238E27FC236}">
                <a16:creationId xmlns:a16="http://schemas.microsoft.com/office/drawing/2014/main" id="{D991DED0-F44B-4176-8B2C-1F90E5BB91CF}"/>
              </a:ext>
            </a:extLst>
          </p:cNvPr>
          <p:cNvSpPr/>
          <p:nvPr/>
        </p:nvSpPr>
        <p:spPr>
          <a:xfrm>
            <a:off x="10425683" y="986305"/>
            <a:ext cx="484909" cy="983672"/>
          </a:xfrm>
          <a:prstGeom prs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k: Yukarı 4">
            <a:extLst>
              <a:ext uri="{FF2B5EF4-FFF2-40B4-BE49-F238E27FC236}">
                <a16:creationId xmlns:a16="http://schemas.microsoft.com/office/drawing/2014/main" id="{C14315FD-570F-4E1C-9813-94D86BB9DC43}"/>
              </a:ext>
            </a:extLst>
          </p:cNvPr>
          <p:cNvSpPr/>
          <p:nvPr/>
        </p:nvSpPr>
        <p:spPr>
          <a:xfrm>
            <a:off x="6744703" y="3900089"/>
            <a:ext cx="484909" cy="983672"/>
          </a:xfrm>
          <a:prstGeom prst="up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0F3A15F2-9C3F-47EF-9DC3-412C5556F853}"/>
              </a:ext>
            </a:extLst>
          </p:cNvPr>
          <p:cNvSpPr txBox="1"/>
          <p:nvPr/>
        </p:nvSpPr>
        <p:spPr>
          <a:xfrm>
            <a:off x="360218" y="-13854"/>
            <a:ext cx="73290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Shows</a:t>
            </a:r>
            <a:r>
              <a:rPr lang="tr-TR" b="1" dirty="0">
                <a:solidFill>
                  <a:schemeClr val="bg1"/>
                </a:solidFill>
                <a:ea typeface="+mn-lt"/>
                <a:cs typeface="+mn-lt"/>
              </a:rPr>
              <a:t> how </a:t>
            </a:r>
            <a:r>
              <a:rPr lang="tr-TR" b="1" dirty="0" err="1">
                <a:solidFill>
                  <a:schemeClr val="bg1"/>
                </a:solidFill>
                <a:ea typeface="+mn-lt"/>
                <a:cs typeface="+mn-lt"/>
              </a:rPr>
              <a:t>many</a:t>
            </a:r>
            <a:r>
              <a:rPr lang="tr-TR" b="1" dirty="0">
                <a:solidFill>
                  <a:schemeClr val="bg1"/>
                </a:solidFill>
                <a:ea typeface="+mn-lt"/>
                <a:cs typeface="+mn-lt"/>
              </a:rPr>
              <a:t> </a:t>
            </a:r>
            <a:r>
              <a:rPr lang="tr-TR" b="1" dirty="0" err="1">
                <a:solidFill>
                  <a:schemeClr val="bg1"/>
                </a:solidFill>
                <a:ea typeface="+mn-lt"/>
                <a:cs typeface="+mn-lt"/>
              </a:rPr>
              <a:t>times</a:t>
            </a:r>
            <a:r>
              <a:rPr lang="tr-TR" b="1" dirty="0">
                <a:solidFill>
                  <a:schemeClr val="bg1"/>
                </a:solidFill>
                <a:ea typeface="+mn-lt"/>
                <a:cs typeface="+mn-lt"/>
              </a:rPr>
              <a:t> </a:t>
            </a:r>
            <a:r>
              <a:rPr lang="tr-TR" b="1" dirty="0" err="1">
                <a:solidFill>
                  <a:schemeClr val="bg1"/>
                </a:solidFill>
                <a:ea typeface="+mn-lt"/>
                <a:cs typeface="+mn-lt"/>
              </a:rPr>
              <a:t>you</a:t>
            </a:r>
            <a:r>
              <a:rPr lang="tr-TR" b="1" dirty="0">
                <a:solidFill>
                  <a:schemeClr val="bg1"/>
                </a:solidFill>
                <a:ea typeface="+mn-lt"/>
                <a:cs typeface="+mn-lt"/>
              </a:rPr>
              <a:t> </a:t>
            </a:r>
            <a:r>
              <a:rPr lang="tr-TR" b="1" dirty="0" err="1">
                <a:solidFill>
                  <a:schemeClr val="bg1"/>
                </a:solidFill>
                <a:ea typeface="+mn-lt"/>
                <a:cs typeface="+mn-lt"/>
              </a:rPr>
              <a:t>have</a:t>
            </a:r>
            <a:r>
              <a:rPr lang="tr-TR" b="1" dirty="0">
                <a:solidFill>
                  <a:schemeClr val="bg1"/>
                </a:solidFill>
                <a:ea typeface="+mn-lt"/>
                <a:cs typeface="+mn-lt"/>
              </a:rPr>
              <a:t> </a:t>
            </a:r>
            <a:r>
              <a:rPr lang="tr-TR" b="1" dirty="0" err="1">
                <a:solidFill>
                  <a:schemeClr val="bg1"/>
                </a:solidFill>
                <a:ea typeface="+mn-lt"/>
                <a:cs typeface="+mn-lt"/>
              </a:rPr>
              <a:t>changed</a:t>
            </a:r>
            <a:r>
              <a:rPr lang="tr-TR" b="1" dirty="0">
                <a:solidFill>
                  <a:schemeClr val="bg1"/>
                </a:solidFill>
                <a:ea typeface="+mn-lt"/>
                <a:cs typeface="+mn-lt"/>
              </a:rPr>
              <a:t> </a:t>
            </a:r>
            <a:r>
              <a:rPr lang="tr-TR" b="1" dirty="0" err="1">
                <a:solidFill>
                  <a:schemeClr val="bg1"/>
                </a:solidFill>
                <a:ea typeface="+mn-lt"/>
                <a:cs typeface="+mn-lt"/>
              </a:rPr>
              <a:t>your</a:t>
            </a:r>
            <a:r>
              <a:rPr lang="tr-TR" b="1" dirty="0">
                <a:solidFill>
                  <a:schemeClr val="bg1"/>
                </a:solidFill>
                <a:ea typeface="+mn-lt"/>
                <a:cs typeface="+mn-lt"/>
              </a:rPr>
              <a:t> </a:t>
            </a:r>
            <a:r>
              <a:rPr lang="tr-TR" b="1" dirty="0" err="1">
                <a:solidFill>
                  <a:schemeClr val="bg1"/>
                </a:solidFill>
                <a:ea typeface="+mn-lt"/>
                <a:cs typeface="+mn-lt"/>
              </a:rPr>
              <a:t>password</a:t>
            </a:r>
            <a:r>
              <a:rPr lang="tr-TR" b="1" dirty="0">
                <a:solidFill>
                  <a:schemeClr val="bg1"/>
                </a:solidFill>
                <a:ea typeface="+mn-lt"/>
                <a:cs typeface="+mn-lt"/>
              </a:rPr>
              <a:t> in </a:t>
            </a:r>
            <a:r>
              <a:rPr lang="tr-TR" b="1" dirty="0" err="1">
                <a:solidFill>
                  <a:schemeClr val="bg1"/>
                </a:solidFill>
                <a:ea typeface="+mn-lt"/>
                <a:cs typeface="+mn-lt"/>
              </a:rPr>
              <a:t>the</a:t>
            </a:r>
            <a:r>
              <a:rPr lang="tr-TR" b="1" dirty="0">
                <a:solidFill>
                  <a:schemeClr val="bg1"/>
                </a:solidFill>
                <a:ea typeface="+mn-lt"/>
                <a:cs typeface="+mn-lt"/>
              </a:rPr>
              <a:t> </a:t>
            </a:r>
            <a:r>
              <a:rPr lang="tr-TR" b="1" dirty="0" err="1">
                <a:solidFill>
                  <a:schemeClr val="bg1"/>
                </a:solidFill>
                <a:ea typeface="+mn-lt"/>
                <a:cs typeface="+mn-lt"/>
              </a:rPr>
              <a:t>past</a:t>
            </a:r>
            <a:r>
              <a:rPr lang="tr-TR" b="1" dirty="0">
                <a:solidFill>
                  <a:schemeClr val="bg1"/>
                </a:solidFill>
                <a:ea typeface="+mn-lt"/>
                <a:cs typeface="+mn-lt"/>
              </a:rPr>
              <a:t>.</a:t>
            </a:r>
            <a:endParaRPr lang="tr-TR" b="1" dirty="0" err="1">
              <a:solidFill>
                <a:schemeClr val="bg1"/>
              </a:solidFill>
            </a:endParaRPr>
          </a:p>
        </p:txBody>
      </p:sp>
    </p:spTree>
    <p:extLst>
      <p:ext uri="{BB962C8B-B14F-4D97-AF65-F5344CB8AC3E}">
        <p14:creationId xmlns:p14="http://schemas.microsoft.com/office/powerpoint/2010/main" val="297397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3B14F42A-6635-4DCE-8E2D-AE866C6B309A}"/>
              </a:ext>
            </a:extLst>
          </p:cNvPr>
          <p:cNvSpPr txBox="1"/>
          <p:nvPr/>
        </p:nvSpPr>
        <p:spPr>
          <a:xfrm>
            <a:off x="4581727" y="649480"/>
            <a:ext cx="3025303"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t>WHAT IS PASSWORD MANAGEMENT ?</a:t>
            </a:r>
            <a:endParaRPr lang="en-US" sz="2000"/>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a:t>Password management is a computer program that allows creating, storing and managing passwords in order to ensure digital security of users in today's technology. We can also say that it is a safer and more practical application of writing our notes in a notebook with its additional features.</a:t>
            </a:r>
          </a:p>
        </p:txBody>
      </p:sp>
      <p:pic>
        <p:nvPicPr>
          <p:cNvPr id="19" name="Graphic 18" descr="Kilitle">
            <a:extLst>
              <a:ext uri="{FF2B5EF4-FFF2-40B4-BE49-F238E27FC236}">
                <a16:creationId xmlns:a16="http://schemas.microsoft.com/office/drawing/2014/main" id="{365BD7E1-2895-4580-9C1A-842056D986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404092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D3BC3534-32A0-4A24-B07C-4145586B52CD}"/>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3" name="Ok: Sol 2">
            <a:extLst>
              <a:ext uri="{FF2B5EF4-FFF2-40B4-BE49-F238E27FC236}">
                <a16:creationId xmlns:a16="http://schemas.microsoft.com/office/drawing/2014/main" id="{485B60F6-35C3-403C-A464-9354FF9497D7}"/>
              </a:ext>
            </a:extLst>
          </p:cNvPr>
          <p:cNvSpPr/>
          <p:nvPr/>
        </p:nvSpPr>
        <p:spPr>
          <a:xfrm>
            <a:off x="1284178" y="1718101"/>
            <a:ext cx="983672" cy="484909"/>
          </a:xfrm>
          <a:prstGeom prst="lef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B63E5DCD-54DD-4755-8EE4-C513772F93A6}"/>
              </a:ext>
            </a:extLst>
          </p:cNvPr>
          <p:cNvSpPr txBox="1"/>
          <p:nvPr/>
        </p:nvSpPr>
        <p:spPr>
          <a:xfrm>
            <a:off x="678873" y="41564"/>
            <a:ext cx="48629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You</a:t>
            </a:r>
            <a:r>
              <a:rPr lang="tr-TR" b="1" dirty="0">
                <a:solidFill>
                  <a:schemeClr val="bg1"/>
                </a:solidFill>
                <a:ea typeface="+mn-lt"/>
                <a:cs typeface="+mn-lt"/>
              </a:rPr>
              <a:t> can </a:t>
            </a:r>
            <a:r>
              <a:rPr lang="tr-TR" b="1" dirty="0" err="1">
                <a:solidFill>
                  <a:schemeClr val="bg1"/>
                </a:solidFill>
                <a:ea typeface="+mn-lt"/>
                <a:cs typeface="+mn-lt"/>
              </a:rPr>
              <a:t>also</a:t>
            </a:r>
            <a:r>
              <a:rPr lang="tr-TR" b="1" dirty="0">
                <a:solidFill>
                  <a:schemeClr val="bg1"/>
                </a:solidFill>
                <a:ea typeface="+mn-lt"/>
                <a:cs typeface="+mn-lt"/>
              </a:rPr>
              <a:t> </a:t>
            </a:r>
            <a:r>
              <a:rPr lang="tr-TR" b="1" dirty="0" err="1">
                <a:solidFill>
                  <a:schemeClr val="bg1"/>
                </a:solidFill>
                <a:ea typeface="+mn-lt"/>
                <a:cs typeface="+mn-lt"/>
              </a:rPr>
              <a:t>manage</a:t>
            </a:r>
            <a:r>
              <a:rPr lang="tr-TR" b="1" dirty="0">
                <a:solidFill>
                  <a:schemeClr val="bg1"/>
                </a:solidFill>
                <a:ea typeface="+mn-lt"/>
                <a:cs typeface="+mn-lt"/>
              </a:rPr>
              <a:t> </a:t>
            </a:r>
            <a:r>
              <a:rPr lang="tr-TR" b="1" dirty="0" err="1">
                <a:solidFill>
                  <a:schemeClr val="bg1"/>
                </a:solidFill>
                <a:ea typeface="+mn-lt"/>
                <a:cs typeface="+mn-lt"/>
              </a:rPr>
              <a:t>your</a:t>
            </a:r>
            <a:r>
              <a:rPr lang="tr-TR" b="1" dirty="0">
                <a:solidFill>
                  <a:schemeClr val="bg1"/>
                </a:solidFill>
                <a:ea typeface="+mn-lt"/>
                <a:cs typeface="+mn-lt"/>
              </a:rPr>
              <a:t> </a:t>
            </a:r>
            <a:r>
              <a:rPr lang="tr-TR" b="1" dirty="0" err="1">
                <a:solidFill>
                  <a:schemeClr val="bg1"/>
                </a:solidFill>
                <a:ea typeface="+mn-lt"/>
                <a:cs typeface="+mn-lt"/>
              </a:rPr>
              <a:t>credit</a:t>
            </a:r>
            <a:r>
              <a:rPr lang="tr-TR" b="1" dirty="0">
                <a:solidFill>
                  <a:schemeClr val="bg1"/>
                </a:solidFill>
                <a:ea typeface="+mn-lt"/>
                <a:cs typeface="+mn-lt"/>
              </a:rPr>
              <a:t> / </a:t>
            </a:r>
            <a:r>
              <a:rPr lang="tr-TR" b="1" dirty="0" err="1">
                <a:solidFill>
                  <a:schemeClr val="bg1"/>
                </a:solidFill>
                <a:ea typeface="+mn-lt"/>
                <a:cs typeface="+mn-lt"/>
              </a:rPr>
              <a:t>debit</a:t>
            </a:r>
            <a:r>
              <a:rPr lang="tr-TR" b="1" dirty="0">
                <a:solidFill>
                  <a:schemeClr val="bg1"/>
                </a:solidFill>
                <a:ea typeface="+mn-lt"/>
                <a:cs typeface="+mn-lt"/>
              </a:rPr>
              <a:t> </a:t>
            </a:r>
            <a:r>
              <a:rPr lang="tr-TR" b="1" dirty="0" err="1">
                <a:solidFill>
                  <a:schemeClr val="bg1"/>
                </a:solidFill>
                <a:ea typeface="+mn-lt"/>
                <a:cs typeface="+mn-lt"/>
              </a:rPr>
              <a:t>cards</a:t>
            </a:r>
            <a:endParaRPr lang="tr-TR" b="1" dirty="0" err="1">
              <a:solidFill>
                <a:schemeClr val="bg1"/>
              </a:solidFill>
            </a:endParaRPr>
          </a:p>
        </p:txBody>
      </p:sp>
    </p:spTree>
    <p:extLst>
      <p:ext uri="{BB962C8B-B14F-4D97-AF65-F5344CB8AC3E}">
        <p14:creationId xmlns:p14="http://schemas.microsoft.com/office/powerpoint/2010/main" val="129127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87710D3A-18FF-4AF6-8540-0ABB126236F5}"/>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3" name="Ok: Sol 2">
            <a:extLst>
              <a:ext uri="{FF2B5EF4-FFF2-40B4-BE49-F238E27FC236}">
                <a16:creationId xmlns:a16="http://schemas.microsoft.com/office/drawing/2014/main" id="{3D79D531-27C4-40C2-9B59-5D8699729B6B}"/>
              </a:ext>
            </a:extLst>
          </p:cNvPr>
          <p:cNvSpPr/>
          <p:nvPr/>
        </p:nvSpPr>
        <p:spPr>
          <a:xfrm>
            <a:off x="1395014" y="1912065"/>
            <a:ext cx="983672" cy="484909"/>
          </a:xfrm>
          <a:prstGeom prst="lef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ABA5CFDA-9DB3-4903-BDD4-EA8857A525DB}"/>
              </a:ext>
            </a:extLst>
          </p:cNvPr>
          <p:cNvSpPr txBox="1"/>
          <p:nvPr/>
        </p:nvSpPr>
        <p:spPr>
          <a:xfrm>
            <a:off x="720436" y="0"/>
            <a:ext cx="40178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You</a:t>
            </a:r>
            <a:r>
              <a:rPr lang="tr-TR" b="1" dirty="0">
                <a:solidFill>
                  <a:schemeClr val="bg1"/>
                </a:solidFill>
                <a:ea typeface="+mn-lt"/>
                <a:cs typeface="+mn-lt"/>
              </a:rPr>
              <a:t> can </a:t>
            </a:r>
            <a:r>
              <a:rPr lang="tr-TR" b="1" dirty="0" err="1">
                <a:solidFill>
                  <a:schemeClr val="bg1"/>
                </a:solidFill>
                <a:ea typeface="+mn-lt"/>
                <a:cs typeface="+mn-lt"/>
              </a:rPr>
              <a:t>manage</a:t>
            </a:r>
            <a:r>
              <a:rPr lang="tr-TR" b="1" dirty="0">
                <a:solidFill>
                  <a:schemeClr val="bg1"/>
                </a:solidFill>
                <a:ea typeface="+mn-lt"/>
                <a:cs typeface="+mn-lt"/>
              </a:rPr>
              <a:t> </a:t>
            </a:r>
            <a:r>
              <a:rPr lang="tr-TR" b="1" dirty="0" err="1">
                <a:solidFill>
                  <a:schemeClr val="bg1"/>
                </a:solidFill>
                <a:ea typeface="+mn-lt"/>
                <a:cs typeface="+mn-lt"/>
              </a:rPr>
              <a:t>your</a:t>
            </a:r>
            <a:r>
              <a:rPr lang="tr-TR" b="1" dirty="0">
                <a:solidFill>
                  <a:schemeClr val="bg1"/>
                </a:solidFill>
                <a:ea typeface="+mn-lt"/>
                <a:cs typeface="+mn-lt"/>
              </a:rPr>
              <a:t> </a:t>
            </a:r>
            <a:r>
              <a:rPr lang="tr-TR" b="1" dirty="0" err="1">
                <a:solidFill>
                  <a:schemeClr val="bg1"/>
                </a:solidFill>
                <a:ea typeface="+mn-lt"/>
                <a:cs typeface="+mn-lt"/>
              </a:rPr>
              <a:t>identity</a:t>
            </a:r>
            <a:r>
              <a:rPr lang="tr-TR" b="1" dirty="0">
                <a:solidFill>
                  <a:schemeClr val="bg1"/>
                </a:solidFill>
                <a:ea typeface="+mn-lt"/>
                <a:cs typeface="+mn-lt"/>
              </a:rPr>
              <a:t>.</a:t>
            </a:r>
            <a:endParaRPr lang="tr-TR" b="1" dirty="0" err="1">
              <a:solidFill>
                <a:schemeClr val="bg1"/>
              </a:solidFill>
            </a:endParaRPr>
          </a:p>
        </p:txBody>
      </p:sp>
    </p:spTree>
    <p:extLst>
      <p:ext uri="{BB962C8B-B14F-4D97-AF65-F5344CB8AC3E}">
        <p14:creationId xmlns:p14="http://schemas.microsoft.com/office/powerpoint/2010/main" val="2806956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8C1E170C-27CA-4AED-9D45-70F4133AB91E}"/>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3" name="Ok: Yukarı 2">
            <a:extLst>
              <a:ext uri="{FF2B5EF4-FFF2-40B4-BE49-F238E27FC236}">
                <a16:creationId xmlns:a16="http://schemas.microsoft.com/office/drawing/2014/main" id="{2AE94E27-5914-4CE9-A51F-F0B771B78220}"/>
              </a:ext>
            </a:extLst>
          </p:cNvPr>
          <p:cNvSpPr/>
          <p:nvPr/>
        </p:nvSpPr>
        <p:spPr>
          <a:xfrm>
            <a:off x="2362338" y="1969978"/>
            <a:ext cx="484909" cy="983672"/>
          </a:xfrm>
          <a:prstGeom prs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k: Aşağı 6">
            <a:extLst>
              <a:ext uri="{FF2B5EF4-FFF2-40B4-BE49-F238E27FC236}">
                <a16:creationId xmlns:a16="http://schemas.microsoft.com/office/drawing/2014/main" id="{D68C297D-521C-4812-84ED-2DD56B886E90}"/>
              </a:ext>
            </a:extLst>
          </p:cNvPr>
          <p:cNvSpPr/>
          <p:nvPr/>
        </p:nvSpPr>
        <p:spPr>
          <a:xfrm>
            <a:off x="1711174" y="4699323"/>
            <a:ext cx="484909" cy="9836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F3E84653-D839-463F-8059-17DD274E6EDE}"/>
              </a:ext>
            </a:extLst>
          </p:cNvPr>
          <p:cNvSpPr txBox="1"/>
          <p:nvPr/>
        </p:nvSpPr>
        <p:spPr>
          <a:xfrm>
            <a:off x="651164" y="0"/>
            <a:ext cx="51954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You</a:t>
            </a:r>
            <a:r>
              <a:rPr lang="tr-TR" b="1" dirty="0">
                <a:solidFill>
                  <a:schemeClr val="bg1"/>
                </a:solidFill>
                <a:ea typeface="+mn-lt"/>
                <a:cs typeface="+mn-lt"/>
              </a:rPr>
              <a:t> can </a:t>
            </a:r>
            <a:r>
              <a:rPr lang="tr-TR" b="1" dirty="0" err="1">
                <a:solidFill>
                  <a:schemeClr val="bg1"/>
                </a:solidFill>
                <a:ea typeface="+mn-lt"/>
                <a:cs typeface="+mn-lt"/>
              </a:rPr>
              <a:t>securely</a:t>
            </a:r>
            <a:r>
              <a:rPr lang="tr-TR" b="1" dirty="0">
                <a:solidFill>
                  <a:schemeClr val="bg1"/>
                </a:solidFill>
                <a:ea typeface="+mn-lt"/>
                <a:cs typeface="+mn-lt"/>
              </a:rPr>
              <a:t> </a:t>
            </a:r>
            <a:r>
              <a:rPr lang="tr-TR" b="1" dirty="0" err="1">
                <a:solidFill>
                  <a:schemeClr val="bg1"/>
                </a:solidFill>
                <a:ea typeface="+mn-lt"/>
                <a:cs typeface="+mn-lt"/>
              </a:rPr>
              <a:t>send</a:t>
            </a:r>
            <a:r>
              <a:rPr lang="tr-TR" b="1" dirty="0">
                <a:solidFill>
                  <a:schemeClr val="bg1"/>
                </a:solidFill>
                <a:ea typeface="+mn-lt"/>
                <a:cs typeface="+mn-lt"/>
              </a:rPr>
              <a:t> </a:t>
            </a:r>
            <a:r>
              <a:rPr lang="tr-TR" b="1" dirty="0" err="1">
                <a:solidFill>
                  <a:schemeClr val="bg1"/>
                </a:solidFill>
                <a:ea typeface="+mn-lt"/>
                <a:cs typeface="+mn-lt"/>
              </a:rPr>
              <a:t>your</a:t>
            </a:r>
            <a:r>
              <a:rPr lang="tr-TR" b="1" dirty="0">
                <a:solidFill>
                  <a:schemeClr val="bg1"/>
                </a:solidFill>
                <a:ea typeface="+mn-lt"/>
                <a:cs typeface="+mn-lt"/>
              </a:rPr>
              <a:t> </a:t>
            </a:r>
            <a:r>
              <a:rPr lang="tr-TR" b="1" dirty="0" err="1">
                <a:solidFill>
                  <a:schemeClr val="bg1"/>
                </a:solidFill>
                <a:ea typeface="+mn-lt"/>
                <a:cs typeface="+mn-lt"/>
              </a:rPr>
              <a:t>important</a:t>
            </a:r>
            <a:r>
              <a:rPr lang="tr-TR" b="1" dirty="0">
                <a:solidFill>
                  <a:schemeClr val="bg1"/>
                </a:solidFill>
                <a:ea typeface="+mn-lt"/>
                <a:cs typeface="+mn-lt"/>
              </a:rPr>
              <a:t> </a:t>
            </a:r>
            <a:r>
              <a:rPr lang="tr-TR" b="1" dirty="0" err="1">
                <a:solidFill>
                  <a:schemeClr val="bg1"/>
                </a:solidFill>
                <a:ea typeface="+mn-lt"/>
                <a:cs typeface="+mn-lt"/>
              </a:rPr>
              <a:t>text</a:t>
            </a:r>
            <a:r>
              <a:rPr lang="tr-TR" b="1" dirty="0">
                <a:solidFill>
                  <a:schemeClr val="bg1"/>
                </a:solidFill>
                <a:ea typeface="+mn-lt"/>
                <a:cs typeface="+mn-lt"/>
              </a:rPr>
              <a:t> </a:t>
            </a:r>
            <a:r>
              <a:rPr lang="tr-TR" b="1" dirty="0" err="1">
                <a:solidFill>
                  <a:schemeClr val="bg1"/>
                </a:solidFill>
                <a:ea typeface="+mn-lt"/>
                <a:cs typeface="+mn-lt"/>
              </a:rPr>
              <a:t>or</a:t>
            </a:r>
            <a:r>
              <a:rPr lang="tr-TR" b="1" dirty="0">
                <a:solidFill>
                  <a:schemeClr val="bg1"/>
                </a:solidFill>
                <a:ea typeface="+mn-lt"/>
                <a:cs typeface="+mn-lt"/>
              </a:rPr>
              <a:t> </a:t>
            </a:r>
            <a:r>
              <a:rPr lang="tr-TR" b="1" dirty="0" err="1">
                <a:solidFill>
                  <a:schemeClr val="bg1"/>
                </a:solidFill>
                <a:ea typeface="+mn-lt"/>
                <a:cs typeface="+mn-lt"/>
              </a:rPr>
              <a:t>files</a:t>
            </a:r>
            <a:r>
              <a:rPr lang="tr-TR" b="1" dirty="0">
                <a:solidFill>
                  <a:schemeClr val="bg1"/>
                </a:solidFill>
                <a:ea typeface="+mn-lt"/>
                <a:cs typeface="+mn-lt"/>
              </a:rPr>
              <a:t>.</a:t>
            </a:r>
            <a:endParaRPr lang="tr-TR" b="1" dirty="0">
              <a:solidFill>
                <a:schemeClr val="bg1"/>
              </a:solidFill>
            </a:endParaRPr>
          </a:p>
        </p:txBody>
      </p:sp>
    </p:spTree>
    <p:extLst>
      <p:ext uri="{BB962C8B-B14F-4D97-AF65-F5344CB8AC3E}">
        <p14:creationId xmlns:p14="http://schemas.microsoft.com/office/powerpoint/2010/main" val="62398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metin içeren bir resim&#10;&#10;Açıklama otomatik olarak oluşturuldu">
            <a:extLst>
              <a:ext uri="{FF2B5EF4-FFF2-40B4-BE49-F238E27FC236}">
                <a16:creationId xmlns:a16="http://schemas.microsoft.com/office/drawing/2014/main" id="{10CCF586-2F4D-4A9C-B260-2579B7EA4E59}"/>
              </a:ext>
            </a:extLst>
          </p:cNvPr>
          <p:cNvPicPr>
            <a:picLocks noChangeAspect="1"/>
          </p:cNvPicPr>
          <p:nvPr/>
        </p:nvPicPr>
        <p:blipFill rotWithShape="1">
          <a:blip r:embed="rId2"/>
          <a:srcRect t="285" b="6021"/>
          <a:stretch/>
        </p:blipFill>
        <p:spPr>
          <a:xfrm>
            <a:off x="457200" y="457200"/>
            <a:ext cx="11277600" cy="5943600"/>
          </a:xfrm>
          <a:prstGeom prst="rect">
            <a:avLst/>
          </a:prstGeom>
        </p:spPr>
      </p:pic>
      <p:sp>
        <p:nvSpPr>
          <p:cNvPr id="3" name="Ok: Aşağı 2">
            <a:extLst>
              <a:ext uri="{FF2B5EF4-FFF2-40B4-BE49-F238E27FC236}">
                <a16:creationId xmlns:a16="http://schemas.microsoft.com/office/drawing/2014/main" id="{C8C61B67-A695-48D2-A6F9-96906EE5C2CD}"/>
              </a:ext>
            </a:extLst>
          </p:cNvPr>
          <p:cNvSpPr/>
          <p:nvPr/>
        </p:nvSpPr>
        <p:spPr>
          <a:xfrm>
            <a:off x="2888810" y="5101105"/>
            <a:ext cx="484909" cy="9836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k: Sağ 3">
            <a:extLst>
              <a:ext uri="{FF2B5EF4-FFF2-40B4-BE49-F238E27FC236}">
                <a16:creationId xmlns:a16="http://schemas.microsoft.com/office/drawing/2014/main" id="{2A574DCE-EAF1-421E-94D9-2DF273EDB593}"/>
              </a:ext>
            </a:extLst>
          </p:cNvPr>
          <p:cNvSpPr/>
          <p:nvPr/>
        </p:nvSpPr>
        <p:spPr>
          <a:xfrm>
            <a:off x="5112362" y="1112831"/>
            <a:ext cx="983672" cy="48490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k: Aşağı 4">
            <a:extLst>
              <a:ext uri="{FF2B5EF4-FFF2-40B4-BE49-F238E27FC236}">
                <a16:creationId xmlns:a16="http://schemas.microsoft.com/office/drawing/2014/main" id="{0FF5CAD2-A6DC-4FCA-B574-22DF6F9D28C6}"/>
              </a:ext>
            </a:extLst>
          </p:cNvPr>
          <p:cNvSpPr/>
          <p:nvPr/>
        </p:nvSpPr>
        <p:spPr>
          <a:xfrm>
            <a:off x="4296778" y="5054346"/>
            <a:ext cx="484909" cy="9836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k: Sağ 5">
            <a:extLst>
              <a:ext uri="{FF2B5EF4-FFF2-40B4-BE49-F238E27FC236}">
                <a16:creationId xmlns:a16="http://schemas.microsoft.com/office/drawing/2014/main" id="{339D826F-EB70-4833-AF6C-CC5EBEDA0774}"/>
              </a:ext>
            </a:extLst>
          </p:cNvPr>
          <p:cNvSpPr/>
          <p:nvPr/>
        </p:nvSpPr>
        <p:spPr>
          <a:xfrm>
            <a:off x="5274287" y="3228247"/>
            <a:ext cx="983672" cy="484909"/>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1230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metin içeren bir resim&#10;&#10;Açıklama otomatik olarak oluşturuldu">
            <a:extLst>
              <a:ext uri="{FF2B5EF4-FFF2-40B4-BE49-F238E27FC236}">
                <a16:creationId xmlns:a16="http://schemas.microsoft.com/office/drawing/2014/main" id="{435DADBC-D8FD-4AD9-9C2F-62C5E72FEBA2}"/>
              </a:ext>
            </a:extLst>
          </p:cNvPr>
          <p:cNvPicPr>
            <a:picLocks noChangeAspect="1"/>
          </p:cNvPicPr>
          <p:nvPr/>
        </p:nvPicPr>
        <p:blipFill rotWithShape="1">
          <a:blip r:embed="rId2"/>
          <a:srcRect b="6306"/>
          <a:stretch/>
        </p:blipFill>
        <p:spPr>
          <a:xfrm>
            <a:off x="457200" y="457200"/>
            <a:ext cx="11277600" cy="5943600"/>
          </a:xfrm>
          <a:prstGeom prst="rect">
            <a:avLst/>
          </a:prstGeom>
        </p:spPr>
      </p:pic>
    </p:spTree>
    <p:extLst>
      <p:ext uri="{BB962C8B-B14F-4D97-AF65-F5344CB8AC3E}">
        <p14:creationId xmlns:p14="http://schemas.microsoft.com/office/powerpoint/2010/main" val="51022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metin içeren bir resim&#10;&#10;Açıklama otomatik olarak oluşturuldu">
            <a:extLst>
              <a:ext uri="{FF2B5EF4-FFF2-40B4-BE49-F238E27FC236}">
                <a16:creationId xmlns:a16="http://schemas.microsoft.com/office/drawing/2014/main" id="{5716DF1A-01AA-4E4A-BC9E-0F8A5749666C}"/>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3" name="Ok: Sağ 2">
            <a:extLst>
              <a:ext uri="{FF2B5EF4-FFF2-40B4-BE49-F238E27FC236}">
                <a16:creationId xmlns:a16="http://schemas.microsoft.com/office/drawing/2014/main" id="{79D44BEC-5A5E-4FBD-AAC3-924439E321D6}"/>
              </a:ext>
            </a:extLst>
          </p:cNvPr>
          <p:cNvSpPr/>
          <p:nvPr/>
        </p:nvSpPr>
        <p:spPr>
          <a:xfrm>
            <a:off x="4415305" y="4461301"/>
            <a:ext cx="983672" cy="48490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6411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C80B66C1-999A-40B7-A379-BE154F45FFF3}"/>
              </a:ext>
            </a:extLst>
          </p:cNvPr>
          <p:cNvPicPr>
            <a:picLocks noChangeAspect="1"/>
          </p:cNvPicPr>
          <p:nvPr/>
        </p:nvPicPr>
        <p:blipFill rotWithShape="1">
          <a:blip r:embed="rId2"/>
          <a:srcRect b="6306"/>
          <a:stretch/>
        </p:blipFill>
        <p:spPr>
          <a:xfrm>
            <a:off x="457200" y="457200"/>
            <a:ext cx="11277600" cy="5943600"/>
          </a:xfrm>
          <a:prstGeom prst="rect">
            <a:avLst/>
          </a:prstGeom>
        </p:spPr>
      </p:pic>
      <p:sp>
        <p:nvSpPr>
          <p:cNvPr id="3" name="Ok: Sağ 2">
            <a:extLst>
              <a:ext uri="{FF2B5EF4-FFF2-40B4-BE49-F238E27FC236}">
                <a16:creationId xmlns:a16="http://schemas.microsoft.com/office/drawing/2014/main" id="{BCAE4626-264B-46EA-B213-17A6D75F1E33}"/>
              </a:ext>
            </a:extLst>
          </p:cNvPr>
          <p:cNvSpPr/>
          <p:nvPr/>
        </p:nvSpPr>
        <p:spPr>
          <a:xfrm>
            <a:off x="4470723" y="4752247"/>
            <a:ext cx="983672" cy="48490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k: Yukarı 6">
            <a:extLst>
              <a:ext uri="{FF2B5EF4-FFF2-40B4-BE49-F238E27FC236}">
                <a16:creationId xmlns:a16="http://schemas.microsoft.com/office/drawing/2014/main" id="{59E32CAF-D48D-45F4-BB40-B4751CDA7727}"/>
              </a:ext>
            </a:extLst>
          </p:cNvPr>
          <p:cNvSpPr/>
          <p:nvPr/>
        </p:nvSpPr>
        <p:spPr>
          <a:xfrm>
            <a:off x="4292449" y="1433980"/>
            <a:ext cx="484909" cy="983672"/>
          </a:xfrm>
          <a:prstGeom prs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E5F5DD09-41AD-4A0B-8577-D081B2012CA3}"/>
              </a:ext>
            </a:extLst>
          </p:cNvPr>
          <p:cNvSpPr txBox="1"/>
          <p:nvPr/>
        </p:nvSpPr>
        <p:spPr>
          <a:xfrm>
            <a:off x="360218" y="0"/>
            <a:ext cx="72459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You</a:t>
            </a:r>
            <a:r>
              <a:rPr lang="tr-TR" b="1" dirty="0">
                <a:solidFill>
                  <a:schemeClr val="bg1"/>
                </a:solidFill>
                <a:ea typeface="+mn-lt"/>
                <a:cs typeface="+mn-lt"/>
              </a:rPr>
              <a:t> can </a:t>
            </a:r>
            <a:r>
              <a:rPr lang="tr-TR" b="1" dirty="0" err="1">
                <a:solidFill>
                  <a:schemeClr val="bg1"/>
                </a:solidFill>
                <a:ea typeface="+mn-lt"/>
                <a:cs typeface="+mn-lt"/>
              </a:rPr>
              <a:t>add</a:t>
            </a:r>
            <a:r>
              <a:rPr lang="tr-TR" b="1" dirty="0">
                <a:solidFill>
                  <a:schemeClr val="bg1"/>
                </a:solidFill>
                <a:ea typeface="+mn-lt"/>
                <a:cs typeface="+mn-lt"/>
              </a:rPr>
              <a:t> it as an </a:t>
            </a:r>
            <a:r>
              <a:rPr lang="tr-TR" b="1" dirty="0" err="1">
                <a:solidFill>
                  <a:schemeClr val="bg1"/>
                </a:solidFill>
                <a:ea typeface="+mn-lt"/>
                <a:cs typeface="+mn-lt"/>
              </a:rPr>
              <a:t>extension</a:t>
            </a:r>
            <a:r>
              <a:rPr lang="tr-TR" b="1" dirty="0">
                <a:solidFill>
                  <a:schemeClr val="bg1"/>
                </a:solidFill>
                <a:ea typeface="+mn-lt"/>
                <a:cs typeface="+mn-lt"/>
              </a:rPr>
              <a:t> </a:t>
            </a:r>
            <a:r>
              <a:rPr lang="tr-TR" b="1" dirty="0" err="1">
                <a:solidFill>
                  <a:schemeClr val="bg1"/>
                </a:solidFill>
                <a:ea typeface="+mn-lt"/>
                <a:cs typeface="+mn-lt"/>
              </a:rPr>
              <a:t>and</a:t>
            </a:r>
            <a:r>
              <a:rPr lang="tr-TR" b="1" dirty="0">
                <a:solidFill>
                  <a:schemeClr val="bg1"/>
                </a:solidFill>
                <a:ea typeface="+mn-lt"/>
                <a:cs typeface="+mn-lt"/>
              </a:rPr>
              <a:t> </a:t>
            </a:r>
            <a:r>
              <a:rPr lang="tr-TR" b="1" dirty="0" err="1">
                <a:solidFill>
                  <a:schemeClr val="bg1"/>
                </a:solidFill>
                <a:ea typeface="+mn-lt"/>
                <a:cs typeface="+mn-lt"/>
              </a:rPr>
              <a:t>make</a:t>
            </a:r>
            <a:r>
              <a:rPr lang="tr-TR" b="1" dirty="0">
                <a:solidFill>
                  <a:schemeClr val="bg1"/>
                </a:solidFill>
                <a:ea typeface="+mn-lt"/>
                <a:cs typeface="+mn-lt"/>
              </a:rPr>
              <a:t> </a:t>
            </a:r>
            <a:r>
              <a:rPr lang="tr-TR" b="1" dirty="0" err="1">
                <a:solidFill>
                  <a:schemeClr val="bg1"/>
                </a:solidFill>
                <a:ea typeface="+mn-lt"/>
                <a:cs typeface="+mn-lt"/>
              </a:rPr>
              <a:t>your</a:t>
            </a:r>
            <a:r>
              <a:rPr lang="tr-TR" b="1" dirty="0">
                <a:solidFill>
                  <a:schemeClr val="bg1"/>
                </a:solidFill>
                <a:ea typeface="+mn-lt"/>
                <a:cs typeface="+mn-lt"/>
              </a:rPr>
              <a:t> </a:t>
            </a:r>
            <a:r>
              <a:rPr lang="tr-TR" b="1" dirty="0" err="1">
                <a:solidFill>
                  <a:schemeClr val="bg1"/>
                </a:solidFill>
                <a:ea typeface="+mn-lt"/>
                <a:cs typeface="+mn-lt"/>
              </a:rPr>
              <a:t>transactions</a:t>
            </a:r>
            <a:r>
              <a:rPr lang="tr-TR" b="1" dirty="0">
                <a:solidFill>
                  <a:schemeClr val="bg1"/>
                </a:solidFill>
                <a:ea typeface="+mn-lt"/>
                <a:cs typeface="+mn-lt"/>
              </a:rPr>
              <a:t> </a:t>
            </a:r>
            <a:r>
              <a:rPr lang="tr-TR" b="1" dirty="0" err="1">
                <a:solidFill>
                  <a:schemeClr val="bg1"/>
                </a:solidFill>
                <a:ea typeface="+mn-lt"/>
                <a:cs typeface="+mn-lt"/>
              </a:rPr>
              <a:t>easier</a:t>
            </a:r>
            <a:r>
              <a:rPr lang="tr-TR" b="1" dirty="0">
                <a:solidFill>
                  <a:schemeClr val="bg1"/>
                </a:solidFill>
                <a:ea typeface="+mn-lt"/>
                <a:cs typeface="+mn-lt"/>
              </a:rPr>
              <a:t>.</a:t>
            </a:r>
            <a:endParaRPr lang="tr-TR" b="1" dirty="0">
              <a:solidFill>
                <a:schemeClr val="bg1"/>
              </a:solidFill>
            </a:endParaRPr>
          </a:p>
        </p:txBody>
      </p:sp>
    </p:spTree>
    <p:extLst>
      <p:ext uri="{BB962C8B-B14F-4D97-AF65-F5344CB8AC3E}">
        <p14:creationId xmlns:p14="http://schemas.microsoft.com/office/powerpoint/2010/main" val="3242090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CBDD51A5-3D92-4E7E-A95A-0B55C98CC229}"/>
              </a:ext>
            </a:extLst>
          </p:cNvPr>
          <p:cNvPicPr>
            <a:picLocks noChangeAspect="1"/>
          </p:cNvPicPr>
          <p:nvPr/>
        </p:nvPicPr>
        <p:blipFill rotWithShape="1">
          <a:blip r:embed="rId2"/>
          <a:srcRect t="6306"/>
          <a:stretch/>
        </p:blipFill>
        <p:spPr>
          <a:xfrm>
            <a:off x="457200" y="457200"/>
            <a:ext cx="11277600" cy="5943600"/>
          </a:xfrm>
          <a:prstGeom prst="rect">
            <a:avLst/>
          </a:prstGeom>
        </p:spPr>
      </p:pic>
      <p:sp>
        <p:nvSpPr>
          <p:cNvPr id="3" name="Ok: Yukarı 2">
            <a:extLst>
              <a:ext uri="{FF2B5EF4-FFF2-40B4-BE49-F238E27FC236}">
                <a16:creationId xmlns:a16="http://schemas.microsoft.com/office/drawing/2014/main" id="{3B1427B7-10FB-4A35-9FCE-CF470A5D6A8F}"/>
              </a:ext>
            </a:extLst>
          </p:cNvPr>
          <p:cNvSpPr/>
          <p:nvPr/>
        </p:nvSpPr>
        <p:spPr>
          <a:xfrm>
            <a:off x="9317319" y="2260923"/>
            <a:ext cx="484909" cy="983672"/>
          </a:xfrm>
          <a:prstGeom prst="up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6008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3" descr="metin içeren bir resim&#10;&#10;Açıklama otomatik olarak oluşturuldu">
            <a:extLst>
              <a:ext uri="{FF2B5EF4-FFF2-40B4-BE49-F238E27FC236}">
                <a16:creationId xmlns:a16="http://schemas.microsoft.com/office/drawing/2014/main" id="{903C4188-8E27-4822-BF74-E3E05DAB78A2}"/>
              </a:ext>
            </a:extLst>
          </p:cNvPr>
          <p:cNvPicPr>
            <a:picLocks noChangeAspect="1"/>
          </p:cNvPicPr>
          <p:nvPr/>
        </p:nvPicPr>
        <p:blipFill rotWithShape="1">
          <a:blip r:embed="rId2"/>
          <a:srcRect t="2278" b="4028"/>
          <a:stretch/>
        </p:blipFill>
        <p:spPr>
          <a:xfrm>
            <a:off x="457200" y="457200"/>
            <a:ext cx="11277600" cy="5943600"/>
          </a:xfrm>
          <a:prstGeom prst="rect">
            <a:avLst/>
          </a:prstGeom>
        </p:spPr>
      </p:pic>
      <p:sp>
        <p:nvSpPr>
          <p:cNvPr id="4" name="Ok: Sağ 3">
            <a:extLst>
              <a:ext uri="{FF2B5EF4-FFF2-40B4-BE49-F238E27FC236}">
                <a16:creationId xmlns:a16="http://schemas.microsoft.com/office/drawing/2014/main" id="{9D85395F-914A-49CE-9434-F2109392EE0C}"/>
              </a:ext>
            </a:extLst>
          </p:cNvPr>
          <p:cNvSpPr/>
          <p:nvPr/>
        </p:nvSpPr>
        <p:spPr>
          <a:xfrm>
            <a:off x="7019960" y="2798756"/>
            <a:ext cx="983672" cy="484909"/>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8131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3">
            <a:extLst>
              <a:ext uri="{FF2B5EF4-FFF2-40B4-BE49-F238E27FC236}">
                <a16:creationId xmlns:a16="http://schemas.microsoft.com/office/drawing/2014/main" id="{FCF3D39C-A412-44A5-B651-D762EA33A083}"/>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4" name="Ok: Sağ 3">
            <a:extLst>
              <a:ext uri="{FF2B5EF4-FFF2-40B4-BE49-F238E27FC236}">
                <a16:creationId xmlns:a16="http://schemas.microsoft.com/office/drawing/2014/main" id="{114A4EC8-4A8A-49C0-B601-6D686D9A3506}"/>
              </a:ext>
            </a:extLst>
          </p:cNvPr>
          <p:cNvSpPr/>
          <p:nvPr/>
        </p:nvSpPr>
        <p:spPr>
          <a:xfrm>
            <a:off x="6604323" y="1233192"/>
            <a:ext cx="983672" cy="484909"/>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3128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E327B504-3C56-4E3B-8583-EA54E285E9C4}"/>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b="1" dirty="0"/>
              <a:t>WHY DO WE NEED A PASSWORD MANAGER?</a:t>
            </a:r>
            <a:endParaRPr lang="en-US" sz="2000" dirty="0"/>
          </a:p>
          <a:p>
            <a:pPr marL="285750" indent="-228600">
              <a:lnSpc>
                <a:spcPct val="90000"/>
              </a:lnSpc>
              <a:spcAft>
                <a:spcPts val="600"/>
              </a:spcAft>
              <a:buFont typeface="Arial" panose="020B0604020202020204" pitchFamily="34" charset="0"/>
              <a:buChar char="•"/>
            </a:pPr>
            <a:endParaRPr lang="en-US" sz="2000" b="1" dirty="0">
              <a:ea typeface="+mn-lt"/>
              <a:cs typeface="+mn-lt"/>
            </a:endParaRPr>
          </a:p>
          <a:p>
            <a:pPr indent="-228600">
              <a:lnSpc>
                <a:spcPct val="90000"/>
              </a:lnSpc>
              <a:buFont typeface="Arial" panose="020B0604020202020204" pitchFamily="34" charset="0"/>
              <a:buChar char="•"/>
            </a:pPr>
            <a:r>
              <a:rPr lang="en-US" sz="2000" dirty="0">
                <a:ea typeface="+mn-lt"/>
                <a:cs typeface="+mn-lt"/>
              </a:rPr>
              <a:t>To register for any site, we need to create an e-mail and password. If a secure password is not created, our accounts can be stolen and used for malicious applications. There is a serious amount of password leaks on major websites every year, causing financial and moral damages. Using the same login credentials everywhere means hacking all accounts. According to a Google study, only 66% of Americans use the same password on more than one online account. This rate is 55% in the world, according to research by Virginia Tech. In addition, situations such as not creating a strong password, continuing to use the same password after the account has been hacked, not using multi-factor authentication and saving the passwords in the phone's notebook do not provide our digital security. In this case, using password managers, one of the most important parts of information security, should become widespread due to the many features they provide.</a:t>
            </a:r>
            <a:endParaRPr lang="en-US" sz="2000" dirty="0"/>
          </a:p>
        </p:txBody>
      </p:sp>
    </p:spTree>
    <p:extLst>
      <p:ext uri="{BB962C8B-B14F-4D97-AF65-F5344CB8AC3E}">
        <p14:creationId xmlns:p14="http://schemas.microsoft.com/office/powerpoint/2010/main" val="1818606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3" descr="metin içeren bir resim&#10;&#10;Açıklama otomatik olarak oluşturuldu">
            <a:extLst>
              <a:ext uri="{FF2B5EF4-FFF2-40B4-BE49-F238E27FC236}">
                <a16:creationId xmlns:a16="http://schemas.microsoft.com/office/drawing/2014/main" id="{88EDE47E-F149-493B-9366-E2B40F1A2616}"/>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4" name="Ok: Sağ 3">
            <a:extLst>
              <a:ext uri="{FF2B5EF4-FFF2-40B4-BE49-F238E27FC236}">
                <a16:creationId xmlns:a16="http://schemas.microsoft.com/office/drawing/2014/main" id="{1042848F-130D-4E43-B6CF-110E5ABE7FA3}"/>
              </a:ext>
            </a:extLst>
          </p:cNvPr>
          <p:cNvSpPr/>
          <p:nvPr/>
        </p:nvSpPr>
        <p:spPr>
          <a:xfrm>
            <a:off x="6701305" y="1579556"/>
            <a:ext cx="983672" cy="484909"/>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Metin kutusu 1">
            <a:extLst>
              <a:ext uri="{FF2B5EF4-FFF2-40B4-BE49-F238E27FC236}">
                <a16:creationId xmlns:a16="http://schemas.microsoft.com/office/drawing/2014/main" id="{3C1DBE13-8A84-4434-8794-C6C484300957}"/>
              </a:ext>
            </a:extLst>
          </p:cNvPr>
          <p:cNvSpPr txBox="1"/>
          <p:nvPr/>
        </p:nvSpPr>
        <p:spPr>
          <a:xfrm>
            <a:off x="706582" y="41564"/>
            <a:ext cx="7342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err="1">
                <a:solidFill>
                  <a:schemeClr val="bg1"/>
                </a:solidFill>
                <a:ea typeface="+mn-lt"/>
                <a:cs typeface="+mn-lt"/>
              </a:rPr>
              <a:t>Automatically</a:t>
            </a:r>
            <a:r>
              <a:rPr lang="tr-TR" b="1" dirty="0">
                <a:solidFill>
                  <a:schemeClr val="bg1"/>
                </a:solidFill>
                <a:ea typeface="+mn-lt"/>
                <a:cs typeface="+mn-lt"/>
              </a:rPr>
              <a:t> </a:t>
            </a:r>
            <a:r>
              <a:rPr lang="tr-TR" b="1" dirty="0" err="1">
                <a:solidFill>
                  <a:schemeClr val="bg1"/>
                </a:solidFill>
                <a:ea typeface="+mn-lt"/>
                <a:cs typeface="+mn-lt"/>
              </a:rPr>
              <a:t>fills</a:t>
            </a:r>
            <a:r>
              <a:rPr lang="tr-TR" b="1" dirty="0">
                <a:solidFill>
                  <a:schemeClr val="bg1"/>
                </a:solidFill>
                <a:ea typeface="+mn-lt"/>
                <a:cs typeface="+mn-lt"/>
              </a:rPr>
              <a:t> </a:t>
            </a:r>
            <a:r>
              <a:rPr lang="tr-TR" b="1" dirty="0" err="1">
                <a:solidFill>
                  <a:schemeClr val="bg1"/>
                </a:solidFill>
                <a:ea typeface="+mn-lt"/>
                <a:cs typeface="+mn-lt"/>
              </a:rPr>
              <a:t>the</a:t>
            </a:r>
            <a:r>
              <a:rPr lang="tr-TR" b="1" dirty="0">
                <a:solidFill>
                  <a:schemeClr val="bg1"/>
                </a:solidFill>
                <a:ea typeface="+mn-lt"/>
                <a:cs typeface="+mn-lt"/>
              </a:rPr>
              <a:t> </a:t>
            </a:r>
            <a:r>
              <a:rPr lang="tr-TR" b="1" dirty="0" err="1">
                <a:solidFill>
                  <a:schemeClr val="bg1"/>
                </a:solidFill>
                <a:ea typeface="+mn-lt"/>
                <a:cs typeface="+mn-lt"/>
              </a:rPr>
              <a:t>website</a:t>
            </a:r>
            <a:r>
              <a:rPr lang="tr-TR" b="1" dirty="0">
                <a:solidFill>
                  <a:schemeClr val="bg1"/>
                </a:solidFill>
                <a:ea typeface="+mn-lt"/>
                <a:cs typeface="+mn-lt"/>
              </a:rPr>
              <a:t> </a:t>
            </a:r>
            <a:r>
              <a:rPr lang="tr-TR" b="1" dirty="0" err="1">
                <a:solidFill>
                  <a:schemeClr val="bg1"/>
                </a:solidFill>
                <a:ea typeface="+mn-lt"/>
                <a:cs typeface="+mn-lt"/>
              </a:rPr>
              <a:t>forms</a:t>
            </a:r>
            <a:r>
              <a:rPr lang="tr-TR" b="1" dirty="0">
                <a:solidFill>
                  <a:schemeClr val="bg1"/>
                </a:solidFill>
                <a:ea typeface="+mn-lt"/>
                <a:cs typeface="+mn-lt"/>
              </a:rPr>
              <a:t> </a:t>
            </a:r>
            <a:r>
              <a:rPr lang="tr-TR" b="1" dirty="0" err="1">
                <a:solidFill>
                  <a:schemeClr val="bg1"/>
                </a:solidFill>
                <a:ea typeface="+mn-lt"/>
                <a:cs typeface="+mn-lt"/>
              </a:rPr>
              <a:t>for</a:t>
            </a:r>
            <a:r>
              <a:rPr lang="tr-TR" b="1" dirty="0">
                <a:solidFill>
                  <a:schemeClr val="bg1"/>
                </a:solidFill>
                <a:ea typeface="+mn-lt"/>
                <a:cs typeface="+mn-lt"/>
              </a:rPr>
              <a:t> </a:t>
            </a:r>
            <a:r>
              <a:rPr lang="tr-TR" b="1" dirty="0" err="1">
                <a:solidFill>
                  <a:schemeClr val="bg1"/>
                </a:solidFill>
                <a:ea typeface="+mn-lt"/>
                <a:cs typeface="+mn-lt"/>
              </a:rPr>
              <a:t>you</a:t>
            </a:r>
            <a:r>
              <a:rPr lang="tr-TR" b="1" dirty="0">
                <a:solidFill>
                  <a:schemeClr val="bg1"/>
                </a:solidFill>
                <a:ea typeface="+mn-lt"/>
                <a:cs typeface="+mn-lt"/>
              </a:rPr>
              <a:t> </a:t>
            </a:r>
            <a:r>
              <a:rPr lang="tr-TR" b="1" dirty="0" err="1">
                <a:solidFill>
                  <a:schemeClr val="bg1"/>
                </a:solidFill>
                <a:ea typeface="+mn-lt"/>
                <a:cs typeface="+mn-lt"/>
              </a:rPr>
              <a:t>by</a:t>
            </a:r>
            <a:r>
              <a:rPr lang="tr-TR" b="1" dirty="0">
                <a:solidFill>
                  <a:schemeClr val="bg1"/>
                </a:solidFill>
                <a:ea typeface="+mn-lt"/>
                <a:cs typeface="+mn-lt"/>
              </a:rPr>
              <a:t> </a:t>
            </a:r>
            <a:r>
              <a:rPr lang="tr-TR" b="1" dirty="0" err="1">
                <a:solidFill>
                  <a:schemeClr val="bg1"/>
                </a:solidFill>
                <a:ea typeface="+mn-lt"/>
                <a:cs typeface="+mn-lt"/>
              </a:rPr>
              <a:t>entering</a:t>
            </a:r>
            <a:r>
              <a:rPr lang="tr-TR" b="1" dirty="0">
                <a:solidFill>
                  <a:schemeClr val="bg1"/>
                </a:solidFill>
                <a:ea typeface="+mn-lt"/>
                <a:cs typeface="+mn-lt"/>
              </a:rPr>
              <a:t> </a:t>
            </a:r>
            <a:r>
              <a:rPr lang="tr-TR" b="1" dirty="0" err="1">
                <a:solidFill>
                  <a:schemeClr val="bg1"/>
                </a:solidFill>
                <a:ea typeface="+mn-lt"/>
                <a:cs typeface="+mn-lt"/>
              </a:rPr>
              <a:t>your</a:t>
            </a:r>
            <a:r>
              <a:rPr lang="tr-TR" b="1" dirty="0">
                <a:solidFill>
                  <a:schemeClr val="bg1"/>
                </a:solidFill>
                <a:ea typeface="+mn-lt"/>
                <a:cs typeface="+mn-lt"/>
              </a:rPr>
              <a:t> </a:t>
            </a:r>
            <a:r>
              <a:rPr lang="tr-TR" b="1" dirty="0" err="1">
                <a:solidFill>
                  <a:schemeClr val="bg1"/>
                </a:solidFill>
                <a:ea typeface="+mn-lt"/>
                <a:cs typeface="+mn-lt"/>
              </a:rPr>
              <a:t>information</a:t>
            </a:r>
            <a:r>
              <a:rPr lang="tr-TR" b="1" dirty="0">
                <a:solidFill>
                  <a:schemeClr val="bg1"/>
                </a:solidFill>
                <a:ea typeface="+mn-lt"/>
                <a:cs typeface="+mn-lt"/>
              </a:rPr>
              <a:t>.</a:t>
            </a:r>
            <a:endParaRPr lang="tr-TR" b="1" dirty="0">
              <a:solidFill>
                <a:schemeClr val="bg1"/>
              </a:solidFill>
            </a:endParaRPr>
          </a:p>
        </p:txBody>
      </p:sp>
    </p:spTree>
    <p:extLst>
      <p:ext uri="{BB962C8B-B14F-4D97-AF65-F5344CB8AC3E}">
        <p14:creationId xmlns:p14="http://schemas.microsoft.com/office/powerpoint/2010/main" val="26182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3">
            <a:extLst>
              <a:ext uri="{FF2B5EF4-FFF2-40B4-BE49-F238E27FC236}">
                <a16:creationId xmlns:a16="http://schemas.microsoft.com/office/drawing/2014/main" id="{256E8B6A-2E46-4216-938B-EA80110E6219}"/>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4" name="Ok: Yukarı 3">
            <a:extLst>
              <a:ext uri="{FF2B5EF4-FFF2-40B4-BE49-F238E27FC236}">
                <a16:creationId xmlns:a16="http://schemas.microsoft.com/office/drawing/2014/main" id="{3DE9818D-8F3C-4EA6-85F5-1EC4EBB03B75}"/>
              </a:ext>
            </a:extLst>
          </p:cNvPr>
          <p:cNvSpPr/>
          <p:nvPr/>
        </p:nvSpPr>
        <p:spPr>
          <a:xfrm>
            <a:off x="10384119" y="1221832"/>
            <a:ext cx="484909" cy="983672"/>
          </a:xfrm>
          <a:prstGeom prst="up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33968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7E41F440-77E6-482B-8871-8122F6088EB8}"/>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dirty="0"/>
              <a:t>REFERENCES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dirty="0">
                <a:hlinkClick r:id="rId2"/>
              </a:rPr>
              <a:t>https://bitwarden.com/</a:t>
            </a:r>
            <a:endParaRPr lang="en-US" sz="2000" dirty="0"/>
          </a:p>
          <a:p>
            <a:pPr indent="-228600">
              <a:lnSpc>
                <a:spcPct val="90000"/>
              </a:lnSpc>
              <a:spcAft>
                <a:spcPts val="600"/>
              </a:spcAft>
              <a:buFont typeface="Arial" panose="020B0604020202020204" pitchFamily="34" charset="0"/>
              <a:buChar char="•"/>
            </a:pPr>
            <a:r>
              <a:rPr lang="en-US" sz="2000" dirty="0">
                <a:hlinkClick r:id="rId3"/>
              </a:rPr>
              <a:t>https://www.zoho.com/vault/educational-content/what-is-password-management.html</a:t>
            </a:r>
            <a:endParaRPr lang="en-US" sz="2000" dirty="0"/>
          </a:p>
          <a:p>
            <a:pPr indent="-228600">
              <a:lnSpc>
                <a:spcPct val="90000"/>
              </a:lnSpc>
              <a:spcAft>
                <a:spcPts val="600"/>
              </a:spcAft>
              <a:buFont typeface="Arial" panose="020B0604020202020204" pitchFamily="34" charset="0"/>
              <a:buChar char="•"/>
            </a:pPr>
            <a:r>
              <a:rPr lang="en-US" sz="2000" dirty="0">
                <a:hlinkClick r:id="rId4"/>
              </a:rPr>
              <a:t>https://cybernews.com/best-password-managers/bitwarden-review/</a:t>
            </a:r>
            <a:endParaRPr lang="en-US" sz="2000" dirty="0"/>
          </a:p>
          <a:p>
            <a:pPr indent="-228600">
              <a:lnSpc>
                <a:spcPct val="90000"/>
              </a:lnSpc>
              <a:spcAft>
                <a:spcPts val="600"/>
              </a:spcAft>
              <a:buFont typeface="Arial" panose="020B0604020202020204" pitchFamily="34" charset="0"/>
              <a:buChar char="•"/>
            </a:pPr>
            <a:r>
              <a:rPr lang="en-US" sz="2000" dirty="0">
                <a:hlinkClick r:id="rId5"/>
              </a:rPr>
              <a:t>https://www.experian.com/blogs/ask-experian/should-you-use-a-password-manager/#:~:text=To%20unlock%20the%20%22vault%22%20containing,to%20maintain%20secure%2C%20unique%20passwords</a:t>
            </a:r>
            <a:r>
              <a:rPr lang="en-US" sz="2000" dirty="0"/>
              <a:t>.</a:t>
            </a: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p:txBody>
      </p:sp>
    </p:spTree>
    <p:extLst>
      <p:ext uri="{BB962C8B-B14F-4D97-AF65-F5344CB8AC3E}">
        <p14:creationId xmlns:p14="http://schemas.microsoft.com/office/powerpoint/2010/main" val="91443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E5512282-58F3-450A-A18C-FEB08FF82E59}"/>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t>SECURITY SOLUTIONS PROVIDED BY PASSWORD  MANAGEMENT</a:t>
            </a:r>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a:t>Strong password generation.</a:t>
            </a:r>
          </a:p>
          <a:p>
            <a:pPr indent="-228600">
              <a:lnSpc>
                <a:spcPct val="90000"/>
              </a:lnSpc>
              <a:spcAft>
                <a:spcPts val="600"/>
              </a:spcAft>
              <a:buFont typeface="Arial" panose="020B0604020202020204" pitchFamily="34" charset="0"/>
              <a:buChar char="•"/>
            </a:pPr>
            <a:r>
              <a:rPr lang="en-US" sz="2000"/>
              <a:t>Unlimited password storage for passwords that only we can see.</a:t>
            </a:r>
          </a:p>
          <a:p>
            <a:pPr indent="-228600">
              <a:lnSpc>
                <a:spcPct val="90000"/>
              </a:lnSpc>
              <a:spcAft>
                <a:spcPts val="600"/>
              </a:spcAft>
              <a:buFont typeface="Arial" panose="020B0604020202020204" pitchFamily="34" charset="0"/>
              <a:buChar char="•"/>
            </a:pPr>
            <a:r>
              <a:rPr lang="en-US" sz="2000"/>
              <a:t>Not having to remember every password.</a:t>
            </a:r>
          </a:p>
          <a:p>
            <a:pPr indent="-228600">
              <a:lnSpc>
                <a:spcPct val="90000"/>
              </a:lnSpc>
              <a:spcAft>
                <a:spcPts val="600"/>
              </a:spcAft>
              <a:buFont typeface="Arial" panose="020B0604020202020204" pitchFamily="34" charset="0"/>
              <a:buChar char="•"/>
            </a:pPr>
            <a:r>
              <a:rPr lang="en-US" sz="2000"/>
              <a:t>Saving time by filling out website forms easily.</a:t>
            </a:r>
          </a:p>
          <a:p>
            <a:pPr indent="-228600">
              <a:lnSpc>
                <a:spcPct val="90000"/>
              </a:lnSpc>
              <a:spcAft>
                <a:spcPts val="600"/>
              </a:spcAft>
              <a:buFont typeface="Arial" panose="020B0604020202020204" pitchFamily="34" charset="0"/>
              <a:buChar char="•"/>
            </a:pPr>
            <a:r>
              <a:rPr lang="en-US" sz="2000"/>
              <a:t>Managing passwords and managing IDs and cards.</a:t>
            </a:r>
          </a:p>
          <a:p>
            <a:pPr indent="-228600">
              <a:lnSpc>
                <a:spcPct val="90000"/>
              </a:lnSpc>
              <a:spcAft>
                <a:spcPts val="600"/>
              </a:spcAft>
              <a:buFont typeface="Arial" panose="020B0604020202020204" pitchFamily="34" charset="0"/>
              <a:buChar char="•"/>
            </a:pPr>
            <a:r>
              <a:rPr lang="en-US" sz="2000"/>
              <a:t>Storing text or files that must be important and private.</a:t>
            </a:r>
          </a:p>
          <a:p>
            <a:pPr indent="-228600">
              <a:lnSpc>
                <a:spcPct val="90000"/>
              </a:lnSpc>
              <a:spcAft>
                <a:spcPts val="600"/>
              </a:spcAft>
              <a:buFont typeface="Arial" panose="020B0604020202020204" pitchFamily="34" charset="0"/>
              <a:buChar char="•"/>
            </a:pPr>
            <a:r>
              <a:rPr lang="en-US" sz="2000"/>
              <a:t>With its main benefits and many other features, it is a security solution that provides digital security to prevent the user from experiencing any password leakage or similar situations.</a:t>
            </a:r>
          </a:p>
        </p:txBody>
      </p:sp>
    </p:spTree>
    <p:extLst>
      <p:ext uri="{BB962C8B-B14F-4D97-AF65-F5344CB8AC3E}">
        <p14:creationId xmlns:p14="http://schemas.microsoft.com/office/powerpoint/2010/main" val="25160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0FCBFDF2-E6DF-4F2B-B251-D541A03ADFF4}"/>
              </a:ext>
            </a:extLst>
          </p:cNvPr>
          <p:cNvSpPr txBox="1"/>
          <p:nvPr/>
        </p:nvSpPr>
        <p:spPr>
          <a:xfrm>
            <a:off x="4581727" y="649480"/>
            <a:ext cx="3025303"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dirty="0"/>
              <a:t>BITWARDEN</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dirty="0"/>
              <a:t>It is an open source computer program that provides password management, creates, stores and manages passwords. Since it is open source, it has high reliability. It is highly preferred with its features and ease of use.</a:t>
            </a:r>
            <a:endParaRPr lang="en-US" sz="2000" b="1" dirty="0"/>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p:txBody>
      </p:sp>
      <p:pic>
        <p:nvPicPr>
          <p:cNvPr id="21" name="Picture 20" descr="Padlock on computer motherboard">
            <a:extLst>
              <a:ext uri="{FF2B5EF4-FFF2-40B4-BE49-F238E27FC236}">
                <a16:creationId xmlns:a16="http://schemas.microsoft.com/office/drawing/2014/main" id="{181CEA00-57E5-45EF-9BAB-7DB33E3A72F0}"/>
              </a:ext>
            </a:extLst>
          </p:cNvPr>
          <p:cNvPicPr>
            <a:picLocks noChangeAspect="1"/>
          </p:cNvPicPr>
          <p:nvPr/>
        </p:nvPicPr>
        <p:blipFill rotWithShape="1">
          <a:blip r:embed="rId2"/>
          <a:srcRect l="16078" r="44189" b="4"/>
          <a:stretch/>
        </p:blipFill>
        <p:spPr>
          <a:xfrm>
            <a:off x="8109502" y="10"/>
            <a:ext cx="4082498" cy="6857990"/>
          </a:xfrm>
          <a:prstGeom prst="rect">
            <a:avLst/>
          </a:prstGeom>
        </p:spPr>
      </p:pic>
    </p:spTree>
    <p:extLst>
      <p:ext uri="{BB962C8B-B14F-4D97-AF65-F5344CB8AC3E}">
        <p14:creationId xmlns:p14="http://schemas.microsoft.com/office/powerpoint/2010/main" val="388404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8D3A9216-C1F7-48AE-B985-4D54AB16D96A}"/>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90000"/>
              </a:lnSpc>
              <a:spcAft>
                <a:spcPts val="600"/>
              </a:spcAft>
              <a:buFont typeface="Arial,Sans-Serif" panose="020B0604020202020204" pitchFamily="34" charset="0"/>
              <a:buChar char="•"/>
            </a:pPr>
            <a:r>
              <a:rPr lang="en-US" sz="2000" b="1" dirty="0">
                <a:ea typeface="+mn-lt"/>
                <a:cs typeface="+mn-lt"/>
              </a:rPr>
              <a:t>SECURITY ANALYSIS OF THE BITWARDEN</a:t>
            </a:r>
          </a:p>
          <a:p>
            <a:pPr marL="285750" indent="-285750">
              <a:lnSpc>
                <a:spcPct val="90000"/>
              </a:lnSpc>
              <a:spcAft>
                <a:spcPts val="600"/>
              </a:spcAft>
              <a:buFont typeface="Arial,Sans-Serif" panose="020B0604020202020204" pitchFamily="34" charset="0"/>
              <a:buChar char="•"/>
            </a:pPr>
            <a:endParaRPr lang="en-US" sz="2000" b="1" dirty="0">
              <a:ea typeface="+mn-lt"/>
              <a:cs typeface="+mn-lt"/>
            </a:endParaRPr>
          </a:p>
          <a:p>
            <a:pPr marL="285750" indent="-285750">
              <a:lnSpc>
                <a:spcPct val="90000"/>
              </a:lnSpc>
              <a:spcAft>
                <a:spcPts val="600"/>
              </a:spcAft>
              <a:buFont typeface="Arial,Sans-Serif" panose="020B0604020202020204" pitchFamily="34" charset="0"/>
              <a:buChar char="•"/>
            </a:pPr>
            <a:r>
              <a:rPr lang="en-US" sz="2000" dirty="0" err="1">
                <a:ea typeface="+mn-lt"/>
                <a:cs typeface="+mn-lt"/>
              </a:rPr>
              <a:t>Bitwarden</a:t>
            </a:r>
            <a:r>
              <a:rPr lang="en-US" sz="2000" dirty="0">
                <a:ea typeface="+mn-lt"/>
                <a:cs typeface="+mn-lt"/>
              </a:rPr>
              <a:t> is one of the best password managers. Being an open source password manager makes </a:t>
            </a:r>
            <a:r>
              <a:rPr lang="en-US" sz="2000" dirty="0" err="1">
                <a:ea typeface="+mn-lt"/>
                <a:cs typeface="+mn-lt"/>
              </a:rPr>
              <a:t>Bitwarden</a:t>
            </a:r>
            <a:r>
              <a:rPr lang="en-US" sz="2000" dirty="0">
                <a:ea typeface="+mn-lt"/>
                <a:cs typeface="+mn-lt"/>
              </a:rPr>
              <a:t> a more secure option than others because many cybersecurity experts around the world have independently reviewed the source code. </a:t>
            </a:r>
            <a:r>
              <a:rPr lang="en-US" sz="2000" dirty="0" err="1">
                <a:ea typeface="+mn-lt"/>
                <a:cs typeface="+mn-lt"/>
              </a:rPr>
              <a:t>Bitwarden</a:t>
            </a:r>
            <a:r>
              <a:rPr lang="en-US" sz="2000" dirty="0">
                <a:ea typeface="+mn-lt"/>
                <a:cs typeface="+mn-lt"/>
              </a:rPr>
              <a:t> allows users to change the master password only if the old password is known. If you forget your password, you can reset your </a:t>
            </a:r>
            <a:r>
              <a:rPr lang="en-US" sz="2000" dirty="0" err="1">
                <a:ea typeface="+mn-lt"/>
                <a:cs typeface="+mn-lt"/>
              </a:rPr>
              <a:t>Bitwarden</a:t>
            </a:r>
            <a:r>
              <a:rPr lang="en-US" sz="2000" dirty="0">
                <a:ea typeface="+mn-lt"/>
                <a:cs typeface="+mn-lt"/>
              </a:rPr>
              <a:t> account, provided that you lose all your data.</a:t>
            </a:r>
            <a:endParaRPr lang="en-US" sz="2000" b="1" dirty="0">
              <a:ea typeface="+mn-lt"/>
              <a:cs typeface="+mn-lt"/>
            </a:endParaRPr>
          </a:p>
          <a:p>
            <a:pPr marL="285750" indent="-285750">
              <a:lnSpc>
                <a:spcPct val="90000"/>
              </a:lnSpc>
              <a:spcAft>
                <a:spcPts val="600"/>
              </a:spcAft>
              <a:buFont typeface="Arial,Sans-Serif" panose="020B0604020202020204" pitchFamily="34" charset="0"/>
              <a:buChar char="•"/>
            </a:pPr>
            <a:r>
              <a:rPr lang="en-US" sz="2000" dirty="0">
                <a:ea typeface="+mn-lt"/>
                <a:cs typeface="+mn-lt"/>
              </a:rPr>
              <a:t>Note: If a password manager can send you a link via email that allows you to reset your master password, this indicates that it has stored the encryption key somewhere, and if this password manager is hacked, hackers can also retrieve the key or reset it.</a:t>
            </a:r>
            <a:endParaRPr lang="en-US" sz="2000" dirty="0">
              <a:cs typeface="Calibri"/>
            </a:endParaRPr>
          </a:p>
          <a:p>
            <a:pPr indent="-228600">
              <a:lnSpc>
                <a:spcPct val="90000"/>
              </a:lnSpc>
              <a:spcAft>
                <a:spcPts val="600"/>
              </a:spcAft>
              <a:buFont typeface="Arial" panose="020B0604020202020204" pitchFamily="34" charset="0"/>
              <a:buChar char="•"/>
            </a:pPr>
            <a:endParaRPr lang="en-US" sz="2000">
              <a:cs typeface="Calibri"/>
            </a:endParaRPr>
          </a:p>
        </p:txBody>
      </p:sp>
    </p:spTree>
    <p:extLst>
      <p:ext uri="{BB962C8B-B14F-4D97-AF65-F5344CB8AC3E}">
        <p14:creationId xmlns:p14="http://schemas.microsoft.com/office/powerpoint/2010/main" val="393268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2A46A3ED-4ABF-486C-8ABB-08E33FC4EDD7}"/>
              </a:ext>
            </a:extLst>
          </p:cNvPr>
          <p:cNvSpPr txBox="1"/>
          <p:nvPr/>
        </p:nvSpPr>
        <p:spPr>
          <a:xfrm>
            <a:off x="4810259" y="427808"/>
            <a:ext cx="6555347" cy="6058664"/>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a:t>Bitwarden is a password manager with open source code.</a:t>
            </a:r>
            <a:endParaRPr lang="en-US">
              <a:cs typeface="Calibri"/>
            </a:endParaRPr>
          </a:p>
          <a:p>
            <a:pPr indent="-228600">
              <a:lnSpc>
                <a:spcPct val="90000"/>
              </a:lnSpc>
              <a:spcAft>
                <a:spcPts val="600"/>
              </a:spcAft>
              <a:buFont typeface="Arial" panose="020B0604020202020204" pitchFamily="34" charset="0"/>
              <a:buChar char="•"/>
            </a:pPr>
            <a:r>
              <a:rPr lang="en-US"/>
              <a:t>256 bit AES encryption (the first public encryption algorithm approved by the NSA for use in encrypting top secret information.</a:t>
            </a:r>
            <a:r>
              <a:rPr lang="en-US">
                <a:ea typeface="+mn-lt"/>
                <a:cs typeface="+mn-lt"/>
              </a:rPr>
              <a:t>Considering that your encryption using a 256 bit key requires 2^200  processes ( attack) to decrypt, the time it will take is more than the age of the universe). </a:t>
            </a:r>
          </a:p>
          <a:p>
            <a:pPr indent="-228600">
              <a:lnSpc>
                <a:spcPct val="90000"/>
              </a:lnSpc>
              <a:spcAft>
                <a:spcPts val="600"/>
              </a:spcAft>
              <a:buFont typeface="Arial" panose="020B0604020202020204" pitchFamily="34" charset="0"/>
              <a:buChar char="•"/>
            </a:pPr>
            <a:r>
              <a:rPr lang="en-US">
                <a:ea typeface="+mn-lt"/>
                <a:cs typeface="+mn-lt"/>
              </a:rPr>
              <a:t>Advanced</a:t>
            </a:r>
            <a:r>
              <a:rPr lang="en-US"/>
              <a:t> 2FA options. (2 factor authentication is a second step for security when we enter our accounts. It is usually applied in the form of entering a code next to the password with an SMS sent to the phone and creates a security layer.)</a:t>
            </a:r>
            <a:endParaRPr lang="en-US">
              <a:cs typeface="Calibri"/>
            </a:endParaRPr>
          </a:p>
          <a:p>
            <a:pPr indent="-228600">
              <a:lnSpc>
                <a:spcPct val="90000"/>
              </a:lnSpc>
              <a:spcAft>
                <a:spcPts val="600"/>
              </a:spcAft>
              <a:buFont typeface="Arial" panose="020B0604020202020204" pitchFamily="34" charset="0"/>
              <a:buChar char="•"/>
            </a:pPr>
            <a:r>
              <a:rPr lang="en-US"/>
              <a:t>Zero information policy (Bitwarden cannot access users password vault)</a:t>
            </a:r>
            <a:endParaRPr lang="en-US">
              <a:cs typeface="Calibri"/>
            </a:endParaRPr>
          </a:p>
          <a:p>
            <a:pPr indent="-228600">
              <a:lnSpc>
                <a:spcPct val="90000"/>
              </a:lnSpc>
              <a:spcAft>
                <a:spcPts val="600"/>
              </a:spcAft>
              <a:buFont typeface="Arial" panose="020B0604020202020204" pitchFamily="34" charset="0"/>
              <a:buChar char="•"/>
            </a:pPr>
            <a:r>
              <a:rPr lang="en-US"/>
              <a:t>Biometric logins (identification by defining the physical or behavioral characteristics of the person, for example: voice, signature and keystrokes, fingerprint, face, iris, palm recognition)</a:t>
            </a:r>
            <a:endParaRPr lang="en-US">
              <a:cs typeface="Calibri"/>
            </a:endParaRPr>
          </a:p>
          <a:p>
            <a:pPr indent="-228600">
              <a:lnSpc>
                <a:spcPct val="90000"/>
              </a:lnSpc>
              <a:spcAft>
                <a:spcPts val="600"/>
              </a:spcAft>
              <a:buFont typeface="Arial" panose="020B0604020202020204" pitchFamily="34" charset="0"/>
              <a:buChar char="•"/>
            </a:pPr>
            <a:r>
              <a:rPr lang="en-US"/>
              <a:t>Email verification</a:t>
            </a:r>
            <a:endParaRPr lang="en-US">
              <a:cs typeface="Calibri"/>
            </a:endParaRPr>
          </a:p>
          <a:p>
            <a:pPr indent="-228600">
              <a:lnSpc>
                <a:spcPct val="90000"/>
              </a:lnSpc>
              <a:spcAft>
                <a:spcPts val="600"/>
              </a:spcAft>
              <a:buFont typeface="Arial" panose="020B0604020202020204" pitchFamily="34" charset="0"/>
              <a:buChar char="•"/>
            </a:pPr>
            <a:r>
              <a:rPr lang="en-US"/>
              <a:t>USB tokens (The USB token is used to electronically prove the user's identity and thus increase digital security.)</a:t>
            </a:r>
            <a:endParaRPr lang="en-US">
              <a:cs typeface="Calibri"/>
            </a:endParaRPr>
          </a:p>
          <a:p>
            <a:pPr indent="-228600">
              <a:lnSpc>
                <a:spcPct val="90000"/>
              </a:lnSpc>
              <a:spcAft>
                <a:spcPts val="600"/>
              </a:spcAft>
              <a:buFont typeface="Arial" panose="020B0604020202020204" pitchFamily="34" charset="0"/>
              <a:buChar char="•"/>
            </a:pPr>
            <a:r>
              <a:rPr lang="en-US"/>
              <a:t>Secure password sharing.</a:t>
            </a:r>
            <a:endParaRPr lang="en-US">
              <a:cs typeface="Calibri"/>
            </a:endParaRPr>
          </a:p>
          <a:p>
            <a:pPr indent="-228600">
              <a:lnSpc>
                <a:spcPct val="90000"/>
              </a:lnSpc>
              <a:spcAft>
                <a:spcPts val="600"/>
              </a:spcAft>
              <a:buFont typeface="Arial" panose="020B0604020202020204" pitchFamily="34" charset="0"/>
              <a:buChar char="•"/>
            </a:pPr>
            <a:r>
              <a:rPr lang="en-US"/>
              <a:t>Ability to store encrypted data in our own private servers.</a:t>
            </a:r>
            <a:endParaRPr lang="en-US">
              <a:cs typeface="Calibri"/>
            </a:endParaRPr>
          </a:p>
          <a:p>
            <a:pPr indent="-228600">
              <a:lnSpc>
                <a:spcPct val="90000"/>
              </a:lnSpc>
              <a:spcAft>
                <a:spcPts val="600"/>
              </a:spcAft>
              <a:buFont typeface="Arial" panose="020B0604020202020204" pitchFamily="34" charset="0"/>
              <a:buChar char="•"/>
            </a:pPr>
            <a:r>
              <a:rPr lang="en-US"/>
              <a:t>TOTP authenticators (The time based one time password algorithm is part of 2FA. Its non-reusability creates a security layer.)</a:t>
            </a:r>
            <a:endParaRPr lang="en-US">
              <a:cs typeface="Calibri"/>
            </a:endParaRPr>
          </a:p>
        </p:txBody>
      </p:sp>
      <p:sp>
        <p:nvSpPr>
          <p:cNvPr id="2" name="Metin kutusu 1">
            <a:extLst>
              <a:ext uri="{FF2B5EF4-FFF2-40B4-BE49-F238E27FC236}">
                <a16:creationId xmlns:a16="http://schemas.microsoft.com/office/drawing/2014/main" id="{CE6F9A29-ECB0-4C96-9B1F-497A18B2C40D}"/>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2631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4E453BC9-82DD-48CE-A66B-3435124DE691}"/>
              </a:ext>
            </a:extLst>
          </p:cNvPr>
          <p:cNvSpPr txBox="1"/>
          <p:nvPr/>
        </p:nvSpPr>
        <p:spPr>
          <a:xfrm>
            <a:off x="4353058" y="510934"/>
            <a:ext cx="8023930" cy="66821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marL="285750" indent="-228600">
              <a:lnSpc>
                <a:spcPct val="90000"/>
              </a:lnSpc>
              <a:spcAft>
                <a:spcPts val="600"/>
              </a:spcAft>
              <a:buFont typeface="Arial" panose="020B0604020202020204" pitchFamily="34" charset="0"/>
              <a:buChar char="•"/>
            </a:pPr>
            <a:r>
              <a:rPr lang="en-US" sz="2000" b="1"/>
              <a:t>KEY FEATURES AND USES OF BITWARDEN</a:t>
            </a:r>
            <a:endParaRPr lang="en-US" sz="2000"/>
          </a:p>
          <a:p>
            <a:pPr marL="285750" indent="-228600">
              <a:lnSpc>
                <a:spcPct val="90000"/>
              </a:lnSpc>
              <a:spcAft>
                <a:spcPts val="600"/>
              </a:spcAft>
              <a:buFont typeface="Arial" panose="020B0604020202020204" pitchFamily="34" charset="0"/>
              <a:buChar char="•"/>
            </a:pPr>
            <a:endParaRPr lang="en-US" sz="2000" b="1">
              <a:ea typeface="+mn-lt"/>
              <a:cs typeface="+mn-lt"/>
            </a:endParaRPr>
          </a:p>
          <a:p>
            <a:pPr>
              <a:buFont typeface="Arial" panose="020B0604020202020204" pitchFamily="34" charset="0"/>
              <a:buChar char="•"/>
            </a:pPr>
            <a:r>
              <a:rPr lang="en-US" sz="2000">
                <a:ea typeface="+mn-lt"/>
                <a:cs typeface="+mn-lt"/>
              </a:rPr>
              <a:t>   Password generator (5-128 characters)</a:t>
            </a:r>
            <a:endParaRPr lang="en-US" sz="2000">
              <a:cs typeface="Calibri"/>
            </a:endParaRPr>
          </a:p>
          <a:p>
            <a:pPr>
              <a:buFont typeface="Arial" panose="020B0604020202020204" pitchFamily="34" charset="0"/>
              <a:buChar char="•"/>
            </a:pPr>
            <a:r>
              <a:rPr lang="en-US" sz="2000">
                <a:ea typeface="+mn-lt"/>
                <a:cs typeface="+mn-lt"/>
              </a:rPr>
              <a:t>   Unlimited password storage</a:t>
            </a:r>
            <a:endParaRPr lang="en-US" sz="2000">
              <a:cs typeface="Calibri"/>
            </a:endParaRPr>
          </a:p>
          <a:p>
            <a:pPr>
              <a:buFont typeface="Arial" panose="020B0604020202020204" pitchFamily="34" charset="0"/>
              <a:buChar char="•"/>
            </a:pPr>
            <a:r>
              <a:rPr lang="en-US" sz="2000">
                <a:ea typeface="+mn-lt"/>
                <a:cs typeface="+mn-lt"/>
              </a:rPr>
              <a:t>   Auto save-fill</a:t>
            </a:r>
            <a:endParaRPr lang="en-US" sz="2000">
              <a:cs typeface="Calibri"/>
            </a:endParaRPr>
          </a:p>
          <a:p>
            <a:pPr>
              <a:buFont typeface="Arial" panose="020B0604020202020204" pitchFamily="34" charset="0"/>
              <a:buChar char="•"/>
            </a:pPr>
            <a:r>
              <a:rPr lang="en-US" sz="2000">
                <a:ea typeface="+mn-lt"/>
                <a:cs typeface="+mn-lt"/>
              </a:rPr>
              <a:t>   Multi device synchronization</a:t>
            </a:r>
            <a:endParaRPr lang="en-US" sz="2000">
              <a:cs typeface="Calibri"/>
            </a:endParaRPr>
          </a:p>
          <a:p>
            <a:pPr>
              <a:buFont typeface="Arial" panose="020B0604020202020204" pitchFamily="34" charset="0"/>
              <a:buChar char="•"/>
            </a:pPr>
            <a:r>
              <a:rPr lang="en-US" sz="2000">
                <a:ea typeface="+mn-lt"/>
                <a:cs typeface="+mn-lt"/>
              </a:rPr>
              <a:t>   Digital wallet (credit-debit card)</a:t>
            </a:r>
            <a:endParaRPr lang="en-US" sz="2000">
              <a:cs typeface="Calibri"/>
            </a:endParaRPr>
          </a:p>
          <a:p>
            <a:pPr>
              <a:buFont typeface="Arial" panose="020B0604020202020204" pitchFamily="34" charset="0"/>
              <a:buChar char="•"/>
            </a:pPr>
            <a:r>
              <a:rPr lang="en-US" sz="2000">
                <a:ea typeface="+mn-lt"/>
                <a:cs typeface="+mn-lt"/>
              </a:rPr>
              <a:t>   Identity storage (personal information for web forms)</a:t>
            </a:r>
            <a:endParaRPr lang="en-US" sz="2000">
              <a:cs typeface="Calibri"/>
            </a:endParaRPr>
          </a:p>
          <a:p>
            <a:pPr>
              <a:buFont typeface="Arial" panose="020B0604020202020204" pitchFamily="34" charset="0"/>
              <a:buChar char="•"/>
            </a:pPr>
            <a:r>
              <a:rPr lang="en-US" sz="2000">
                <a:ea typeface="+mn-lt"/>
                <a:cs typeface="+mn-lt"/>
              </a:rPr>
              <a:t>   Safe notes</a:t>
            </a:r>
            <a:endParaRPr lang="en-US" sz="2000">
              <a:cs typeface="Calibri"/>
            </a:endParaRPr>
          </a:p>
          <a:p>
            <a:pPr>
              <a:buFont typeface="Arial" panose="020B0604020202020204" pitchFamily="34" charset="0"/>
              <a:buChar char="•"/>
            </a:pPr>
            <a:r>
              <a:rPr lang="en-US" sz="2000">
                <a:ea typeface="+mn-lt"/>
                <a:cs typeface="+mn-lt"/>
              </a:rPr>
              <a:t>   Password sharing</a:t>
            </a:r>
            <a:endParaRPr lang="en-US" sz="2000">
              <a:cs typeface="Calibri"/>
            </a:endParaRPr>
          </a:p>
          <a:p>
            <a:pPr>
              <a:buFont typeface="Arial" panose="020B0604020202020204" pitchFamily="34" charset="0"/>
              <a:buChar char="•"/>
            </a:pPr>
            <a:r>
              <a:rPr lang="en-US" sz="2000">
                <a:ea typeface="+mn-lt"/>
                <a:cs typeface="+mn-lt"/>
              </a:rPr>
              <a:t>   Password check</a:t>
            </a:r>
            <a:endParaRPr lang="en-US" sz="2000">
              <a:cs typeface="Calibri"/>
            </a:endParaRPr>
          </a:p>
          <a:p>
            <a:pPr>
              <a:buFont typeface="Arial" panose="020B0604020202020204" pitchFamily="34" charset="0"/>
              <a:buChar char="•"/>
            </a:pPr>
            <a:r>
              <a:rPr lang="en-US" sz="2000">
                <a:ea typeface="+mn-lt"/>
                <a:cs typeface="+mn-lt"/>
              </a:rPr>
              <a:t>   Safe storage</a:t>
            </a:r>
            <a:endParaRPr lang="en-US" sz="2000">
              <a:cs typeface="Calibri"/>
            </a:endParaRPr>
          </a:p>
          <a:p>
            <a:pPr>
              <a:buFont typeface="Arial" panose="020B0604020202020204" pitchFamily="34" charset="0"/>
              <a:buChar char="•"/>
            </a:pPr>
            <a:r>
              <a:rPr lang="en-US" sz="2000">
                <a:ea typeface="+mn-lt"/>
                <a:cs typeface="+mn-lt"/>
              </a:rPr>
              <a:t>   Self host option (suitable if you have access to your highly secure private server)</a:t>
            </a:r>
            <a:endParaRPr lang="en-US" sz="2000">
              <a:cs typeface="Calibri"/>
            </a:endParaRPr>
          </a:p>
          <a:p>
            <a:pPr>
              <a:buFont typeface="Arial" panose="020B0604020202020204" pitchFamily="34" charset="0"/>
              <a:buChar char="•"/>
            </a:pPr>
            <a:endParaRPr lang="en-US" sz="2000">
              <a:ea typeface="+mn-lt"/>
              <a:cs typeface="+mn-lt"/>
            </a:endParaRPr>
          </a:p>
          <a:p>
            <a:pPr>
              <a:buFont typeface="Arial" panose="020B0604020202020204" pitchFamily="34" charset="0"/>
              <a:buChar char="•"/>
            </a:pPr>
            <a:r>
              <a:rPr lang="en-US" sz="2000">
                <a:ea typeface="+mn-lt"/>
                <a:cs typeface="+mn-lt"/>
              </a:rPr>
              <a:t>  </a:t>
            </a:r>
            <a:r>
              <a:rPr lang="en-US" sz="2000" b="1">
                <a:ea typeface="+mn-lt"/>
                <a:cs typeface="+mn-lt"/>
              </a:rPr>
              <a:t> Premium Features </a:t>
            </a:r>
            <a:endParaRPr lang="en-US" sz="2000">
              <a:ea typeface="+mn-lt"/>
              <a:cs typeface="+mn-lt"/>
            </a:endParaRPr>
          </a:p>
          <a:p>
            <a:pPr>
              <a:buFont typeface="Arial" panose="020B0604020202020204" pitchFamily="34" charset="0"/>
              <a:buChar char="•"/>
            </a:pPr>
            <a:endParaRPr lang="en-US" sz="2000" b="1">
              <a:cs typeface="Calibri"/>
            </a:endParaRPr>
          </a:p>
          <a:p>
            <a:pPr>
              <a:buFont typeface="Arial" panose="020B0604020202020204" pitchFamily="34" charset="0"/>
              <a:buChar char="•"/>
            </a:pPr>
            <a:r>
              <a:rPr lang="en-US" sz="2000">
                <a:ea typeface="+mn-lt"/>
                <a:cs typeface="+mn-lt"/>
              </a:rPr>
              <a:t>   Password sharing for up to 6 people and an additional 1GB of storage space for each</a:t>
            </a:r>
            <a:endParaRPr lang="en-US"/>
          </a:p>
          <a:p>
            <a:pPr>
              <a:buFont typeface="Arial" panose="020B0604020202020204" pitchFamily="34" charset="0"/>
              <a:buChar char="•"/>
            </a:pPr>
            <a:r>
              <a:rPr lang="en-US" sz="2000">
                <a:ea typeface="+mn-lt"/>
                <a:cs typeface="+mn-lt"/>
              </a:rPr>
              <a:t>   Password vault auditing.</a:t>
            </a:r>
            <a:endParaRPr lang="en-US"/>
          </a:p>
          <a:p>
            <a:pPr>
              <a:buFont typeface="Arial" panose="020B0604020202020204" pitchFamily="34" charset="0"/>
              <a:buChar char="•"/>
            </a:pPr>
            <a:r>
              <a:rPr lang="en-US" sz="2000">
                <a:ea typeface="+mn-lt"/>
                <a:cs typeface="+mn-lt"/>
              </a:rPr>
              <a:t>   Password breach reports.</a:t>
            </a:r>
            <a:endParaRPr lang="en-US"/>
          </a:p>
          <a:p>
            <a:pPr>
              <a:buFont typeface="Arial" panose="020B0604020202020204" pitchFamily="34" charset="0"/>
              <a:buChar char="•"/>
            </a:pPr>
            <a:r>
              <a:rPr lang="en-US" sz="2000">
                <a:ea typeface="+mn-lt"/>
                <a:cs typeface="+mn-lt"/>
              </a:rPr>
              <a:t>   1 GB encrypted storage.</a:t>
            </a:r>
            <a:endParaRPr lang="en-US"/>
          </a:p>
          <a:p>
            <a:pPr>
              <a:buFont typeface="Arial" panose="020B0604020202020204" pitchFamily="34" charset="0"/>
              <a:buChar char="•"/>
            </a:pPr>
            <a:r>
              <a:rPr lang="en-US" sz="2000">
                <a:ea typeface="+mn-lt"/>
                <a:cs typeface="+mn-lt"/>
              </a:rPr>
              <a:t>   Emergency Access</a:t>
            </a:r>
            <a:endParaRPr lang="en-US"/>
          </a:p>
          <a:p>
            <a:pPr>
              <a:buFont typeface="Arial" panose="020B0604020202020204" pitchFamily="34" charset="0"/>
              <a:buChar char="•"/>
            </a:pPr>
            <a:r>
              <a:rPr lang="en-US" sz="2000">
                <a:ea typeface="+mn-lt"/>
                <a:cs typeface="+mn-lt"/>
              </a:rPr>
              <a:t>   Two-step Login with YubiKey, U2F, Duo</a:t>
            </a:r>
            <a:endParaRPr lang="en-US"/>
          </a:p>
          <a:p>
            <a:pPr>
              <a:buFont typeface="Arial" panose="020B0604020202020204" pitchFamily="34" charset="0"/>
              <a:buChar char="•"/>
            </a:pPr>
            <a:r>
              <a:rPr lang="en-US" sz="2000">
                <a:ea typeface="+mn-lt"/>
                <a:cs typeface="+mn-lt"/>
              </a:rPr>
              <a:t>   Vault Health Reports</a:t>
            </a:r>
            <a:endParaRPr lang="en-US"/>
          </a:p>
          <a:p>
            <a:pPr>
              <a:lnSpc>
                <a:spcPct val="90000"/>
              </a:lnSpc>
              <a:spcAft>
                <a:spcPts val="600"/>
              </a:spcAft>
            </a:pPr>
            <a:endParaRPr lang="en-US" sz="2000">
              <a:ea typeface="+mn-lt"/>
              <a:cs typeface="+mn-lt"/>
            </a:endParaRPr>
          </a:p>
          <a:p>
            <a:pPr>
              <a:lnSpc>
                <a:spcPct val="90000"/>
              </a:lnSpc>
              <a:spcAft>
                <a:spcPts val="600"/>
              </a:spcAft>
            </a:pPr>
            <a:r>
              <a:rPr lang="en-US" sz="2000">
                <a:cs typeface="Calibri"/>
              </a:rPr>
              <a:t>  </a:t>
            </a:r>
          </a:p>
          <a:p>
            <a:pPr algn="l"/>
            <a:endParaRPr lang="tr-TR" sz="2000">
              <a:cs typeface="Calibri"/>
            </a:endParaRPr>
          </a:p>
        </p:txBody>
      </p:sp>
    </p:spTree>
    <p:extLst>
      <p:ext uri="{BB962C8B-B14F-4D97-AF65-F5344CB8AC3E}">
        <p14:creationId xmlns:p14="http://schemas.microsoft.com/office/powerpoint/2010/main" val="120890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metin içeren bir resim&#10;&#10;Açıklama otomatik olarak oluşturuldu">
            <a:extLst>
              <a:ext uri="{FF2B5EF4-FFF2-40B4-BE49-F238E27FC236}">
                <a16:creationId xmlns:a16="http://schemas.microsoft.com/office/drawing/2014/main" id="{FC033DAD-AAAB-4FAB-AA47-2E3DDD9464AE}"/>
              </a:ext>
            </a:extLst>
          </p:cNvPr>
          <p:cNvPicPr>
            <a:picLocks noChangeAspect="1"/>
          </p:cNvPicPr>
          <p:nvPr/>
        </p:nvPicPr>
        <p:blipFill>
          <a:blip r:embed="rId2"/>
          <a:stretch>
            <a:fillRect/>
          </a:stretch>
        </p:blipFill>
        <p:spPr>
          <a:xfrm>
            <a:off x="812799" y="457200"/>
            <a:ext cx="10566401" cy="5943600"/>
          </a:xfrm>
          <a:prstGeom prst="rect">
            <a:avLst/>
          </a:prstGeom>
        </p:spPr>
      </p:pic>
      <p:sp>
        <p:nvSpPr>
          <p:cNvPr id="3" name="Ok: Yukarı 2">
            <a:extLst>
              <a:ext uri="{FF2B5EF4-FFF2-40B4-BE49-F238E27FC236}">
                <a16:creationId xmlns:a16="http://schemas.microsoft.com/office/drawing/2014/main" id="{C59F294F-A215-4467-9A0A-48B4B7CBB706}"/>
              </a:ext>
            </a:extLst>
          </p:cNvPr>
          <p:cNvSpPr/>
          <p:nvPr/>
        </p:nvSpPr>
        <p:spPr>
          <a:xfrm>
            <a:off x="1932848" y="986305"/>
            <a:ext cx="484909" cy="983672"/>
          </a:xfrm>
          <a:prstGeom prst="up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k: Yukarı 6">
            <a:extLst>
              <a:ext uri="{FF2B5EF4-FFF2-40B4-BE49-F238E27FC236}">
                <a16:creationId xmlns:a16="http://schemas.microsoft.com/office/drawing/2014/main" id="{E39CDCDE-2CA0-4694-8997-B0AE46E29828}"/>
              </a:ext>
            </a:extLst>
          </p:cNvPr>
          <p:cNvSpPr/>
          <p:nvPr/>
        </p:nvSpPr>
        <p:spPr>
          <a:xfrm>
            <a:off x="3724413" y="5063871"/>
            <a:ext cx="484909" cy="983672"/>
          </a:xfrm>
          <a:prstGeom prst="up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ED84AA5B-070C-4892-A779-40EC3BE95554}"/>
              </a:ext>
            </a:extLst>
          </p:cNvPr>
          <p:cNvSpPr txBox="1"/>
          <p:nvPr/>
        </p:nvSpPr>
        <p:spPr>
          <a:xfrm>
            <a:off x="706582"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solidFill>
                  <a:schemeClr val="bg1"/>
                </a:solidFill>
                <a:ea typeface="+mn-lt"/>
                <a:cs typeface="+mn-lt"/>
              </a:rPr>
              <a:t>How </a:t>
            </a:r>
            <a:r>
              <a:rPr lang="tr-TR" b="1" dirty="0" err="1">
                <a:solidFill>
                  <a:schemeClr val="bg1"/>
                </a:solidFill>
                <a:ea typeface="+mn-lt"/>
                <a:cs typeface="+mn-lt"/>
              </a:rPr>
              <a:t>to</a:t>
            </a:r>
            <a:r>
              <a:rPr lang="tr-TR" b="1" dirty="0">
                <a:solidFill>
                  <a:schemeClr val="bg1"/>
                </a:solidFill>
                <a:ea typeface="+mn-lt"/>
                <a:cs typeface="+mn-lt"/>
              </a:rPr>
              <a:t> </a:t>
            </a:r>
            <a:r>
              <a:rPr lang="tr-TR" b="1" dirty="0" err="1">
                <a:solidFill>
                  <a:schemeClr val="bg1"/>
                </a:solidFill>
                <a:ea typeface="+mn-lt"/>
                <a:cs typeface="+mn-lt"/>
              </a:rPr>
              <a:t>setup</a:t>
            </a:r>
            <a:r>
              <a:rPr lang="tr-TR" b="1" dirty="0">
                <a:solidFill>
                  <a:schemeClr val="bg1"/>
                </a:solidFill>
                <a:ea typeface="+mn-lt"/>
                <a:cs typeface="+mn-lt"/>
              </a:rPr>
              <a:t> </a:t>
            </a:r>
            <a:r>
              <a:rPr lang="tr-TR" b="1" dirty="0" err="1">
                <a:solidFill>
                  <a:schemeClr val="bg1"/>
                </a:solidFill>
                <a:ea typeface="+mn-lt"/>
                <a:cs typeface="+mn-lt"/>
              </a:rPr>
              <a:t>and</a:t>
            </a:r>
            <a:r>
              <a:rPr lang="tr-TR" b="1" dirty="0">
                <a:solidFill>
                  <a:schemeClr val="bg1"/>
                </a:solidFill>
                <a:ea typeface="+mn-lt"/>
                <a:cs typeface="+mn-lt"/>
              </a:rPr>
              <a:t> </a:t>
            </a:r>
            <a:r>
              <a:rPr lang="tr-TR" b="1" dirty="0" err="1">
                <a:solidFill>
                  <a:schemeClr val="bg1"/>
                </a:solidFill>
                <a:ea typeface="+mn-lt"/>
                <a:cs typeface="+mn-lt"/>
              </a:rPr>
              <a:t>use</a:t>
            </a:r>
            <a:r>
              <a:rPr lang="tr-TR" b="1" dirty="0">
                <a:solidFill>
                  <a:schemeClr val="bg1"/>
                </a:solidFill>
                <a:ea typeface="+mn-lt"/>
                <a:cs typeface="+mn-lt"/>
              </a:rPr>
              <a:t> ?</a:t>
            </a:r>
            <a:endParaRPr lang="tr-TR" b="1" dirty="0">
              <a:solidFill>
                <a:schemeClr val="bg1"/>
              </a:solidFill>
            </a:endParaRPr>
          </a:p>
        </p:txBody>
      </p:sp>
    </p:spTree>
    <p:extLst>
      <p:ext uri="{BB962C8B-B14F-4D97-AF65-F5344CB8AC3E}">
        <p14:creationId xmlns:p14="http://schemas.microsoft.com/office/powerpoint/2010/main" val="302496680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32</Slides>
  <Notes>0</Notes>
  <HiddenSlides>0</HiddenSlides>
  <ScaleCrop>false</ScaleCrop>
  <HeadingPairs>
    <vt:vector size="4" baseType="variant">
      <vt:variant>
        <vt:lpstr>Tema</vt:lpstr>
      </vt:variant>
      <vt:variant>
        <vt:i4>1</vt:i4>
      </vt:variant>
      <vt:variant>
        <vt:lpstr>Slayt Başlıkları</vt:lpstr>
      </vt:variant>
      <vt:variant>
        <vt:i4>32</vt:i4>
      </vt:variant>
    </vt:vector>
  </HeadingPairs>
  <TitlesOfParts>
    <vt:vector size="33" baseType="lpstr">
      <vt:lpstr>Ofis Teması</vt:lpstr>
      <vt:lpstr> PASSWORD MANAGEMENT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133</cp:revision>
  <dcterms:created xsi:type="dcterms:W3CDTF">2021-05-24T16:07:30Z</dcterms:created>
  <dcterms:modified xsi:type="dcterms:W3CDTF">2021-05-30T10:38:46Z</dcterms:modified>
</cp:coreProperties>
</file>